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4"/>
  </p:notesMasterIdLst>
  <p:sldIdLst>
    <p:sldId id="295" r:id="rId2"/>
    <p:sldId id="268" r:id="rId3"/>
    <p:sldId id="265" r:id="rId4"/>
    <p:sldId id="267" r:id="rId5"/>
    <p:sldId id="266" r:id="rId6"/>
    <p:sldId id="296" r:id="rId7"/>
    <p:sldId id="272" r:id="rId8"/>
    <p:sldId id="373" r:id="rId9"/>
    <p:sldId id="372" r:id="rId10"/>
    <p:sldId id="374" r:id="rId11"/>
    <p:sldId id="297" r:id="rId12"/>
    <p:sldId id="298" r:id="rId13"/>
    <p:sldId id="299" r:id="rId14"/>
    <p:sldId id="300" r:id="rId15"/>
    <p:sldId id="301" r:id="rId16"/>
    <p:sldId id="302" r:id="rId17"/>
    <p:sldId id="303" r:id="rId18"/>
    <p:sldId id="304" r:id="rId19"/>
    <p:sldId id="305" r:id="rId20"/>
    <p:sldId id="377" r:id="rId21"/>
    <p:sldId id="306" r:id="rId22"/>
    <p:sldId id="307" r:id="rId23"/>
    <p:sldId id="308" r:id="rId24"/>
    <p:sldId id="309" r:id="rId25"/>
    <p:sldId id="310" r:id="rId26"/>
    <p:sldId id="313" r:id="rId27"/>
    <p:sldId id="312" r:id="rId28"/>
    <p:sldId id="314" r:id="rId29"/>
    <p:sldId id="315" r:id="rId30"/>
    <p:sldId id="316" r:id="rId31"/>
    <p:sldId id="317" r:id="rId32"/>
    <p:sldId id="319" r:id="rId33"/>
    <p:sldId id="318" r:id="rId34"/>
    <p:sldId id="320" r:id="rId35"/>
    <p:sldId id="321" r:id="rId36"/>
    <p:sldId id="322" r:id="rId37"/>
    <p:sldId id="323" r:id="rId38"/>
    <p:sldId id="324" r:id="rId39"/>
    <p:sldId id="325" r:id="rId40"/>
    <p:sldId id="375" r:id="rId41"/>
    <p:sldId id="326" r:id="rId42"/>
    <p:sldId id="327" r:id="rId43"/>
    <p:sldId id="328" r:id="rId44"/>
    <p:sldId id="329" r:id="rId45"/>
    <p:sldId id="330" r:id="rId46"/>
    <p:sldId id="331" r:id="rId47"/>
    <p:sldId id="332" r:id="rId48"/>
    <p:sldId id="334" r:id="rId49"/>
    <p:sldId id="333" r:id="rId50"/>
    <p:sldId id="335" r:id="rId51"/>
    <p:sldId id="337" r:id="rId52"/>
    <p:sldId id="338" r:id="rId53"/>
    <p:sldId id="339" r:id="rId54"/>
    <p:sldId id="340" r:id="rId55"/>
    <p:sldId id="341" r:id="rId56"/>
    <p:sldId id="376" r:id="rId57"/>
    <p:sldId id="281" r:id="rId58"/>
    <p:sldId id="282" r:id="rId59"/>
    <p:sldId id="273" r:id="rId60"/>
    <p:sldId id="278" r:id="rId61"/>
    <p:sldId id="279" r:id="rId62"/>
    <p:sldId id="262" r:id="rId63"/>
    <p:sldId id="342" r:id="rId64"/>
    <p:sldId id="356" r:id="rId65"/>
    <p:sldId id="357" r:id="rId66"/>
    <p:sldId id="358" r:id="rId67"/>
    <p:sldId id="344" r:id="rId68"/>
    <p:sldId id="345" r:id="rId69"/>
    <p:sldId id="346" r:id="rId70"/>
    <p:sldId id="348" r:id="rId71"/>
    <p:sldId id="349" r:id="rId72"/>
    <p:sldId id="352" r:id="rId73"/>
    <p:sldId id="371" r:id="rId74"/>
    <p:sldId id="359" r:id="rId75"/>
    <p:sldId id="360" r:id="rId76"/>
    <p:sldId id="361" r:id="rId77"/>
    <p:sldId id="368" r:id="rId78"/>
    <p:sldId id="369" r:id="rId79"/>
    <p:sldId id="370" r:id="rId80"/>
    <p:sldId id="364" r:id="rId81"/>
    <p:sldId id="292" r:id="rId82"/>
    <p:sldId id="293" r:id="rId8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8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85213" autoAdjust="0"/>
  </p:normalViewPr>
  <p:slideViewPr>
    <p:cSldViewPr>
      <p:cViewPr varScale="1">
        <p:scale>
          <a:sx n="54" d="100"/>
          <a:sy n="54" d="100"/>
        </p:scale>
        <p:origin x="-413" y="-6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846"/>
    </p:cViewPr>
  </p:sorterViewPr>
  <p:notesViewPr>
    <p:cSldViewPr>
      <p:cViewPr varScale="1">
        <p:scale>
          <a:sx n="42" d="100"/>
          <a:sy n="42" d="100"/>
        </p:scale>
        <p:origin x="-145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slide" Target="slides/slide57.xml"/><Relationship Id="rId1" Type="http://schemas.openxmlformats.org/officeDocument/2006/relationships/slide" Target="slides/slide7.xml"/><Relationship Id="rId5" Type="http://schemas.openxmlformats.org/officeDocument/2006/relationships/slide" Target="slides/slide81.xml"/><Relationship Id="rId4" Type="http://schemas.openxmlformats.org/officeDocument/2006/relationships/slide" Target="slides/slide5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4.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9"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829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26B76CF-441F-455E-86D2-0677B220E70C}" type="slidenum">
              <a:rPr lang="en-GB"/>
              <a:pPr>
                <a:defRPr/>
              </a:pPr>
              <a:t>‹#›</a:t>
            </a:fld>
            <a:endParaRPr lang="en-GB"/>
          </a:p>
        </p:txBody>
      </p:sp>
    </p:spTree>
    <p:extLst>
      <p:ext uri="{BB962C8B-B14F-4D97-AF65-F5344CB8AC3E}">
        <p14:creationId xmlns:p14="http://schemas.microsoft.com/office/powerpoint/2010/main" val="37289014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D78BB6D2-7733-496E-A4FE-76A3F9DB6767}" type="slidenum">
              <a:rPr lang="en-GB" smtClean="0"/>
              <a:pPr/>
              <a:t>1</a:t>
            </a:fld>
            <a:endParaRPr lang="en-GB" smtClean="0"/>
          </a:p>
        </p:txBody>
      </p:sp>
      <p:sp>
        <p:nvSpPr>
          <p:cNvPr id="83971" name="Rectangle 2"/>
          <p:cNvSpPr>
            <a:spLocks noGrp="1" noRot="1" noChangeAspect="1" noChangeArrowheads="1" noTextEdit="1"/>
          </p:cNvSpPr>
          <p:nvPr>
            <p:ph type="sldImg"/>
          </p:nvPr>
        </p:nvSpPr>
        <p:spPr>
          <a:xfrm>
            <a:off x="1511300" y="685800"/>
            <a:ext cx="3836988" cy="2878138"/>
          </a:xfrm>
          <a:ln/>
        </p:spPr>
      </p:sp>
      <p:sp>
        <p:nvSpPr>
          <p:cNvPr id="83972" name="Rectangle 3"/>
          <p:cNvSpPr>
            <a:spLocks noGrp="1" noChangeArrowheads="1"/>
          </p:cNvSpPr>
          <p:nvPr>
            <p:ph type="body" idx="1"/>
          </p:nvPr>
        </p:nvSpPr>
        <p:spPr>
          <a:xfrm>
            <a:off x="457200" y="3849688"/>
            <a:ext cx="5715000" cy="4633912"/>
          </a:xfrm>
          <a:noFill/>
          <a:ln/>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2B626C1D-5A77-4A6A-B60A-B029C1125C4F}" type="slidenum">
              <a:rPr lang="en-US" smtClean="0">
                <a:latin typeface="Arial" pitchFamily="34" charset="0"/>
                <a:ea typeface="ＭＳ Ｐゴシック" pitchFamily="33" charset="-128"/>
              </a:rPr>
              <a:pPr/>
              <a:t>22</a:t>
            </a:fld>
            <a:endParaRPr lang="en-US" smtClean="0">
              <a:latin typeface="Arial" pitchFamily="34" charset="0"/>
              <a:ea typeface="ＭＳ Ｐゴシック" pitchFamily="33" charset="-128"/>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2E69E5EA-F8C3-44B7-A9CA-EAE4288015C7}" type="slidenum">
              <a:rPr lang="en-US" smtClean="0">
                <a:latin typeface="Arial" pitchFamily="34" charset="0"/>
                <a:ea typeface="ＭＳ Ｐゴシック" pitchFamily="33" charset="-128"/>
              </a:rPr>
              <a:pPr/>
              <a:t>23</a:t>
            </a:fld>
            <a:endParaRPr lang="en-US" smtClean="0">
              <a:latin typeface="Arial" pitchFamily="34" charset="0"/>
              <a:ea typeface="ＭＳ Ｐゴシック" pitchFamily="33" charset="-128"/>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0125F53-DA3E-4A2E-B7A8-84AC70A6E5F5}" type="slidenum">
              <a:rPr lang="en-US" smtClean="0">
                <a:latin typeface="Arial" pitchFamily="34" charset="0"/>
                <a:ea typeface="ＭＳ Ｐゴシック" pitchFamily="33" charset="-128"/>
              </a:rPr>
              <a:pPr/>
              <a:t>24</a:t>
            </a:fld>
            <a:endParaRPr lang="en-US" smtClean="0">
              <a:latin typeface="Arial" pitchFamily="34" charset="0"/>
              <a:ea typeface="ＭＳ Ｐゴシック" pitchFamily="33" charset="-128"/>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4F13E2F-1EE8-4EB1-9E28-A04DBEA5B91B}" type="slidenum">
              <a:rPr lang="en-US" smtClean="0">
                <a:latin typeface="Arial" pitchFamily="34" charset="0"/>
                <a:ea typeface="ＭＳ Ｐゴシック" pitchFamily="33" charset="-128"/>
              </a:rPr>
              <a:pPr/>
              <a:t>29</a:t>
            </a:fld>
            <a:endParaRPr lang="en-US" smtClean="0">
              <a:latin typeface="Arial" pitchFamily="34" charset="0"/>
              <a:ea typeface="ＭＳ Ｐゴシック" pitchFamily="33" charset="-128"/>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10DCC81-C0FF-4B04-83DB-E8E1A4C6E120}" type="slidenum">
              <a:rPr lang="en-US" smtClean="0">
                <a:latin typeface="Arial" pitchFamily="34" charset="0"/>
                <a:ea typeface="ＭＳ Ｐゴシック" pitchFamily="33" charset="-128"/>
              </a:rPr>
              <a:pPr/>
              <a:t>30</a:t>
            </a:fld>
            <a:endParaRPr lang="en-US" smtClean="0">
              <a:latin typeface="Arial" pitchFamily="34" charset="0"/>
              <a:ea typeface="ＭＳ Ｐゴシック" pitchFamily="33" charset="-128"/>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8A42968-D5F5-4FF7-83A5-41D681D723D6}" type="slidenum">
              <a:rPr lang="en-US" smtClean="0">
                <a:latin typeface="Arial" pitchFamily="34" charset="0"/>
                <a:ea typeface="ＭＳ Ｐゴシック" pitchFamily="33" charset="-128"/>
              </a:rPr>
              <a:pPr/>
              <a:t>31</a:t>
            </a:fld>
            <a:endParaRPr lang="en-US" smtClean="0">
              <a:latin typeface="Arial" pitchFamily="34" charset="0"/>
              <a:ea typeface="ＭＳ Ｐゴシック" pitchFamily="33" charset="-128"/>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smtClean="0">
                <a:latin typeface="Arial" pitchFamily="34" charset="0"/>
              </a:rPr>
              <a:t>Vitamin D3: </a:t>
            </a:r>
            <a:r>
              <a:rPr lang="en-US" b="1" smtClean="0">
                <a:latin typeface="Arial" pitchFamily="34" charset="0"/>
              </a:rPr>
              <a:t>Photochemical electrocyclic ring opening followed by a thermal 1,7-hydride shift</a:t>
            </a:r>
          </a:p>
          <a:p>
            <a:pPr eaLnBrk="1" hangingPunct="1"/>
            <a:r>
              <a:rPr lang="en-US" b="1" smtClean="0">
                <a:latin typeface="Arial" pitchFamily="34" charset="0"/>
              </a:rPr>
              <a:t>no viable thermal alternative</a:t>
            </a:r>
          </a:p>
          <a:p>
            <a:pPr eaLnBrk="1" hangingPunct="1"/>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2C2452FD-50E8-4C68-A6E8-CD154EC5FC0F}" type="slidenum">
              <a:rPr lang="en-US" smtClean="0">
                <a:latin typeface="Arial" pitchFamily="34" charset="0"/>
                <a:ea typeface="ＭＳ Ｐゴシック" pitchFamily="33" charset="-128"/>
              </a:rPr>
              <a:pPr/>
              <a:t>32</a:t>
            </a:fld>
            <a:endParaRPr lang="en-US" smtClean="0">
              <a:latin typeface="Arial" pitchFamily="34" charset="0"/>
              <a:ea typeface="ＭＳ Ｐゴシック" pitchFamily="33" charset="-128"/>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081AD9CB-798D-47FA-8706-A3DD4E3626E8}" type="slidenum">
              <a:rPr lang="en-GB" smtClean="0"/>
              <a:pPr/>
              <a:t>57</a:t>
            </a:fld>
            <a:endParaRPr lang="en-GB"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GB"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0CA4BA8-65AC-46A8-9A26-54AEFFB24FF4}" type="slidenum">
              <a:rPr lang="en-GB" smtClean="0"/>
              <a:pPr/>
              <a:t>58</a:t>
            </a:fld>
            <a:endParaRPr lang="en-GB"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88263523-4D5D-4FE2-8E09-F35E3094EA97}" type="slidenum">
              <a:rPr lang="en-GB" smtClean="0"/>
              <a:pPr/>
              <a:t>59</a:t>
            </a:fld>
            <a:endParaRPr lang="en-GB"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2BFD531C-0C64-47F4-8CAE-5046B30E3CA1}" type="slidenum">
              <a:rPr lang="en-GB" smtClean="0"/>
              <a:pPr/>
              <a:t>2</a:t>
            </a:fld>
            <a:endParaRPr lang="en-GB"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2FDBB94-E520-4352-B3D6-84BC0C06304C}" type="slidenum">
              <a:rPr lang="en-GB" smtClean="0"/>
              <a:pPr/>
              <a:t>60</a:t>
            </a:fld>
            <a:endParaRPr lang="en-GB"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F49ED6E9-526A-43C2-86CB-6E91A308F902}" type="slidenum">
              <a:rPr lang="en-GB" smtClean="0"/>
              <a:pPr/>
              <a:t>61</a:t>
            </a:fld>
            <a:endParaRPr lang="en-GB"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0865A5B-2719-443F-A7A9-E7A0D0912FD0}" type="slidenum">
              <a:rPr lang="en-GB" smtClean="0"/>
              <a:pPr/>
              <a:t>62</a:t>
            </a:fld>
            <a:endParaRPr lang="en-GB"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914400" y="4348163"/>
            <a:ext cx="5181600" cy="4110037"/>
          </a:xfrm>
          <a:noFill/>
          <a:ln/>
        </p:spPr>
        <p:txBody>
          <a:bodyPr/>
          <a:lstStyle/>
          <a:p>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86C067B5-910A-492C-A46A-23A2DF79E761}" type="slidenum">
              <a:rPr lang="en-US" smtClean="0"/>
              <a:pPr/>
              <a:t>63</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AC795B2D-C77A-4B67-9483-8812DE5CC6FE}" type="slidenum">
              <a:rPr lang="en-US" smtClean="0"/>
              <a:pPr/>
              <a:t>67</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marL="228600" indent="-228600">
              <a:spcBef>
                <a:spcPct val="0"/>
              </a:spcBef>
              <a:spcAft>
                <a:spcPct val="50000"/>
              </a:spcAft>
            </a:pPr>
            <a:r>
              <a:rPr lang="en-US" b="1" smtClean="0"/>
              <a:t>Slide 3 – About Kyoto Protocol</a:t>
            </a:r>
            <a:endParaRPr lang="en-US" smtClean="0"/>
          </a:p>
          <a:p>
            <a:pPr marL="228600" indent="-228600">
              <a:spcBef>
                <a:spcPct val="0"/>
              </a:spcBef>
              <a:spcAft>
                <a:spcPct val="50000"/>
              </a:spcAft>
            </a:pPr>
            <a:r>
              <a:rPr lang="en-US" sz="1000" smtClean="0"/>
              <a:t>As is explained in more detail in module 3: “Introduction to UNFCCC”, the Kyoto Protocol is an amendment to UNFCCC that sets out specific targets to reduce GHG emissions from UNFCCC Annex I countries (or more correctly, from Kyoto Protocol Annex B countries – these are almost identical, with the exception for the few Annex I countries that have ratified UNFCCC but not the Kyoto protocol). The Kyoto protocol also provides tools and procedures for countries to work together to achieve the emission reduction targets, instead of each country only trying to achieve the targets on their own in their own country. The three key tools are:</a:t>
            </a:r>
          </a:p>
          <a:p>
            <a:pPr marL="228600" indent="-228600">
              <a:spcBef>
                <a:spcPct val="0"/>
              </a:spcBef>
              <a:spcAft>
                <a:spcPct val="50000"/>
              </a:spcAft>
              <a:buFontTx/>
              <a:buAutoNum type="arabicPeriod"/>
            </a:pPr>
            <a:r>
              <a:rPr lang="en-US" sz="1000" smtClean="0"/>
              <a:t>Clean Development Mechanism (CDM)</a:t>
            </a:r>
          </a:p>
          <a:p>
            <a:pPr marL="228600" indent="-228600">
              <a:spcBef>
                <a:spcPct val="0"/>
              </a:spcBef>
              <a:spcAft>
                <a:spcPct val="50000"/>
              </a:spcAft>
              <a:buFontTx/>
              <a:buAutoNum type="arabicPeriod"/>
            </a:pPr>
            <a:r>
              <a:rPr lang="en-US" sz="1000" smtClean="0"/>
              <a:t>Joint Implementation (JI)</a:t>
            </a:r>
          </a:p>
          <a:p>
            <a:pPr marL="228600" indent="-228600">
              <a:spcBef>
                <a:spcPct val="0"/>
              </a:spcBef>
              <a:spcAft>
                <a:spcPct val="50000"/>
              </a:spcAft>
              <a:buFontTx/>
              <a:buAutoNum type="arabicPeriod"/>
            </a:pPr>
            <a:r>
              <a:rPr lang="en-US" sz="1000" smtClean="0"/>
              <a:t>Emission Trading</a:t>
            </a:r>
          </a:p>
          <a:p>
            <a:pPr marL="228600" indent="-228600"/>
            <a:endParaRPr lang="fr-FR" sz="10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A6C1E47C-0571-4B88-9CAB-BFD1433E8132}" type="slidenum">
              <a:rPr lang="en-US" smtClean="0"/>
              <a:pPr/>
              <a:t>68</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a:spcBef>
                <a:spcPct val="0"/>
              </a:spcBef>
              <a:spcAft>
                <a:spcPct val="50000"/>
              </a:spcAft>
            </a:pPr>
            <a:r>
              <a:rPr lang="en-US" b="1" smtClean="0"/>
              <a:t>Slide 4 – CDM: the basic idea</a:t>
            </a:r>
            <a:endParaRPr lang="en-US" smtClean="0"/>
          </a:p>
          <a:p>
            <a:pPr>
              <a:spcBef>
                <a:spcPct val="0"/>
              </a:spcBef>
              <a:spcAft>
                <a:spcPct val="50000"/>
              </a:spcAft>
            </a:pPr>
            <a:r>
              <a:rPr lang="en-US" sz="1000" smtClean="0"/>
              <a:t>This slide explains the basic idea with CDM.</a:t>
            </a:r>
          </a:p>
          <a:p>
            <a:pPr>
              <a:spcBef>
                <a:spcPct val="0"/>
              </a:spcBef>
              <a:spcAft>
                <a:spcPct val="50000"/>
              </a:spcAft>
            </a:pPr>
            <a:r>
              <a:rPr lang="en-US" sz="1000" smtClean="0"/>
              <a:t>To avoid confusion, please explain that:</a:t>
            </a:r>
          </a:p>
          <a:p>
            <a:pPr>
              <a:spcBef>
                <a:spcPct val="0"/>
              </a:spcBef>
              <a:spcAft>
                <a:spcPct val="50000"/>
              </a:spcAft>
            </a:pPr>
            <a:r>
              <a:rPr lang="en-US" sz="1000" u="sng" smtClean="0"/>
              <a:t>Annex I</a:t>
            </a:r>
            <a:r>
              <a:rPr lang="en-US" sz="1000" smtClean="0"/>
              <a:t> refers to UNFCCC and is a list of countries that are committed to support developing countries to address climate change. These are mor3e or less identical with the developed countries and economies in transition (former soviet union bloc members).</a:t>
            </a:r>
          </a:p>
          <a:p>
            <a:pPr>
              <a:spcBef>
                <a:spcPct val="0"/>
              </a:spcBef>
              <a:spcAft>
                <a:spcPct val="50000"/>
              </a:spcAft>
            </a:pPr>
            <a:r>
              <a:rPr lang="en-US" sz="1000" u="sng" smtClean="0"/>
              <a:t>Annex B</a:t>
            </a:r>
            <a:r>
              <a:rPr lang="en-US" sz="1000" smtClean="0"/>
              <a:t> refers to the Kyoto Protocol and is a list that states the emission target for each country in Annex I. </a:t>
            </a:r>
          </a:p>
          <a:p>
            <a:pPr>
              <a:spcBef>
                <a:spcPct val="0"/>
              </a:spcBef>
              <a:spcAft>
                <a:spcPct val="50000"/>
              </a:spcAft>
            </a:pPr>
            <a:r>
              <a:rPr lang="en-US" sz="1000" u="sng" smtClean="0"/>
              <a:t>However</a:t>
            </a:r>
            <a:r>
              <a:rPr lang="en-US" sz="1000" smtClean="0"/>
              <a:t>, as not all Annex I countries have ratified the Kyoto Protocol (notably USA), these two lists are not exactly the same. However, to avoid confusion the two terms are often use interchangeably. </a:t>
            </a:r>
            <a:endParaRPr lang="fr-FR" sz="100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DB2E4ECF-2C72-4124-A408-C16F9E4CB82C}" type="slidenum">
              <a:rPr lang="en-US" smtClean="0"/>
              <a:pPr/>
              <a:t>69</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r>
              <a:rPr lang="en-US" b="1" smtClean="0"/>
              <a:t>Slide 5 – Examples of CDM projects opportunities</a:t>
            </a: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2164841E-09DA-4452-9CA2-EB9947296DB8}" type="slidenum">
              <a:rPr lang="en-US" smtClean="0"/>
              <a:pPr/>
              <a:t>70</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marL="228600" indent="-228600">
              <a:spcBef>
                <a:spcPct val="0"/>
              </a:spcBef>
              <a:spcAft>
                <a:spcPct val="50000"/>
              </a:spcAft>
            </a:pPr>
            <a:r>
              <a:rPr lang="en-US" b="1" smtClean="0"/>
              <a:t>Slide 7 – CDM organization and objectives</a:t>
            </a:r>
          </a:p>
          <a:p>
            <a:pPr marL="228600" indent="-228600">
              <a:spcBef>
                <a:spcPct val="0"/>
              </a:spcBef>
              <a:spcAft>
                <a:spcPct val="50000"/>
              </a:spcAft>
            </a:pPr>
            <a:r>
              <a:rPr lang="en-GB" sz="1000" smtClean="0"/>
              <a:t>The practical function of CDM is defined in detail in the Kyoto Protocol and in a number of follow-up decisions by COP as well as in supporting documents issued by different bodies in UNFCCC. The most important body is the Executive Board.</a:t>
            </a:r>
          </a:p>
          <a:p>
            <a:pPr marL="228600" indent="-228600">
              <a:spcBef>
                <a:spcPct val="0"/>
              </a:spcBef>
              <a:spcAft>
                <a:spcPct val="50000"/>
              </a:spcAft>
            </a:pPr>
            <a:r>
              <a:rPr lang="en-GB" sz="1000" smtClean="0"/>
              <a:t>The basic requirement for any CDM project are:</a:t>
            </a:r>
          </a:p>
          <a:p>
            <a:pPr marL="228600" indent="-228600">
              <a:spcBef>
                <a:spcPct val="0"/>
              </a:spcBef>
              <a:spcAft>
                <a:spcPct val="50000"/>
              </a:spcAft>
              <a:buFontTx/>
              <a:buAutoNum type="arabicPeriod"/>
            </a:pPr>
            <a:r>
              <a:rPr lang="en-GB" sz="1000" smtClean="0"/>
              <a:t>Actual and real reductions of GHG emissions must be achieved.</a:t>
            </a:r>
          </a:p>
          <a:p>
            <a:pPr marL="228600" indent="-228600">
              <a:spcBef>
                <a:spcPct val="0"/>
              </a:spcBef>
              <a:spcAft>
                <a:spcPct val="50000"/>
              </a:spcAft>
              <a:buFontTx/>
              <a:buAutoNum type="arabicPeriod"/>
            </a:pPr>
            <a:r>
              <a:rPr lang="en-GB" sz="1000" smtClean="0"/>
              <a:t>The project must contribute to sustainable development in the country where the CDM project is implemented</a:t>
            </a:r>
          </a:p>
          <a:p>
            <a:pPr marL="228600" indent="-228600">
              <a:buFontTx/>
              <a:buAutoNum type="arabicPeriod"/>
            </a:pPr>
            <a:endParaRPr lang="en-GB" sz="10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D797E79E-1F6E-4DDC-B4D4-C80521BC7848}" type="slidenum">
              <a:rPr lang="en-US" smtClean="0"/>
              <a:pPr/>
              <a:t>71</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a:spcBef>
                <a:spcPct val="0"/>
              </a:spcBef>
              <a:spcAft>
                <a:spcPct val="50000"/>
              </a:spcAft>
            </a:pPr>
            <a:r>
              <a:rPr lang="en-US" b="1" smtClean="0"/>
              <a:t>Slide 8 – Additionality and baselines </a:t>
            </a:r>
          </a:p>
          <a:p>
            <a:pPr>
              <a:spcBef>
                <a:spcPct val="0"/>
              </a:spcBef>
              <a:spcAft>
                <a:spcPct val="50000"/>
              </a:spcAft>
            </a:pPr>
            <a:r>
              <a:rPr lang="en-US" sz="1000" u="sng" smtClean="0"/>
              <a:t>Additionality:</a:t>
            </a:r>
            <a:r>
              <a:rPr lang="en-US" sz="1000" smtClean="0"/>
              <a:t> A CDM project is additional if anthropogenic emissions of greenhouse gases by sources are reduced below those that would have occurred  in the absence of the CDM project.</a:t>
            </a:r>
          </a:p>
          <a:p>
            <a:pPr>
              <a:spcBef>
                <a:spcPct val="0"/>
              </a:spcBef>
              <a:spcAft>
                <a:spcPct val="50000"/>
              </a:spcAft>
            </a:pPr>
            <a:r>
              <a:rPr lang="en-GB" sz="1000" u="sng" smtClean="0"/>
              <a:t>Baseline:</a:t>
            </a:r>
            <a:r>
              <a:rPr lang="en-GB" sz="1000" smtClean="0"/>
              <a:t> The baseline for a CDM project is the scenario that reasonably represents the anthropogenic emissions by sources of greenhouse gases that would occur in the absence of the proposed project. The method for calculating the baseline is a key challenge for many CDM projects, and ach new baseline methodology need to be approved by the Executive Board. In principle, each type of CDM project has to have its own baseline methodology. Once this methodology id developed and approved, other projects of the same type can use the same baseline methodology to calculate their baseline emissions.</a:t>
            </a:r>
            <a:endParaRPr lang="fr-FR" sz="1000" smtClean="0"/>
          </a:p>
          <a:p>
            <a:pPr>
              <a:spcBef>
                <a:spcPct val="0"/>
              </a:spcBef>
              <a:spcAft>
                <a:spcPct val="50000"/>
              </a:spcAft>
            </a:pPr>
            <a:endParaRPr lang="en-US" sz="10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FB24028B-4066-4F5B-9E9C-58909C1FE698}" type="slidenum">
              <a:rPr lang="en-US" smtClean="0"/>
              <a:pPr/>
              <a:t>72</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a:spcBef>
                <a:spcPct val="0"/>
              </a:spcBef>
              <a:spcAft>
                <a:spcPct val="50000"/>
              </a:spcAft>
            </a:pPr>
            <a:r>
              <a:rPr lang="en-US" b="1" smtClean="0"/>
              <a:t>Slide 11 – Where is CDM applicable ? </a:t>
            </a:r>
          </a:p>
          <a:p>
            <a:pPr>
              <a:spcBef>
                <a:spcPct val="0"/>
              </a:spcBef>
              <a:spcAft>
                <a:spcPct val="50000"/>
              </a:spcAft>
            </a:pPr>
            <a:r>
              <a:rPr lang="en-GB" sz="1000" smtClean="0"/>
              <a:t>Examples of eligible projects:</a:t>
            </a:r>
            <a:endParaRPr lang="fr-FR" sz="1000" smtClean="0"/>
          </a:p>
          <a:p>
            <a:pPr lvl="1">
              <a:spcBef>
                <a:spcPct val="0"/>
              </a:spcBef>
              <a:spcAft>
                <a:spcPct val="50000"/>
              </a:spcAft>
            </a:pPr>
            <a:r>
              <a:rPr lang="en-US" altLang="ko-KR" sz="1000" smtClean="0">
                <a:ea typeface="굴림"/>
                <a:cs typeface="굴림"/>
              </a:rPr>
              <a:t>- F</a:t>
            </a:r>
            <a:r>
              <a:rPr lang="en-US" altLang="en-US" sz="1000" smtClean="0"/>
              <a:t>uel switch to lower carbon intensive fuels</a:t>
            </a:r>
          </a:p>
          <a:p>
            <a:pPr lvl="1">
              <a:spcBef>
                <a:spcPct val="0"/>
              </a:spcBef>
              <a:spcAft>
                <a:spcPct val="50000"/>
              </a:spcAft>
            </a:pPr>
            <a:r>
              <a:rPr lang="en-US" altLang="ko-KR" sz="1000" smtClean="0">
                <a:ea typeface="굴림"/>
                <a:cs typeface="굴림"/>
              </a:rPr>
              <a:t>- Installations based on renewable energy</a:t>
            </a:r>
          </a:p>
          <a:p>
            <a:pPr lvl="1">
              <a:spcBef>
                <a:spcPct val="0"/>
              </a:spcBef>
              <a:spcAft>
                <a:spcPct val="50000"/>
              </a:spcAft>
            </a:pPr>
            <a:r>
              <a:rPr lang="en-US" altLang="ko-KR" sz="1000" smtClean="0">
                <a:ea typeface="굴림"/>
                <a:cs typeface="굴림"/>
              </a:rPr>
              <a:t>- Combined heat and power (CHP)</a:t>
            </a:r>
          </a:p>
          <a:p>
            <a:pPr lvl="1">
              <a:spcBef>
                <a:spcPct val="0"/>
              </a:spcBef>
              <a:spcAft>
                <a:spcPct val="50000"/>
              </a:spcAft>
            </a:pPr>
            <a:r>
              <a:rPr lang="en-US" altLang="ko-KR" sz="1000" smtClean="0">
                <a:ea typeface="굴림"/>
                <a:cs typeface="굴림"/>
              </a:rPr>
              <a:t>- Supply-side energy efficiency improvements</a:t>
            </a:r>
          </a:p>
          <a:p>
            <a:pPr lvl="1">
              <a:spcBef>
                <a:spcPct val="0"/>
              </a:spcBef>
              <a:spcAft>
                <a:spcPct val="50000"/>
              </a:spcAft>
            </a:pPr>
            <a:r>
              <a:rPr lang="en-US" altLang="ko-KR" sz="1000" smtClean="0">
                <a:ea typeface="굴림"/>
                <a:cs typeface="굴림"/>
              </a:rPr>
              <a:t>- End-use energy efficiency improvements</a:t>
            </a:r>
          </a:p>
          <a:p>
            <a:pPr lvl="1">
              <a:spcBef>
                <a:spcPct val="0"/>
              </a:spcBef>
              <a:spcAft>
                <a:spcPct val="50000"/>
              </a:spcAft>
            </a:pPr>
            <a:r>
              <a:rPr lang="en-US" altLang="ko-KR" sz="1000" smtClean="0">
                <a:ea typeface="굴림"/>
                <a:cs typeface="굴림"/>
              </a:rPr>
              <a:t>- Agriculture sector (except land-use change)</a:t>
            </a:r>
          </a:p>
          <a:p>
            <a:pPr lvl="1">
              <a:spcBef>
                <a:spcPct val="0"/>
              </a:spcBef>
              <a:spcAft>
                <a:spcPct val="50000"/>
              </a:spcAft>
            </a:pPr>
            <a:r>
              <a:rPr lang="en-US" altLang="ko-KR" sz="1000" smtClean="0">
                <a:ea typeface="굴림"/>
                <a:cs typeface="굴림"/>
              </a:rPr>
              <a:t>- Reduction in methane emissions</a:t>
            </a:r>
          </a:p>
          <a:p>
            <a:pPr lvl="1">
              <a:spcBef>
                <a:spcPct val="0"/>
              </a:spcBef>
              <a:spcAft>
                <a:spcPct val="50000"/>
              </a:spcAft>
            </a:pPr>
            <a:r>
              <a:rPr lang="en-US" altLang="ko-KR" sz="1000" smtClean="0">
                <a:ea typeface="굴림"/>
                <a:cs typeface="굴림"/>
              </a:rPr>
              <a:t>- Reforestation/afforestation projects</a:t>
            </a:r>
          </a:p>
          <a:p>
            <a:pPr>
              <a:spcBef>
                <a:spcPct val="0"/>
              </a:spcBef>
              <a:spcAft>
                <a:spcPct val="50000"/>
              </a:spcAft>
            </a:pPr>
            <a:r>
              <a:rPr lang="en-US" sz="1000" smtClean="0"/>
              <a:t>The box in this slide indicates how different savings may be translated to GHG emissions. Please note that this is only indicative!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1A6EA9D-9B4A-4888-A9F0-B0B441BE42D6}" type="slidenum">
              <a:rPr lang="en-GB" smtClean="0"/>
              <a:pPr/>
              <a:t>3</a:t>
            </a:fld>
            <a:endParaRPr lang="en-GB" smtClean="0"/>
          </a:p>
        </p:txBody>
      </p:sp>
      <p:sp>
        <p:nvSpPr>
          <p:cNvPr id="86019" name="Rectangle 2"/>
          <p:cNvSpPr>
            <a:spLocks noGrp="1" noRot="1" noChangeAspect="1" noChangeArrowheads="1" noTextEdit="1"/>
          </p:cNvSpPr>
          <p:nvPr>
            <p:ph type="sldImg"/>
          </p:nvPr>
        </p:nvSpPr>
        <p:spPr>
          <a:xfrm>
            <a:off x="2006600" y="685800"/>
            <a:ext cx="2844800" cy="2133600"/>
          </a:xfrm>
          <a:ln/>
        </p:spPr>
      </p:sp>
      <p:sp>
        <p:nvSpPr>
          <p:cNvPr id="86020" name="Rectangle 3"/>
          <p:cNvSpPr>
            <a:spLocks noGrp="1" noChangeArrowheads="1"/>
          </p:cNvSpPr>
          <p:nvPr>
            <p:ph type="body" idx="1"/>
          </p:nvPr>
        </p:nvSpPr>
        <p:spPr>
          <a:xfrm>
            <a:off x="990600" y="2971800"/>
            <a:ext cx="5029200" cy="4114800"/>
          </a:xfrm>
          <a:noFill/>
          <a:ln/>
        </p:spPr>
        <p:txBody>
          <a:bodyPr/>
          <a:lstStyle/>
          <a:p>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DAA77CC4-834C-4BA9-8B6D-18BA94514938}" type="slidenum">
              <a:rPr lang="en-US" smtClean="0"/>
              <a:pPr/>
              <a:t>74</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r>
              <a:rPr lang="en-US" smtClean="0"/>
              <a:t>Aspects of the environment:</a:t>
            </a:r>
          </a:p>
          <a:p>
            <a:r>
              <a:rPr lang="en-US" smtClean="0"/>
              <a:t>Physical: soil &amp; water resources, air quality</a:t>
            </a:r>
          </a:p>
          <a:p>
            <a:r>
              <a:rPr lang="en-US" smtClean="0"/>
              <a:t>Biological: fauna, flora, ecosystem</a:t>
            </a:r>
          </a:p>
          <a:p>
            <a:r>
              <a:rPr lang="en-US" smtClean="0"/>
              <a:t>Social: human health and welfare, culture, religion, and local values</a:t>
            </a:r>
          </a:p>
          <a:p>
            <a:endParaRPr lang="en-US" sz="900" smtClean="0"/>
          </a:p>
          <a:p>
            <a:r>
              <a:rPr lang="en-US" smtClean="0"/>
              <a:t>Or: Economical, social and eco-systemic</a:t>
            </a:r>
          </a:p>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34A3BC64-77E3-4EB2-8FE5-BCD61BA832F3}" type="slidenum">
              <a:rPr lang="en-US" smtClean="0"/>
              <a:pPr/>
              <a:t>76</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r>
              <a:rPr lang="en-US" smtClean="0"/>
              <a:t>For example, an ecotourism activity might depend on water level in watering holes---but this environmental component is not in fact affected by your activity.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33A20666-5D72-4FFB-8E32-2624C19C1FE9}" type="slidenum">
              <a:rPr lang="en-US" smtClean="0"/>
              <a:pPr/>
              <a:t>80</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r>
              <a:rPr lang="en-US" smtClean="0"/>
              <a:t>The purpose of a Full EIA study is not to find that impacts will not be significant. Its purpose is to allow an informed decision to be made about which significant environmental impacts may be acceptable to obtain a particular development objective. The preliminary assessment cannot serve this function.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AE523B3F-5B25-4083-A150-1C5E8852BA29}" type="slidenum">
              <a:rPr lang="en-GB" smtClean="0"/>
              <a:pPr/>
              <a:t>81</a:t>
            </a:fld>
            <a:endParaRPr lang="en-GB"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C8EB7A66-0E87-4A52-B0F1-F613BA52092E}" type="slidenum">
              <a:rPr lang="en-GB" smtClean="0"/>
              <a:pPr/>
              <a:t>82</a:t>
            </a:fld>
            <a:endParaRPr lang="en-GB"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49C3C0BA-5F25-493C-829A-E31C62A1BC18}" type="slidenum">
              <a:rPr lang="en-GB" smtClean="0"/>
              <a:pPr/>
              <a:t>4</a:t>
            </a:fld>
            <a:endParaRPr lang="en-GB" smtClean="0"/>
          </a:p>
        </p:txBody>
      </p:sp>
      <p:sp>
        <p:nvSpPr>
          <p:cNvPr id="87043" name="Rectangle 2"/>
          <p:cNvSpPr>
            <a:spLocks noGrp="1" noRot="1" noChangeAspect="1" noChangeArrowheads="1" noTextEdit="1"/>
          </p:cNvSpPr>
          <p:nvPr>
            <p:ph type="sldImg"/>
          </p:nvPr>
        </p:nvSpPr>
        <p:spPr>
          <a:xfrm>
            <a:off x="1465263" y="685800"/>
            <a:ext cx="3932237" cy="2949575"/>
          </a:xfrm>
          <a:ln/>
        </p:spPr>
      </p:sp>
      <p:sp>
        <p:nvSpPr>
          <p:cNvPr id="87044" name="Rectangle 3"/>
          <p:cNvSpPr>
            <a:spLocks noGrp="1" noChangeArrowheads="1"/>
          </p:cNvSpPr>
          <p:nvPr>
            <p:ph type="body" idx="1"/>
          </p:nvPr>
        </p:nvSpPr>
        <p:spPr>
          <a:xfrm>
            <a:off x="533400" y="3921125"/>
            <a:ext cx="5791200" cy="4537075"/>
          </a:xfrm>
          <a:noFill/>
          <a:ln/>
        </p:spPr>
        <p:txBody>
          <a:bodyPr/>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1EC72F5-1EEF-4D62-84C6-512A366E179A}" type="slidenum">
              <a:rPr lang="en-GB" smtClean="0"/>
              <a:pPr/>
              <a:t>5</a:t>
            </a:fld>
            <a:endParaRPr lang="en-GB"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762000" y="4343400"/>
            <a:ext cx="5181600" cy="4114800"/>
          </a:xfrm>
          <a:noFill/>
          <a:ln/>
        </p:spPr>
        <p:txBody>
          <a:bodyPr/>
          <a:lstStyle/>
          <a:p>
            <a:endParaRPr lang="en-GB"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FDDC162-1608-4A70-BB15-ECB2F45CE32B}" type="slidenum">
              <a:rPr lang="en-GB" smtClean="0"/>
              <a:pPr/>
              <a:t>7</a:t>
            </a:fld>
            <a:endParaRPr lang="en-GB"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GB"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E5139-822A-4EB1-9659-214ECBBD25C8}" type="slidenum">
              <a:rPr lang="en-US" smtClean="0"/>
              <a:t>8</a:t>
            </a:fld>
            <a:endParaRPr lang="en-US"/>
          </a:p>
        </p:txBody>
      </p:sp>
    </p:spTree>
    <p:extLst>
      <p:ext uri="{BB962C8B-B14F-4D97-AF65-F5344CB8AC3E}">
        <p14:creationId xmlns:p14="http://schemas.microsoft.com/office/powerpoint/2010/main" val="45476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must be able to sustain our renewable energy and alternative resources in a way that will not harm the planet.</a:t>
            </a:r>
            <a:endParaRPr lang="en-US" dirty="0"/>
          </a:p>
        </p:txBody>
      </p:sp>
      <p:sp>
        <p:nvSpPr>
          <p:cNvPr id="4" name="Slide Number Placeholder 3"/>
          <p:cNvSpPr>
            <a:spLocks noGrp="1"/>
          </p:cNvSpPr>
          <p:nvPr>
            <p:ph type="sldNum" sz="quarter" idx="10"/>
          </p:nvPr>
        </p:nvSpPr>
        <p:spPr/>
        <p:txBody>
          <a:bodyPr/>
          <a:lstStyle/>
          <a:p>
            <a:fld id="{48BE5139-822A-4EB1-9659-214ECBBD25C8}" type="slidenum">
              <a:rPr lang="en-US" smtClean="0"/>
              <a:t>9</a:t>
            </a:fld>
            <a:endParaRPr lang="en-US"/>
          </a:p>
        </p:txBody>
      </p:sp>
    </p:spTree>
    <p:extLst>
      <p:ext uri="{BB962C8B-B14F-4D97-AF65-F5344CB8AC3E}">
        <p14:creationId xmlns:p14="http://schemas.microsoft.com/office/powerpoint/2010/main" val="1583614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E5139-822A-4EB1-9659-214ECBBD25C8}" type="slidenum">
              <a:rPr lang="en-US" smtClean="0"/>
              <a:t>10</a:t>
            </a:fld>
            <a:endParaRPr lang="en-US"/>
          </a:p>
        </p:txBody>
      </p:sp>
    </p:spTree>
    <p:extLst>
      <p:ext uri="{BB962C8B-B14F-4D97-AF65-F5344CB8AC3E}">
        <p14:creationId xmlns:p14="http://schemas.microsoft.com/office/powerpoint/2010/main" val="1683257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7CDEBF-DD90-470D-9829-B37EF0BD6640}" type="slidenum">
              <a:rPr lang="en-US"/>
              <a:pPr>
                <a:defRPr/>
              </a:pPr>
              <a:t>‹#›</a:t>
            </a:fld>
            <a:endParaRPr lang="en-US"/>
          </a:p>
        </p:txBody>
      </p:sp>
    </p:spTree>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BDC862-9C38-413E-8D48-A843718914BE}" type="slidenum">
              <a:rPr lang="en-US"/>
              <a:pPr>
                <a:defRPr/>
              </a:pPr>
              <a:t>‹#›</a:t>
            </a:fld>
            <a:endParaRPr lang="en-US"/>
          </a:p>
        </p:txBody>
      </p:sp>
    </p:spTree>
  </p:cSld>
  <p:clrMapOvr>
    <a:masterClrMapping/>
  </p:clrMapOvr>
  <p:transition spd="slow">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89F7FB-7CF5-4972-8B21-45B82062C6A8}" type="slidenum">
              <a:rPr lang="en-US"/>
              <a:pPr>
                <a:defRPr/>
              </a:pPr>
              <a:t>‹#›</a:t>
            </a:fld>
            <a:endParaRPr lang="en-US"/>
          </a:p>
        </p:txBody>
      </p:sp>
    </p:spTree>
  </p:cSld>
  <p:clrMapOvr>
    <a:masterClrMapping/>
  </p:clrMapOvr>
  <p:transition spd="slow">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(c) 2010 Beyond Benign - All Rights Reserved.</a:t>
            </a:r>
          </a:p>
        </p:txBody>
      </p:sp>
      <p:sp>
        <p:nvSpPr>
          <p:cNvPr id="7" name="Rectangle 6"/>
          <p:cNvSpPr>
            <a:spLocks noGrp="1" noChangeArrowheads="1"/>
          </p:cNvSpPr>
          <p:nvPr>
            <p:ph type="sldNum" sz="quarter" idx="12"/>
          </p:nvPr>
        </p:nvSpPr>
        <p:spPr/>
        <p:txBody>
          <a:bodyPr/>
          <a:lstStyle>
            <a:lvl1pPr>
              <a:defRPr/>
            </a:lvl1pPr>
          </a:lstStyle>
          <a:p>
            <a:pPr>
              <a:defRPr/>
            </a:pPr>
            <a:fld id="{35292457-124E-44F7-A2F0-74491341851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r>
              <a:rPr lang="en-US"/>
              <a:t>(c) 2010 Beyond Benign - All Rights Reserved.</a:t>
            </a:r>
          </a:p>
        </p:txBody>
      </p:sp>
      <p:sp>
        <p:nvSpPr>
          <p:cNvPr id="9" name="Rectangle 6"/>
          <p:cNvSpPr>
            <a:spLocks noGrp="1" noChangeArrowheads="1"/>
          </p:cNvSpPr>
          <p:nvPr>
            <p:ph type="sldNum" sz="quarter" idx="12"/>
          </p:nvPr>
        </p:nvSpPr>
        <p:spPr/>
        <p:txBody>
          <a:bodyPr/>
          <a:lstStyle>
            <a:lvl1pPr>
              <a:defRPr/>
            </a:lvl1pPr>
          </a:lstStyle>
          <a:p>
            <a:pPr>
              <a:defRPr/>
            </a:pPr>
            <a:fld id="{DFA5776F-C9E7-411D-879F-59E80CD807C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pPr>
              <a:defRPr/>
            </a:pPr>
            <a:fld id="{3F1B07F3-13E9-4A38-918B-2C2EEE4EC54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EFA3B24-C634-41FF-A285-73ADA74614EA}" type="slidenum">
              <a:rPr lang="en-US"/>
              <a:pPr>
                <a:defRPr/>
              </a:pPr>
              <a:t>‹#›</a:t>
            </a:fld>
            <a:endParaRPr lang="en-US"/>
          </a:p>
        </p:txBody>
      </p:sp>
    </p:spTree>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397961-F8D3-4EE8-81D4-9CA8D4357BBF}" type="slidenum">
              <a:rPr lang="en-US"/>
              <a:pPr>
                <a:defRPr/>
              </a:pPr>
              <a:t>‹#›</a:t>
            </a:fld>
            <a:endParaRPr lang="en-US"/>
          </a:p>
        </p:txBody>
      </p:sp>
    </p:spTree>
  </p:cSld>
  <p:clrMapOvr>
    <a:masterClrMapping/>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5A8EA75-B4E7-4ADD-829A-C10EBD09ACD5}" type="slidenum">
              <a:rPr lang="en-US"/>
              <a:pPr>
                <a:defRPr/>
              </a:pPr>
              <a:t>‹#›</a:t>
            </a:fld>
            <a:endParaRPr lang="en-US"/>
          </a:p>
        </p:txBody>
      </p:sp>
    </p:spTree>
  </p:cSld>
  <p:clrMapOvr>
    <a:masterClrMapping/>
  </p:clrMapOvr>
  <p:transition spd="slow">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CB74EC1-FEC6-41DF-9238-0FF30AED2473}" type="slidenum">
              <a:rPr lang="en-US"/>
              <a:pPr>
                <a:defRPr/>
              </a:pPr>
              <a:t>‹#›</a:t>
            </a:fld>
            <a:endParaRPr lang="en-US"/>
          </a:p>
        </p:txBody>
      </p:sp>
    </p:spTree>
  </p:cSld>
  <p:clrMapOvr>
    <a:masterClrMapping/>
  </p:clrMapOvr>
  <p:transition spd="slow">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FBEEC5A-881F-4B5D-B48D-465F7042B9B2}" type="slidenum">
              <a:rPr lang="en-US"/>
              <a:pPr>
                <a:defRPr/>
              </a:pPr>
              <a:t>‹#›</a:t>
            </a:fld>
            <a:endParaRPr lang="en-US"/>
          </a:p>
        </p:txBody>
      </p:sp>
    </p:spTree>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014A2BA-C54E-481F-8A6C-74025F027F32}" type="slidenum">
              <a:rPr lang="en-US"/>
              <a:pPr>
                <a:defRPr/>
              </a:pPr>
              <a:t>‹#›</a:t>
            </a:fld>
            <a:endParaRPr lang="en-US"/>
          </a:p>
        </p:txBody>
      </p:sp>
    </p:spTree>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F2A5172-6354-4C0E-9647-C5A3B3291E18}" type="slidenum">
              <a:rPr lang="en-US"/>
              <a:pPr>
                <a:defRPr/>
              </a:pPr>
              <a:t>‹#›</a:t>
            </a:fld>
            <a:endParaRPr lang="en-US"/>
          </a:p>
        </p:txBody>
      </p:sp>
    </p:spTree>
  </p:cSld>
  <p:clrMapOvr>
    <a:masterClrMapping/>
  </p:clrMapOvr>
  <p:transition spd="slow">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DFA338-AC71-4B9D-AA67-265B52CD817E}" type="slidenum">
              <a:rPr lang="en-US"/>
              <a:pPr>
                <a:defRPr/>
              </a:pPr>
              <a:t>‹#›</a:t>
            </a:fld>
            <a:endParaRPr lang="en-US"/>
          </a:p>
        </p:txBody>
      </p:sp>
    </p:spTree>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29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D7D6A24-E474-4A70-95D2-F8F21B3CC06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Lst>
  <p:transition spd="slow">
    <p:split orient="ver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12.png"/><Relationship Id="rId5" Type="http://schemas.openxmlformats.org/officeDocument/2006/relationships/image" Target="../media/image3.png"/><Relationship Id="rId10" Type="http://schemas.microsoft.com/office/2007/relationships/hdphoto" Target="../media/hdphoto8.wdp"/><Relationship Id="rId4" Type="http://schemas.microsoft.com/office/2007/relationships/hdphoto" Target="../media/hdphoto3.wdp"/><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hem.cmu.edu/groups/Collins/homepage.html" TargetMode="External"/><Relationship Id="rId2" Type="http://schemas.openxmlformats.org/officeDocument/2006/relationships/hyperlink" Target="http://www.flexsys.com/" TargetMode="External"/><Relationship Id="rId1" Type="http://schemas.openxmlformats.org/officeDocument/2006/relationships/slideLayout" Target="../slideLayouts/slideLayout7.xml"/><Relationship Id="rId4" Type="http://schemas.openxmlformats.org/officeDocument/2006/relationships/hyperlink" Target="http://www.cmu.ed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20.wmf"/><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7.jpeg"/><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wmf"/></Relationships>
</file>

<file path=ppt/slides/_rels/slide37.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12.bin"/><Relationship Id="rId18" Type="http://schemas.openxmlformats.org/officeDocument/2006/relationships/image" Target="../media/image34.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31.wmf"/><Relationship Id="rId17" Type="http://schemas.openxmlformats.org/officeDocument/2006/relationships/oleObject" Target="../embeddings/oleObject14.bin"/><Relationship Id="rId2" Type="http://schemas.openxmlformats.org/officeDocument/2006/relationships/slideLayout" Target="../slideLayouts/slideLayout13.xml"/><Relationship Id="rId16" Type="http://schemas.openxmlformats.org/officeDocument/2006/relationships/image" Target="../media/image33.wmf"/><Relationship Id="rId20" Type="http://schemas.openxmlformats.org/officeDocument/2006/relationships/image" Target="../media/image35.wmf"/><Relationship Id="rId1" Type="http://schemas.openxmlformats.org/officeDocument/2006/relationships/vmlDrawing" Target="../drawings/vmlDrawing8.vml"/><Relationship Id="rId6" Type="http://schemas.openxmlformats.org/officeDocument/2006/relationships/image" Target="../media/image28.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30.wmf"/><Relationship Id="rId19" Type="http://schemas.openxmlformats.org/officeDocument/2006/relationships/oleObject" Target="../embeddings/oleObject15.bin"/><Relationship Id="rId4" Type="http://schemas.openxmlformats.org/officeDocument/2006/relationships/image" Target="../media/image24.wmf"/><Relationship Id="rId9" Type="http://schemas.openxmlformats.org/officeDocument/2006/relationships/oleObject" Target="../embeddings/oleObject10.bin"/><Relationship Id="rId14" Type="http://schemas.openxmlformats.org/officeDocument/2006/relationships/image" Target="../media/image32.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Microsoft_Word_97_-_2003_Document1.doc"/></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7.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slide" Target="slide17.xml"/><Relationship Id="rId1" Type="http://schemas.openxmlformats.org/officeDocument/2006/relationships/slideLayout" Target="../slideLayouts/slideLayout7.xml"/><Relationship Id="rId4" Type="http://schemas.openxmlformats.org/officeDocument/2006/relationships/image" Target="../media/image43.jpeg"/></Relationships>
</file>

<file path=ppt/slides/_rels/slide5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48.png"/><Relationship Id="rId4" Type="http://schemas.openxmlformats.org/officeDocument/2006/relationships/oleObject" Target="../embeddings/oleObject18.bin"/></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52.jpeg"/><Relationship Id="rId4" Type="http://schemas.openxmlformats.org/officeDocument/2006/relationships/image" Target="../media/image51.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7.png"/><Relationship Id="rId4" Type="http://schemas.microsoft.com/office/2007/relationships/hdphoto" Target="../media/hdphoto4.wdp"/><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WordArt 6"/>
          <p:cNvSpPr>
            <a:spLocks noChangeArrowheads="1" noChangeShapeType="1" noTextEdit="1"/>
          </p:cNvSpPr>
          <p:nvPr/>
        </p:nvSpPr>
        <p:spPr bwMode="auto">
          <a:xfrm>
            <a:off x="1066800" y="785813"/>
            <a:ext cx="6629400" cy="3519487"/>
          </a:xfrm>
          <a:prstGeom prst="rect">
            <a:avLst/>
          </a:prstGeom>
        </p:spPr>
        <p:txBody>
          <a:bodyPr wrap="none" fromWordArt="1">
            <a:prstTxWarp prst="textPlain">
              <a:avLst>
                <a:gd name="adj" fmla="val 50000"/>
              </a:avLst>
            </a:prstTxWarp>
          </a:bodyPr>
          <a:lstStyle/>
          <a:p>
            <a:pPr algn="ctr"/>
            <a:endParaRPr lang="en-US" sz="6000" kern="10">
              <a:ln w="9525">
                <a:solidFill>
                  <a:srgbClr val="008000"/>
                </a:solidFill>
                <a:round/>
                <a:headEnd/>
                <a:tailEnd/>
              </a:ln>
              <a:solidFill>
                <a:srgbClr val="00984C"/>
              </a:solidFill>
              <a:effectLst>
                <a:outerShdw dist="563972" dir="14049741" sx="125000" sy="125000" algn="tl" rotWithShape="0">
                  <a:srgbClr val="C7DFD3"/>
                </a:outerShdw>
              </a:effectLst>
              <a:latin typeface="Sylfaen"/>
            </a:endParaRPr>
          </a:p>
        </p:txBody>
      </p:sp>
      <p:sp>
        <p:nvSpPr>
          <p:cNvPr id="3" name="Title 2"/>
          <p:cNvSpPr>
            <a:spLocks noGrp="1"/>
          </p:cNvSpPr>
          <p:nvPr>
            <p:ph type="ctrTitle"/>
          </p:nvPr>
        </p:nvSpPr>
        <p:spPr/>
        <p:txBody>
          <a:bodyPr/>
          <a:lstStyle/>
          <a:p>
            <a:pPr>
              <a:defRPr/>
            </a:pPr>
            <a:r>
              <a:rPr lang="en-US" sz="5400" dirty="0" smtClean="0">
                <a:solidFill>
                  <a:schemeClr val="accent1">
                    <a:lumMod val="50000"/>
                  </a:schemeClr>
                </a:solidFill>
              </a:rPr>
              <a:t>Chemistry of Environment</a:t>
            </a:r>
            <a:endParaRPr lang="en-US" sz="5400" dirty="0">
              <a:solidFill>
                <a:schemeClr val="accent1">
                  <a:lumMod val="50000"/>
                </a:schemeClr>
              </a:solidFill>
            </a:endParaRPr>
          </a:p>
        </p:txBody>
      </p:sp>
      <p:sp>
        <p:nvSpPr>
          <p:cNvPr id="4" name="Subtitle 3"/>
          <p:cNvSpPr>
            <a:spLocks noGrp="1"/>
          </p:cNvSpPr>
          <p:nvPr>
            <p:ph type="subTitle" idx="1"/>
          </p:nvPr>
        </p:nvSpPr>
        <p:spPr/>
        <p:txBody>
          <a:bodyPr/>
          <a:lstStyle/>
          <a:p>
            <a:pPr>
              <a:defRPr/>
            </a:pPr>
            <a:r>
              <a:rPr lang="en-US" sz="4400" b="1" dirty="0" smtClean="0">
                <a:solidFill>
                  <a:schemeClr val="accent1">
                    <a:lumMod val="50000"/>
                  </a:schemeClr>
                </a:solidFill>
              </a:rPr>
              <a:t>Green Technology</a:t>
            </a:r>
            <a:endParaRPr lang="en-US" sz="4400" b="1" dirty="0">
              <a:solidFill>
                <a:schemeClr val="accent1">
                  <a:lumMod val="50000"/>
                </a:schemeClr>
              </a:solidFill>
            </a:endParaRPr>
          </a:p>
        </p:txBody>
      </p:sp>
    </p:spTree>
  </p:cSld>
  <p:clrMapOvr>
    <a:masterClrMapping/>
  </p:clrMapOvr>
  <p:transition spd="slow">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48109" y="1240010"/>
            <a:ext cx="2794881" cy="2363662"/>
            <a:chOff x="152400" y="1657350"/>
            <a:chExt cx="2362200" cy="2000250"/>
          </a:xfrm>
        </p:grpSpPr>
        <p:pic>
          <p:nvPicPr>
            <p:cNvPr id="5" name="Picture 2" descr="http://www.yankodesign.com/images/design_news/2008/10/16/gdiapers.jpg"/>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0" b="98305" l="4915" r="59829"/>
                      </a14:imgEffect>
                    </a14:imgLayer>
                  </a14:imgProps>
                </a:ext>
                <a:ext uri="{28A0092B-C50C-407E-A947-70E740481C1C}">
                  <a14:useLocalDpi xmlns:a14="http://schemas.microsoft.com/office/drawing/2010/main" val="0"/>
                </a:ext>
              </a:extLst>
            </a:blip>
            <a:srcRect r="35043"/>
            <a:stretch/>
          </p:blipFill>
          <p:spPr bwMode="auto">
            <a:xfrm>
              <a:off x="152400" y="1657350"/>
              <a:ext cx="2362200" cy="2000250"/>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p:cNvSpPr/>
            <p:nvPr/>
          </p:nvSpPr>
          <p:spPr>
            <a:xfrm>
              <a:off x="1477562" y="2412103"/>
              <a:ext cx="122638" cy="245372"/>
            </a:xfrm>
            <a:prstGeom prst="downArrow">
              <a:avLst/>
            </a:prstGeom>
            <a:solidFill>
              <a:srgbClr val="BBE0E3"/>
            </a:solidFill>
            <a:ln w="25400" cap="flat" cmpd="sng" algn="ctr">
              <a:solidFill>
                <a:srgbClr val="BBE0E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pic>
        <p:nvPicPr>
          <p:cNvPr id="9" name="Picture 6" descr="http://www.yankodesign.com/images/design_news/2008/10/16/frogled.jpg"/>
          <p:cNvPicPr>
            <a:picLocks noChangeAspect="1" noChangeArrowheads="1"/>
          </p:cNvPicPr>
          <p:nvPr/>
        </p:nvPicPr>
        <p:blipFill>
          <a:blip r:embed="rId5" cstate="print">
            <a:duotone>
              <a:schemeClr val="accent3">
                <a:shade val="45000"/>
                <a:satMod val="135000"/>
              </a:schemeClr>
              <a:prstClr val="white"/>
            </a:duotone>
            <a:extLst>
              <a:ext uri="{BEBA8EAE-BF5A-486C-A8C5-ECC9F3942E4B}">
                <a14:imgProps xmlns:a14="http://schemas.microsoft.com/office/drawing/2010/main">
                  <a14:imgLayer r:embed="rId6">
                    <a14:imgEffect>
                      <a14:backgroundRemoval t="2778" b="96795" l="19872" r="79274"/>
                    </a14:imgEffect>
                  </a14:imgLayer>
                </a14:imgProps>
              </a:ext>
              <a:ext uri="{28A0092B-C50C-407E-A947-70E740481C1C}">
                <a14:useLocalDpi xmlns:a14="http://schemas.microsoft.com/office/drawing/2010/main" val="0"/>
              </a:ext>
            </a:extLst>
          </a:blip>
          <a:srcRect/>
          <a:stretch>
            <a:fillRect/>
          </a:stretch>
        </p:blipFill>
        <p:spPr bwMode="auto">
          <a:xfrm>
            <a:off x="2215999" y="4145244"/>
            <a:ext cx="1951264" cy="2422602"/>
          </a:xfrm>
          <a:prstGeom prst="rect">
            <a:avLst/>
          </a:prstGeom>
          <a:noFill/>
          <a:effectLst>
            <a:glow rad="127000">
              <a:srgbClr val="FFFF00"/>
            </a:glow>
          </a:effectLst>
          <a:extLst>
            <a:ext uri="{909E8E84-426E-40DD-AFC4-6F175D3DCCD1}">
              <a14:hiddenFill xmlns:a14="http://schemas.microsoft.com/office/drawing/2010/main">
                <a:solidFill>
                  <a:srgbClr val="FFFFFF"/>
                </a:solidFill>
              </a14:hiddenFill>
            </a:ext>
          </a:extLst>
        </p:spPr>
      </p:pic>
      <p:pic>
        <p:nvPicPr>
          <p:cNvPr id="10" name="Picture 5" descr="C:\Documents and Settings\Owner\Local Settings\Temporary Internet Files\Content.IE5\4E1KGPGS\MP900405386[1].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6133" b="92533" l="9524" r="92667"/>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086937" y="1006839"/>
            <a:ext cx="3805543" cy="271824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53193" y="49033"/>
            <a:ext cx="2645195" cy="923330"/>
          </a:xfrm>
          <a:prstGeom prst="rect">
            <a:avLst/>
          </a:prstGeom>
          <a:noFill/>
        </p:spPr>
        <p:txBody>
          <a:bodyPr wrap="square" lIns="91440" tIns="45720" rIns="91440" bIns="45720">
            <a:spAutoFit/>
          </a:bodyPr>
          <a:lstStyle/>
          <a:p>
            <a:pPr algn="ctr"/>
            <a:r>
              <a:rPr lang="en-US"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eDiapers</a:t>
            </a:r>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Comes in different </a:t>
            </a:r>
          </a:p>
          <a:p>
            <a:pPr algn="ctr"/>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colors &amp; sizes</a:t>
            </a:r>
            <a:endPar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6" name="Rectangle 15"/>
          <p:cNvSpPr/>
          <p:nvPr/>
        </p:nvSpPr>
        <p:spPr>
          <a:xfrm>
            <a:off x="123039" y="2514600"/>
            <a:ext cx="3125550" cy="646331"/>
          </a:xfrm>
          <a:prstGeom prst="rect">
            <a:avLst/>
          </a:prstGeom>
        </p:spPr>
        <p:txBody>
          <a:bodyPr wrap="square">
            <a:spAutoFit/>
          </a:bodyPr>
          <a:lstStyle/>
          <a:p>
            <a:pPr lvl="0" algn="ctr"/>
            <a:r>
              <a:rPr lang="en-US" b="1" cap="all" dirty="0" smtClean="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Can be flushed-composted</a:t>
            </a:r>
            <a:endPar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endParaRPr>
          </a:p>
        </p:txBody>
      </p:sp>
      <p:sp>
        <p:nvSpPr>
          <p:cNvPr id="17" name="Rectangle 16"/>
          <p:cNvSpPr/>
          <p:nvPr/>
        </p:nvSpPr>
        <p:spPr>
          <a:xfrm>
            <a:off x="6323314" y="299388"/>
            <a:ext cx="2569166" cy="1200329"/>
          </a:xfrm>
          <a:prstGeom prst="rect">
            <a:avLst/>
          </a:prstGeom>
          <a:noFill/>
        </p:spPr>
        <p:txBody>
          <a:bodyPr wrap="square" lIns="91440" tIns="45720" rIns="91440" bIns="45720">
            <a:spAutoFit/>
          </a:bodyPr>
          <a:lstStyle/>
          <a:p>
            <a:pPr algn="ctr"/>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a:rPr>
              <a:t>Features </a:t>
            </a:r>
            <a:r>
              <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a:rPr>
              <a:t>lower power consumption </a:t>
            </a:r>
            <a:endPar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8" name="Rectangle 17"/>
          <p:cNvSpPr/>
          <p:nvPr/>
        </p:nvSpPr>
        <p:spPr>
          <a:xfrm>
            <a:off x="6479169" y="4099077"/>
            <a:ext cx="2593395" cy="1477328"/>
          </a:xfrm>
          <a:prstGeom prst="rect">
            <a:avLst/>
          </a:prstGeom>
          <a:noFill/>
        </p:spPr>
        <p:txBody>
          <a:bodyPr wrap="square" lIns="91440" tIns="45720" rIns="91440" bIns="45720">
            <a:spAutoFit/>
          </a:bodyPr>
          <a:lstStyle/>
          <a:p>
            <a:pPr algn="ctr"/>
            <a:r>
              <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a:rPr>
              <a:t>Designed for disassembly so that it can easily be broken down and </a:t>
            </a:r>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a:rPr>
              <a:t>recycled</a:t>
            </a:r>
            <a:endParaRPr 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9" name="Rectangle 18"/>
          <p:cNvSpPr/>
          <p:nvPr/>
        </p:nvSpPr>
        <p:spPr>
          <a:xfrm>
            <a:off x="403568" y="3925384"/>
            <a:ext cx="2052698" cy="2862322"/>
          </a:xfrm>
          <a:prstGeom prst="rect">
            <a:avLst/>
          </a:prstGeom>
          <a:noFill/>
        </p:spPr>
        <p:txBody>
          <a:bodyPr wrap="square" lIns="91440" tIns="45720" rIns="91440" bIns="45720">
            <a:spAutoFit/>
          </a:bodyPr>
          <a:lstStyle/>
          <a:p>
            <a:pPr algn="ctr"/>
            <a:r>
              <a:rPr lang="en-US" sz="2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LED Frog </a:t>
            </a:r>
            <a:r>
              <a:rPr lang="en-US" sz="20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lightbulbs</a:t>
            </a:r>
            <a:endParaRPr lang="en-US" sz="2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en-US" sz="2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Ties in with traditional </a:t>
            </a:r>
            <a:r>
              <a:rPr lang="en-US" sz="20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lightbulb</a:t>
            </a:r>
            <a:r>
              <a:rPr lang="en-US" sz="2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en-US" sz="2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requires no harmful chemical to produce</a:t>
            </a:r>
            <a:endParaRPr lang="en-US" sz="2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0" name="TextBox 19"/>
          <p:cNvSpPr txBox="1"/>
          <p:nvPr/>
        </p:nvSpPr>
        <p:spPr>
          <a:xfrm>
            <a:off x="3725703" y="5170087"/>
            <a:ext cx="3289250" cy="1323439"/>
          </a:xfrm>
          <a:prstGeom prst="rect">
            <a:avLst/>
          </a:prstGeom>
          <a:noFill/>
        </p:spPr>
        <p:txBody>
          <a:bodyPr wrap="square" rtlCol="0">
            <a:spAutoFit/>
          </a:bodyPr>
          <a:lstStyle/>
          <a:p>
            <a:r>
              <a:rPr lang="en-US" sz="2000" dirty="0" smtClean="0">
                <a:solidFill>
                  <a:srgbClr val="FF0000"/>
                </a:solidFill>
              </a:rPr>
              <a:t>The </a:t>
            </a:r>
            <a:r>
              <a:rPr lang="en-US" sz="2000" b="1" dirty="0" smtClean="0">
                <a:solidFill>
                  <a:srgbClr val="7030A0"/>
                </a:solidFill>
              </a:rPr>
              <a:t>invention, design</a:t>
            </a:r>
            <a:r>
              <a:rPr lang="en-US" sz="2000" dirty="0" smtClean="0">
                <a:solidFill>
                  <a:srgbClr val="FF0000"/>
                </a:solidFill>
              </a:rPr>
              <a:t>, and </a:t>
            </a:r>
            <a:r>
              <a:rPr lang="en-US" sz="2000" b="1" dirty="0" smtClean="0">
                <a:solidFill>
                  <a:srgbClr val="7030A0"/>
                </a:solidFill>
              </a:rPr>
              <a:t>execution</a:t>
            </a:r>
            <a:r>
              <a:rPr lang="en-US" sz="2000" dirty="0" smtClean="0">
                <a:solidFill>
                  <a:srgbClr val="FF0000"/>
                </a:solidFill>
              </a:rPr>
              <a:t> of such products are </a:t>
            </a:r>
            <a:r>
              <a:rPr lang="en-US" sz="2000" b="1" dirty="0" smtClean="0">
                <a:solidFill>
                  <a:srgbClr val="7030A0"/>
                </a:solidFill>
              </a:rPr>
              <a:t>vital</a:t>
            </a:r>
            <a:r>
              <a:rPr lang="en-US" sz="2000" dirty="0" smtClean="0">
                <a:solidFill>
                  <a:srgbClr val="7030A0"/>
                </a:solidFill>
              </a:rPr>
              <a:t> </a:t>
            </a:r>
            <a:r>
              <a:rPr lang="en-US" sz="2000" dirty="0" smtClean="0">
                <a:solidFill>
                  <a:srgbClr val="FF0000"/>
                </a:solidFill>
              </a:rPr>
              <a:t>to </a:t>
            </a:r>
            <a:r>
              <a:rPr lang="en-US" sz="2000" b="1" dirty="0" smtClean="0">
                <a:solidFill>
                  <a:srgbClr val="00B050"/>
                </a:solidFill>
              </a:rPr>
              <a:t>GREEN</a:t>
            </a:r>
            <a:r>
              <a:rPr lang="en-US" sz="2000" b="1" dirty="0" smtClean="0">
                <a:solidFill>
                  <a:srgbClr val="FF0000"/>
                </a:solidFill>
              </a:rPr>
              <a:t> </a:t>
            </a:r>
            <a:r>
              <a:rPr lang="en-US" sz="2000" b="1" dirty="0" smtClean="0">
                <a:solidFill>
                  <a:srgbClr val="7030A0"/>
                </a:solidFill>
              </a:rPr>
              <a:t>TECHNOLOGY</a:t>
            </a:r>
            <a:endParaRPr lang="en-US" sz="2000" b="1" dirty="0">
              <a:solidFill>
                <a:srgbClr val="7030A0"/>
              </a:solidFill>
            </a:endParaRPr>
          </a:p>
        </p:txBody>
      </p:sp>
      <p:pic>
        <p:nvPicPr>
          <p:cNvPr id="2051" name="Picture 3" descr="C:\Users\Karen\AppData\Local\Microsoft\Windows\Temporary Internet Files\Content.IE5\8UHFD4JK\MC900437348[1].jpg"/>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8476" l="1448" r="89978"/>
                    </a14:imgEffect>
                  </a14:imgLayer>
                </a14:imgProps>
              </a:ext>
              <a:ext uri="{28A0092B-C50C-407E-A947-70E740481C1C}">
                <a14:useLocalDpi xmlns:a14="http://schemas.microsoft.com/office/drawing/2010/main" val="0"/>
              </a:ext>
            </a:extLst>
          </a:blip>
          <a:srcRect/>
          <a:stretch>
            <a:fillRect/>
          </a:stretch>
        </p:blipFill>
        <p:spPr bwMode="auto">
          <a:xfrm>
            <a:off x="3391243" y="822297"/>
            <a:ext cx="1979085" cy="231407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311122" y="3007466"/>
            <a:ext cx="3168353" cy="1815882"/>
          </a:xfrm>
          <a:prstGeom prst="rect">
            <a:avLst/>
          </a:prstGeom>
        </p:spPr>
        <p:txBody>
          <a:bodyPr wrap="square">
            <a:spAutoFit/>
          </a:bodyPr>
          <a:lstStyle/>
          <a:p>
            <a:pPr lvl="0" algn="ctr"/>
            <a:r>
              <a:rPr lang="en-US" sz="2800" b="1" dirty="0" smtClean="0">
                <a:solidFill>
                  <a:srgbClr val="FF0000"/>
                </a:solidFill>
                <a:latin typeface="Arial"/>
              </a:rPr>
              <a:t>Reducing waste by changing patterns of production </a:t>
            </a:r>
            <a:endParaRPr lang="en-US" sz="2800" b="1" dirty="0">
              <a:solidFill>
                <a:srgbClr val="FF0000"/>
              </a:solidFill>
              <a:latin typeface="Arial"/>
            </a:endParaRPr>
          </a:p>
        </p:txBody>
      </p:sp>
      <p:sp>
        <p:nvSpPr>
          <p:cNvPr id="13" name="Striped Right Arrow 12"/>
          <p:cNvSpPr/>
          <p:nvPr/>
        </p:nvSpPr>
        <p:spPr>
          <a:xfrm rot="3474082">
            <a:off x="495288" y="2114156"/>
            <a:ext cx="323027" cy="223147"/>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873813">
            <a:off x="7586068" y="3507412"/>
            <a:ext cx="339113" cy="349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18355618">
            <a:off x="147833" y="3580261"/>
            <a:ext cx="673260" cy="323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10648357">
            <a:off x="9687575" y="-2616413"/>
            <a:ext cx="3304179" cy="3055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8239652">
            <a:off x="2254228" y="5670385"/>
            <a:ext cx="349091" cy="322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18299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1143000"/>
          </a:xfrm>
        </p:spPr>
        <p:txBody>
          <a:bodyPr/>
          <a:lstStyle/>
          <a:p>
            <a:pPr eaLnBrk="1" hangingPunct="1"/>
            <a:r>
              <a:rPr lang="en-US" sz="2400" smtClean="0">
                <a:latin typeface="Calibri" pitchFamily="34" charset="0"/>
                <a:ea typeface="Calibri" pitchFamily="34" charset="0"/>
                <a:cs typeface="Calibri" pitchFamily="34" charset="0"/>
              </a:rPr>
              <a:t>Environmental Disasters</a:t>
            </a:r>
          </a:p>
        </p:txBody>
      </p:sp>
      <p:sp>
        <p:nvSpPr>
          <p:cNvPr id="21507" name="Rectangle 3"/>
          <p:cNvSpPr>
            <a:spLocks noGrp="1" noChangeArrowheads="1"/>
          </p:cNvSpPr>
          <p:nvPr>
            <p:ph type="body" idx="1"/>
          </p:nvPr>
        </p:nvSpPr>
        <p:spPr>
          <a:xfrm>
            <a:off x="457200" y="914400"/>
            <a:ext cx="8229600" cy="4525963"/>
          </a:xfrm>
        </p:spPr>
        <p:txBody>
          <a:bodyPr/>
          <a:lstStyle/>
          <a:p>
            <a:pPr eaLnBrk="1" hangingPunct="1"/>
            <a:r>
              <a:rPr lang="en-US" sz="2000" smtClean="0">
                <a:latin typeface="Calibri" pitchFamily="34" charset="0"/>
                <a:ea typeface="Calibri" pitchFamily="34" charset="0"/>
                <a:cs typeface="Calibri" pitchFamily="34" charset="0"/>
              </a:rPr>
              <a:t>Love Canal</a:t>
            </a:r>
          </a:p>
          <a:p>
            <a:pPr lvl="1" eaLnBrk="1" hangingPunct="1"/>
            <a:r>
              <a:rPr lang="en-US" sz="1800" smtClean="0">
                <a:latin typeface="Calibri" pitchFamily="34" charset="0"/>
                <a:ea typeface="Calibri" pitchFamily="34" charset="0"/>
                <a:cs typeface="Calibri" pitchFamily="34" charset="0"/>
              </a:rPr>
              <a:t>in Niagara Falls, NY a chemical and plastics company had used an old canal bed as a chemical dump from 1930s to 1950s. The land was then used for a new school and housing track. The chemicals leaked through a clay cap that sealed the dump. It was contaminated with at least 82 chemicals (benzene, chlorinated hydrocarbons, dioxin). Health effects of the people living there included: high birth defect incidence and siezure-inducing nervous disease among the children.</a:t>
            </a:r>
          </a:p>
        </p:txBody>
      </p:sp>
      <p:pic>
        <p:nvPicPr>
          <p:cNvPr id="21508" name="Picture 4" descr="love canal 1"/>
          <p:cNvPicPr>
            <a:picLocks noChangeAspect="1" noChangeArrowheads="1"/>
          </p:cNvPicPr>
          <p:nvPr/>
        </p:nvPicPr>
        <p:blipFill>
          <a:blip r:embed="rId2"/>
          <a:srcRect/>
          <a:stretch>
            <a:fillRect/>
          </a:stretch>
        </p:blipFill>
        <p:spPr bwMode="auto">
          <a:xfrm>
            <a:off x="2057400" y="3213100"/>
            <a:ext cx="5124450" cy="2755900"/>
          </a:xfrm>
          <a:prstGeom prst="rect">
            <a:avLst/>
          </a:prstGeom>
          <a:noFill/>
          <a:ln w="9525">
            <a:noFill/>
            <a:miter lim="800000"/>
            <a:headEnd/>
            <a:tailEnd/>
          </a:ln>
        </p:spPr>
      </p:pic>
      <p:sp>
        <p:nvSpPr>
          <p:cNvPr id="21509" name="Rectangle 5"/>
          <p:cNvSpPr>
            <a:spLocks noChangeArrowheads="1"/>
          </p:cNvSpPr>
          <p:nvPr/>
        </p:nvSpPr>
        <p:spPr bwMode="auto">
          <a:xfrm>
            <a:off x="2070100" y="5956300"/>
            <a:ext cx="4724400" cy="304800"/>
          </a:xfrm>
          <a:prstGeom prst="rect">
            <a:avLst/>
          </a:prstGeom>
          <a:solidFill>
            <a:schemeClr val="bg1"/>
          </a:solidFill>
          <a:ln w="9525">
            <a:noFill/>
            <a:miter lim="800000"/>
            <a:headEnd/>
            <a:tailEnd/>
          </a:ln>
        </p:spPr>
        <p:txBody>
          <a:bodyPr>
            <a:spAutoFit/>
          </a:bodyPr>
          <a:lstStyle/>
          <a:p>
            <a:r>
              <a:rPr lang="en-US" sz="1400">
                <a:latin typeface="Calibri" pitchFamily="34" charset="0"/>
                <a:ea typeface="Calibri" pitchFamily="34" charset="0"/>
                <a:cs typeface="Calibri" pitchFamily="34" charset="0"/>
              </a:rPr>
              <a:t>http://ublib.buffalo.edu/libraries/projects/lovecanal/</a:t>
            </a:r>
          </a:p>
        </p:txBody>
      </p:sp>
    </p:spTree>
  </p:cSld>
  <p:clrMapOvr>
    <a:masterClrMapping/>
  </p:clrMapOvr>
  <p:transition spd="slow">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b="1" smtClean="0">
                <a:latin typeface="Calibri" pitchFamily="34" charset="0"/>
                <a:ea typeface="Calibri" pitchFamily="34" charset="0"/>
                <a:cs typeface="Calibri" pitchFamily="34" charset="0"/>
              </a:rPr>
              <a:t>2. Atom Economy</a:t>
            </a:r>
          </a:p>
        </p:txBody>
      </p:sp>
      <p:sp>
        <p:nvSpPr>
          <p:cNvPr id="22531" name="Rectangle 3"/>
          <p:cNvSpPr>
            <a:spLocks noGrp="1" noChangeArrowheads="1"/>
          </p:cNvSpPr>
          <p:nvPr>
            <p:ph type="body" idx="1"/>
          </p:nvPr>
        </p:nvSpPr>
        <p:spPr/>
        <p:txBody>
          <a:bodyPr/>
          <a:lstStyle/>
          <a:p>
            <a:pPr marL="609600" indent="-609600" eaLnBrk="1" hangingPunct="1">
              <a:buFontTx/>
              <a:buNone/>
            </a:pPr>
            <a:r>
              <a:rPr lang="en-US" smtClean="0">
                <a:latin typeface="Calibri" pitchFamily="34" charset="0"/>
                <a:ea typeface="Calibri" pitchFamily="34" charset="0"/>
                <a:cs typeface="Calibri" pitchFamily="34" charset="0"/>
              </a:rPr>
              <a:t>	Synthetic methods should be designed to maximize the incorporation of all materials used in the process into the final product.</a:t>
            </a:r>
          </a:p>
          <a:p>
            <a:pPr marL="609600" indent="-609600" eaLnBrk="1" hangingPunct="1">
              <a:buFontTx/>
              <a:buNone/>
            </a:pPr>
            <a:endParaRPr lang="en-US" smtClean="0">
              <a:latin typeface="Calibri" pitchFamily="34" charset="0"/>
              <a:ea typeface="Calibri" pitchFamily="34" charset="0"/>
              <a:cs typeface="Calibri" pitchFamily="34" charset="0"/>
            </a:endParaRPr>
          </a:p>
        </p:txBody>
      </p:sp>
    </p:spTree>
  </p:cSld>
  <p:clrMapOvr>
    <a:masterClrMapping/>
  </p:clrMapOvr>
  <p:transition spd="slow">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200" smtClean="0">
                <a:latin typeface="Calibri" pitchFamily="34" charset="0"/>
                <a:ea typeface="Calibri" pitchFamily="34" charset="0"/>
                <a:cs typeface="Calibri" pitchFamily="34" charset="0"/>
              </a:rPr>
              <a:t>Percent yield:</a:t>
            </a:r>
          </a:p>
        </p:txBody>
      </p:sp>
      <p:sp>
        <p:nvSpPr>
          <p:cNvPr id="29699" name="Rectangle 3"/>
          <p:cNvSpPr>
            <a:spLocks noGrp="1" noChangeArrowheads="1"/>
          </p:cNvSpPr>
          <p:nvPr>
            <p:ph type="body" idx="1"/>
          </p:nvPr>
        </p:nvSpPr>
        <p:spPr/>
        <p:txBody>
          <a:bodyPr/>
          <a:lstStyle/>
          <a:p>
            <a:pPr eaLnBrk="1" hangingPunct="1">
              <a:buFontTx/>
              <a:buNone/>
            </a:pPr>
            <a:r>
              <a:rPr lang="en-US" sz="2400" b="1" smtClean="0">
                <a:latin typeface="Calibri" pitchFamily="34" charset="0"/>
                <a:ea typeface="Calibri" pitchFamily="34" charset="0"/>
                <a:cs typeface="Calibri" pitchFamily="34" charset="0"/>
              </a:rPr>
              <a:t>Percent yield:</a:t>
            </a:r>
          </a:p>
          <a:p>
            <a:pPr lvl="1" eaLnBrk="1" hangingPunct="1">
              <a:buFontTx/>
              <a:buNone/>
            </a:pPr>
            <a:r>
              <a:rPr lang="en-US" sz="2400" smtClean="0">
                <a:latin typeface="Calibri" pitchFamily="34" charset="0"/>
                <a:ea typeface="Calibri" pitchFamily="34" charset="0"/>
                <a:cs typeface="Calibri" pitchFamily="34" charset="0"/>
              </a:rPr>
              <a:t>% yield = (actual yield/theoretical yield) x 100</a:t>
            </a:r>
          </a:p>
          <a:p>
            <a:pPr lvl="1" eaLnBrk="1" hangingPunct="1">
              <a:buFontTx/>
              <a:buNone/>
            </a:pPr>
            <a:endParaRPr lang="en-US" sz="2000" smtClean="0">
              <a:latin typeface="Calibri" pitchFamily="34" charset="0"/>
              <a:ea typeface="Calibri" pitchFamily="34" charset="0"/>
              <a:cs typeface="Calibri" pitchFamily="34" charset="0"/>
            </a:endParaRPr>
          </a:p>
          <a:p>
            <a:pPr eaLnBrk="1" hangingPunct="1">
              <a:buFontTx/>
              <a:buNone/>
            </a:pPr>
            <a:r>
              <a:rPr lang="en-US" sz="2400" b="1" smtClean="0">
                <a:latin typeface="Calibri" pitchFamily="34" charset="0"/>
                <a:ea typeface="Calibri" pitchFamily="34" charset="0"/>
                <a:cs typeface="Calibri" pitchFamily="34" charset="0"/>
              </a:rPr>
              <a:t>What is missing?</a:t>
            </a:r>
          </a:p>
          <a:p>
            <a:pPr eaLnBrk="1" hangingPunct="1">
              <a:buFontTx/>
              <a:buNone/>
            </a:pPr>
            <a:r>
              <a:rPr lang="en-US" sz="2400" b="1" smtClean="0">
                <a:latin typeface="Calibri" pitchFamily="34" charset="0"/>
                <a:ea typeface="Calibri" pitchFamily="34" charset="0"/>
                <a:cs typeface="Calibri" pitchFamily="34" charset="0"/>
              </a:rPr>
              <a:t>	</a:t>
            </a:r>
            <a:r>
              <a:rPr lang="en-US" sz="2000" smtClean="0">
                <a:latin typeface="Calibri" pitchFamily="34" charset="0"/>
                <a:ea typeface="Calibri" pitchFamily="34" charset="0"/>
                <a:cs typeface="Calibri" pitchFamily="34" charset="0"/>
              </a:rPr>
              <a:t>What co-products are made?</a:t>
            </a:r>
          </a:p>
          <a:p>
            <a:pPr eaLnBrk="1" hangingPunct="1">
              <a:buFontTx/>
              <a:buNone/>
            </a:pPr>
            <a:r>
              <a:rPr lang="en-US" sz="2000" smtClean="0">
                <a:latin typeface="Calibri" pitchFamily="34" charset="0"/>
                <a:ea typeface="Calibri" pitchFamily="34" charset="0"/>
                <a:cs typeface="Calibri" pitchFamily="34" charset="0"/>
              </a:rPr>
              <a:t>	How much waste is generated?</a:t>
            </a:r>
          </a:p>
          <a:p>
            <a:pPr eaLnBrk="1" hangingPunct="1">
              <a:buFontTx/>
              <a:buNone/>
            </a:pPr>
            <a:r>
              <a:rPr lang="en-US" sz="2000" smtClean="0">
                <a:latin typeface="Calibri" pitchFamily="34" charset="0"/>
                <a:ea typeface="Calibri" pitchFamily="34" charset="0"/>
                <a:cs typeface="Calibri" pitchFamily="34" charset="0"/>
              </a:rPr>
              <a:t>	Is the waste benign waste?</a:t>
            </a:r>
          </a:p>
          <a:p>
            <a:pPr eaLnBrk="1" hangingPunct="1">
              <a:buFontTx/>
              <a:buNone/>
            </a:pPr>
            <a:r>
              <a:rPr lang="en-US" sz="2000" smtClean="0">
                <a:latin typeface="Calibri" pitchFamily="34" charset="0"/>
                <a:ea typeface="Calibri" pitchFamily="34" charset="0"/>
                <a:cs typeface="Calibri" pitchFamily="34" charset="0"/>
              </a:rPr>
              <a:t>	Are the co-products benign and/or useable?</a:t>
            </a:r>
            <a:br>
              <a:rPr lang="en-US" sz="2000" smtClean="0">
                <a:latin typeface="Calibri" pitchFamily="34" charset="0"/>
                <a:ea typeface="Calibri" pitchFamily="34" charset="0"/>
                <a:cs typeface="Calibri" pitchFamily="34" charset="0"/>
              </a:rPr>
            </a:br>
            <a:r>
              <a:rPr lang="en-US" sz="2000" smtClean="0">
                <a:latin typeface="Calibri" pitchFamily="34" charset="0"/>
                <a:ea typeface="Calibri" pitchFamily="34" charset="0"/>
                <a:cs typeface="Calibri" pitchFamily="34" charset="0"/>
              </a:rPr>
              <a:t>How much energy is required?</a:t>
            </a:r>
          </a:p>
          <a:p>
            <a:pPr eaLnBrk="1" hangingPunct="1">
              <a:buFontTx/>
              <a:buNone/>
            </a:pPr>
            <a:r>
              <a:rPr lang="en-US" sz="2000" smtClean="0">
                <a:latin typeface="Calibri" pitchFamily="34" charset="0"/>
                <a:ea typeface="Calibri" pitchFamily="34" charset="0"/>
                <a:cs typeface="Calibri" pitchFamily="34" charset="0"/>
              </a:rPr>
              <a:t>	Are purification steps needed?</a:t>
            </a:r>
          </a:p>
          <a:p>
            <a:pPr eaLnBrk="1" hangingPunct="1">
              <a:buFontTx/>
              <a:buNone/>
            </a:pPr>
            <a:r>
              <a:rPr lang="en-US" sz="2000" smtClean="0">
                <a:latin typeface="Calibri" pitchFamily="34" charset="0"/>
                <a:ea typeface="Calibri" pitchFamily="34" charset="0"/>
                <a:cs typeface="Calibri" pitchFamily="34" charset="0"/>
              </a:rPr>
              <a:t>	What solvents are used? (are they benign and/or reusable? </a:t>
            </a:r>
          </a:p>
          <a:p>
            <a:pPr eaLnBrk="1" hangingPunct="1">
              <a:buFontTx/>
              <a:buNone/>
            </a:pPr>
            <a:r>
              <a:rPr lang="en-US" sz="2000" smtClean="0">
                <a:latin typeface="Calibri" pitchFamily="34" charset="0"/>
                <a:ea typeface="Calibri" pitchFamily="34" charset="0"/>
                <a:cs typeface="Calibri" pitchFamily="34" charset="0"/>
              </a:rPr>
              <a:t>	Is the “catalyst” truly a catalyst? (stoichiometric vs. catalytic?)</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699">
                                            <p:txEl>
                                              <p:pRg st="3" end="3"/>
                                            </p:txEl>
                                          </p:spTgt>
                                        </p:tgtEl>
                                        <p:attrNameLst>
                                          <p:attrName>style.visibility</p:attrName>
                                        </p:attrNameLst>
                                      </p:cBhvr>
                                      <p:to>
                                        <p:strVal val="visible"/>
                                      </p:to>
                                    </p:set>
                                    <p:anim calcmode="lin" valueType="num">
                                      <p:cBhvr additive="base">
                                        <p:cTn id="17"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anim calcmode="lin" valueType="num">
                                      <p:cBhvr additive="base">
                                        <p:cTn id="23"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9699">
                                            <p:txEl>
                                              <p:pRg st="5" end="5"/>
                                            </p:txEl>
                                          </p:spTgt>
                                        </p:tgtEl>
                                        <p:attrNameLst>
                                          <p:attrName>style.visibility</p:attrName>
                                        </p:attrNameLst>
                                      </p:cBhvr>
                                      <p:to>
                                        <p:strVal val="visible"/>
                                      </p:to>
                                    </p:set>
                                    <p:anim calcmode="lin" valueType="num">
                                      <p:cBhvr additive="base">
                                        <p:cTn id="29"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96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9699">
                                            <p:txEl>
                                              <p:pRg st="6" end="6"/>
                                            </p:txEl>
                                          </p:spTgt>
                                        </p:tgtEl>
                                        <p:attrNameLst>
                                          <p:attrName>style.visibility</p:attrName>
                                        </p:attrNameLst>
                                      </p:cBhvr>
                                      <p:to>
                                        <p:strVal val="visible"/>
                                      </p:to>
                                    </p:set>
                                    <p:anim calcmode="lin" valueType="num">
                                      <p:cBhvr additive="base">
                                        <p:cTn id="35"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96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9699">
                                            <p:txEl>
                                              <p:pRg st="7" end="7"/>
                                            </p:txEl>
                                          </p:spTgt>
                                        </p:tgtEl>
                                        <p:attrNameLst>
                                          <p:attrName>style.visibility</p:attrName>
                                        </p:attrNameLst>
                                      </p:cBhvr>
                                      <p:to>
                                        <p:strVal val="visible"/>
                                      </p:to>
                                    </p:set>
                                    <p:anim calcmode="lin" valueType="num">
                                      <p:cBhvr additive="base">
                                        <p:cTn id="41" dur="500" fill="hold"/>
                                        <p:tgtEl>
                                          <p:spTgt spid="29699">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96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9699">
                                            <p:txEl>
                                              <p:pRg st="8" end="8"/>
                                            </p:txEl>
                                          </p:spTgt>
                                        </p:tgtEl>
                                        <p:attrNameLst>
                                          <p:attrName>style.visibility</p:attrName>
                                        </p:attrNameLst>
                                      </p:cBhvr>
                                      <p:to>
                                        <p:strVal val="visible"/>
                                      </p:to>
                                    </p:set>
                                    <p:anim calcmode="lin" valueType="num">
                                      <p:cBhvr additive="base">
                                        <p:cTn id="47" dur="500" fill="hold"/>
                                        <p:tgtEl>
                                          <p:spTgt spid="29699">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6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9699">
                                            <p:txEl>
                                              <p:pRg st="9" end="9"/>
                                            </p:txEl>
                                          </p:spTgt>
                                        </p:tgtEl>
                                        <p:attrNameLst>
                                          <p:attrName>style.visibility</p:attrName>
                                        </p:attrNameLst>
                                      </p:cBhvr>
                                      <p:to>
                                        <p:strVal val="visible"/>
                                      </p:to>
                                    </p:set>
                                    <p:anim calcmode="lin" valueType="num">
                                      <p:cBhvr additive="base">
                                        <p:cTn id="53" dur="500" fill="hold"/>
                                        <p:tgtEl>
                                          <p:spTgt spid="29699">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969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9699">
                                            <p:txEl>
                                              <p:pRg st="10" end="10"/>
                                            </p:txEl>
                                          </p:spTgt>
                                        </p:tgtEl>
                                        <p:attrNameLst>
                                          <p:attrName>style.visibility</p:attrName>
                                        </p:attrNameLst>
                                      </p:cBhvr>
                                      <p:to>
                                        <p:strVal val="visible"/>
                                      </p:to>
                                    </p:set>
                                    <p:anim calcmode="lin" valueType="num">
                                      <p:cBhvr additive="base">
                                        <p:cTn id="59" dur="500" fill="hold"/>
                                        <p:tgtEl>
                                          <p:spTgt spid="29699">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96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381000"/>
            <a:ext cx="8229600" cy="1143000"/>
          </a:xfrm>
        </p:spPr>
        <p:txBody>
          <a:bodyPr/>
          <a:lstStyle/>
          <a:p>
            <a:pPr eaLnBrk="1" hangingPunct="1"/>
            <a:r>
              <a:rPr lang="en-US" sz="3200" smtClean="0">
                <a:latin typeface="Calibri" pitchFamily="34" charset="0"/>
                <a:ea typeface="Calibri" pitchFamily="34" charset="0"/>
                <a:cs typeface="Calibri" pitchFamily="34" charset="0"/>
              </a:rPr>
              <a:t>Balanced Reactions</a:t>
            </a:r>
          </a:p>
        </p:txBody>
      </p:sp>
      <p:sp>
        <p:nvSpPr>
          <p:cNvPr id="2052" name="Rectangle 3"/>
          <p:cNvSpPr>
            <a:spLocks noGrp="1" noChangeArrowheads="1"/>
          </p:cNvSpPr>
          <p:nvPr>
            <p:ph type="body" idx="1"/>
          </p:nvPr>
        </p:nvSpPr>
        <p:spPr>
          <a:xfrm>
            <a:off x="457200" y="2286000"/>
            <a:ext cx="8229600" cy="3840163"/>
          </a:xfrm>
        </p:spPr>
        <p:txBody>
          <a:bodyPr/>
          <a:lstStyle/>
          <a:p>
            <a:pPr eaLnBrk="1" hangingPunct="1">
              <a:buFontTx/>
              <a:buNone/>
            </a:pPr>
            <a:r>
              <a:rPr lang="en-US" sz="2400" smtClean="0">
                <a:latin typeface="Calibri" pitchFamily="34" charset="0"/>
                <a:ea typeface="Calibri" pitchFamily="34" charset="0"/>
                <a:cs typeface="Calibri" pitchFamily="34" charset="0"/>
              </a:rPr>
              <a:t>Balanced chemical reaction of the epoxidation of styrene </a:t>
            </a:r>
          </a:p>
        </p:txBody>
      </p:sp>
      <p:sp>
        <p:nvSpPr>
          <p:cNvPr id="205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0" name="Object 2"/>
          <p:cNvGraphicFramePr>
            <a:graphicFrameLocks noChangeAspect="1"/>
          </p:cNvGraphicFramePr>
          <p:nvPr/>
        </p:nvGraphicFramePr>
        <p:xfrm>
          <a:off x="914400" y="3276600"/>
          <a:ext cx="7277100" cy="1997075"/>
        </p:xfrm>
        <a:graphic>
          <a:graphicData uri="http://schemas.openxmlformats.org/presentationml/2006/ole">
            <mc:AlternateContent xmlns:mc="http://schemas.openxmlformats.org/markup-compatibility/2006">
              <mc:Choice xmlns:v="urn:schemas-microsoft-com:vml" Requires="v">
                <p:oleObj spid="_x0000_s2094" name="CS ChemDraw Drawing" r:id="rId3" imgW="6037580" imgH="1638300" progId="ChemDraw.Document.6.0">
                  <p:embed/>
                </p:oleObj>
              </mc:Choice>
              <mc:Fallback>
                <p:oleObj name="CS ChemDraw Drawing" r:id="rId3" imgW="6037580" imgH="1638300" progId="ChemDraw.Document.6.0">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76600"/>
                        <a:ext cx="7277100" cy="199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4" name="Oval 6"/>
          <p:cNvSpPr>
            <a:spLocks noChangeArrowheads="1"/>
          </p:cNvSpPr>
          <p:nvPr/>
        </p:nvSpPr>
        <p:spPr bwMode="auto">
          <a:xfrm>
            <a:off x="6629400" y="2819400"/>
            <a:ext cx="1752600" cy="3124200"/>
          </a:xfrm>
          <a:prstGeom prst="ellipse">
            <a:avLst/>
          </a:prstGeom>
          <a:noFill/>
          <a:ln w="28575">
            <a:solidFill>
              <a:srgbClr val="FF0000"/>
            </a:solidFill>
            <a:round/>
            <a:headEnd/>
            <a:tailEnd/>
          </a:ln>
        </p:spPr>
        <p:txBody>
          <a:bodyPr wrap="none" anchor="ctr"/>
          <a:lstStyle/>
          <a:p>
            <a:endParaRPr lang="en-US"/>
          </a:p>
        </p:txBody>
      </p:sp>
    </p:spTree>
  </p:cSld>
  <p:clrMapOvr>
    <a:masterClrMapping/>
  </p:clrMapOvr>
  <p:transition spd="slow">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200" smtClean="0">
                <a:latin typeface="Calibri" pitchFamily="34" charset="0"/>
                <a:ea typeface="Calibri" pitchFamily="34" charset="0"/>
                <a:cs typeface="Calibri" pitchFamily="34" charset="0"/>
              </a:rPr>
              <a:t>Atom Economy:</a:t>
            </a:r>
          </a:p>
        </p:txBody>
      </p:sp>
      <p:sp>
        <p:nvSpPr>
          <p:cNvPr id="30723" name="Rectangle 3"/>
          <p:cNvSpPr>
            <a:spLocks noGrp="1" noChangeArrowheads="1"/>
          </p:cNvSpPr>
          <p:nvPr>
            <p:ph type="body" sz="half" idx="1"/>
          </p:nvPr>
        </p:nvSpPr>
        <p:spPr>
          <a:xfrm>
            <a:off x="457200" y="1600200"/>
            <a:ext cx="8382000" cy="4525963"/>
          </a:xfrm>
        </p:spPr>
        <p:txBody>
          <a:bodyPr/>
          <a:lstStyle/>
          <a:p>
            <a:pPr eaLnBrk="1" hangingPunct="1">
              <a:buFontTx/>
              <a:buNone/>
            </a:pPr>
            <a:r>
              <a:rPr lang="en-US" sz="2000" b="1" dirty="0" smtClean="0">
                <a:latin typeface="Calibri" pitchFamily="34" charset="0"/>
                <a:ea typeface="Calibri" pitchFamily="34" charset="0"/>
                <a:cs typeface="Calibri" pitchFamily="34" charset="0"/>
              </a:rPr>
              <a:t>Atom Economy</a:t>
            </a:r>
          </a:p>
          <a:p>
            <a:pPr eaLnBrk="1" hangingPunct="1">
              <a:buFontTx/>
              <a:buNone/>
            </a:pPr>
            <a:r>
              <a:rPr lang="en-US" sz="1800" b="1" dirty="0" smtClean="0">
                <a:latin typeface="Calibri" pitchFamily="34" charset="0"/>
                <a:ea typeface="Calibri" pitchFamily="34" charset="0"/>
                <a:cs typeface="Calibri" pitchFamily="34" charset="0"/>
              </a:rPr>
              <a:t>% AE = (MW of Desired Product/MW of all reactants) X 100</a:t>
            </a:r>
          </a:p>
          <a:p>
            <a:pPr eaLnBrk="1" hangingPunct="1">
              <a:buFontTx/>
              <a:buNone/>
            </a:pPr>
            <a:endParaRPr lang="en-US" sz="1800" b="1" dirty="0" smtClean="0">
              <a:latin typeface="Calibri" pitchFamily="34" charset="0"/>
              <a:ea typeface="Calibri" pitchFamily="34" charset="0"/>
              <a:cs typeface="Calibri" pitchFamily="34" charset="0"/>
            </a:endParaRPr>
          </a:p>
          <a:p>
            <a:pPr eaLnBrk="1" hangingPunct="1">
              <a:buFontTx/>
              <a:buNone/>
            </a:pPr>
            <a:r>
              <a:rPr lang="en-US" sz="1800" b="1" dirty="0" smtClean="0">
                <a:latin typeface="Calibri" pitchFamily="34" charset="0"/>
                <a:ea typeface="Calibri" pitchFamily="34" charset="0"/>
                <a:cs typeface="Calibri" pitchFamily="34" charset="0"/>
              </a:rPr>
              <a:t>Balanced Equations</a:t>
            </a:r>
          </a:p>
          <a:p>
            <a:pPr eaLnBrk="1" hangingPunct="1">
              <a:buFontTx/>
              <a:buNone/>
            </a:pPr>
            <a:r>
              <a:rPr lang="en-US" sz="1800" b="1" dirty="0" smtClean="0">
                <a:latin typeface="Calibri" pitchFamily="34" charset="0"/>
                <a:ea typeface="Calibri" pitchFamily="34" charset="0"/>
                <a:cs typeface="Calibri" pitchFamily="34" charset="0"/>
              </a:rPr>
              <a:t>Focuses on the reagents</a:t>
            </a:r>
          </a:p>
          <a:p>
            <a:pPr eaLnBrk="1" hangingPunct="1">
              <a:buFontTx/>
              <a:buNone/>
            </a:pPr>
            <a:endParaRPr lang="en-US" sz="1800" b="1" dirty="0" smtClean="0">
              <a:latin typeface="Calibri" pitchFamily="34" charset="0"/>
              <a:ea typeface="Calibri" pitchFamily="34" charset="0"/>
              <a:cs typeface="Calibri" pitchFamily="34" charset="0"/>
            </a:endParaRPr>
          </a:p>
          <a:p>
            <a:pPr eaLnBrk="1" hangingPunct="1">
              <a:buFontTx/>
              <a:buNone/>
            </a:pPr>
            <a:r>
              <a:rPr lang="en-US" sz="1800" b="1" dirty="0" smtClean="0">
                <a:latin typeface="Calibri" pitchFamily="34" charset="0"/>
                <a:ea typeface="Calibri" pitchFamily="34" charset="0"/>
                <a:cs typeface="Calibri" pitchFamily="34" charset="0"/>
              </a:rPr>
              <a:t>Stoichiometry?</a:t>
            </a:r>
          </a:p>
          <a:p>
            <a:pPr eaLnBrk="1" hangingPunct="1">
              <a:buFontTx/>
              <a:buNone/>
            </a:pPr>
            <a:r>
              <a:rPr lang="en-US" sz="1800" b="1" dirty="0" smtClean="0">
                <a:latin typeface="Calibri" pitchFamily="34" charset="0"/>
                <a:ea typeface="Calibri" pitchFamily="34" charset="0"/>
                <a:cs typeface="Calibri" pitchFamily="34" charset="0"/>
              </a:rPr>
              <a:t>How efficient is the reaction in practice?</a:t>
            </a:r>
          </a:p>
          <a:p>
            <a:pPr eaLnBrk="1" hangingPunct="1">
              <a:buFontTx/>
              <a:buNone/>
            </a:pPr>
            <a:r>
              <a:rPr lang="en-US" sz="1800" b="1" dirty="0" smtClean="0">
                <a:latin typeface="Calibri" pitchFamily="34" charset="0"/>
                <a:ea typeface="Calibri" pitchFamily="34" charset="0"/>
                <a:cs typeface="Calibri" pitchFamily="34" charset="0"/>
              </a:rPr>
              <a:t>Solvents?</a:t>
            </a:r>
          </a:p>
          <a:p>
            <a:pPr eaLnBrk="1" hangingPunct="1">
              <a:buFontTx/>
              <a:buNone/>
            </a:pPr>
            <a:r>
              <a:rPr lang="en-US" sz="1800" b="1" dirty="0" smtClean="0">
                <a:latin typeface="Calibri" pitchFamily="34" charset="0"/>
                <a:ea typeface="Calibri" pitchFamily="34" charset="0"/>
                <a:cs typeface="Calibri" pitchFamily="34" charset="0"/>
              </a:rPr>
              <a:t>Energy? </a:t>
            </a:r>
            <a:endParaRPr lang="en-US" sz="2000" dirty="0" smtClean="0">
              <a:latin typeface="Calibri" pitchFamily="34" charset="0"/>
              <a:ea typeface="Calibri" pitchFamily="34" charset="0"/>
              <a:cs typeface="Calibri" pitchFamily="34" charset="0"/>
            </a:endParaRPr>
          </a:p>
          <a:p>
            <a:pPr eaLnBrk="1" hangingPunct="1">
              <a:buFontTx/>
              <a:buNone/>
            </a:pPr>
            <a:endParaRPr lang="en-US" sz="2000" dirty="0" smtClean="0">
              <a:latin typeface="Calibri" pitchFamily="34" charset="0"/>
              <a:ea typeface="Calibri" pitchFamily="34" charset="0"/>
              <a:cs typeface="Calibri" pitchFamily="34" charset="0"/>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anim calcmode="lin" valueType="num">
                                      <p:cBhvr additive="base">
                                        <p:cTn id="19"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23">
                                            <p:txEl>
                                              <p:pRg st="4" end="4"/>
                                            </p:txEl>
                                          </p:spTgt>
                                        </p:tgtEl>
                                        <p:attrNameLst>
                                          <p:attrName>style.visibility</p:attrName>
                                        </p:attrNameLst>
                                      </p:cBhvr>
                                      <p:to>
                                        <p:strVal val="visible"/>
                                      </p:to>
                                    </p:set>
                                    <p:anim calcmode="lin" valueType="num">
                                      <p:cBhvr additive="base">
                                        <p:cTn id="25"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723">
                                            <p:txEl>
                                              <p:pRg st="6" end="6"/>
                                            </p:txEl>
                                          </p:spTgt>
                                        </p:tgtEl>
                                        <p:attrNameLst>
                                          <p:attrName>style.visibility</p:attrName>
                                        </p:attrNameLst>
                                      </p:cBhvr>
                                      <p:to>
                                        <p:strVal val="visible"/>
                                      </p:to>
                                    </p:set>
                                    <p:anim calcmode="lin" valueType="num">
                                      <p:cBhvr additive="base">
                                        <p:cTn id="31" dur="5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723">
                                            <p:txEl>
                                              <p:pRg st="7" end="7"/>
                                            </p:txEl>
                                          </p:spTgt>
                                        </p:tgtEl>
                                        <p:attrNameLst>
                                          <p:attrName>style.visibility</p:attrName>
                                        </p:attrNameLst>
                                      </p:cBhvr>
                                      <p:to>
                                        <p:strVal val="visible"/>
                                      </p:to>
                                    </p:set>
                                    <p:anim calcmode="lin" valueType="num">
                                      <p:cBhvr additive="base">
                                        <p:cTn id="37" dur="5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723">
                                            <p:txEl>
                                              <p:pRg st="8" end="8"/>
                                            </p:txEl>
                                          </p:spTgt>
                                        </p:tgtEl>
                                        <p:attrNameLst>
                                          <p:attrName>style.visibility</p:attrName>
                                        </p:attrNameLst>
                                      </p:cBhvr>
                                      <p:to>
                                        <p:strVal val="visible"/>
                                      </p:to>
                                    </p:set>
                                    <p:anim calcmode="lin" valueType="num">
                                      <p:cBhvr additive="base">
                                        <p:cTn id="43" dur="5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723">
                                            <p:txEl>
                                              <p:pRg st="9" end="9"/>
                                            </p:txEl>
                                          </p:spTgt>
                                        </p:tgtEl>
                                        <p:attrNameLst>
                                          <p:attrName>style.visibility</p:attrName>
                                        </p:attrNameLst>
                                      </p:cBhvr>
                                      <p:to>
                                        <p:strVal val="visible"/>
                                      </p:to>
                                    </p:set>
                                    <p:anim calcmode="lin" valueType="num">
                                      <p:cBhvr additive="base">
                                        <p:cTn id="49" dur="500" fill="hold"/>
                                        <p:tgtEl>
                                          <p:spTgt spid="3072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72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sz="3200" smtClean="0"/>
              <a:t>Atom Economy</a:t>
            </a:r>
          </a:p>
        </p:txBody>
      </p:sp>
      <p:sp>
        <p:nvSpPr>
          <p:cNvPr id="3076" name="Rectangle 3"/>
          <p:cNvSpPr>
            <a:spLocks noGrp="1" noChangeArrowheads="1"/>
          </p:cNvSpPr>
          <p:nvPr>
            <p:ph type="body" idx="1"/>
          </p:nvPr>
        </p:nvSpPr>
        <p:spPr>
          <a:xfrm>
            <a:off x="457200" y="1905000"/>
            <a:ext cx="8229600" cy="3840163"/>
          </a:xfrm>
        </p:spPr>
        <p:txBody>
          <a:bodyPr/>
          <a:lstStyle/>
          <a:p>
            <a:pPr eaLnBrk="1" hangingPunct="1">
              <a:buFontTx/>
              <a:buNone/>
            </a:pPr>
            <a:r>
              <a:rPr lang="en-US" sz="2400" smtClean="0"/>
              <a:t>Balanced chemical reaction of the epoxidation of styrene </a:t>
            </a:r>
          </a:p>
        </p:txBody>
      </p:sp>
      <p:sp>
        <p:nvSpPr>
          <p:cNvPr id="307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3074" name="Object 2"/>
          <p:cNvGraphicFramePr>
            <a:graphicFrameLocks noChangeAspect="1"/>
          </p:cNvGraphicFramePr>
          <p:nvPr/>
        </p:nvGraphicFramePr>
        <p:xfrm>
          <a:off x="838200" y="2667000"/>
          <a:ext cx="7277100" cy="1997075"/>
        </p:xfrm>
        <a:graphic>
          <a:graphicData uri="http://schemas.openxmlformats.org/presentationml/2006/ole">
            <mc:AlternateContent xmlns:mc="http://schemas.openxmlformats.org/markup-compatibility/2006">
              <mc:Choice xmlns:v="urn:schemas-microsoft-com:vml" Requires="v">
                <p:oleObj spid="_x0000_s3118" name="CS ChemDraw Drawing" r:id="rId3" imgW="6037580" imgH="1638300" progId="ChemDraw.Document.6.0">
                  <p:embed/>
                </p:oleObj>
              </mc:Choice>
              <mc:Fallback>
                <p:oleObj name="CS ChemDraw Drawing" r:id="rId3" imgW="6037580" imgH="1638300" progId="ChemDraw.Document.6.0">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667000"/>
                        <a:ext cx="7277100" cy="199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Rectangle 7"/>
          <p:cNvSpPr>
            <a:spLocks noChangeArrowheads="1"/>
          </p:cNvSpPr>
          <p:nvPr/>
        </p:nvSpPr>
        <p:spPr bwMode="auto">
          <a:xfrm>
            <a:off x="1674813" y="4800600"/>
            <a:ext cx="5851525" cy="1465263"/>
          </a:xfrm>
          <a:prstGeom prst="rect">
            <a:avLst/>
          </a:prstGeom>
          <a:noFill/>
          <a:ln w="9525">
            <a:noFill/>
            <a:miter lim="800000"/>
            <a:headEnd/>
            <a:tailEnd/>
          </a:ln>
        </p:spPr>
        <p:txBody>
          <a:bodyPr wrap="none" anchor="ctr">
            <a:spAutoFit/>
          </a:bodyPr>
          <a:lstStyle/>
          <a:p>
            <a:pPr algn="ctr"/>
            <a:r>
              <a:rPr lang="en-US"/>
              <a:t>Assume 100% yield.</a:t>
            </a:r>
          </a:p>
          <a:p>
            <a:pPr algn="ctr"/>
            <a:r>
              <a:rPr lang="en-US"/>
              <a:t>100% of the desired epoxide product is recovered.</a:t>
            </a:r>
          </a:p>
          <a:p>
            <a:pPr algn="ctr"/>
            <a:r>
              <a:rPr lang="en-US"/>
              <a:t>100% formation of the co-product: m-chlorobenzoic acid</a:t>
            </a:r>
          </a:p>
          <a:p>
            <a:pPr algn="ctr"/>
            <a:r>
              <a:rPr lang="en-US"/>
              <a:t>A.E. of this reaction is 23%. </a:t>
            </a:r>
          </a:p>
          <a:p>
            <a:pPr algn="ctr"/>
            <a:r>
              <a:rPr lang="en-US"/>
              <a:t>77% of the products are waste.</a:t>
            </a:r>
          </a:p>
        </p:txBody>
      </p:sp>
    </p:spTree>
  </p:cSld>
  <p:clrMapOvr>
    <a:masterClrMapping/>
  </p:clrMapOvr>
  <p:transition spd="slow">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4000" b="1" smtClean="0"/>
              <a:t>3. Less Hazardous Chemical Synthesis</a:t>
            </a:r>
          </a:p>
        </p:txBody>
      </p:sp>
      <p:sp>
        <p:nvSpPr>
          <p:cNvPr id="25603" name="Rectangle 3"/>
          <p:cNvSpPr>
            <a:spLocks noGrp="1" noChangeArrowheads="1"/>
          </p:cNvSpPr>
          <p:nvPr>
            <p:ph type="body" idx="1"/>
          </p:nvPr>
        </p:nvSpPr>
        <p:spPr/>
        <p:txBody>
          <a:bodyPr/>
          <a:lstStyle/>
          <a:p>
            <a:pPr marL="609600" indent="-609600" eaLnBrk="1" hangingPunct="1">
              <a:buFontTx/>
              <a:buNone/>
            </a:pPr>
            <a:r>
              <a:rPr lang="en-US" smtClean="0"/>
              <a:t>	Whenever practicable, synthetic methodologies should be designed to use and generate substances that possess little or no toxicity to human health and the environment.</a:t>
            </a:r>
          </a:p>
          <a:p>
            <a:pPr marL="609600" indent="-609600" eaLnBrk="1" hangingPunct="1">
              <a:buFontTx/>
              <a:buNone/>
            </a:pPr>
            <a:endParaRPr lang="en-US" smtClean="0"/>
          </a:p>
        </p:txBody>
      </p:sp>
    </p:spTree>
  </p:cSld>
  <p:clrMapOvr>
    <a:masterClrMapping/>
  </p:clrMapOvr>
  <p:transition spd="slow">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1524000" y="579438"/>
            <a:ext cx="7129463" cy="1173162"/>
          </a:xfrm>
          <a:prstGeom prst="rect">
            <a:avLst/>
          </a:prstGeom>
          <a:noFill/>
          <a:ln w="12700">
            <a:noFill/>
            <a:miter lim="800000"/>
            <a:headEnd/>
            <a:tailEnd/>
          </a:ln>
        </p:spPr>
        <p:txBody>
          <a:bodyPr lIns="90488" tIns="44450" rIns="90488" bIns="44450"/>
          <a:lstStyle/>
          <a:p>
            <a:pPr>
              <a:lnSpc>
                <a:spcPct val="89000"/>
              </a:lnSpc>
            </a:pPr>
            <a:r>
              <a:rPr lang="en-US" sz="2800"/>
              <a:t>Less Hazardous Chemical Synthesis </a:t>
            </a:r>
          </a:p>
        </p:txBody>
      </p:sp>
      <p:sp>
        <p:nvSpPr>
          <p:cNvPr id="4100" name="Rectangle 3"/>
          <p:cNvSpPr>
            <a:spLocks noChangeArrowheads="1"/>
          </p:cNvSpPr>
          <p:nvPr/>
        </p:nvSpPr>
        <p:spPr bwMode="auto">
          <a:xfrm>
            <a:off x="152400" y="4279900"/>
            <a:ext cx="8763000" cy="2044700"/>
          </a:xfrm>
          <a:prstGeom prst="rect">
            <a:avLst/>
          </a:prstGeom>
          <a:noFill/>
          <a:ln w="12700">
            <a:noFill/>
            <a:miter lim="800000"/>
            <a:headEnd/>
            <a:tailEnd/>
          </a:ln>
        </p:spPr>
        <p:txBody>
          <a:bodyPr lIns="90488" tIns="44450" rIns="90488" bIns="44450"/>
          <a:lstStyle/>
          <a:p>
            <a:pPr marL="342900" indent="-342900">
              <a:spcBef>
                <a:spcPct val="20000"/>
              </a:spcBef>
              <a:buClr>
                <a:schemeClr val="tx2"/>
              </a:buClr>
              <a:buSzPct val="75000"/>
              <a:buFont typeface="Wingdings" pitchFamily="2" charset="2"/>
              <a:buChar char="u"/>
            </a:pPr>
            <a:r>
              <a:rPr lang="en-US"/>
              <a:t>Disadvantages</a:t>
            </a:r>
          </a:p>
          <a:p>
            <a:pPr marL="742950" lvl="1" indent="-285750">
              <a:spcBef>
                <a:spcPct val="20000"/>
              </a:spcBef>
              <a:buClr>
                <a:schemeClr val="tx1"/>
              </a:buClr>
              <a:buSzPct val="75000"/>
              <a:buFont typeface="Wingdings" pitchFamily="2" charset="2"/>
              <a:buChar char="n"/>
            </a:pPr>
            <a:r>
              <a:rPr lang="en-US"/>
              <a:t>phosgene is highly toxic, corrosive</a:t>
            </a:r>
          </a:p>
          <a:p>
            <a:pPr marL="742950" lvl="1" indent="-285750">
              <a:spcBef>
                <a:spcPct val="20000"/>
              </a:spcBef>
              <a:buClr>
                <a:schemeClr val="tx1"/>
              </a:buClr>
              <a:buSzPct val="75000"/>
              <a:buFont typeface="Wingdings" pitchFamily="2" charset="2"/>
              <a:buChar char="n"/>
            </a:pPr>
            <a:r>
              <a:rPr lang="en-US"/>
              <a:t>requires large amount of CH</a:t>
            </a:r>
            <a:r>
              <a:rPr lang="en-US" baseline="-25000"/>
              <a:t>2</a:t>
            </a:r>
            <a:r>
              <a:rPr lang="en-US"/>
              <a:t>Cl</a:t>
            </a:r>
            <a:r>
              <a:rPr lang="en-US" baseline="-25000"/>
              <a:t>2</a:t>
            </a:r>
          </a:p>
          <a:p>
            <a:pPr marL="742950" lvl="1" indent="-285750">
              <a:spcBef>
                <a:spcPct val="20000"/>
              </a:spcBef>
              <a:buClr>
                <a:schemeClr val="tx1"/>
              </a:buClr>
              <a:buSzPct val="75000"/>
              <a:buFont typeface="Wingdings" pitchFamily="2" charset="2"/>
              <a:buChar char="n"/>
            </a:pPr>
            <a:r>
              <a:rPr lang="en-US"/>
              <a:t>polycarbonate contaminated with Cl impurities</a:t>
            </a:r>
          </a:p>
          <a:p>
            <a:pPr marL="742950" lvl="1" indent="-285750">
              <a:spcBef>
                <a:spcPct val="20000"/>
              </a:spcBef>
            </a:pPr>
            <a:endParaRPr lang="en-US"/>
          </a:p>
        </p:txBody>
      </p:sp>
      <p:graphicFrame>
        <p:nvGraphicFramePr>
          <p:cNvPr id="4098" name="Object 2">
            <a:hlinkClick r:id="" action="ppaction://ole?verb=0"/>
          </p:cNvPr>
          <p:cNvGraphicFramePr>
            <a:graphicFrameLocks/>
          </p:cNvGraphicFramePr>
          <p:nvPr/>
        </p:nvGraphicFramePr>
        <p:xfrm>
          <a:off x="52388" y="2735263"/>
          <a:ext cx="9015412" cy="922337"/>
        </p:xfrm>
        <a:graphic>
          <a:graphicData uri="http://schemas.openxmlformats.org/presentationml/2006/ole">
            <mc:AlternateContent xmlns:mc="http://schemas.openxmlformats.org/markup-compatibility/2006">
              <mc:Choice xmlns:v="urn:schemas-microsoft-com:vml" Requires="v">
                <p:oleObj spid="_x0000_s4143" name="ISIS/Draw Sketch" r:id="rId3" imgW="5933468" imgH="623109" progId="ISISServer">
                  <p:embed/>
                </p:oleObj>
              </mc:Choice>
              <mc:Fallback>
                <p:oleObj name="ISIS/Draw Sketch" r:id="rId3" imgW="5933468" imgH="623109" progId="ISISServer">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8" y="2735263"/>
                        <a:ext cx="9015412" cy="922337"/>
                      </a:xfrm>
                      <a:prstGeom prst="rect">
                        <a:avLst/>
                      </a:prstGeom>
                      <a:solidFill>
                        <a:schemeClr val="accent2"/>
                      </a:solidFill>
                      <a:ln>
                        <a:noFill/>
                      </a:ln>
                      <a:effectLst/>
                      <a:extLs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Text Box 6"/>
          <p:cNvSpPr txBox="1">
            <a:spLocks noChangeArrowheads="1"/>
          </p:cNvSpPr>
          <p:nvPr/>
        </p:nvSpPr>
        <p:spPr bwMode="auto">
          <a:xfrm>
            <a:off x="1524000" y="1676400"/>
            <a:ext cx="5654946" cy="461665"/>
          </a:xfrm>
          <a:prstGeom prst="rect">
            <a:avLst/>
          </a:prstGeom>
          <a:noFill/>
          <a:ln w="9525">
            <a:noFill/>
            <a:miter lim="800000"/>
            <a:headEnd/>
            <a:tailEnd/>
          </a:ln>
        </p:spPr>
        <p:txBody>
          <a:bodyPr wrap="none">
            <a:spAutoFit/>
          </a:bodyPr>
          <a:lstStyle/>
          <a:p>
            <a:r>
              <a:rPr lang="en-US" dirty="0"/>
              <a:t>Polycarbonate Synthesis: </a:t>
            </a:r>
            <a:r>
              <a:rPr lang="en-US" b="1" dirty="0"/>
              <a:t>Phosgene Process</a:t>
            </a:r>
          </a:p>
        </p:txBody>
      </p:sp>
    </p:spTree>
  </p:cSld>
  <p:clrMapOvr>
    <a:masterClrMapping/>
  </p:clrMapOvr>
  <p:transition spd="slow">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1600200" y="533400"/>
            <a:ext cx="7094538" cy="1050925"/>
          </a:xfrm>
          <a:prstGeom prst="rect">
            <a:avLst/>
          </a:prstGeom>
          <a:noFill/>
          <a:ln w="12700">
            <a:noFill/>
            <a:miter lim="800000"/>
            <a:headEnd/>
            <a:tailEnd/>
          </a:ln>
        </p:spPr>
        <p:txBody>
          <a:bodyPr lIns="90488" tIns="44450" rIns="90488" bIns="44450"/>
          <a:lstStyle/>
          <a:p>
            <a:pPr>
              <a:lnSpc>
                <a:spcPct val="89000"/>
              </a:lnSpc>
            </a:pPr>
            <a:r>
              <a:rPr lang="en-US" sz="2800"/>
              <a:t>Less Hazardous Chemical Synthesis</a:t>
            </a:r>
          </a:p>
        </p:txBody>
      </p:sp>
      <p:graphicFrame>
        <p:nvGraphicFramePr>
          <p:cNvPr id="5122" name="Object 2">
            <a:hlinkClick r:id="" action="ppaction://ole?verb=0"/>
          </p:cNvPr>
          <p:cNvGraphicFramePr>
            <a:graphicFrameLocks/>
          </p:cNvGraphicFramePr>
          <p:nvPr/>
        </p:nvGraphicFramePr>
        <p:xfrm>
          <a:off x="1466850" y="1962150"/>
          <a:ext cx="6457950" cy="2152650"/>
        </p:xfrm>
        <a:graphic>
          <a:graphicData uri="http://schemas.openxmlformats.org/presentationml/2006/ole">
            <mc:AlternateContent xmlns:mc="http://schemas.openxmlformats.org/markup-compatibility/2006">
              <mc:Choice xmlns:v="urn:schemas-microsoft-com:vml" Requires="v">
                <p:oleObj spid="_x0000_s5167" name="ISIS/Draw Sketch" r:id="rId3" imgW="6079490" imgH="1869440" progId="ISISServer">
                  <p:embed/>
                </p:oleObj>
              </mc:Choice>
              <mc:Fallback>
                <p:oleObj name="ISIS/Draw Sketch" r:id="rId3" imgW="6079490" imgH="1869440" progId="ISISServer">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850" y="1962150"/>
                        <a:ext cx="6457950" cy="2152650"/>
                      </a:xfrm>
                      <a:prstGeom prst="rect">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Rectangle 4"/>
          <p:cNvSpPr>
            <a:spLocks noChangeArrowheads="1"/>
          </p:cNvSpPr>
          <p:nvPr/>
        </p:nvSpPr>
        <p:spPr bwMode="auto">
          <a:xfrm>
            <a:off x="179388" y="4343400"/>
            <a:ext cx="8964612" cy="1981200"/>
          </a:xfrm>
          <a:prstGeom prst="rect">
            <a:avLst/>
          </a:prstGeom>
          <a:noFill/>
          <a:ln w="12700">
            <a:noFill/>
            <a:miter lim="800000"/>
            <a:headEnd/>
            <a:tailEnd/>
          </a:ln>
        </p:spPr>
        <p:txBody>
          <a:bodyPr lIns="90488" tIns="44450" rIns="90488" bIns="44450"/>
          <a:lstStyle/>
          <a:p>
            <a:pPr marL="342900" indent="-342900">
              <a:spcBef>
                <a:spcPct val="20000"/>
              </a:spcBef>
              <a:buClr>
                <a:schemeClr val="tx2"/>
              </a:buClr>
              <a:buSzPct val="75000"/>
              <a:buFont typeface="Wingdings" pitchFamily="2" charset="2"/>
              <a:buChar char="u"/>
            </a:pPr>
            <a:r>
              <a:rPr lang="en-US" sz="2000" dirty="0"/>
              <a:t>Advantages</a:t>
            </a:r>
          </a:p>
          <a:p>
            <a:pPr marL="742950" lvl="1" indent="-285750">
              <a:spcBef>
                <a:spcPct val="20000"/>
              </a:spcBef>
              <a:buClr>
                <a:schemeClr val="tx1"/>
              </a:buClr>
              <a:buSzPct val="75000"/>
              <a:buFont typeface="Wingdings" pitchFamily="2" charset="2"/>
              <a:buChar char="n"/>
            </a:pPr>
            <a:r>
              <a:rPr lang="en-US" sz="2000" dirty="0" err="1"/>
              <a:t>diphenylcarbonate</a:t>
            </a:r>
            <a:r>
              <a:rPr lang="en-US" sz="2000" dirty="0"/>
              <a:t> synthesized without phosgene</a:t>
            </a:r>
          </a:p>
          <a:p>
            <a:pPr marL="742950" lvl="1" indent="-285750">
              <a:spcBef>
                <a:spcPct val="20000"/>
              </a:spcBef>
              <a:buClr>
                <a:schemeClr val="tx1"/>
              </a:buClr>
              <a:buSzPct val="75000"/>
              <a:buFont typeface="Wingdings" pitchFamily="2" charset="2"/>
              <a:buChar char="n"/>
            </a:pPr>
            <a:r>
              <a:rPr lang="en-US" sz="2000" dirty="0"/>
              <a:t>eliminates use of CH</a:t>
            </a:r>
            <a:r>
              <a:rPr lang="en-US" sz="2000" baseline="-25000" dirty="0"/>
              <a:t>2</a:t>
            </a:r>
            <a:r>
              <a:rPr lang="en-US" sz="2000" dirty="0"/>
              <a:t>Cl</a:t>
            </a:r>
            <a:r>
              <a:rPr lang="en-US" sz="2000" baseline="-25000" dirty="0"/>
              <a:t>2</a:t>
            </a:r>
          </a:p>
          <a:p>
            <a:pPr marL="742950" lvl="1" indent="-285750">
              <a:spcBef>
                <a:spcPct val="20000"/>
              </a:spcBef>
              <a:buClr>
                <a:schemeClr val="tx1"/>
              </a:buClr>
              <a:buSzPct val="75000"/>
              <a:buFont typeface="Wingdings" pitchFamily="2" charset="2"/>
              <a:buChar char="n"/>
            </a:pPr>
            <a:r>
              <a:rPr lang="en-US" sz="2000" dirty="0"/>
              <a:t>higher-quality polycarbonates</a:t>
            </a:r>
          </a:p>
          <a:p>
            <a:pPr marL="742950" lvl="1" indent="-285750">
              <a:spcBef>
                <a:spcPct val="20000"/>
              </a:spcBef>
            </a:pPr>
            <a:r>
              <a:rPr lang="en-US" sz="2000" dirty="0"/>
              <a:t>				</a:t>
            </a:r>
          </a:p>
        </p:txBody>
      </p:sp>
      <p:sp>
        <p:nvSpPr>
          <p:cNvPr id="5125" name="Text Box 6"/>
          <p:cNvSpPr txBox="1">
            <a:spLocks noChangeArrowheads="1"/>
          </p:cNvSpPr>
          <p:nvPr/>
        </p:nvSpPr>
        <p:spPr bwMode="auto">
          <a:xfrm>
            <a:off x="1295400" y="1374775"/>
            <a:ext cx="5860130" cy="461665"/>
          </a:xfrm>
          <a:prstGeom prst="rect">
            <a:avLst/>
          </a:prstGeom>
          <a:noFill/>
          <a:ln w="9525">
            <a:noFill/>
            <a:miter lim="800000"/>
            <a:headEnd/>
            <a:tailEnd/>
          </a:ln>
        </p:spPr>
        <p:txBody>
          <a:bodyPr wrap="none">
            <a:spAutoFit/>
          </a:bodyPr>
          <a:lstStyle/>
          <a:p>
            <a:r>
              <a:rPr lang="en-US" dirty="0"/>
              <a:t>Polycarbonate Synthesis: </a:t>
            </a:r>
            <a:r>
              <a:rPr lang="en-US" b="1" dirty="0"/>
              <a:t>Solid-State Process</a:t>
            </a:r>
          </a:p>
        </p:txBody>
      </p:sp>
    </p:spTree>
  </p:cSld>
  <p:clrMapOvr>
    <a:masterClrMapping/>
  </p:clrMapOvr>
  <p:transition spd="slow">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152400"/>
            <a:ext cx="7620000" cy="1371600"/>
          </a:xfrm>
          <a:noFill/>
        </p:spPr>
        <p:txBody>
          <a:bodyPr/>
          <a:lstStyle/>
          <a:p>
            <a:r>
              <a:rPr lang="en-GB" sz="4000" b="1" smtClean="0">
                <a:solidFill>
                  <a:srgbClr val="33CC33"/>
                </a:solidFill>
              </a:rPr>
              <a:t>GREEN CHEMISTRY</a:t>
            </a:r>
            <a:endParaRPr lang="en-GB" smtClean="0">
              <a:solidFill>
                <a:srgbClr val="33CC33"/>
              </a:solidFill>
            </a:endParaRPr>
          </a:p>
        </p:txBody>
      </p:sp>
      <p:sp>
        <p:nvSpPr>
          <p:cNvPr id="17411" name="Rectangle 3"/>
          <p:cNvSpPr>
            <a:spLocks noGrp="1" noChangeArrowheads="1"/>
          </p:cNvSpPr>
          <p:nvPr>
            <p:ph type="body" idx="1"/>
          </p:nvPr>
        </p:nvSpPr>
        <p:spPr>
          <a:xfrm>
            <a:off x="0" y="1524000"/>
            <a:ext cx="9144000" cy="5334000"/>
          </a:xfrm>
          <a:solidFill>
            <a:schemeClr val="bg1"/>
          </a:solidFill>
        </p:spPr>
        <p:txBody>
          <a:bodyPr/>
          <a:lstStyle/>
          <a:p>
            <a:pPr>
              <a:lnSpc>
                <a:spcPct val="90000"/>
              </a:lnSpc>
              <a:buFontTx/>
              <a:buNone/>
            </a:pPr>
            <a:r>
              <a:rPr lang="en-GB" sz="3600" dirty="0" smtClean="0"/>
              <a:t>     </a:t>
            </a:r>
            <a:r>
              <a:rPr lang="en-GB" sz="3600" u="sng" dirty="0" smtClean="0"/>
              <a:t>DEFINITION</a:t>
            </a:r>
          </a:p>
          <a:p>
            <a:pPr lvl="1">
              <a:lnSpc>
                <a:spcPct val="90000"/>
              </a:lnSpc>
              <a:buFontTx/>
              <a:buNone/>
            </a:pPr>
            <a:r>
              <a:rPr lang="en-GB" sz="3600" b="1" dirty="0" smtClean="0">
                <a:solidFill>
                  <a:srgbClr val="CC3300"/>
                </a:solidFill>
                <a:latin typeface="Arial" pitchFamily="34" charset="0"/>
              </a:rPr>
              <a:t>    Green Chemistry is the utilisation of a set of principles that reduces or eliminates the use or generation of hazardous substances in  the design, manufacture and application of chemical products</a:t>
            </a:r>
            <a:r>
              <a:rPr lang="en-GB" sz="3600" b="1" dirty="0" smtClean="0">
                <a:solidFill>
                  <a:srgbClr val="CC3300"/>
                </a:solidFill>
              </a:rPr>
              <a:t> .</a:t>
            </a:r>
            <a:endParaRPr lang="en-GB" sz="3600" b="1" dirty="0" smtClean="0"/>
          </a:p>
          <a:p>
            <a:pPr lvl="1">
              <a:lnSpc>
                <a:spcPct val="90000"/>
              </a:lnSpc>
              <a:buFontTx/>
              <a:buNone/>
            </a:pPr>
            <a:endParaRPr lang="en-GB" sz="2000" b="1" i="1" dirty="0" smtClean="0"/>
          </a:p>
          <a:p>
            <a:pPr lvl="1">
              <a:lnSpc>
                <a:spcPct val="90000"/>
              </a:lnSpc>
              <a:buFontTx/>
              <a:buNone/>
            </a:pPr>
            <a:endParaRPr lang="en-GB" sz="2400" b="1" i="1" dirty="0" smtClean="0"/>
          </a:p>
          <a:p>
            <a:pPr lvl="1">
              <a:lnSpc>
                <a:spcPct val="90000"/>
              </a:lnSpc>
              <a:buFontTx/>
              <a:buNone/>
            </a:pPr>
            <a:endParaRPr lang="en-GB" sz="2000" i="1" dirty="0" smtClean="0"/>
          </a:p>
          <a:p>
            <a:pPr lvl="1">
              <a:lnSpc>
                <a:spcPct val="90000"/>
              </a:lnSpc>
              <a:buFontTx/>
              <a:buNone/>
            </a:pPr>
            <a:r>
              <a:rPr lang="en-GB" sz="2000" i="1" dirty="0" smtClean="0"/>
              <a:t>                                                                                                                                 </a:t>
            </a:r>
            <a:endParaRPr lang="en-GB" sz="2400" i="1" dirty="0" smtClean="0"/>
          </a:p>
          <a:p>
            <a:pPr lvl="1">
              <a:lnSpc>
                <a:spcPct val="90000"/>
              </a:lnSpc>
            </a:pPr>
            <a:endParaRPr lang="en-GB" sz="2400" i="1" dirty="0" smtClean="0"/>
          </a:p>
          <a:p>
            <a:pPr lvl="1">
              <a:lnSpc>
                <a:spcPct val="90000"/>
              </a:lnSpc>
              <a:buFontTx/>
              <a:buNone/>
            </a:pPr>
            <a:r>
              <a:rPr lang="en-GB" sz="2400" i="1" dirty="0" smtClean="0"/>
              <a:t>			</a:t>
            </a:r>
            <a:endParaRPr lang="en-GB" dirty="0" smtClean="0"/>
          </a:p>
        </p:txBody>
      </p:sp>
    </p:spTree>
  </p:cSld>
  <p:clrMapOvr>
    <a:masterClrMapping/>
  </p:clrMapOvr>
  <p:transition spd="slow">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1720840"/>
            <a:ext cx="7056784" cy="4358116"/>
          </a:xfrm>
          <a:prstGeom prst="rect">
            <a:avLst/>
          </a:prstGeom>
        </p:spPr>
        <p:txBody>
          <a:bodyPr wrap="square">
            <a:spAutoFit/>
          </a:bodyPr>
          <a:lstStyle/>
          <a:p>
            <a:pPr>
              <a:lnSpc>
                <a:spcPct val="90000"/>
              </a:lnSpc>
            </a:pPr>
            <a:r>
              <a:rPr lang="en-US" sz="2800" dirty="0">
                <a:cs typeface="Arial" charset="0"/>
              </a:rPr>
              <a:t>Alternative Synthetic Pathways Award</a:t>
            </a:r>
            <a:br>
              <a:rPr lang="en-US" sz="2800" dirty="0">
                <a:cs typeface="Arial" charset="0"/>
              </a:rPr>
            </a:br>
            <a:r>
              <a:rPr lang="en-US" sz="2800" dirty="0" err="1">
                <a:solidFill>
                  <a:schemeClr val="accent5">
                    <a:lumMod val="75000"/>
                  </a:schemeClr>
                </a:solidFill>
                <a:cs typeface="Arial" charset="0"/>
                <a:hlinkClick r:id="rId2"/>
              </a:rPr>
              <a:t>Flexsys</a:t>
            </a:r>
            <a:r>
              <a:rPr lang="en-US" sz="2800" dirty="0">
                <a:solidFill>
                  <a:schemeClr val="accent5">
                    <a:lumMod val="75000"/>
                  </a:schemeClr>
                </a:solidFill>
                <a:cs typeface="Arial" charset="0"/>
                <a:hlinkClick r:id="rId2"/>
              </a:rPr>
              <a:t> America L.P.</a:t>
            </a:r>
            <a:r>
              <a:rPr lang="en-US" sz="2800" dirty="0">
                <a:cs typeface="Arial" charset="0"/>
              </a:rPr>
              <a:t/>
            </a:r>
            <a:br>
              <a:rPr lang="en-US" sz="2800" dirty="0">
                <a:cs typeface="Arial" charset="0"/>
              </a:rPr>
            </a:br>
            <a:r>
              <a:rPr lang="en-US" sz="2800" dirty="0">
                <a:cs typeface="Arial" charset="0"/>
              </a:rPr>
              <a:t>New Process for 4-Aminodiphenylamine </a:t>
            </a:r>
          </a:p>
          <a:p>
            <a:pPr>
              <a:lnSpc>
                <a:spcPct val="90000"/>
              </a:lnSpc>
            </a:pPr>
            <a:r>
              <a:rPr lang="en-US" sz="2800" b="1" dirty="0">
                <a:cs typeface="Arial" charset="0"/>
              </a:rPr>
              <a:t>Academic Award</a:t>
            </a:r>
            <a:br>
              <a:rPr lang="en-US" sz="2800" b="1" dirty="0">
                <a:cs typeface="Arial" charset="0"/>
              </a:rPr>
            </a:br>
            <a:r>
              <a:rPr lang="en-US" sz="2800" dirty="0">
                <a:cs typeface="Arial" charset="0"/>
                <a:hlinkClick r:id="rId3"/>
              </a:rPr>
              <a:t>Terrence J. Collins</a:t>
            </a:r>
            <a:r>
              <a:rPr lang="en-US" sz="2800" dirty="0">
                <a:cs typeface="Arial" charset="0"/>
              </a:rPr>
              <a:t/>
            </a:r>
            <a:br>
              <a:rPr lang="en-US" sz="2800" dirty="0">
                <a:cs typeface="Arial" charset="0"/>
              </a:rPr>
            </a:br>
            <a:r>
              <a:rPr lang="en-US" sz="2800" dirty="0">
                <a:cs typeface="Arial" charset="0"/>
                <a:hlinkClick r:id="rId4"/>
              </a:rPr>
              <a:t>Carnegie Mellon University</a:t>
            </a:r>
            <a:r>
              <a:rPr lang="en-US" sz="2800" dirty="0">
                <a:cs typeface="Arial" charset="0"/>
              </a:rPr>
              <a:t/>
            </a:r>
            <a:br>
              <a:rPr lang="en-US" sz="2800" dirty="0">
                <a:cs typeface="Arial" charset="0"/>
              </a:rPr>
            </a:br>
            <a:r>
              <a:rPr lang="en-US" sz="2800" dirty="0">
                <a:cs typeface="Arial" charset="0"/>
              </a:rPr>
              <a:t>TAML™ Oxidant Activators: General Activation of Hydrogen Peroxide for Green Oxidation Technologies </a:t>
            </a:r>
          </a:p>
          <a:p>
            <a:pPr>
              <a:lnSpc>
                <a:spcPct val="90000"/>
              </a:lnSpc>
            </a:pPr>
            <a:r>
              <a:rPr lang="en-US" sz="2800" dirty="0"/>
              <a:t>Eliminate use of acids to break initial bonds</a:t>
            </a:r>
          </a:p>
          <a:p>
            <a:pPr>
              <a:lnSpc>
                <a:spcPct val="90000"/>
              </a:lnSpc>
            </a:pPr>
            <a:r>
              <a:rPr lang="en-US" sz="2800" dirty="0"/>
              <a:t>Phosgene replacement </a:t>
            </a:r>
          </a:p>
        </p:txBody>
      </p:sp>
    </p:spTree>
    <p:extLst>
      <p:ext uri="{BB962C8B-B14F-4D97-AF65-F5344CB8AC3E}">
        <p14:creationId xmlns:p14="http://schemas.microsoft.com/office/powerpoint/2010/main" val="1987174624"/>
      </p:ext>
    </p:extLst>
  </p:cSld>
  <p:clrMapOvr>
    <a:masterClrMapping/>
  </p:clrMapOvr>
  <p:transition spd="slow">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smtClean="0"/>
              <a:t>4. Designing Safer Chemicals</a:t>
            </a:r>
          </a:p>
        </p:txBody>
      </p:sp>
      <p:sp>
        <p:nvSpPr>
          <p:cNvPr id="26627" name="Rectangle 3"/>
          <p:cNvSpPr>
            <a:spLocks noGrp="1" noChangeArrowheads="1"/>
          </p:cNvSpPr>
          <p:nvPr>
            <p:ph type="body" idx="1"/>
          </p:nvPr>
        </p:nvSpPr>
        <p:spPr/>
        <p:txBody>
          <a:bodyPr/>
          <a:lstStyle/>
          <a:p>
            <a:pPr marL="609600" indent="-609600" eaLnBrk="1" hangingPunct="1">
              <a:buFontTx/>
              <a:buNone/>
            </a:pPr>
            <a:r>
              <a:rPr lang="en-US" b="1" dirty="0" smtClean="0"/>
              <a:t>	</a:t>
            </a:r>
            <a:r>
              <a:rPr lang="en-US" dirty="0" smtClean="0"/>
              <a:t>Chemical products should be designed to preserve efficacy of the function while reducing toxicity.</a:t>
            </a:r>
          </a:p>
          <a:p>
            <a:pPr marL="609600" indent="-609600" eaLnBrk="1" hangingPunct="1"/>
            <a:endParaRPr lang="en-US" dirty="0" smtClean="0"/>
          </a:p>
        </p:txBody>
      </p:sp>
    </p:spTree>
  </p:cSld>
  <p:clrMapOvr>
    <a:masterClrMapping/>
  </p:clrMapOvr>
  <p:transition spd="slow">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2800" smtClean="0"/>
              <a:t>Designing Safer Chemicals</a:t>
            </a:r>
            <a:br>
              <a:rPr lang="en-US" sz="2800" smtClean="0"/>
            </a:br>
            <a:r>
              <a:rPr lang="en-US" sz="2800" smtClean="0"/>
              <a:t>Case Study: Antifoulants (Marine Pesticides)</a:t>
            </a:r>
          </a:p>
        </p:txBody>
      </p:sp>
      <p:pic>
        <p:nvPicPr>
          <p:cNvPr id="27651" name="Picture 4" descr="ship-333a"/>
          <p:cNvPicPr>
            <a:picLocks noChangeAspect="1" noChangeArrowheads="1"/>
          </p:cNvPicPr>
          <p:nvPr/>
        </p:nvPicPr>
        <p:blipFill>
          <a:blip r:embed="rId3"/>
          <a:srcRect/>
          <a:stretch>
            <a:fillRect/>
          </a:stretch>
        </p:blipFill>
        <p:spPr bwMode="auto">
          <a:xfrm>
            <a:off x="1066800" y="2041525"/>
            <a:ext cx="6858000" cy="3783013"/>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57188"/>
            <a:ext cx="7772400" cy="1071562"/>
          </a:xfrm>
        </p:spPr>
        <p:txBody>
          <a:bodyPr/>
          <a:lstStyle/>
          <a:p>
            <a:pPr eaLnBrk="1" hangingPunct="1"/>
            <a:r>
              <a:rPr lang="en-US" sz="3200" dirty="0" smtClean="0"/>
              <a:t>Designing Safer Chemicals:</a:t>
            </a:r>
            <a:br>
              <a:rPr lang="en-US" sz="3200" dirty="0" smtClean="0"/>
            </a:br>
            <a:r>
              <a:rPr lang="en-US" sz="3200" dirty="0" smtClean="0"/>
              <a:t> Case Study: </a:t>
            </a:r>
            <a:r>
              <a:rPr lang="en-US" sz="3200" dirty="0" err="1" smtClean="0"/>
              <a:t>Antifoulants</a:t>
            </a:r>
            <a:endParaRPr lang="en-US" sz="3200" dirty="0" smtClean="0"/>
          </a:p>
        </p:txBody>
      </p:sp>
      <p:sp>
        <p:nvSpPr>
          <p:cNvPr id="28675" name="Rectangle 3"/>
          <p:cNvSpPr>
            <a:spLocks noGrp="1" noChangeArrowheads="1"/>
          </p:cNvSpPr>
          <p:nvPr>
            <p:ph type="body" idx="1"/>
          </p:nvPr>
        </p:nvSpPr>
        <p:spPr/>
        <p:txBody>
          <a:bodyPr/>
          <a:lstStyle/>
          <a:p>
            <a:pPr eaLnBrk="1" hangingPunct="1">
              <a:buFontTx/>
              <a:buNone/>
            </a:pPr>
            <a:r>
              <a:rPr lang="en-US" dirty="0" smtClean="0"/>
              <a:t> </a:t>
            </a:r>
          </a:p>
        </p:txBody>
      </p:sp>
      <p:pic>
        <p:nvPicPr>
          <p:cNvPr id="28676" name="Picture 5" descr="TBTO"/>
          <p:cNvPicPr>
            <a:picLocks noChangeAspect="1" noChangeArrowheads="1"/>
          </p:cNvPicPr>
          <p:nvPr/>
        </p:nvPicPr>
        <p:blipFill>
          <a:blip r:embed="rId3"/>
          <a:srcRect/>
          <a:stretch>
            <a:fillRect/>
          </a:stretch>
        </p:blipFill>
        <p:spPr bwMode="auto">
          <a:xfrm>
            <a:off x="6019800" y="2222500"/>
            <a:ext cx="2895600" cy="2654300"/>
          </a:xfrm>
          <a:prstGeom prst="rect">
            <a:avLst/>
          </a:prstGeom>
          <a:noFill/>
          <a:ln w="9525">
            <a:noFill/>
            <a:miter lim="800000"/>
            <a:headEnd/>
            <a:tailEnd/>
          </a:ln>
        </p:spPr>
      </p:pic>
      <p:sp>
        <p:nvSpPr>
          <p:cNvPr id="28677" name="Rectangle 6"/>
          <p:cNvSpPr>
            <a:spLocks noChangeArrowheads="1"/>
          </p:cNvSpPr>
          <p:nvPr/>
        </p:nvSpPr>
        <p:spPr bwMode="auto">
          <a:xfrm>
            <a:off x="228600" y="1517650"/>
            <a:ext cx="5715000" cy="4432300"/>
          </a:xfrm>
          <a:prstGeom prst="rect">
            <a:avLst/>
          </a:prstGeom>
          <a:noFill/>
          <a:ln w="9525">
            <a:noFill/>
            <a:miter lim="800000"/>
            <a:headEnd/>
            <a:tailEnd/>
          </a:ln>
        </p:spPr>
        <p:txBody>
          <a:bodyPr anchor="ctr">
            <a:spAutoFit/>
          </a:bodyPr>
          <a:lstStyle/>
          <a:p>
            <a:r>
              <a:rPr lang="en-US" sz="1800" dirty="0" err="1">
                <a:cs typeface="Arial" pitchFamily="34" charset="0"/>
              </a:rPr>
              <a:t>Antifoulants</a:t>
            </a:r>
            <a:r>
              <a:rPr lang="en-US" sz="1800" dirty="0">
                <a:cs typeface="Arial" pitchFamily="34" charset="0"/>
              </a:rPr>
              <a:t> are generally dispersed in the paint as it is applied to the hull.  </a:t>
            </a:r>
            <a:r>
              <a:rPr lang="en-US" sz="1800" b="1" dirty="0" err="1">
                <a:solidFill>
                  <a:srgbClr val="FF0000"/>
                </a:solidFill>
                <a:cs typeface="Arial" pitchFamily="34" charset="0"/>
              </a:rPr>
              <a:t>Organotin</a:t>
            </a:r>
            <a:r>
              <a:rPr lang="en-US" sz="1800" dirty="0">
                <a:cs typeface="Arial" pitchFamily="34" charset="0"/>
              </a:rPr>
              <a:t> compounds have traditionally been used, particularly </a:t>
            </a:r>
            <a:r>
              <a:rPr lang="en-US" sz="1800" b="1" dirty="0" err="1">
                <a:solidFill>
                  <a:srgbClr val="FF0000"/>
                </a:solidFill>
                <a:cs typeface="Arial" pitchFamily="34" charset="0"/>
              </a:rPr>
              <a:t>tributyltin</a:t>
            </a:r>
            <a:r>
              <a:rPr lang="en-US" sz="1800" b="1" dirty="0">
                <a:solidFill>
                  <a:srgbClr val="FF0000"/>
                </a:solidFill>
                <a:cs typeface="Arial" pitchFamily="34" charset="0"/>
              </a:rPr>
              <a:t> oxide </a:t>
            </a:r>
            <a:r>
              <a:rPr lang="en-US" sz="1800" dirty="0">
                <a:cs typeface="Arial" pitchFamily="34" charset="0"/>
              </a:rPr>
              <a:t>(TBTO). TBTO works by gradually leaching from the hull killing the fouling organisms in the surrounding area </a:t>
            </a:r>
          </a:p>
          <a:p>
            <a:endParaRPr lang="en-US" sz="1800" dirty="0">
              <a:cs typeface="Arial" pitchFamily="34" charset="0"/>
            </a:endParaRPr>
          </a:p>
          <a:p>
            <a:r>
              <a:rPr lang="en-US" sz="1800" dirty="0">
                <a:cs typeface="Arial" pitchFamily="34" charset="0"/>
              </a:rPr>
              <a:t>TBTO and other </a:t>
            </a:r>
            <a:r>
              <a:rPr lang="en-US" sz="1800" dirty="0" err="1">
                <a:cs typeface="Arial" pitchFamily="34" charset="0"/>
              </a:rPr>
              <a:t>organotin</a:t>
            </a:r>
            <a:r>
              <a:rPr lang="en-US" sz="1800" dirty="0">
                <a:cs typeface="Arial" pitchFamily="34" charset="0"/>
              </a:rPr>
              <a:t> </a:t>
            </a:r>
            <a:r>
              <a:rPr lang="en-US" sz="1800" dirty="0" err="1">
                <a:cs typeface="Arial" pitchFamily="34" charset="0"/>
              </a:rPr>
              <a:t>antifoulants</a:t>
            </a:r>
            <a:r>
              <a:rPr lang="en-US" sz="1800" dirty="0">
                <a:cs typeface="Arial" pitchFamily="34" charset="0"/>
              </a:rPr>
              <a:t> have long half-lives in the environment (half-life of TBTO in seawater is &gt; 6 months). They also </a:t>
            </a:r>
            <a:r>
              <a:rPr lang="en-US" sz="1800" dirty="0" err="1">
                <a:cs typeface="Arial" pitchFamily="34" charset="0"/>
              </a:rPr>
              <a:t>bioconcentrate</a:t>
            </a:r>
            <a:r>
              <a:rPr lang="en-US" sz="1800" dirty="0">
                <a:cs typeface="Arial" pitchFamily="34" charset="0"/>
              </a:rPr>
              <a:t> in marine organisms (the concentration of TBTO in marine organisms to be 104 times greater than in the surrounding water). </a:t>
            </a:r>
          </a:p>
          <a:p>
            <a:endParaRPr lang="en-US" sz="1800" dirty="0">
              <a:cs typeface="Arial" pitchFamily="34" charset="0"/>
            </a:endParaRPr>
          </a:p>
          <a:p>
            <a:r>
              <a:rPr lang="en-US" sz="1800" dirty="0" err="1">
                <a:cs typeface="Arial" pitchFamily="34" charset="0"/>
              </a:rPr>
              <a:t>Organotin</a:t>
            </a:r>
            <a:r>
              <a:rPr lang="en-US" sz="1800" dirty="0">
                <a:cs typeface="Arial" pitchFamily="34" charset="0"/>
              </a:rPr>
              <a:t> compounds are chronically toxic to marine life and can enter food chain. They </a:t>
            </a:r>
            <a:r>
              <a:rPr lang="en-US" dirty="0">
                <a:cs typeface="Arial" pitchFamily="34" charset="0"/>
              </a:rPr>
              <a:t>are </a:t>
            </a:r>
            <a:r>
              <a:rPr lang="en-US" dirty="0" err="1">
                <a:cs typeface="Arial" pitchFamily="34" charset="0"/>
              </a:rPr>
              <a:t>bioaccumulative</a:t>
            </a:r>
            <a:r>
              <a:rPr lang="en-US" dirty="0">
                <a:cs typeface="Arial" pitchFamily="34" charset="0"/>
              </a:rPr>
              <a:t>.</a:t>
            </a:r>
          </a:p>
          <a:p>
            <a:endParaRPr lang="en-US" dirty="0">
              <a:cs typeface="Arial" pitchFamily="34" charset="0"/>
            </a:endParaRPr>
          </a:p>
        </p:txBody>
      </p:sp>
    </p:spTree>
  </p:cSld>
  <p:clrMapOvr>
    <a:masterClrMapping/>
  </p:clrMapOvr>
  <p:transition spd="slow">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3200" smtClean="0"/>
              <a:t>Designing Safer Chemicals:</a:t>
            </a:r>
            <a:br>
              <a:rPr lang="en-US" sz="3200" smtClean="0"/>
            </a:br>
            <a:r>
              <a:rPr lang="en-US" sz="3200" smtClean="0"/>
              <a:t> Case Study: Antifoulants</a:t>
            </a:r>
          </a:p>
        </p:txBody>
      </p:sp>
      <p:sp>
        <p:nvSpPr>
          <p:cNvPr id="29699" name="Rectangle 3"/>
          <p:cNvSpPr>
            <a:spLocks noGrp="1" noChangeArrowheads="1"/>
          </p:cNvSpPr>
          <p:nvPr>
            <p:ph type="body" idx="1"/>
          </p:nvPr>
        </p:nvSpPr>
        <p:spPr/>
        <p:txBody>
          <a:bodyPr/>
          <a:lstStyle/>
          <a:p>
            <a:pPr eaLnBrk="1" hangingPunct="1">
              <a:buFontTx/>
              <a:buNone/>
            </a:pPr>
            <a:endParaRPr lang="en-US" sz="2000" b="1" dirty="0" smtClean="0">
              <a:solidFill>
                <a:schemeClr val="accent2"/>
              </a:solidFill>
            </a:endParaRPr>
          </a:p>
          <a:p>
            <a:pPr eaLnBrk="1" hangingPunct="1">
              <a:buFontTx/>
              <a:buNone/>
            </a:pPr>
            <a:r>
              <a:rPr lang="en-US" sz="2000" b="1" dirty="0" smtClean="0">
                <a:solidFill>
                  <a:schemeClr val="accent2"/>
                </a:solidFill>
              </a:rPr>
              <a:t>Presidential Green Chemistry Challenge Award, 1996  </a:t>
            </a:r>
          </a:p>
          <a:p>
            <a:pPr eaLnBrk="1" hangingPunct="1">
              <a:buFontTx/>
              <a:buNone/>
            </a:pPr>
            <a:r>
              <a:rPr lang="en-US" sz="2000" dirty="0" smtClean="0"/>
              <a:t>The active ingredient in Sea-Nine</a:t>
            </a:r>
            <a:r>
              <a:rPr lang="en-US" sz="2000" dirty="0" smtClean="0">
                <a:cs typeface="Arial" pitchFamily="34" charset="0"/>
              </a:rPr>
              <a:t>®</a:t>
            </a:r>
            <a:r>
              <a:rPr lang="en-US" sz="2000" dirty="0" smtClean="0"/>
              <a:t> 211, 4,5-dichloro-2-</a:t>
            </a:r>
            <a:r>
              <a:rPr lang="en-US" sz="2000" i="1" dirty="0" smtClean="0"/>
              <a:t>n</a:t>
            </a:r>
            <a:r>
              <a:rPr lang="en-US" sz="2000" dirty="0" smtClean="0"/>
              <a:t>-octyl-4-isothiazolin-3-one (DCOI),  is a member of the </a:t>
            </a:r>
            <a:r>
              <a:rPr lang="en-US" sz="2000" dirty="0" err="1" smtClean="0"/>
              <a:t>isothiazolone</a:t>
            </a:r>
            <a:r>
              <a:rPr lang="en-US" sz="2000" dirty="0" smtClean="0"/>
              <a:t> family  </a:t>
            </a:r>
            <a:br>
              <a:rPr lang="en-US" sz="2000" dirty="0" smtClean="0"/>
            </a:br>
            <a:r>
              <a:rPr lang="en-US" sz="2000" dirty="0" smtClean="0"/>
              <a:t>of </a:t>
            </a:r>
            <a:r>
              <a:rPr lang="en-US" sz="2000" dirty="0" err="1" smtClean="0"/>
              <a:t>antifoulants</a:t>
            </a:r>
            <a:r>
              <a:rPr lang="en-US" sz="2000" dirty="0" smtClean="0"/>
              <a:t>.</a:t>
            </a:r>
            <a:endParaRPr lang="en-US" dirty="0" smtClean="0"/>
          </a:p>
          <a:p>
            <a:pPr eaLnBrk="1" hangingPunct="1">
              <a:buFontTx/>
              <a:buNone/>
            </a:pPr>
            <a:endParaRPr lang="en-US" dirty="0" smtClean="0"/>
          </a:p>
        </p:txBody>
      </p:sp>
      <p:pic>
        <p:nvPicPr>
          <p:cNvPr id="29700" name="Picture 5" descr="DCOI"/>
          <p:cNvPicPr>
            <a:picLocks noChangeAspect="1" noChangeArrowheads="1"/>
          </p:cNvPicPr>
          <p:nvPr/>
        </p:nvPicPr>
        <p:blipFill>
          <a:blip r:embed="rId3"/>
          <a:srcRect/>
          <a:stretch>
            <a:fillRect/>
          </a:stretch>
        </p:blipFill>
        <p:spPr bwMode="auto">
          <a:xfrm>
            <a:off x="4038600" y="4038600"/>
            <a:ext cx="4419600" cy="2101850"/>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b="1" smtClean="0"/>
              <a:t>5. Safer Solvents and Auxiliaries</a:t>
            </a:r>
          </a:p>
        </p:txBody>
      </p:sp>
      <p:sp>
        <p:nvSpPr>
          <p:cNvPr id="30723" name="Rectangle 3"/>
          <p:cNvSpPr>
            <a:spLocks noGrp="1" noChangeArrowheads="1"/>
          </p:cNvSpPr>
          <p:nvPr>
            <p:ph type="body" idx="1"/>
          </p:nvPr>
        </p:nvSpPr>
        <p:spPr/>
        <p:txBody>
          <a:bodyPr/>
          <a:lstStyle/>
          <a:p>
            <a:pPr marL="609600" indent="-609600" eaLnBrk="1" hangingPunct="1">
              <a:buFontTx/>
              <a:buNone/>
            </a:pPr>
            <a:r>
              <a:rPr lang="en-US" b="1" smtClean="0"/>
              <a:t>	</a:t>
            </a:r>
            <a:r>
              <a:rPr lang="en-US" smtClean="0"/>
              <a:t>The use of auxiliary substances (solvents, separation agents, etc.) should be made unnecessary whenever possible and, when used, innocuous.</a:t>
            </a:r>
          </a:p>
          <a:p>
            <a:pPr marL="609600" indent="-609600" eaLnBrk="1" hangingPunct="1"/>
            <a:endParaRPr lang="en-US" smtClean="0"/>
          </a:p>
        </p:txBody>
      </p:sp>
    </p:spTree>
  </p:cSld>
  <p:clrMapOvr>
    <a:masterClrMapping/>
  </p:clrMapOvr>
  <p:transition spd="slow">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1441450" y="1219200"/>
          <a:ext cx="6096000" cy="4403725"/>
        </p:xfrm>
        <a:graphic>
          <a:graphicData uri="http://schemas.openxmlformats.org/drawingml/2006/table">
            <a:tbl>
              <a:tblPr/>
              <a:tblGrid>
                <a:gridCol w="2032000"/>
                <a:gridCol w="2032000"/>
                <a:gridCol w="2032000"/>
              </a:tblGrid>
              <a:tr h="2286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ea typeface="ＭＳ Ｐゴシック" pitchFamily="33" charset="-128"/>
                        </a:rPr>
                        <a:t>Preferred</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ea typeface="ＭＳ Ｐゴシック" pitchFamily="33" charset="-128"/>
                        </a:rPr>
                        <a:t>Useable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ea typeface="ＭＳ Ｐゴシック" pitchFamily="33" charset="-128"/>
                        </a:rPr>
                        <a:t>Undesirable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r>
              <a:tr h="1825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8000"/>
                          </a:solidFill>
                          <a:effectLst/>
                          <a:latin typeface="Arial" charset="0"/>
                          <a:ea typeface="ＭＳ Ｐゴシック" pitchFamily="33" charset="-128"/>
                        </a:rPr>
                        <a:t>Water</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C924"/>
                          </a:solidFill>
                          <a:effectLst/>
                          <a:latin typeface="Arial" charset="0"/>
                          <a:ea typeface="ＭＳ Ｐゴシック" pitchFamily="33" charset="-128"/>
                        </a:rPr>
                        <a:t>Cyclohexane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0000"/>
                          </a:solidFill>
                          <a:effectLst/>
                          <a:latin typeface="Arial" charset="0"/>
                          <a:ea typeface="ＭＳ Ｐゴシック" pitchFamily="33" charset="-128"/>
                        </a:rPr>
                        <a:t>Pentane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r>
              <a:tr h="2127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8000"/>
                          </a:solidFill>
                          <a:effectLst/>
                          <a:latin typeface="Arial" charset="0"/>
                          <a:ea typeface="ＭＳ Ｐゴシック" pitchFamily="33" charset="-128"/>
                        </a:rPr>
                        <a:t>Acetone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C924"/>
                          </a:solidFill>
                          <a:effectLst/>
                          <a:latin typeface="Arial" charset="0"/>
                          <a:ea typeface="ＭＳ Ｐゴシック" pitchFamily="33" charset="-128"/>
                        </a:rPr>
                        <a:t>Heptane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0000"/>
                          </a:solidFill>
                          <a:effectLst/>
                          <a:latin typeface="Arial" charset="0"/>
                          <a:ea typeface="ＭＳ Ｐゴシック" pitchFamily="33" charset="-128"/>
                        </a:rPr>
                        <a:t>Hexane(s)</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8000"/>
                          </a:solidFill>
                          <a:effectLst/>
                          <a:latin typeface="Arial" charset="0"/>
                          <a:ea typeface="ＭＳ Ｐゴシック" pitchFamily="33" charset="-128"/>
                        </a:rPr>
                        <a:t>Ethanol</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C924"/>
                          </a:solidFill>
                          <a:effectLst/>
                          <a:latin typeface="Arial" charset="0"/>
                          <a:ea typeface="ＭＳ Ｐゴシック" pitchFamily="33" charset="-128"/>
                        </a:rPr>
                        <a:t>Toluene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0000"/>
                          </a:solidFill>
                          <a:effectLst/>
                          <a:latin typeface="Arial" charset="0"/>
                          <a:ea typeface="ＭＳ Ｐゴシック" pitchFamily="33" charset="-128"/>
                        </a:rPr>
                        <a:t>Di-isopropyl ether</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8000"/>
                          </a:solidFill>
                          <a:effectLst/>
                          <a:latin typeface="Arial" charset="0"/>
                          <a:ea typeface="ＭＳ Ｐゴシック" pitchFamily="33" charset="-128"/>
                        </a:rPr>
                        <a:t>2-Propanol</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C924"/>
                          </a:solidFill>
                          <a:effectLst/>
                          <a:latin typeface="Arial" charset="0"/>
                          <a:ea typeface="ＭＳ Ｐゴシック" pitchFamily="33" charset="-128"/>
                        </a:rPr>
                        <a:t>Methylcyclohexane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0000"/>
                          </a:solidFill>
                          <a:effectLst/>
                          <a:latin typeface="Arial" charset="0"/>
                          <a:ea typeface="ＭＳ Ｐゴシック" pitchFamily="33" charset="-128"/>
                        </a:rPr>
                        <a:t>Diethyl ether</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8000"/>
                          </a:solidFill>
                          <a:effectLst/>
                          <a:latin typeface="Arial" charset="0"/>
                          <a:ea typeface="ＭＳ Ｐゴシック" pitchFamily="33" charset="-128"/>
                        </a:rPr>
                        <a:t>1-Propanol</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C924"/>
                          </a:solidFill>
                          <a:effectLst/>
                          <a:latin typeface="Arial" charset="0"/>
                          <a:ea typeface="ＭＳ Ｐゴシック" pitchFamily="33" charset="-128"/>
                        </a:rPr>
                        <a:t>Methyl t-butyl ether</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0000"/>
                          </a:solidFill>
                          <a:effectLst/>
                          <a:latin typeface="Arial" charset="0"/>
                          <a:ea typeface="ＭＳ Ｐゴシック" pitchFamily="33" charset="-128"/>
                        </a:rPr>
                        <a:t>Dichloromethane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8000"/>
                          </a:solidFill>
                          <a:effectLst/>
                          <a:latin typeface="Arial" charset="0"/>
                          <a:ea typeface="ＭＳ Ｐゴシック" pitchFamily="33" charset="-128"/>
                        </a:rPr>
                        <a:t>Ethyl acetate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C924"/>
                          </a:solidFill>
                          <a:effectLst/>
                          <a:latin typeface="Arial" charset="0"/>
                          <a:ea typeface="ＭＳ Ｐゴシック" pitchFamily="33" charset="-128"/>
                        </a:rPr>
                        <a:t>Isooctane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0000"/>
                          </a:solidFill>
                          <a:effectLst/>
                          <a:latin typeface="Arial" charset="0"/>
                          <a:ea typeface="ＭＳ Ｐゴシック" pitchFamily="33" charset="-128"/>
                        </a:rPr>
                        <a:t>Dichloroethane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8000"/>
                          </a:solidFill>
                          <a:effectLst/>
                          <a:latin typeface="Arial" charset="0"/>
                          <a:ea typeface="ＭＳ Ｐゴシック" pitchFamily="33" charset="-128"/>
                        </a:rPr>
                        <a:t>Isopropyl acetate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C924"/>
                          </a:solidFill>
                          <a:effectLst/>
                          <a:latin typeface="Arial" charset="0"/>
                          <a:ea typeface="ＭＳ Ｐゴシック" pitchFamily="33" charset="-128"/>
                        </a:rPr>
                        <a:t>Acetonitrile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0000"/>
                          </a:solidFill>
                          <a:effectLst/>
                          <a:latin typeface="Arial" charset="0"/>
                          <a:ea typeface="ＭＳ Ｐゴシック" pitchFamily="33" charset="-128"/>
                        </a:rPr>
                        <a:t>Chloroform</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r>
              <a:tr h="2127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8000"/>
                          </a:solidFill>
                          <a:effectLst/>
                          <a:latin typeface="Arial" charset="0"/>
                          <a:ea typeface="ＭＳ Ｐゴシック" pitchFamily="33" charset="-128"/>
                        </a:rPr>
                        <a:t>Methanol</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C924"/>
                          </a:solidFill>
                          <a:effectLst/>
                          <a:latin typeface="Arial" charset="0"/>
                          <a:ea typeface="ＭＳ Ｐゴシック" pitchFamily="33" charset="-128"/>
                        </a:rPr>
                        <a:t>2-MethylTHF</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0000"/>
                          </a:solidFill>
                          <a:effectLst/>
                          <a:latin typeface="Arial" charset="0"/>
                          <a:ea typeface="ＭＳ Ｐゴシック" pitchFamily="33" charset="-128"/>
                        </a:rPr>
                        <a:t>Dimethyl formamide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8000"/>
                          </a:solidFill>
                          <a:effectLst/>
                          <a:latin typeface="Arial" charset="0"/>
                          <a:ea typeface="ＭＳ Ｐゴシック" pitchFamily="33" charset="-128"/>
                        </a:rPr>
                        <a:t>Methyl ethyl ketone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C924"/>
                          </a:solidFill>
                          <a:effectLst/>
                          <a:latin typeface="Arial" charset="0"/>
                          <a:ea typeface="ＭＳ Ｐゴシック" pitchFamily="33" charset="-128"/>
                        </a:rPr>
                        <a:t>Tetrahydrofuran</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0000"/>
                          </a:solidFill>
                          <a:effectLst/>
                          <a:latin typeface="Arial" charset="0"/>
                          <a:ea typeface="ＭＳ Ｐゴシック" pitchFamily="33" charset="-128"/>
                        </a:rPr>
                        <a:t>N-Methylpyrrolidinone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r>
              <a:tr h="19843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8000"/>
                          </a:solidFill>
                          <a:effectLst/>
                          <a:latin typeface="Arial" charset="0"/>
                          <a:ea typeface="ＭＳ Ｐゴシック" pitchFamily="33" charset="-128"/>
                        </a:rPr>
                        <a:t>1-Butanol</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C924"/>
                          </a:solidFill>
                          <a:effectLst/>
                          <a:latin typeface="Arial" charset="0"/>
                          <a:ea typeface="ＭＳ Ｐゴシック" pitchFamily="33" charset="-128"/>
                        </a:rPr>
                        <a:t>Xylenes</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0000"/>
                          </a:solidFill>
                          <a:effectLst/>
                          <a:latin typeface="Arial" charset="0"/>
                          <a:ea typeface="ＭＳ Ｐゴシック" pitchFamily="33" charset="-128"/>
                        </a:rPr>
                        <a:t>Pyridine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smtClean="0">
                          <a:ln>
                            <a:noFill/>
                          </a:ln>
                          <a:solidFill>
                            <a:srgbClr val="008000"/>
                          </a:solidFill>
                          <a:effectLst/>
                          <a:latin typeface="Arial" charset="0"/>
                          <a:ea typeface="ＭＳ Ｐゴシック" pitchFamily="33" charset="-128"/>
                        </a:rPr>
                        <a:t>t</a:t>
                      </a:r>
                      <a:r>
                        <a:rPr kumimoji="0" lang="en-US" sz="1200" b="1" i="0" u="none" strike="noStrike" cap="none" normalizeH="0" baseline="0" smtClean="0">
                          <a:ln>
                            <a:noFill/>
                          </a:ln>
                          <a:solidFill>
                            <a:srgbClr val="008000"/>
                          </a:solidFill>
                          <a:effectLst/>
                          <a:latin typeface="Arial" charset="0"/>
                          <a:ea typeface="ＭＳ Ｐゴシック" pitchFamily="33" charset="-128"/>
                        </a:rPr>
                        <a:t>-Butanol</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C924"/>
                          </a:solidFill>
                          <a:effectLst/>
                          <a:latin typeface="Arial" charset="0"/>
                          <a:ea typeface="ＭＳ Ｐゴシック" pitchFamily="33" charset="-128"/>
                        </a:rPr>
                        <a:t>Dimethyl sulfoxide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0000"/>
                          </a:solidFill>
                          <a:effectLst/>
                          <a:latin typeface="Arial" charset="0"/>
                          <a:ea typeface="ＭＳ Ｐゴシック" pitchFamily="33" charset="-128"/>
                        </a:rPr>
                        <a:t>Dimethyl acetate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r>
              <a:tr h="18256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a typeface="ＭＳ Ｐゴシック" pitchFamily="33" charset="-128"/>
                      </a:endParaRP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C924"/>
                          </a:solidFill>
                          <a:effectLst/>
                          <a:latin typeface="Arial" charset="0"/>
                          <a:ea typeface="ＭＳ Ｐゴシック" pitchFamily="33" charset="-128"/>
                        </a:rPr>
                        <a:t>Acetic acid</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0000"/>
                          </a:solidFill>
                          <a:effectLst/>
                          <a:latin typeface="Arial" charset="0"/>
                          <a:ea typeface="ＭＳ Ｐゴシック" pitchFamily="33" charset="-128"/>
                        </a:rPr>
                        <a:t>Dioxane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r>
              <a:tr h="21272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a typeface="ＭＳ Ｐゴシック" pitchFamily="33" charset="-128"/>
                      </a:endParaRP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C924"/>
                          </a:solidFill>
                          <a:effectLst/>
                          <a:latin typeface="Arial" charset="0"/>
                          <a:ea typeface="ＭＳ Ｐゴシック" pitchFamily="33" charset="-128"/>
                        </a:rPr>
                        <a:t>Ethylene glycol</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0000"/>
                          </a:solidFill>
                          <a:effectLst/>
                          <a:latin typeface="Arial" charset="0"/>
                          <a:ea typeface="ＭＳ Ｐゴシック" pitchFamily="33" charset="-128"/>
                        </a:rPr>
                        <a:t>Dimethoxyethane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a typeface="ＭＳ Ｐゴシック" pitchFamily="33" charset="-128"/>
                      </a:endParaRP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a typeface="ＭＳ Ｐゴシック" pitchFamily="33" charset="-128"/>
                      </a:endParaRP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0000"/>
                          </a:solidFill>
                          <a:effectLst/>
                          <a:latin typeface="Arial" charset="0"/>
                          <a:ea typeface="ＭＳ Ｐゴシック" pitchFamily="33" charset="-128"/>
                        </a:rPr>
                        <a:t>Benzene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r>
              <a:tr h="19843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a typeface="ＭＳ Ｐゴシック" pitchFamily="33" charset="-128"/>
                      </a:endParaRP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a typeface="ＭＳ Ｐゴシック" pitchFamily="33" charset="-128"/>
                      </a:endParaRP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0000"/>
                          </a:solidFill>
                          <a:effectLst/>
                          <a:latin typeface="Arial" charset="0"/>
                          <a:ea typeface="ＭＳ Ｐゴシック" pitchFamily="33" charset="-128"/>
                        </a:rPr>
                        <a:t>Carbon tetrachloride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1816" name="TextBox 9"/>
          <p:cNvSpPr txBox="1">
            <a:spLocks noChangeArrowheads="1"/>
          </p:cNvSpPr>
          <p:nvPr/>
        </p:nvSpPr>
        <p:spPr bwMode="auto">
          <a:xfrm>
            <a:off x="674688" y="5743575"/>
            <a:ext cx="7629525" cy="523875"/>
          </a:xfrm>
          <a:prstGeom prst="rect">
            <a:avLst/>
          </a:prstGeom>
          <a:noFill/>
          <a:ln w="9525">
            <a:noFill/>
            <a:miter lim="800000"/>
            <a:headEnd/>
            <a:tailEnd/>
          </a:ln>
        </p:spPr>
        <p:txBody>
          <a:bodyPr wrap="none">
            <a:spAutoFit/>
          </a:bodyPr>
          <a:lstStyle/>
          <a:p>
            <a:r>
              <a:rPr lang="en-US" sz="1400"/>
              <a:t>“Green chemistry tools to influence a medicinal chemistry and research chemistry based organization”</a:t>
            </a:r>
          </a:p>
          <a:p>
            <a:r>
              <a:rPr lang="en-US" sz="1400"/>
              <a:t>Dunn and Perry, et. al., Green Chem., 2008, 10, 31-36</a:t>
            </a:r>
          </a:p>
        </p:txBody>
      </p:sp>
      <p:sp>
        <p:nvSpPr>
          <p:cNvPr id="31817" name="TextBox 3"/>
          <p:cNvSpPr txBox="1">
            <a:spLocks noChangeArrowheads="1"/>
          </p:cNvSpPr>
          <p:nvPr/>
        </p:nvSpPr>
        <p:spPr bwMode="auto">
          <a:xfrm>
            <a:off x="3505200" y="544513"/>
            <a:ext cx="1968500" cy="369887"/>
          </a:xfrm>
          <a:prstGeom prst="rect">
            <a:avLst/>
          </a:prstGeom>
          <a:noFill/>
          <a:ln w="9525">
            <a:noFill/>
            <a:miter lim="800000"/>
            <a:headEnd/>
            <a:tailEnd/>
          </a:ln>
        </p:spPr>
        <p:txBody>
          <a:bodyPr wrap="none">
            <a:spAutoFit/>
          </a:bodyPr>
          <a:lstStyle/>
          <a:p>
            <a:r>
              <a:rPr lang="en-US"/>
              <a:t>Solvent Selection</a:t>
            </a:r>
          </a:p>
        </p:txBody>
      </p:sp>
    </p:spTree>
  </p:cSld>
  <p:clrMapOvr>
    <a:masterClrMapping/>
  </p:clrMapOvr>
  <p:transition spd="slow">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778000"/>
          <a:ext cx="5943600" cy="3480435"/>
        </p:xfrm>
        <a:graphic>
          <a:graphicData uri="http://schemas.openxmlformats.org/drawingml/2006/table">
            <a:tbl>
              <a:tblPr/>
              <a:tblGrid>
                <a:gridCol w="3048000"/>
                <a:gridCol w="2895600"/>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ea typeface="ＭＳ Ｐゴシック" pitchFamily="33" charset="-128"/>
                        </a:rPr>
                        <a:t>Undesirable Solvent</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ea typeface="ＭＳ Ｐゴシック" pitchFamily="33" charset="-128"/>
                        </a:rPr>
                        <a:t>Alternative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2381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FF0000"/>
                          </a:solidFill>
                          <a:effectLst/>
                          <a:latin typeface="Arial" charset="0"/>
                          <a:ea typeface="ＭＳ Ｐゴシック" pitchFamily="33" charset="-128"/>
                        </a:rPr>
                        <a:t>Pentane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8000"/>
                          </a:solidFill>
                          <a:effectLst/>
                          <a:latin typeface="Arial" charset="0"/>
                          <a:ea typeface="ＭＳ Ｐゴシック" pitchFamily="33" charset="-128"/>
                        </a:rPr>
                        <a:t>Heptane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24923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FF0000"/>
                          </a:solidFill>
                          <a:effectLst/>
                          <a:latin typeface="Arial" charset="0"/>
                          <a:ea typeface="ＭＳ Ｐゴシック" pitchFamily="33" charset="-128"/>
                        </a:rPr>
                        <a:t>Hexane(s)</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8000"/>
                          </a:solidFill>
                          <a:effectLst/>
                          <a:latin typeface="Arial" charset="0"/>
                          <a:ea typeface="ＭＳ Ｐゴシック" pitchFamily="33" charset="-128"/>
                        </a:rPr>
                        <a:t>Heptane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2587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FF0000"/>
                          </a:solidFill>
                          <a:effectLst/>
                          <a:latin typeface="Arial" charset="0"/>
                          <a:ea typeface="ＭＳ Ｐゴシック" pitchFamily="33" charset="-128"/>
                        </a:rPr>
                        <a:t>Di-isopropyl ether or diethyl ether</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8000"/>
                          </a:solidFill>
                          <a:effectLst/>
                          <a:latin typeface="Arial" charset="0"/>
                          <a:ea typeface="ＭＳ Ｐゴシック" pitchFamily="33" charset="-128"/>
                        </a:rPr>
                        <a:t>2-MeTHF or </a:t>
                      </a:r>
                      <a:r>
                        <a:rPr kumimoji="0" lang="en-US" sz="1200" b="0" i="1" u="none" strike="noStrike" cap="none" normalizeH="0" baseline="0" smtClean="0">
                          <a:ln>
                            <a:noFill/>
                          </a:ln>
                          <a:solidFill>
                            <a:srgbClr val="008000"/>
                          </a:solidFill>
                          <a:effectLst/>
                          <a:latin typeface="Arial" charset="0"/>
                          <a:ea typeface="ＭＳ Ｐゴシック" pitchFamily="33" charset="-128"/>
                        </a:rPr>
                        <a:t>tert</a:t>
                      </a:r>
                      <a:r>
                        <a:rPr kumimoji="0" lang="en-US" sz="1200" b="0" i="0" u="none" strike="noStrike" cap="none" normalizeH="0" baseline="0" smtClean="0">
                          <a:ln>
                            <a:noFill/>
                          </a:ln>
                          <a:solidFill>
                            <a:srgbClr val="008000"/>
                          </a:solidFill>
                          <a:effectLst/>
                          <a:latin typeface="Arial" charset="0"/>
                          <a:ea typeface="ＭＳ Ｐゴシック" pitchFamily="33" charset="-128"/>
                        </a:rPr>
                        <a:t>-butyl methyl ether</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269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FF0000"/>
                          </a:solidFill>
                          <a:effectLst/>
                          <a:latin typeface="Arial" charset="0"/>
                          <a:ea typeface="ＭＳ Ｐゴシック" pitchFamily="33" charset="-128"/>
                        </a:rPr>
                        <a:t>Dioxane or dimethoxyethane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8000"/>
                          </a:solidFill>
                          <a:effectLst/>
                          <a:latin typeface="Arial" charset="0"/>
                          <a:ea typeface="ＭＳ Ｐゴシック" pitchFamily="33" charset="-128"/>
                        </a:rPr>
                        <a:t>2-MeTHF or </a:t>
                      </a:r>
                      <a:r>
                        <a:rPr kumimoji="0" lang="en-US" sz="1200" b="0" i="1" u="none" strike="noStrike" cap="none" normalizeH="0" baseline="0" smtClean="0">
                          <a:ln>
                            <a:noFill/>
                          </a:ln>
                          <a:solidFill>
                            <a:srgbClr val="008000"/>
                          </a:solidFill>
                          <a:effectLst/>
                          <a:latin typeface="Arial" charset="0"/>
                          <a:ea typeface="ＭＳ Ｐゴシック" pitchFamily="33" charset="-128"/>
                        </a:rPr>
                        <a:t>tert</a:t>
                      </a:r>
                      <a:r>
                        <a:rPr kumimoji="0" lang="en-US" sz="1200" b="0" i="0" u="none" strike="noStrike" cap="none" normalizeH="0" baseline="0" smtClean="0">
                          <a:ln>
                            <a:noFill/>
                          </a:ln>
                          <a:solidFill>
                            <a:srgbClr val="008000"/>
                          </a:solidFill>
                          <a:effectLst/>
                          <a:latin typeface="Arial" charset="0"/>
                          <a:ea typeface="ＭＳ Ｐゴシック" pitchFamily="33" charset="-128"/>
                        </a:rPr>
                        <a:t>-butyl methyl ether</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FF0000"/>
                          </a:solidFill>
                          <a:effectLst/>
                          <a:latin typeface="Arial" charset="0"/>
                          <a:ea typeface="ＭＳ Ｐゴシック" pitchFamily="33" charset="-128"/>
                        </a:rPr>
                        <a:t>Chloroform, dichloroethane or carbon tetrachloride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8000"/>
                          </a:solidFill>
                          <a:effectLst/>
                          <a:latin typeface="Arial" charset="0"/>
                          <a:ea typeface="ＭＳ Ｐゴシック" pitchFamily="33" charset="-128"/>
                        </a:rPr>
                        <a:t>Dichloromethane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FF0000"/>
                          </a:solidFill>
                          <a:effectLst/>
                          <a:latin typeface="Arial" charset="0"/>
                          <a:ea typeface="ＭＳ Ｐゴシック" pitchFamily="33" charset="-128"/>
                        </a:rPr>
                        <a:t>Dimethyl formamide, dimethyl acetamide or N-methylpyrrolidinone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8000"/>
                          </a:solidFill>
                          <a:effectLst/>
                          <a:latin typeface="Arial" charset="0"/>
                          <a:ea typeface="ＭＳ Ｐゴシック" pitchFamily="33" charset="-128"/>
                        </a:rPr>
                        <a:t>Acetonitrile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2079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FF0000"/>
                          </a:solidFill>
                          <a:effectLst/>
                          <a:latin typeface="Arial" charset="0"/>
                          <a:ea typeface="ＭＳ Ｐゴシック" pitchFamily="33" charset="-128"/>
                        </a:rPr>
                        <a:t>Pyridine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8000"/>
                          </a:solidFill>
                          <a:effectLst/>
                          <a:latin typeface="Arial" charset="0"/>
                          <a:ea typeface="ＭＳ Ｐゴシック" pitchFamily="33" charset="-128"/>
                        </a:rPr>
                        <a:t>Et</a:t>
                      </a:r>
                      <a:r>
                        <a:rPr kumimoji="0" lang="en-US" sz="1200" b="0" i="0" u="none" strike="noStrike" cap="none" normalizeH="0" baseline="-25000" smtClean="0">
                          <a:ln>
                            <a:noFill/>
                          </a:ln>
                          <a:solidFill>
                            <a:srgbClr val="008000"/>
                          </a:solidFill>
                          <a:effectLst/>
                          <a:latin typeface="Arial" charset="0"/>
                          <a:ea typeface="ＭＳ Ｐゴシック" pitchFamily="33" charset="-128"/>
                        </a:rPr>
                        <a:t>3</a:t>
                      </a:r>
                      <a:r>
                        <a:rPr kumimoji="0" lang="en-US" sz="1200" b="0" i="0" u="none" strike="noStrike" cap="none" normalizeH="0" baseline="0" smtClean="0">
                          <a:ln>
                            <a:noFill/>
                          </a:ln>
                          <a:solidFill>
                            <a:srgbClr val="008000"/>
                          </a:solidFill>
                          <a:effectLst/>
                          <a:latin typeface="Arial" charset="0"/>
                          <a:ea typeface="ＭＳ Ｐゴシック" pitchFamily="33" charset="-128"/>
                        </a:rPr>
                        <a:t>N (if pyridine is used as a base)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2381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FF0000"/>
                          </a:solidFill>
                          <a:effectLst/>
                          <a:latin typeface="Arial" charset="0"/>
                          <a:ea typeface="ＭＳ Ｐゴシック" pitchFamily="33" charset="-128"/>
                        </a:rPr>
                        <a:t>Dichloromethane (extractions)</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8000"/>
                          </a:solidFill>
                          <a:effectLst/>
                          <a:latin typeface="Arial" charset="0"/>
                          <a:ea typeface="ＭＳ Ｐゴシック" pitchFamily="33" charset="-128"/>
                        </a:rPr>
                        <a:t>EtOAc, MTBE, toluene, 2-MeTHF</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269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FF0000"/>
                          </a:solidFill>
                          <a:effectLst/>
                          <a:latin typeface="Arial" charset="0"/>
                          <a:ea typeface="ＭＳ Ｐゴシック" pitchFamily="33" charset="-128"/>
                        </a:rPr>
                        <a:t>Dichloromethane (chromatography)</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8000"/>
                          </a:solidFill>
                          <a:effectLst/>
                          <a:latin typeface="Arial" charset="0"/>
                          <a:ea typeface="ＭＳ Ｐゴシック" pitchFamily="33" charset="-128"/>
                        </a:rPr>
                        <a:t>EtOAc/heptane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22383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FF0000"/>
                          </a:solidFill>
                          <a:effectLst/>
                          <a:latin typeface="Arial" charset="0"/>
                          <a:ea typeface="ＭＳ Ｐゴシック" pitchFamily="33" charset="-128"/>
                        </a:rPr>
                        <a:t>Benzene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8000"/>
                          </a:solidFill>
                          <a:effectLst/>
                          <a:latin typeface="Arial" charset="0"/>
                          <a:ea typeface="ＭＳ Ｐゴシック" pitchFamily="33" charset="-128"/>
                        </a:rPr>
                        <a:t>Toluene</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32808" name="TextBox 2"/>
          <p:cNvSpPr txBox="1">
            <a:spLocks noChangeArrowheads="1"/>
          </p:cNvSpPr>
          <p:nvPr/>
        </p:nvSpPr>
        <p:spPr bwMode="auto">
          <a:xfrm>
            <a:off x="3124200" y="425450"/>
            <a:ext cx="2643188" cy="368300"/>
          </a:xfrm>
          <a:prstGeom prst="rect">
            <a:avLst/>
          </a:prstGeom>
          <a:noFill/>
          <a:ln w="9525">
            <a:noFill/>
            <a:miter lim="800000"/>
            <a:headEnd/>
            <a:tailEnd/>
          </a:ln>
        </p:spPr>
        <p:txBody>
          <a:bodyPr wrap="none">
            <a:spAutoFit/>
          </a:bodyPr>
          <a:lstStyle/>
          <a:p>
            <a:r>
              <a:rPr lang="en-US"/>
              <a:t>Solvent replacement table</a:t>
            </a:r>
          </a:p>
        </p:txBody>
      </p:sp>
      <p:sp>
        <p:nvSpPr>
          <p:cNvPr id="32809" name="TextBox 3"/>
          <p:cNvSpPr txBox="1">
            <a:spLocks noChangeArrowheads="1"/>
          </p:cNvSpPr>
          <p:nvPr/>
        </p:nvSpPr>
        <p:spPr bwMode="auto">
          <a:xfrm>
            <a:off x="1277938" y="5638800"/>
            <a:ext cx="6570662" cy="461963"/>
          </a:xfrm>
          <a:prstGeom prst="rect">
            <a:avLst/>
          </a:prstGeom>
          <a:noFill/>
          <a:ln w="9525">
            <a:noFill/>
            <a:miter lim="800000"/>
            <a:headEnd/>
            <a:tailEnd/>
          </a:ln>
        </p:spPr>
        <p:txBody>
          <a:bodyPr wrap="none">
            <a:spAutoFit/>
          </a:bodyPr>
          <a:lstStyle/>
          <a:p>
            <a:r>
              <a:rPr lang="en-US" sz="1200"/>
              <a:t>“Green chemistry tools to influence a medicinal chemistry and research chemistry based organization”</a:t>
            </a:r>
          </a:p>
          <a:p>
            <a:r>
              <a:rPr lang="en-US" sz="1200"/>
              <a:t>Dunn and Perry, et. al., Green Chem., 2008, 10, 31-36</a:t>
            </a:r>
          </a:p>
        </p:txBody>
      </p:sp>
    </p:spTree>
  </p:cSld>
  <p:clrMapOvr>
    <a:masterClrMapping/>
  </p:clrMapOvr>
  <p:transition spd="slow">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b="1" smtClean="0"/>
              <a:t>6. Design for Energy Efficiency</a:t>
            </a:r>
          </a:p>
        </p:txBody>
      </p:sp>
      <p:sp>
        <p:nvSpPr>
          <p:cNvPr id="33795" name="Rectangle 3"/>
          <p:cNvSpPr>
            <a:spLocks noGrp="1" noChangeArrowheads="1"/>
          </p:cNvSpPr>
          <p:nvPr>
            <p:ph type="body" idx="1"/>
          </p:nvPr>
        </p:nvSpPr>
        <p:spPr/>
        <p:txBody>
          <a:bodyPr/>
          <a:lstStyle/>
          <a:p>
            <a:pPr marL="609600" indent="-609600" eaLnBrk="1" hangingPunct="1">
              <a:buFontTx/>
              <a:buNone/>
            </a:pPr>
            <a:r>
              <a:rPr lang="en-US" smtClean="0"/>
              <a:t>	Energy requirements should be recognized for their environmental and economic impacts and should be minimized.  Synthetic methods should be conducted at ambient temperature and pressure.</a:t>
            </a:r>
          </a:p>
          <a:p>
            <a:pPr marL="609600" indent="-609600" eaLnBrk="1" hangingPunct="1"/>
            <a:endParaRPr lang="en-US" smtClean="0"/>
          </a:p>
        </p:txBody>
      </p:sp>
    </p:spTree>
  </p:cSld>
  <p:clrMapOvr>
    <a:masterClrMapping/>
  </p:clrMapOvr>
  <p:transition spd="slow">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3200" smtClean="0"/>
              <a:t>Energy in a chemical process</a:t>
            </a:r>
          </a:p>
        </p:txBody>
      </p:sp>
      <p:sp>
        <p:nvSpPr>
          <p:cNvPr id="65539" name="Rectangle 3"/>
          <p:cNvSpPr>
            <a:spLocks noGrp="1" noChangeArrowheads="1"/>
          </p:cNvSpPr>
          <p:nvPr>
            <p:ph type="body" idx="1"/>
          </p:nvPr>
        </p:nvSpPr>
        <p:spPr/>
        <p:txBody>
          <a:bodyPr/>
          <a:lstStyle/>
          <a:p>
            <a:pPr eaLnBrk="1" hangingPunct="1"/>
            <a:r>
              <a:rPr lang="en-US" sz="2000" dirty="0" smtClean="0"/>
              <a:t>Thermal (electric)</a:t>
            </a:r>
          </a:p>
          <a:p>
            <a:pPr eaLnBrk="1" hangingPunct="1"/>
            <a:r>
              <a:rPr lang="en-US" sz="2000" dirty="0" smtClean="0"/>
              <a:t>Cooling (water condensers, water circulators)</a:t>
            </a:r>
          </a:p>
          <a:p>
            <a:pPr eaLnBrk="1" hangingPunct="1"/>
            <a:r>
              <a:rPr lang="en-US" sz="2000" dirty="0" smtClean="0"/>
              <a:t>Distillation  </a:t>
            </a:r>
          </a:p>
          <a:p>
            <a:pPr eaLnBrk="1" hangingPunct="1"/>
            <a:r>
              <a:rPr lang="en-US" sz="2000" dirty="0" smtClean="0"/>
              <a:t>Photo </a:t>
            </a:r>
          </a:p>
          <a:p>
            <a:pPr eaLnBrk="1" hangingPunct="1"/>
            <a:r>
              <a:rPr lang="en-US" sz="2000" dirty="0" smtClean="0"/>
              <a:t>Microwave</a:t>
            </a:r>
          </a:p>
          <a:p>
            <a:pPr eaLnBrk="1" hangingPunct="1"/>
            <a:endParaRPr lang="en-US" sz="2000" dirty="0" smtClean="0"/>
          </a:p>
          <a:p>
            <a:pPr eaLnBrk="1" hangingPunct="1">
              <a:buFontTx/>
              <a:buNone/>
            </a:pPr>
            <a:r>
              <a:rPr lang="en-US" sz="2000" dirty="0" smtClean="0"/>
              <a:t>Source of energy:</a:t>
            </a:r>
          </a:p>
          <a:p>
            <a:pPr eaLnBrk="1" hangingPunct="1"/>
            <a:r>
              <a:rPr lang="en-US" sz="2000" dirty="0" smtClean="0"/>
              <a:t>Power plant – coal, oil, natural gas</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609600"/>
            <a:ext cx="7772400" cy="685800"/>
          </a:xfrm>
        </p:spPr>
        <p:txBody>
          <a:bodyPr/>
          <a:lstStyle/>
          <a:p>
            <a:r>
              <a:rPr lang="en-GB" smtClean="0"/>
              <a:t>Green Chemistry Is About...</a:t>
            </a:r>
          </a:p>
        </p:txBody>
      </p:sp>
      <p:sp>
        <p:nvSpPr>
          <p:cNvPr id="18435" name="AutoShape 3"/>
          <p:cNvSpPr>
            <a:spLocks noChangeAspect="1" noChangeArrowheads="1"/>
          </p:cNvSpPr>
          <p:nvPr/>
        </p:nvSpPr>
        <p:spPr bwMode="auto">
          <a:xfrm>
            <a:off x="457200" y="228600"/>
            <a:ext cx="8153400" cy="1295400"/>
          </a:xfrm>
          <a:prstGeom prst="horizontalScroll">
            <a:avLst>
              <a:gd name="adj" fmla="val 12500"/>
            </a:avLst>
          </a:prstGeom>
          <a:noFill/>
          <a:ln w="31750">
            <a:solidFill>
              <a:srgbClr val="0BFF0B"/>
            </a:solidFill>
            <a:round/>
            <a:headEnd/>
            <a:tailEnd/>
          </a:ln>
        </p:spPr>
        <p:txBody>
          <a:bodyPr anchor="ctr"/>
          <a:lstStyle/>
          <a:p>
            <a:pPr algn="ctr"/>
            <a:endParaRPr lang="en-GB" sz="3200">
              <a:solidFill>
                <a:schemeClr val="tx2"/>
              </a:solidFill>
            </a:endParaRPr>
          </a:p>
        </p:txBody>
      </p:sp>
      <p:sp>
        <p:nvSpPr>
          <p:cNvPr id="18436" name="AutoShape 4"/>
          <p:cNvSpPr>
            <a:spLocks noChangeArrowheads="1"/>
          </p:cNvSpPr>
          <p:nvPr/>
        </p:nvSpPr>
        <p:spPr bwMode="auto">
          <a:xfrm>
            <a:off x="914400" y="2286000"/>
            <a:ext cx="3048000" cy="3276600"/>
          </a:xfrm>
          <a:prstGeom prst="rightArrow">
            <a:avLst>
              <a:gd name="adj1" fmla="val 57528"/>
              <a:gd name="adj2" fmla="val 25000"/>
            </a:avLst>
          </a:prstGeom>
          <a:solidFill>
            <a:srgbClr val="FFFF81"/>
          </a:solidFill>
          <a:ln w="9525">
            <a:solidFill>
              <a:schemeClr val="tx1"/>
            </a:solidFill>
            <a:miter lim="800000"/>
            <a:headEnd/>
            <a:tailEnd/>
          </a:ln>
        </p:spPr>
        <p:txBody>
          <a:bodyPr wrap="none" anchor="ctr"/>
          <a:lstStyle/>
          <a:p>
            <a:pPr algn="ctr"/>
            <a:endParaRPr lang="en-GB" sz="2800" baseline="30000">
              <a:solidFill>
                <a:schemeClr val="bg2"/>
              </a:solidFill>
            </a:endParaRPr>
          </a:p>
        </p:txBody>
      </p:sp>
      <p:sp>
        <p:nvSpPr>
          <p:cNvPr id="18437" name="Rectangle 6"/>
          <p:cNvSpPr>
            <a:spLocks noChangeArrowheads="1"/>
          </p:cNvSpPr>
          <p:nvPr/>
        </p:nvSpPr>
        <p:spPr bwMode="auto">
          <a:xfrm>
            <a:off x="4800600" y="2514600"/>
            <a:ext cx="35814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38" name="Rectangle 7"/>
          <p:cNvSpPr>
            <a:spLocks noChangeArrowheads="1"/>
          </p:cNvSpPr>
          <p:nvPr/>
        </p:nvSpPr>
        <p:spPr bwMode="auto">
          <a:xfrm>
            <a:off x="4800600" y="3124200"/>
            <a:ext cx="35814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39" name="Rectangle 8"/>
          <p:cNvSpPr>
            <a:spLocks noChangeArrowheads="1"/>
          </p:cNvSpPr>
          <p:nvPr/>
        </p:nvSpPr>
        <p:spPr bwMode="auto">
          <a:xfrm>
            <a:off x="4800600" y="1828800"/>
            <a:ext cx="35814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40" name="Rectangle 9"/>
          <p:cNvSpPr>
            <a:spLocks noChangeArrowheads="1"/>
          </p:cNvSpPr>
          <p:nvPr/>
        </p:nvSpPr>
        <p:spPr bwMode="auto">
          <a:xfrm>
            <a:off x="4800600" y="3810000"/>
            <a:ext cx="35814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41" name="Rectangle 11"/>
          <p:cNvSpPr>
            <a:spLocks noChangeArrowheads="1"/>
          </p:cNvSpPr>
          <p:nvPr/>
        </p:nvSpPr>
        <p:spPr bwMode="auto">
          <a:xfrm>
            <a:off x="4800600" y="5257800"/>
            <a:ext cx="3581400" cy="762000"/>
          </a:xfrm>
          <a:prstGeom prst="rect">
            <a:avLst/>
          </a:prstGeom>
          <a:solidFill>
            <a:schemeClr val="accent1"/>
          </a:solidFill>
          <a:ln w="9525">
            <a:solidFill>
              <a:schemeClr val="tx1"/>
            </a:solidFill>
            <a:miter lim="800000"/>
            <a:headEnd/>
            <a:tailEnd/>
          </a:ln>
        </p:spPr>
        <p:txBody>
          <a:bodyPr wrap="none" anchor="ctr"/>
          <a:lstStyle/>
          <a:p>
            <a:r>
              <a:rPr lang="en-US" b="1"/>
              <a:t>   </a:t>
            </a:r>
            <a:r>
              <a:rPr lang="en-US" sz="2800" b="1"/>
              <a:t>Cost</a:t>
            </a:r>
          </a:p>
        </p:txBody>
      </p:sp>
      <p:sp>
        <p:nvSpPr>
          <p:cNvPr id="18442" name="Text Box 12"/>
          <p:cNvSpPr txBox="1">
            <a:spLocks noChangeArrowheads="1"/>
          </p:cNvSpPr>
          <p:nvPr/>
        </p:nvSpPr>
        <p:spPr bwMode="auto">
          <a:xfrm>
            <a:off x="5029200" y="1981200"/>
            <a:ext cx="2895600" cy="503238"/>
          </a:xfrm>
          <a:prstGeom prst="rect">
            <a:avLst/>
          </a:prstGeom>
          <a:noFill/>
          <a:ln w="9525">
            <a:noFill/>
            <a:miter lim="800000"/>
            <a:headEnd/>
            <a:tailEnd/>
          </a:ln>
        </p:spPr>
        <p:txBody>
          <a:bodyPr>
            <a:spAutoFit/>
          </a:bodyPr>
          <a:lstStyle/>
          <a:p>
            <a:pPr>
              <a:spcBef>
                <a:spcPct val="50000"/>
              </a:spcBef>
            </a:pPr>
            <a:r>
              <a:rPr lang="en-GB" sz="4000" b="1" baseline="30000"/>
              <a:t>Waste</a:t>
            </a:r>
            <a:endParaRPr lang="en-GB" sz="3600" b="1" baseline="30000"/>
          </a:p>
        </p:txBody>
      </p:sp>
      <p:sp>
        <p:nvSpPr>
          <p:cNvPr id="18443" name="Text Box 13"/>
          <p:cNvSpPr txBox="1">
            <a:spLocks noChangeArrowheads="1"/>
          </p:cNvSpPr>
          <p:nvPr/>
        </p:nvSpPr>
        <p:spPr bwMode="auto">
          <a:xfrm>
            <a:off x="5029200" y="2667000"/>
            <a:ext cx="2971800" cy="503238"/>
          </a:xfrm>
          <a:prstGeom prst="rect">
            <a:avLst/>
          </a:prstGeom>
          <a:noFill/>
          <a:ln w="9525">
            <a:noFill/>
            <a:miter lim="800000"/>
            <a:headEnd/>
            <a:tailEnd/>
          </a:ln>
        </p:spPr>
        <p:txBody>
          <a:bodyPr>
            <a:spAutoFit/>
          </a:bodyPr>
          <a:lstStyle/>
          <a:p>
            <a:pPr>
              <a:spcBef>
                <a:spcPct val="50000"/>
              </a:spcBef>
            </a:pPr>
            <a:r>
              <a:rPr lang="en-GB" sz="4000" b="1" baseline="30000"/>
              <a:t>Materials</a:t>
            </a:r>
          </a:p>
        </p:txBody>
      </p:sp>
      <p:sp>
        <p:nvSpPr>
          <p:cNvPr id="18444" name="Text Box 14"/>
          <p:cNvSpPr txBox="1">
            <a:spLocks noChangeArrowheads="1"/>
          </p:cNvSpPr>
          <p:nvPr/>
        </p:nvSpPr>
        <p:spPr bwMode="auto">
          <a:xfrm>
            <a:off x="5029200" y="3276600"/>
            <a:ext cx="2971800" cy="503238"/>
          </a:xfrm>
          <a:prstGeom prst="rect">
            <a:avLst/>
          </a:prstGeom>
          <a:noFill/>
          <a:ln w="9525">
            <a:noFill/>
            <a:miter lim="800000"/>
            <a:headEnd/>
            <a:tailEnd/>
          </a:ln>
        </p:spPr>
        <p:txBody>
          <a:bodyPr>
            <a:spAutoFit/>
          </a:bodyPr>
          <a:lstStyle/>
          <a:p>
            <a:pPr>
              <a:spcBef>
                <a:spcPct val="50000"/>
              </a:spcBef>
            </a:pPr>
            <a:r>
              <a:rPr lang="en-GB" sz="4000" b="1" baseline="30000"/>
              <a:t>Hazard</a:t>
            </a:r>
          </a:p>
        </p:txBody>
      </p:sp>
      <p:sp>
        <p:nvSpPr>
          <p:cNvPr id="18445" name="Text Box 17"/>
          <p:cNvSpPr txBox="1">
            <a:spLocks noChangeArrowheads="1"/>
          </p:cNvSpPr>
          <p:nvPr/>
        </p:nvSpPr>
        <p:spPr bwMode="auto">
          <a:xfrm>
            <a:off x="5029200" y="3962400"/>
            <a:ext cx="3200400" cy="503238"/>
          </a:xfrm>
          <a:prstGeom prst="rect">
            <a:avLst/>
          </a:prstGeom>
          <a:noFill/>
          <a:ln w="9525">
            <a:noFill/>
            <a:miter lim="800000"/>
            <a:headEnd/>
            <a:tailEnd/>
          </a:ln>
        </p:spPr>
        <p:txBody>
          <a:bodyPr>
            <a:spAutoFit/>
          </a:bodyPr>
          <a:lstStyle/>
          <a:p>
            <a:pPr>
              <a:spcBef>
                <a:spcPct val="50000"/>
              </a:spcBef>
            </a:pPr>
            <a:r>
              <a:rPr lang="en-GB" sz="4000" b="1" baseline="30000"/>
              <a:t>Risk</a:t>
            </a:r>
          </a:p>
        </p:txBody>
      </p:sp>
      <p:sp>
        <p:nvSpPr>
          <p:cNvPr id="18446" name="Rectangle 18"/>
          <p:cNvSpPr>
            <a:spLocks noChangeArrowheads="1"/>
          </p:cNvSpPr>
          <p:nvPr/>
        </p:nvSpPr>
        <p:spPr bwMode="auto">
          <a:xfrm>
            <a:off x="4800600" y="4495800"/>
            <a:ext cx="3581400" cy="609600"/>
          </a:xfrm>
          <a:prstGeom prst="rect">
            <a:avLst/>
          </a:prstGeom>
          <a:solidFill>
            <a:schemeClr val="accent1"/>
          </a:solidFill>
          <a:ln w="9525">
            <a:solidFill>
              <a:schemeClr val="tx1"/>
            </a:solidFill>
            <a:miter lim="800000"/>
            <a:headEnd/>
            <a:tailEnd/>
          </a:ln>
        </p:spPr>
        <p:txBody>
          <a:bodyPr wrap="none" anchor="ctr"/>
          <a:lstStyle/>
          <a:p>
            <a:r>
              <a:rPr lang="en-GB" sz="2800" b="1"/>
              <a:t>  Energy</a:t>
            </a:r>
            <a:endParaRPr lang="en-GB" b="1"/>
          </a:p>
        </p:txBody>
      </p:sp>
      <p:sp>
        <p:nvSpPr>
          <p:cNvPr id="18447" name="WordArt 21"/>
          <p:cNvSpPr>
            <a:spLocks noChangeArrowheads="1" noChangeShapeType="1" noTextEdit="1"/>
          </p:cNvSpPr>
          <p:nvPr/>
        </p:nvSpPr>
        <p:spPr bwMode="auto">
          <a:xfrm>
            <a:off x="1295400" y="3505200"/>
            <a:ext cx="2333625" cy="647700"/>
          </a:xfrm>
          <a:prstGeom prst="rect">
            <a:avLst/>
          </a:prstGeom>
        </p:spPr>
        <p:txBody>
          <a:bodyPr wrap="none" fromWordArt="1">
            <a:prstTxWarp prst="textPlain">
              <a:avLst>
                <a:gd name="adj" fmla="val 50000"/>
              </a:avLst>
            </a:prstTxWarp>
          </a:bodyPr>
          <a:lstStyle/>
          <a:p>
            <a:pPr algn="ctr"/>
            <a:r>
              <a:rPr lang="en-US" sz="3600" kern="10" spc="720">
                <a:ln w="9525">
                  <a:noFill/>
                  <a:round/>
                  <a:headEnd/>
                  <a:tailEnd/>
                </a:ln>
                <a:solidFill>
                  <a:srgbClr val="00984C"/>
                </a:solidFill>
                <a:effectLst>
                  <a:outerShdw dist="45791" dir="3378596" algn="ctr" rotWithShape="0">
                    <a:srgbClr val="4D4D4D"/>
                  </a:outerShdw>
                </a:effectLst>
                <a:latin typeface="Arial Black"/>
              </a:rPr>
              <a:t>Reducing</a:t>
            </a:r>
          </a:p>
        </p:txBody>
      </p:sp>
    </p:spTree>
  </p:cSld>
  <p:clrMapOvr>
    <a:masterClrMapping/>
  </p:clrMapOvr>
  <p:transition spd="slow">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200" smtClean="0"/>
              <a:t>Energy usage</a:t>
            </a:r>
          </a:p>
        </p:txBody>
      </p:sp>
      <p:sp>
        <p:nvSpPr>
          <p:cNvPr id="35843" name="Rectangle 3"/>
          <p:cNvSpPr>
            <a:spLocks noGrp="1" noChangeArrowheads="1"/>
          </p:cNvSpPr>
          <p:nvPr>
            <p:ph type="body" idx="1"/>
          </p:nvPr>
        </p:nvSpPr>
        <p:spPr/>
        <p:txBody>
          <a:bodyPr/>
          <a:lstStyle/>
          <a:p>
            <a:pPr eaLnBrk="1" hangingPunct="1">
              <a:buFontTx/>
              <a:buNone/>
            </a:pPr>
            <a:r>
              <a:rPr lang="en-US" sz="2000" smtClean="0"/>
              <a:t>Chemicals and petroleum industries account for 50% of industrial energy usage.</a:t>
            </a:r>
          </a:p>
          <a:p>
            <a:pPr eaLnBrk="1" hangingPunct="1">
              <a:buFontTx/>
              <a:buNone/>
            </a:pPr>
            <a:endParaRPr lang="en-US" sz="2000" smtClean="0"/>
          </a:p>
          <a:p>
            <a:pPr eaLnBrk="1" hangingPunct="1">
              <a:buFontTx/>
              <a:buNone/>
            </a:pPr>
            <a:r>
              <a:rPr lang="en-US" sz="2000" smtClean="0"/>
              <a:t>~1/4 of the energy used is consumed in distillation and drying processes.</a:t>
            </a:r>
          </a:p>
        </p:txBody>
      </p:sp>
    </p:spTree>
  </p:cSld>
  <p:clrMapOvr>
    <a:masterClrMapping/>
  </p:clrMapOvr>
  <p:transition spd="slow">
    <p:split orient="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2800" smtClean="0"/>
              <a:t>Alternative energy sources: </a:t>
            </a:r>
            <a:br>
              <a:rPr lang="en-US" sz="2800" smtClean="0"/>
            </a:br>
            <a:r>
              <a:rPr lang="en-US" sz="2800" smtClean="0"/>
              <a:t>Photochemical Reactions </a:t>
            </a:r>
          </a:p>
        </p:txBody>
      </p:sp>
      <p:sp>
        <p:nvSpPr>
          <p:cNvPr id="6148" name="Rectangle 3"/>
          <p:cNvSpPr>
            <a:spLocks noGrp="1" noChangeArrowheads="1"/>
          </p:cNvSpPr>
          <p:nvPr>
            <p:ph type="body" sz="half" idx="1"/>
          </p:nvPr>
        </p:nvSpPr>
        <p:spPr>
          <a:xfrm>
            <a:off x="457200" y="1295400"/>
            <a:ext cx="8839200" cy="1219200"/>
          </a:xfrm>
        </p:spPr>
        <p:txBody>
          <a:bodyPr/>
          <a:lstStyle/>
          <a:p>
            <a:pPr marL="609600" indent="-609600" eaLnBrk="1" hangingPunct="1">
              <a:buFontTx/>
              <a:buNone/>
            </a:pPr>
            <a:r>
              <a:rPr lang="en-US" sz="1800" smtClean="0"/>
              <a:t>Two commercial photochemical processes (Caprolactam process &amp; vitamin D3)</a:t>
            </a:r>
          </a:p>
          <a:p>
            <a:pPr marL="609600" indent="-609600" eaLnBrk="1" hangingPunct="1">
              <a:buFontTx/>
              <a:buAutoNum type="arabicPeriod"/>
            </a:pPr>
            <a:r>
              <a:rPr lang="en-US" sz="1800" smtClean="0"/>
              <a:t>Caprolactam process</a:t>
            </a:r>
          </a:p>
          <a:p>
            <a:pPr marL="609600" indent="-609600" algn="ctr" eaLnBrk="1" hangingPunct="1">
              <a:buFontTx/>
              <a:buNone/>
            </a:pPr>
            <a:r>
              <a:rPr lang="en-US" sz="1800" smtClean="0"/>
              <a:t>NOCl </a:t>
            </a:r>
            <a:r>
              <a:rPr lang="en-US" sz="1800" smtClean="0">
                <a:sym typeface="Wingdings" pitchFamily="2" charset="2"/>
              </a:rPr>
              <a:t> NO</a:t>
            </a:r>
            <a:r>
              <a:rPr lang="en-US" sz="1800" b="1" smtClean="0">
                <a:sym typeface="Wingdings" pitchFamily="2" charset="2"/>
              </a:rPr>
              <a:t>˙</a:t>
            </a:r>
            <a:r>
              <a:rPr lang="en-US" sz="1800" smtClean="0">
                <a:sym typeface="Wingdings" pitchFamily="2" charset="2"/>
              </a:rPr>
              <a:t> + Cl</a:t>
            </a:r>
            <a:r>
              <a:rPr lang="en-US" sz="1800" b="1" smtClean="0">
                <a:sym typeface="Wingdings" pitchFamily="2" charset="2"/>
              </a:rPr>
              <a:t>˙ (535nm)</a:t>
            </a:r>
          </a:p>
        </p:txBody>
      </p:sp>
      <p:graphicFrame>
        <p:nvGraphicFramePr>
          <p:cNvPr id="6146" name="Object 2"/>
          <p:cNvGraphicFramePr>
            <a:graphicFrameLocks noGrp="1" noChangeAspect="1"/>
          </p:cNvGraphicFramePr>
          <p:nvPr>
            <p:ph sz="half" idx="2"/>
          </p:nvPr>
        </p:nvGraphicFramePr>
        <p:xfrm>
          <a:off x="2667000" y="2286000"/>
          <a:ext cx="4572000" cy="4527550"/>
        </p:xfrm>
        <a:graphic>
          <a:graphicData uri="http://schemas.openxmlformats.org/presentationml/2006/ole">
            <mc:AlternateContent xmlns:mc="http://schemas.openxmlformats.org/markup-compatibility/2006">
              <mc:Choice xmlns:v="urn:schemas-microsoft-com:vml" Requires="v">
                <p:oleObj spid="_x0000_s6190" name="CS ChemDraw Drawing" r:id="rId4" imgW="4782820" imgH="4737100" progId="ChemDraw.Document.6.0">
                  <p:embed/>
                </p:oleObj>
              </mc:Choice>
              <mc:Fallback>
                <p:oleObj name="CS ChemDraw Drawing" r:id="rId4" imgW="4782820" imgH="4737100" progId="ChemDraw.Document.6.0">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2286000"/>
                        <a:ext cx="4572000" cy="452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2800" smtClean="0"/>
              <a:t>Alternative Energy Sources:</a:t>
            </a:r>
            <a:br>
              <a:rPr lang="en-US" sz="2800" smtClean="0"/>
            </a:br>
            <a:r>
              <a:rPr lang="en-US" sz="2800" smtClean="0"/>
              <a:t>Microwave chemistry</a:t>
            </a:r>
          </a:p>
        </p:txBody>
      </p:sp>
      <p:sp>
        <p:nvSpPr>
          <p:cNvPr id="36867" name="Rectangle 3"/>
          <p:cNvSpPr>
            <a:spLocks noGrp="1" noChangeArrowheads="1"/>
          </p:cNvSpPr>
          <p:nvPr>
            <p:ph type="body" idx="1"/>
          </p:nvPr>
        </p:nvSpPr>
        <p:spPr/>
        <p:txBody>
          <a:bodyPr/>
          <a:lstStyle/>
          <a:p>
            <a:pPr eaLnBrk="1" hangingPunct="1"/>
            <a:r>
              <a:rPr lang="en-US" sz="2000" smtClean="0"/>
              <a:t>Wavelengths between 1 mm and 1 m</a:t>
            </a:r>
          </a:p>
          <a:p>
            <a:pPr lvl="1" eaLnBrk="1" hangingPunct="1"/>
            <a:r>
              <a:rPr lang="en-US" sz="1800" smtClean="0"/>
              <a:t>Frequency fixed at 2.45 GHz</a:t>
            </a:r>
          </a:p>
          <a:p>
            <a:pPr eaLnBrk="1" hangingPunct="1"/>
            <a:r>
              <a:rPr lang="en-US" sz="2000" smtClean="0"/>
              <a:t>More directed source of energy</a:t>
            </a:r>
          </a:p>
          <a:p>
            <a:pPr eaLnBrk="1" hangingPunct="1"/>
            <a:r>
              <a:rPr lang="en-US" sz="2000" smtClean="0"/>
              <a:t>Heating rate of 10°C per second is achievable</a:t>
            </a:r>
          </a:p>
          <a:p>
            <a:pPr eaLnBrk="1" hangingPunct="1"/>
            <a:r>
              <a:rPr lang="en-US" sz="2000" smtClean="0"/>
              <a:t>Possibility of overheating (explosions)</a:t>
            </a:r>
          </a:p>
          <a:p>
            <a:pPr eaLnBrk="1" hangingPunct="1"/>
            <a:r>
              <a:rPr lang="en-US" sz="2000" smtClean="0"/>
              <a:t>Solvent-free conditions are possible</a:t>
            </a:r>
          </a:p>
          <a:p>
            <a:pPr eaLnBrk="1" hangingPunct="1"/>
            <a:r>
              <a:rPr lang="en-US" sz="2000" smtClean="0"/>
              <a:t>Interaction with matter characterized by penetration depth</a:t>
            </a:r>
          </a:p>
          <a:p>
            <a:pPr eaLnBrk="1" hangingPunct="1"/>
            <a:endParaRPr lang="en-US" sz="2000" smtClean="0"/>
          </a:p>
          <a:p>
            <a:pPr eaLnBrk="1" hangingPunct="1"/>
            <a:endParaRPr lang="en-US" sz="2000" smtClean="0"/>
          </a:p>
        </p:txBody>
      </p:sp>
    </p:spTree>
  </p:cSld>
  <p:clrMapOvr>
    <a:masterClrMapping/>
  </p:clrMapOvr>
  <p:transition spd="slow">
    <p:split orient="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b="1" smtClean="0"/>
              <a:t>7. Use of Renewable Feedstocks</a:t>
            </a:r>
          </a:p>
        </p:txBody>
      </p:sp>
      <p:sp>
        <p:nvSpPr>
          <p:cNvPr id="37891" name="Rectangle 3"/>
          <p:cNvSpPr>
            <a:spLocks noGrp="1" noChangeArrowheads="1"/>
          </p:cNvSpPr>
          <p:nvPr>
            <p:ph type="body" idx="1"/>
          </p:nvPr>
        </p:nvSpPr>
        <p:spPr/>
        <p:txBody>
          <a:bodyPr/>
          <a:lstStyle/>
          <a:p>
            <a:pPr marL="609600" indent="-609600" eaLnBrk="1" hangingPunct="1">
              <a:buFontTx/>
              <a:buNone/>
            </a:pPr>
            <a:r>
              <a:rPr lang="en-US" smtClean="0"/>
              <a:t>	A raw material or feedstock should be renewable rather than depleting whenever technically and economically practical. </a:t>
            </a:r>
          </a:p>
          <a:p>
            <a:pPr marL="609600" indent="-609600" eaLnBrk="1" hangingPunct="1"/>
            <a:endParaRPr lang="en-US" smtClean="0"/>
          </a:p>
        </p:txBody>
      </p:sp>
    </p:spTree>
  </p:cSld>
  <p:clrMapOvr>
    <a:masterClrMapping/>
  </p:clrMapOvr>
  <p:transition spd="slow">
    <p:split orient="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451100" y="2544763"/>
            <a:ext cx="4586288" cy="457200"/>
          </a:xfrm>
          <a:prstGeom prst="rect">
            <a:avLst/>
          </a:prstGeom>
          <a:noFill/>
          <a:ln w="9525">
            <a:noFill/>
            <a:miter lim="800000"/>
            <a:headEnd/>
            <a:tailEnd/>
          </a:ln>
        </p:spPr>
        <p:txBody>
          <a:bodyPr wrap="none">
            <a:spAutoFit/>
          </a:bodyPr>
          <a:lstStyle/>
          <a:p>
            <a:r>
              <a:rPr lang="en-US"/>
              <a:t>Petroleum Products [Hydrocarbons]</a:t>
            </a:r>
          </a:p>
        </p:txBody>
      </p:sp>
      <p:grpSp>
        <p:nvGrpSpPr>
          <p:cNvPr id="2" name="Group 3"/>
          <p:cNvGrpSpPr>
            <a:grpSpLocks/>
          </p:cNvGrpSpPr>
          <p:nvPr/>
        </p:nvGrpSpPr>
        <p:grpSpPr bwMode="auto">
          <a:xfrm>
            <a:off x="1803400" y="879475"/>
            <a:ext cx="5881688" cy="1555750"/>
            <a:chOff x="1136" y="554"/>
            <a:chExt cx="3705" cy="980"/>
          </a:xfrm>
        </p:grpSpPr>
        <p:sp>
          <p:nvSpPr>
            <p:cNvPr id="38923" name="Text Box 4"/>
            <p:cNvSpPr txBox="1">
              <a:spLocks noChangeArrowheads="1"/>
            </p:cNvSpPr>
            <p:nvPr/>
          </p:nvSpPr>
          <p:spPr bwMode="auto">
            <a:xfrm>
              <a:off x="1136" y="554"/>
              <a:ext cx="3705" cy="518"/>
            </a:xfrm>
            <a:prstGeom prst="rect">
              <a:avLst/>
            </a:prstGeom>
            <a:noFill/>
            <a:ln w="9525">
              <a:noFill/>
              <a:miter lim="800000"/>
              <a:headEnd/>
              <a:tailEnd/>
            </a:ln>
          </p:spPr>
          <p:txBody>
            <a:bodyPr wrap="none">
              <a:spAutoFit/>
            </a:bodyPr>
            <a:lstStyle/>
            <a:p>
              <a:pPr algn="ctr"/>
              <a:r>
                <a:rPr lang="en-US"/>
                <a:t>Biomaterials [Carbohydrates, Proteins, Lipids]</a:t>
              </a:r>
            </a:p>
            <a:p>
              <a:pPr algn="ctr"/>
              <a:r>
                <a:rPr lang="en-US"/>
                <a:t>Highly Functionalized Molecules</a:t>
              </a:r>
            </a:p>
          </p:txBody>
        </p:sp>
        <p:sp>
          <p:nvSpPr>
            <p:cNvPr id="38924" name="AutoShape 5"/>
            <p:cNvSpPr>
              <a:spLocks noChangeArrowheads="1"/>
            </p:cNvSpPr>
            <p:nvPr/>
          </p:nvSpPr>
          <p:spPr bwMode="auto">
            <a:xfrm>
              <a:off x="2796" y="1140"/>
              <a:ext cx="384" cy="394"/>
            </a:xfrm>
            <a:prstGeom prst="downArrow">
              <a:avLst>
                <a:gd name="adj1" fmla="val 50000"/>
                <a:gd name="adj2" fmla="val 25651"/>
              </a:avLst>
            </a:prstGeom>
            <a:solidFill>
              <a:srgbClr val="000099"/>
            </a:solidFill>
            <a:ln w="9525">
              <a:solidFill>
                <a:schemeClr val="tx1"/>
              </a:solidFill>
              <a:miter lim="800000"/>
              <a:headEnd/>
              <a:tailEnd/>
            </a:ln>
          </p:spPr>
          <p:txBody>
            <a:bodyPr vert="eaVert" wrap="none" anchor="ctr"/>
            <a:lstStyle/>
            <a:p>
              <a:endParaRPr lang="en-US"/>
            </a:p>
          </p:txBody>
        </p:sp>
      </p:grpSp>
      <p:grpSp>
        <p:nvGrpSpPr>
          <p:cNvPr id="3" name="Group 6"/>
          <p:cNvGrpSpPr>
            <a:grpSpLocks/>
          </p:cNvGrpSpPr>
          <p:nvPr/>
        </p:nvGrpSpPr>
        <p:grpSpPr bwMode="auto">
          <a:xfrm>
            <a:off x="968375" y="3111500"/>
            <a:ext cx="7558088" cy="1190625"/>
            <a:chOff x="610" y="1960"/>
            <a:chExt cx="4761" cy="750"/>
          </a:xfrm>
        </p:grpSpPr>
        <p:sp>
          <p:nvSpPr>
            <p:cNvPr id="38921" name="Text Box 7"/>
            <p:cNvSpPr txBox="1">
              <a:spLocks noChangeArrowheads="1"/>
            </p:cNvSpPr>
            <p:nvPr/>
          </p:nvSpPr>
          <p:spPr bwMode="auto">
            <a:xfrm>
              <a:off x="610" y="2422"/>
              <a:ext cx="4761" cy="288"/>
            </a:xfrm>
            <a:prstGeom prst="rect">
              <a:avLst/>
            </a:prstGeom>
            <a:noFill/>
            <a:ln w="9525">
              <a:noFill/>
              <a:miter lim="800000"/>
              <a:headEnd/>
              <a:tailEnd/>
            </a:ln>
          </p:spPr>
          <p:txBody>
            <a:bodyPr wrap="none">
              <a:spAutoFit/>
            </a:bodyPr>
            <a:lstStyle/>
            <a:p>
              <a:r>
                <a:rPr lang="en-US"/>
                <a:t>Singly Functionalized Compounds [Olefins, Alkylchlorides]</a:t>
              </a:r>
            </a:p>
          </p:txBody>
        </p:sp>
        <p:sp>
          <p:nvSpPr>
            <p:cNvPr id="38922" name="AutoShape 8"/>
            <p:cNvSpPr>
              <a:spLocks noChangeArrowheads="1"/>
            </p:cNvSpPr>
            <p:nvPr/>
          </p:nvSpPr>
          <p:spPr bwMode="auto">
            <a:xfrm>
              <a:off x="2796" y="1960"/>
              <a:ext cx="384" cy="394"/>
            </a:xfrm>
            <a:prstGeom prst="downArrow">
              <a:avLst>
                <a:gd name="adj1" fmla="val 50000"/>
                <a:gd name="adj2" fmla="val 25651"/>
              </a:avLst>
            </a:prstGeom>
            <a:solidFill>
              <a:srgbClr val="000099"/>
            </a:solidFill>
            <a:ln w="9525">
              <a:solidFill>
                <a:schemeClr val="tx1"/>
              </a:solidFill>
              <a:miter lim="800000"/>
              <a:headEnd/>
              <a:tailEnd/>
            </a:ln>
          </p:spPr>
          <p:txBody>
            <a:bodyPr vert="eaVert" wrap="none" anchor="ctr"/>
            <a:lstStyle/>
            <a:p>
              <a:endParaRPr lang="en-US"/>
            </a:p>
          </p:txBody>
        </p:sp>
      </p:grpSp>
      <p:grpSp>
        <p:nvGrpSpPr>
          <p:cNvPr id="4" name="Group 9"/>
          <p:cNvGrpSpPr>
            <a:grpSpLocks/>
          </p:cNvGrpSpPr>
          <p:nvPr/>
        </p:nvGrpSpPr>
        <p:grpSpPr bwMode="auto">
          <a:xfrm>
            <a:off x="2576513" y="4411663"/>
            <a:ext cx="4340225" cy="1192212"/>
            <a:chOff x="1623" y="2779"/>
            <a:chExt cx="2734" cy="751"/>
          </a:xfrm>
        </p:grpSpPr>
        <p:sp>
          <p:nvSpPr>
            <p:cNvPr id="38919" name="Text Box 10"/>
            <p:cNvSpPr txBox="1">
              <a:spLocks noChangeArrowheads="1"/>
            </p:cNvSpPr>
            <p:nvPr/>
          </p:nvSpPr>
          <p:spPr bwMode="auto">
            <a:xfrm>
              <a:off x="1623" y="3242"/>
              <a:ext cx="2734" cy="288"/>
            </a:xfrm>
            <a:prstGeom prst="rect">
              <a:avLst/>
            </a:prstGeom>
            <a:noFill/>
            <a:ln w="9525">
              <a:noFill/>
              <a:miter lim="800000"/>
              <a:headEnd/>
              <a:tailEnd/>
            </a:ln>
          </p:spPr>
          <p:txBody>
            <a:bodyPr wrap="none">
              <a:spAutoFit/>
            </a:bodyPr>
            <a:lstStyle/>
            <a:p>
              <a:r>
                <a:rPr lang="en-US"/>
                <a:t>Highly Functionalized Molecules </a:t>
              </a:r>
            </a:p>
          </p:txBody>
        </p:sp>
        <p:sp>
          <p:nvSpPr>
            <p:cNvPr id="38920" name="AutoShape 11"/>
            <p:cNvSpPr>
              <a:spLocks noChangeArrowheads="1"/>
            </p:cNvSpPr>
            <p:nvPr/>
          </p:nvSpPr>
          <p:spPr bwMode="auto">
            <a:xfrm>
              <a:off x="2796" y="2779"/>
              <a:ext cx="384" cy="394"/>
            </a:xfrm>
            <a:prstGeom prst="downArrow">
              <a:avLst>
                <a:gd name="adj1" fmla="val 50000"/>
                <a:gd name="adj2" fmla="val 25651"/>
              </a:avLst>
            </a:prstGeom>
            <a:solidFill>
              <a:srgbClr val="000099"/>
            </a:solidFill>
            <a:ln w="9525">
              <a:solidFill>
                <a:schemeClr val="tx1"/>
              </a:solidFill>
              <a:miter lim="800000"/>
              <a:headEnd/>
              <a:tailEnd/>
            </a:ln>
          </p:spPr>
          <p:txBody>
            <a:bodyPr vert="eaVert" wrap="none" anchor="ctr"/>
            <a:lstStyle/>
            <a:p>
              <a:endParaRPr lang="en-US"/>
            </a:p>
          </p:txBody>
        </p:sp>
      </p:grpSp>
      <p:sp>
        <p:nvSpPr>
          <p:cNvPr id="116748" name="AutoShape 12"/>
          <p:cNvSpPr>
            <a:spLocks noChangeArrowheads="1"/>
          </p:cNvSpPr>
          <p:nvPr/>
        </p:nvSpPr>
        <p:spPr bwMode="auto">
          <a:xfrm>
            <a:off x="725488" y="1466850"/>
            <a:ext cx="871537" cy="4921250"/>
          </a:xfrm>
          <a:prstGeom prst="curvedRightArrow">
            <a:avLst>
              <a:gd name="adj1" fmla="val 37278"/>
              <a:gd name="adj2" fmla="val 227904"/>
              <a:gd name="adj3" fmla="val 33333"/>
            </a:avLst>
          </a:prstGeom>
          <a:solidFill>
            <a:srgbClr val="000099"/>
          </a:solidFill>
          <a:ln w="9525">
            <a:solidFill>
              <a:schemeClr val="tx1"/>
            </a:solidFill>
            <a:miter lim="800000"/>
            <a:headEnd/>
            <a:tailEnd/>
          </a:ln>
        </p:spPr>
        <p:txBody>
          <a:bodyPr wrap="none" anchor="ctr"/>
          <a:lstStyle/>
          <a:p>
            <a:endParaRPr lang="en-US"/>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76200"/>
            <a:ext cx="8229600" cy="1143000"/>
          </a:xfrm>
        </p:spPr>
        <p:txBody>
          <a:bodyPr/>
          <a:lstStyle/>
          <a:p>
            <a:pPr eaLnBrk="1" hangingPunct="1"/>
            <a:r>
              <a:rPr lang="en-US" sz="3200" smtClean="0"/>
              <a:t>Polymers from Renewable Resources:</a:t>
            </a:r>
            <a:br>
              <a:rPr lang="en-US" sz="3200" smtClean="0"/>
            </a:br>
            <a:r>
              <a:rPr lang="en-US" sz="3200" smtClean="0"/>
              <a:t>Poly(lactic acid)</a:t>
            </a:r>
          </a:p>
        </p:txBody>
      </p:sp>
      <p:pic>
        <p:nvPicPr>
          <p:cNvPr id="39939" name="Picture 5" descr="sanyo disk"/>
          <p:cNvPicPr>
            <a:picLocks noChangeAspect="1" noChangeArrowheads="1"/>
          </p:cNvPicPr>
          <p:nvPr/>
        </p:nvPicPr>
        <p:blipFill>
          <a:blip r:embed="rId2"/>
          <a:srcRect/>
          <a:stretch>
            <a:fillRect/>
          </a:stretch>
        </p:blipFill>
        <p:spPr bwMode="auto">
          <a:xfrm>
            <a:off x="1371600" y="1174750"/>
            <a:ext cx="3124200" cy="2185988"/>
          </a:xfrm>
          <a:prstGeom prst="rect">
            <a:avLst/>
          </a:prstGeom>
          <a:noFill/>
          <a:ln w="9525">
            <a:noFill/>
            <a:miter lim="800000"/>
            <a:headEnd/>
            <a:tailEnd/>
          </a:ln>
        </p:spPr>
      </p:pic>
      <p:pic>
        <p:nvPicPr>
          <p:cNvPr id="39940" name="Picture 6" descr="cons_main"/>
          <p:cNvPicPr>
            <a:picLocks noChangeAspect="1" noChangeArrowheads="1"/>
          </p:cNvPicPr>
          <p:nvPr/>
        </p:nvPicPr>
        <p:blipFill>
          <a:blip r:embed="rId3"/>
          <a:srcRect l="53485"/>
          <a:stretch>
            <a:fillRect/>
          </a:stretch>
        </p:blipFill>
        <p:spPr bwMode="auto">
          <a:xfrm>
            <a:off x="5105400" y="1193800"/>
            <a:ext cx="2943225" cy="2166938"/>
          </a:xfrm>
          <a:prstGeom prst="rect">
            <a:avLst/>
          </a:prstGeom>
          <a:noFill/>
          <a:ln w="9525">
            <a:noFill/>
            <a:miter lim="800000"/>
            <a:headEnd/>
            <a:tailEnd/>
          </a:ln>
        </p:spPr>
      </p:pic>
      <p:pic>
        <p:nvPicPr>
          <p:cNvPr id="39941" name="Picture 7" descr="bevs_main"/>
          <p:cNvPicPr>
            <a:picLocks noChangeAspect="1" noChangeArrowheads="1"/>
          </p:cNvPicPr>
          <p:nvPr/>
        </p:nvPicPr>
        <p:blipFill>
          <a:blip r:embed="rId4"/>
          <a:srcRect/>
          <a:stretch>
            <a:fillRect/>
          </a:stretch>
        </p:blipFill>
        <p:spPr bwMode="auto">
          <a:xfrm>
            <a:off x="-2770698" y="3360738"/>
            <a:ext cx="11127298" cy="3812678"/>
          </a:xfrm>
          <a:prstGeom prst="rect">
            <a:avLst/>
          </a:prstGeom>
          <a:noFill/>
          <a:ln w="9525">
            <a:noFill/>
            <a:miter lim="800000"/>
            <a:headEnd/>
            <a:tailEnd/>
          </a:ln>
        </p:spPr>
      </p:pic>
      <p:sp>
        <p:nvSpPr>
          <p:cNvPr id="39942" name="Rectangle 8"/>
          <p:cNvSpPr>
            <a:spLocks noChangeArrowheads="1"/>
          </p:cNvSpPr>
          <p:nvPr/>
        </p:nvSpPr>
        <p:spPr bwMode="auto">
          <a:xfrm flipH="1" flipV="1">
            <a:off x="2627784" y="8469559"/>
            <a:ext cx="305916" cy="504057"/>
          </a:xfrm>
          <a:prstGeom prst="rect">
            <a:avLst/>
          </a:prstGeom>
          <a:solidFill>
            <a:schemeClr val="bg1"/>
          </a:solidFill>
          <a:ln w="9525">
            <a:noFill/>
            <a:miter lim="800000"/>
            <a:headEnd/>
            <a:tailEnd/>
          </a:ln>
        </p:spPr>
        <p:txBody>
          <a:bodyPr wrap="square">
            <a:spAutoFit/>
          </a:bodyPr>
          <a:lstStyle/>
          <a:p>
            <a:endParaRPr lang="en-US" sz="1600" b="1" dirty="0">
              <a:cs typeface="Arial" pitchFamily="34" charset="0"/>
            </a:endParaRPr>
          </a:p>
        </p:txBody>
      </p:sp>
    </p:spTree>
  </p:cSld>
  <p:clrMapOvr>
    <a:masterClrMapping/>
  </p:clrMapOvr>
  <p:transition spd="slow">
    <p:split orient="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sz="quarter"/>
          </p:nvPr>
        </p:nvSpPr>
        <p:spPr/>
        <p:txBody>
          <a:bodyPr/>
          <a:lstStyle/>
          <a:p>
            <a:pPr eaLnBrk="1" hangingPunct="1"/>
            <a:r>
              <a:rPr lang="en-US" sz="3200" smtClean="0">
                <a:solidFill>
                  <a:srgbClr val="FF0000"/>
                </a:solidFill>
              </a:rPr>
              <a:t>Raw Materials from Renewable Resources:</a:t>
            </a:r>
            <a:br>
              <a:rPr lang="en-US" sz="3200" smtClean="0">
                <a:solidFill>
                  <a:srgbClr val="FF0000"/>
                </a:solidFill>
              </a:rPr>
            </a:br>
            <a:r>
              <a:rPr lang="en-US" sz="3200" smtClean="0">
                <a:solidFill>
                  <a:srgbClr val="FF0000"/>
                </a:solidFill>
              </a:rPr>
              <a:t>The BioFine Process</a:t>
            </a:r>
          </a:p>
        </p:txBody>
      </p:sp>
      <p:graphicFrame>
        <p:nvGraphicFramePr>
          <p:cNvPr id="7170" name="Object 2"/>
          <p:cNvGraphicFramePr>
            <a:graphicFrameLocks noGrp="1" noChangeAspect="1"/>
          </p:cNvGraphicFramePr>
          <p:nvPr>
            <p:ph sz="quarter" idx="1"/>
          </p:nvPr>
        </p:nvGraphicFramePr>
        <p:xfrm>
          <a:off x="6400800" y="2514600"/>
          <a:ext cx="1516063" cy="1665288"/>
        </p:xfrm>
        <a:graphic>
          <a:graphicData uri="http://schemas.openxmlformats.org/presentationml/2006/ole">
            <mc:AlternateContent xmlns:mc="http://schemas.openxmlformats.org/markup-compatibility/2006">
              <mc:Choice xmlns:v="urn:schemas-microsoft-com:vml" Requires="v">
                <p:oleObj spid="_x0000_s7214" name="CS ChemDraw Drawing" r:id="rId3" imgW="1516380" imgH="1666240" progId="ChemDraw.Document.6.0">
                  <p:embed/>
                </p:oleObj>
              </mc:Choice>
              <mc:Fallback>
                <p:oleObj name="CS ChemDraw Drawing" r:id="rId3" imgW="1516380" imgH="1666240" progId="ChemDraw.Document.6.0">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2514600"/>
                        <a:ext cx="1516063" cy="166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172" name="Picture 4" descr="Woodpulp"/>
          <p:cNvPicPr>
            <a:picLocks noGrp="1" noChangeAspect="1" noChangeArrowheads="1"/>
          </p:cNvPicPr>
          <p:nvPr>
            <p:ph sz="quarter" idx="2"/>
          </p:nvPr>
        </p:nvPicPr>
        <p:blipFill>
          <a:blip r:embed="rId5"/>
          <a:srcRect/>
          <a:stretch>
            <a:fillRect/>
          </a:stretch>
        </p:blipFill>
        <p:spPr>
          <a:xfrm>
            <a:off x="1600200" y="1524000"/>
            <a:ext cx="1554163" cy="1828800"/>
          </a:xfrm>
          <a:noFill/>
        </p:spPr>
      </p:pic>
      <p:sp>
        <p:nvSpPr>
          <p:cNvPr id="7173" name="Text Box 5"/>
          <p:cNvSpPr txBox="1">
            <a:spLocks noChangeArrowheads="1"/>
          </p:cNvSpPr>
          <p:nvPr/>
        </p:nvSpPr>
        <p:spPr bwMode="auto">
          <a:xfrm>
            <a:off x="3124200" y="2157413"/>
            <a:ext cx="1144588" cy="581025"/>
          </a:xfrm>
          <a:prstGeom prst="rect">
            <a:avLst/>
          </a:prstGeom>
          <a:noFill/>
          <a:ln w="9525">
            <a:noFill/>
            <a:miter lim="800000"/>
            <a:headEnd/>
            <a:tailEnd/>
          </a:ln>
        </p:spPr>
        <p:txBody>
          <a:bodyPr wrap="none">
            <a:spAutoFit/>
          </a:bodyPr>
          <a:lstStyle/>
          <a:p>
            <a:r>
              <a:rPr lang="en-US" sz="1600">
                <a:cs typeface="Arial" pitchFamily="34" charset="0"/>
              </a:rPr>
              <a:t>Paper mill </a:t>
            </a:r>
          </a:p>
          <a:p>
            <a:r>
              <a:rPr lang="en-US" sz="1600">
                <a:cs typeface="Arial" pitchFamily="34" charset="0"/>
              </a:rPr>
              <a:t>sludge</a:t>
            </a:r>
          </a:p>
        </p:txBody>
      </p:sp>
      <p:sp>
        <p:nvSpPr>
          <p:cNvPr id="7174" name="AutoShape 6"/>
          <p:cNvSpPr>
            <a:spLocks noChangeArrowheads="1"/>
          </p:cNvSpPr>
          <p:nvPr/>
        </p:nvSpPr>
        <p:spPr bwMode="auto">
          <a:xfrm>
            <a:off x="4648200" y="3581400"/>
            <a:ext cx="1143000" cy="609600"/>
          </a:xfrm>
          <a:prstGeom prst="rightArrow">
            <a:avLst>
              <a:gd name="adj1" fmla="val 50000"/>
              <a:gd name="adj2" fmla="val 46875"/>
            </a:avLst>
          </a:prstGeom>
          <a:noFill/>
          <a:ln w="9525">
            <a:solidFill>
              <a:schemeClr val="tx1"/>
            </a:solidFill>
            <a:miter lim="800000"/>
            <a:headEnd/>
            <a:tailEnd/>
          </a:ln>
        </p:spPr>
        <p:txBody>
          <a:bodyPr wrap="none" anchor="ctr"/>
          <a:lstStyle/>
          <a:p>
            <a:endParaRPr lang="en-US"/>
          </a:p>
        </p:txBody>
      </p:sp>
      <p:sp>
        <p:nvSpPr>
          <p:cNvPr id="7175" name="Text Box 7"/>
          <p:cNvSpPr txBox="1">
            <a:spLocks noChangeArrowheads="1"/>
          </p:cNvSpPr>
          <p:nvPr/>
        </p:nvSpPr>
        <p:spPr bwMode="auto">
          <a:xfrm>
            <a:off x="6451600" y="4343400"/>
            <a:ext cx="1555750" cy="366713"/>
          </a:xfrm>
          <a:prstGeom prst="rect">
            <a:avLst/>
          </a:prstGeom>
          <a:noFill/>
          <a:ln w="9525">
            <a:noFill/>
            <a:miter lim="800000"/>
            <a:headEnd/>
            <a:tailEnd/>
          </a:ln>
        </p:spPr>
        <p:txBody>
          <a:bodyPr wrap="none">
            <a:spAutoFit/>
          </a:bodyPr>
          <a:lstStyle/>
          <a:p>
            <a:pPr algn="ctr"/>
            <a:r>
              <a:rPr lang="en-US">
                <a:cs typeface="Arial" pitchFamily="34" charset="0"/>
              </a:rPr>
              <a:t>Levulinic acid</a:t>
            </a:r>
          </a:p>
        </p:txBody>
      </p:sp>
      <p:pic>
        <p:nvPicPr>
          <p:cNvPr id="7176" name="Picture 8" descr="Stack of papers"/>
          <p:cNvPicPr>
            <a:picLocks noGrp="1" noChangeAspect="1" noChangeArrowheads="1"/>
          </p:cNvPicPr>
          <p:nvPr>
            <p:ph sz="quarter" idx="4"/>
          </p:nvPr>
        </p:nvPicPr>
        <p:blipFill>
          <a:blip r:embed="rId6"/>
          <a:srcRect/>
          <a:stretch>
            <a:fillRect/>
          </a:stretch>
        </p:blipFill>
        <p:spPr>
          <a:xfrm>
            <a:off x="1295400" y="5181600"/>
            <a:ext cx="2413000" cy="1600200"/>
          </a:xfrm>
          <a:noFill/>
        </p:spPr>
      </p:pic>
      <p:pic>
        <p:nvPicPr>
          <p:cNvPr id="7177" name="Picture 9" descr="Yard trimmings"/>
          <p:cNvPicPr>
            <a:picLocks noGrp="1" noChangeAspect="1" noChangeArrowheads="1"/>
          </p:cNvPicPr>
          <p:nvPr>
            <p:ph sz="quarter" idx="3"/>
          </p:nvPr>
        </p:nvPicPr>
        <p:blipFill>
          <a:blip r:embed="rId7"/>
          <a:srcRect/>
          <a:stretch>
            <a:fillRect/>
          </a:stretch>
        </p:blipFill>
        <p:spPr>
          <a:xfrm>
            <a:off x="838200" y="3581400"/>
            <a:ext cx="1828800" cy="1371600"/>
          </a:xfrm>
          <a:noFill/>
        </p:spPr>
      </p:pic>
      <p:sp>
        <p:nvSpPr>
          <p:cNvPr id="7178" name="Text Box 10"/>
          <p:cNvSpPr txBox="1">
            <a:spLocks noChangeArrowheads="1"/>
          </p:cNvSpPr>
          <p:nvPr/>
        </p:nvSpPr>
        <p:spPr bwMode="auto">
          <a:xfrm>
            <a:off x="3657600" y="5738813"/>
            <a:ext cx="2103438" cy="581025"/>
          </a:xfrm>
          <a:prstGeom prst="rect">
            <a:avLst/>
          </a:prstGeom>
          <a:noFill/>
          <a:ln w="9525">
            <a:noFill/>
            <a:miter lim="800000"/>
            <a:headEnd/>
            <a:tailEnd/>
          </a:ln>
        </p:spPr>
        <p:txBody>
          <a:bodyPr wrap="none">
            <a:spAutoFit/>
          </a:bodyPr>
          <a:lstStyle/>
          <a:p>
            <a:r>
              <a:rPr lang="en-US" sz="1600">
                <a:cs typeface="Arial" pitchFamily="34" charset="0"/>
              </a:rPr>
              <a:t>Municipal solid waste</a:t>
            </a:r>
          </a:p>
          <a:p>
            <a:r>
              <a:rPr lang="en-US" sz="1600">
                <a:cs typeface="Arial" pitchFamily="34" charset="0"/>
              </a:rPr>
              <a:t>and waste paper</a:t>
            </a:r>
          </a:p>
        </p:txBody>
      </p:sp>
      <p:sp>
        <p:nvSpPr>
          <p:cNvPr id="7179" name="Text Box 11"/>
          <p:cNvSpPr txBox="1">
            <a:spLocks noChangeArrowheads="1"/>
          </p:cNvSpPr>
          <p:nvPr/>
        </p:nvSpPr>
        <p:spPr bwMode="auto">
          <a:xfrm>
            <a:off x="2667000" y="3910013"/>
            <a:ext cx="1301750" cy="825500"/>
          </a:xfrm>
          <a:prstGeom prst="rect">
            <a:avLst/>
          </a:prstGeom>
          <a:noFill/>
          <a:ln w="9525">
            <a:noFill/>
            <a:miter lim="800000"/>
            <a:headEnd/>
            <a:tailEnd/>
          </a:ln>
        </p:spPr>
        <p:txBody>
          <a:bodyPr wrap="none">
            <a:spAutoFit/>
          </a:bodyPr>
          <a:lstStyle/>
          <a:p>
            <a:r>
              <a:rPr lang="en-US" sz="1600">
                <a:cs typeface="Arial" pitchFamily="34" charset="0"/>
              </a:rPr>
              <a:t>Agricultural </a:t>
            </a:r>
          </a:p>
          <a:p>
            <a:r>
              <a:rPr lang="en-US" sz="1600">
                <a:cs typeface="Arial" pitchFamily="34" charset="0"/>
              </a:rPr>
              <a:t>residues,</a:t>
            </a:r>
          </a:p>
          <a:p>
            <a:r>
              <a:rPr lang="en-US" sz="1600">
                <a:cs typeface="Arial" pitchFamily="34" charset="0"/>
              </a:rPr>
              <a:t>Waste wood</a:t>
            </a:r>
          </a:p>
        </p:txBody>
      </p:sp>
      <p:sp>
        <p:nvSpPr>
          <p:cNvPr id="7180" name="Rectangle 12"/>
          <p:cNvSpPr>
            <a:spLocks noChangeArrowheads="1"/>
          </p:cNvSpPr>
          <p:nvPr/>
        </p:nvSpPr>
        <p:spPr bwMode="auto">
          <a:xfrm>
            <a:off x="5349875" y="4876800"/>
            <a:ext cx="3716338" cy="641350"/>
          </a:xfrm>
          <a:prstGeom prst="rect">
            <a:avLst/>
          </a:prstGeom>
          <a:noFill/>
          <a:ln w="9525">
            <a:noFill/>
            <a:miter lim="800000"/>
            <a:headEnd/>
            <a:tailEnd/>
          </a:ln>
        </p:spPr>
        <p:txBody>
          <a:bodyPr wrap="none">
            <a:spAutoFit/>
          </a:bodyPr>
          <a:lstStyle/>
          <a:p>
            <a:pPr algn="ctr">
              <a:spcBef>
                <a:spcPct val="20000"/>
              </a:spcBef>
            </a:pPr>
            <a:r>
              <a:rPr lang="en-US"/>
              <a:t>Green Chemistry Challenge Award</a:t>
            </a:r>
            <a:br>
              <a:rPr lang="en-US"/>
            </a:br>
            <a:r>
              <a:rPr lang="en-US"/>
              <a:t>1999 Small Business Award</a:t>
            </a:r>
          </a:p>
        </p:txBody>
      </p:sp>
    </p:spTree>
  </p:cSld>
  <p:clrMapOvr>
    <a:masterClrMapping/>
  </p:clrMapOvr>
  <p:transition spd="slow">
    <p:split orient="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3" name="Rectangle 2"/>
          <p:cNvSpPr>
            <a:spLocks noGrp="1" noChangeArrowheads="1"/>
          </p:cNvSpPr>
          <p:nvPr>
            <p:ph type="title" sz="quarter"/>
          </p:nvPr>
        </p:nvSpPr>
        <p:spPr/>
        <p:txBody>
          <a:bodyPr/>
          <a:lstStyle/>
          <a:p>
            <a:pPr eaLnBrk="1" hangingPunct="1"/>
            <a:r>
              <a:rPr lang="en-US" sz="3200" smtClean="0">
                <a:solidFill>
                  <a:srgbClr val="FF0000"/>
                </a:solidFill>
              </a:rPr>
              <a:t>Levulinic acid as a platform chemical</a:t>
            </a:r>
          </a:p>
        </p:txBody>
      </p:sp>
      <p:graphicFrame>
        <p:nvGraphicFramePr>
          <p:cNvPr id="8194" name="Object 2"/>
          <p:cNvGraphicFramePr>
            <a:graphicFrameLocks noGrp="1" noChangeAspect="1"/>
          </p:cNvGraphicFramePr>
          <p:nvPr>
            <p:ph sz="quarter" idx="1"/>
          </p:nvPr>
        </p:nvGraphicFramePr>
        <p:xfrm>
          <a:off x="4044950" y="2743200"/>
          <a:ext cx="1585913" cy="1741488"/>
        </p:xfrm>
        <a:graphic>
          <a:graphicData uri="http://schemas.openxmlformats.org/presentationml/2006/ole">
            <mc:AlternateContent xmlns:mc="http://schemas.openxmlformats.org/markup-compatibility/2006">
              <mc:Choice xmlns:v="urn:schemas-microsoft-com:vml" Requires="v">
                <p:oleObj spid="_x0000_s8590" name="CS ChemDraw Drawing" r:id="rId3" imgW="1516380" imgH="1666240" progId="ChemDraw.Document.6.0">
                  <p:embed/>
                </p:oleObj>
              </mc:Choice>
              <mc:Fallback>
                <p:oleObj name="CS ChemDraw Drawing" r:id="rId3" imgW="1516380" imgH="1666240" progId="ChemDraw.Document.6.0">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4950" y="2743200"/>
                        <a:ext cx="1585913" cy="174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3"/>
          <p:cNvGraphicFramePr>
            <a:graphicFrameLocks noGrp="1" noChangeAspect="1"/>
          </p:cNvGraphicFramePr>
          <p:nvPr>
            <p:ph sz="quarter" idx="2"/>
          </p:nvPr>
        </p:nvGraphicFramePr>
        <p:xfrm>
          <a:off x="6172200" y="4724400"/>
          <a:ext cx="2011363" cy="1095375"/>
        </p:xfrm>
        <a:graphic>
          <a:graphicData uri="http://schemas.openxmlformats.org/presentationml/2006/ole">
            <mc:AlternateContent xmlns:mc="http://schemas.openxmlformats.org/markup-compatibility/2006">
              <mc:Choice xmlns:v="urn:schemas-microsoft-com:vml" Requires="v">
                <p:oleObj spid="_x0000_s8591" name="CS ChemDraw Drawing" r:id="rId5" imgW="2011680" imgH="1094740" progId="ChemDraw.Document.6.0">
                  <p:embed/>
                </p:oleObj>
              </mc:Choice>
              <mc:Fallback>
                <p:oleObj name="CS ChemDraw Drawing" r:id="rId5" imgW="2011680" imgH="1094740" progId="ChemDraw.Document.6.0">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4724400"/>
                        <a:ext cx="20113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4"/>
          <p:cNvGraphicFramePr>
            <a:graphicFrameLocks noGrp="1" noChangeAspect="1"/>
          </p:cNvGraphicFramePr>
          <p:nvPr>
            <p:ph sz="quarter" idx="3"/>
          </p:nvPr>
        </p:nvGraphicFramePr>
        <p:xfrm>
          <a:off x="6705600" y="1600200"/>
          <a:ext cx="1185863" cy="712788"/>
        </p:xfrm>
        <a:graphic>
          <a:graphicData uri="http://schemas.openxmlformats.org/presentationml/2006/ole">
            <mc:AlternateContent xmlns:mc="http://schemas.openxmlformats.org/markup-compatibility/2006">
              <mc:Choice xmlns:v="urn:schemas-microsoft-com:vml" Requires="v">
                <p:oleObj spid="_x0000_s8592" name="CS ChemDraw Drawing" r:id="rId7" imgW="1186180" imgH="713740" progId="ChemDraw.Document.6.0">
                  <p:embed/>
                </p:oleObj>
              </mc:Choice>
              <mc:Fallback>
                <p:oleObj name="CS ChemDraw Drawing" r:id="rId7" imgW="1186180" imgH="713740" progId="ChemDraw.Document.6.0">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5600" y="1600200"/>
                        <a:ext cx="1185863"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4" name="AutoShape 6"/>
          <p:cNvSpPr>
            <a:spLocks noChangeArrowheads="1"/>
          </p:cNvSpPr>
          <p:nvPr/>
        </p:nvSpPr>
        <p:spPr bwMode="auto">
          <a:xfrm rot="8018785">
            <a:off x="3333750" y="4305300"/>
            <a:ext cx="762000" cy="3810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p>
            <a:endParaRPr lang="en-US"/>
          </a:p>
        </p:txBody>
      </p:sp>
      <p:sp>
        <p:nvSpPr>
          <p:cNvPr id="8205" name="Text Box 7"/>
          <p:cNvSpPr txBox="1">
            <a:spLocks noChangeArrowheads="1"/>
          </p:cNvSpPr>
          <p:nvPr/>
        </p:nvSpPr>
        <p:spPr bwMode="auto">
          <a:xfrm>
            <a:off x="5595938" y="6016625"/>
            <a:ext cx="3425825" cy="581025"/>
          </a:xfrm>
          <a:prstGeom prst="rect">
            <a:avLst/>
          </a:prstGeom>
          <a:noFill/>
          <a:ln w="9525">
            <a:noFill/>
            <a:miter lim="800000"/>
            <a:headEnd/>
            <a:tailEnd/>
          </a:ln>
        </p:spPr>
        <p:txBody>
          <a:bodyPr wrap="none">
            <a:spAutoFit/>
          </a:bodyPr>
          <a:lstStyle/>
          <a:p>
            <a:pPr algn="ctr"/>
            <a:r>
              <a:rPr lang="en-US" sz="1600">
                <a:cs typeface="Arial" pitchFamily="34" charset="0"/>
              </a:rPr>
              <a:t>DALA (</a:t>
            </a:r>
            <a:r>
              <a:rPr lang="en-US" sz="1600">
                <a:cs typeface="Arial" pitchFamily="34" charset="0"/>
                <a:sym typeface="Symbol" pitchFamily="18" charset="2"/>
              </a:rPr>
              <a:t>-amino levulinic acid)</a:t>
            </a:r>
          </a:p>
          <a:p>
            <a:pPr algn="ctr"/>
            <a:r>
              <a:rPr lang="en-US" sz="1600">
                <a:cs typeface="Arial" pitchFamily="34" charset="0"/>
                <a:sym typeface="Symbol" pitchFamily="18" charset="2"/>
              </a:rPr>
              <a:t>(non-toxic, biodegradable herbicide)</a:t>
            </a:r>
          </a:p>
        </p:txBody>
      </p:sp>
      <p:graphicFrame>
        <p:nvGraphicFramePr>
          <p:cNvPr id="8197" name="Object 5"/>
          <p:cNvGraphicFramePr>
            <a:graphicFrameLocks noGrp="1" noChangeAspect="1"/>
          </p:cNvGraphicFramePr>
          <p:nvPr>
            <p:ph sz="quarter" idx="4"/>
          </p:nvPr>
        </p:nvGraphicFramePr>
        <p:xfrm>
          <a:off x="1219200" y="1295400"/>
          <a:ext cx="1633538" cy="1665288"/>
        </p:xfrm>
        <a:graphic>
          <a:graphicData uri="http://schemas.openxmlformats.org/presentationml/2006/ole">
            <mc:AlternateContent xmlns:mc="http://schemas.openxmlformats.org/markup-compatibility/2006">
              <mc:Choice xmlns:v="urn:schemas-microsoft-com:vml" Requires="v">
                <p:oleObj spid="_x0000_s8593" name="CS ChemDraw Drawing" r:id="rId9" imgW="1633220" imgH="1666240" progId="ChemDraw.Document.6.0">
                  <p:embed/>
                </p:oleObj>
              </mc:Choice>
              <mc:Fallback>
                <p:oleObj name="CS ChemDraw Drawing" r:id="rId9" imgW="1633220" imgH="1666240" progId="ChemDraw.Document.6.0">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1295400"/>
                        <a:ext cx="1633538" cy="166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0" y="4953000"/>
          <a:ext cx="3360738" cy="1638300"/>
        </p:xfrm>
        <a:graphic>
          <a:graphicData uri="http://schemas.openxmlformats.org/presentationml/2006/ole">
            <mc:AlternateContent xmlns:mc="http://schemas.openxmlformats.org/markup-compatibility/2006">
              <mc:Choice xmlns:v="urn:schemas-microsoft-com:vml" Requires="v">
                <p:oleObj spid="_x0000_s8594" name="CS ChemDraw Drawing" r:id="rId11" imgW="3360420" imgH="1638300" progId="ChemDraw.Document.6.0">
                  <p:embed/>
                </p:oleObj>
              </mc:Choice>
              <mc:Fallback>
                <p:oleObj name="CS ChemDraw Drawing" r:id="rId11" imgW="3360420" imgH="1638300" progId="ChemDraw.Document.6.0">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4953000"/>
                        <a:ext cx="3360738"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6" name="Rectangle 10"/>
          <p:cNvSpPr>
            <a:spLocks noChangeArrowheads="1"/>
          </p:cNvSpPr>
          <p:nvPr/>
        </p:nvSpPr>
        <p:spPr bwMode="auto">
          <a:xfrm>
            <a:off x="2133600" y="5784850"/>
            <a:ext cx="1562100" cy="336550"/>
          </a:xfrm>
          <a:prstGeom prst="rect">
            <a:avLst/>
          </a:prstGeom>
          <a:noFill/>
          <a:ln w="9525">
            <a:noFill/>
            <a:miter lim="800000"/>
            <a:headEnd/>
            <a:tailEnd/>
          </a:ln>
        </p:spPr>
        <p:txBody>
          <a:bodyPr wrap="none">
            <a:spAutoFit/>
          </a:bodyPr>
          <a:lstStyle/>
          <a:p>
            <a:r>
              <a:rPr lang="en-US" sz="1600">
                <a:cs typeface="Arial" pitchFamily="34" charset="0"/>
              </a:rPr>
              <a:t>Diphenolic acid</a:t>
            </a:r>
          </a:p>
        </p:txBody>
      </p:sp>
      <p:sp>
        <p:nvSpPr>
          <p:cNvPr id="8207" name="Rectangle 11"/>
          <p:cNvSpPr>
            <a:spLocks noChangeArrowheads="1"/>
          </p:cNvSpPr>
          <p:nvPr/>
        </p:nvSpPr>
        <p:spPr bwMode="auto">
          <a:xfrm>
            <a:off x="6781800" y="2355850"/>
            <a:ext cx="1211263" cy="336550"/>
          </a:xfrm>
          <a:prstGeom prst="rect">
            <a:avLst/>
          </a:prstGeom>
          <a:noFill/>
          <a:ln w="9525">
            <a:noFill/>
            <a:miter lim="800000"/>
            <a:headEnd/>
            <a:tailEnd/>
          </a:ln>
        </p:spPr>
        <p:txBody>
          <a:bodyPr wrap="none">
            <a:spAutoFit/>
          </a:bodyPr>
          <a:lstStyle/>
          <a:p>
            <a:r>
              <a:rPr lang="en-US" sz="1600">
                <a:cs typeface="Arial" pitchFamily="34" charset="0"/>
              </a:rPr>
              <a:t>Acrylic acid</a:t>
            </a:r>
          </a:p>
        </p:txBody>
      </p:sp>
      <p:sp>
        <p:nvSpPr>
          <p:cNvPr id="8208" name="Rectangle 12"/>
          <p:cNvSpPr>
            <a:spLocks noChangeArrowheads="1"/>
          </p:cNvSpPr>
          <p:nvPr/>
        </p:nvSpPr>
        <p:spPr bwMode="auto">
          <a:xfrm>
            <a:off x="1828800" y="2508250"/>
            <a:ext cx="1370013" cy="336550"/>
          </a:xfrm>
          <a:prstGeom prst="rect">
            <a:avLst/>
          </a:prstGeom>
          <a:noFill/>
          <a:ln w="9525">
            <a:noFill/>
            <a:miter lim="800000"/>
            <a:headEnd/>
            <a:tailEnd/>
          </a:ln>
        </p:spPr>
        <p:txBody>
          <a:bodyPr wrap="none">
            <a:spAutoFit/>
          </a:bodyPr>
          <a:lstStyle/>
          <a:p>
            <a:r>
              <a:rPr lang="en-US" sz="1600">
                <a:cs typeface="Arial" pitchFamily="34" charset="0"/>
              </a:rPr>
              <a:t>Succinic acid</a:t>
            </a:r>
          </a:p>
        </p:txBody>
      </p:sp>
      <p:graphicFrame>
        <p:nvGraphicFramePr>
          <p:cNvPr id="8199" name="Object 7"/>
          <p:cNvGraphicFramePr>
            <a:graphicFrameLocks noChangeAspect="1"/>
          </p:cNvGraphicFramePr>
          <p:nvPr/>
        </p:nvGraphicFramePr>
        <p:xfrm>
          <a:off x="7543800" y="3276600"/>
          <a:ext cx="708025" cy="703263"/>
        </p:xfrm>
        <a:graphic>
          <a:graphicData uri="http://schemas.openxmlformats.org/presentationml/2006/ole">
            <mc:AlternateContent xmlns:mc="http://schemas.openxmlformats.org/markup-compatibility/2006">
              <mc:Choice xmlns:v="urn:schemas-microsoft-com:vml" Requires="v">
                <p:oleObj spid="_x0000_s8595" name="CS ChemDraw Drawing" r:id="rId13" imgW="708660" imgH="703580" progId="ChemDraw.Document.6.0">
                  <p:embed/>
                </p:oleObj>
              </mc:Choice>
              <mc:Fallback>
                <p:oleObj name="CS ChemDraw Drawing" r:id="rId13" imgW="708660" imgH="703580" progId="ChemDraw.Document.6.0">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43800" y="3276600"/>
                        <a:ext cx="708025"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9" name="Text Box 14"/>
          <p:cNvSpPr txBox="1">
            <a:spLocks noChangeArrowheads="1"/>
          </p:cNvSpPr>
          <p:nvPr/>
        </p:nvSpPr>
        <p:spPr bwMode="auto">
          <a:xfrm>
            <a:off x="7620000" y="3956050"/>
            <a:ext cx="579438" cy="336550"/>
          </a:xfrm>
          <a:prstGeom prst="rect">
            <a:avLst/>
          </a:prstGeom>
          <a:noFill/>
          <a:ln w="9525">
            <a:noFill/>
            <a:miter lim="800000"/>
            <a:headEnd/>
            <a:tailEnd/>
          </a:ln>
        </p:spPr>
        <p:txBody>
          <a:bodyPr wrap="none">
            <a:spAutoFit/>
          </a:bodyPr>
          <a:lstStyle/>
          <a:p>
            <a:r>
              <a:rPr lang="en-US" sz="1600">
                <a:cs typeface="Arial" pitchFamily="34" charset="0"/>
              </a:rPr>
              <a:t>THF</a:t>
            </a:r>
          </a:p>
        </p:txBody>
      </p:sp>
      <p:graphicFrame>
        <p:nvGraphicFramePr>
          <p:cNvPr id="8200" name="Object 8"/>
          <p:cNvGraphicFramePr>
            <a:graphicFrameLocks noChangeAspect="1"/>
          </p:cNvGraphicFramePr>
          <p:nvPr/>
        </p:nvGraphicFramePr>
        <p:xfrm>
          <a:off x="1219200" y="3200400"/>
          <a:ext cx="1063625" cy="703263"/>
        </p:xfrm>
        <a:graphic>
          <a:graphicData uri="http://schemas.openxmlformats.org/presentationml/2006/ole">
            <mc:AlternateContent xmlns:mc="http://schemas.openxmlformats.org/markup-compatibility/2006">
              <mc:Choice xmlns:v="urn:schemas-microsoft-com:vml" Requires="v">
                <p:oleObj spid="_x0000_s8596" name="CS ChemDraw Drawing" r:id="rId15" imgW="1064260" imgH="703580" progId="ChemDraw.Document.6.0">
                  <p:embed/>
                </p:oleObj>
              </mc:Choice>
              <mc:Fallback>
                <p:oleObj name="CS ChemDraw Drawing" r:id="rId15" imgW="1064260" imgH="703580" progId="ChemDraw.Document.6.0">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3200400"/>
                        <a:ext cx="1063625"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0" name="Text Box 16"/>
          <p:cNvSpPr txBox="1">
            <a:spLocks noChangeArrowheads="1"/>
          </p:cNvSpPr>
          <p:nvPr/>
        </p:nvSpPr>
        <p:spPr bwMode="auto">
          <a:xfrm>
            <a:off x="1163638" y="3956050"/>
            <a:ext cx="1403350" cy="581025"/>
          </a:xfrm>
          <a:prstGeom prst="rect">
            <a:avLst/>
          </a:prstGeom>
          <a:noFill/>
          <a:ln w="9525">
            <a:noFill/>
            <a:miter lim="800000"/>
            <a:headEnd/>
            <a:tailEnd/>
          </a:ln>
        </p:spPr>
        <p:txBody>
          <a:bodyPr wrap="none">
            <a:spAutoFit/>
          </a:bodyPr>
          <a:lstStyle/>
          <a:p>
            <a:pPr algn="ctr"/>
            <a:r>
              <a:rPr lang="en-US" sz="1600">
                <a:cs typeface="Arial" pitchFamily="34" charset="0"/>
              </a:rPr>
              <a:t>MTHF</a:t>
            </a:r>
          </a:p>
          <a:p>
            <a:pPr algn="ctr"/>
            <a:r>
              <a:rPr lang="en-US" sz="1600">
                <a:cs typeface="Arial" pitchFamily="34" charset="0"/>
              </a:rPr>
              <a:t>(fuel additive)</a:t>
            </a:r>
          </a:p>
        </p:txBody>
      </p:sp>
      <p:sp>
        <p:nvSpPr>
          <p:cNvPr id="8211" name="AutoShape 17"/>
          <p:cNvSpPr>
            <a:spLocks noChangeArrowheads="1"/>
          </p:cNvSpPr>
          <p:nvPr/>
        </p:nvSpPr>
        <p:spPr bwMode="auto">
          <a:xfrm>
            <a:off x="5943600" y="3505200"/>
            <a:ext cx="762000" cy="3810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p>
            <a:endParaRPr lang="en-US"/>
          </a:p>
        </p:txBody>
      </p:sp>
      <p:sp>
        <p:nvSpPr>
          <p:cNvPr id="8212" name="AutoShape 18"/>
          <p:cNvSpPr>
            <a:spLocks noChangeArrowheads="1"/>
          </p:cNvSpPr>
          <p:nvPr/>
        </p:nvSpPr>
        <p:spPr bwMode="auto">
          <a:xfrm rot="-1933705">
            <a:off x="5638800" y="2667000"/>
            <a:ext cx="762000" cy="3810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p>
            <a:endParaRPr lang="en-US"/>
          </a:p>
        </p:txBody>
      </p:sp>
      <p:sp>
        <p:nvSpPr>
          <p:cNvPr id="8213" name="AutoShape 19"/>
          <p:cNvSpPr>
            <a:spLocks noChangeArrowheads="1"/>
          </p:cNvSpPr>
          <p:nvPr/>
        </p:nvSpPr>
        <p:spPr bwMode="auto">
          <a:xfrm rot="10800000">
            <a:off x="2971800" y="3505200"/>
            <a:ext cx="762000" cy="3810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p>
            <a:endParaRPr lang="en-US"/>
          </a:p>
        </p:txBody>
      </p:sp>
      <p:sp>
        <p:nvSpPr>
          <p:cNvPr id="8214" name="AutoShape 20"/>
          <p:cNvSpPr>
            <a:spLocks noChangeArrowheads="1"/>
          </p:cNvSpPr>
          <p:nvPr/>
        </p:nvSpPr>
        <p:spPr bwMode="auto">
          <a:xfrm rot="-8628408">
            <a:off x="3352800" y="2743200"/>
            <a:ext cx="762000" cy="3810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p>
            <a:endParaRPr lang="en-US"/>
          </a:p>
        </p:txBody>
      </p:sp>
      <p:sp>
        <p:nvSpPr>
          <p:cNvPr id="8215" name="AutoShape 21"/>
          <p:cNvSpPr>
            <a:spLocks noChangeArrowheads="1"/>
          </p:cNvSpPr>
          <p:nvPr/>
        </p:nvSpPr>
        <p:spPr bwMode="auto">
          <a:xfrm rot="2373580">
            <a:off x="5648325" y="4267200"/>
            <a:ext cx="762000" cy="3810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p>
            <a:endParaRPr lang="en-US"/>
          </a:p>
        </p:txBody>
      </p:sp>
      <p:graphicFrame>
        <p:nvGraphicFramePr>
          <p:cNvPr id="8201" name="Object 9"/>
          <p:cNvGraphicFramePr>
            <a:graphicFrameLocks noChangeAspect="1"/>
          </p:cNvGraphicFramePr>
          <p:nvPr/>
        </p:nvGraphicFramePr>
        <p:xfrm>
          <a:off x="3886200" y="1447800"/>
          <a:ext cx="1960563" cy="333375"/>
        </p:xfrm>
        <a:graphic>
          <a:graphicData uri="http://schemas.openxmlformats.org/presentationml/2006/ole">
            <mc:AlternateContent xmlns:mc="http://schemas.openxmlformats.org/markup-compatibility/2006">
              <mc:Choice xmlns:v="urn:schemas-microsoft-com:vml" Requires="v">
                <p:oleObj spid="_x0000_s8597" name="CS ChemDraw Drawing" r:id="rId17" imgW="1960880" imgH="332740" progId="ChemDraw.Document.6.0">
                  <p:embed/>
                </p:oleObj>
              </mc:Choice>
              <mc:Fallback>
                <p:oleObj name="CS ChemDraw Drawing" r:id="rId17" imgW="1960880" imgH="332740" progId="ChemDraw.Document.6.0">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6200" y="1447800"/>
                        <a:ext cx="19605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6" name="Text Box 23"/>
          <p:cNvSpPr txBox="1">
            <a:spLocks noChangeArrowheads="1"/>
          </p:cNvSpPr>
          <p:nvPr/>
        </p:nvSpPr>
        <p:spPr bwMode="auto">
          <a:xfrm>
            <a:off x="4343400" y="1746250"/>
            <a:ext cx="1122363" cy="336550"/>
          </a:xfrm>
          <a:prstGeom prst="rect">
            <a:avLst/>
          </a:prstGeom>
          <a:noFill/>
          <a:ln w="9525">
            <a:noFill/>
            <a:miter lim="800000"/>
            <a:headEnd/>
            <a:tailEnd/>
          </a:ln>
        </p:spPr>
        <p:txBody>
          <a:bodyPr wrap="none">
            <a:spAutoFit/>
          </a:bodyPr>
          <a:lstStyle/>
          <a:p>
            <a:r>
              <a:rPr lang="en-US" sz="1600">
                <a:cs typeface="Arial" pitchFamily="34" charset="0"/>
              </a:rPr>
              <a:t>butanediol</a:t>
            </a:r>
          </a:p>
        </p:txBody>
      </p:sp>
      <p:sp>
        <p:nvSpPr>
          <p:cNvPr id="8217" name="AutoShape 24"/>
          <p:cNvSpPr>
            <a:spLocks noChangeArrowheads="1"/>
          </p:cNvSpPr>
          <p:nvPr/>
        </p:nvSpPr>
        <p:spPr bwMode="auto">
          <a:xfrm rot="-5400000">
            <a:off x="4457700" y="2324100"/>
            <a:ext cx="762000" cy="3810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p>
            <a:endParaRPr lang="en-US"/>
          </a:p>
        </p:txBody>
      </p:sp>
      <p:graphicFrame>
        <p:nvGraphicFramePr>
          <p:cNvPr id="8202" name="Object 10"/>
          <p:cNvGraphicFramePr>
            <a:graphicFrameLocks noChangeAspect="1"/>
          </p:cNvGraphicFramePr>
          <p:nvPr/>
        </p:nvGraphicFramePr>
        <p:xfrm>
          <a:off x="4114800" y="5257800"/>
          <a:ext cx="1084263" cy="703263"/>
        </p:xfrm>
        <a:graphic>
          <a:graphicData uri="http://schemas.openxmlformats.org/presentationml/2006/ole">
            <mc:AlternateContent xmlns:mc="http://schemas.openxmlformats.org/markup-compatibility/2006">
              <mc:Choice xmlns:v="urn:schemas-microsoft-com:vml" Requires="v">
                <p:oleObj spid="_x0000_s8598" name="CS ChemDraw Drawing" r:id="rId19" imgW="1084580" imgH="703580" progId="ChemDraw.Document.6.0">
                  <p:embed/>
                </p:oleObj>
              </mc:Choice>
              <mc:Fallback>
                <p:oleObj name="CS ChemDraw Drawing" r:id="rId19" imgW="1084580" imgH="703580" progId="ChemDraw.Document.6.0">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14800" y="5257800"/>
                        <a:ext cx="1084263"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8" name="Text Box 26"/>
          <p:cNvSpPr txBox="1">
            <a:spLocks noChangeArrowheads="1"/>
          </p:cNvSpPr>
          <p:nvPr/>
        </p:nvSpPr>
        <p:spPr bwMode="auto">
          <a:xfrm>
            <a:off x="4137025" y="6013450"/>
            <a:ext cx="1404938" cy="581025"/>
          </a:xfrm>
          <a:prstGeom prst="rect">
            <a:avLst/>
          </a:prstGeom>
          <a:noFill/>
          <a:ln w="9525">
            <a:noFill/>
            <a:miter lim="800000"/>
            <a:headEnd/>
            <a:tailEnd/>
          </a:ln>
        </p:spPr>
        <p:txBody>
          <a:bodyPr wrap="none">
            <a:spAutoFit/>
          </a:bodyPr>
          <a:lstStyle/>
          <a:p>
            <a:pPr algn="ctr"/>
            <a:r>
              <a:rPr lang="en-US" sz="1600">
                <a:cs typeface="Arial" pitchFamily="34" charset="0"/>
              </a:rPr>
              <a:t>gamma </a:t>
            </a:r>
          </a:p>
          <a:p>
            <a:pPr algn="ctr"/>
            <a:r>
              <a:rPr lang="en-US" sz="1600">
                <a:cs typeface="Arial" pitchFamily="34" charset="0"/>
              </a:rPr>
              <a:t>butyrolactone</a:t>
            </a:r>
          </a:p>
        </p:txBody>
      </p:sp>
      <p:sp>
        <p:nvSpPr>
          <p:cNvPr id="8219" name="AutoShape 27"/>
          <p:cNvSpPr>
            <a:spLocks noChangeArrowheads="1"/>
          </p:cNvSpPr>
          <p:nvPr/>
        </p:nvSpPr>
        <p:spPr bwMode="auto">
          <a:xfrm rot="5400000">
            <a:off x="4457700" y="4533900"/>
            <a:ext cx="762000" cy="3810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p>
            <a:endParaRPr lang="en-US"/>
          </a:p>
        </p:txBody>
      </p:sp>
      <p:sp>
        <p:nvSpPr>
          <p:cNvPr id="8220" name="Footer Placeholder 1"/>
          <p:cNvSpPr>
            <a:spLocks noGrp="1"/>
          </p:cNvSpPr>
          <p:nvPr>
            <p:ph type="ftr" sz="quarter" idx="11"/>
          </p:nvPr>
        </p:nvSpPr>
        <p:spPr>
          <a:xfrm>
            <a:off x="1955800" y="6594475"/>
            <a:ext cx="2895600" cy="185738"/>
          </a:xfrm>
          <a:noFill/>
        </p:spPr>
        <p:txBody>
          <a:bodyPr/>
          <a:lstStyle/>
          <a:p>
            <a:r>
              <a:rPr lang="en-US" sz="800" smtClean="0"/>
              <a:t>(c) 2010 Beyond Benign - All Rights Reserved.</a:t>
            </a:r>
          </a:p>
        </p:txBody>
      </p:sp>
    </p:spTree>
  </p:cSld>
  <p:clrMapOvr>
    <a:masterClrMapping/>
  </p:clrMapOvr>
  <p:transition spd="slow">
    <p:split orient="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b="1" smtClean="0"/>
              <a:t>8. Reduce Derivatives</a:t>
            </a:r>
          </a:p>
        </p:txBody>
      </p:sp>
      <p:sp>
        <p:nvSpPr>
          <p:cNvPr id="40963" name="Rectangle 3"/>
          <p:cNvSpPr>
            <a:spLocks noGrp="1" noChangeArrowheads="1"/>
          </p:cNvSpPr>
          <p:nvPr>
            <p:ph type="body" idx="1"/>
          </p:nvPr>
        </p:nvSpPr>
        <p:spPr/>
        <p:txBody>
          <a:bodyPr/>
          <a:lstStyle/>
          <a:p>
            <a:pPr marL="609600" indent="-609600" eaLnBrk="1" hangingPunct="1">
              <a:buFontTx/>
              <a:buNone/>
            </a:pPr>
            <a:r>
              <a:rPr lang="en-US" smtClean="0"/>
              <a:t>	Unnecessary derivatization (blocking group, protection/deprotection, temporary modification of physical/chemical processes) should be avoided whenever possible.</a:t>
            </a:r>
          </a:p>
          <a:p>
            <a:pPr marL="609600" indent="-609600" eaLnBrk="1" hangingPunct="1"/>
            <a:endParaRPr lang="en-US" smtClean="0"/>
          </a:p>
        </p:txBody>
      </p:sp>
    </p:spTree>
  </p:cSld>
  <p:clrMapOvr>
    <a:masterClrMapping/>
  </p:clrMapOvr>
  <p:transition spd="slow">
    <p:split orient="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3200" smtClean="0">
                <a:solidFill>
                  <a:srgbClr val="FF0000"/>
                </a:solidFill>
              </a:rPr>
              <a:t>Protecting Groups</a:t>
            </a:r>
          </a:p>
        </p:txBody>
      </p:sp>
      <p:sp>
        <p:nvSpPr>
          <p:cNvPr id="41987" name="Rectangle 3"/>
          <p:cNvSpPr>
            <a:spLocks noGrp="1" noChangeArrowheads="1"/>
          </p:cNvSpPr>
          <p:nvPr>
            <p:ph type="body" idx="1"/>
          </p:nvPr>
        </p:nvSpPr>
        <p:spPr/>
        <p:txBody>
          <a:bodyPr/>
          <a:lstStyle/>
          <a:p>
            <a:pPr marL="609600" indent="-609600" eaLnBrk="1" hangingPunct="1">
              <a:buFontTx/>
              <a:buNone/>
            </a:pPr>
            <a:r>
              <a:rPr lang="en-US" smtClean="0"/>
              <a:t>2 synthetic steps are added each time one is used</a:t>
            </a:r>
          </a:p>
          <a:p>
            <a:pPr marL="609600" indent="-609600" eaLnBrk="1" hangingPunct="1">
              <a:buFontTx/>
              <a:buNone/>
            </a:pPr>
            <a:r>
              <a:rPr lang="en-US" smtClean="0"/>
              <a:t>Overall yield and atom economy will decrease</a:t>
            </a:r>
          </a:p>
          <a:p>
            <a:pPr marL="609600" indent="-609600" eaLnBrk="1" hangingPunct="1">
              <a:buFontTx/>
              <a:buNone/>
            </a:pPr>
            <a:endParaRPr lang="en-US" smtClean="0"/>
          </a:p>
          <a:p>
            <a:pPr marL="609600" indent="-609600" eaLnBrk="1" hangingPunct="1">
              <a:buFontTx/>
              <a:buNone/>
            </a:pPr>
            <a:r>
              <a:rPr lang="en-US" smtClean="0"/>
              <a:t>“Protecting groups are used because there is no direct way to solve the problem without them.”</a:t>
            </a:r>
          </a:p>
        </p:txBody>
      </p:sp>
    </p:spTree>
  </p:cSld>
  <p:clrMapOvr>
    <a:masterClrMapping/>
  </p:clrMapOvr>
  <p:transition spd="slow">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type="body" idx="1"/>
            <p:extLst>
              <p:ext uri="{D42A27DB-BD31-4B8C-83A1-F6EECF244321}">
                <p14:modId xmlns:p14="http://schemas.microsoft.com/office/powerpoint/2010/main" val="1597099924"/>
              </p:ext>
            </p:extLst>
          </p:nvPr>
        </p:nvGraphicFramePr>
        <p:xfrm>
          <a:off x="714375" y="1370013"/>
          <a:ext cx="7748588" cy="5189537"/>
        </p:xfrm>
        <a:graphic>
          <a:graphicData uri="http://schemas.openxmlformats.org/presentationml/2006/ole">
            <mc:AlternateContent xmlns:mc="http://schemas.openxmlformats.org/markup-compatibility/2006">
              <mc:Choice xmlns:v="urn:schemas-microsoft-com:vml" Requires="v">
                <p:oleObj spid="_x0000_s1070" name="Document" r:id="rId4" imgW="5488675" imgH="3675572" progId="Word.Document.8">
                  <p:embed/>
                </p:oleObj>
              </mc:Choice>
              <mc:Fallback>
                <p:oleObj name="Document" r:id="rId4" imgW="5488675" imgH="3675572" progId="Word.Document.8">
                  <p:embed/>
                  <p:pic>
                    <p:nvPicPr>
                      <p:cNvPr id="0" name="Object 2"/>
                      <p:cNvPicPr>
                        <a:picLocks noChangeAspect="1" noChangeArrowheads="1"/>
                      </p:cNvPicPr>
                      <p:nvPr/>
                    </p:nvPicPr>
                    <p:blipFill>
                      <a:blip r:embed="rId5"/>
                      <a:srcRect/>
                      <a:stretch>
                        <a:fillRect/>
                      </a:stretch>
                    </p:blipFill>
                    <p:spPr bwMode="auto">
                      <a:xfrm>
                        <a:off x="714375" y="1370013"/>
                        <a:ext cx="7748588" cy="518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AutoShape 3"/>
          <p:cNvSpPr>
            <a:spLocks noGrp="1" noChangeAspect="1" noChangeArrowheads="1"/>
          </p:cNvSpPr>
          <p:nvPr>
            <p:ph type="title"/>
          </p:nvPr>
        </p:nvSpPr>
        <p:spPr>
          <a:xfrm>
            <a:off x="685800" y="718592"/>
            <a:ext cx="7772400" cy="838200"/>
          </a:xfrm>
          <a:prstGeom prst="horizontalScroll">
            <a:avLst>
              <a:gd name="adj" fmla="val 12500"/>
            </a:avLst>
          </a:prstGeom>
          <a:noFill/>
          <a:ln w="31750">
            <a:solidFill>
              <a:srgbClr val="0BFF0B"/>
            </a:solidFill>
            <a:round/>
          </a:ln>
        </p:spPr>
        <p:txBody>
          <a:bodyPr/>
          <a:lstStyle/>
          <a:p>
            <a:r>
              <a:rPr lang="en-GB" sz="3200" smtClean="0">
                <a:solidFill>
                  <a:schemeClr val="tx1"/>
                </a:solidFill>
              </a:rPr>
              <a:t>The 12 Principles of Green Chemistry (1-6)</a:t>
            </a:r>
            <a:endParaRPr lang="en-GB" smtClean="0">
              <a:solidFill>
                <a:schemeClr val="tx1"/>
              </a:solidFill>
            </a:endParaRPr>
          </a:p>
        </p:txBody>
      </p:sp>
      <p:sp>
        <p:nvSpPr>
          <p:cNvPr id="1028" name="Text Box 4"/>
          <p:cNvSpPr txBox="1">
            <a:spLocks noChangeArrowheads="1"/>
          </p:cNvSpPr>
          <p:nvPr/>
        </p:nvSpPr>
        <p:spPr bwMode="auto">
          <a:xfrm>
            <a:off x="1585913" y="6591300"/>
            <a:ext cx="184150" cy="304800"/>
          </a:xfrm>
          <a:prstGeom prst="rect">
            <a:avLst/>
          </a:prstGeom>
          <a:noFill/>
          <a:ln w="9525">
            <a:noFill/>
            <a:miter lim="800000"/>
            <a:headEnd/>
            <a:tailEnd/>
          </a:ln>
        </p:spPr>
        <p:txBody>
          <a:bodyPr wrap="none" anchor="ctr">
            <a:spAutoFit/>
          </a:bodyPr>
          <a:lstStyle/>
          <a:p>
            <a:pPr algn="ctr">
              <a:spcBef>
                <a:spcPct val="50000"/>
              </a:spcBef>
            </a:pPr>
            <a:endParaRPr lang="en-GB" sz="1400"/>
          </a:p>
        </p:txBody>
      </p:sp>
      <p:sp>
        <p:nvSpPr>
          <p:cNvPr id="1029" name="Text Box 5"/>
          <p:cNvSpPr txBox="1">
            <a:spLocks noChangeArrowheads="1"/>
          </p:cNvSpPr>
          <p:nvPr/>
        </p:nvSpPr>
        <p:spPr bwMode="auto">
          <a:xfrm>
            <a:off x="4800600" y="6483350"/>
            <a:ext cx="4318000" cy="304800"/>
          </a:xfrm>
          <a:prstGeom prst="rect">
            <a:avLst/>
          </a:prstGeom>
          <a:noFill/>
          <a:ln w="9525">
            <a:noFill/>
            <a:miter lim="800000"/>
            <a:headEnd/>
            <a:tailEnd/>
          </a:ln>
        </p:spPr>
        <p:txBody>
          <a:bodyPr anchor="ctr">
            <a:spAutoFit/>
          </a:bodyPr>
          <a:lstStyle/>
          <a:p>
            <a:pPr algn="ctr">
              <a:spcBef>
                <a:spcPct val="50000"/>
              </a:spcBef>
            </a:pPr>
            <a:endParaRPr lang="en-GB" sz="1400"/>
          </a:p>
        </p:txBody>
      </p:sp>
    </p:spTree>
  </p:cSld>
  <p:clrMapOvr>
    <a:masterClrMapping/>
  </p:clrMapOvr>
  <p:transition spd="slow">
    <p:split orient="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Eg</a:t>
            </a:r>
            <a:r>
              <a:rPr lang="en-US" dirty="0" smtClean="0"/>
              <a:t>= synthesis of m-</a:t>
            </a:r>
            <a:r>
              <a:rPr lang="en-US" dirty="0" err="1" smtClean="0"/>
              <a:t>hydroxy</a:t>
            </a:r>
            <a:r>
              <a:rPr lang="en-US" dirty="0" smtClean="0"/>
              <a:t> benzoic acid from m-</a:t>
            </a:r>
            <a:r>
              <a:rPr lang="en-US" dirty="0" err="1" smtClean="0"/>
              <a:t>hydroxy</a:t>
            </a:r>
            <a:r>
              <a:rPr lang="en-US" dirty="0" smtClean="0"/>
              <a:t> </a:t>
            </a:r>
            <a:r>
              <a:rPr lang="en-US" dirty="0" err="1" smtClean="0"/>
              <a:t>benzaldehyde</a:t>
            </a:r>
            <a:endParaRPr lang="en-US" dirty="0"/>
          </a:p>
        </p:txBody>
      </p:sp>
    </p:spTree>
    <p:extLst>
      <p:ext uri="{BB962C8B-B14F-4D97-AF65-F5344CB8AC3E}">
        <p14:creationId xmlns:p14="http://schemas.microsoft.com/office/powerpoint/2010/main" val="1905570579"/>
      </p:ext>
    </p:extLst>
  </p:cSld>
  <p:clrMapOvr>
    <a:masterClrMapping/>
  </p:clrMapOvr>
  <p:transition spd="slow">
    <p:split orient="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b="1" smtClean="0"/>
              <a:t>9. Catalysis</a:t>
            </a:r>
          </a:p>
        </p:txBody>
      </p:sp>
      <p:sp>
        <p:nvSpPr>
          <p:cNvPr id="43011" name="Rectangle 3"/>
          <p:cNvSpPr>
            <a:spLocks noGrp="1" noChangeArrowheads="1"/>
          </p:cNvSpPr>
          <p:nvPr>
            <p:ph type="body" idx="1"/>
          </p:nvPr>
        </p:nvSpPr>
        <p:spPr/>
        <p:txBody>
          <a:bodyPr/>
          <a:lstStyle/>
          <a:p>
            <a:pPr marL="609600" indent="-609600" eaLnBrk="1" hangingPunct="1">
              <a:buFontTx/>
              <a:buNone/>
            </a:pPr>
            <a:r>
              <a:rPr lang="en-US" dirty="0" smtClean="0"/>
              <a:t>	Catalytic reagents (as selective as possible) are superior to stoichiometric </a:t>
            </a:r>
            <a:r>
              <a:rPr lang="en-US" dirty="0" err="1" smtClean="0"/>
              <a:t>reagents.Use</a:t>
            </a:r>
            <a:r>
              <a:rPr lang="en-US" dirty="0" smtClean="0"/>
              <a:t> </a:t>
            </a:r>
            <a:r>
              <a:rPr lang="en-US" dirty="0" err="1" smtClean="0"/>
              <a:t>catalyst,not</a:t>
            </a:r>
            <a:r>
              <a:rPr lang="en-US" dirty="0" smtClean="0"/>
              <a:t> </a:t>
            </a:r>
            <a:r>
              <a:rPr lang="en-US" dirty="0" err="1" smtClean="0"/>
              <a:t>stiochiometric</a:t>
            </a:r>
            <a:r>
              <a:rPr lang="en-US" dirty="0" smtClean="0"/>
              <a:t> reagents.</a:t>
            </a:r>
          </a:p>
          <a:p>
            <a:pPr marL="609600" indent="-609600" eaLnBrk="1" hangingPunct="1"/>
            <a:r>
              <a:rPr lang="en-US" dirty="0" err="1" smtClean="0"/>
              <a:t>Eg</a:t>
            </a:r>
            <a:r>
              <a:rPr lang="en-US" dirty="0" smtClean="0"/>
              <a:t>= </a:t>
            </a:r>
            <a:r>
              <a:rPr lang="en-US" dirty="0" err="1" smtClean="0"/>
              <a:t>propene+hydrogen</a:t>
            </a:r>
            <a:r>
              <a:rPr lang="en-US" dirty="0" smtClean="0"/>
              <a:t>=propane(100%)</a:t>
            </a:r>
          </a:p>
          <a:p>
            <a:pPr marL="609600" indent="-609600" eaLnBrk="1" hangingPunct="1"/>
            <a:r>
              <a:rPr lang="en-US" dirty="0" smtClean="0"/>
              <a:t>Ni as catalyst</a:t>
            </a:r>
          </a:p>
        </p:txBody>
      </p:sp>
    </p:spTree>
  </p:cSld>
  <p:clrMapOvr>
    <a:masterClrMapping/>
  </p:clrMapOvr>
  <p:transition spd="slow">
    <p:split orient="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3200" smtClean="0">
                <a:solidFill>
                  <a:srgbClr val="FF0000"/>
                </a:solidFill>
              </a:rPr>
              <a:t>Heterogeneous vs Homogenous</a:t>
            </a:r>
          </a:p>
        </p:txBody>
      </p:sp>
      <p:sp>
        <p:nvSpPr>
          <p:cNvPr id="44035" name="Rectangle 3"/>
          <p:cNvSpPr>
            <a:spLocks noGrp="1" noChangeArrowheads="1"/>
          </p:cNvSpPr>
          <p:nvPr>
            <p:ph type="body" sz="half" idx="1"/>
          </p:nvPr>
        </p:nvSpPr>
        <p:spPr/>
        <p:txBody>
          <a:bodyPr/>
          <a:lstStyle/>
          <a:p>
            <a:pPr eaLnBrk="1" hangingPunct="1"/>
            <a:r>
              <a:rPr lang="en-US" sz="2000" dirty="0" smtClean="0">
                <a:solidFill>
                  <a:srgbClr val="FF0000"/>
                </a:solidFill>
              </a:rPr>
              <a:t>Distinct solid phase</a:t>
            </a:r>
          </a:p>
          <a:p>
            <a:pPr eaLnBrk="1" hangingPunct="1"/>
            <a:r>
              <a:rPr lang="en-US" sz="2000" dirty="0" smtClean="0"/>
              <a:t>Readily separated</a:t>
            </a:r>
          </a:p>
          <a:p>
            <a:pPr eaLnBrk="1" hangingPunct="1"/>
            <a:r>
              <a:rPr lang="en-US" sz="2000" dirty="0" smtClean="0">
                <a:solidFill>
                  <a:srgbClr val="FF0000"/>
                </a:solidFill>
              </a:rPr>
              <a:t>Readily regenerated &amp; recycled</a:t>
            </a:r>
          </a:p>
          <a:p>
            <a:pPr eaLnBrk="1" hangingPunct="1"/>
            <a:r>
              <a:rPr lang="en-US" sz="2000" dirty="0" smtClean="0"/>
              <a:t>Rates not as fast</a:t>
            </a:r>
          </a:p>
          <a:p>
            <a:pPr eaLnBrk="1" hangingPunct="1"/>
            <a:r>
              <a:rPr lang="en-US" sz="2000" dirty="0" smtClean="0"/>
              <a:t>Diffusion limited</a:t>
            </a:r>
          </a:p>
          <a:p>
            <a:pPr eaLnBrk="1" hangingPunct="1"/>
            <a:r>
              <a:rPr lang="en-US" sz="2000" dirty="0" smtClean="0">
                <a:solidFill>
                  <a:srgbClr val="FF0000"/>
                </a:solidFill>
              </a:rPr>
              <a:t>Sensitive to poisons</a:t>
            </a:r>
          </a:p>
          <a:p>
            <a:pPr eaLnBrk="1" hangingPunct="1"/>
            <a:r>
              <a:rPr lang="en-US" sz="2000" dirty="0" smtClean="0"/>
              <a:t>Lower selectivity</a:t>
            </a:r>
          </a:p>
          <a:p>
            <a:pPr eaLnBrk="1" hangingPunct="1"/>
            <a:r>
              <a:rPr lang="en-US" sz="2000" dirty="0" smtClean="0">
                <a:solidFill>
                  <a:srgbClr val="FF0000"/>
                </a:solidFill>
              </a:rPr>
              <a:t>Long service life</a:t>
            </a:r>
          </a:p>
          <a:p>
            <a:pPr eaLnBrk="1" hangingPunct="1"/>
            <a:r>
              <a:rPr lang="en-US" sz="2000" dirty="0" smtClean="0"/>
              <a:t>High energy process</a:t>
            </a:r>
          </a:p>
          <a:p>
            <a:pPr eaLnBrk="1" hangingPunct="1"/>
            <a:r>
              <a:rPr lang="en-US" sz="2000" dirty="0" smtClean="0"/>
              <a:t>Poor mechanistic understanding</a:t>
            </a:r>
          </a:p>
        </p:txBody>
      </p:sp>
      <p:sp>
        <p:nvSpPr>
          <p:cNvPr id="44036" name="Rectangle 4"/>
          <p:cNvSpPr>
            <a:spLocks noGrp="1" noChangeArrowheads="1"/>
          </p:cNvSpPr>
          <p:nvPr>
            <p:ph type="body" sz="half" idx="2"/>
          </p:nvPr>
        </p:nvSpPr>
        <p:spPr/>
        <p:txBody>
          <a:bodyPr/>
          <a:lstStyle/>
          <a:p>
            <a:pPr eaLnBrk="1" hangingPunct="1"/>
            <a:r>
              <a:rPr lang="en-US" sz="2000" dirty="0" smtClean="0"/>
              <a:t>Same phase as </a:t>
            </a:r>
            <a:r>
              <a:rPr lang="en-US" sz="2000" dirty="0" err="1" smtClean="0"/>
              <a:t>rxn</a:t>
            </a:r>
            <a:r>
              <a:rPr lang="en-US" sz="2000" dirty="0" smtClean="0"/>
              <a:t> medium</a:t>
            </a:r>
          </a:p>
          <a:p>
            <a:pPr eaLnBrk="1" hangingPunct="1"/>
            <a:r>
              <a:rPr lang="en-US" sz="2000" dirty="0" smtClean="0"/>
              <a:t>Difficult to separate</a:t>
            </a:r>
          </a:p>
          <a:p>
            <a:pPr eaLnBrk="1" hangingPunct="1"/>
            <a:r>
              <a:rPr lang="en-US" sz="2000" dirty="0" smtClean="0"/>
              <a:t>Expensive and/or difficult to separate</a:t>
            </a:r>
          </a:p>
          <a:p>
            <a:pPr eaLnBrk="1" hangingPunct="1"/>
            <a:r>
              <a:rPr lang="en-US" sz="2000" dirty="0" smtClean="0"/>
              <a:t>Very high rates</a:t>
            </a:r>
          </a:p>
          <a:p>
            <a:pPr eaLnBrk="1" hangingPunct="1"/>
            <a:r>
              <a:rPr lang="en-US" sz="2000" dirty="0" smtClean="0"/>
              <a:t>Not diffusion controlled</a:t>
            </a:r>
          </a:p>
          <a:p>
            <a:pPr eaLnBrk="1" hangingPunct="1"/>
            <a:r>
              <a:rPr lang="en-US" sz="2000" dirty="0" smtClean="0">
                <a:solidFill>
                  <a:srgbClr val="FF0000"/>
                </a:solidFill>
              </a:rPr>
              <a:t>Robust to poisons</a:t>
            </a:r>
          </a:p>
          <a:p>
            <a:pPr eaLnBrk="1" hangingPunct="1"/>
            <a:r>
              <a:rPr lang="en-US" sz="2000" dirty="0" smtClean="0"/>
              <a:t>High selectivity</a:t>
            </a:r>
          </a:p>
          <a:p>
            <a:pPr eaLnBrk="1" hangingPunct="1"/>
            <a:r>
              <a:rPr lang="en-US" sz="2000" dirty="0" smtClean="0">
                <a:solidFill>
                  <a:srgbClr val="FF0000"/>
                </a:solidFill>
              </a:rPr>
              <a:t>Short service life</a:t>
            </a:r>
          </a:p>
          <a:p>
            <a:pPr eaLnBrk="1" hangingPunct="1"/>
            <a:r>
              <a:rPr lang="en-US" sz="2000" dirty="0" smtClean="0"/>
              <a:t>Mild conditions</a:t>
            </a:r>
          </a:p>
          <a:p>
            <a:pPr eaLnBrk="1" hangingPunct="1"/>
            <a:r>
              <a:rPr lang="en-US" sz="2000" dirty="0" smtClean="0"/>
              <a:t>Mechanisms well understood</a:t>
            </a:r>
          </a:p>
        </p:txBody>
      </p:sp>
    </p:spTree>
  </p:cSld>
  <p:clrMapOvr>
    <a:masterClrMapping/>
  </p:clrMapOvr>
  <p:transition spd="slow">
    <p:split orient="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3200" smtClean="0"/>
              <a:t>Heterogeneous vs Homogenous</a:t>
            </a:r>
          </a:p>
        </p:txBody>
      </p:sp>
      <p:sp>
        <p:nvSpPr>
          <p:cNvPr id="45059" name="Rectangle 3"/>
          <p:cNvSpPr>
            <a:spLocks noGrp="1" noChangeArrowheads="1"/>
          </p:cNvSpPr>
          <p:nvPr>
            <p:ph type="body" sz="half" idx="1"/>
          </p:nvPr>
        </p:nvSpPr>
        <p:spPr>
          <a:xfrm>
            <a:off x="381000" y="2057400"/>
            <a:ext cx="3810000" cy="4114800"/>
          </a:xfrm>
        </p:spPr>
        <p:txBody>
          <a:bodyPr/>
          <a:lstStyle/>
          <a:p>
            <a:pPr eaLnBrk="1" hangingPunct="1"/>
            <a:r>
              <a:rPr lang="en-US" sz="2000" dirty="0" smtClean="0"/>
              <a:t>Distinct solid phase</a:t>
            </a:r>
          </a:p>
          <a:p>
            <a:pPr eaLnBrk="1" hangingPunct="1"/>
            <a:r>
              <a:rPr lang="en-US" sz="2000" b="1" dirty="0" smtClean="0"/>
              <a:t>Readily separated</a:t>
            </a:r>
          </a:p>
          <a:p>
            <a:pPr eaLnBrk="1" hangingPunct="1"/>
            <a:r>
              <a:rPr lang="en-US" sz="2000" b="1" dirty="0" smtClean="0"/>
              <a:t>Readily regenerated &amp; recycled</a:t>
            </a:r>
          </a:p>
          <a:p>
            <a:pPr eaLnBrk="1" hangingPunct="1"/>
            <a:r>
              <a:rPr lang="en-US" sz="2000" dirty="0" smtClean="0"/>
              <a:t>Rates not as fast</a:t>
            </a:r>
          </a:p>
          <a:p>
            <a:pPr eaLnBrk="1" hangingPunct="1"/>
            <a:r>
              <a:rPr lang="en-US" sz="2000" dirty="0" smtClean="0"/>
              <a:t>Diffusion limited</a:t>
            </a:r>
          </a:p>
          <a:p>
            <a:pPr eaLnBrk="1" hangingPunct="1"/>
            <a:r>
              <a:rPr lang="en-US" sz="2000" dirty="0" smtClean="0"/>
              <a:t>Sensitive to poisons</a:t>
            </a:r>
          </a:p>
          <a:p>
            <a:pPr eaLnBrk="1" hangingPunct="1"/>
            <a:r>
              <a:rPr lang="en-US" sz="2000" b="1" dirty="0" smtClean="0">
                <a:solidFill>
                  <a:schemeClr val="tx2"/>
                </a:solidFill>
              </a:rPr>
              <a:t>Lower selectivity</a:t>
            </a:r>
          </a:p>
          <a:p>
            <a:pPr eaLnBrk="1" hangingPunct="1"/>
            <a:r>
              <a:rPr lang="en-US" sz="2000" b="1" dirty="0" smtClean="0"/>
              <a:t>Long service life</a:t>
            </a:r>
          </a:p>
          <a:p>
            <a:pPr eaLnBrk="1" hangingPunct="1"/>
            <a:r>
              <a:rPr lang="en-US" sz="2000" dirty="0" smtClean="0"/>
              <a:t>High energy process</a:t>
            </a:r>
          </a:p>
          <a:p>
            <a:pPr eaLnBrk="1" hangingPunct="1"/>
            <a:r>
              <a:rPr lang="en-US" sz="2000" dirty="0" smtClean="0"/>
              <a:t>Poor mechanistic understanding</a:t>
            </a:r>
          </a:p>
        </p:txBody>
      </p:sp>
      <p:sp>
        <p:nvSpPr>
          <p:cNvPr id="45060" name="Rectangle 4"/>
          <p:cNvSpPr>
            <a:spLocks noGrp="1" noChangeArrowheads="1"/>
          </p:cNvSpPr>
          <p:nvPr>
            <p:ph type="body" sz="half" idx="2"/>
          </p:nvPr>
        </p:nvSpPr>
        <p:spPr>
          <a:xfrm>
            <a:off x="5220072" y="2057400"/>
            <a:ext cx="3595072" cy="4114800"/>
          </a:xfrm>
        </p:spPr>
        <p:txBody>
          <a:bodyPr/>
          <a:lstStyle/>
          <a:p>
            <a:pPr eaLnBrk="1" hangingPunct="1"/>
            <a:r>
              <a:rPr lang="en-US" sz="2000" dirty="0" smtClean="0"/>
              <a:t>Same phase as </a:t>
            </a:r>
            <a:r>
              <a:rPr lang="en-US" sz="2000" dirty="0" err="1" smtClean="0"/>
              <a:t>rxn</a:t>
            </a:r>
            <a:r>
              <a:rPr lang="en-US" sz="2000" dirty="0" smtClean="0"/>
              <a:t> medium</a:t>
            </a:r>
          </a:p>
          <a:p>
            <a:pPr eaLnBrk="1" hangingPunct="1"/>
            <a:r>
              <a:rPr lang="en-US" sz="2000" dirty="0" smtClean="0"/>
              <a:t>Difficult to separate</a:t>
            </a:r>
          </a:p>
          <a:p>
            <a:pPr eaLnBrk="1" hangingPunct="1"/>
            <a:r>
              <a:rPr lang="en-US" sz="2000" dirty="0" smtClean="0"/>
              <a:t>Expensive and/or difficult to separate</a:t>
            </a:r>
          </a:p>
          <a:p>
            <a:pPr eaLnBrk="1" hangingPunct="1"/>
            <a:r>
              <a:rPr lang="en-US" sz="2000" b="1" dirty="0" smtClean="0"/>
              <a:t>Very high rates</a:t>
            </a:r>
          </a:p>
          <a:p>
            <a:pPr eaLnBrk="1" hangingPunct="1"/>
            <a:r>
              <a:rPr lang="en-US" sz="2000" dirty="0" smtClean="0"/>
              <a:t>Not diffusion controlled</a:t>
            </a:r>
          </a:p>
          <a:p>
            <a:pPr eaLnBrk="1" hangingPunct="1"/>
            <a:r>
              <a:rPr lang="en-US" sz="2000" b="1" dirty="0" smtClean="0"/>
              <a:t>Robust to poisons</a:t>
            </a:r>
          </a:p>
          <a:p>
            <a:pPr eaLnBrk="1" hangingPunct="1"/>
            <a:r>
              <a:rPr lang="en-US" sz="2000" b="1" dirty="0" smtClean="0"/>
              <a:t>High selectivity</a:t>
            </a:r>
          </a:p>
          <a:p>
            <a:pPr eaLnBrk="1" hangingPunct="1"/>
            <a:r>
              <a:rPr lang="en-US" sz="2000" dirty="0" smtClean="0"/>
              <a:t>Short service life</a:t>
            </a:r>
          </a:p>
          <a:p>
            <a:pPr eaLnBrk="1" hangingPunct="1"/>
            <a:r>
              <a:rPr lang="en-US" sz="2000" b="1" dirty="0" smtClean="0"/>
              <a:t>Mild conditions</a:t>
            </a:r>
          </a:p>
          <a:p>
            <a:pPr eaLnBrk="1" hangingPunct="1"/>
            <a:r>
              <a:rPr lang="en-US" sz="2000" dirty="0" smtClean="0"/>
              <a:t>Mechanisms well understood</a:t>
            </a:r>
          </a:p>
        </p:txBody>
      </p:sp>
      <p:sp>
        <p:nvSpPr>
          <p:cNvPr id="115717" name="Line 5"/>
          <p:cNvSpPr>
            <a:spLocks noChangeShapeType="1"/>
          </p:cNvSpPr>
          <p:nvPr/>
        </p:nvSpPr>
        <p:spPr bwMode="auto">
          <a:xfrm>
            <a:off x="2987824" y="2743199"/>
            <a:ext cx="582908" cy="160337"/>
          </a:xfrm>
          <a:prstGeom prst="line">
            <a:avLst/>
          </a:prstGeom>
          <a:noFill/>
          <a:ln w="9525">
            <a:solidFill>
              <a:schemeClr val="tx1"/>
            </a:solidFill>
            <a:round/>
            <a:headEnd/>
            <a:tailEnd type="triangle" w="med" len="med"/>
          </a:ln>
        </p:spPr>
        <p:txBody>
          <a:bodyPr/>
          <a:lstStyle/>
          <a:p>
            <a:endParaRPr lang="en-US"/>
          </a:p>
        </p:txBody>
      </p:sp>
      <p:sp>
        <p:nvSpPr>
          <p:cNvPr id="115718" name="Line 6"/>
          <p:cNvSpPr>
            <a:spLocks noChangeShapeType="1"/>
          </p:cNvSpPr>
          <p:nvPr/>
        </p:nvSpPr>
        <p:spPr bwMode="auto">
          <a:xfrm>
            <a:off x="3227832" y="2987674"/>
            <a:ext cx="342900" cy="0"/>
          </a:xfrm>
          <a:prstGeom prst="line">
            <a:avLst/>
          </a:prstGeom>
          <a:noFill/>
          <a:ln w="9525">
            <a:solidFill>
              <a:schemeClr val="tx1"/>
            </a:solidFill>
            <a:round/>
            <a:headEnd/>
            <a:tailEnd type="triangle" w="med" len="med"/>
          </a:ln>
        </p:spPr>
        <p:txBody>
          <a:bodyPr/>
          <a:lstStyle/>
          <a:p>
            <a:endParaRPr lang="en-US"/>
          </a:p>
        </p:txBody>
      </p:sp>
      <p:sp>
        <p:nvSpPr>
          <p:cNvPr id="115719" name="Line 7"/>
          <p:cNvSpPr>
            <a:spLocks noChangeShapeType="1"/>
          </p:cNvSpPr>
          <p:nvPr/>
        </p:nvSpPr>
        <p:spPr bwMode="auto">
          <a:xfrm flipV="1">
            <a:off x="2699792" y="3717032"/>
            <a:ext cx="870940" cy="1368152"/>
          </a:xfrm>
          <a:prstGeom prst="line">
            <a:avLst/>
          </a:prstGeom>
          <a:noFill/>
          <a:ln w="9525">
            <a:solidFill>
              <a:schemeClr val="tx1"/>
            </a:solidFill>
            <a:round/>
            <a:headEnd/>
            <a:tailEnd type="triangle" w="med" len="med"/>
          </a:ln>
        </p:spPr>
        <p:txBody>
          <a:bodyPr/>
          <a:lstStyle/>
          <a:p>
            <a:endParaRPr lang="en-US"/>
          </a:p>
        </p:txBody>
      </p:sp>
      <p:sp>
        <p:nvSpPr>
          <p:cNvPr id="115720" name="Line 8"/>
          <p:cNvSpPr>
            <a:spLocks noChangeShapeType="1"/>
          </p:cNvSpPr>
          <p:nvPr/>
        </p:nvSpPr>
        <p:spPr bwMode="auto">
          <a:xfrm flipH="1" flipV="1">
            <a:off x="4540250" y="3063874"/>
            <a:ext cx="720080" cy="441325"/>
          </a:xfrm>
          <a:prstGeom prst="line">
            <a:avLst/>
          </a:prstGeom>
          <a:noFill/>
          <a:ln w="9525">
            <a:solidFill>
              <a:schemeClr val="tx1"/>
            </a:solidFill>
            <a:round/>
            <a:headEnd/>
            <a:tailEnd type="triangle" w="med" len="med"/>
          </a:ln>
        </p:spPr>
        <p:txBody>
          <a:bodyPr/>
          <a:lstStyle/>
          <a:p>
            <a:endParaRPr lang="en-US"/>
          </a:p>
        </p:txBody>
      </p:sp>
      <p:sp>
        <p:nvSpPr>
          <p:cNvPr id="115721" name="Line 9"/>
          <p:cNvSpPr>
            <a:spLocks noChangeShapeType="1"/>
          </p:cNvSpPr>
          <p:nvPr/>
        </p:nvSpPr>
        <p:spPr bwMode="auto">
          <a:xfrm flipH="1" flipV="1">
            <a:off x="4355976" y="3505200"/>
            <a:ext cx="904354" cy="962304"/>
          </a:xfrm>
          <a:prstGeom prst="line">
            <a:avLst/>
          </a:prstGeom>
          <a:noFill/>
          <a:ln w="9525">
            <a:solidFill>
              <a:schemeClr val="tx1"/>
            </a:solidFill>
            <a:round/>
            <a:headEnd/>
            <a:tailEnd type="triangle" w="med" len="med"/>
          </a:ln>
        </p:spPr>
        <p:txBody>
          <a:bodyPr/>
          <a:lstStyle/>
          <a:p>
            <a:endParaRPr lang="en-US"/>
          </a:p>
        </p:txBody>
      </p:sp>
      <p:sp>
        <p:nvSpPr>
          <p:cNvPr id="115722" name="Line 10"/>
          <p:cNvSpPr>
            <a:spLocks noChangeShapeType="1"/>
          </p:cNvSpPr>
          <p:nvPr/>
        </p:nvSpPr>
        <p:spPr bwMode="auto">
          <a:xfrm flipH="1" flipV="1">
            <a:off x="4191000" y="3505200"/>
            <a:ext cx="1069330" cy="1315008"/>
          </a:xfrm>
          <a:prstGeom prst="line">
            <a:avLst/>
          </a:prstGeom>
          <a:noFill/>
          <a:ln w="9525">
            <a:solidFill>
              <a:schemeClr val="tx1"/>
            </a:solidFill>
            <a:round/>
            <a:headEnd/>
            <a:tailEnd type="triangle" w="med" len="med"/>
          </a:ln>
        </p:spPr>
        <p:txBody>
          <a:bodyPr/>
          <a:lstStyle/>
          <a:p>
            <a:endParaRPr lang="en-US"/>
          </a:p>
        </p:txBody>
      </p:sp>
      <p:sp>
        <p:nvSpPr>
          <p:cNvPr id="115723" name="Line 11"/>
          <p:cNvSpPr>
            <a:spLocks noChangeShapeType="1"/>
          </p:cNvSpPr>
          <p:nvPr/>
        </p:nvSpPr>
        <p:spPr bwMode="auto">
          <a:xfrm flipH="1" flipV="1">
            <a:off x="4159250" y="3717032"/>
            <a:ext cx="1132830" cy="1656184"/>
          </a:xfrm>
          <a:prstGeom prst="line">
            <a:avLst/>
          </a:prstGeom>
          <a:noFill/>
          <a:ln w="9525">
            <a:solidFill>
              <a:schemeClr val="tx1"/>
            </a:solidFill>
            <a:round/>
            <a:headEnd/>
            <a:tailEnd type="triangle" w="med" len="med"/>
          </a:ln>
        </p:spPr>
        <p:txBody>
          <a:bodyPr/>
          <a:lstStyle/>
          <a:p>
            <a:endParaRPr lang="en-US"/>
          </a:p>
        </p:txBody>
      </p:sp>
      <p:sp>
        <p:nvSpPr>
          <p:cNvPr id="115724" name="Text Box 12"/>
          <p:cNvSpPr txBox="1">
            <a:spLocks noChangeArrowheads="1"/>
          </p:cNvSpPr>
          <p:nvPr/>
        </p:nvSpPr>
        <p:spPr bwMode="auto">
          <a:xfrm>
            <a:off x="3505200" y="2743200"/>
            <a:ext cx="1035050" cy="641350"/>
          </a:xfrm>
          <a:prstGeom prst="rect">
            <a:avLst/>
          </a:prstGeom>
          <a:solidFill>
            <a:schemeClr val="bg1"/>
          </a:solidFill>
          <a:ln w="9525">
            <a:noFill/>
            <a:miter lim="800000"/>
            <a:headEnd/>
            <a:tailEnd/>
          </a:ln>
        </p:spPr>
        <p:txBody>
          <a:bodyPr wrap="none">
            <a:spAutoFit/>
          </a:bodyPr>
          <a:lstStyle/>
          <a:p>
            <a:pPr algn="ctr"/>
            <a:r>
              <a:rPr lang="en-US" b="1" dirty="0">
                <a:solidFill>
                  <a:srgbClr val="008000"/>
                </a:solidFill>
                <a:cs typeface="Arial" pitchFamily="34" charset="0"/>
              </a:rPr>
              <a:t>Green </a:t>
            </a:r>
          </a:p>
          <a:p>
            <a:pPr algn="ctr"/>
            <a:r>
              <a:rPr lang="en-US" b="1" dirty="0">
                <a:solidFill>
                  <a:srgbClr val="008000"/>
                </a:solidFill>
                <a:cs typeface="Arial" pitchFamily="34" charset="0"/>
              </a:rPr>
              <a:t>catalyst</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7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7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57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57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57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57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animBg="1"/>
      <p:bldP spid="115718" grpId="0" animBg="1"/>
      <p:bldP spid="115719" grpId="0" animBg="1"/>
      <p:bldP spid="115720" grpId="0" animBg="1"/>
      <p:bldP spid="115721" grpId="0" animBg="1"/>
      <p:bldP spid="115722" grpId="0" animBg="1"/>
      <p:bldP spid="115723" grpId="0" animBg="1"/>
      <p:bldP spid="11572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z="3200" smtClean="0"/>
              <a:t>Biocatalysis</a:t>
            </a:r>
          </a:p>
        </p:txBody>
      </p:sp>
      <p:sp>
        <p:nvSpPr>
          <p:cNvPr id="9220" name="Rectangle 3"/>
          <p:cNvSpPr>
            <a:spLocks noGrp="1" noChangeArrowheads="1"/>
          </p:cNvSpPr>
          <p:nvPr>
            <p:ph type="body" idx="1"/>
          </p:nvPr>
        </p:nvSpPr>
        <p:spPr>
          <a:xfrm>
            <a:off x="0" y="1524000"/>
            <a:ext cx="4572000" cy="4525963"/>
          </a:xfrm>
        </p:spPr>
        <p:txBody>
          <a:bodyPr/>
          <a:lstStyle/>
          <a:p>
            <a:pPr eaLnBrk="1" hangingPunct="1"/>
            <a:r>
              <a:rPr lang="en-US" sz="2400" dirty="0" smtClean="0"/>
              <a:t>Enzymes or whole-cell microorganisms</a:t>
            </a:r>
          </a:p>
          <a:p>
            <a:pPr eaLnBrk="1" hangingPunct="1"/>
            <a:r>
              <a:rPr lang="en-US" sz="2400" dirty="0" smtClean="0"/>
              <a:t>Benefits</a:t>
            </a:r>
          </a:p>
          <a:p>
            <a:pPr lvl="1" eaLnBrk="1" hangingPunct="1"/>
            <a:r>
              <a:rPr lang="en-US" sz="2000" dirty="0" smtClean="0"/>
              <a:t>Fast </a:t>
            </a:r>
            <a:r>
              <a:rPr lang="en-US" sz="2000" dirty="0" err="1" smtClean="0"/>
              <a:t>rxns</a:t>
            </a:r>
            <a:r>
              <a:rPr lang="en-US" sz="2000" dirty="0" smtClean="0"/>
              <a:t> due to correct orientations</a:t>
            </a:r>
          </a:p>
          <a:p>
            <a:pPr lvl="1" eaLnBrk="1" hangingPunct="1"/>
            <a:r>
              <a:rPr lang="en-US" sz="2000" dirty="0" smtClean="0"/>
              <a:t>Orientation of site gives high </a:t>
            </a:r>
            <a:r>
              <a:rPr lang="en-US" sz="2000" dirty="0" err="1" smtClean="0"/>
              <a:t>stereospecificity</a:t>
            </a:r>
            <a:endParaRPr lang="en-US" sz="2000" dirty="0" smtClean="0"/>
          </a:p>
          <a:p>
            <a:pPr lvl="1" eaLnBrk="1" hangingPunct="1"/>
            <a:r>
              <a:rPr lang="en-US" sz="2000" dirty="0" smtClean="0"/>
              <a:t>Water soluble</a:t>
            </a:r>
          </a:p>
          <a:p>
            <a:pPr lvl="1" eaLnBrk="1" hangingPunct="1"/>
            <a:r>
              <a:rPr lang="en-US" sz="2000" dirty="0" smtClean="0"/>
              <a:t>Naturally occurring</a:t>
            </a:r>
          </a:p>
          <a:p>
            <a:pPr lvl="1" eaLnBrk="1" hangingPunct="1"/>
            <a:r>
              <a:rPr lang="en-US" sz="2000" dirty="0" smtClean="0"/>
              <a:t>Moderate conditions</a:t>
            </a:r>
          </a:p>
          <a:p>
            <a:pPr marL="457200" lvl="1" indent="0" eaLnBrk="1" hangingPunct="1">
              <a:buNone/>
            </a:pPr>
            <a:endParaRPr lang="en-US" sz="2000" dirty="0" smtClean="0"/>
          </a:p>
        </p:txBody>
      </p:sp>
      <p:graphicFrame>
        <p:nvGraphicFramePr>
          <p:cNvPr id="9218" name="Object 2"/>
          <p:cNvGraphicFramePr>
            <a:graphicFrameLocks noChangeAspect="1"/>
          </p:cNvGraphicFramePr>
          <p:nvPr>
            <p:extLst>
              <p:ext uri="{D42A27DB-BD31-4B8C-83A1-F6EECF244321}">
                <p14:modId xmlns:p14="http://schemas.microsoft.com/office/powerpoint/2010/main" val="1667155675"/>
              </p:ext>
            </p:extLst>
          </p:nvPr>
        </p:nvGraphicFramePr>
        <p:xfrm>
          <a:off x="5004048" y="2420888"/>
          <a:ext cx="3888432" cy="2933578"/>
        </p:xfrm>
        <a:graphic>
          <a:graphicData uri="http://schemas.openxmlformats.org/presentationml/2006/ole">
            <mc:AlternateContent xmlns:mc="http://schemas.openxmlformats.org/markup-compatibility/2006">
              <mc:Choice xmlns:v="urn:schemas-microsoft-com:vml" Requires="v">
                <p:oleObj spid="_x0000_s9264" name="Photo Editor Photo" r:id="rId3" imgW="4971429" imgH="2572109" progId="MSPhotoEd.3">
                  <p:embed/>
                </p:oleObj>
              </mc:Choice>
              <mc:Fallback>
                <p:oleObj name="Photo Editor Photo" r:id="rId3" imgW="4971429" imgH="2572109"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2420888"/>
                        <a:ext cx="3888432" cy="2933578"/>
                      </a:xfrm>
                      <a:prstGeom prst="rect">
                        <a:avLst/>
                      </a:prstGeom>
                      <a:noFill/>
                      <a:ln>
                        <a:noFill/>
                      </a:ln>
                      <a:effectLst/>
                      <a:extLst/>
                    </p:spPr>
                  </p:pic>
                </p:oleObj>
              </mc:Fallback>
            </mc:AlternateContent>
          </a:graphicData>
        </a:graphic>
      </p:graphicFrame>
    </p:spTree>
  </p:cSld>
  <p:clrMapOvr>
    <a:masterClrMapping/>
  </p:clrMapOvr>
  <p:transition spd="slow">
    <p:split orient="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b="1" smtClean="0"/>
              <a:t>10. Design for Degradation</a:t>
            </a:r>
          </a:p>
        </p:txBody>
      </p:sp>
      <p:sp>
        <p:nvSpPr>
          <p:cNvPr id="46083" name="Rectangle 3"/>
          <p:cNvSpPr>
            <a:spLocks noGrp="1" noChangeArrowheads="1"/>
          </p:cNvSpPr>
          <p:nvPr>
            <p:ph type="body" idx="1"/>
          </p:nvPr>
        </p:nvSpPr>
        <p:spPr/>
        <p:txBody>
          <a:bodyPr/>
          <a:lstStyle/>
          <a:p>
            <a:pPr marL="609600" indent="-609600" eaLnBrk="1" hangingPunct="1">
              <a:buFontTx/>
              <a:buNone/>
            </a:pPr>
            <a:r>
              <a:rPr lang="en-US" smtClean="0"/>
              <a:t>	Chemical products should be designed so that at the end of their function they do not persist in the environment and instead break down into innocuous degradation products.</a:t>
            </a:r>
          </a:p>
          <a:p>
            <a:pPr marL="609600" indent="-609600" eaLnBrk="1" hangingPunct="1"/>
            <a:endParaRPr lang="en-US" smtClean="0"/>
          </a:p>
        </p:txBody>
      </p:sp>
    </p:spTree>
  </p:cSld>
  <p:clrMapOvr>
    <a:masterClrMapping/>
  </p:clrMapOvr>
  <p:transition spd="slow">
    <p:split orient="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42938" y="571500"/>
            <a:ext cx="7772400" cy="1143000"/>
          </a:xfrm>
        </p:spPr>
        <p:txBody>
          <a:bodyPr/>
          <a:lstStyle/>
          <a:p>
            <a:pPr eaLnBrk="1" hangingPunct="1"/>
            <a:r>
              <a:rPr lang="en-US" sz="3200" smtClean="0">
                <a:solidFill>
                  <a:srgbClr val="FF0000"/>
                </a:solidFill>
              </a:rPr>
              <a:t>Persistence</a:t>
            </a:r>
          </a:p>
        </p:txBody>
      </p:sp>
      <p:sp>
        <p:nvSpPr>
          <p:cNvPr id="47107" name="Rectangle 3"/>
          <p:cNvSpPr>
            <a:spLocks noGrp="1" noChangeArrowheads="1"/>
          </p:cNvSpPr>
          <p:nvPr>
            <p:ph type="body" idx="1"/>
          </p:nvPr>
        </p:nvSpPr>
        <p:spPr/>
        <p:txBody>
          <a:bodyPr/>
          <a:lstStyle/>
          <a:p>
            <a:pPr eaLnBrk="1" hangingPunct="1"/>
            <a:r>
              <a:rPr lang="en-US" sz="2400" smtClean="0"/>
              <a:t>Early examples: </a:t>
            </a:r>
          </a:p>
          <a:p>
            <a:pPr eaLnBrk="1" hangingPunct="1"/>
            <a:r>
              <a:rPr lang="en-US" sz="2400" smtClean="0"/>
              <a:t>Sulfonated detergents</a:t>
            </a:r>
          </a:p>
          <a:p>
            <a:pPr lvl="1" eaLnBrk="1" hangingPunct="1"/>
            <a:r>
              <a:rPr lang="en-US" sz="1800" smtClean="0"/>
              <a:t>Alkylbenzene sulfonates – 1950’s &amp; 60’s	</a:t>
            </a:r>
          </a:p>
          <a:p>
            <a:pPr lvl="1" eaLnBrk="1" hangingPunct="1"/>
            <a:r>
              <a:rPr lang="en-US" sz="1800" smtClean="0"/>
              <a:t>Foam in sewage plants, rivers and streams</a:t>
            </a:r>
          </a:p>
          <a:p>
            <a:pPr lvl="1" eaLnBrk="1" hangingPunct="1"/>
            <a:r>
              <a:rPr lang="en-US" sz="1800" smtClean="0"/>
              <a:t>Persistence was due to long alkyl chain</a:t>
            </a:r>
          </a:p>
          <a:p>
            <a:pPr lvl="1" eaLnBrk="1" hangingPunct="1"/>
            <a:r>
              <a:rPr lang="en-US" sz="1800" smtClean="0"/>
              <a:t>Introduction of alkene group into the chain increased degradation</a:t>
            </a:r>
          </a:p>
          <a:p>
            <a:pPr eaLnBrk="1" hangingPunct="1"/>
            <a:r>
              <a:rPr lang="en-US" sz="2400" smtClean="0"/>
              <a:t>Chlorofluorocarbons (CFCs)</a:t>
            </a:r>
          </a:p>
          <a:p>
            <a:pPr lvl="1" eaLnBrk="1" hangingPunct="1"/>
            <a:r>
              <a:rPr lang="en-US" sz="2000" smtClean="0"/>
              <a:t>Do not break down, persist in atmosphere and contribute to destruction of ozone layer</a:t>
            </a:r>
          </a:p>
          <a:p>
            <a:pPr eaLnBrk="1" hangingPunct="1"/>
            <a:r>
              <a:rPr lang="en-US" sz="2400" smtClean="0"/>
              <a:t>DDT</a:t>
            </a:r>
          </a:p>
          <a:p>
            <a:pPr lvl="1" eaLnBrk="1" hangingPunct="1"/>
            <a:r>
              <a:rPr lang="en-US" sz="2000" smtClean="0"/>
              <a:t>Bioaccumulate and cause thinning of egg shells</a:t>
            </a:r>
          </a:p>
        </p:txBody>
      </p:sp>
    </p:spTree>
  </p:cSld>
  <p:clrMapOvr>
    <a:masterClrMapping/>
  </p:clrMapOvr>
  <p:transition spd="slow">
    <p:split orient="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85800" y="457200"/>
            <a:ext cx="7696200" cy="1066800"/>
          </a:xfrm>
          <a:prstGeom prst="rect">
            <a:avLst/>
          </a:prstGeom>
          <a:noFill/>
          <a:ln w="12700">
            <a:noFill/>
            <a:miter lim="800000"/>
            <a:headEnd/>
            <a:tailEnd/>
          </a:ln>
        </p:spPr>
        <p:txBody>
          <a:bodyPr lIns="90488" tIns="44450" rIns="90488" bIns="44450"/>
          <a:lstStyle/>
          <a:p>
            <a:pPr algn="ctr">
              <a:lnSpc>
                <a:spcPct val="90000"/>
              </a:lnSpc>
            </a:pPr>
            <a:r>
              <a:rPr lang="en-US" sz="3600"/>
              <a:t>Degradation of Polymers:</a:t>
            </a:r>
          </a:p>
          <a:p>
            <a:pPr algn="ctr">
              <a:lnSpc>
                <a:spcPct val="90000"/>
              </a:lnSpc>
            </a:pPr>
            <a:r>
              <a:rPr lang="en-US" sz="3600"/>
              <a:t>Polylactic Acid</a:t>
            </a:r>
          </a:p>
        </p:txBody>
      </p:sp>
      <p:sp>
        <p:nvSpPr>
          <p:cNvPr id="48131" name="Rectangle 3"/>
          <p:cNvSpPr>
            <a:spLocks noChangeArrowheads="1"/>
          </p:cNvSpPr>
          <p:nvPr/>
        </p:nvSpPr>
        <p:spPr bwMode="auto">
          <a:xfrm>
            <a:off x="990600" y="2057400"/>
            <a:ext cx="7391400" cy="4343400"/>
          </a:xfrm>
          <a:prstGeom prst="rect">
            <a:avLst/>
          </a:prstGeom>
          <a:noFill/>
          <a:ln w="12700">
            <a:noFill/>
            <a:miter lim="800000"/>
            <a:headEnd/>
            <a:tailEnd/>
          </a:ln>
        </p:spPr>
        <p:txBody>
          <a:bodyPr lIns="90488" tIns="44450" rIns="90488" bIns="44450"/>
          <a:lstStyle/>
          <a:p>
            <a:pPr marL="342900" indent="-342900">
              <a:spcBef>
                <a:spcPct val="20000"/>
              </a:spcBef>
              <a:buClr>
                <a:schemeClr val="tx2"/>
              </a:buClr>
              <a:buSzPct val="75000"/>
              <a:buFont typeface="Wingdings" pitchFamily="2" charset="2"/>
              <a:buChar char="u"/>
            </a:pPr>
            <a:r>
              <a:rPr lang="en-US"/>
              <a:t>Manufactured from renewable resources</a:t>
            </a:r>
          </a:p>
          <a:p>
            <a:pPr marL="742950" lvl="1" indent="-285750">
              <a:spcBef>
                <a:spcPct val="20000"/>
              </a:spcBef>
              <a:buClr>
                <a:schemeClr val="tx1"/>
              </a:buClr>
              <a:buSzPct val="75000"/>
              <a:buFont typeface="Wingdings" pitchFamily="2" charset="2"/>
              <a:buChar char="n"/>
            </a:pPr>
            <a:r>
              <a:rPr lang="en-US"/>
              <a:t>Corn or wheat; agricultural waste in future</a:t>
            </a:r>
          </a:p>
          <a:p>
            <a:pPr marL="342900" indent="-342900">
              <a:spcBef>
                <a:spcPct val="20000"/>
              </a:spcBef>
              <a:buClr>
                <a:schemeClr val="tx2"/>
              </a:buClr>
              <a:buSzPct val="75000"/>
              <a:buFont typeface="Wingdings" pitchFamily="2" charset="2"/>
              <a:buChar char="u"/>
            </a:pPr>
            <a:r>
              <a:rPr lang="en-US"/>
              <a:t>Uses 20-50% fewer fossil fuels than conventional plastics</a:t>
            </a:r>
          </a:p>
          <a:p>
            <a:pPr marL="342900" indent="-342900">
              <a:spcBef>
                <a:spcPct val="20000"/>
              </a:spcBef>
              <a:buClr>
                <a:schemeClr val="tx2"/>
              </a:buClr>
              <a:buSzPct val="75000"/>
              <a:buFont typeface="Wingdings" pitchFamily="2" charset="2"/>
              <a:buChar char="u"/>
            </a:pPr>
            <a:r>
              <a:rPr lang="en-US"/>
              <a:t>PLA products can be recycled or composted</a:t>
            </a:r>
          </a:p>
          <a:p>
            <a:pPr marL="342900" indent="-342900">
              <a:spcBef>
                <a:spcPct val="20000"/>
              </a:spcBef>
              <a:buClr>
                <a:srgbClr val="00FF00"/>
              </a:buClr>
              <a:buSzPct val="75000"/>
              <a:buFont typeface="Wingdings" pitchFamily="2" charset="2"/>
              <a:buNone/>
            </a:pPr>
            <a:r>
              <a:rPr lang="en-US"/>
              <a:t>								</a:t>
            </a:r>
          </a:p>
          <a:p>
            <a:pPr marL="342900" indent="-342900" algn="r">
              <a:spcBef>
                <a:spcPct val="20000"/>
              </a:spcBef>
              <a:buClr>
                <a:srgbClr val="00FF00"/>
              </a:buClr>
              <a:buSzPct val="75000"/>
              <a:buFont typeface="Wingdings" pitchFamily="2" charset="2"/>
              <a:buNone/>
            </a:pPr>
            <a:r>
              <a:rPr lang="en-US"/>
              <a:t>Cargill Dow</a:t>
            </a:r>
          </a:p>
        </p:txBody>
      </p:sp>
    </p:spTree>
  </p:cSld>
  <p:clrMapOvr>
    <a:masterClrMapping/>
  </p:clrMapOvr>
  <p:transition spd="slow">
    <p:split orient="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sz="3200" smtClean="0"/>
              <a:t>Polymers from Renewable Resources:</a:t>
            </a:r>
            <a:br>
              <a:rPr lang="en-US" sz="3200" smtClean="0"/>
            </a:br>
            <a:r>
              <a:rPr lang="en-US" sz="3200" smtClean="0"/>
              <a:t>Polyhydroxyalkanoates (PHAs)</a:t>
            </a:r>
          </a:p>
        </p:txBody>
      </p:sp>
      <p:sp>
        <p:nvSpPr>
          <p:cNvPr id="99331" name="Rectangle 3"/>
          <p:cNvSpPr>
            <a:spLocks noGrp="1" noChangeArrowheads="1"/>
          </p:cNvSpPr>
          <p:nvPr>
            <p:ph type="body" idx="1"/>
          </p:nvPr>
        </p:nvSpPr>
        <p:spPr>
          <a:xfrm>
            <a:off x="457200" y="1676400"/>
            <a:ext cx="8229600" cy="4449763"/>
          </a:xfrm>
        </p:spPr>
        <p:txBody>
          <a:bodyPr/>
          <a:lstStyle/>
          <a:p>
            <a:pPr eaLnBrk="1" hangingPunct="1"/>
            <a:r>
              <a:rPr lang="en-US" sz="1800" dirty="0" smtClean="0"/>
              <a:t>Fermentation of glucose in the presence of bacteria and propanoic acid (product contains 5-20% polyhydroxyvalerate)</a:t>
            </a:r>
          </a:p>
          <a:p>
            <a:pPr eaLnBrk="1" hangingPunct="1"/>
            <a:r>
              <a:rPr lang="en-US" sz="1800" dirty="0" smtClean="0"/>
              <a:t>Similar to polypropene and polyethene</a:t>
            </a:r>
          </a:p>
          <a:p>
            <a:pPr eaLnBrk="1" hangingPunct="1"/>
            <a:r>
              <a:rPr lang="en-US" sz="1800" dirty="0" smtClean="0"/>
              <a:t>Biodegradable</a:t>
            </a:r>
          </a:p>
        </p:txBody>
      </p:sp>
      <p:graphicFrame>
        <p:nvGraphicFramePr>
          <p:cNvPr id="10242" name="Object 2"/>
          <p:cNvGraphicFramePr>
            <a:graphicFrameLocks noChangeAspect="1"/>
          </p:cNvGraphicFramePr>
          <p:nvPr/>
        </p:nvGraphicFramePr>
        <p:xfrm>
          <a:off x="1143000" y="3605213"/>
          <a:ext cx="7010400" cy="2185987"/>
        </p:xfrm>
        <a:graphic>
          <a:graphicData uri="http://schemas.openxmlformats.org/presentationml/2006/ole">
            <mc:AlternateContent xmlns:mc="http://schemas.openxmlformats.org/markup-compatibility/2006">
              <mc:Choice xmlns:v="urn:schemas-microsoft-com:vml" Requires="v">
                <p:oleObj spid="_x0000_s10287" name="CS ChemDraw Drawing" r:id="rId3" imgW="5339080" imgH="1666240" progId="ChemDraw.Document.6.0">
                  <p:embed/>
                </p:oleObj>
              </mc:Choice>
              <mc:Fallback>
                <p:oleObj name="CS ChemDraw Drawing" r:id="rId3" imgW="5339080" imgH="1666240" progId="ChemDraw.Document.6.0">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605213"/>
                        <a:ext cx="7010400" cy="218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z="4000" b="1" smtClean="0"/>
              <a:t>11. Real-time Analysis for Pollution Prevention</a:t>
            </a:r>
          </a:p>
        </p:txBody>
      </p:sp>
      <p:sp>
        <p:nvSpPr>
          <p:cNvPr id="49155" name="Rectangle 3"/>
          <p:cNvSpPr>
            <a:spLocks noGrp="1" noChangeArrowheads="1"/>
          </p:cNvSpPr>
          <p:nvPr>
            <p:ph type="body" idx="1"/>
          </p:nvPr>
        </p:nvSpPr>
        <p:spPr/>
        <p:txBody>
          <a:bodyPr/>
          <a:lstStyle/>
          <a:p>
            <a:pPr marL="609600" indent="-609600" eaLnBrk="1" hangingPunct="1">
              <a:buFontTx/>
              <a:buNone/>
            </a:pPr>
            <a:r>
              <a:rPr lang="en-US" smtClean="0"/>
              <a:t>	Analytical methodologies need to be further developed to allow for real-time in-process monitoring and control prior to the formation of hazardous substances.</a:t>
            </a:r>
          </a:p>
          <a:p>
            <a:pPr marL="609600" indent="-609600" eaLnBrk="1" hangingPunct="1"/>
            <a:endParaRPr lang="en-US" smtClean="0"/>
          </a:p>
        </p:txBody>
      </p:sp>
    </p:spTree>
  </p:cSld>
  <p:clrMapOvr>
    <a:masterClrMapping/>
  </p:clrMapOvr>
  <p:transition spd="slow">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body" idx="1"/>
          </p:nvPr>
        </p:nvSpPr>
        <p:spPr>
          <a:xfrm>
            <a:off x="685800" y="1981200"/>
            <a:ext cx="7772400" cy="4038600"/>
          </a:xfrm>
        </p:spPr>
        <p:txBody>
          <a:bodyPr/>
          <a:lstStyle/>
          <a:p>
            <a:pPr lvl="2">
              <a:buFontTx/>
              <a:buNone/>
            </a:pPr>
            <a:endParaRPr lang="en-GB" sz="800" smtClean="0"/>
          </a:p>
        </p:txBody>
      </p:sp>
      <p:sp>
        <p:nvSpPr>
          <p:cNvPr id="19459" name="Rectangle 1027"/>
          <p:cNvSpPr>
            <a:spLocks noChangeArrowheads="1"/>
          </p:cNvSpPr>
          <p:nvPr/>
        </p:nvSpPr>
        <p:spPr bwMode="auto">
          <a:xfrm>
            <a:off x="179512" y="1401597"/>
            <a:ext cx="8763000" cy="5450723"/>
          </a:xfrm>
          <a:prstGeom prst="rect">
            <a:avLst/>
          </a:prstGeom>
          <a:noFill/>
          <a:ln w="9525">
            <a:noFill/>
            <a:miter lim="800000"/>
            <a:headEnd/>
            <a:tailEnd/>
          </a:ln>
        </p:spPr>
        <p:txBody>
          <a:bodyPr anchor="ctr">
            <a:spAutoFit/>
          </a:bodyPr>
          <a:lstStyle/>
          <a:p>
            <a:pPr lvl="2"/>
            <a:r>
              <a:rPr lang="en-GB" sz="1400" b="1" dirty="0">
                <a:solidFill>
                  <a:srgbClr val="008000"/>
                </a:solidFill>
                <a:latin typeface="Arial" pitchFamily="34" charset="0"/>
              </a:rPr>
              <a:t>7  Use of Renewable </a:t>
            </a:r>
            <a:r>
              <a:rPr lang="en-GB" sz="1400" b="1" dirty="0" err="1">
                <a:solidFill>
                  <a:srgbClr val="008000"/>
                </a:solidFill>
                <a:latin typeface="Arial" pitchFamily="34" charset="0"/>
              </a:rPr>
              <a:t>Feedstocks</a:t>
            </a:r>
            <a:endParaRPr lang="en-GB" b="1" dirty="0">
              <a:solidFill>
                <a:srgbClr val="008000"/>
              </a:solidFill>
              <a:latin typeface="Arial" pitchFamily="34" charset="0"/>
            </a:endParaRPr>
          </a:p>
          <a:p>
            <a:pPr lvl="3">
              <a:lnSpc>
                <a:spcPct val="65000"/>
              </a:lnSpc>
              <a:spcBef>
                <a:spcPct val="10000"/>
              </a:spcBef>
            </a:pPr>
            <a:r>
              <a:rPr lang="en-GB" sz="1200" dirty="0">
                <a:solidFill>
                  <a:srgbClr val="008000"/>
                </a:solidFill>
                <a:latin typeface="Arial" pitchFamily="34" charset="0"/>
              </a:rPr>
              <a:t>A raw material or feedstock should be renewable rather than depleting whenever technically and economically practicable</a:t>
            </a:r>
            <a:r>
              <a:rPr lang="en-GB" dirty="0">
                <a:solidFill>
                  <a:srgbClr val="008000"/>
                </a:solidFill>
                <a:latin typeface="Arial" pitchFamily="34" charset="0"/>
              </a:rPr>
              <a:t>.</a:t>
            </a:r>
          </a:p>
          <a:p>
            <a:pPr>
              <a:spcBef>
                <a:spcPct val="10000"/>
              </a:spcBef>
            </a:pPr>
            <a:r>
              <a:rPr lang="en-GB" sz="1200" b="1" dirty="0" smtClean="0">
                <a:solidFill>
                  <a:srgbClr val="008000"/>
                </a:solidFill>
                <a:latin typeface="Arial" pitchFamily="34" charset="0"/>
              </a:rPr>
              <a:t>                           </a:t>
            </a:r>
            <a:r>
              <a:rPr lang="en-GB" sz="1200" b="1" dirty="0" err="1" smtClean="0">
                <a:solidFill>
                  <a:srgbClr val="008000"/>
                </a:solidFill>
                <a:latin typeface="Arial" pitchFamily="34" charset="0"/>
              </a:rPr>
              <a:t>eg</a:t>
            </a:r>
            <a:r>
              <a:rPr lang="en-GB" sz="1200" b="1" dirty="0" smtClean="0">
                <a:solidFill>
                  <a:srgbClr val="008000"/>
                </a:solidFill>
                <a:latin typeface="Arial" pitchFamily="34" charset="0"/>
              </a:rPr>
              <a:t>.    </a:t>
            </a:r>
            <a:r>
              <a:rPr lang="en-GB" sz="1600" b="1" dirty="0" smtClean="0">
                <a:solidFill>
                  <a:srgbClr val="008000"/>
                </a:solidFill>
                <a:latin typeface="Arial" pitchFamily="34" charset="0"/>
              </a:rPr>
              <a:t>Vegetable </a:t>
            </a:r>
            <a:r>
              <a:rPr lang="en-GB" sz="1600" b="1" dirty="0" err="1" smtClean="0">
                <a:solidFill>
                  <a:srgbClr val="008000"/>
                </a:solidFill>
                <a:latin typeface="Arial" pitchFamily="34" charset="0"/>
              </a:rPr>
              <a:t>oil+methanol</a:t>
            </a:r>
            <a:r>
              <a:rPr lang="en-GB" sz="1600" b="1" dirty="0" smtClean="0">
                <a:solidFill>
                  <a:srgbClr val="008000"/>
                </a:solidFill>
                <a:latin typeface="Arial" pitchFamily="34" charset="0"/>
              </a:rPr>
              <a:t>=</a:t>
            </a:r>
            <a:r>
              <a:rPr lang="en-GB" sz="1600" b="1" dirty="0" err="1" smtClean="0">
                <a:solidFill>
                  <a:srgbClr val="008000"/>
                </a:solidFill>
                <a:latin typeface="Arial" pitchFamily="34" charset="0"/>
              </a:rPr>
              <a:t>biodiesel+glycerine</a:t>
            </a:r>
            <a:endParaRPr lang="en-GB" sz="1600" b="1" dirty="0">
              <a:solidFill>
                <a:srgbClr val="008000"/>
              </a:solidFill>
              <a:latin typeface="Arial" pitchFamily="34" charset="0"/>
            </a:endParaRPr>
          </a:p>
          <a:p>
            <a:pPr lvl="2"/>
            <a:r>
              <a:rPr lang="en-GB" sz="1400" b="1" dirty="0">
                <a:solidFill>
                  <a:srgbClr val="008000"/>
                </a:solidFill>
                <a:latin typeface="Arial" pitchFamily="34" charset="0"/>
              </a:rPr>
              <a:t>8  Reduce Derivatives</a:t>
            </a:r>
          </a:p>
          <a:p>
            <a:pPr lvl="3"/>
            <a:r>
              <a:rPr lang="en-GB" sz="1200" dirty="0">
                <a:solidFill>
                  <a:srgbClr val="008000"/>
                </a:solidFill>
                <a:latin typeface="Arial" pitchFamily="34" charset="0"/>
              </a:rPr>
              <a:t>Unnecessary </a:t>
            </a:r>
            <a:r>
              <a:rPr lang="en-GB" sz="1200" dirty="0" err="1">
                <a:solidFill>
                  <a:srgbClr val="008000"/>
                </a:solidFill>
                <a:latin typeface="Arial" pitchFamily="34" charset="0"/>
              </a:rPr>
              <a:t>derivatization</a:t>
            </a:r>
            <a:r>
              <a:rPr lang="en-GB" sz="1200" dirty="0">
                <a:solidFill>
                  <a:srgbClr val="008000"/>
                </a:solidFill>
                <a:latin typeface="Arial" pitchFamily="34" charset="0"/>
              </a:rPr>
              <a:t> (use of blocking groups, protection/de-protection, and temporary modification of physical/chemical processes) should be minimised or avoided if possible, because such steps require additional reagents and can generate waste.</a:t>
            </a:r>
          </a:p>
          <a:p>
            <a:endParaRPr lang="en-GB" sz="1200" b="1" dirty="0">
              <a:solidFill>
                <a:srgbClr val="008000"/>
              </a:solidFill>
              <a:latin typeface="Arial" pitchFamily="34" charset="0"/>
            </a:endParaRPr>
          </a:p>
          <a:p>
            <a:pPr lvl="2"/>
            <a:r>
              <a:rPr lang="en-GB" sz="1400" b="1" dirty="0">
                <a:solidFill>
                  <a:srgbClr val="008000"/>
                </a:solidFill>
                <a:latin typeface="Arial" pitchFamily="34" charset="0"/>
              </a:rPr>
              <a:t>9  Catalysis</a:t>
            </a:r>
          </a:p>
          <a:p>
            <a:pPr lvl="3"/>
            <a:r>
              <a:rPr lang="en-GB" sz="1200" dirty="0">
                <a:solidFill>
                  <a:srgbClr val="008000"/>
                </a:solidFill>
                <a:latin typeface="Arial" pitchFamily="34" charset="0"/>
              </a:rPr>
              <a:t>Catalytic reagents (as selective as possible) are superior to stoichiometric reagents.</a:t>
            </a:r>
          </a:p>
          <a:p>
            <a:endParaRPr lang="en-GB" sz="1000" b="1" dirty="0">
              <a:solidFill>
                <a:srgbClr val="008000"/>
              </a:solidFill>
              <a:latin typeface="Arial" pitchFamily="34" charset="0"/>
            </a:endParaRPr>
          </a:p>
          <a:p>
            <a:pPr lvl="2"/>
            <a:r>
              <a:rPr lang="en-GB" sz="1400" b="1" dirty="0">
                <a:solidFill>
                  <a:srgbClr val="008000"/>
                </a:solidFill>
                <a:latin typeface="Arial" pitchFamily="34" charset="0"/>
              </a:rPr>
              <a:t>10  Design for Degradation</a:t>
            </a:r>
            <a:endParaRPr lang="en-GB" sz="1200" b="1" dirty="0">
              <a:solidFill>
                <a:srgbClr val="008000"/>
              </a:solidFill>
              <a:latin typeface="Arial" pitchFamily="34" charset="0"/>
            </a:endParaRPr>
          </a:p>
          <a:p>
            <a:pPr lvl="3"/>
            <a:r>
              <a:rPr lang="en-GB" sz="1200" dirty="0">
                <a:solidFill>
                  <a:srgbClr val="008000"/>
                </a:solidFill>
                <a:latin typeface="Arial" pitchFamily="34" charset="0"/>
              </a:rPr>
              <a:t>Chemical products should be designed so that at the end of their function they break down into innocuous degradation products and do not persist in the environment.</a:t>
            </a:r>
          </a:p>
          <a:p>
            <a:endParaRPr lang="en-GB" b="1" dirty="0">
              <a:solidFill>
                <a:srgbClr val="008000"/>
              </a:solidFill>
              <a:latin typeface="Arial" pitchFamily="34" charset="0"/>
            </a:endParaRPr>
          </a:p>
          <a:p>
            <a:pPr lvl="2"/>
            <a:r>
              <a:rPr lang="en-GB" sz="1400" b="1" dirty="0">
                <a:solidFill>
                  <a:srgbClr val="008000"/>
                </a:solidFill>
                <a:latin typeface="Arial" pitchFamily="34" charset="0"/>
              </a:rPr>
              <a:t>11  Real-time Analysis for Pollution Prevention</a:t>
            </a:r>
            <a:endParaRPr lang="en-GB" b="1" dirty="0">
              <a:solidFill>
                <a:srgbClr val="008000"/>
              </a:solidFill>
              <a:latin typeface="Arial" pitchFamily="34" charset="0"/>
            </a:endParaRPr>
          </a:p>
          <a:p>
            <a:pPr lvl="3"/>
            <a:r>
              <a:rPr lang="en-GB" sz="1200" dirty="0">
                <a:solidFill>
                  <a:srgbClr val="008000"/>
                </a:solidFill>
                <a:latin typeface="Arial" pitchFamily="34" charset="0"/>
              </a:rPr>
              <a:t>Analytical methodologies need to be further developed to allow for real-time, in-process monitoring and control prior to the formation of hazardous substances.</a:t>
            </a:r>
          </a:p>
          <a:p>
            <a:endParaRPr lang="en-GB" b="1" dirty="0">
              <a:solidFill>
                <a:srgbClr val="008000"/>
              </a:solidFill>
              <a:latin typeface="Arial" pitchFamily="34" charset="0"/>
            </a:endParaRPr>
          </a:p>
          <a:p>
            <a:pPr lvl="2"/>
            <a:r>
              <a:rPr lang="en-GB" sz="1400" b="1" dirty="0">
                <a:solidFill>
                  <a:srgbClr val="008000"/>
                </a:solidFill>
                <a:latin typeface="Arial" pitchFamily="34" charset="0"/>
              </a:rPr>
              <a:t>12  Inherently Safer Chemistry for Accident Prevention</a:t>
            </a:r>
          </a:p>
          <a:p>
            <a:pPr lvl="3"/>
            <a:r>
              <a:rPr lang="en-GB" sz="1200" dirty="0">
                <a:solidFill>
                  <a:srgbClr val="008000"/>
                </a:solidFill>
                <a:latin typeface="Arial" pitchFamily="34" charset="0"/>
              </a:rPr>
              <a:t>Substances and the form of a substance used in a chemical process should be chosen to minimise the potential for chemical accidents, including releases, explosions, and fires.</a:t>
            </a:r>
          </a:p>
          <a:p>
            <a:pPr lvl="3" algn="ctr"/>
            <a:endParaRPr lang="en-GB" dirty="0">
              <a:solidFill>
                <a:srgbClr val="008000"/>
              </a:solidFill>
              <a:latin typeface="Arial" pitchFamily="34" charset="0"/>
            </a:endParaRPr>
          </a:p>
          <a:p>
            <a:pPr algn="ctr"/>
            <a:endParaRPr lang="en-GB" sz="800" dirty="0"/>
          </a:p>
        </p:txBody>
      </p:sp>
      <p:sp>
        <p:nvSpPr>
          <p:cNvPr id="19460" name="AutoShape 1028"/>
          <p:cNvSpPr>
            <a:spLocks noGrp="1" noChangeAspect="1" noChangeArrowheads="1"/>
          </p:cNvSpPr>
          <p:nvPr>
            <p:ph type="title"/>
          </p:nvPr>
        </p:nvSpPr>
        <p:spPr>
          <a:xfrm>
            <a:off x="685800" y="609600"/>
            <a:ext cx="7772400" cy="762000"/>
          </a:xfrm>
          <a:prstGeom prst="horizontalScroll">
            <a:avLst>
              <a:gd name="adj" fmla="val 12500"/>
            </a:avLst>
          </a:prstGeom>
          <a:noFill/>
          <a:ln w="31750">
            <a:solidFill>
              <a:srgbClr val="0BFF0B"/>
            </a:solidFill>
            <a:round/>
          </a:ln>
        </p:spPr>
        <p:txBody>
          <a:bodyPr/>
          <a:lstStyle/>
          <a:p>
            <a:r>
              <a:rPr lang="en-GB" sz="3200" smtClean="0">
                <a:solidFill>
                  <a:schemeClr val="tx1"/>
                </a:solidFill>
              </a:rPr>
              <a:t>The 12 Principles of Green Chemistry (7-12)</a:t>
            </a:r>
            <a:endParaRPr lang="en-GB" smtClean="0">
              <a:solidFill>
                <a:schemeClr val="tx1"/>
              </a:solidFill>
            </a:endParaRPr>
          </a:p>
        </p:txBody>
      </p:sp>
    </p:spTree>
  </p:cSld>
  <p:clrMapOvr>
    <a:masterClrMapping/>
  </p:clrMapOvr>
  <p:transition spd="slow">
    <p:split orient="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2"/>
          <p:cNvSpPr txBox="1">
            <a:spLocks noChangeArrowheads="1"/>
          </p:cNvSpPr>
          <p:nvPr/>
        </p:nvSpPr>
        <p:spPr bwMode="auto">
          <a:xfrm>
            <a:off x="609600" y="1447800"/>
            <a:ext cx="4038600" cy="923925"/>
          </a:xfrm>
          <a:prstGeom prst="rect">
            <a:avLst/>
          </a:prstGeom>
          <a:noFill/>
          <a:ln w="9525">
            <a:noFill/>
            <a:miter lim="800000"/>
            <a:headEnd/>
            <a:tailEnd/>
          </a:ln>
        </p:spPr>
        <p:txBody>
          <a:bodyPr>
            <a:spAutoFit/>
          </a:bodyPr>
          <a:lstStyle/>
          <a:p>
            <a:r>
              <a:rPr lang="en-US">
                <a:solidFill>
                  <a:srgbClr val="000000"/>
                </a:solidFill>
                <a:latin typeface="Calibri" pitchFamily="34" charset="0"/>
              </a:rPr>
              <a:t>Real time analysis for a chemist is the process of “checking the progress of chemical reactions as it happens.”</a:t>
            </a:r>
          </a:p>
        </p:txBody>
      </p:sp>
      <p:sp>
        <p:nvSpPr>
          <p:cNvPr id="50179" name="TextBox 3"/>
          <p:cNvSpPr txBox="1">
            <a:spLocks noChangeArrowheads="1"/>
          </p:cNvSpPr>
          <p:nvPr/>
        </p:nvSpPr>
        <p:spPr bwMode="auto">
          <a:xfrm>
            <a:off x="5029200" y="3810000"/>
            <a:ext cx="3505200" cy="923925"/>
          </a:xfrm>
          <a:prstGeom prst="rect">
            <a:avLst/>
          </a:prstGeom>
          <a:noFill/>
          <a:ln w="9525">
            <a:noFill/>
            <a:miter lim="800000"/>
            <a:headEnd/>
            <a:tailEnd/>
          </a:ln>
        </p:spPr>
        <p:txBody>
          <a:bodyPr>
            <a:spAutoFit/>
          </a:bodyPr>
          <a:lstStyle/>
          <a:p>
            <a:r>
              <a:rPr lang="en-US">
                <a:solidFill>
                  <a:srgbClr val="000000"/>
                </a:solidFill>
                <a:latin typeface="Calibri" pitchFamily="34" charset="0"/>
              </a:rPr>
              <a:t>Knowing when your product is “done” can save a lot of waste, time and energy!</a:t>
            </a:r>
          </a:p>
        </p:txBody>
      </p:sp>
      <p:pic>
        <p:nvPicPr>
          <p:cNvPr id="50180" name="Picture 4" descr="http://www.offthemark.com/siteimages/spacer.gif"/>
          <p:cNvPicPr>
            <a:picLocks noChangeAspect="1" noChangeArrowheads="1"/>
          </p:cNvPicPr>
          <p:nvPr/>
        </p:nvPicPr>
        <p:blipFill>
          <a:blip r:embed="rId2"/>
          <a:srcRect/>
          <a:stretch>
            <a:fillRect/>
          </a:stretch>
        </p:blipFill>
        <p:spPr bwMode="auto">
          <a:xfrm>
            <a:off x="0" y="0"/>
            <a:ext cx="95250" cy="95250"/>
          </a:xfrm>
          <a:prstGeom prst="rect">
            <a:avLst/>
          </a:prstGeom>
          <a:noFill/>
          <a:ln w="9525">
            <a:noFill/>
            <a:miter lim="800000"/>
            <a:headEnd/>
            <a:tailEnd/>
          </a:ln>
        </p:spPr>
      </p:pic>
      <p:pic>
        <p:nvPicPr>
          <p:cNvPr id="50181" name="Picture 6" descr="C:\Users\John\AppData\Local\Microsoft\Windows\Temporary Internet Files\Content.IE5\R1PK7V5N\MPj04095760000[1].jpg"/>
          <p:cNvPicPr>
            <a:picLocks noChangeAspect="1" noChangeArrowheads="1"/>
          </p:cNvPicPr>
          <p:nvPr/>
        </p:nvPicPr>
        <p:blipFill>
          <a:blip r:embed="rId3"/>
          <a:srcRect/>
          <a:stretch>
            <a:fillRect/>
          </a:stretch>
        </p:blipFill>
        <p:spPr bwMode="auto">
          <a:xfrm>
            <a:off x="642938" y="3571875"/>
            <a:ext cx="3124200" cy="2497138"/>
          </a:xfrm>
          <a:prstGeom prst="rect">
            <a:avLst/>
          </a:prstGeom>
          <a:noFill/>
          <a:ln w="9525">
            <a:noFill/>
            <a:miter lim="800000"/>
            <a:headEnd/>
            <a:tailEnd/>
          </a:ln>
        </p:spPr>
      </p:pic>
      <p:pic>
        <p:nvPicPr>
          <p:cNvPr id="50182" name="Picture 8" descr="HPLC-FPLC"/>
          <p:cNvPicPr>
            <a:picLocks noChangeAspect="1" noChangeArrowheads="1"/>
          </p:cNvPicPr>
          <p:nvPr/>
        </p:nvPicPr>
        <p:blipFill>
          <a:blip r:embed="rId4"/>
          <a:srcRect/>
          <a:stretch>
            <a:fillRect/>
          </a:stretch>
        </p:blipFill>
        <p:spPr bwMode="auto">
          <a:xfrm>
            <a:off x="5257800" y="1524000"/>
            <a:ext cx="2744788" cy="2063750"/>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z="4000" b="1" smtClean="0"/>
              <a:t>12. Inherently Safer Chemistry for Accident Prevention</a:t>
            </a:r>
          </a:p>
        </p:txBody>
      </p:sp>
      <p:sp>
        <p:nvSpPr>
          <p:cNvPr id="51203" name="Rectangle 3"/>
          <p:cNvSpPr>
            <a:spLocks noGrp="1" noChangeArrowheads="1"/>
          </p:cNvSpPr>
          <p:nvPr>
            <p:ph type="body" idx="1"/>
          </p:nvPr>
        </p:nvSpPr>
        <p:spPr/>
        <p:txBody>
          <a:bodyPr/>
          <a:lstStyle/>
          <a:p>
            <a:pPr marL="609600" indent="-609600" eaLnBrk="1" hangingPunct="1">
              <a:buFontTx/>
              <a:buNone/>
            </a:pPr>
            <a:r>
              <a:rPr lang="en-US" smtClean="0"/>
              <a:t>	Substance and the form of a substance used in a chemical process should be chosen so as to minimize the potential for chemical accidents, including releases, explosions, and fires.</a:t>
            </a:r>
          </a:p>
          <a:p>
            <a:pPr marL="609600" indent="-609600" eaLnBrk="1" hangingPunct="1"/>
            <a:endParaRPr lang="en-US" smtClean="0"/>
          </a:p>
        </p:txBody>
      </p:sp>
    </p:spTree>
  </p:cSld>
  <p:clrMapOvr>
    <a:masterClrMapping/>
  </p:clrMapOvr>
  <p:transition spd="slow">
    <p:split orient="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2571750" y="2406650"/>
            <a:ext cx="9144000" cy="0"/>
          </a:xfrm>
          <a:prstGeom prst="rect">
            <a:avLst/>
          </a:prstGeom>
          <a:noFill/>
          <a:ln w="9525">
            <a:noFill/>
            <a:miter lim="800000"/>
            <a:headEnd/>
            <a:tailEnd/>
          </a:ln>
        </p:spPr>
        <p:txBody>
          <a:bodyPr>
            <a:spAutoFit/>
          </a:bodyPr>
          <a:lstStyle/>
          <a:p>
            <a:endParaRPr lang="en-US"/>
          </a:p>
        </p:txBody>
      </p:sp>
      <p:grpSp>
        <p:nvGrpSpPr>
          <p:cNvPr id="52227" name="Group 3"/>
          <p:cNvGrpSpPr>
            <a:grpSpLocks/>
          </p:cNvGrpSpPr>
          <p:nvPr/>
        </p:nvGrpSpPr>
        <p:grpSpPr bwMode="auto">
          <a:xfrm>
            <a:off x="2590800" y="2438400"/>
            <a:ext cx="3990975" cy="2879725"/>
            <a:chOff x="1614" y="1289"/>
            <a:chExt cx="2514" cy="1814"/>
          </a:xfrm>
        </p:grpSpPr>
        <p:sp>
          <p:nvSpPr>
            <p:cNvPr id="52230" name="AutoShape 4" descr="IMAGE"/>
            <p:cNvSpPr>
              <a:spLocks noChangeAspect="1" noChangeArrowheads="1"/>
            </p:cNvSpPr>
            <p:nvPr/>
          </p:nvSpPr>
          <p:spPr bwMode="auto">
            <a:xfrm>
              <a:off x="1614" y="2045"/>
              <a:ext cx="187" cy="187"/>
            </a:xfrm>
            <a:prstGeom prst="rect">
              <a:avLst/>
            </a:prstGeom>
            <a:noFill/>
            <a:ln w="9525">
              <a:noFill/>
              <a:miter lim="800000"/>
              <a:headEnd/>
              <a:tailEnd/>
            </a:ln>
          </p:spPr>
          <p:txBody>
            <a:bodyPr/>
            <a:lstStyle/>
            <a:p>
              <a:endParaRPr lang="en-US"/>
            </a:p>
          </p:txBody>
        </p:sp>
        <p:sp>
          <p:nvSpPr>
            <p:cNvPr id="52231" name="AutoShape 5" descr="IMAGE"/>
            <p:cNvSpPr>
              <a:spLocks noChangeAspect="1" noChangeArrowheads="1"/>
            </p:cNvSpPr>
            <p:nvPr/>
          </p:nvSpPr>
          <p:spPr bwMode="auto">
            <a:xfrm>
              <a:off x="1614" y="2045"/>
              <a:ext cx="187" cy="187"/>
            </a:xfrm>
            <a:prstGeom prst="rect">
              <a:avLst/>
            </a:prstGeom>
            <a:noFill/>
            <a:ln w="9525">
              <a:noFill/>
              <a:miter lim="800000"/>
              <a:headEnd/>
              <a:tailEnd/>
            </a:ln>
          </p:spPr>
          <p:txBody>
            <a:bodyPr/>
            <a:lstStyle/>
            <a:p>
              <a:endParaRPr lang="en-US"/>
            </a:p>
          </p:txBody>
        </p:sp>
        <p:pic>
          <p:nvPicPr>
            <p:cNvPr id="52232" name="Picture 6" descr="swords men"/>
            <p:cNvPicPr>
              <a:picLocks noChangeAspect="1" noChangeArrowheads="1"/>
            </p:cNvPicPr>
            <p:nvPr/>
          </p:nvPicPr>
          <p:blipFill>
            <a:blip r:embed="rId2"/>
            <a:srcRect/>
            <a:stretch>
              <a:fillRect/>
            </a:stretch>
          </p:blipFill>
          <p:spPr bwMode="auto">
            <a:xfrm>
              <a:off x="1728" y="1289"/>
              <a:ext cx="2400" cy="1814"/>
            </a:xfrm>
            <a:prstGeom prst="rect">
              <a:avLst/>
            </a:prstGeom>
            <a:noFill/>
            <a:ln w="9525">
              <a:noFill/>
              <a:miter lim="800000"/>
              <a:headEnd/>
              <a:tailEnd/>
            </a:ln>
          </p:spPr>
        </p:pic>
        <p:sp>
          <p:nvSpPr>
            <p:cNvPr id="52233" name="Oval 7"/>
            <p:cNvSpPr>
              <a:spLocks noChangeArrowheads="1"/>
            </p:cNvSpPr>
            <p:nvPr/>
          </p:nvSpPr>
          <p:spPr bwMode="auto">
            <a:xfrm>
              <a:off x="2400" y="1680"/>
              <a:ext cx="1200" cy="1392"/>
            </a:xfrm>
            <a:prstGeom prst="ellipse">
              <a:avLst/>
            </a:prstGeom>
            <a:solidFill>
              <a:schemeClr val="bg1"/>
            </a:solidFill>
            <a:ln w="9525">
              <a:solidFill>
                <a:schemeClr val="bg1"/>
              </a:solidFill>
              <a:miter lim="800000"/>
              <a:headEnd/>
              <a:tailEnd/>
            </a:ln>
          </p:spPr>
          <p:txBody>
            <a:bodyPr wrap="none" anchor="ctr"/>
            <a:lstStyle/>
            <a:p>
              <a:endParaRPr lang="en-US"/>
            </a:p>
          </p:txBody>
        </p:sp>
        <p:sp>
          <p:nvSpPr>
            <p:cNvPr id="52234" name="Oval 8"/>
            <p:cNvSpPr>
              <a:spLocks noChangeArrowheads="1"/>
            </p:cNvSpPr>
            <p:nvPr/>
          </p:nvSpPr>
          <p:spPr bwMode="auto">
            <a:xfrm>
              <a:off x="2352" y="1872"/>
              <a:ext cx="336" cy="432"/>
            </a:xfrm>
            <a:prstGeom prst="ellipse">
              <a:avLst/>
            </a:prstGeom>
            <a:solidFill>
              <a:schemeClr val="bg1"/>
            </a:solidFill>
            <a:ln w="9525">
              <a:solidFill>
                <a:schemeClr val="bg1"/>
              </a:solidFill>
              <a:miter lim="800000"/>
              <a:headEnd/>
              <a:tailEnd/>
            </a:ln>
          </p:spPr>
          <p:txBody>
            <a:bodyPr wrap="none" anchor="ctr"/>
            <a:lstStyle/>
            <a:p>
              <a:endParaRPr lang="en-US"/>
            </a:p>
          </p:txBody>
        </p:sp>
        <p:sp>
          <p:nvSpPr>
            <p:cNvPr id="52235" name="Oval 9"/>
            <p:cNvSpPr>
              <a:spLocks noChangeArrowheads="1"/>
            </p:cNvSpPr>
            <p:nvPr/>
          </p:nvSpPr>
          <p:spPr bwMode="auto">
            <a:xfrm>
              <a:off x="2448" y="2592"/>
              <a:ext cx="96" cy="240"/>
            </a:xfrm>
            <a:prstGeom prst="ellipse">
              <a:avLst/>
            </a:prstGeom>
            <a:solidFill>
              <a:schemeClr val="bg1"/>
            </a:solidFill>
            <a:ln w="9525">
              <a:solidFill>
                <a:schemeClr val="bg1"/>
              </a:solidFill>
              <a:miter lim="800000"/>
              <a:headEnd/>
              <a:tailEnd/>
            </a:ln>
          </p:spPr>
          <p:txBody>
            <a:bodyPr wrap="none" anchor="ctr"/>
            <a:lstStyle/>
            <a:p>
              <a:endParaRPr lang="en-US"/>
            </a:p>
          </p:txBody>
        </p:sp>
      </p:grpSp>
      <p:sp>
        <p:nvSpPr>
          <p:cNvPr id="62474" name="AutoShape 10"/>
          <p:cNvSpPr>
            <a:spLocks noChangeArrowheads="1"/>
          </p:cNvSpPr>
          <p:nvPr/>
        </p:nvSpPr>
        <p:spPr bwMode="auto">
          <a:xfrm>
            <a:off x="6048375" y="1371600"/>
            <a:ext cx="2286000" cy="609600"/>
          </a:xfrm>
          <a:prstGeom prst="wedgeEllipseCallout">
            <a:avLst>
              <a:gd name="adj1" fmla="val -37500"/>
              <a:gd name="adj2" fmla="val 120051"/>
            </a:avLst>
          </a:prstGeom>
          <a:solidFill>
            <a:schemeClr val="bg1"/>
          </a:solidFill>
          <a:ln w="9525">
            <a:solidFill>
              <a:schemeClr val="tx1"/>
            </a:solidFill>
            <a:miter lim="800000"/>
            <a:headEnd/>
            <a:tailEnd/>
          </a:ln>
        </p:spPr>
        <p:txBody>
          <a:bodyPr/>
          <a:lstStyle/>
          <a:p>
            <a:pPr algn="ctr"/>
            <a:r>
              <a:rPr lang="en-US">
                <a:latin typeface="Comic Sans MS" pitchFamily="66" charset="0"/>
              </a:rPr>
              <a:t>Phosgene!</a:t>
            </a:r>
          </a:p>
        </p:txBody>
      </p:sp>
      <p:sp>
        <p:nvSpPr>
          <p:cNvPr id="62475" name="AutoShape 11"/>
          <p:cNvSpPr>
            <a:spLocks noChangeArrowheads="1"/>
          </p:cNvSpPr>
          <p:nvPr/>
        </p:nvSpPr>
        <p:spPr bwMode="auto">
          <a:xfrm>
            <a:off x="1933575" y="1230313"/>
            <a:ext cx="1905000" cy="609600"/>
          </a:xfrm>
          <a:prstGeom prst="wedgeEllipseCallout">
            <a:avLst>
              <a:gd name="adj1" fmla="val 33000"/>
              <a:gd name="adj2" fmla="val 145051"/>
            </a:avLst>
          </a:prstGeom>
          <a:solidFill>
            <a:schemeClr val="bg1"/>
          </a:solidFill>
          <a:ln w="9525">
            <a:solidFill>
              <a:schemeClr val="tx1"/>
            </a:solidFill>
            <a:miter lim="800000"/>
            <a:headEnd/>
            <a:tailEnd/>
          </a:ln>
        </p:spPr>
        <p:txBody>
          <a:bodyPr/>
          <a:lstStyle/>
          <a:p>
            <a:pPr algn="ctr"/>
            <a:r>
              <a:rPr lang="en-US">
                <a:latin typeface="Comic Sans MS" pitchFamily="66" charset="0"/>
              </a:rPr>
              <a:t>Cyanide!</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2000"/>
                                  </p:stCondLst>
                                  <p:childTnLst>
                                    <p:set>
                                      <p:cBhvr>
                                        <p:cTn id="6" dur="1" fill="hold">
                                          <p:stCondLst>
                                            <p:cond delay="0"/>
                                          </p:stCondLst>
                                        </p:cTn>
                                        <p:tgtEl>
                                          <p:spTgt spid="62475"/>
                                        </p:tgtEl>
                                        <p:attrNameLst>
                                          <p:attrName>style.visibility</p:attrName>
                                        </p:attrNameLst>
                                      </p:cBhvr>
                                      <p:to>
                                        <p:strVal val="visible"/>
                                      </p:to>
                                    </p:set>
                                    <p:anim calcmode="lin" valueType="num">
                                      <p:cBhvr additive="base">
                                        <p:cTn id="7" dur="500" fill="hold"/>
                                        <p:tgtEl>
                                          <p:spTgt spid="62475"/>
                                        </p:tgtEl>
                                        <p:attrNameLst>
                                          <p:attrName>ppt_x</p:attrName>
                                        </p:attrNameLst>
                                      </p:cBhvr>
                                      <p:tavLst>
                                        <p:tav tm="0">
                                          <p:val>
                                            <p:strVal val="0-#ppt_w/2"/>
                                          </p:val>
                                        </p:tav>
                                        <p:tav tm="100000">
                                          <p:val>
                                            <p:strVal val="#ppt_x"/>
                                          </p:val>
                                        </p:tav>
                                      </p:tavLst>
                                    </p:anim>
                                    <p:anim calcmode="lin" valueType="num">
                                      <p:cBhvr additive="base">
                                        <p:cTn id="8" dur="500" fill="hold"/>
                                        <p:tgtEl>
                                          <p:spTgt spid="624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2500"/>
                            </p:stCondLst>
                            <p:childTnLst>
                              <p:par>
                                <p:cTn id="10" presetID="2" presetClass="entr" presetSubtype="2" fill="hold" grpId="0" nodeType="afterEffect">
                                  <p:stCondLst>
                                    <p:cond delay="2000"/>
                                  </p:stCondLst>
                                  <p:childTnLst>
                                    <p:set>
                                      <p:cBhvr>
                                        <p:cTn id="11" dur="1" fill="hold">
                                          <p:stCondLst>
                                            <p:cond delay="0"/>
                                          </p:stCondLst>
                                        </p:cTn>
                                        <p:tgtEl>
                                          <p:spTgt spid="62474"/>
                                        </p:tgtEl>
                                        <p:attrNameLst>
                                          <p:attrName>style.visibility</p:attrName>
                                        </p:attrNameLst>
                                      </p:cBhvr>
                                      <p:to>
                                        <p:strVal val="visible"/>
                                      </p:to>
                                    </p:set>
                                    <p:anim calcmode="lin" valueType="num">
                                      <p:cBhvr additive="base">
                                        <p:cTn id="12" dur="500" fill="hold"/>
                                        <p:tgtEl>
                                          <p:spTgt spid="62474"/>
                                        </p:tgtEl>
                                        <p:attrNameLst>
                                          <p:attrName>ppt_x</p:attrName>
                                        </p:attrNameLst>
                                      </p:cBhvr>
                                      <p:tavLst>
                                        <p:tav tm="0">
                                          <p:val>
                                            <p:strVal val="1+#ppt_w/2"/>
                                          </p:val>
                                        </p:tav>
                                        <p:tav tm="100000">
                                          <p:val>
                                            <p:strVal val="#ppt_x"/>
                                          </p:val>
                                        </p:tav>
                                      </p:tavLst>
                                    </p:anim>
                                    <p:anim calcmode="lin" valueType="num">
                                      <p:cBhvr additive="base">
                                        <p:cTn id="13" dur="500" fill="hold"/>
                                        <p:tgtEl>
                                          <p:spTgt spid="624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4" grpId="0" animBg="1" autoUpdateAnimBg="0"/>
      <p:bldP spid="62475"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ChangeArrowheads="1"/>
          </p:cNvSpPr>
          <p:nvPr/>
        </p:nvSpPr>
        <p:spPr bwMode="auto">
          <a:xfrm>
            <a:off x="914400" y="304800"/>
            <a:ext cx="7696200" cy="461963"/>
          </a:xfrm>
          <a:prstGeom prst="rect">
            <a:avLst/>
          </a:prstGeom>
          <a:noFill/>
          <a:ln w="9525">
            <a:noFill/>
            <a:miter lim="800000"/>
            <a:headEnd/>
            <a:tailEnd/>
          </a:ln>
        </p:spPr>
        <p:txBody>
          <a:bodyPr>
            <a:spAutoFit/>
          </a:bodyPr>
          <a:lstStyle/>
          <a:p>
            <a:pPr>
              <a:spcBef>
                <a:spcPct val="25000"/>
              </a:spcBef>
            </a:pPr>
            <a:r>
              <a:rPr lang="en-US">
                <a:solidFill>
                  <a:srgbClr val="000000"/>
                </a:solidFill>
                <a:latin typeface="Calibri" pitchFamily="34" charset="0"/>
              </a:rPr>
              <a:t>12. Inherently Safer Chemistry for Accident Prevention</a:t>
            </a:r>
            <a:endParaRPr lang="en-US">
              <a:solidFill>
                <a:srgbClr val="000000"/>
              </a:solidFill>
              <a:latin typeface="Calibri" pitchFamily="34" charset="0"/>
              <a:hlinkClick r:id="rId2" action="ppaction://hlinksldjump"/>
            </a:endParaRPr>
          </a:p>
        </p:txBody>
      </p:sp>
      <p:sp>
        <p:nvSpPr>
          <p:cNvPr id="53251" name="Rectangle 8"/>
          <p:cNvSpPr txBox="1">
            <a:spLocks noChangeArrowheads="1"/>
          </p:cNvSpPr>
          <p:nvPr/>
        </p:nvSpPr>
        <p:spPr bwMode="auto">
          <a:xfrm>
            <a:off x="685800" y="857250"/>
            <a:ext cx="4876800" cy="742950"/>
          </a:xfrm>
          <a:prstGeom prst="rect">
            <a:avLst/>
          </a:prstGeom>
          <a:noFill/>
          <a:ln w="9525">
            <a:noFill/>
            <a:miter lim="800000"/>
            <a:headEnd/>
            <a:tailEnd/>
          </a:ln>
        </p:spPr>
        <p:txBody>
          <a:bodyPr/>
          <a:lstStyle/>
          <a:p>
            <a:pPr marL="342900" indent="-342900">
              <a:lnSpc>
                <a:spcPct val="80000"/>
              </a:lnSpc>
              <a:spcBef>
                <a:spcPct val="20000"/>
              </a:spcBef>
            </a:pPr>
            <a:r>
              <a:rPr lang="en-US" b="1">
                <a:solidFill>
                  <a:srgbClr val="FF0000"/>
                </a:solidFill>
                <a:latin typeface="Calibri" pitchFamily="34" charset="0"/>
              </a:rPr>
              <a:t>Tragedy in Bhopal, India - 1984</a:t>
            </a:r>
          </a:p>
          <a:p>
            <a:pPr marL="342900" indent="-342900">
              <a:lnSpc>
                <a:spcPct val="80000"/>
              </a:lnSpc>
              <a:spcBef>
                <a:spcPct val="20000"/>
              </a:spcBef>
            </a:pPr>
            <a:endParaRPr lang="en-US" sz="2000">
              <a:solidFill>
                <a:srgbClr val="000000"/>
              </a:solidFill>
              <a:latin typeface="Calibri" pitchFamily="34" charset="0"/>
            </a:endParaRPr>
          </a:p>
        </p:txBody>
      </p:sp>
      <p:sp>
        <p:nvSpPr>
          <p:cNvPr id="53252" name="Text Box 13"/>
          <p:cNvSpPr txBox="1">
            <a:spLocks noChangeArrowheads="1"/>
          </p:cNvSpPr>
          <p:nvPr/>
        </p:nvSpPr>
        <p:spPr bwMode="auto">
          <a:xfrm>
            <a:off x="1066800" y="1428750"/>
            <a:ext cx="7239000" cy="2308225"/>
          </a:xfrm>
          <a:prstGeom prst="rect">
            <a:avLst/>
          </a:prstGeom>
          <a:noFill/>
          <a:ln w="9525">
            <a:noFill/>
            <a:miter lim="800000"/>
            <a:headEnd/>
            <a:tailEnd/>
          </a:ln>
        </p:spPr>
        <p:txBody>
          <a:bodyPr>
            <a:spAutoFit/>
          </a:bodyPr>
          <a:lstStyle/>
          <a:p>
            <a:pPr>
              <a:spcBef>
                <a:spcPct val="50000"/>
              </a:spcBef>
            </a:pPr>
            <a:r>
              <a:rPr lang="en-US">
                <a:solidFill>
                  <a:srgbClr val="000000"/>
                </a:solidFill>
                <a:latin typeface="Calibri" pitchFamily="34" charset="0"/>
              </a:rPr>
              <a:t>In arguably the worst industrial accident in history, 40 tons of methyl isocyanate (MIC) were accidentally released when a holding tank overheated at a Union Carbide pesticide plant, located in the heart of the city of Bhopal.  15,000 people died and hundreds of thousands more were injured. </a:t>
            </a:r>
          </a:p>
        </p:txBody>
      </p:sp>
      <p:pic>
        <p:nvPicPr>
          <p:cNvPr id="53253" name="Picture 6" descr="Bhopal gas tragedy: 30 years later we revisit the site of disaster"/>
          <p:cNvPicPr>
            <a:picLocks noChangeAspect="1" noChangeArrowheads="1"/>
          </p:cNvPicPr>
          <p:nvPr/>
        </p:nvPicPr>
        <p:blipFill>
          <a:blip r:embed="rId3"/>
          <a:srcRect/>
          <a:stretch>
            <a:fillRect/>
          </a:stretch>
        </p:blipFill>
        <p:spPr bwMode="auto">
          <a:xfrm>
            <a:off x="4714875" y="3714750"/>
            <a:ext cx="4086225" cy="2928938"/>
          </a:xfrm>
          <a:prstGeom prst="rect">
            <a:avLst/>
          </a:prstGeom>
          <a:noFill/>
          <a:ln w="9525">
            <a:noFill/>
            <a:miter lim="800000"/>
            <a:headEnd/>
            <a:tailEnd/>
          </a:ln>
        </p:spPr>
      </p:pic>
      <p:pic>
        <p:nvPicPr>
          <p:cNvPr id="53254" name="Picture 8" descr="Bhopal gas tragedy: 30 years later we revisit the site of disaster"/>
          <p:cNvPicPr>
            <a:picLocks noChangeAspect="1" noChangeArrowheads="1"/>
          </p:cNvPicPr>
          <p:nvPr/>
        </p:nvPicPr>
        <p:blipFill>
          <a:blip r:embed="rId4"/>
          <a:srcRect/>
          <a:stretch>
            <a:fillRect/>
          </a:stretch>
        </p:blipFill>
        <p:spPr bwMode="auto">
          <a:xfrm>
            <a:off x="285750" y="3714750"/>
            <a:ext cx="4286250" cy="3143250"/>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ChangeArrowheads="1"/>
          </p:cNvSpPr>
          <p:nvPr/>
        </p:nvSpPr>
        <p:spPr bwMode="auto">
          <a:xfrm>
            <a:off x="500063" y="357188"/>
            <a:ext cx="8286750" cy="1200150"/>
          </a:xfrm>
          <a:prstGeom prst="rect">
            <a:avLst/>
          </a:prstGeom>
          <a:noFill/>
          <a:ln w="9525">
            <a:noFill/>
            <a:miter lim="800000"/>
            <a:headEnd/>
            <a:tailEnd/>
          </a:ln>
        </p:spPr>
        <p:txBody>
          <a:bodyPr>
            <a:spAutoFit/>
          </a:bodyPr>
          <a:lstStyle/>
          <a:p>
            <a:r>
              <a:rPr lang="en-US">
                <a:solidFill>
                  <a:srgbClr val="000000"/>
                </a:solidFill>
              </a:rPr>
              <a:t>Chemists try to avoid things that explode, light on fire, </a:t>
            </a:r>
          </a:p>
          <a:p>
            <a:r>
              <a:rPr lang="en-US">
                <a:solidFill>
                  <a:srgbClr val="000000"/>
                </a:solidFill>
              </a:rPr>
              <a:t>are air-sensitive, etc.</a:t>
            </a:r>
          </a:p>
          <a:p>
            <a:r>
              <a:rPr lang="en-US">
                <a:solidFill>
                  <a:srgbClr val="000000"/>
                </a:solidFill>
              </a:rPr>
              <a:t>In the “real world” when these things happen, lives are lost.</a:t>
            </a:r>
          </a:p>
        </p:txBody>
      </p:sp>
      <p:pic>
        <p:nvPicPr>
          <p:cNvPr id="54275" name="Picture 5" descr="C:\Users\jyoti singh\Downloads\Bhopal-Union_Carbide_2.jpg"/>
          <p:cNvPicPr>
            <a:picLocks noChangeAspect="1" noChangeArrowheads="1"/>
          </p:cNvPicPr>
          <p:nvPr/>
        </p:nvPicPr>
        <p:blipFill>
          <a:blip r:embed="rId2"/>
          <a:srcRect/>
          <a:stretch>
            <a:fillRect/>
          </a:stretch>
        </p:blipFill>
        <p:spPr bwMode="auto">
          <a:xfrm>
            <a:off x="0" y="1643063"/>
            <a:ext cx="9144000" cy="4833937"/>
          </a:xfrm>
          <a:prstGeom prst="rect">
            <a:avLst/>
          </a:prstGeom>
          <a:noFill/>
          <a:ln w="9525">
            <a:noFill/>
            <a:miter lim="800000"/>
            <a:headEnd/>
            <a:tailEnd/>
          </a:ln>
        </p:spPr>
      </p:pic>
    </p:spTree>
  </p:cSld>
  <p:clrMapOvr>
    <a:masterClrMapping/>
  </p:clrMapOvr>
  <p:transition spd="slow">
    <p:split orient="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Zero Waste Technology</a:t>
            </a:r>
          </a:p>
        </p:txBody>
      </p:sp>
      <p:sp>
        <p:nvSpPr>
          <p:cNvPr id="55299" name="Content Placeholder 2"/>
          <p:cNvSpPr>
            <a:spLocks noGrp="1"/>
          </p:cNvSpPr>
          <p:nvPr>
            <p:ph idx="1"/>
          </p:nvPr>
        </p:nvSpPr>
        <p:spPr/>
        <p:txBody>
          <a:bodyPr/>
          <a:lstStyle/>
          <a:p>
            <a:r>
              <a:rPr lang="en-US" smtClean="0"/>
              <a:t>Zero waste means designing and managing products and processes to systematically avoid and eliminate the volume and toxicity of waste and materials, conserve and recover all resources, and not burn or bury them.  </a:t>
            </a:r>
          </a:p>
        </p:txBody>
      </p:sp>
    </p:spTree>
  </p:cSld>
  <p:clrMapOvr>
    <a:masterClrMapping/>
  </p:clrMapOvr>
  <p:transition spd="slow">
    <p:split orient="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of green chemistry</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   </a:t>
            </a:r>
            <a:r>
              <a:rPr lang="en-US" dirty="0"/>
              <a:t>Green starting </a:t>
            </a:r>
            <a:r>
              <a:rPr lang="en-US" dirty="0" smtClean="0"/>
              <a:t>materials</a:t>
            </a:r>
          </a:p>
          <a:p>
            <a:pPr marL="0" indent="0">
              <a:buNone/>
            </a:pPr>
            <a:r>
              <a:rPr lang="en-US" dirty="0" smtClean="0"/>
              <a:t>    </a:t>
            </a:r>
            <a:r>
              <a:rPr lang="en-US" dirty="0" err="1" smtClean="0"/>
              <a:t>eg</a:t>
            </a:r>
            <a:r>
              <a:rPr lang="en-US" dirty="0" smtClean="0"/>
              <a:t>. </a:t>
            </a:r>
            <a:r>
              <a:rPr lang="en-US" dirty="0" err="1" smtClean="0"/>
              <a:t>Adipic</a:t>
            </a:r>
            <a:r>
              <a:rPr lang="en-US" dirty="0" smtClean="0"/>
              <a:t> acid from D-glucose</a:t>
            </a:r>
            <a:endParaRPr lang="en-US" dirty="0"/>
          </a:p>
          <a:p>
            <a:pPr marL="0" indent="0">
              <a:buNone/>
            </a:pPr>
            <a:r>
              <a:rPr lang="en-US" dirty="0" smtClean="0"/>
              <a:t>    Green reagent</a:t>
            </a:r>
          </a:p>
          <a:p>
            <a:pPr marL="0" indent="0">
              <a:buNone/>
            </a:pPr>
            <a:r>
              <a:rPr lang="en-US" dirty="0"/>
              <a:t> </a:t>
            </a:r>
            <a:r>
              <a:rPr lang="en-US" dirty="0" smtClean="0"/>
              <a:t>   </a:t>
            </a:r>
            <a:r>
              <a:rPr lang="en-US" dirty="0" err="1" smtClean="0"/>
              <a:t>eg</a:t>
            </a:r>
            <a:r>
              <a:rPr lang="en-US" dirty="0" smtClean="0"/>
              <a:t>. Styrene from benzene</a:t>
            </a:r>
          </a:p>
          <a:p>
            <a:pPr marL="0" indent="0">
              <a:buNone/>
            </a:pPr>
            <a:r>
              <a:rPr lang="en-US" dirty="0"/>
              <a:t> </a:t>
            </a:r>
            <a:r>
              <a:rPr lang="en-US" dirty="0" smtClean="0"/>
              <a:t>     </a:t>
            </a:r>
            <a:r>
              <a:rPr lang="en-US" dirty="0" err="1" smtClean="0"/>
              <a:t>eg</a:t>
            </a:r>
            <a:r>
              <a:rPr lang="en-US" dirty="0" smtClean="0"/>
              <a:t>. Styrene from benzene                                                    Green reaction </a:t>
            </a:r>
            <a:r>
              <a:rPr lang="en-US" dirty="0" err="1" smtClean="0"/>
              <a:t>eg</a:t>
            </a:r>
            <a:r>
              <a:rPr lang="en-US" dirty="0" smtClean="0"/>
              <a:t>. Synthesis of ibuprofen</a:t>
            </a:r>
            <a:endParaRPr lang="en-US" dirty="0"/>
          </a:p>
        </p:txBody>
      </p:sp>
      <p:cxnSp>
        <p:nvCxnSpPr>
          <p:cNvPr id="5" name="Straight Arrow Connector 4"/>
          <p:cNvCxnSpPr/>
          <p:nvPr/>
        </p:nvCxnSpPr>
        <p:spPr bwMode="auto">
          <a:xfrm>
            <a:off x="2555776" y="1772816"/>
            <a:ext cx="0" cy="158417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Elbow Connector 11"/>
          <p:cNvCxnSpPr/>
          <p:nvPr/>
        </p:nvCxnSpPr>
        <p:spPr bwMode="auto">
          <a:xfrm rot="5400000">
            <a:off x="611560" y="2852936"/>
            <a:ext cx="2952328" cy="360040"/>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17" name="Elbow Connector 16"/>
          <p:cNvCxnSpPr/>
          <p:nvPr/>
        </p:nvCxnSpPr>
        <p:spPr bwMode="auto">
          <a:xfrm rot="5400000">
            <a:off x="-558570" y="2438890"/>
            <a:ext cx="3672408" cy="612068"/>
          </a:xfrm>
          <a:prstGeom prst="bentConnector3">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732018135"/>
      </p:ext>
    </p:extLst>
  </p:cSld>
  <p:clrMapOvr>
    <a:masterClrMapping/>
  </p:clrMapOvr>
  <p:transition spd="slow">
    <p:split orient="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1028"/>
          <p:cNvPicPr>
            <a:picLocks noGrp="1" noChangeAspect="1" noChangeArrowheads="1"/>
          </p:cNvPicPr>
          <p:nvPr>
            <p:ph type="body" idx="1"/>
          </p:nvPr>
        </p:nvPicPr>
        <p:blipFill>
          <a:blip r:embed="rId3"/>
          <a:srcRect/>
          <a:stretch>
            <a:fillRect/>
          </a:stretch>
        </p:blipFill>
        <p:spPr>
          <a:xfrm>
            <a:off x="0" y="-99392"/>
            <a:ext cx="9144000" cy="7162800"/>
          </a:xfrm>
          <a:ln>
            <a:solidFill>
              <a:srgbClr val="000000"/>
            </a:solidFill>
          </a:ln>
        </p:spPr>
      </p:pic>
    </p:spTree>
  </p:cSld>
  <p:clrMapOvr>
    <a:masterClrMapping/>
  </p:clrMapOvr>
  <p:transition spd="slow">
    <p:split orient="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050"/>
          <p:cNvPicPr>
            <a:picLocks noChangeAspect="1" noChangeArrowheads="1"/>
          </p:cNvPicPr>
          <p:nvPr/>
        </p:nvPicPr>
        <p:blipFill>
          <a:blip r:embed="rId3"/>
          <a:srcRect/>
          <a:stretch>
            <a:fillRect/>
          </a:stretch>
        </p:blipFill>
        <p:spPr bwMode="auto">
          <a:xfrm>
            <a:off x="0" y="0"/>
            <a:ext cx="9144000" cy="6858000"/>
          </a:xfrm>
          <a:prstGeom prst="rect">
            <a:avLst/>
          </a:prstGeom>
          <a:noFill/>
          <a:ln w="9525">
            <a:solidFill>
              <a:srgbClr val="000000"/>
            </a:solid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609600"/>
            <a:ext cx="7772400" cy="1676400"/>
          </a:xfrm>
        </p:spPr>
        <p:txBody>
          <a:bodyPr/>
          <a:lstStyle/>
          <a:p>
            <a:r>
              <a:rPr lang="en-US" sz="2800" b="1" smtClean="0">
                <a:solidFill>
                  <a:srgbClr val="00984C"/>
                </a:solidFill>
              </a:rPr>
              <a:t>“The use of auxiliary substances (e.g. solvents,</a:t>
            </a:r>
            <a:br>
              <a:rPr lang="en-US" sz="2800" b="1" smtClean="0">
                <a:solidFill>
                  <a:srgbClr val="00984C"/>
                </a:solidFill>
              </a:rPr>
            </a:br>
            <a:r>
              <a:rPr lang="en-US" sz="2800" b="1" smtClean="0">
                <a:solidFill>
                  <a:srgbClr val="00984C"/>
                </a:solidFill>
              </a:rPr>
              <a:t>separation agents, etc.) should be made unnecessary</a:t>
            </a:r>
            <a:br>
              <a:rPr lang="en-US" sz="2800" b="1" smtClean="0">
                <a:solidFill>
                  <a:srgbClr val="00984C"/>
                </a:solidFill>
              </a:rPr>
            </a:br>
            <a:r>
              <a:rPr lang="en-US" sz="2800" b="1" smtClean="0">
                <a:solidFill>
                  <a:srgbClr val="00984C"/>
                </a:solidFill>
              </a:rPr>
              <a:t>wherever possible, and innocuous when used”</a:t>
            </a:r>
          </a:p>
        </p:txBody>
      </p:sp>
      <p:pic>
        <p:nvPicPr>
          <p:cNvPr id="59395" name="Picture 4"/>
          <p:cNvPicPr>
            <a:picLocks noChangeAspect="1" noChangeArrowheads="1"/>
          </p:cNvPicPr>
          <p:nvPr/>
        </p:nvPicPr>
        <p:blipFill>
          <a:blip r:embed="rId3"/>
          <a:srcRect/>
          <a:stretch>
            <a:fillRect/>
          </a:stretch>
        </p:blipFill>
        <p:spPr bwMode="auto">
          <a:xfrm>
            <a:off x="685800" y="2895600"/>
            <a:ext cx="7772400" cy="3505200"/>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b="1" smtClean="0">
                <a:latin typeface="Calibri" pitchFamily="34" charset="0"/>
                <a:ea typeface="Calibri" pitchFamily="34" charset="0"/>
                <a:cs typeface="Calibri" pitchFamily="34" charset="0"/>
              </a:rPr>
              <a:t>1. Prevention</a:t>
            </a:r>
          </a:p>
        </p:txBody>
      </p:sp>
      <p:sp>
        <p:nvSpPr>
          <p:cNvPr id="20483" name="Rectangle 3"/>
          <p:cNvSpPr>
            <a:spLocks noGrp="1" noChangeArrowheads="1"/>
          </p:cNvSpPr>
          <p:nvPr>
            <p:ph type="body" idx="1"/>
          </p:nvPr>
        </p:nvSpPr>
        <p:spPr/>
        <p:txBody>
          <a:bodyPr/>
          <a:lstStyle/>
          <a:p>
            <a:pPr marL="609600" indent="-609600" eaLnBrk="1" hangingPunct="1">
              <a:buFontTx/>
              <a:buNone/>
            </a:pPr>
            <a:r>
              <a:rPr lang="en-US" smtClean="0">
                <a:latin typeface="Calibri" pitchFamily="34" charset="0"/>
                <a:ea typeface="Calibri" pitchFamily="34" charset="0"/>
                <a:cs typeface="Calibri" pitchFamily="34" charset="0"/>
              </a:rPr>
              <a:t>	It is better to prevent waste than to treat or clean up waste after it is formed.</a:t>
            </a:r>
          </a:p>
          <a:p>
            <a:pPr marL="609600" indent="-609600" eaLnBrk="1" hangingPunct="1"/>
            <a:endParaRPr lang="en-US" smtClean="0">
              <a:latin typeface="Calibri" pitchFamily="34" charset="0"/>
              <a:ea typeface="Calibri" pitchFamily="34" charset="0"/>
              <a:cs typeface="Calibri" pitchFamily="34" charset="0"/>
            </a:endParaRPr>
          </a:p>
        </p:txBody>
      </p:sp>
    </p:spTree>
  </p:cSld>
  <p:clrMapOvr>
    <a:masterClrMapping/>
  </p:clrMapOvr>
  <p:transition spd="slow">
    <p:split orient="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85800" y="533400"/>
            <a:ext cx="7772400" cy="381000"/>
          </a:xfrm>
        </p:spPr>
        <p:txBody>
          <a:bodyPr/>
          <a:lstStyle/>
          <a:p>
            <a:r>
              <a:rPr lang="en-US" sz="2800" b="1" smtClean="0">
                <a:solidFill>
                  <a:srgbClr val="00984C"/>
                </a:solidFill>
              </a:rPr>
              <a:t>Poly lactic acid (PLA) for plastics production</a:t>
            </a:r>
            <a:r>
              <a:rPr lang="en-US" smtClean="0">
                <a:solidFill>
                  <a:srgbClr val="000000"/>
                </a:solidFill>
                <a:latin typeface="Helvetica-Bold" charset="0"/>
              </a:rPr>
              <a:t/>
            </a:r>
            <a:br>
              <a:rPr lang="en-US" smtClean="0">
                <a:solidFill>
                  <a:srgbClr val="000000"/>
                </a:solidFill>
                <a:latin typeface="Helvetica-Bold" charset="0"/>
              </a:rPr>
            </a:br>
            <a:endParaRPr lang="en-US" smtClean="0">
              <a:solidFill>
                <a:srgbClr val="000000"/>
              </a:solidFill>
              <a:latin typeface="Helvetica-Bold" charset="0"/>
            </a:endParaRPr>
          </a:p>
        </p:txBody>
      </p:sp>
      <p:graphicFrame>
        <p:nvGraphicFramePr>
          <p:cNvPr id="11266" name="Object 0"/>
          <p:cNvGraphicFramePr>
            <a:graphicFrameLocks noChangeAspect="1"/>
          </p:cNvGraphicFramePr>
          <p:nvPr/>
        </p:nvGraphicFramePr>
        <p:xfrm>
          <a:off x="381000" y="914400"/>
          <a:ext cx="8458200" cy="5638800"/>
        </p:xfrm>
        <a:graphic>
          <a:graphicData uri="http://schemas.openxmlformats.org/presentationml/2006/ole">
            <mc:AlternateContent xmlns:mc="http://schemas.openxmlformats.org/markup-compatibility/2006">
              <mc:Choice xmlns:v="urn:schemas-microsoft-com:vml" Requires="v">
                <p:oleObj spid="_x0000_s11310" name="Bitmap Image" r:id="rId4" imgW="5723810" imgH="2895238" progId="Paint.Picture">
                  <p:embed/>
                </p:oleObj>
              </mc:Choice>
              <mc:Fallback>
                <p:oleObj name="Bitmap Image" r:id="rId4" imgW="5723810" imgH="2895238" progId="Paint.Picture">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914400"/>
                        <a:ext cx="84582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plit orient="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ChangeArrowheads="1"/>
          </p:cNvSpPr>
          <p:nvPr>
            <p:ph type="title"/>
          </p:nvPr>
        </p:nvSpPr>
        <p:spPr>
          <a:xfrm>
            <a:off x="685800" y="457200"/>
            <a:ext cx="7772400" cy="533400"/>
          </a:xfrm>
        </p:spPr>
        <p:txBody>
          <a:bodyPr/>
          <a:lstStyle/>
          <a:p>
            <a:r>
              <a:rPr lang="en-US" sz="3200" b="1" smtClean="0">
                <a:solidFill>
                  <a:srgbClr val="00984C"/>
                </a:solidFill>
              </a:rPr>
              <a:t>Polyhydroxyalkanoates (PHA’s)</a:t>
            </a:r>
            <a:r>
              <a:rPr lang="en-US" smtClean="0">
                <a:solidFill>
                  <a:srgbClr val="000000"/>
                </a:solidFill>
                <a:latin typeface="Helvetica-Bold" charset="0"/>
              </a:rPr>
              <a:t/>
            </a:r>
            <a:br>
              <a:rPr lang="en-US" smtClean="0">
                <a:solidFill>
                  <a:srgbClr val="000000"/>
                </a:solidFill>
                <a:latin typeface="Helvetica-Bold" charset="0"/>
              </a:rPr>
            </a:br>
            <a:endParaRPr lang="en-US" smtClean="0">
              <a:solidFill>
                <a:srgbClr val="000000"/>
              </a:solidFill>
              <a:latin typeface="Helvetica-Bold" charset="0"/>
            </a:endParaRPr>
          </a:p>
        </p:txBody>
      </p:sp>
      <p:pic>
        <p:nvPicPr>
          <p:cNvPr id="60419" name="Picture 1027"/>
          <p:cNvPicPr>
            <a:picLocks noChangeAspect="1" noChangeArrowheads="1"/>
          </p:cNvPicPr>
          <p:nvPr/>
        </p:nvPicPr>
        <p:blipFill>
          <a:blip r:embed="rId3"/>
          <a:srcRect/>
          <a:stretch>
            <a:fillRect/>
          </a:stretch>
        </p:blipFill>
        <p:spPr bwMode="auto">
          <a:xfrm>
            <a:off x="381000" y="838200"/>
            <a:ext cx="8458200" cy="5715000"/>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p:cNvSpPr>
            <a:spLocks noChangeArrowheads="1"/>
          </p:cNvSpPr>
          <p:nvPr/>
        </p:nvSpPr>
        <p:spPr bwMode="auto">
          <a:xfrm flipH="1" flipV="1">
            <a:off x="2362200" y="2057400"/>
            <a:ext cx="5334000" cy="3886200"/>
          </a:xfrm>
          <a:prstGeom prst="triangle">
            <a:avLst>
              <a:gd name="adj" fmla="val 50000"/>
            </a:avLst>
          </a:prstGeom>
          <a:gradFill rotWithShape="0">
            <a:gsLst>
              <a:gs pos="0">
                <a:srgbClr val="66FF33"/>
              </a:gs>
              <a:gs pos="100000">
                <a:srgbClr val="FFFFFF"/>
              </a:gs>
            </a:gsLst>
            <a:lin ang="5400000" scaled="1"/>
          </a:gradFill>
          <a:ln w="9525">
            <a:solidFill>
              <a:schemeClr val="tx1"/>
            </a:solidFill>
            <a:miter lim="800000"/>
            <a:headEnd/>
            <a:tailEnd/>
          </a:ln>
        </p:spPr>
        <p:txBody>
          <a:bodyPr wrap="none" anchor="ctr"/>
          <a:lstStyle/>
          <a:p>
            <a:endParaRPr lang="en-US"/>
          </a:p>
        </p:txBody>
      </p:sp>
      <p:sp>
        <p:nvSpPr>
          <p:cNvPr id="61443" name="Line 3"/>
          <p:cNvSpPr>
            <a:spLocks noChangeShapeType="1"/>
          </p:cNvSpPr>
          <p:nvPr/>
        </p:nvSpPr>
        <p:spPr bwMode="auto">
          <a:xfrm>
            <a:off x="3276600" y="3124200"/>
            <a:ext cx="3505200" cy="0"/>
          </a:xfrm>
          <a:prstGeom prst="line">
            <a:avLst/>
          </a:prstGeom>
          <a:noFill/>
          <a:ln w="9525">
            <a:solidFill>
              <a:schemeClr val="tx1"/>
            </a:solidFill>
            <a:round/>
            <a:headEnd/>
            <a:tailEnd/>
          </a:ln>
        </p:spPr>
        <p:txBody>
          <a:bodyPr wrap="none" anchor="ctr"/>
          <a:lstStyle/>
          <a:p>
            <a:endParaRPr lang="en-US"/>
          </a:p>
        </p:txBody>
      </p:sp>
      <p:sp>
        <p:nvSpPr>
          <p:cNvPr id="61444" name="Line 4"/>
          <p:cNvSpPr>
            <a:spLocks noChangeShapeType="1"/>
          </p:cNvSpPr>
          <p:nvPr/>
        </p:nvSpPr>
        <p:spPr bwMode="auto">
          <a:xfrm>
            <a:off x="3810000" y="3962400"/>
            <a:ext cx="2438400" cy="0"/>
          </a:xfrm>
          <a:prstGeom prst="line">
            <a:avLst/>
          </a:prstGeom>
          <a:noFill/>
          <a:ln w="9525">
            <a:solidFill>
              <a:schemeClr val="tx1"/>
            </a:solidFill>
            <a:round/>
            <a:headEnd/>
            <a:tailEnd/>
          </a:ln>
        </p:spPr>
        <p:txBody>
          <a:bodyPr wrap="none" anchor="ctr"/>
          <a:lstStyle/>
          <a:p>
            <a:endParaRPr lang="en-US"/>
          </a:p>
        </p:txBody>
      </p:sp>
      <p:sp>
        <p:nvSpPr>
          <p:cNvPr id="61445" name="Line 5"/>
          <p:cNvSpPr>
            <a:spLocks noChangeShapeType="1"/>
          </p:cNvSpPr>
          <p:nvPr/>
        </p:nvSpPr>
        <p:spPr bwMode="auto">
          <a:xfrm>
            <a:off x="4267200" y="4724400"/>
            <a:ext cx="1524000" cy="0"/>
          </a:xfrm>
          <a:prstGeom prst="line">
            <a:avLst/>
          </a:prstGeom>
          <a:noFill/>
          <a:ln w="9525">
            <a:solidFill>
              <a:schemeClr val="tx1"/>
            </a:solidFill>
            <a:round/>
            <a:headEnd/>
            <a:tailEnd/>
          </a:ln>
        </p:spPr>
        <p:txBody>
          <a:bodyPr wrap="none" anchor="ctr"/>
          <a:lstStyle/>
          <a:p>
            <a:endParaRPr lang="en-US"/>
          </a:p>
        </p:txBody>
      </p:sp>
      <p:sp>
        <p:nvSpPr>
          <p:cNvPr id="61446" name="Line 6"/>
          <p:cNvSpPr>
            <a:spLocks noChangeShapeType="1"/>
          </p:cNvSpPr>
          <p:nvPr/>
        </p:nvSpPr>
        <p:spPr bwMode="auto">
          <a:xfrm>
            <a:off x="1447800" y="2286000"/>
            <a:ext cx="0" cy="3657600"/>
          </a:xfrm>
          <a:prstGeom prst="line">
            <a:avLst/>
          </a:prstGeom>
          <a:noFill/>
          <a:ln w="22225">
            <a:solidFill>
              <a:schemeClr val="tx1"/>
            </a:solidFill>
            <a:round/>
            <a:headEnd type="stealth" w="lg" len="med"/>
            <a:tailEnd/>
          </a:ln>
        </p:spPr>
        <p:txBody>
          <a:bodyPr wrap="none" anchor="ctr"/>
          <a:lstStyle/>
          <a:p>
            <a:endParaRPr lang="en-US"/>
          </a:p>
        </p:txBody>
      </p:sp>
      <p:sp>
        <p:nvSpPr>
          <p:cNvPr id="61447" name="WordArt 7"/>
          <p:cNvSpPr>
            <a:spLocks noChangeArrowheads="1" noChangeShapeType="1" noTextEdit="1"/>
          </p:cNvSpPr>
          <p:nvPr/>
        </p:nvSpPr>
        <p:spPr bwMode="auto">
          <a:xfrm rot="5427670">
            <a:off x="279400" y="3835400"/>
            <a:ext cx="3451225" cy="352425"/>
          </a:xfrm>
          <a:prstGeom prst="rect">
            <a:avLst/>
          </a:prstGeom>
        </p:spPr>
        <p:txBody>
          <a:bodyPr vert="wordArtVert" wrap="none" fromWordArt="1">
            <a:prstTxWarp prst="textPlain">
              <a:avLst>
                <a:gd name="adj" fmla="val 50000"/>
              </a:avLst>
            </a:prstTxWarp>
          </a:bodyPr>
          <a:lstStyle/>
          <a:p>
            <a:pPr algn="ctr" fontAlgn="auto"/>
            <a:r>
              <a:rPr lang="en-US" sz="2000" kern="10">
                <a:ln w="12700">
                  <a:solidFill>
                    <a:srgbClr val="339966"/>
                  </a:solidFill>
                  <a:round/>
                  <a:headEnd/>
                  <a:tailEnd/>
                </a:ln>
                <a:solidFill>
                  <a:schemeClr val="accent1"/>
                </a:solidFill>
                <a:effectLst>
                  <a:outerShdw dist="53882" dir="2700000" algn="ctr" rotWithShape="0">
                    <a:srgbClr val="CBCBCB"/>
                  </a:outerShdw>
                </a:effectLst>
                <a:latin typeface="Times New Roman"/>
                <a:cs typeface="Times New Roman"/>
              </a:rPr>
              <a:t>Increasing Greenness</a:t>
            </a:r>
          </a:p>
        </p:txBody>
      </p:sp>
      <p:sp>
        <p:nvSpPr>
          <p:cNvPr id="61448" name="Text Box 8"/>
          <p:cNvSpPr txBox="1">
            <a:spLocks noChangeArrowheads="1"/>
          </p:cNvSpPr>
          <p:nvPr/>
        </p:nvSpPr>
        <p:spPr bwMode="auto">
          <a:xfrm>
            <a:off x="3475038" y="2546350"/>
            <a:ext cx="2820987" cy="396875"/>
          </a:xfrm>
          <a:prstGeom prst="rect">
            <a:avLst/>
          </a:prstGeom>
          <a:noFill/>
          <a:ln w="9525">
            <a:noFill/>
            <a:miter lim="800000"/>
            <a:headEnd/>
            <a:tailEnd/>
          </a:ln>
        </p:spPr>
        <p:txBody>
          <a:bodyPr wrap="none" anchor="ctr">
            <a:spAutoFit/>
          </a:bodyPr>
          <a:lstStyle/>
          <a:p>
            <a:pPr algn="ctr">
              <a:spcBef>
                <a:spcPct val="50000"/>
              </a:spcBef>
            </a:pPr>
            <a:r>
              <a:rPr lang="en-GB" sz="2000" b="1"/>
              <a:t>Prevention &amp; Reduction</a:t>
            </a:r>
          </a:p>
        </p:txBody>
      </p:sp>
      <p:sp>
        <p:nvSpPr>
          <p:cNvPr id="61449" name="Text Box 9"/>
          <p:cNvSpPr txBox="1">
            <a:spLocks noChangeArrowheads="1"/>
          </p:cNvSpPr>
          <p:nvPr/>
        </p:nvSpPr>
        <p:spPr bwMode="auto">
          <a:xfrm>
            <a:off x="3921125" y="3268663"/>
            <a:ext cx="2228850" cy="396875"/>
          </a:xfrm>
          <a:prstGeom prst="rect">
            <a:avLst/>
          </a:prstGeom>
          <a:noFill/>
          <a:ln w="9525">
            <a:noFill/>
            <a:miter lim="800000"/>
            <a:headEnd/>
            <a:tailEnd/>
          </a:ln>
        </p:spPr>
        <p:txBody>
          <a:bodyPr wrap="none" anchor="ctr">
            <a:spAutoFit/>
          </a:bodyPr>
          <a:lstStyle/>
          <a:p>
            <a:pPr algn="ctr">
              <a:spcBef>
                <a:spcPct val="50000"/>
              </a:spcBef>
            </a:pPr>
            <a:r>
              <a:rPr lang="en-GB" sz="2000" b="1"/>
              <a:t>Recycling &amp; Reuse</a:t>
            </a:r>
          </a:p>
        </p:txBody>
      </p:sp>
      <p:sp>
        <p:nvSpPr>
          <p:cNvPr id="61450" name="Text Box 10"/>
          <p:cNvSpPr txBox="1">
            <a:spLocks noChangeArrowheads="1"/>
          </p:cNvSpPr>
          <p:nvPr/>
        </p:nvSpPr>
        <p:spPr bwMode="auto">
          <a:xfrm>
            <a:off x="4287838" y="4068763"/>
            <a:ext cx="1339850" cy="396875"/>
          </a:xfrm>
          <a:prstGeom prst="rect">
            <a:avLst/>
          </a:prstGeom>
          <a:noFill/>
          <a:ln w="9525">
            <a:noFill/>
            <a:miter lim="800000"/>
            <a:headEnd/>
            <a:tailEnd/>
          </a:ln>
        </p:spPr>
        <p:txBody>
          <a:bodyPr wrap="none" anchor="ctr">
            <a:spAutoFit/>
          </a:bodyPr>
          <a:lstStyle/>
          <a:p>
            <a:pPr algn="ctr">
              <a:spcBef>
                <a:spcPct val="50000"/>
              </a:spcBef>
            </a:pPr>
            <a:r>
              <a:rPr lang="en-GB" sz="2000" b="1"/>
              <a:t>Treatment</a:t>
            </a:r>
          </a:p>
        </p:txBody>
      </p:sp>
      <p:sp>
        <p:nvSpPr>
          <p:cNvPr id="61451" name="Text Box 11"/>
          <p:cNvSpPr txBox="1">
            <a:spLocks noChangeArrowheads="1"/>
          </p:cNvSpPr>
          <p:nvPr/>
        </p:nvSpPr>
        <p:spPr bwMode="auto">
          <a:xfrm>
            <a:off x="4505325" y="4792663"/>
            <a:ext cx="1100138" cy="396875"/>
          </a:xfrm>
          <a:prstGeom prst="rect">
            <a:avLst/>
          </a:prstGeom>
          <a:noFill/>
          <a:ln w="9525">
            <a:noFill/>
            <a:miter lim="800000"/>
            <a:headEnd/>
            <a:tailEnd/>
          </a:ln>
        </p:spPr>
        <p:txBody>
          <a:bodyPr wrap="none" anchor="ctr">
            <a:spAutoFit/>
          </a:bodyPr>
          <a:lstStyle/>
          <a:p>
            <a:pPr algn="ctr">
              <a:spcBef>
                <a:spcPct val="50000"/>
              </a:spcBef>
            </a:pPr>
            <a:r>
              <a:rPr lang="en-GB" sz="2000" b="1"/>
              <a:t>Disposal</a:t>
            </a:r>
          </a:p>
        </p:txBody>
      </p:sp>
      <p:sp>
        <p:nvSpPr>
          <p:cNvPr id="61452" name="AutoShape 12"/>
          <p:cNvSpPr>
            <a:spLocks noGrp="1" noChangeAspect="1" noChangeArrowheads="1"/>
          </p:cNvSpPr>
          <p:nvPr>
            <p:ph type="title"/>
          </p:nvPr>
        </p:nvSpPr>
        <p:spPr>
          <a:prstGeom prst="horizontalScroll">
            <a:avLst>
              <a:gd name="adj" fmla="val 12500"/>
            </a:avLst>
          </a:prstGeom>
          <a:noFill/>
          <a:ln w="31750">
            <a:solidFill>
              <a:srgbClr val="0BFF0B"/>
            </a:solidFill>
            <a:round/>
          </a:ln>
        </p:spPr>
        <p:txBody>
          <a:bodyPr/>
          <a:lstStyle/>
          <a:p>
            <a:r>
              <a:rPr lang="en-GB" sz="3600" smtClean="0">
                <a:solidFill>
                  <a:schemeClr val="tx1"/>
                </a:solidFill>
              </a:rPr>
              <a:t>Pollution Prevention Hierarchy</a:t>
            </a:r>
            <a:endParaRPr lang="en-GB" smtClean="0">
              <a:solidFill>
                <a:schemeClr val="tx1"/>
              </a:solidFill>
            </a:endParaRPr>
          </a:p>
        </p:txBody>
      </p:sp>
    </p:spTree>
  </p:cSld>
  <p:clrMapOvr>
    <a:masterClrMapping/>
  </p:clrMapOvr>
  <p:transition spd="slow">
    <p:split orient="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4"/>
          <p:cNvSpPr>
            <a:spLocks noChangeArrowheads="1"/>
          </p:cNvSpPr>
          <p:nvPr/>
        </p:nvSpPr>
        <p:spPr bwMode="auto">
          <a:xfrm>
            <a:off x="0" y="0"/>
            <a:ext cx="9144000" cy="4003675"/>
          </a:xfrm>
          <a:prstGeom prst="rect">
            <a:avLst/>
          </a:prstGeom>
          <a:solidFill>
            <a:srgbClr val="92D050"/>
          </a:solidFill>
          <a:ln w="9525">
            <a:solidFill>
              <a:schemeClr val="tx1"/>
            </a:solidFill>
            <a:miter lim="800000"/>
            <a:headEnd/>
            <a:tailEnd/>
          </a:ln>
        </p:spPr>
        <p:txBody>
          <a:bodyPr wrap="none" anchor="ctr"/>
          <a:lstStyle/>
          <a:p>
            <a:endParaRPr lang="en-US"/>
          </a:p>
        </p:txBody>
      </p:sp>
      <p:pic>
        <p:nvPicPr>
          <p:cNvPr id="62467" name="Picture 9" descr="caution"/>
          <p:cNvPicPr>
            <a:picLocks noChangeAspect="1" noChangeArrowheads="1"/>
          </p:cNvPicPr>
          <p:nvPr/>
        </p:nvPicPr>
        <p:blipFill>
          <a:blip r:embed="rId3"/>
          <a:srcRect/>
          <a:stretch>
            <a:fillRect/>
          </a:stretch>
        </p:blipFill>
        <p:spPr bwMode="auto">
          <a:xfrm>
            <a:off x="2336800" y="3328988"/>
            <a:ext cx="1323975" cy="1323975"/>
          </a:xfrm>
          <a:prstGeom prst="rect">
            <a:avLst/>
          </a:prstGeom>
          <a:noFill/>
          <a:ln w="12700">
            <a:solidFill>
              <a:schemeClr val="tx1"/>
            </a:solidFill>
            <a:miter lim="800000"/>
            <a:headEnd/>
            <a:tailEnd/>
          </a:ln>
        </p:spPr>
      </p:pic>
      <p:pic>
        <p:nvPicPr>
          <p:cNvPr id="62468" name="Picture 10" descr="Usine"/>
          <p:cNvPicPr>
            <a:picLocks noChangeAspect="1" noChangeArrowheads="1"/>
          </p:cNvPicPr>
          <p:nvPr/>
        </p:nvPicPr>
        <p:blipFill>
          <a:blip r:embed="rId4"/>
          <a:srcRect/>
          <a:stretch>
            <a:fillRect/>
          </a:stretch>
        </p:blipFill>
        <p:spPr bwMode="auto">
          <a:xfrm>
            <a:off x="611188" y="3328988"/>
            <a:ext cx="1323975" cy="1323975"/>
          </a:xfrm>
          <a:prstGeom prst="rect">
            <a:avLst/>
          </a:prstGeom>
          <a:noFill/>
          <a:ln w="12700">
            <a:solidFill>
              <a:schemeClr val="tx1"/>
            </a:solidFill>
            <a:miter lim="800000"/>
            <a:headEnd/>
            <a:tailEnd/>
          </a:ln>
        </p:spPr>
      </p:pic>
      <p:pic>
        <p:nvPicPr>
          <p:cNvPr id="62469" name="Picture 11" descr="smokestack"/>
          <p:cNvPicPr>
            <a:picLocks noChangeAspect="1" noChangeArrowheads="1"/>
          </p:cNvPicPr>
          <p:nvPr/>
        </p:nvPicPr>
        <p:blipFill>
          <a:blip r:embed="rId5"/>
          <a:srcRect/>
          <a:stretch>
            <a:fillRect/>
          </a:stretch>
        </p:blipFill>
        <p:spPr bwMode="auto">
          <a:xfrm>
            <a:off x="4059238" y="3328988"/>
            <a:ext cx="1323975" cy="1323975"/>
          </a:xfrm>
          <a:prstGeom prst="rect">
            <a:avLst/>
          </a:prstGeom>
          <a:noFill/>
          <a:ln w="12700">
            <a:solidFill>
              <a:schemeClr val="tx1"/>
            </a:solidFill>
            <a:miter lim="800000"/>
            <a:headEnd/>
            <a:tailEnd/>
          </a:ln>
        </p:spPr>
      </p:pic>
      <p:sp>
        <p:nvSpPr>
          <p:cNvPr id="62470" name="Rectangle 23"/>
          <p:cNvSpPr>
            <a:spLocks noChangeArrowheads="1"/>
          </p:cNvSpPr>
          <p:nvPr/>
        </p:nvSpPr>
        <p:spPr bwMode="auto">
          <a:xfrm>
            <a:off x="0" y="0"/>
            <a:ext cx="9144000" cy="392113"/>
          </a:xfrm>
          <a:prstGeom prst="rect">
            <a:avLst/>
          </a:prstGeom>
          <a:solidFill>
            <a:srgbClr val="669900"/>
          </a:solidFill>
          <a:ln w="9525">
            <a:solidFill>
              <a:schemeClr val="tx1"/>
            </a:solidFill>
            <a:miter lim="800000"/>
            <a:headEnd/>
            <a:tailEnd/>
          </a:ln>
        </p:spPr>
        <p:txBody>
          <a:bodyPr wrap="none" anchor="ctr"/>
          <a:lstStyle/>
          <a:p>
            <a:endParaRPr lang="en-US"/>
          </a:p>
        </p:txBody>
      </p:sp>
      <p:sp>
        <p:nvSpPr>
          <p:cNvPr id="62471" name="Text Box 12"/>
          <p:cNvSpPr txBox="1">
            <a:spLocks noChangeArrowheads="1"/>
          </p:cNvSpPr>
          <p:nvPr/>
        </p:nvSpPr>
        <p:spPr bwMode="auto">
          <a:xfrm>
            <a:off x="1995488" y="4929188"/>
            <a:ext cx="5791200" cy="692150"/>
          </a:xfrm>
          <a:prstGeom prst="rect">
            <a:avLst/>
          </a:prstGeom>
          <a:noFill/>
          <a:ln w="9525">
            <a:noFill/>
            <a:miter lim="800000"/>
            <a:headEnd/>
            <a:tailEnd/>
          </a:ln>
        </p:spPr>
        <p:txBody>
          <a:bodyPr>
            <a:spAutoFit/>
          </a:bodyPr>
          <a:lstStyle/>
          <a:p>
            <a:pPr>
              <a:spcBef>
                <a:spcPct val="50000"/>
              </a:spcBef>
            </a:pPr>
            <a:r>
              <a:rPr lang="en-US" b="1"/>
              <a:t>A United Nations Environment Program</a:t>
            </a:r>
            <a:r>
              <a:rPr lang="en-US" sz="2000" b="1"/>
              <a:t/>
            </a:r>
            <a:br>
              <a:rPr lang="en-US" sz="2000" b="1"/>
            </a:br>
            <a:endParaRPr lang="en-US" sz="1500" i="1"/>
          </a:p>
        </p:txBody>
      </p:sp>
      <p:sp>
        <p:nvSpPr>
          <p:cNvPr id="62472" name="Text Box 13"/>
          <p:cNvSpPr txBox="1">
            <a:spLocks noChangeArrowheads="1"/>
          </p:cNvSpPr>
          <p:nvPr/>
        </p:nvSpPr>
        <p:spPr bwMode="auto">
          <a:xfrm>
            <a:off x="0" y="1143000"/>
            <a:ext cx="9144000" cy="1631950"/>
          </a:xfrm>
          <a:prstGeom prst="rect">
            <a:avLst/>
          </a:prstGeom>
          <a:noFill/>
          <a:ln w="9525">
            <a:noFill/>
            <a:miter lim="800000"/>
            <a:headEnd/>
            <a:tailEnd/>
          </a:ln>
        </p:spPr>
        <p:txBody>
          <a:bodyPr>
            <a:spAutoFit/>
          </a:bodyPr>
          <a:lstStyle/>
          <a:p>
            <a:pPr algn="ctr"/>
            <a:r>
              <a:rPr lang="en-GB" sz="4400" b="1" i="1"/>
              <a:t>CDM</a:t>
            </a:r>
          </a:p>
          <a:p>
            <a:pPr algn="ctr"/>
            <a:r>
              <a:rPr lang="en-GB" sz="4400" b="1" i="1"/>
              <a:t>Clean Development Mechanism</a:t>
            </a:r>
          </a:p>
          <a:p>
            <a:pPr algn="ctr"/>
            <a:endParaRPr lang="en-GB" sz="1200" i="1"/>
          </a:p>
        </p:txBody>
      </p:sp>
      <p:sp>
        <p:nvSpPr>
          <p:cNvPr id="62473" name="Rectangle 24"/>
          <p:cNvSpPr>
            <a:spLocks noChangeArrowheads="1"/>
          </p:cNvSpPr>
          <p:nvPr/>
        </p:nvSpPr>
        <p:spPr bwMode="auto">
          <a:xfrm>
            <a:off x="571500" y="357188"/>
            <a:ext cx="8167688" cy="376237"/>
          </a:xfrm>
          <a:prstGeom prst="rect">
            <a:avLst/>
          </a:prstGeom>
          <a:noFill/>
          <a:ln w="9525">
            <a:noFill/>
            <a:miter lim="800000"/>
            <a:headEnd/>
            <a:tailEnd/>
          </a:ln>
        </p:spPr>
        <p:txBody>
          <a:bodyPr/>
          <a:lstStyle/>
          <a:p>
            <a:pPr algn="r">
              <a:lnSpc>
                <a:spcPct val="90000"/>
              </a:lnSpc>
              <a:spcBef>
                <a:spcPct val="20000"/>
              </a:spcBef>
            </a:pPr>
            <a:r>
              <a:rPr lang="en-GB"/>
              <a:t>A</a:t>
            </a:r>
            <a:r>
              <a:rPr lang="en-GB" sz="1400"/>
              <a:t>pplying</a:t>
            </a:r>
            <a:r>
              <a:rPr lang="fr-FR" sz="1400"/>
              <a:t> </a:t>
            </a:r>
            <a:r>
              <a:rPr lang="fr-FR" b="1"/>
              <a:t>C</a:t>
            </a:r>
            <a:r>
              <a:rPr lang="fr-FR" sz="1400" b="1"/>
              <a:t>LEANER PRODUCTION</a:t>
            </a:r>
            <a:r>
              <a:rPr lang="fr-FR" sz="1400"/>
              <a:t> to </a:t>
            </a:r>
            <a:r>
              <a:rPr lang="fr-FR" b="1"/>
              <a:t>M</a:t>
            </a:r>
            <a:r>
              <a:rPr lang="fr-FR" sz="1400" b="1"/>
              <a:t>ULTILATERAL </a:t>
            </a:r>
            <a:r>
              <a:rPr lang="fr-FR" b="1"/>
              <a:t>E</a:t>
            </a:r>
            <a:r>
              <a:rPr lang="fr-FR" sz="1400" b="1"/>
              <a:t>NVIRONMENTAL AGREEMENTS</a:t>
            </a:r>
            <a:endParaRPr lang="en-US" sz="1400" b="1"/>
          </a:p>
        </p:txBody>
      </p:sp>
    </p:spTree>
  </p:cSld>
  <p:clrMapOvr>
    <a:masterClrMapping/>
  </p:clrMapOvr>
  <p:transition spd="slow">
    <p:split orient="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ChangeArrowheads="1"/>
          </p:cNvSpPr>
          <p:nvPr/>
        </p:nvSpPr>
        <p:spPr bwMode="auto">
          <a:xfrm>
            <a:off x="428625" y="1571625"/>
            <a:ext cx="8358188" cy="3416300"/>
          </a:xfrm>
          <a:prstGeom prst="rect">
            <a:avLst/>
          </a:prstGeom>
          <a:noFill/>
          <a:ln w="9525">
            <a:noFill/>
            <a:miter lim="800000"/>
            <a:headEnd/>
            <a:tailEnd/>
          </a:ln>
        </p:spPr>
        <p:txBody>
          <a:bodyPr>
            <a:spAutoFit/>
          </a:bodyPr>
          <a:lstStyle/>
          <a:p>
            <a:pPr>
              <a:spcAft>
                <a:spcPct val="50000"/>
              </a:spcAft>
            </a:pPr>
            <a:r>
              <a:rPr lang="en-US" sz="3600"/>
              <a:t>The Clean Development Mechanism (CDM) is a key tool in the </a:t>
            </a:r>
            <a:r>
              <a:rPr lang="en-US" sz="3600" b="1"/>
              <a:t>Kyoto protocol</a:t>
            </a:r>
            <a:r>
              <a:rPr lang="en-US" sz="3600"/>
              <a:t>, allowing countries (Annex I countries) with emission reduction targets to undertake and benefit from greenhouse gas emission reductions in other (non-Annex I) countries.</a:t>
            </a:r>
          </a:p>
        </p:txBody>
      </p:sp>
    </p:spTree>
  </p:cSld>
  <p:clrMapOvr>
    <a:masterClrMapping/>
  </p:clrMapOvr>
  <p:transition spd="slow">
    <p:split orient="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ChangeArrowheads="1"/>
          </p:cNvSpPr>
          <p:nvPr/>
        </p:nvSpPr>
        <p:spPr bwMode="auto">
          <a:xfrm>
            <a:off x="0" y="285750"/>
            <a:ext cx="9144000" cy="6002338"/>
          </a:xfrm>
          <a:prstGeom prst="rect">
            <a:avLst/>
          </a:prstGeom>
          <a:noFill/>
          <a:ln w="9525">
            <a:noFill/>
            <a:miter lim="800000"/>
            <a:headEnd/>
            <a:tailEnd/>
          </a:ln>
        </p:spPr>
        <p:txBody>
          <a:bodyPr>
            <a:spAutoFit/>
          </a:bodyPr>
          <a:lstStyle/>
          <a:p>
            <a:pPr marL="228600" indent="-228600">
              <a:spcAft>
                <a:spcPct val="50000"/>
              </a:spcAft>
            </a:pPr>
            <a:r>
              <a:rPr lang="en-US" b="1"/>
              <a:t>   About Kyoto Protocol: United Nations Framework Convention on Climate Change – UNFCCC</a:t>
            </a:r>
          </a:p>
          <a:p>
            <a:pPr marL="228600" indent="-228600">
              <a:spcAft>
                <a:spcPct val="50000"/>
              </a:spcAft>
            </a:pPr>
            <a:r>
              <a:rPr lang="en-US"/>
              <a:t>   The Kyoto Protocol is an amendment to UNFCCC that sets out specific targets to reduce </a:t>
            </a:r>
            <a:r>
              <a:rPr lang="en-US" b="1"/>
              <a:t>GHG</a:t>
            </a:r>
            <a:r>
              <a:rPr lang="en-US"/>
              <a:t> emissions from UNFCCC Annex I countries (or more correctly, from Kyoto Protocol Annex B countries – these are almost identical, with the exception for the few Annex I countries that have ratified UNFCCC but not the Kyoto protocol). The Kyoto protocol also provides tools and procedures for countries to work together to achieve the emission reduction targets, instead of each country only trying to achieve the targets on their own in their own country. The three key tools are:</a:t>
            </a:r>
          </a:p>
          <a:p>
            <a:pPr marL="228600" indent="-228600">
              <a:spcAft>
                <a:spcPct val="50000"/>
              </a:spcAft>
              <a:buFontTx/>
              <a:buAutoNum type="arabicPeriod"/>
            </a:pPr>
            <a:r>
              <a:rPr lang="en-US"/>
              <a:t>Clean Development Mechanism (CDM)</a:t>
            </a:r>
          </a:p>
          <a:p>
            <a:pPr marL="228600" indent="-228600">
              <a:spcAft>
                <a:spcPct val="50000"/>
              </a:spcAft>
              <a:buFontTx/>
              <a:buAutoNum type="arabicPeriod"/>
            </a:pPr>
            <a:r>
              <a:rPr lang="en-US"/>
              <a:t>Joint Implementation (JI)</a:t>
            </a:r>
          </a:p>
          <a:p>
            <a:pPr marL="228600" indent="-228600">
              <a:spcAft>
                <a:spcPct val="50000"/>
              </a:spcAft>
              <a:buFontTx/>
              <a:buAutoNum type="arabicPeriod"/>
            </a:pPr>
            <a:r>
              <a:rPr lang="en-US"/>
              <a:t>Emission Trading</a:t>
            </a:r>
            <a:endParaRPr lang="fr-FR"/>
          </a:p>
        </p:txBody>
      </p:sp>
    </p:spTree>
  </p:cSld>
  <p:clrMapOvr>
    <a:masterClrMapping/>
  </p:clrMapOvr>
  <p:transition spd="slow">
    <p:split orient="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ChangeArrowheads="1"/>
          </p:cNvSpPr>
          <p:nvPr/>
        </p:nvSpPr>
        <p:spPr bwMode="auto">
          <a:xfrm>
            <a:off x="428625" y="1000125"/>
            <a:ext cx="8072438" cy="4524375"/>
          </a:xfrm>
          <a:prstGeom prst="rect">
            <a:avLst/>
          </a:prstGeom>
          <a:noFill/>
          <a:ln w="9525">
            <a:noFill/>
            <a:miter lim="800000"/>
            <a:headEnd/>
            <a:tailEnd/>
          </a:ln>
        </p:spPr>
        <p:txBody>
          <a:bodyPr>
            <a:spAutoFit/>
          </a:bodyPr>
          <a:lstStyle/>
          <a:p>
            <a:pPr>
              <a:spcAft>
                <a:spcPct val="50000"/>
              </a:spcAft>
            </a:pPr>
            <a:r>
              <a:rPr lang="en-US" u="sng" dirty="0"/>
              <a:t>Annex I</a:t>
            </a:r>
            <a:r>
              <a:rPr lang="en-US" dirty="0"/>
              <a:t> refers to UNFCCC and is a list of countries that are committed to support developing countries to address climate change. These are </a:t>
            </a:r>
            <a:r>
              <a:rPr lang="en-US" dirty="0" smtClean="0"/>
              <a:t>more </a:t>
            </a:r>
            <a:r>
              <a:rPr lang="en-US" dirty="0"/>
              <a:t>or less identical with the developed countries and economies in transition (former soviet union bloc members).</a:t>
            </a:r>
          </a:p>
          <a:p>
            <a:pPr>
              <a:spcAft>
                <a:spcPct val="50000"/>
              </a:spcAft>
            </a:pPr>
            <a:r>
              <a:rPr lang="en-US" u="sng" dirty="0"/>
              <a:t>Annex B</a:t>
            </a:r>
            <a:r>
              <a:rPr lang="en-US" dirty="0"/>
              <a:t> refers to the Kyoto Protocol and is a list that states the emission target for each country in Annex I. </a:t>
            </a:r>
          </a:p>
          <a:p>
            <a:pPr>
              <a:spcAft>
                <a:spcPct val="50000"/>
              </a:spcAft>
            </a:pPr>
            <a:r>
              <a:rPr lang="en-US" u="sng" dirty="0"/>
              <a:t>However</a:t>
            </a:r>
            <a:r>
              <a:rPr lang="en-US" dirty="0"/>
              <a:t>, as not all Annex I countries have ratified the Kyoto Protocol (notably USA), these two lists are not exactly the same. However, to avoid confusion the two terms are often use interchangeably. </a:t>
            </a:r>
            <a:endParaRPr lang="fr-FR" dirty="0"/>
          </a:p>
        </p:txBody>
      </p:sp>
    </p:spTree>
  </p:cSld>
  <p:clrMapOvr>
    <a:masterClrMapping/>
  </p:clrMapOvr>
  <p:transition spd="slow">
    <p:split orient="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7" name="Text Box 7"/>
          <p:cNvSpPr txBox="1">
            <a:spLocks noChangeArrowheads="1"/>
          </p:cNvSpPr>
          <p:nvPr/>
        </p:nvSpPr>
        <p:spPr bwMode="auto">
          <a:xfrm>
            <a:off x="85725" y="625475"/>
            <a:ext cx="9058275" cy="6303963"/>
          </a:xfrm>
          <a:prstGeom prst="rect">
            <a:avLst/>
          </a:prstGeom>
          <a:noFill/>
          <a:ln w="9525">
            <a:noFill/>
            <a:miter lim="800000"/>
            <a:headEnd/>
            <a:tailEnd/>
          </a:ln>
        </p:spPr>
        <p:txBody>
          <a:bodyPr>
            <a:spAutoFit/>
          </a:bodyPr>
          <a:lstStyle/>
          <a:p>
            <a:r>
              <a:rPr lang="en-GB" sz="2200"/>
              <a:t>Signed in </a:t>
            </a:r>
            <a:r>
              <a:rPr lang="en-GB" sz="2200" b="1">
                <a:solidFill>
                  <a:srgbClr val="CC0000"/>
                </a:solidFill>
              </a:rPr>
              <a:t>1997</a:t>
            </a:r>
            <a:r>
              <a:rPr lang="en-GB" sz="2200"/>
              <a:t>; in force since </a:t>
            </a:r>
            <a:r>
              <a:rPr lang="en-GB" sz="2200" b="1">
                <a:solidFill>
                  <a:srgbClr val="CC0000"/>
                </a:solidFill>
              </a:rPr>
              <a:t>16 February 2005</a:t>
            </a:r>
            <a:r>
              <a:rPr lang="en-GB" sz="2200"/>
              <a:t>.</a:t>
            </a:r>
          </a:p>
          <a:p>
            <a:pPr>
              <a:lnSpc>
                <a:spcPct val="125000"/>
              </a:lnSpc>
            </a:pPr>
            <a:endParaRPr lang="en-US" altLang="en-US" sz="1200"/>
          </a:p>
          <a:p>
            <a:r>
              <a:rPr lang="en-US" altLang="en-US" sz="2200"/>
              <a:t>Ratified by </a:t>
            </a:r>
            <a:r>
              <a:rPr lang="en-US" altLang="en-US" sz="2200" b="1">
                <a:solidFill>
                  <a:srgbClr val="CC0000"/>
                </a:solidFill>
              </a:rPr>
              <a:t>more than 130 countries</a:t>
            </a:r>
          </a:p>
          <a:p>
            <a:pPr lvl="1">
              <a:lnSpc>
                <a:spcPct val="125000"/>
              </a:lnSpc>
            </a:pPr>
            <a:r>
              <a:rPr lang="en-US" altLang="en-US"/>
              <a:t>&gt; </a:t>
            </a:r>
            <a:r>
              <a:rPr lang="en-US" altLang="en-US" u="sng"/>
              <a:t>Major non participants</a:t>
            </a:r>
            <a:r>
              <a:rPr lang="en-US" altLang="en-US"/>
              <a:t>: USA and Australia.</a:t>
            </a:r>
          </a:p>
          <a:p>
            <a:pPr>
              <a:lnSpc>
                <a:spcPct val="130000"/>
              </a:lnSpc>
            </a:pPr>
            <a:endParaRPr lang="en-US" altLang="en-US" sz="1200"/>
          </a:p>
          <a:p>
            <a:r>
              <a:rPr lang="en-US" altLang="en-US" sz="2200"/>
              <a:t>Commits Annex 1 countries to </a:t>
            </a:r>
            <a:r>
              <a:rPr lang="en-US" altLang="en-US" sz="2200" b="1">
                <a:solidFill>
                  <a:srgbClr val="CC0000"/>
                </a:solidFill>
              </a:rPr>
              <a:t>reducing greenhouse gas emissions</a:t>
            </a:r>
            <a:r>
              <a:rPr lang="en-US" altLang="en-US" sz="2200"/>
              <a:t>.</a:t>
            </a:r>
          </a:p>
          <a:p>
            <a:pPr lvl="1">
              <a:lnSpc>
                <a:spcPct val="125000"/>
              </a:lnSpc>
            </a:pPr>
            <a:r>
              <a:rPr lang="en-US" altLang="en-US"/>
              <a:t>&gt; GHG emissions may be reduced by </a:t>
            </a:r>
            <a:r>
              <a:rPr lang="en-US" altLang="en-US" u="sng"/>
              <a:t>~ 5% below 1990 levels</a:t>
            </a:r>
            <a:r>
              <a:rPr lang="en-US" altLang="en-US"/>
              <a:t> in 2008-2012;</a:t>
            </a:r>
          </a:p>
          <a:p>
            <a:pPr lvl="1">
              <a:lnSpc>
                <a:spcPct val="125000"/>
              </a:lnSpc>
            </a:pPr>
            <a:r>
              <a:rPr lang="en-US" altLang="en-US"/>
              <a:t>&gt; Individual, quantified </a:t>
            </a:r>
            <a:r>
              <a:rPr lang="en-US" altLang="en-US" u="sng"/>
              <a:t>emission targets</a:t>
            </a:r>
            <a:r>
              <a:rPr lang="en-US" altLang="en-US"/>
              <a:t> for each industrialized country;</a:t>
            </a:r>
          </a:p>
          <a:p>
            <a:pPr lvl="1">
              <a:lnSpc>
                <a:spcPct val="125000"/>
              </a:lnSpc>
            </a:pPr>
            <a:r>
              <a:rPr lang="en-US" altLang="en-US"/>
              <a:t>&gt; </a:t>
            </a:r>
            <a:r>
              <a:rPr lang="en-US" altLang="en-US" u="sng"/>
              <a:t>6 greenhouse gas covered</a:t>
            </a:r>
            <a:r>
              <a:rPr lang="en-US" altLang="en-US"/>
              <a:t>: CO2, CH4, N2O, HFC, PFC, SF6.</a:t>
            </a:r>
          </a:p>
          <a:p>
            <a:pPr>
              <a:lnSpc>
                <a:spcPct val="125000"/>
              </a:lnSpc>
            </a:pPr>
            <a:endParaRPr lang="en-US" altLang="en-US" sz="1200"/>
          </a:p>
          <a:p>
            <a:r>
              <a:rPr lang="en-US" altLang="en-US" sz="2200" b="1">
                <a:solidFill>
                  <a:srgbClr val="CC0000"/>
                </a:solidFill>
              </a:rPr>
              <a:t>3 flexibility mechanisms</a:t>
            </a:r>
            <a:r>
              <a:rPr lang="en-US" altLang="en-US" sz="2200"/>
              <a:t> for financing emission reduction abroad.</a:t>
            </a:r>
          </a:p>
          <a:p>
            <a:pPr lvl="1">
              <a:lnSpc>
                <a:spcPct val="125000"/>
              </a:lnSpc>
            </a:pPr>
            <a:r>
              <a:rPr lang="en-US" altLang="en-US"/>
              <a:t>&gt; Clean Development Mechanism (</a:t>
            </a:r>
            <a:r>
              <a:rPr lang="en-US" altLang="en-US" u="sng"/>
              <a:t>CDM</a:t>
            </a:r>
            <a:r>
              <a:rPr lang="en-US" altLang="en-US"/>
              <a:t>)</a:t>
            </a:r>
          </a:p>
          <a:p>
            <a:pPr lvl="1">
              <a:lnSpc>
                <a:spcPct val="125000"/>
              </a:lnSpc>
            </a:pPr>
            <a:r>
              <a:rPr lang="en-US" altLang="en-US"/>
              <a:t>&gt; Joint Implementation (</a:t>
            </a:r>
            <a:r>
              <a:rPr lang="en-US" altLang="en-US" u="sng"/>
              <a:t>JI</a:t>
            </a:r>
            <a:r>
              <a:rPr lang="en-US" altLang="en-US"/>
              <a:t>)</a:t>
            </a:r>
          </a:p>
          <a:p>
            <a:pPr lvl="1">
              <a:lnSpc>
                <a:spcPct val="125000"/>
              </a:lnSpc>
            </a:pPr>
            <a:r>
              <a:rPr lang="en-US" altLang="en-US"/>
              <a:t>&gt; International Emissions Trading (</a:t>
            </a:r>
            <a:r>
              <a:rPr lang="en-US" altLang="en-US" u="sng"/>
              <a:t>ET</a:t>
            </a:r>
            <a:r>
              <a:rPr lang="en-US" altLang="en-US"/>
              <a:t>)</a:t>
            </a:r>
          </a:p>
        </p:txBody>
      </p:sp>
      <p:sp>
        <p:nvSpPr>
          <p:cNvPr id="66563" name="Rectangle 16"/>
          <p:cNvSpPr>
            <a:spLocks noChangeArrowheads="1"/>
          </p:cNvSpPr>
          <p:nvPr/>
        </p:nvSpPr>
        <p:spPr bwMode="auto">
          <a:xfrm>
            <a:off x="3214688" y="122238"/>
            <a:ext cx="3571875" cy="461962"/>
          </a:xfrm>
          <a:prstGeom prst="rect">
            <a:avLst/>
          </a:prstGeom>
          <a:noFill/>
          <a:ln w="9525">
            <a:noFill/>
            <a:miter lim="800000"/>
            <a:headEnd/>
            <a:tailEnd/>
          </a:ln>
        </p:spPr>
        <p:txBody>
          <a:bodyPr>
            <a:spAutoFit/>
          </a:bodyPr>
          <a:lstStyle/>
          <a:p>
            <a:r>
              <a:rPr lang="en-US" b="1"/>
              <a:t>Kyoto Protocol: </a:t>
            </a:r>
            <a:endParaRPr lang="en-US"/>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8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280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280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28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28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280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280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280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280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2807">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280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2"/>
          <p:cNvSpPr>
            <a:spLocks noGrp="1" noChangeArrowheads="1"/>
          </p:cNvSpPr>
          <p:nvPr>
            <p:ph type="title"/>
          </p:nvPr>
        </p:nvSpPr>
        <p:spPr>
          <a:xfrm>
            <a:off x="1562100" y="155575"/>
            <a:ext cx="3152775" cy="723900"/>
          </a:xfrm>
        </p:spPr>
        <p:txBody>
          <a:bodyPr/>
          <a:lstStyle/>
          <a:p>
            <a:pPr algn="l"/>
            <a:r>
              <a:rPr lang="fr-FR" sz="4000" b="1" smtClean="0"/>
              <a:t>OVERVIEW</a:t>
            </a:r>
            <a:endParaRPr lang="en-US" sz="4000" b="1" smtClean="0"/>
          </a:p>
        </p:txBody>
      </p:sp>
      <p:sp>
        <p:nvSpPr>
          <p:cNvPr id="67587" name="Rectangle 13"/>
          <p:cNvSpPr>
            <a:spLocks noChangeArrowheads="1"/>
          </p:cNvSpPr>
          <p:nvPr/>
        </p:nvSpPr>
        <p:spPr bwMode="auto">
          <a:xfrm>
            <a:off x="4992688" y="142875"/>
            <a:ext cx="3937000" cy="698500"/>
          </a:xfrm>
          <a:prstGeom prst="rect">
            <a:avLst/>
          </a:prstGeom>
          <a:noFill/>
          <a:ln w="9525">
            <a:noFill/>
            <a:miter lim="800000"/>
            <a:headEnd/>
            <a:tailEnd/>
          </a:ln>
        </p:spPr>
        <p:txBody>
          <a:bodyPr anchor="ctr"/>
          <a:lstStyle/>
          <a:p>
            <a:r>
              <a:rPr lang="en-GB" sz="3400">
                <a:solidFill>
                  <a:schemeClr val="tx2"/>
                </a:solidFill>
              </a:rPr>
              <a:t>CDM: the basic idea</a:t>
            </a:r>
          </a:p>
        </p:txBody>
      </p:sp>
      <p:pic>
        <p:nvPicPr>
          <p:cNvPr id="67588" name="Picture 14" descr="terre3"/>
          <p:cNvPicPr>
            <a:picLocks noChangeAspect="1" noChangeArrowheads="1"/>
          </p:cNvPicPr>
          <p:nvPr/>
        </p:nvPicPr>
        <p:blipFill>
          <a:blip r:embed="rId3"/>
          <a:srcRect/>
          <a:stretch>
            <a:fillRect/>
          </a:stretch>
        </p:blipFill>
        <p:spPr bwMode="auto">
          <a:xfrm>
            <a:off x="255588" y="127000"/>
            <a:ext cx="1030287" cy="1030288"/>
          </a:xfrm>
          <a:prstGeom prst="rect">
            <a:avLst/>
          </a:prstGeom>
          <a:noFill/>
          <a:ln w="9525">
            <a:noFill/>
            <a:miter lim="800000"/>
            <a:headEnd/>
            <a:tailEnd/>
          </a:ln>
        </p:spPr>
      </p:pic>
      <p:sp>
        <p:nvSpPr>
          <p:cNvPr id="218172" name="Rectangle 60"/>
          <p:cNvSpPr>
            <a:spLocks noChangeArrowheads="1"/>
          </p:cNvSpPr>
          <p:nvPr/>
        </p:nvSpPr>
        <p:spPr bwMode="auto">
          <a:xfrm>
            <a:off x="312738" y="1214438"/>
            <a:ext cx="8534400" cy="4100512"/>
          </a:xfrm>
          <a:prstGeom prst="rect">
            <a:avLst/>
          </a:prstGeom>
          <a:noFill/>
          <a:ln w="9525">
            <a:noFill/>
            <a:miter lim="800000"/>
            <a:headEnd/>
            <a:tailEnd/>
          </a:ln>
        </p:spPr>
        <p:txBody>
          <a:bodyPr>
            <a:spAutoFit/>
          </a:bodyPr>
          <a:lstStyle/>
          <a:p>
            <a:pPr>
              <a:spcBef>
                <a:spcPct val="75000"/>
              </a:spcBef>
            </a:pPr>
            <a:r>
              <a:rPr lang="en-GB"/>
              <a:t>What is the </a:t>
            </a:r>
            <a:r>
              <a:rPr lang="en-GB" b="1">
                <a:solidFill>
                  <a:srgbClr val="CC0000"/>
                </a:solidFill>
              </a:rPr>
              <a:t>Clean Development Mechanism</a:t>
            </a:r>
            <a:r>
              <a:rPr lang="en-GB"/>
              <a:t> (CDM) ?</a:t>
            </a:r>
          </a:p>
          <a:p>
            <a:pPr lvl="1">
              <a:spcBef>
                <a:spcPct val="75000"/>
              </a:spcBef>
            </a:pPr>
            <a:r>
              <a:rPr lang="en-GB" sz="2000"/>
              <a:t>&gt; A mechanism that </a:t>
            </a:r>
            <a:r>
              <a:rPr lang="en-GB" sz="2000" u="sng"/>
              <a:t>allows Annex B Countries to undertake GHG emission reduction projects in non-annex B countries</a:t>
            </a:r>
            <a:r>
              <a:rPr lang="en-GB" sz="2000"/>
              <a:t>, and to use the achieved emission reductions to meet their own emission goal. </a:t>
            </a:r>
          </a:p>
          <a:p>
            <a:pPr lvl="1">
              <a:spcBef>
                <a:spcPct val="75000"/>
              </a:spcBef>
            </a:pPr>
            <a:r>
              <a:rPr lang="en-GB" sz="2000"/>
              <a:t>&gt; In CDM projects, the </a:t>
            </a:r>
            <a:r>
              <a:rPr lang="en-GB" sz="2000" u="sng"/>
              <a:t>Annex B country fund the project and provides any necessary know-how and technology transfer</a:t>
            </a:r>
            <a:r>
              <a:rPr lang="en-GB" sz="2000"/>
              <a:t> to the non-annex B country where the project is implemented.</a:t>
            </a:r>
          </a:p>
          <a:p>
            <a:pPr lvl="1">
              <a:spcBef>
                <a:spcPct val="75000"/>
              </a:spcBef>
            </a:pPr>
            <a:r>
              <a:rPr lang="en-GB" sz="2000"/>
              <a:t>&gt; CDM works because </a:t>
            </a:r>
            <a:r>
              <a:rPr lang="en-GB" sz="2000" u="sng"/>
              <a:t>emission reductions are many times more expensive to achieve in Annex B countries than in non-Annex B countries</a:t>
            </a:r>
            <a:r>
              <a:rPr lang="en-GB" sz="2000"/>
              <a:t> (the opportunities for emission reduction are bigger there).</a:t>
            </a:r>
          </a:p>
          <a:p>
            <a:pPr algn="ctr">
              <a:spcBef>
                <a:spcPct val="75000"/>
              </a:spcBef>
            </a:pPr>
            <a:endParaRPr lang="en-GB" sz="800" b="1" u="sng"/>
          </a:p>
        </p:txBody>
      </p:sp>
      <p:sp>
        <p:nvSpPr>
          <p:cNvPr id="218173" name="AutoShape 61"/>
          <p:cNvSpPr>
            <a:spLocks noChangeArrowheads="1"/>
          </p:cNvSpPr>
          <p:nvPr/>
        </p:nvSpPr>
        <p:spPr bwMode="auto">
          <a:xfrm>
            <a:off x="806450" y="5591175"/>
            <a:ext cx="514350" cy="347663"/>
          </a:xfrm>
          <a:prstGeom prst="rightArrow">
            <a:avLst>
              <a:gd name="adj1" fmla="val 49852"/>
              <a:gd name="adj2" fmla="val 90178"/>
            </a:avLst>
          </a:prstGeom>
          <a:solidFill>
            <a:srgbClr val="CC0000"/>
          </a:solidFill>
          <a:ln w="9525">
            <a:solidFill>
              <a:schemeClr val="tx1"/>
            </a:solidFill>
            <a:miter lim="800000"/>
            <a:headEnd/>
            <a:tailEnd/>
          </a:ln>
        </p:spPr>
        <p:txBody>
          <a:bodyPr wrap="none" anchor="ctr"/>
          <a:lstStyle/>
          <a:p>
            <a:endParaRPr lang="en-US"/>
          </a:p>
        </p:txBody>
      </p:sp>
      <p:sp>
        <p:nvSpPr>
          <p:cNvPr id="218174" name="Text Box 62"/>
          <p:cNvSpPr txBox="1">
            <a:spLocks noChangeArrowheads="1"/>
          </p:cNvSpPr>
          <p:nvPr/>
        </p:nvSpPr>
        <p:spPr bwMode="auto">
          <a:xfrm>
            <a:off x="1243013" y="5572125"/>
            <a:ext cx="6645275" cy="779463"/>
          </a:xfrm>
          <a:prstGeom prst="rect">
            <a:avLst/>
          </a:prstGeom>
          <a:noFill/>
          <a:ln w="9525">
            <a:noFill/>
            <a:miter lim="800000"/>
            <a:headEnd/>
            <a:tailEnd/>
          </a:ln>
        </p:spPr>
        <p:txBody>
          <a:bodyPr>
            <a:spAutoFit/>
          </a:bodyPr>
          <a:lstStyle/>
          <a:p>
            <a:pPr algn="ctr">
              <a:spcBef>
                <a:spcPct val="75000"/>
              </a:spcBef>
            </a:pPr>
            <a:r>
              <a:rPr lang="en-GB" b="1" u="sng"/>
              <a:t>Make difference between Annex I and Annex B countries!</a:t>
            </a:r>
            <a:endParaRPr lang="en-US" altLang="en-US" b="1" u="sng"/>
          </a:p>
          <a:p>
            <a:pPr>
              <a:spcBef>
                <a:spcPct val="50000"/>
              </a:spcBef>
            </a:pPr>
            <a:endParaRPr lang="en-US"/>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17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1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817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81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8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73" grpId="0" animBg="1"/>
      <p:bldP spid="21817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3"/>
          <a:srcRect/>
          <a:stretch>
            <a:fillRect/>
          </a:stretch>
        </p:blipFill>
        <p:spPr bwMode="auto">
          <a:xfrm>
            <a:off x="571500" y="571500"/>
            <a:ext cx="8151813" cy="6286500"/>
          </a:xfrm>
          <a:prstGeom prst="rect">
            <a:avLst/>
          </a:prstGeom>
          <a:noFill/>
          <a:ln w="9525">
            <a:noFill/>
            <a:miter lim="800000"/>
            <a:headEnd/>
            <a:tailEnd/>
          </a:ln>
        </p:spPr>
      </p:pic>
      <p:sp>
        <p:nvSpPr>
          <p:cNvPr id="68611" name="Rectangle 6"/>
          <p:cNvSpPr>
            <a:spLocks noChangeArrowheads="1"/>
          </p:cNvSpPr>
          <p:nvPr/>
        </p:nvSpPr>
        <p:spPr bwMode="auto">
          <a:xfrm>
            <a:off x="428625" y="0"/>
            <a:ext cx="7580313" cy="698500"/>
          </a:xfrm>
          <a:prstGeom prst="rect">
            <a:avLst/>
          </a:prstGeom>
          <a:noFill/>
          <a:ln w="9525">
            <a:noFill/>
            <a:miter lim="800000"/>
            <a:headEnd/>
            <a:tailEnd/>
          </a:ln>
        </p:spPr>
        <p:txBody>
          <a:bodyPr anchor="ctr"/>
          <a:lstStyle/>
          <a:p>
            <a:r>
              <a:rPr lang="en-US" sz="3400">
                <a:solidFill>
                  <a:schemeClr val="tx2"/>
                </a:solidFill>
              </a:rPr>
              <a:t>Examples of CDM projects</a:t>
            </a:r>
          </a:p>
        </p:txBody>
      </p:sp>
    </p:spTree>
  </p:cSld>
  <p:clrMapOvr>
    <a:masterClrMapping/>
  </p:clrMapOvr>
  <p:transition spd="slow">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a:xfrm>
            <a:off x="609600" y="914400"/>
            <a:ext cx="7772400" cy="1143000"/>
          </a:xfrm>
        </p:spPr>
        <p:txBody>
          <a:bodyPr/>
          <a:lstStyle/>
          <a:p>
            <a:r>
              <a:rPr lang="en-US" sz="3600" b="1" smtClean="0">
                <a:solidFill>
                  <a:srgbClr val="00984C"/>
                </a:solidFill>
              </a:rPr>
              <a:t>“It is better to prevent waste than to treat or clean</a:t>
            </a:r>
            <a:br>
              <a:rPr lang="en-US" sz="3600" b="1" smtClean="0">
                <a:solidFill>
                  <a:srgbClr val="00984C"/>
                </a:solidFill>
              </a:rPr>
            </a:br>
            <a:r>
              <a:rPr lang="en-US" sz="3600" b="1" smtClean="0">
                <a:solidFill>
                  <a:srgbClr val="00984C"/>
                </a:solidFill>
              </a:rPr>
              <a:t>up waste after it is formed”</a:t>
            </a:r>
            <a:r>
              <a:rPr lang="en-US" smtClean="0">
                <a:solidFill>
                  <a:srgbClr val="00984C"/>
                </a:solidFill>
                <a:latin typeface="Helvetica-Bold" charset="0"/>
              </a:rPr>
              <a:t/>
            </a:r>
            <a:br>
              <a:rPr lang="en-US" smtClean="0">
                <a:solidFill>
                  <a:srgbClr val="00984C"/>
                </a:solidFill>
                <a:latin typeface="Helvetica-Bold" charset="0"/>
              </a:rPr>
            </a:br>
            <a:endParaRPr lang="en-US" smtClean="0">
              <a:solidFill>
                <a:srgbClr val="00984C"/>
              </a:solidFill>
              <a:latin typeface="Helvetica-Bold" charset="0"/>
            </a:endParaRPr>
          </a:p>
        </p:txBody>
      </p:sp>
      <p:pic>
        <p:nvPicPr>
          <p:cNvPr id="56323" name="Picture 4"/>
          <p:cNvPicPr>
            <a:picLocks noChangeAspect="1" noChangeArrowheads="1"/>
          </p:cNvPicPr>
          <p:nvPr/>
        </p:nvPicPr>
        <p:blipFill>
          <a:blip r:embed="rId3"/>
          <a:srcRect/>
          <a:stretch>
            <a:fillRect/>
          </a:stretch>
        </p:blipFill>
        <p:spPr bwMode="auto">
          <a:xfrm>
            <a:off x="3733800" y="2514600"/>
            <a:ext cx="4648200" cy="3657600"/>
          </a:xfrm>
          <a:prstGeom prst="rect">
            <a:avLst/>
          </a:prstGeom>
          <a:noFill/>
          <a:ln w="9525">
            <a:noFill/>
            <a:miter lim="800000"/>
            <a:headEnd/>
            <a:tailEnd/>
          </a:ln>
        </p:spPr>
      </p:pic>
      <p:sp>
        <p:nvSpPr>
          <p:cNvPr id="56324" name="Rectangle 5"/>
          <p:cNvSpPr>
            <a:spLocks noChangeArrowheads="1"/>
          </p:cNvSpPr>
          <p:nvPr/>
        </p:nvSpPr>
        <p:spPr bwMode="auto">
          <a:xfrm>
            <a:off x="990600" y="3352800"/>
            <a:ext cx="2438400" cy="1311275"/>
          </a:xfrm>
          <a:prstGeom prst="rect">
            <a:avLst/>
          </a:prstGeom>
          <a:noFill/>
          <a:ln w="9525">
            <a:noFill/>
            <a:miter lim="800000"/>
            <a:headEnd/>
            <a:tailEnd/>
          </a:ln>
        </p:spPr>
        <p:txBody>
          <a:bodyPr>
            <a:spAutoFit/>
          </a:bodyPr>
          <a:lstStyle/>
          <a:p>
            <a:pPr>
              <a:spcBef>
                <a:spcPct val="50000"/>
              </a:spcBef>
            </a:pPr>
            <a:r>
              <a:rPr lang="en-US" sz="3200" b="1">
                <a:solidFill>
                  <a:srgbClr val="00984C"/>
                </a:solidFill>
                <a:latin typeface="Arial Black" pitchFamily="34" charset="0"/>
              </a:rPr>
              <a:t>Chemical</a:t>
            </a:r>
          </a:p>
          <a:p>
            <a:pPr>
              <a:spcBef>
                <a:spcPct val="50000"/>
              </a:spcBef>
            </a:pPr>
            <a:r>
              <a:rPr lang="en-US" sz="3200" b="1">
                <a:solidFill>
                  <a:srgbClr val="00984C"/>
                </a:solidFill>
                <a:latin typeface="Arial Black" pitchFamily="34" charset="0"/>
              </a:rPr>
              <a:t>Process</a:t>
            </a:r>
          </a:p>
        </p:txBody>
      </p:sp>
    </p:spTree>
  </p:cSld>
  <p:clrMapOvr>
    <a:masterClrMapping/>
  </p:clrMapOvr>
  <p:transition spd="slow">
    <p:split orient="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2"/>
          <p:cNvSpPr>
            <a:spLocks noGrp="1" noChangeArrowheads="1"/>
          </p:cNvSpPr>
          <p:nvPr>
            <p:ph type="title"/>
          </p:nvPr>
        </p:nvSpPr>
        <p:spPr>
          <a:xfrm>
            <a:off x="1562100" y="155575"/>
            <a:ext cx="7843838" cy="723900"/>
          </a:xfrm>
        </p:spPr>
        <p:txBody>
          <a:bodyPr/>
          <a:lstStyle/>
          <a:p>
            <a:pPr algn="l"/>
            <a:r>
              <a:rPr lang="fr-FR" sz="4000" b="1" smtClean="0"/>
              <a:t>OVERVIEW</a:t>
            </a:r>
            <a:endParaRPr lang="en-US" sz="4000" b="1" smtClean="0"/>
          </a:p>
        </p:txBody>
      </p:sp>
      <p:sp>
        <p:nvSpPr>
          <p:cNvPr id="69635" name="Rectangle 13"/>
          <p:cNvSpPr>
            <a:spLocks noChangeArrowheads="1"/>
          </p:cNvSpPr>
          <p:nvPr/>
        </p:nvSpPr>
        <p:spPr bwMode="auto">
          <a:xfrm>
            <a:off x="1563688" y="666750"/>
            <a:ext cx="7580312" cy="698500"/>
          </a:xfrm>
          <a:prstGeom prst="rect">
            <a:avLst/>
          </a:prstGeom>
          <a:noFill/>
          <a:ln w="9525">
            <a:noFill/>
            <a:miter lim="800000"/>
            <a:headEnd/>
            <a:tailEnd/>
          </a:ln>
        </p:spPr>
        <p:txBody>
          <a:bodyPr anchor="ctr"/>
          <a:lstStyle/>
          <a:p>
            <a:r>
              <a:rPr lang="nl-NL" sz="3400">
                <a:solidFill>
                  <a:schemeClr val="tx2"/>
                </a:solidFill>
              </a:rPr>
              <a:t>CDM </a:t>
            </a:r>
            <a:r>
              <a:rPr lang="en-GB" sz="3400">
                <a:solidFill>
                  <a:schemeClr val="tx2"/>
                </a:solidFill>
              </a:rPr>
              <a:t>organisation and objectives</a:t>
            </a:r>
          </a:p>
        </p:txBody>
      </p:sp>
      <p:pic>
        <p:nvPicPr>
          <p:cNvPr id="69636" name="Picture 14" descr="terre3"/>
          <p:cNvPicPr>
            <a:picLocks noChangeAspect="1" noChangeArrowheads="1"/>
          </p:cNvPicPr>
          <p:nvPr/>
        </p:nvPicPr>
        <p:blipFill>
          <a:blip r:embed="rId3"/>
          <a:srcRect/>
          <a:stretch>
            <a:fillRect/>
          </a:stretch>
        </p:blipFill>
        <p:spPr bwMode="auto">
          <a:xfrm>
            <a:off x="255588" y="127000"/>
            <a:ext cx="1216025" cy="1216025"/>
          </a:xfrm>
          <a:prstGeom prst="rect">
            <a:avLst/>
          </a:prstGeom>
          <a:noFill/>
          <a:ln w="9525">
            <a:noFill/>
            <a:miter lim="800000"/>
            <a:headEnd/>
            <a:tailEnd/>
          </a:ln>
        </p:spPr>
      </p:pic>
      <p:sp>
        <p:nvSpPr>
          <p:cNvPr id="220175" name="Text Box 15"/>
          <p:cNvSpPr txBox="1">
            <a:spLocks noChangeArrowheads="1"/>
          </p:cNvSpPr>
          <p:nvPr/>
        </p:nvSpPr>
        <p:spPr bwMode="auto">
          <a:xfrm>
            <a:off x="257175" y="1393825"/>
            <a:ext cx="8950325" cy="4929188"/>
          </a:xfrm>
          <a:prstGeom prst="rect">
            <a:avLst/>
          </a:prstGeom>
          <a:noFill/>
          <a:ln w="9525">
            <a:noFill/>
            <a:miter lim="800000"/>
            <a:headEnd/>
            <a:tailEnd/>
          </a:ln>
        </p:spPr>
        <p:txBody>
          <a:bodyPr>
            <a:spAutoFit/>
          </a:bodyPr>
          <a:lstStyle/>
          <a:p>
            <a:r>
              <a:rPr lang="en-GB" b="1">
                <a:solidFill>
                  <a:srgbClr val="CC0000"/>
                </a:solidFill>
              </a:rPr>
              <a:t>Rules, modalities and procedures</a:t>
            </a:r>
            <a:r>
              <a:rPr lang="en-GB"/>
              <a:t> of CDM are defined in:</a:t>
            </a:r>
          </a:p>
          <a:p>
            <a:pPr lvl="1">
              <a:spcBef>
                <a:spcPct val="15000"/>
              </a:spcBef>
              <a:buFont typeface="Wingdings" pitchFamily="2" charset="2"/>
              <a:buNone/>
            </a:pPr>
            <a:r>
              <a:rPr lang="en-GB" sz="2000"/>
              <a:t>&gt; Kyoto Protocol;</a:t>
            </a:r>
          </a:p>
          <a:p>
            <a:pPr lvl="1">
              <a:spcBef>
                <a:spcPct val="15000"/>
              </a:spcBef>
              <a:buFont typeface="Wingdings" pitchFamily="2" charset="2"/>
              <a:buNone/>
            </a:pPr>
            <a:r>
              <a:rPr lang="en-GB" sz="2000"/>
              <a:t>&gt; Follow-up decisions of COP;</a:t>
            </a:r>
          </a:p>
          <a:p>
            <a:pPr lvl="1">
              <a:spcBef>
                <a:spcPct val="15000"/>
              </a:spcBef>
              <a:buFont typeface="Wingdings" pitchFamily="2" charset="2"/>
              <a:buNone/>
            </a:pPr>
            <a:r>
              <a:rPr lang="en-GB" sz="2000"/>
              <a:t>&gt; Decisions of CDM Executive Board.</a:t>
            </a:r>
          </a:p>
          <a:p>
            <a:pPr lvl="1">
              <a:spcBef>
                <a:spcPct val="15000"/>
              </a:spcBef>
              <a:buFont typeface="Wingdings" pitchFamily="2" charset="2"/>
              <a:buChar char="Ø"/>
            </a:pPr>
            <a:endParaRPr lang="en-GB" sz="1000"/>
          </a:p>
          <a:p>
            <a:r>
              <a:rPr lang="en-GB" b="1">
                <a:solidFill>
                  <a:srgbClr val="CC0000"/>
                </a:solidFill>
              </a:rPr>
              <a:t>CDM EB</a:t>
            </a:r>
            <a:r>
              <a:rPr lang="en-GB"/>
              <a:t> (Executive Board):</a:t>
            </a:r>
          </a:p>
          <a:p>
            <a:pPr lvl="1">
              <a:spcBef>
                <a:spcPct val="15000"/>
              </a:spcBef>
              <a:buFont typeface="Wingdings" pitchFamily="2" charset="2"/>
              <a:buNone/>
            </a:pPr>
            <a:r>
              <a:rPr lang="en-GB" sz="2000"/>
              <a:t>&gt; Responsible for </a:t>
            </a:r>
            <a:r>
              <a:rPr lang="en-GB" sz="2000" u="sng"/>
              <a:t>further development of CDM rules</a:t>
            </a:r>
            <a:r>
              <a:rPr lang="en-GB" sz="2000"/>
              <a:t>, and supervising implementation;</a:t>
            </a:r>
          </a:p>
          <a:p>
            <a:pPr lvl="1">
              <a:spcBef>
                <a:spcPct val="15000"/>
              </a:spcBef>
              <a:buFont typeface="Wingdings" pitchFamily="2" charset="2"/>
              <a:buNone/>
            </a:pPr>
            <a:r>
              <a:rPr lang="en-GB" sz="2000"/>
              <a:t>&gt; Composed of </a:t>
            </a:r>
            <a:r>
              <a:rPr lang="en-GB" sz="2000" u="sng"/>
              <a:t>10 members + 10 alternates</a:t>
            </a:r>
            <a:r>
              <a:rPr lang="en-GB" sz="2000"/>
              <a:t>;</a:t>
            </a:r>
          </a:p>
          <a:p>
            <a:pPr lvl="1">
              <a:spcBef>
                <a:spcPct val="15000"/>
              </a:spcBef>
              <a:buFont typeface="Wingdings" pitchFamily="2" charset="2"/>
              <a:buNone/>
            </a:pPr>
            <a:r>
              <a:rPr lang="en-GB" sz="2000" u="sng"/>
              <a:t>&gt; Reports to the COP</a:t>
            </a:r>
            <a:r>
              <a:rPr lang="en-GB" sz="2000"/>
              <a:t> (Conference of the Parties).</a:t>
            </a:r>
          </a:p>
          <a:p>
            <a:pPr lvl="1">
              <a:spcBef>
                <a:spcPct val="15000"/>
              </a:spcBef>
              <a:buFont typeface="Wingdings" pitchFamily="2" charset="2"/>
              <a:buChar char="Ø"/>
            </a:pPr>
            <a:endParaRPr lang="en-GB" sz="1000"/>
          </a:p>
          <a:p>
            <a:r>
              <a:rPr lang="en-GB" b="1">
                <a:solidFill>
                  <a:srgbClr val="CC0000"/>
                </a:solidFill>
              </a:rPr>
              <a:t>Twin objectives</a:t>
            </a:r>
            <a:r>
              <a:rPr lang="en-GB"/>
              <a:t> of CDM:</a:t>
            </a:r>
          </a:p>
          <a:p>
            <a:pPr lvl="1">
              <a:spcBef>
                <a:spcPct val="15000"/>
              </a:spcBef>
              <a:buFont typeface="Wingdings" pitchFamily="2" charset="2"/>
              <a:buNone/>
            </a:pPr>
            <a:r>
              <a:rPr lang="en-GB" sz="2000"/>
              <a:t>&gt; Help Annex 1 countries </a:t>
            </a:r>
            <a:r>
              <a:rPr lang="en-GB" sz="2000" u="sng"/>
              <a:t>meet their objectives in a cost-effective way</a:t>
            </a:r>
            <a:r>
              <a:rPr lang="en-GB" sz="2000"/>
              <a:t>;</a:t>
            </a:r>
          </a:p>
          <a:p>
            <a:pPr lvl="1">
              <a:spcBef>
                <a:spcPct val="15000"/>
              </a:spcBef>
              <a:buFont typeface="Wingdings" pitchFamily="2" charset="2"/>
              <a:buNone/>
            </a:pPr>
            <a:r>
              <a:rPr lang="en-GB" sz="2000"/>
              <a:t>&gt; Contribute to </a:t>
            </a:r>
            <a:r>
              <a:rPr lang="en-GB" sz="2000" u="sng"/>
              <a:t>sustainable development</a:t>
            </a:r>
            <a:r>
              <a:rPr lang="en-GB" sz="2000"/>
              <a:t> of the host country.</a:t>
            </a:r>
          </a:p>
          <a:p>
            <a:pPr lvl="1">
              <a:spcBef>
                <a:spcPct val="15000"/>
              </a:spcBef>
              <a:buFont typeface="Wingdings" pitchFamily="2" charset="2"/>
              <a:buChar char="Ø"/>
            </a:pPr>
            <a:endParaRPr lang="en-GB" sz="1600"/>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1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01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01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017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017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017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0175">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01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1"/>
          <p:cNvSpPr>
            <a:spLocks noChangeArrowheads="1"/>
          </p:cNvSpPr>
          <p:nvPr/>
        </p:nvSpPr>
        <p:spPr bwMode="auto">
          <a:xfrm>
            <a:off x="1562100" y="155575"/>
            <a:ext cx="7843838" cy="723900"/>
          </a:xfrm>
          <a:prstGeom prst="rect">
            <a:avLst/>
          </a:prstGeom>
          <a:noFill/>
          <a:ln w="9525">
            <a:noFill/>
            <a:miter lim="800000"/>
            <a:headEnd/>
            <a:tailEnd/>
          </a:ln>
        </p:spPr>
        <p:txBody>
          <a:bodyPr anchor="ctr"/>
          <a:lstStyle/>
          <a:p>
            <a:r>
              <a:rPr lang="fr-FR" sz="4000" b="1">
                <a:solidFill>
                  <a:schemeClr val="tx2"/>
                </a:solidFill>
              </a:rPr>
              <a:t>BASICS</a:t>
            </a:r>
            <a:endParaRPr lang="en-US" sz="4000" b="1">
              <a:solidFill>
                <a:schemeClr val="tx2"/>
              </a:solidFill>
            </a:endParaRPr>
          </a:p>
        </p:txBody>
      </p:sp>
      <p:sp>
        <p:nvSpPr>
          <p:cNvPr id="70659" name="Rectangle 32"/>
          <p:cNvSpPr>
            <a:spLocks noChangeArrowheads="1"/>
          </p:cNvSpPr>
          <p:nvPr/>
        </p:nvSpPr>
        <p:spPr bwMode="auto">
          <a:xfrm>
            <a:off x="1563688" y="666750"/>
            <a:ext cx="7580312" cy="698500"/>
          </a:xfrm>
          <a:prstGeom prst="rect">
            <a:avLst/>
          </a:prstGeom>
          <a:noFill/>
          <a:ln w="9525">
            <a:noFill/>
            <a:miter lim="800000"/>
            <a:headEnd/>
            <a:tailEnd/>
          </a:ln>
        </p:spPr>
        <p:txBody>
          <a:bodyPr anchor="ctr"/>
          <a:lstStyle/>
          <a:p>
            <a:r>
              <a:rPr lang="en-GB" sz="3400">
                <a:solidFill>
                  <a:schemeClr val="tx2"/>
                </a:solidFill>
              </a:rPr>
              <a:t>Additionality</a:t>
            </a:r>
            <a:r>
              <a:rPr lang="en-US" sz="3400">
                <a:solidFill>
                  <a:schemeClr val="tx2"/>
                </a:solidFill>
              </a:rPr>
              <a:t> and baselines</a:t>
            </a:r>
          </a:p>
        </p:txBody>
      </p:sp>
      <p:pic>
        <p:nvPicPr>
          <p:cNvPr id="70660" name="Picture 33" descr="terre3"/>
          <p:cNvPicPr>
            <a:picLocks noChangeAspect="1" noChangeArrowheads="1"/>
          </p:cNvPicPr>
          <p:nvPr/>
        </p:nvPicPr>
        <p:blipFill>
          <a:blip r:embed="rId3"/>
          <a:srcRect/>
          <a:stretch>
            <a:fillRect/>
          </a:stretch>
        </p:blipFill>
        <p:spPr bwMode="auto">
          <a:xfrm>
            <a:off x="255588" y="127000"/>
            <a:ext cx="1216025" cy="1216025"/>
          </a:xfrm>
          <a:prstGeom prst="rect">
            <a:avLst/>
          </a:prstGeom>
          <a:noFill/>
          <a:ln w="9525">
            <a:noFill/>
            <a:miter lim="800000"/>
            <a:headEnd/>
            <a:tailEnd/>
          </a:ln>
        </p:spPr>
      </p:pic>
      <p:sp>
        <p:nvSpPr>
          <p:cNvPr id="70661" name="Text Box 34"/>
          <p:cNvSpPr txBox="1">
            <a:spLocks noChangeArrowheads="1"/>
          </p:cNvSpPr>
          <p:nvPr/>
        </p:nvSpPr>
        <p:spPr bwMode="auto">
          <a:xfrm>
            <a:off x="342900" y="1398588"/>
            <a:ext cx="8545513" cy="701675"/>
          </a:xfrm>
          <a:prstGeom prst="rect">
            <a:avLst/>
          </a:prstGeom>
          <a:noFill/>
          <a:ln w="9525">
            <a:noFill/>
            <a:miter lim="800000"/>
            <a:headEnd/>
            <a:tailEnd/>
          </a:ln>
        </p:spPr>
        <p:txBody>
          <a:bodyPr>
            <a:spAutoFit/>
          </a:bodyPr>
          <a:lstStyle/>
          <a:p>
            <a:r>
              <a:rPr lang="nl-NL" sz="2000"/>
              <a:t>“</a:t>
            </a:r>
            <a:r>
              <a:rPr lang="nl-NL" sz="2000" b="1">
                <a:solidFill>
                  <a:srgbClr val="CC0000"/>
                </a:solidFill>
              </a:rPr>
              <a:t>A </a:t>
            </a:r>
            <a:r>
              <a:rPr lang="en-GB" sz="2000" b="1">
                <a:solidFill>
                  <a:srgbClr val="CC0000"/>
                </a:solidFill>
              </a:rPr>
              <a:t>project is eligible for CDM</a:t>
            </a:r>
            <a:r>
              <a:rPr lang="en-GB" sz="2000"/>
              <a:t> if greenhouse gas emissions are reduced below those that would have occurred in the absence of the CDM project.”</a:t>
            </a:r>
          </a:p>
        </p:txBody>
      </p:sp>
      <p:sp>
        <p:nvSpPr>
          <p:cNvPr id="222270" name="Freeform 62"/>
          <p:cNvSpPr>
            <a:spLocks/>
          </p:cNvSpPr>
          <p:nvPr/>
        </p:nvSpPr>
        <p:spPr bwMode="auto">
          <a:xfrm>
            <a:off x="2832100" y="3602038"/>
            <a:ext cx="3403600" cy="1752600"/>
          </a:xfrm>
          <a:custGeom>
            <a:avLst/>
            <a:gdLst>
              <a:gd name="T0" fmla="*/ 0 w 2144"/>
              <a:gd name="T1" fmla="*/ 0 h 1104"/>
              <a:gd name="T2" fmla="*/ 190500 w 2144"/>
              <a:gd name="T3" fmla="*/ 901700 h 1104"/>
              <a:gd name="T4" fmla="*/ 825500 w 2144"/>
              <a:gd name="T5" fmla="*/ 1473200 h 1104"/>
              <a:gd name="T6" fmla="*/ 2108200 w 2144"/>
              <a:gd name="T7" fmla="*/ 1739900 h 1104"/>
              <a:gd name="T8" fmla="*/ 3403600 w 2144"/>
              <a:gd name="T9" fmla="*/ 1752600 h 1104"/>
              <a:gd name="T10" fmla="*/ 3403600 w 2144"/>
              <a:gd name="T11" fmla="*/ 355600 h 1104"/>
              <a:gd name="T12" fmla="*/ 0 w 2144"/>
              <a:gd name="T13" fmla="*/ 0 h 1104"/>
              <a:gd name="T14" fmla="*/ 0 60000 65536"/>
              <a:gd name="T15" fmla="*/ 0 60000 65536"/>
              <a:gd name="T16" fmla="*/ 0 60000 65536"/>
              <a:gd name="T17" fmla="*/ 0 60000 65536"/>
              <a:gd name="T18" fmla="*/ 0 60000 65536"/>
              <a:gd name="T19" fmla="*/ 0 60000 65536"/>
              <a:gd name="T20" fmla="*/ 0 60000 65536"/>
              <a:gd name="T21" fmla="*/ 0 w 2144"/>
              <a:gd name="T22" fmla="*/ 0 h 1104"/>
              <a:gd name="T23" fmla="*/ 2144 w 2144"/>
              <a:gd name="T24" fmla="*/ 1104 h 1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4" h="1104">
                <a:moveTo>
                  <a:pt x="0" y="0"/>
                </a:moveTo>
                <a:lnTo>
                  <a:pt x="120" y="568"/>
                </a:lnTo>
                <a:lnTo>
                  <a:pt x="520" y="928"/>
                </a:lnTo>
                <a:lnTo>
                  <a:pt x="1328" y="1096"/>
                </a:lnTo>
                <a:lnTo>
                  <a:pt x="2144" y="1104"/>
                </a:lnTo>
                <a:lnTo>
                  <a:pt x="2144" y="224"/>
                </a:lnTo>
                <a:lnTo>
                  <a:pt x="0" y="0"/>
                </a:lnTo>
                <a:close/>
              </a:path>
            </a:pathLst>
          </a:custGeom>
          <a:solidFill>
            <a:srgbClr val="336600">
              <a:alpha val="50195"/>
            </a:srgbClr>
          </a:solidFill>
          <a:ln w="9525">
            <a:noFill/>
            <a:round/>
            <a:headEnd/>
            <a:tailEnd/>
          </a:ln>
        </p:spPr>
        <p:txBody>
          <a:bodyPr/>
          <a:lstStyle/>
          <a:p>
            <a:endParaRPr lang="en-US"/>
          </a:p>
        </p:txBody>
      </p:sp>
      <p:sp>
        <p:nvSpPr>
          <p:cNvPr id="70663" name="Line 63"/>
          <p:cNvSpPr>
            <a:spLocks noChangeShapeType="1"/>
          </p:cNvSpPr>
          <p:nvPr/>
        </p:nvSpPr>
        <p:spPr bwMode="auto">
          <a:xfrm>
            <a:off x="1244600" y="6053138"/>
            <a:ext cx="6019800" cy="0"/>
          </a:xfrm>
          <a:prstGeom prst="line">
            <a:avLst/>
          </a:prstGeom>
          <a:noFill/>
          <a:ln w="50800">
            <a:solidFill>
              <a:srgbClr val="000000"/>
            </a:solidFill>
            <a:round/>
            <a:headEnd/>
            <a:tailEnd type="triangle" w="med" len="med"/>
          </a:ln>
        </p:spPr>
        <p:txBody>
          <a:bodyPr/>
          <a:lstStyle/>
          <a:p>
            <a:endParaRPr lang="en-US"/>
          </a:p>
        </p:txBody>
      </p:sp>
      <p:sp>
        <p:nvSpPr>
          <p:cNvPr id="70664" name="Text Box 64"/>
          <p:cNvSpPr txBox="1">
            <a:spLocks noChangeArrowheads="1"/>
          </p:cNvSpPr>
          <p:nvPr/>
        </p:nvSpPr>
        <p:spPr bwMode="auto">
          <a:xfrm>
            <a:off x="6650038" y="5883275"/>
            <a:ext cx="1866900" cy="304800"/>
          </a:xfrm>
          <a:prstGeom prst="rect">
            <a:avLst/>
          </a:prstGeom>
          <a:noFill/>
          <a:ln w="9525">
            <a:noFill/>
            <a:miter lim="800000"/>
            <a:headEnd/>
            <a:tailEnd/>
          </a:ln>
        </p:spPr>
        <p:txBody>
          <a:bodyPr>
            <a:spAutoFit/>
          </a:bodyPr>
          <a:lstStyle/>
          <a:p>
            <a:pPr algn="ctr">
              <a:spcBef>
                <a:spcPct val="50000"/>
              </a:spcBef>
            </a:pPr>
            <a:r>
              <a:rPr lang="en-GB" sz="1400"/>
              <a:t>Years</a:t>
            </a:r>
            <a:endParaRPr lang="en-US" sz="1400"/>
          </a:p>
        </p:txBody>
      </p:sp>
      <p:sp>
        <p:nvSpPr>
          <p:cNvPr id="70665" name="Text Box 65"/>
          <p:cNvSpPr txBox="1">
            <a:spLocks noChangeArrowheads="1"/>
          </p:cNvSpPr>
          <p:nvPr/>
        </p:nvSpPr>
        <p:spPr bwMode="auto">
          <a:xfrm>
            <a:off x="242888" y="2293938"/>
            <a:ext cx="2032000" cy="517525"/>
          </a:xfrm>
          <a:prstGeom prst="rect">
            <a:avLst/>
          </a:prstGeom>
          <a:noFill/>
          <a:ln w="9525">
            <a:noFill/>
            <a:miter lim="800000"/>
            <a:headEnd/>
            <a:tailEnd/>
          </a:ln>
        </p:spPr>
        <p:txBody>
          <a:bodyPr>
            <a:spAutoFit/>
          </a:bodyPr>
          <a:lstStyle/>
          <a:p>
            <a:pPr algn="ctr">
              <a:spcBef>
                <a:spcPct val="50000"/>
              </a:spcBef>
            </a:pPr>
            <a:r>
              <a:rPr lang="en-GB" sz="1400"/>
              <a:t>GHG emissions</a:t>
            </a:r>
            <a:br>
              <a:rPr lang="en-GB" sz="1400"/>
            </a:br>
            <a:r>
              <a:rPr lang="en-GB" sz="1400"/>
              <a:t>(tCO</a:t>
            </a:r>
            <a:r>
              <a:rPr lang="en-GB" sz="1400" baseline="-25000"/>
              <a:t>2</a:t>
            </a:r>
            <a:r>
              <a:rPr lang="en-GB" sz="1400"/>
              <a:t>eq)</a:t>
            </a:r>
            <a:endParaRPr lang="en-US" sz="1400"/>
          </a:p>
        </p:txBody>
      </p:sp>
      <p:sp>
        <p:nvSpPr>
          <p:cNvPr id="222274" name="Line 66"/>
          <p:cNvSpPr>
            <a:spLocks noChangeShapeType="1"/>
          </p:cNvSpPr>
          <p:nvPr/>
        </p:nvSpPr>
        <p:spPr bwMode="auto">
          <a:xfrm>
            <a:off x="1270000" y="3411538"/>
            <a:ext cx="4991100" cy="546100"/>
          </a:xfrm>
          <a:prstGeom prst="line">
            <a:avLst/>
          </a:prstGeom>
          <a:noFill/>
          <a:ln w="38100">
            <a:solidFill>
              <a:srgbClr val="FF0000"/>
            </a:solidFill>
            <a:prstDash val="sysDot"/>
            <a:round/>
            <a:headEnd/>
            <a:tailEnd/>
          </a:ln>
        </p:spPr>
        <p:txBody>
          <a:bodyPr/>
          <a:lstStyle/>
          <a:p>
            <a:endParaRPr lang="en-US"/>
          </a:p>
        </p:txBody>
      </p:sp>
      <p:sp>
        <p:nvSpPr>
          <p:cNvPr id="222275" name="Line 67"/>
          <p:cNvSpPr>
            <a:spLocks noChangeShapeType="1"/>
          </p:cNvSpPr>
          <p:nvPr/>
        </p:nvSpPr>
        <p:spPr bwMode="auto">
          <a:xfrm>
            <a:off x="2806700" y="3360738"/>
            <a:ext cx="0" cy="2832100"/>
          </a:xfrm>
          <a:prstGeom prst="line">
            <a:avLst/>
          </a:prstGeom>
          <a:noFill/>
          <a:ln w="38100">
            <a:solidFill>
              <a:srgbClr val="336600"/>
            </a:solidFill>
            <a:prstDash val="dash"/>
            <a:round/>
            <a:headEnd/>
            <a:tailEnd/>
          </a:ln>
        </p:spPr>
        <p:txBody>
          <a:bodyPr/>
          <a:lstStyle/>
          <a:p>
            <a:endParaRPr lang="en-US"/>
          </a:p>
        </p:txBody>
      </p:sp>
      <p:sp>
        <p:nvSpPr>
          <p:cNvPr id="222276" name="Text Box 68"/>
          <p:cNvSpPr txBox="1">
            <a:spLocks noChangeArrowheads="1"/>
          </p:cNvSpPr>
          <p:nvPr/>
        </p:nvSpPr>
        <p:spPr bwMode="auto">
          <a:xfrm>
            <a:off x="990600" y="6113463"/>
            <a:ext cx="3619500" cy="336550"/>
          </a:xfrm>
          <a:prstGeom prst="rect">
            <a:avLst/>
          </a:prstGeom>
          <a:noFill/>
          <a:ln w="9525">
            <a:noFill/>
            <a:miter lim="800000"/>
            <a:headEnd/>
            <a:tailEnd/>
          </a:ln>
        </p:spPr>
        <p:txBody>
          <a:bodyPr>
            <a:spAutoFit/>
          </a:bodyPr>
          <a:lstStyle/>
          <a:p>
            <a:pPr algn="ctr">
              <a:spcBef>
                <a:spcPct val="50000"/>
              </a:spcBef>
            </a:pPr>
            <a:r>
              <a:rPr lang="en-GB" sz="1600">
                <a:solidFill>
                  <a:srgbClr val="336600"/>
                </a:solidFill>
              </a:rPr>
              <a:t>Project implementation</a:t>
            </a:r>
            <a:endParaRPr lang="en-US" sz="1600">
              <a:solidFill>
                <a:srgbClr val="336600"/>
              </a:solidFill>
            </a:endParaRPr>
          </a:p>
        </p:txBody>
      </p:sp>
      <p:sp>
        <p:nvSpPr>
          <p:cNvPr id="222277" name="Line 69"/>
          <p:cNvSpPr>
            <a:spLocks noChangeShapeType="1"/>
          </p:cNvSpPr>
          <p:nvPr/>
        </p:nvSpPr>
        <p:spPr bwMode="auto">
          <a:xfrm>
            <a:off x="1270000" y="3411538"/>
            <a:ext cx="1562100" cy="165100"/>
          </a:xfrm>
          <a:prstGeom prst="line">
            <a:avLst/>
          </a:prstGeom>
          <a:noFill/>
          <a:ln w="44450">
            <a:solidFill>
              <a:srgbClr val="0033CC"/>
            </a:solidFill>
            <a:round/>
            <a:headEnd/>
            <a:tailEnd/>
          </a:ln>
        </p:spPr>
        <p:txBody>
          <a:bodyPr/>
          <a:lstStyle/>
          <a:p>
            <a:endParaRPr lang="en-US"/>
          </a:p>
        </p:txBody>
      </p:sp>
      <p:sp>
        <p:nvSpPr>
          <p:cNvPr id="222278" name="Freeform 70"/>
          <p:cNvSpPr>
            <a:spLocks/>
          </p:cNvSpPr>
          <p:nvPr/>
        </p:nvSpPr>
        <p:spPr bwMode="auto">
          <a:xfrm>
            <a:off x="2819400" y="3576638"/>
            <a:ext cx="3416300" cy="1765300"/>
          </a:xfrm>
          <a:custGeom>
            <a:avLst/>
            <a:gdLst>
              <a:gd name="T0" fmla="*/ 0 w 2152"/>
              <a:gd name="T1" fmla="*/ 0 h 1112"/>
              <a:gd name="T2" fmla="*/ 203200 w 2152"/>
              <a:gd name="T3" fmla="*/ 927100 h 1112"/>
              <a:gd name="T4" fmla="*/ 850900 w 2152"/>
              <a:gd name="T5" fmla="*/ 1511300 h 1112"/>
              <a:gd name="T6" fmla="*/ 2197100 w 2152"/>
              <a:gd name="T7" fmla="*/ 1765300 h 1112"/>
              <a:gd name="T8" fmla="*/ 3416300 w 2152"/>
              <a:gd name="T9" fmla="*/ 1765300 h 1112"/>
              <a:gd name="T10" fmla="*/ 0 60000 65536"/>
              <a:gd name="T11" fmla="*/ 0 60000 65536"/>
              <a:gd name="T12" fmla="*/ 0 60000 65536"/>
              <a:gd name="T13" fmla="*/ 0 60000 65536"/>
              <a:gd name="T14" fmla="*/ 0 60000 65536"/>
              <a:gd name="T15" fmla="*/ 0 w 2152"/>
              <a:gd name="T16" fmla="*/ 0 h 1112"/>
              <a:gd name="T17" fmla="*/ 2152 w 2152"/>
              <a:gd name="T18" fmla="*/ 1112 h 1112"/>
            </a:gdLst>
            <a:ahLst/>
            <a:cxnLst>
              <a:cxn ang="T10">
                <a:pos x="T0" y="T1"/>
              </a:cxn>
              <a:cxn ang="T11">
                <a:pos x="T2" y="T3"/>
              </a:cxn>
              <a:cxn ang="T12">
                <a:pos x="T4" y="T5"/>
              </a:cxn>
              <a:cxn ang="T13">
                <a:pos x="T6" y="T7"/>
              </a:cxn>
              <a:cxn ang="T14">
                <a:pos x="T8" y="T9"/>
              </a:cxn>
            </a:cxnLst>
            <a:rect l="T15" t="T16" r="T17" b="T18"/>
            <a:pathLst>
              <a:path w="2152" h="1112">
                <a:moveTo>
                  <a:pt x="0" y="0"/>
                </a:moveTo>
                <a:lnTo>
                  <a:pt x="128" y="584"/>
                </a:lnTo>
                <a:lnTo>
                  <a:pt x="536" y="952"/>
                </a:lnTo>
                <a:lnTo>
                  <a:pt x="1384" y="1112"/>
                </a:lnTo>
                <a:lnTo>
                  <a:pt x="2152" y="1112"/>
                </a:lnTo>
              </a:path>
            </a:pathLst>
          </a:custGeom>
          <a:noFill/>
          <a:ln w="44450">
            <a:solidFill>
              <a:srgbClr val="0033CC"/>
            </a:solidFill>
            <a:round/>
            <a:headEnd/>
            <a:tailEnd/>
          </a:ln>
        </p:spPr>
        <p:txBody>
          <a:bodyPr/>
          <a:lstStyle/>
          <a:p>
            <a:endParaRPr lang="en-US"/>
          </a:p>
        </p:txBody>
      </p:sp>
      <p:sp>
        <p:nvSpPr>
          <p:cNvPr id="222279" name="Text Box 71"/>
          <p:cNvSpPr txBox="1">
            <a:spLocks noChangeArrowheads="1"/>
          </p:cNvSpPr>
          <p:nvPr/>
        </p:nvSpPr>
        <p:spPr bwMode="auto">
          <a:xfrm>
            <a:off x="4114800" y="3406775"/>
            <a:ext cx="2171700" cy="336550"/>
          </a:xfrm>
          <a:prstGeom prst="rect">
            <a:avLst/>
          </a:prstGeom>
          <a:noFill/>
          <a:ln w="9525">
            <a:noFill/>
            <a:miter lim="800000"/>
            <a:headEnd/>
            <a:tailEnd/>
          </a:ln>
        </p:spPr>
        <p:txBody>
          <a:bodyPr>
            <a:spAutoFit/>
          </a:bodyPr>
          <a:lstStyle/>
          <a:p>
            <a:pPr algn="r">
              <a:spcBef>
                <a:spcPct val="50000"/>
              </a:spcBef>
            </a:pPr>
            <a:r>
              <a:rPr lang="en-GB" sz="1600">
                <a:solidFill>
                  <a:srgbClr val="FF0000"/>
                </a:solidFill>
              </a:rPr>
              <a:t>Emissions baseline</a:t>
            </a:r>
            <a:endParaRPr lang="en-US" sz="1600">
              <a:solidFill>
                <a:srgbClr val="FF0000"/>
              </a:solidFill>
            </a:endParaRPr>
          </a:p>
        </p:txBody>
      </p:sp>
      <p:sp>
        <p:nvSpPr>
          <p:cNvPr id="222280" name="Text Box 72"/>
          <p:cNvSpPr txBox="1">
            <a:spLocks noChangeArrowheads="1"/>
          </p:cNvSpPr>
          <p:nvPr/>
        </p:nvSpPr>
        <p:spPr bwMode="auto">
          <a:xfrm>
            <a:off x="3352800" y="5381625"/>
            <a:ext cx="2933700" cy="336550"/>
          </a:xfrm>
          <a:prstGeom prst="rect">
            <a:avLst/>
          </a:prstGeom>
          <a:noFill/>
          <a:ln w="9525">
            <a:noFill/>
            <a:miter lim="800000"/>
            <a:headEnd/>
            <a:tailEnd/>
          </a:ln>
        </p:spPr>
        <p:txBody>
          <a:bodyPr>
            <a:spAutoFit/>
          </a:bodyPr>
          <a:lstStyle/>
          <a:p>
            <a:pPr algn="r">
              <a:spcBef>
                <a:spcPct val="50000"/>
              </a:spcBef>
            </a:pPr>
            <a:r>
              <a:rPr lang="en-GB" sz="1600">
                <a:solidFill>
                  <a:srgbClr val="0033CC"/>
                </a:solidFill>
              </a:rPr>
              <a:t>Emissions after the project</a:t>
            </a:r>
            <a:endParaRPr lang="en-US" sz="1600">
              <a:solidFill>
                <a:srgbClr val="0033CC"/>
              </a:solidFill>
            </a:endParaRPr>
          </a:p>
        </p:txBody>
      </p:sp>
      <p:sp>
        <p:nvSpPr>
          <p:cNvPr id="222281" name="Text Box 73"/>
          <p:cNvSpPr txBox="1">
            <a:spLocks noChangeArrowheads="1"/>
          </p:cNvSpPr>
          <p:nvPr/>
        </p:nvSpPr>
        <p:spPr bwMode="auto">
          <a:xfrm>
            <a:off x="2209800" y="2473325"/>
            <a:ext cx="3314700" cy="650875"/>
          </a:xfrm>
          <a:prstGeom prst="rect">
            <a:avLst/>
          </a:prstGeom>
          <a:solidFill>
            <a:srgbClr val="C0C0C0"/>
          </a:solidFill>
          <a:ln w="9525">
            <a:solidFill>
              <a:schemeClr val="tx1"/>
            </a:solidFill>
            <a:miter lim="800000"/>
            <a:headEnd/>
            <a:tailEnd/>
          </a:ln>
        </p:spPr>
        <p:txBody>
          <a:bodyPr>
            <a:spAutoFit/>
          </a:bodyPr>
          <a:lstStyle/>
          <a:p>
            <a:pPr>
              <a:spcBef>
                <a:spcPct val="50000"/>
              </a:spcBef>
            </a:pPr>
            <a:r>
              <a:rPr lang="en-GB"/>
              <a:t>1. Validation of project design, baseline and monitoring plan</a:t>
            </a:r>
            <a:endParaRPr lang="en-US"/>
          </a:p>
        </p:txBody>
      </p:sp>
      <p:sp>
        <p:nvSpPr>
          <p:cNvPr id="222282" name="Text Box 74"/>
          <p:cNvSpPr txBox="1">
            <a:spLocks noChangeArrowheads="1"/>
          </p:cNvSpPr>
          <p:nvPr/>
        </p:nvSpPr>
        <p:spPr bwMode="auto">
          <a:xfrm>
            <a:off x="5842000" y="2473325"/>
            <a:ext cx="3022600" cy="650875"/>
          </a:xfrm>
          <a:prstGeom prst="rect">
            <a:avLst/>
          </a:prstGeom>
          <a:solidFill>
            <a:srgbClr val="C0C0C0"/>
          </a:solidFill>
          <a:ln w="9525">
            <a:solidFill>
              <a:schemeClr val="tx1"/>
            </a:solidFill>
            <a:miter lim="800000"/>
            <a:headEnd/>
            <a:tailEnd/>
          </a:ln>
        </p:spPr>
        <p:txBody>
          <a:bodyPr>
            <a:spAutoFit/>
          </a:bodyPr>
          <a:lstStyle/>
          <a:p>
            <a:pPr>
              <a:spcBef>
                <a:spcPct val="50000"/>
              </a:spcBef>
            </a:pPr>
            <a:r>
              <a:rPr lang="en-GB"/>
              <a:t>2. Verification / Certification of emission reductions</a:t>
            </a:r>
            <a:endParaRPr lang="en-US"/>
          </a:p>
        </p:txBody>
      </p:sp>
      <p:sp>
        <p:nvSpPr>
          <p:cNvPr id="222283" name="Text Box 75"/>
          <p:cNvSpPr txBox="1">
            <a:spLocks noChangeArrowheads="1"/>
          </p:cNvSpPr>
          <p:nvPr/>
        </p:nvSpPr>
        <p:spPr bwMode="auto">
          <a:xfrm>
            <a:off x="3505200" y="4059238"/>
            <a:ext cx="2565400" cy="915987"/>
          </a:xfrm>
          <a:prstGeom prst="rect">
            <a:avLst/>
          </a:prstGeom>
          <a:noFill/>
          <a:ln w="9525">
            <a:noFill/>
            <a:miter lim="800000"/>
            <a:headEnd/>
            <a:tailEnd/>
          </a:ln>
        </p:spPr>
        <p:txBody>
          <a:bodyPr>
            <a:spAutoFit/>
          </a:bodyPr>
          <a:lstStyle/>
          <a:p>
            <a:pPr algn="ctr">
              <a:spcBef>
                <a:spcPct val="50000"/>
              </a:spcBef>
            </a:pPr>
            <a:r>
              <a:rPr lang="en-GB">
                <a:solidFill>
                  <a:srgbClr val="336600"/>
                </a:solidFill>
              </a:rPr>
              <a:t>ADDITIONAL</a:t>
            </a:r>
            <a:br>
              <a:rPr lang="en-GB">
                <a:solidFill>
                  <a:srgbClr val="336600"/>
                </a:solidFill>
              </a:rPr>
            </a:br>
            <a:r>
              <a:rPr lang="en-GB">
                <a:solidFill>
                  <a:srgbClr val="336600"/>
                </a:solidFill>
              </a:rPr>
              <a:t>EMISSION</a:t>
            </a:r>
            <a:br>
              <a:rPr lang="en-GB">
                <a:solidFill>
                  <a:srgbClr val="336600"/>
                </a:solidFill>
              </a:rPr>
            </a:br>
            <a:r>
              <a:rPr lang="en-GB">
                <a:solidFill>
                  <a:srgbClr val="336600"/>
                </a:solidFill>
              </a:rPr>
              <a:t>REDUCTIONS</a:t>
            </a:r>
            <a:endParaRPr lang="en-US">
              <a:solidFill>
                <a:srgbClr val="336600"/>
              </a:solidFill>
            </a:endParaRPr>
          </a:p>
        </p:txBody>
      </p:sp>
      <p:sp>
        <p:nvSpPr>
          <p:cNvPr id="70676" name="Line 76"/>
          <p:cNvSpPr>
            <a:spLocks noChangeShapeType="1"/>
          </p:cNvSpPr>
          <p:nvPr/>
        </p:nvSpPr>
        <p:spPr bwMode="auto">
          <a:xfrm>
            <a:off x="5499100" y="5684838"/>
            <a:ext cx="0" cy="0"/>
          </a:xfrm>
          <a:prstGeom prst="line">
            <a:avLst/>
          </a:prstGeom>
          <a:noFill/>
          <a:ln w="9525">
            <a:solidFill>
              <a:schemeClr val="tx1"/>
            </a:solidFill>
            <a:round/>
            <a:headEnd/>
            <a:tailEnd type="triangle" w="med" len="med"/>
          </a:ln>
        </p:spPr>
        <p:txBody>
          <a:bodyPr/>
          <a:lstStyle/>
          <a:p>
            <a:endParaRPr lang="en-US"/>
          </a:p>
        </p:txBody>
      </p:sp>
      <p:sp>
        <p:nvSpPr>
          <p:cNvPr id="222285" name="Line 77"/>
          <p:cNvSpPr>
            <a:spLocks noChangeShapeType="1"/>
          </p:cNvSpPr>
          <p:nvPr/>
        </p:nvSpPr>
        <p:spPr bwMode="auto">
          <a:xfrm flipH="1">
            <a:off x="2870200" y="3144838"/>
            <a:ext cx="1016000" cy="381000"/>
          </a:xfrm>
          <a:prstGeom prst="line">
            <a:avLst/>
          </a:prstGeom>
          <a:noFill/>
          <a:ln w="19050">
            <a:solidFill>
              <a:schemeClr val="tx1"/>
            </a:solidFill>
            <a:round/>
            <a:headEnd/>
            <a:tailEnd type="triangle" w="med" len="med"/>
          </a:ln>
        </p:spPr>
        <p:txBody>
          <a:bodyPr/>
          <a:lstStyle/>
          <a:p>
            <a:endParaRPr lang="en-US"/>
          </a:p>
        </p:txBody>
      </p:sp>
      <p:sp>
        <p:nvSpPr>
          <p:cNvPr id="222286" name="Line 78"/>
          <p:cNvSpPr>
            <a:spLocks noChangeShapeType="1"/>
          </p:cNvSpPr>
          <p:nvPr/>
        </p:nvSpPr>
        <p:spPr bwMode="auto">
          <a:xfrm flipH="1">
            <a:off x="6273800" y="3144838"/>
            <a:ext cx="1079500" cy="774700"/>
          </a:xfrm>
          <a:prstGeom prst="line">
            <a:avLst/>
          </a:prstGeom>
          <a:noFill/>
          <a:ln w="9525">
            <a:solidFill>
              <a:schemeClr val="tx1"/>
            </a:solidFill>
            <a:round/>
            <a:headEnd/>
            <a:tailEnd type="triangle" w="med" len="med"/>
          </a:ln>
        </p:spPr>
        <p:txBody>
          <a:bodyPr/>
          <a:lstStyle/>
          <a:p>
            <a:endParaRPr lang="en-US"/>
          </a:p>
        </p:txBody>
      </p:sp>
      <p:sp>
        <p:nvSpPr>
          <p:cNvPr id="70679" name="Line 79"/>
          <p:cNvSpPr>
            <a:spLocks noChangeShapeType="1"/>
          </p:cNvSpPr>
          <p:nvPr/>
        </p:nvSpPr>
        <p:spPr bwMode="auto">
          <a:xfrm flipV="1">
            <a:off x="1270000" y="2840038"/>
            <a:ext cx="0" cy="3238500"/>
          </a:xfrm>
          <a:prstGeom prst="line">
            <a:avLst/>
          </a:prstGeom>
          <a:noFill/>
          <a:ln w="50800">
            <a:solidFill>
              <a:srgbClr val="000000"/>
            </a:solidFill>
            <a:round/>
            <a:headEnd/>
            <a:tailEnd type="triangle" w="med" len="med"/>
          </a:ln>
        </p:spPr>
        <p:txBody>
          <a:bodyPr/>
          <a:lstStyle/>
          <a:p>
            <a:endParaRPr lang="en-US"/>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2277"/>
                                        </p:tgtEl>
                                        <p:attrNameLst>
                                          <p:attrName>style.visibility</p:attrName>
                                        </p:attrNameLst>
                                      </p:cBhvr>
                                      <p:to>
                                        <p:strVal val="visible"/>
                                      </p:to>
                                    </p:set>
                                    <p:animEffect transition="in" filter="wipe(left)">
                                      <p:cBhvr>
                                        <p:cTn id="7" dur="500"/>
                                        <p:tgtEl>
                                          <p:spTgt spid="2222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227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2227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2279"/>
                                        </p:tgtEl>
                                        <p:attrNameLst>
                                          <p:attrName>style.visibility</p:attrName>
                                        </p:attrNameLst>
                                      </p:cBhvr>
                                      <p:to>
                                        <p:strVal val="visible"/>
                                      </p:to>
                                    </p:set>
                                    <p:animEffect transition="in" filter="wipe(left)">
                                      <p:cBhvr>
                                        <p:cTn id="18" dur="500"/>
                                        <p:tgtEl>
                                          <p:spTgt spid="22227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2274"/>
                                        </p:tgtEl>
                                        <p:attrNameLst>
                                          <p:attrName>style.visibility</p:attrName>
                                        </p:attrNameLst>
                                      </p:cBhvr>
                                      <p:to>
                                        <p:strVal val="visible"/>
                                      </p:to>
                                    </p:set>
                                    <p:animEffect transition="in" filter="wipe(left)">
                                      <p:cBhvr>
                                        <p:cTn id="21" dur="500"/>
                                        <p:tgtEl>
                                          <p:spTgt spid="22227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228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2228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2278"/>
                                        </p:tgtEl>
                                        <p:attrNameLst>
                                          <p:attrName>style.visibility</p:attrName>
                                        </p:attrNameLst>
                                      </p:cBhvr>
                                      <p:to>
                                        <p:strVal val="visible"/>
                                      </p:to>
                                    </p:set>
                                    <p:animEffect transition="in" filter="wipe(left)">
                                      <p:cBhvr>
                                        <p:cTn id="32" dur="500"/>
                                        <p:tgtEl>
                                          <p:spTgt spid="22227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22280"/>
                                        </p:tgtEl>
                                        <p:attrNameLst>
                                          <p:attrName>style.visibility</p:attrName>
                                        </p:attrNameLst>
                                      </p:cBhvr>
                                      <p:to>
                                        <p:strVal val="visible"/>
                                      </p:to>
                                    </p:set>
                                    <p:animEffect transition="in" filter="wipe(left)">
                                      <p:cBhvr>
                                        <p:cTn id="35" dur="500"/>
                                        <p:tgtEl>
                                          <p:spTgt spid="22228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2270"/>
                                        </p:tgtEl>
                                        <p:attrNameLst>
                                          <p:attrName>style.visibility</p:attrName>
                                        </p:attrNameLst>
                                      </p:cBhvr>
                                      <p:to>
                                        <p:strVal val="visible"/>
                                      </p:to>
                                    </p:set>
                                    <p:animEffect transition="in" filter="wipe(left)">
                                      <p:cBhvr>
                                        <p:cTn id="40" dur="500"/>
                                        <p:tgtEl>
                                          <p:spTgt spid="22227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22283"/>
                                        </p:tgtEl>
                                        <p:attrNameLst>
                                          <p:attrName>style.visibility</p:attrName>
                                        </p:attrNameLst>
                                      </p:cBhvr>
                                      <p:to>
                                        <p:strVal val="visible"/>
                                      </p:to>
                                    </p:set>
                                    <p:animEffect transition="in" filter="wipe(left)">
                                      <p:cBhvr>
                                        <p:cTn id="43" dur="500"/>
                                        <p:tgtEl>
                                          <p:spTgt spid="22228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2228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22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70" grpId="0" animBg="1"/>
      <p:bldP spid="222274" grpId="0" animBg="1"/>
      <p:bldP spid="222275" grpId="0" animBg="1"/>
      <p:bldP spid="222276" grpId="0"/>
      <p:bldP spid="222277" grpId="0" animBg="1"/>
      <p:bldP spid="222278" grpId="0" animBg="1"/>
      <p:bldP spid="222279" grpId="0"/>
      <p:bldP spid="222280" grpId="0"/>
      <p:bldP spid="222281" grpId="0" animBg="1"/>
      <p:bldP spid="222282" grpId="0" animBg="1"/>
      <p:bldP spid="222283" grpId="0"/>
      <p:bldP spid="222285" grpId="0" animBg="1"/>
      <p:bldP spid="22228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2"/>
          <p:cNvSpPr>
            <a:spLocks noChangeArrowheads="1"/>
          </p:cNvSpPr>
          <p:nvPr/>
        </p:nvSpPr>
        <p:spPr bwMode="auto">
          <a:xfrm>
            <a:off x="1562100" y="155575"/>
            <a:ext cx="7843838" cy="723900"/>
          </a:xfrm>
          <a:prstGeom prst="rect">
            <a:avLst/>
          </a:prstGeom>
          <a:noFill/>
          <a:ln w="9525">
            <a:noFill/>
            <a:miter lim="800000"/>
            <a:headEnd/>
            <a:tailEnd/>
          </a:ln>
        </p:spPr>
        <p:txBody>
          <a:bodyPr anchor="ctr"/>
          <a:lstStyle/>
          <a:p>
            <a:r>
              <a:rPr lang="fr-FR" sz="4000" b="1">
                <a:solidFill>
                  <a:schemeClr val="tx2"/>
                </a:solidFill>
              </a:rPr>
              <a:t>BASICS</a:t>
            </a:r>
            <a:endParaRPr lang="en-US" sz="4000" b="1">
              <a:solidFill>
                <a:schemeClr val="tx2"/>
              </a:solidFill>
            </a:endParaRPr>
          </a:p>
        </p:txBody>
      </p:sp>
      <p:sp>
        <p:nvSpPr>
          <p:cNvPr id="71683" name="Rectangle 13"/>
          <p:cNvSpPr>
            <a:spLocks noChangeArrowheads="1"/>
          </p:cNvSpPr>
          <p:nvPr/>
        </p:nvSpPr>
        <p:spPr bwMode="auto">
          <a:xfrm>
            <a:off x="1563688" y="666750"/>
            <a:ext cx="7580312" cy="698500"/>
          </a:xfrm>
          <a:prstGeom prst="rect">
            <a:avLst/>
          </a:prstGeom>
          <a:noFill/>
          <a:ln w="9525">
            <a:noFill/>
            <a:miter lim="800000"/>
            <a:headEnd/>
            <a:tailEnd/>
          </a:ln>
        </p:spPr>
        <p:txBody>
          <a:bodyPr anchor="ctr"/>
          <a:lstStyle/>
          <a:p>
            <a:r>
              <a:rPr lang="en-US" sz="3400">
                <a:solidFill>
                  <a:schemeClr val="tx2"/>
                </a:solidFill>
              </a:rPr>
              <a:t>Where is CDM applicable ?</a:t>
            </a:r>
          </a:p>
        </p:txBody>
      </p:sp>
      <p:pic>
        <p:nvPicPr>
          <p:cNvPr id="71684" name="Picture 14" descr="terre3"/>
          <p:cNvPicPr>
            <a:picLocks noChangeAspect="1" noChangeArrowheads="1"/>
          </p:cNvPicPr>
          <p:nvPr/>
        </p:nvPicPr>
        <p:blipFill>
          <a:blip r:embed="rId3"/>
          <a:srcRect/>
          <a:stretch>
            <a:fillRect/>
          </a:stretch>
        </p:blipFill>
        <p:spPr bwMode="auto">
          <a:xfrm>
            <a:off x="255588" y="127000"/>
            <a:ext cx="1216025" cy="1216025"/>
          </a:xfrm>
          <a:prstGeom prst="rect">
            <a:avLst/>
          </a:prstGeom>
          <a:noFill/>
          <a:ln w="9525">
            <a:noFill/>
            <a:miter lim="800000"/>
            <a:headEnd/>
            <a:tailEnd/>
          </a:ln>
        </p:spPr>
      </p:pic>
      <p:graphicFrame>
        <p:nvGraphicFramePr>
          <p:cNvPr id="240759" name="Group 119"/>
          <p:cNvGraphicFramePr>
            <a:graphicFrameLocks noGrp="1"/>
          </p:cNvGraphicFramePr>
          <p:nvPr>
            <p:ph/>
          </p:nvPr>
        </p:nvGraphicFramePr>
        <p:xfrm>
          <a:off x="312738" y="1312863"/>
          <a:ext cx="8604250" cy="5515610"/>
        </p:xfrm>
        <a:graphic>
          <a:graphicData uri="http://schemas.openxmlformats.org/drawingml/2006/table">
            <a:tbl>
              <a:tblPr/>
              <a:tblGrid>
                <a:gridCol w="4302125"/>
                <a:gridCol w="4302125"/>
              </a:tblGrid>
              <a:tr h="1130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rgbClr val="CC0000"/>
                          </a:solidFill>
                          <a:effectLst/>
                          <a:latin typeface="Arial" pitchFamily="34" charset="0"/>
                        </a:rPr>
                        <a:t>Renewable energy</a:t>
                      </a:r>
                      <a:r>
                        <a:rPr kumimoji="0" lang="en-GB" sz="1600" b="1" i="0" u="none" strike="noStrike" cap="none" normalizeH="0" baseline="0" dirty="0" smtClean="0">
                          <a:ln>
                            <a:noFill/>
                          </a:ln>
                          <a:solidFill>
                            <a:srgbClr val="CC0000"/>
                          </a:solidFill>
                          <a:effectLst/>
                          <a:latin typeface="Arial" pitchFamily="34" charset="0"/>
                        </a:rPr>
                        <a:t/>
                      </a:r>
                      <a:br>
                        <a:rPr kumimoji="0" lang="en-GB" sz="1600" b="1" i="0" u="none" strike="noStrike" cap="none" normalizeH="0" baseline="0" dirty="0" smtClean="0">
                          <a:ln>
                            <a:noFill/>
                          </a:ln>
                          <a:solidFill>
                            <a:srgbClr val="CC0000"/>
                          </a:solidFill>
                          <a:effectLst/>
                          <a:latin typeface="Arial" pitchFamily="34" charset="0"/>
                        </a:rPr>
                      </a:br>
                      <a:r>
                        <a:rPr kumimoji="0" lang="en-GB" sz="1600" b="0" i="0" u="none" strike="noStrike" cap="none" normalizeH="0" baseline="0" dirty="0" smtClean="0">
                          <a:ln>
                            <a:noFill/>
                          </a:ln>
                          <a:solidFill>
                            <a:schemeClr val="tx1"/>
                          </a:solidFill>
                          <a:effectLst/>
                          <a:latin typeface="Arial" pitchFamily="34" charset="0"/>
                        </a:rPr>
                        <a:t>&gt; Wind power</a:t>
                      </a:r>
                      <a:br>
                        <a:rPr kumimoji="0" lang="en-GB" sz="1600" b="0" i="0" u="none" strike="noStrike" cap="none" normalizeH="0" baseline="0" dirty="0" smtClean="0">
                          <a:ln>
                            <a:noFill/>
                          </a:ln>
                          <a:solidFill>
                            <a:schemeClr val="tx1"/>
                          </a:solidFill>
                          <a:effectLst/>
                          <a:latin typeface="Arial" pitchFamily="34" charset="0"/>
                        </a:rPr>
                      </a:br>
                      <a:r>
                        <a:rPr kumimoji="0" lang="en-GB" sz="1600" b="0" i="0" u="none" strike="noStrike" cap="none" normalizeH="0" baseline="0" dirty="0" smtClean="0">
                          <a:ln>
                            <a:noFill/>
                          </a:ln>
                          <a:solidFill>
                            <a:schemeClr val="tx1"/>
                          </a:solidFill>
                          <a:effectLst/>
                          <a:latin typeface="Arial" pitchFamily="34" charset="0"/>
                        </a:rPr>
                        <a:t>&gt; Solar</a:t>
                      </a:r>
                      <a:br>
                        <a:rPr kumimoji="0" lang="en-GB" sz="1600" b="0" i="0" u="none" strike="noStrike" cap="none" normalizeH="0" baseline="0" dirty="0" smtClean="0">
                          <a:ln>
                            <a:noFill/>
                          </a:ln>
                          <a:solidFill>
                            <a:schemeClr val="tx1"/>
                          </a:solidFill>
                          <a:effectLst/>
                          <a:latin typeface="Arial" pitchFamily="34" charset="0"/>
                        </a:rPr>
                      </a:br>
                      <a:r>
                        <a:rPr kumimoji="0" lang="en-GB" sz="1600" b="0" i="0" u="none" strike="noStrike" cap="none" normalizeH="0" baseline="0" dirty="0" smtClean="0">
                          <a:ln>
                            <a:noFill/>
                          </a:ln>
                          <a:solidFill>
                            <a:schemeClr val="tx1"/>
                          </a:solidFill>
                          <a:effectLst/>
                          <a:latin typeface="Arial" pitchFamily="34" charset="0"/>
                        </a:rPr>
                        <a:t>&gt; Biomass power</a:t>
                      </a:r>
                      <a:br>
                        <a:rPr kumimoji="0" lang="en-GB" sz="1600" b="0" i="0" u="none" strike="noStrike" cap="none" normalizeH="0" baseline="0" dirty="0" smtClean="0">
                          <a:ln>
                            <a:noFill/>
                          </a:ln>
                          <a:solidFill>
                            <a:schemeClr val="tx1"/>
                          </a:solidFill>
                          <a:effectLst/>
                          <a:latin typeface="Arial" pitchFamily="34" charset="0"/>
                        </a:rPr>
                      </a:br>
                      <a:r>
                        <a:rPr kumimoji="0" lang="en-GB" sz="1600" b="0" i="0" u="none" strike="noStrike" cap="none" normalizeH="0" baseline="0" dirty="0" smtClean="0">
                          <a:ln>
                            <a:noFill/>
                          </a:ln>
                          <a:solidFill>
                            <a:schemeClr val="tx1"/>
                          </a:solidFill>
                          <a:effectLst/>
                          <a:latin typeface="Arial" pitchFamily="34" charset="0"/>
                        </a:rPr>
                        <a:t>&gt; Hydro power</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smtClean="0">
                          <a:ln>
                            <a:noFill/>
                          </a:ln>
                          <a:solidFill>
                            <a:srgbClr val="CC0000"/>
                          </a:solidFill>
                          <a:effectLst/>
                          <a:latin typeface="Arial" pitchFamily="34" charset="0"/>
                        </a:rPr>
                        <a:t>Waste management</a:t>
                      </a:r>
                      <a:r>
                        <a:rPr kumimoji="0" lang="en-GB" sz="1600" b="1" i="0" u="none" strike="noStrike" cap="none" normalizeH="0" baseline="0" smtClean="0">
                          <a:ln>
                            <a:noFill/>
                          </a:ln>
                          <a:solidFill>
                            <a:srgbClr val="CC0000"/>
                          </a:solidFill>
                          <a:effectLst/>
                          <a:latin typeface="Arial" pitchFamily="34" charset="0"/>
                        </a:rPr>
                        <a:t/>
                      </a:r>
                      <a:br>
                        <a:rPr kumimoji="0" lang="en-GB" sz="1600" b="1" i="0" u="none" strike="noStrike" cap="none" normalizeH="0" baseline="0" smtClean="0">
                          <a:ln>
                            <a:noFill/>
                          </a:ln>
                          <a:solidFill>
                            <a:srgbClr val="CC0000"/>
                          </a:solidFill>
                          <a:effectLst/>
                          <a:latin typeface="Arial" pitchFamily="34" charset="0"/>
                        </a:rPr>
                      </a:br>
                      <a:r>
                        <a:rPr kumimoji="0" lang="en-GB" sz="1600" b="0" i="0" u="none" strike="noStrike" cap="none" normalizeH="0" baseline="0" smtClean="0">
                          <a:ln>
                            <a:noFill/>
                          </a:ln>
                          <a:solidFill>
                            <a:schemeClr val="tx1"/>
                          </a:solidFill>
                          <a:effectLst/>
                          <a:latin typeface="Arial" pitchFamily="34" charset="0"/>
                        </a:rPr>
                        <a:t>&gt; Capturing of landfill methane emissions to generate power</a:t>
                      </a:r>
                      <a:br>
                        <a:rPr kumimoji="0" lang="en-GB" sz="1600" b="0" i="0" u="none" strike="noStrike" cap="none" normalizeH="0" baseline="0" smtClean="0">
                          <a:ln>
                            <a:noFill/>
                          </a:ln>
                          <a:solidFill>
                            <a:schemeClr val="tx1"/>
                          </a:solidFill>
                          <a:effectLst/>
                          <a:latin typeface="Arial" pitchFamily="34" charset="0"/>
                        </a:rPr>
                      </a:br>
                      <a:r>
                        <a:rPr kumimoji="0" lang="en-GB" sz="1600" b="0" i="0" u="none" strike="noStrike" cap="none" normalizeH="0" baseline="0" smtClean="0">
                          <a:ln>
                            <a:noFill/>
                          </a:ln>
                          <a:solidFill>
                            <a:schemeClr val="tx1"/>
                          </a:solidFill>
                          <a:effectLst/>
                          <a:latin typeface="Arial" pitchFamily="34" charset="0"/>
                        </a:rPr>
                        <a:t>&gt; Utilisation of waste and waste water emissions for generation of energy</a:t>
                      </a:r>
                      <a:endParaRPr kumimoji="0" lang="en-US" sz="1600" b="0" i="0" u="none" strike="noStrike" cap="none" normalizeH="0" baseline="0" smtClean="0">
                        <a:ln>
                          <a:noFill/>
                        </a:ln>
                        <a:solidFill>
                          <a:schemeClr val="tx1"/>
                        </a:solidFill>
                        <a:effectLst/>
                        <a:latin typeface="Arial" pitchFamily="34" charset="0"/>
                      </a:endParaRPr>
                    </a:p>
                  </a:txBody>
                  <a:tcPr horzOverflow="overflow">
                    <a:lnL>
                      <a:noFill/>
                    </a:lnL>
                    <a:lnR cap="flat">
                      <a:noFill/>
                    </a:lnR>
                    <a:lnT cap="flat">
                      <a:noFill/>
                    </a:lnT>
                    <a:lnB>
                      <a:noFill/>
                    </a:lnB>
                    <a:lnTlToBr>
                      <a:noFill/>
                    </a:lnTlToBr>
                    <a:lnBlToTr>
                      <a:noFill/>
                    </a:lnBlToTr>
                    <a:noFill/>
                  </a:tcPr>
                </a:tc>
              </a:tr>
              <a:tr h="1333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smtClean="0">
                          <a:ln>
                            <a:noFill/>
                          </a:ln>
                          <a:solidFill>
                            <a:srgbClr val="CC0000"/>
                          </a:solidFill>
                          <a:effectLst/>
                          <a:latin typeface="Arial" pitchFamily="34" charset="0"/>
                        </a:rPr>
                        <a:t>Energy efficiency measures</a:t>
                      </a:r>
                      <a:r>
                        <a:rPr kumimoji="0" lang="en-GB" sz="1600" b="1" i="0" u="none" strike="noStrike" cap="none" normalizeH="0" baseline="0" smtClean="0">
                          <a:ln>
                            <a:noFill/>
                          </a:ln>
                          <a:solidFill>
                            <a:srgbClr val="CC0000"/>
                          </a:solidFill>
                          <a:effectLst/>
                          <a:latin typeface="Arial" pitchFamily="34" charset="0"/>
                        </a:rPr>
                        <a:t/>
                      </a:r>
                      <a:br>
                        <a:rPr kumimoji="0" lang="en-GB" sz="1600" b="1" i="0" u="none" strike="noStrike" cap="none" normalizeH="0" baseline="0" smtClean="0">
                          <a:ln>
                            <a:noFill/>
                          </a:ln>
                          <a:solidFill>
                            <a:srgbClr val="CC0000"/>
                          </a:solidFill>
                          <a:effectLst/>
                          <a:latin typeface="Arial" pitchFamily="34" charset="0"/>
                        </a:rPr>
                      </a:br>
                      <a:r>
                        <a:rPr kumimoji="0" lang="en-GB" sz="1600" b="0" i="0" u="none" strike="noStrike" cap="none" normalizeH="0" baseline="0" smtClean="0">
                          <a:ln>
                            <a:noFill/>
                          </a:ln>
                          <a:solidFill>
                            <a:schemeClr val="tx1"/>
                          </a:solidFill>
                          <a:effectLst/>
                          <a:latin typeface="Arial" pitchFamily="34" charset="0"/>
                        </a:rPr>
                        <a:t>&gt; Boiler and steam efficiency</a:t>
                      </a:r>
                      <a:br>
                        <a:rPr kumimoji="0" lang="en-GB" sz="1600" b="0" i="0" u="none" strike="noStrike" cap="none" normalizeH="0" baseline="0" smtClean="0">
                          <a:ln>
                            <a:noFill/>
                          </a:ln>
                          <a:solidFill>
                            <a:schemeClr val="tx1"/>
                          </a:solidFill>
                          <a:effectLst/>
                          <a:latin typeface="Arial" pitchFamily="34" charset="0"/>
                        </a:rPr>
                      </a:br>
                      <a:r>
                        <a:rPr kumimoji="0" lang="en-GB" sz="1600" b="0" i="0" u="none" strike="noStrike" cap="none" normalizeH="0" baseline="0" smtClean="0">
                          <a:ln>
                            <a:noFill/>
                          </a:ln>
                          <a:solidFill>
                            <a:schemeClr val="tx1"/>
                          </a:solidFill>
                          <a:effectLst/>
                          <a:latin typeface="Arial" pitchFamily="34" charset="0"/>
                        </a:rPr>
                        <a:t>&gt; Pumps and pumping systems</a:t>
                      </a:r>
                      <a:br>
                        <a:rPr kumimoji="0" lang="en-GB" sz="1600" b="0" i="0" u="none" strike="noStrike" cap="none" normalizeH="0" baseline="0" smtClean="0">
                          <a:ln>
                            <a:noFill/>
                          </a:ln>
                          <a:solidFill>
                            <a:schemeClr val="tx1"/>
                          </a:solidFill>
                          <a:effectLst/>
                          <a:latin typeface="Arial" pitchFamily="34" charset="0"/>
                        </a:rPr>
                      </a:br>
                      <a:r>
                        <a:rPr kumimoji="0" lang="en-GB" sz="1600" b="0" i="0" u="none" strike="noStrike" cap="none" normalizeH="0" baseline="0" smtClean="0">
                          <a:ln>
                            <a:noFill/>
                          </a:ln>
                          <a:solidFill>
                            <a:schemeClr val="tx1"/>
                          </a:solidFill>
                          <a:effectLst/>
                          <a:latin typeface="Arial" pitchFamily="34" charset="0"/>
                        </a:rPr>
                        <a:t>&gt; Efficient cooling systems</a:t>
                      </a:r>
                      <a:br>
                        <a:rPr kumimoji="0" lang="en-GB" sz="1600" b="0" i="0" u="none" strike="noStrike" cap="none" normalizeH="0" baseline="0" smtClean="0">
                          <a:ln>
                            <a:noFill/>
                          </a:ln>
                          <a:solidFill>
                            <a:schemeClr val="tx1"/>
                          </a:solidFill>
                          <a:effectLst/>
                          <a:latin typeface="Arial" pitchFamily="34" charset="0"/>
                        </a:rPr>
                      </a:br>
                      <a:r>
                        <a:rPr kumimoji="0" lang="en-GB" sz="1600" b="0" i="0" u="none" strike="noStrike" cap="none" normalizeH="0" baseline="0" smtClean="0">
                          <a:ln>
                            <a:noFill/>
                          </a:ln>
                          <a:solidFill>
                            <a:schemeClr val="tx1"/>
                          </a:solidFill>
                          <a:effectLst/>
                          <a:latin typeface="Arial" pitchFamily="34" charset="0"/>
                        </a:rPr>
                        <a:t>&gt; Back pressure turbines</a:t>
                      </a:r>
                      <a:br>
                        <a:rPr kumimoji="0" lang="en-GB" sz="1600" b="0" i="0" u="none" strike="noStrike" cap="none" normalizeH="0" baseline="0" smtClean="0">
                          <a:ln>
                            <a:noFill/>
                          </a:ln>
                          <a:solidFill>
                            <a:schemeClr val="tx1"/>
                          </a:solidFill>
                          <a:effectLst/>
                          <a:latin typeface="Arial" pitchFamily="34" charset="0"/>
                        </a:rPr>
                      </a:br>
                      <a:r>
                        <a:rPr kumimoji="0" lang="en-GB" sz="1600" b="0" i="0" u="none" strike="noStrike" cap="none" normalizeH="0" baseline="0" smtClean="0">
                          <a:ln>
                            <a:noFill/>
                          </a:ln>
                          <a:solidFill>
                            <a:schemeClr val="tx1"/>
                          </a:solidFill>
                          <a:effectLst/>
                          <a:latin typeface="Arial" pitchFamily="34" charset="0"/>
                        </a:rPr>
                        <a:t>&gt; etc…</a:t>
                      </a:r>
                      <a:endParaRPr kumimoji="0" lang="en-US" sz="1600" b="0"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sz="1600" b="1" i="0" u="none" strike="noStrike" cap="none" normalizeH="0" baseline="0" smtClean="0">
                        <a:ln>
                          <a:noFill/>
                        </a:ln>
                        <a:solidFill>
                          <a:srgbClr val="CC0000"/>
                        </a:solidFill>
                        <a:effectLst/>
                        <a:latin typeface="Arial" pitchFamily="34" charset="0"/>
                      </a:endParaRPr>
                    </a:p>
                  </a:txBody>
                  <a:tcPr horzOverflow="overflow">
                    <a:lnL>
                      <a:noFill/>
                    </a:lnL>
                    <a:lnR cap="flat">
                      <a:noFill/>
                    </a:lnR>
                    <a:lnT>
                      <a:noFill/>
                    </a:lnT>
                    <a:lnB>
                      <a:noFill/>
                    </a:lnB>
                    <a:lnTlToBr>
                      <a:noFill/>
                    </a:lnTlToBr>
                    <a:lnBlToTr>
                      <a:noFill/>
                    </a:lnBlToTr>
                    <a:noFill/>
                  </a:tcPr>
                </a:tc>
              </a:tr>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smtClean="0">
                          <a:ln>
                            <a:noFill/>
                          </a:ln>
                          <a:solidFill>
                            <a:srgbClr val="CC0000"/>
                          </a:solidFill>
                          <a:effectLst/>
                          <a:latin typeface="Arial" pitchFamily="34" charset="0"/>
                        </a:rPr>
                        <a:t>Cogeneration in industries</a:t>
                      </a:r>
                      <a:r>
                        <a:rPr kumimoji="0" lang="en-GB" sz="1600" b="0" i="0" u="none" strike="noStrike" cap="none" normalizeH="0" baseline="0" smtClean="0">
                          <a:ln>
                            <a:noFill/>
                          </a:ln>
                          <a:solidFill>
                            <a:schemeClr val="tx1"/>
                          </a:solidFill>
                          <a:effectLst/>
                          <a:latin typeface="Arial" pitchFamily="34" charset="0"/>
                        </a:rPr>
                        <a:t> having both steam and power requirements</a:t>
                      </a:r>
                      <a:endParaRPr kumimoji="0" lang="en-US" sz="1600" b="0"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a:noFill/>
                    </a:lnB>
                    <a:lnTlToBr>
                      <a:noFill/>
                    </a:lnTlToBr>
                    <a:lnBlToTr>
                      <a:noFill/>
                    </a:lnBlToTr>
                    <a:noFill/>
                  </a:tcPr>
                </a:tc>
              </a:tr>
              <a:tr h="1027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smtClean="0">
                          <a:ln>
                            <a:noFill/>
                          </a:ln>
                          <a:solidFill>
                            <a:srgbClr val="CC0000"/>
                          </a:solidFill>
                          <a:effectLst/>
                          <a:latin typeface="Arial" pitchFamily="34" charset="0"/>
                        </a:rPr>
                        <a:t>Power sector</a:t>
                      </a:r>
                      <a:r>
                        <a:rPr kumimoji="0" lang="en-GB" sz="1600" b="0" i="0" u="none" strike="noStrike" cap="none" normalizeH="0" baseline="0" smtClean="0">
                          <a:ln>
                            <a:noFill/>
                          </a:ln>
                          <a:solidFill>
                            <a:schemeClr val="tx1"/>
                          </a:solidFill>
                          <a:effectLst/>
                          <a:latin typeface="Arial" pitchFamily="34" charset="0"/>
                        </a:rPr>
                        <a:t/>
                      </a:r>
                      <a:br>
                        <a:rPr kumimoji="0" lang="en-GB" sz="1600" b="0" i="0" u="none" strike="noStrike" cap="none" normalizeH="0" baseline="0" smtClean="0">
                          <a:ln>
                            <a:noFill/>
                          </a:ln>
                          <a:solidFill>
                            <a:schemeClr val="tx1"/>
                          </a:solidFill>
                          <a:effectLst/>
                          <a:latin typeface="Arial" pitchFamily="34" charset="0"/>
                        </a:rPr>
                      </a:br>
                      <a:r>
                        <a:rPr kumimoji="0" lang="en-GB" sz="1600" b="0" i="0" u="none" strike="noStrike" cap="none" normalizeH="0" baseline="0" smtClean="0">
                          <a:ln>
                            <a:noFill/>
                          </a:ln>
                          <a:solidFill>
                            <a:schemeClr val="tx1"/>
                          </a:solidFill>
                          <a:effectLst/>
                          <a:latin typeface="Arial" pitchFamily="34" charset="0"/>
                        </a:rPr>
                        <a:t>&gt; Induction of new technologies which are efficient (thermal)</a:t>
                      </a:r>
                      <a:br>
                        <a:rPr kumimoji="0" lang="en-GB" sz="1600" b="0" i="0" u="none" strike="noStrike" cap="none" normalizeH="0" baseline="0" smtClean="0">
                          <a:ln>
                            <a:noFill/>
                          </a:ln>
                          <a:solidFill>
                            <a:schemeClr val="tx1"/>
                          </a:solidFill>
                          <a:effectLst/>
                          <a:latin typeface="Arial" pitchFamily="34" charset="0"/>
                        </a:rPr>
                      </a:br>
                      <a:r>
                        <a:rPr kumimoji="0" lang="en-GB" sz="1600" b="0" i="0" u="none" strike="noStrike" cap="none" normalizeH="0" baseline="0" smtClean="0">
                          <a:ln>
                            <a:noFill/>
                          </a:ln>
                          <a:solidFill>
                            <a:schemeClr val="tx1"/>
                          </a:solidFill>
                          <a:effectLst/>
                          <a:latin typeface="Arial" pitchFamily="34" charset="0"/>
                        </a:rPr>
                        <a:t>&gt; Reduction in technical T&amp;D losses</a:t>
                      </a:r>
                      <a:endParaRPr kumimoji="0" lang="en-US" sz="1600" b="0"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a:noFill/>
                    </a:lnB>
                    <a:lnTlToBr>
                      <a:noFill/>
                    </a:lnTlToBr>
                    <a:lnBlToTr>
                      <a:noFill/>
                    </a:lnBlToTr>
                    <a:noFill/>
                  </a:tcPr>
                </a:tc>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smtClean="0">
                          <a:ln>
                            <a:noFill/>
                          </a:ln>
                          <a:solidFill>
                            <a:srgbClr val="CC0000"/>
                          </a:solidFill>
                          <a:effectLst/>
                          <a:latin typeface="Arial" pitchFamily="34" charset="0"/>
                        </a:rPr>
                        <a:t>Fuel switching</a:t>
                      </a:r>
                      <a:r>
                        <a:rPr kumimoji="0" lang="en-GB" sz="1600" b="1" i="0" u="none" strike="noStrike" cap="none" normalizeH="0" baseline="0" smtClean="0">
                          <a:ln>
                            <a:noFill/>
                          </a:ln>
                          <a:solidFill>
                            <a:srgbClr val="CC0000"/>
                          </a:solidFill>
                          <a:effectLst/>
                          <a:latin typeface="Arial" pitchFamily="34" charset="0"/>
                        </a:rPr>
                        <a:t/>
                      </a:r>
                      <a:br>
                        <a:rPr kumimoji="0" lang="en-GB" sz="1600" b="1" i="0" u="none" strike="noStrike" cap="none" normalizeH="0" baseline="0" smtClean="0">
                          <a:ln>
                            <a:noFill/>
                          </a:ln>
                          <a:solidFill>
                            <a:srgbClr val="CC0000"/>
                          </a:solidFill>
                          <a:effectLst/>
                          <a:latin typeface="Arial" pitchFamily="34" charset="0"/>
                        </a:rPr>
                      </a:br>
                      <a:r>
                        <a:rPr kumimoji="0" lang="en-GB" sz="1600" b="0" i="0" u="none" strike="noStrike" cap="none" normalizeH="0" baseline="0" smtClean="0">
                          <a:ln>
                            <a:noFill/>
                          </a:ln>
                          <a:solidFill>
                            <a:schemeClr val="tx1"/>
                          </a:solidFill>
                          <a:effectLst/>
                          <a:latin typeface="Arial" pitchFamily="34" charset="0"/>
                        </a:rPr>
                        <a:t>&gt; From fossil fuel to green fuel like biomass…</a:t>
                      </a:r>
                      <a:endParaRPr kumimoji="0" lang="en-US" sz="1600" b="0"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71696" name="Text Box 98"/>
          <p:cNvSpPr txBox="1">
            <a:spLocks noChangeArrowheads="1"/>
          </p:cNvSpPr>
          <p:nvPr/>
        </p:nvSpPr>
        <p:spPr bwMode="auto">
          <a:xfrm>
            <a:off x="3649663" y="6491288"/>
            <a:ext cx="3746500" cy="366712"/>
          </a:xfrm>
          <a:prstGeom prst="rect">
            <a:avLst/>
          </a:prstGeom>
          <a:noFill/>
          <a:ln w="9525">
            <a:noFill/>
            <a:miter lim="800000"/>
            <a:headEnd/>
            <a:tailEnd/>
          </a:ln>
        </p:spPr>
        <p:txBody>
          <a:bodyPr>
            <a:spAutoFit/>
          </a:bodyPr>
          <a:lstStyle/>
          <a:p>
            <a:endParaRPr lang="fr-FR"/>
          </a:p>
        </p:txBody>
      </p:sp>
      <p:sp>
        <p:nvSpPr>
          <p:cNvPr id="71697" name="Text Box 100"/>
          <p:cNvSpPr txBox="1">
            <a:spLocks noChangeArrowheads="1"/>
          </p:cNvSpPr>
          <p:nvPr/>
        </p:nvSpPr>
        <p:spPr bwMode="auto">
          <a:xfrm>
            <a:off x="4673600" y="3009900"/>
            <a:ext cx="4122738" cy="2895600"/>
          </a:xfrm>
          <a:prstGeom prst="rect">
            <a:avLst/>
          </a:prstGeom>
          <a:noFill/>
          <a:ln w="38100" cap="rnd">
            <a:solidFill>
              <a:srgbClr val="336600"/>
            </a:solidFill>
            <a:prstDash val="sysDot"/>
            <a:miter lim="800000"/>
            <a:headEnd/>
            <a:tailEnd/>
          </a:ln>
        </p:spPr>
        <p:txBody>
          <a:bodyPr>
            <a:spAutoFit/>
          </a:bodyPr>
          <a:lstStyle/>
          <a:p>
            <a:pPr algn="ctr">
              <a:spcBef>
                <a:spcPct val="50000"/>
              </a:spcBef>
            </a:pPr>
            <a:r>
              <a:rPr lang="en-GB" sz="1400" b="1"/>
              <a:t>Electrical energy saving</a:t>
            </a:r>
            <a:r>
              <a:rPr lang="en-GB" sz="1400"/>
              <a:t/>
            </a:r>
            <a:br>
              <a:rPr lang="en-GB" sz="1400"/>
            </a:br>
            <a:r>
              <a:rPr lang="en-GB" sz="1400"/>
              <a:t>1 kWh = 0.8 ~ 0.9 kg CO</a:t>
            </a:r>
            <a:r>
              <a:rPr lang="en-GB" sz="1400" baseline="-25000"/>
              <a:t>2</a:t>
            </a:r>
          </a:p>
          <a:p>
            <a:pPr algn="ctr">
              <a:spcBef>
                <a:spcPct val="50000"/>
              </a:spcBef>
            </a:pPr>
            <a:r>
              <a:rPr lang="en-GB" sz="1400" b="1"/>
              <a:t>Power generation (waste heat / renewable)</a:t>
            </a:r>
            <a:r>
              <a:rPr lang="en-GB" sz="1400"/>
              <a:t/>
            </a:r>
            <a:br>
              <a:rPr lang="en-GB" sz="1400"/>
            </a:br>
            <a:r>
              <a:rPr lang="en-GB" sz="1400"/>
              <a:t>1 MW = 4.000 ~ 5.000 t CO</a:t>
            </a:r>
            <a:r>
              <a:rPr lang="en-GB" sz="1400" baseline="-25000"/>
              <a:t>2</a:t>
            </a:r>
          </a:p>
          <a:p>
            <a:pPr algn="ctr">
              <a:spcBef>
                <a:spcPct val="50000"/>
              </a:spcBef>
            </a:pPr>
            <a:r>
              <a:rPr lang="en-GB" sz="1400" b="1"/>
              <a:t>Coal saving</a:t>
            </a:r>
            <a:r>
              <a:rPr lang="en-GB" sz="1400"/>
              <a:t/>
            </a:r>
            <a:br>
              <a:rPr lang="en-GB" sz="1400"/>
            </a:br>
            <a:r>
              <a:rPr lang="en-GB" sz="1400"/>
              <a:t>1 kg = 1.3 ~ 1.6 kg CO</a:t>
            </a:r>
            <a:r>
              <a:rPr lang="en-GB" sz="1400" baseline="-25000"/>
              <a:t>2</a:t>
            </a:r>
          </a:p>
          <a:p>
            <a:pPr algn="ctr">
              <a:spcBef>
                <a:spcPct val="50000"/>
              </a:spcBef>
            </a:pPr>
            <a:r>
              <a:rPr lang="en-GB" sz="1400" b="1"/>
              <a:t>Fuel oil saving</a:t>
            </a:r>
            <a:r>
              <a:rPr lang="en-GB" sz="1400"/>
              <a:t/>
            </a:r>
            <a:br>
              <a:rPr lang="en-GB" sz="1400"/>
            </a:br>
            <a:r>
              <a:rPr lang="en-GB" sz="1400"/>
              <a:t>1 litre oil = 3 ~ 3.5 kg CO</a:t>
            </a:r>
            <a:r>
              <a:rPr lang="en-GB" sz="1400" baseline="-25000"/>
              <a:t>2</a:t>
            </a:r>
          </a:p>
          <a:p>
            <a:pPr algn="ctr">
              <a:spcBef>
                <a:spcPct val="50000"/>
              </a:spcBef>
            </a:pPr>
            <a:r>
              <a:rPr lang="en-GB" sz="1400" b="1"/>
              <a:t>NG based power generation</a:t>
            </a:r>
            <a:r>
              <a:rPr lang="en-GB" sz="1400"/>
              <a:t/>
            </a:r>
            <a:br>
              <a:rPr lang="en-GB" sz="1400"/>
            </a:br>
            <a:r>
              <a:rPr lang="en-GB" sz="1400"/>
              <a:t>1 kWh generation = 0.35 ~ 0.45 kg CO</a:t>
            </a:r>
            <a:r>
              <a:rPr lang="en-GB" sz="1400" baseline="-25000"/>
              <a:t>2</a:t>
            </a:r>
            <a:r>
              <a:rPr lang="en-GB" sz="1400"/>
              <a:t/>
            </a:r>
            <a:br>
              <a:rPr lang="en-GB" sz="1400"/>
            </a:br>
            <a:r>
              <a:rPr lang="en-GB" sz="1400"/>
              <a:t>1 kg NG burning/saving = 2.4 ~ 2.5 kg CO</a:t>
            </a:r>
            <a:r>
              <a:rPr lang="en-GB" sz="1400" baseline="-25000"/>
              <a:t>2</a:t>
            </a:r>
            <a:endParaRPr lang="en-US" sz="1400" baseline="-25000"/>
          </a:p>
        </p:txBody>
      </p:sp>
    </p:spTree>
  </p:cSld>
  <p:clrMapOvr>
    <a:masterClrMapping/>
  </p:clrMapOvr>
  <p:transition spd="slow">
    <p:split orient="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ChangeArrowheads="1"/>
          </p:cNvSpPr>
          <p:nvPr/>
        </p:nvSpPr>
        <p:spPr bwMode="auto">
          <a:xfrm>
            <a:off x="1071563" y="714375"/>
            <a:ext cx="7358062" cy="5078413"/>
          </a:xfrm>
          <a:prstGeom prst="rect">
            <a:avLst/>
          </a:prstGeom>
          <a:noFill/>
          <a:ln w="9525">
            <a:noFill/>
            <a:miter lim="800000"/>
            <a:headEnd/>
            <a:tailEnd/>
          </a:ln>
        </p:spPr>
        <p:txBody>
          <a:bodyPr>
            <a:spAutoFit/>
          </a:bodyPr>
          <a:lstStyle/>
          <a:p>
            <a:r>
              <a:rPr lang="en-US" sz="3600" b="1"/>
              <a:t>Environmental Impact Assessment </a:t>
            </a:r>
          </a:p>
          <a:p>
            <a:endParaRPr lang="en-US" sz="3600" b="1"/>
          </a:p>
          <a:p>
            <a:r>
              <a:rPr lang="en-US" sz="3600"/>
              <a:t>Environmental Impact Assessment (EIA) is a process of evaluating the likely environmental impacts of a proposed project or development, taking into account inter-related socio-economic, cultural and human-health impacts, both beneficial and adverse.</a:t>
            </a:r>
          </a:p>
        </p:txBody>
      </p:sp>
    </p:spTree>
  </p:cSld>
  <p:clrMapOvr>
    <a:masterClrMapping/>
  </p:clrMapOvr>
  <p:transition spd="slow">
    <p:split orient="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12"/>
          <p:cNvSpPr>
            <a:spLocks noChangeArrowheads="1"/>
          </p:cNvSpPr>
          <p:nvPr/>
        </p:nvSpPr>
        <p:spPr bwMode="auto">
          <a:xfrm rot="-5400000">
            <a:off x="6286500" y="4167188"/>
            <a:ext cx="1981200" cy="2971800"/>
          </a:xfrm>
          <a:prstGeom prst="downArrow">
            <a:avLst>
              <a:gd name="adj1" fmla="val 100000"/>
              <a:gd name="adj2" fmla="val 35424"/>
            </a:avLst>
          </a:prstGeom>
          <a:solidFill>
            <a:srgbClr val="FFCC00"/>
          </a:solidFill>
          <a:ln w="9525">
            <a:solidFill>
              <a:schemeClr val="tx1"/>
            </a:solidFill>
            <a:miter lim="800000"/>
            <a:headEnd/>
            <a:tailEnd/>
          </a:ln>
        </p:spPr>
        <p:txBody>
          <a:bodyPr vert="eaVert" anchor="ctr"/>
          <a:lstStyle/>
          <a:p>
            <a:pPr eaLnBrk="1" hangingPunct="1">
              <a:spcAft>
                <a:spcPct val="40000"/>
              </a:spcAft>
            </a:pPr>
            <a:r>
              <a:rPr lang="en-US" sz="1800" b="1">
                <a:latin typeface="Arial" pitchFamily="34" charset="0"/>
              </a:rPr>
              <a:t>In EIA, the term “impacts” is used instead of “effects of activities.”</a:t>
            </a:r>
          </a:p>
          <a:p>
            <a:pPr eaLnBrk="1" hangingPunct="1">
              <a:spcAft>
                <a:spcPct val="40000"/>
              </a:spcAft>
            </a:pPr>
            <a:r>
              <a:rPr lang="en-US" sz="2200" b="1">
                <a:solidFill>
                  <a:srgbClr val="1E4ABD"/>
                </a:solidFill>
                <a:latin typeface="Arial" pitchFamily="34" charset="0"/>
              </a:rPr>
              <a:t>What is an impact</a:t>
            </a:r>
            <a:r>
              <a:rPr lang="en-US" sz="1800" b="1">
                <a:solidFill>
                  <a:srgbClr val="1E4ABD"/>
                </a:solidFill>
                <a:latin typeface="Arial" pitchFamily="34" charset="0"/>
              </a:rPr>
              <a:t>?</a:t>
            </a:r>
          </a:p>
        </p:txBody>
      </p:sp>
      <p:sp>
        <p:nvSpPr>
          <p:cNvPr id="73731" name="Rectangle 2"/>
          <p:cNvSpPr>
            <a:spLocks noGrp="1" noChangeArrowheads="1"/>
          </p:cNvSpPr>
          <p:nvPr>
            <p:ph type="title"/>
          </p:nvPr>
        </p:nvSpPr>
        <p:spPr>
          <a:xfrm>
            <a:off x="1000125" y="214313"/>
            <a:ext cx="7772400" cy="1428750"/>
          </a:xfrm>
        </p:spPr>
        <p:txBody>
          <a:bodyPr/>
          <a:lstStyle/>
          <a:p>
            <a:r>
              <a:rPr lang="en-US" sz="3600" smtClean="0"/>
              <a:t>Environment Impact Assessment (EIA) :Definition</a:t>
            </a:r>
          </a:p>
        </p:txBody>
      </p:sp>
      <p:sp>
        <p:nvSpPr>
          <p:cNvPr id="73732" name="Rectangle 4"/>
          <p:cNvSpPr>
            <a:spLocks noGrp="1" noChangeArrowheads="1"/>
          </p:cNvSpPr>
          <p:nvPr>
            <p:ph type="body" idx="1"/>
          </p:nvPr>
        </p:nvSpPr>
        <p:spPr>
          <a:xfrm>
            <a:off x="585788" y="1681163"/>
            <a:ext cx="4876800" cy="609600"/>
          </a:xfrm>
          <a:noFill/>
        </p:spPr>
        <p:txBody>
          <a:bodyPr/>
          <a:lstStyle/>
          <a:p>
            <a:pPr>
              <a:buFont typeface="Wingdings" pitchFamily="2" charset="2"/>
              <a:buNone/>
            </a:pPr>
            <a:r>
              <a:rPr lang="en-US" sz="2800" smtClean="0">
                <a:solidFill>
                  <a:schemeClr val="accent2"/>
                </a:solidFill>
              </a:rPr>
              <a:t>	</a:t>
            </a:r>
            <a:r>
              <a:rPr lang="en-US" smtClean="0"/>
              <a:t>Environmental </a:t>
            </a:r>
            <a:br>
              <a:rPr lang="en-US" smtClean="0"/>
            </a:br>
            <a:r>
              <a:rPr lang="en-US" smtClean="0"/>
              <a:t>Impact Assessment is</a:t>
            </a:r>
          </a:p>
        </p:txBody>
      </p:sp>
      <p:sp>
        <p:nvSpPr>
          <p:cNvPr id="73733" name="Rectangle 5"/>
          <p:cNvSpPr>
            <a:spLocks noChangeArrowheads="1"/>
          </p:cNvSpPr>
          <p:nvPr/>
        </p:nvSpPr>
        <p:spPr bwMode="auto">
          <a:xfrm>
            <a:off x="966788" y="2725738"/>
            <a:ext cx="4114800" cy="2774950"/>
          </a:xfrm>
          <a:prstGeom prst="rect">
            <a:avLst/>
          </a:prstGeom>
          <a:solidFill>
            <a:srgbClr val="1E4ABD"/>
          </a:solidFill>
          <a:ln w="9525">
            <a:noFill/>
            <a:miter lim="800000"/>
            <a:headEnd/>
            <a:tailEnd/>
          </a:ln>
        </p:spPr>
        <p:txBody>
          <a:bodyPr>
            <a:spAutoFit/>
          </a:bodyPr>
          <a:lstStyle/>
          <a:p>
            <a:pPr eaLnBrk="1" hangingPunct="1">
              <a:spcAft>
                <a:spcPct val="40000"/>
              </a:spcAft>
            </a:pPr>
            <a:r>
              <a:rPr lang="en-US" sz="2000" b="1">
                <a:solidFill>
                  <a:schemeClr val="bg1"/>
                </a:solidFill>
                <a:latin typeface="Arial" pitchFamily="34" charset="0"/>
              </a:rPr>
              <a:t>A formal process for identifying:</a:t>
            </a:r>
          </a:p>
          <a:p>
            <a:pPr marL="234950" lvl="1" indent="-117475" eaLnBrk="1" hangingPunct="1">
              <a:spcAft>
                <a:spcPct val="40000"/>
              </a:spcAft>
              <a:buFontTx/>
              <a:buChar char="•"/>
            </a:pPr>
            <a:r>
              <a:rPr lang="en-US" sz="2000" b="1">
                <a:solidFill>
                  <a:schemeClr val="bg1"/>
                </a:solidFill>
                <a:latin typeface="Arial" pitchFamily="34" charset="0"/>
              </a:rPr>
              <a:t>likely effects of activities or projects on the ENVIRONMENT, and on human health and welfare.</a:t>
            </a:r>
          </a:p>
          <a:p>
            <a:pPr marL="234950" lvl="1" indent="-117475" eaLnBrk="1" hangingPunct="1">
              <a:spcAft>
                <a:spcPct val="40000"/>
              </a:spcAft>
              <a:buFontTx/>
              <a:buChar char="•"/>
            </a:pPr>
            <a:r>
              <a:rPr lang="en-US" sz="2000" b="1">
                <a:solidFill>
                  <a:schemeClr val="bg1"/>
                </a:solidFill>
                <a:latin typeface="Arial" pitchFamily="34" charset="0"/>
              </a:rPr>
              <a:t>means and measures to mitigate &amp; monitor these impacts</a:t>
            </a:r>
          </a:p>
        </p:txBody>
      </p:sp>
      <p:sp>
        <p:nvSpPr>
          <p:cNvPr id="73734" name="Text Box 6"/>
          <p:cNvSpPr txBox="1">
            <a:spLocks noChangeArrowheads="1"/>
          </p:cNvSpPr>
          <p:nvPr/>
        </p:nvSpPr>
        <p:spPr bwMode="auto">
          <a:xfrm>
            <a:off x="457200" y="1995488"/>
            <a:ext cx="533400" cy="701675"/>
          </a:xfrm>
          <a:prstGeom prst="rect">
            <a:avLst/>
          </a:prstGeom>
          <a:solidFill>
            <a:srgbClr val="CCFFCC"/>
          </a:solidFill>
          <a:ln w="9525">
            <a:noFill/>
            <a:miter lim="800000"/>
            <a:headEnd/>
            <a:tailEnd/>
          </a:ln>
        </p:spPr>
        <p:txBody>
          <a:bodyPr>
            <a:spAutoFit/>
          </a:bodyPr>
          <a:lstStyle/>
          <a:p>
            <a:pPr eaLnBrk="1" hangingPunct="1"/>
            <a:r>
              <a:rPr lang="en-US" sz="4000" b="1">
                <a:latin typeface="Verdana" pitchFamily="34" charset="0"/>
                <a:sym typeface="Wingdings" pitchFamily="2" charset="2"/>
              </a:rPr>
              <a:t></a:t>
            </a:r>
          </a:p>
        </p:txBody>
      </p:sp>
      <p:sp>
        <p:nvSpPr>
          <p:cNvPr id="73735" name="AutoShape 7"/>
          <p:cNvSpPr>
            <a:spLocks noChangeArrowheads="1"/>
          </p:cNvSpPr>
          <p:nvPr/>
        </p:nvSpPr>
        <p:spPr bwMode="auto">
          <a:xfrm rot="-5400000">
            <a:off x="4838700" y="3176588"/>
            <a:ext cx="1219200" cy="533400"/>
          </a:xfrm>
          <a:prstGeom prst="downArrow">
            <a:avLst>
              <a:gd name="adj1" fmla="val 62241"/>
              <a:gd name="adj2" fmla="val 100000"/>
            </a:avLst>
          </a:prstGeom>
          <a:solidFill>
            <a:srgbClr val="FFCC00"/>
          </a:solidFill>
          <a:ln w="9525">
            <a:solidFill>
              <a:schemeClr val="tx1"/>
            </a:solidFill>
            <a:miter lim="800000"/>
            <a:headEnd/>
            <a:tailEnd/>
          </a:ln>
        </p:spPr>
        <p:txBody>
          <a:bodyPr wrap="none" anchor="ctr"/>
          <a:lstStyle/>
          <a:p>
            <a:endParaRPr lang="en-US"/>
          </a:p>
        </p:txBody>
      </p:sp>
      <p:sp>
        <p:nvSpPr>
          <p:cNvPr id="73736" name="Rectangle 9"/>
          <p:cNvSpPr>
            <a:spLocks noChangeArrowheads="1"/>
          </p:cNvSpPr>
          <p:nvPr/>
        </p:nvSpPr>
        <p:spPr bwMode="auto">
          <a:xfrm>
            <a:off x="5791200" y="3290888"/>
            <a:ext cx="2438400" cy="1371600"/>
          </a:xfrm>
          <a:prstGeom prst="rect">
            <a:avLst/>
          </a:prstGeom>
          <a:noFill/>
          <a:ln w="9525">
            <a:noFill/>
            <a:miter lim="800000"/>
            <a:headEnd/>
            <a:tailEnd/>
          </a:ln>
        </p:spPr>
        <p:txBody>
          <a:bodyPr anchor="ctr"/>
          <a:lstStyle/>
          <a:p>
            <a:pPr eaLnBrk="1" hangingPunct="1">
              <a:spcAft>
                <a:spcPct val="40000"/>
              </a:spcAft>
            </a:pPr>
            <a:r>
              <a:rPr lang="en-US" sz="1800" b="1">
                <a:solidFill>
                  <a:srgbClr val="1E4ABD"/>
                </a:solidFill>
                <a:latin typeface="Arial" pitchFamily="34" charset="0"/>
              </a:rPr>
              <a:t>Environment </a:t>
            </a:r>
            <a:r>
              <a:rPr lang="en-US" sz="1800" b="1">
                <a:latin typeface="Arial" pitchFamily="34" charset="0"/>
              </a:rPr>
              <a:t>is broadly interpreted: physical, biological, and social.</a:t>
            </a:r>
          </a:p>
          <a:p>
            <a:pPr eaLnBrk="1" hangingPunct="1">
              <a:spcAft>
                <a:spcPct val="40000"/>
              </a:spcAft>
            </a:pPr>
            <a:r>
              <a:rPr lang="en-US" sz="1800" b="1">
                <a:latin typeface="Arial" pitchFamily="34" charset="0"/>
              </a:rPr>
              <a:t> </a:t>
            </a:r>
          </a:p>
        </p:txBody>
      </p:sp>
    </p:spTree>
  </p:cSld>
  <p:clrMapOvr>
    <a:masterClrMapping/>
  </p:clrMapOvr>
  <p:transition spd="slow">
    <p:split orient="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12"/>
          <p:cNvSpPr>
            <a:spLocks noChangeArrowheads="1"/>
          </p:cNvSpPr>
          <p:nvPr/>
        </p:nvSpPr>
        <p:spPr bwMode="auto">
          <a:xfrm>
            <a:off x="1828800" y="2362200"/>
            <a:ext cx="3200400" cy="457200"/>
          </a:xfrm>
          <a:prstGeom prst="homePlate">
            <a:avLst>
              <a:gd name="adj" fmla="val 62157"/>
            </a:avLst>
          </a:prstGeom>
          <a:solidFill>
            <a:srgbClr val="99CC00">
              <a:alpha val="50195"/>
            </a:srgbClr>
          </a:solidFill>
          <a:ln w="9525">
            <a:noFill/>
            <a:miter lim="800000"/>
            <a:headEnd/>
            <a:tailEnd/>
          </a:ln>
        </p:spPr>
        <p:txBody>
          <a:bodyPr wrap="none" anchor="ctr"/>
          <a:lstStyle/>
          <a:p>
            <a:endParaRPr lang="en-US"/>
          </a:p>
        </p:txBody>
      </p:sp>
      <p:sp>
        <p:nvSpPr>
          <p:cNvPr id="74755" name="Rectangle 4"/>
          <p:cNvSpPr>
            <a:spLocks noGrp="1" noChangeArrowheads="1"/>
          </p:cNvSpPr>
          <p:nvPr>
            <p:ph type="title"/>
          </p:nvPr>
        </p:nvSpPr>
        <p:spPr>
          <a:xfrm>
            <a:off x="0" y="533400"/>
            <a:ext cx="7772400" cy="609600"/>
          </a:xfrm>
        </p:spPr>
        <p:txBody>
          <a:bodyPr/>
          <a:lstStyle/>
          <a:p>
            <a:r>
              <a:rPr lang="en-US" smtClean="0"/>
              <a:t>What is an impact?</a:t>
            </a:r>
          </a:p>
        </p:txBody>
      </p:sp>
      <p:sp>
        <p:nvSpPr>
          <p:cNvPr id="74756" name="Rectangle 5"/>
          <p:cNvSpPr>
            <a:spLocks noGrp="1" noChangeArrowheads="1"/>
          </p:cNvSpPr>
          <p:nvPr>
            <p:ph type="body" idx="1"/>
          </p:nvPr>
        </p:nvSpPr>
        <p:spPr>
          <a:xfrm>
            <a:off x="457200" y="1600200"/>
            <a:ext cx="4114800" cy="1981200"/>
          </a:xfrm>
        </p:spPr>
        <p:txBody>
          <a:bodyPr/>
          <a:lstStyle/>
          <a:p>
            <a:pPr marL="0" indent="0">
              <a:buFont typeface="Wingdings" pitchFamily="2" charset="2"/>
              <a:buNone/>
            </a:pPr>
            <a:r>
              <a:rPr lang="en-US" smtClean="0"/>
              <a:t>The impact of an activity is a deviation (a change) from the </a:t>
            </a:r>
            <a:r>
              <a:rPr lang="en-US" smtClean="0">
                <a:solidFill>
                  <a:srgbClr val="1E4ABD"/>
                </a:solidFill>
              </a:rPr>
              <a:t>baseline situation</a:t>
            </a:r>
            <a:r>
              <a:rPr lang="en-US" smtClean="0"/>
              <a:t> that is caused by the activity.</a:t>
            </a:r>
          </a:p>
        </p:txBody>
      </p:sp>
      <p:sp>
        <p:nvSpPr>
          <p:cNvPr id="74757" name="Rectangle 10"/>
          <p:cNvSpPr>
            <a:spLocks noChangeArrowheads="1"/>
          </p:cNvSpPr>
          <p:nvPr/>
        </p:nvSpPr>
        <p:spPr bwMode="auto">
          <a:xfrm>
            <a:off x="762000" y="4038600"/>
            <a:ext cx="3810000" cy="1096963"/>
          </a:xfrm>
          <a:prstGeom prst="rect">
            <a:avLst/>
          </a:prstGeom>
          <a:solidFill>
            <a:schemeClr val="tx1"/>
          </a:solidFill>
          <a:ln w="9525">
            <a:noFill/>
            <a:miter lim="800000"/>
            <a:headEnd/>
            <a:tailEnd/>
          </a:ln>
        </p:spPr>
        <p:txBody>
          <a:bodyPr>
            <a:spAutoFit/>
          </a:bodyPr>
          <a:lstStyle/>
          <a:p>
            <a:pPr>
              <a:spcAft>
                <a:spcPct val="30000"/>
              </a:spcAft>
            </a:pPr>
            <a:r>
              <a:rPr lang="en-US" sz="2200" b="1">
                <a:solidFill>
                  <a:schemeClr val="bg1"/>
                </a:solidFill>
                <a:latin typeface="Arial" pitchFamily="34" charset="0"/>
              </a:rPr>
              <a:t>To measure an impact, you must know what the baseline situation is.</a:t>
            </a:r>
          </a:p>
        </p:txBody>
      </p:sp>
      <p:sp>
        <p:nvSpPr>
          <p:cNvPr id="74758" name="Text Box 11"/>
          <p:cNvSpPr txBox="1">
            <a:spLocks noChangeArrowheads="1"/>
          </p:cNvSpPr>
          <p:nvPr/>
        </p:nvSpPr>
        <p:spPr bwMode="auto">
          <a:xfrm>
            <a:off x="533400" y="4013200"/>
            <a:ext cx="295275" cy="701675"/>
          </a:xfrm>
          <a:prstGeom prst="rect">
            <a:avLst/>
          </a:prstGeom>
          <a:solidFill>
            <a:srgbClr val="FF0000"/>
          </a:solidFill>
          <a:ln w="9525">
            <a:noFill/>
            <a:miter lim="800000"/>
            <a:headEnd/>
            <a:tailEnd/>
          </a:ln>
        </p:spPr>
        <p:txBody>
          <a:bodyPr>
            <a:spAutoFit/>
          </a:bodyPr>
          <a:lstStyle/>
          <a:p>
            <a:pPr eaLnBrk="1" hangingPunct="1"/>
            <a:r>
              <a:rPr lang="en-US" sz="4000" b="1">
                <a:solidFill>
                  <a:schemeClr val="bg1"/>
                </a:solidFill>
                <a:latin typeface="Verdana" pitchFamily="34" charset="0"/>
              </a:rPr>
              <a:t>!</a:t>
            </a:r>
          </a:p>
        </p:txBody>
      </p:sp>
      <p:sp>
        <p:nvSpPr>
          <p:cNvPr id="74759" name="Rectangle 13"/>
          <p:cNvSpPr>
            <a:spLocks noChangeArrowheads="1"/>
          </p:cNvSpPr>
          <p:nvPr/>
        </p:nvSpPr>
        <p:spPr bwMode="auto">
          <a:xfrm>
            <a:off x="5181600" y="2133600"/>
            <a:ext cx="2514600" cy="3387725"/>
          </a:xfrm>
          <a:prstGeom prst="rect">
            <a:avLst/>
          </a:prstGeom>
          <a:solidFill>
            <a:srgbClr val="FFCC00">
              <a:alpha val="50195"/>
            </a:srgbClr>
          </a:solidFill>
          <a:ln w="9525">
            <a:noFill/>
            <a:miter lim="800000"/>
            <a:headEnd/>
            <a:tailEnd/>
          </a:ln>
        </p:spPr>
        <p:txBody>
          <a:bodyPr>
            <a:spAutoFit/>
          </a:bodyPr>
          <a:lstStyle/>
          <a:p>
            <a:r>
              <a:rPr lang="en-US" sz="1800" b="1">
                <a:latin typeface="Arial" pitchFamily="34" charset="0"/>
              </a:rPr>
              <a:t>The </a:t>
            </a:r>
            <a:r>
              <a:rPr lang="en-US" sz="1800" b="1">
                <a:solidFill>
                  <a:srgbClr val="1E4ABD"/>
                </a:solidFill>
                <a:latin typeface="Arial" pitchFamily="34" charset="0"/>
              </a:rPr>
              <a:t>baseline situation</a:t>
            </a:r>
            <a:r>
              <a:rPr lang="en-US" sz="1800" b="1">
                <a:latin typeface="Arial" pitchFamily="34" charset="0"/>
              </a:rPr>
              <a:t> is the existing environmental situation or condition in the absence of the activity.</a:t>
            </a:r>
          </a:p>
          <a:p>
            <a:endParaRPr lang="en-US" sz="1800" b="1">
              <a:latin typeface="Arial" pitchFamily="34" charset="0"/>
            </a:endParaRPr>
          </a:p>
          <a:p>
            <a:r>
              <a:rPr lang="en-US" sz="1800" b="1">
                <a:solidFill>
                  <a:srgbClr val="1E4ABD"/>
                </a:solidFill>
                <a:latin typeface="Arial" pitchFamily="34" charset="0"/>
              </a:rPr>
              <a:t>The baseline situation is a key concept in EIA.</a:t>
            </a:r>
            <a:r>
              <a:rPr lang="en-US" sz="1800" b="1">
                <a:latin typeface="Arial" pitchFamily="34" charset="0"/>
              </a:rPr>
              <a:t> </a:t>
            </a:r>
          </a:p>
        </p:txBody>
      </p:sp>
      <p:sp>
        <p:nvSpPr>
          <p:cNvPr id="74760" name="AutoShape 19"/>
          <p:cNvSpPr>
            <a:spLocks noChangeArrowheads="1"/>
          </p:cNvSpPr>
          <p:nvPr/>
        </p:nvSpPr>
        <p:spPr bwMode="auto">
          <a:xfrm rot="-5400000">
            <a:off x="7581900" y="4610100"/>
            <a:ext cx="1524000" cy="1143000"/>
          </a:xfrm>
          <a:prstGeom prst="downArrow">
            <a:avLst>
              <a:gd name="adj1" fmla="val 92083"/>
              <a:gd name="adj2" fmla="val 20699"/>
            </a:avLst>
          </a:prstGeom>
          <a:solidFill>
            <a:srgbClr val="FFCC00"/>
          </a:solidFill>
          <a:ln w="9525">
            <a:solidFill>
              <a:schemeClr val="tx1"/>
            </a:solidFill>
            <a:miter lim="800000"/>
            <a:headEnd/>
            <a:tailEnd/>
          </a:ln>
        </p:spPr>
        <p:txBody>
          <a:bodyPr vert="eaVert" wrap="none" anchor="ctr"/>
          <a:lstStyle/>
          <a:p>
            <a:r>
              <a:rPr lang="en-US" sz="1800" b="1">
                <a:latin typeface="Arial" pitchFamily="34" charset="0"/>
              </a:rPr>
              <a:t>More…</a:t>
            </a:r>
            <a:endParaRPr lang="en-US"/>
          </a:p>
        </p:txBody>
      </p:sp>
    </p:spTree>
  </p:cSld>
  <p:clrMapOvr>
    <a:masterClrMapping/>
  </p:clrMapOvr>
  <p:transition spd="slow">
    <p:split orient="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AutoShape 24"/>
          <p:cNvSpPr>
            <a:spLocks noChangeArrowheads="1"/>
          </p:cNvSpPr>
          <p:nvPr/>
        </p:nvSpPr>
        <p:spPr bwMode="auto">
          <a:xfrm>
            <a:off x="228600" y="2286000"/>
            <a:ext cx="381000" cy="3200400"/>
          </a:xfrm>
          <a:prstGeom prst="curvedRightArrow">
            <a:avLst>
              <a:gd name="adj1" fmla="val 168000"/>
              <a:gd name="adj2" fmla="val 336000"/>
              <a:gd name="adj3" fmla="val 33333"/>
            </a:avLst>
          </a:prstGeom>
          <a:solidFill>
            <a:srgbClr val="99CC00">
              <a:alpha val="50195"/>
            </a:srgbClr>
          </a:solidFill>
          <a:ln w="9525">
            <a:solidFill>
              <a:schemeClr val="tx1"/>
            </a:solidFill>
            <a:miter lim="800000"/>
            <a:headEnd/>
            <a:tailEnd/>
          </a:ln>
        </p:spPr>
        <p:txBody>
          <a:bodyPr wrap="none" anchor="ctr"/>
          <a:lstStyle/>
          <a:p>
            <a:endParaRPr lang="en-US"/>
          </a:p>
        </p:txBody>
      </p:sp>
      <p:sp>
        <p:nvSpPr>
          <p:cNvPr id="75779" name="Rectangle 23"/>
          <p:cNvSpPr>
            <a:spLocks noChangeArrowheads="1"/>
          </p:cNvSpPr>
          <p:nvPr/>
        </p:nvSpPr>
        <p:spPr bwMode="auto">
          <a:xfrm>
            <a:off x="609600" y="2286000"/>
            <a:ext cx="3124200" cy="685800"/>
          </a:xfrm>
          <a:prstGeom prst="rect">
            <a:avLst/>
          </a:prstGeom>
          <a:solidFill>
            <a:srgbClr val="99CC00">
              <a:alpha val="50195"/>
            </a:srgbClr>
          </a:solidFill>
          <a:ln w="9525">
            <a:noFill/>
            <a:miter lim="800000"/>
            <a:headEnd/>
            <a:tailEnd/>
          </a:ln>
        </p:spPr>
        <p:txBody>
          <a:bodyPr wrap="none" anchor="ctr"/>
          <a:lstStyle/>
          <a:p>
            <a:endParaRPr lang="en-US"/>
          </a:p>
        </p:txBody>
      </p:sp>
      <p:sp>
        <p:nvSpPr>
          <p:cNvPr id="75780" name="Rectangle 2"/>
          <p:cNvSpPr>
            <a:spLocks noGrp="1" noChangeArrowheads="1"/>
          </p:cNvSpPr>
          <p:nvPr>
            <p:ph type="title"/>
          </p:nvPr>
        </p:nvSpPr>
        <p:spPr>
          <a:xfrm>
            <a:off x="0" y="457200"/>
            <a:ext cx="7772400" cy="609600"/>
          </a:xfrm>
        </p:spPr>
        <p:txBody>
          <a:bodyPr/>
          <a:lstStyle/>
          <a:p>
            <a:r>
              <a:rPr lang="en-US" smtClean="0"/>
              <a:t>The baseline situation</a:t>
            </a:r>
          </a:p>
        </p:txBody>
      </p:sp>
      <p:sp>
        <p:nvSpPr>
          <p:cNvPr id="75781" name="Rectangle 12"/>
          <p:cNvSpPr>
            <a:spLocks noChangeArrowheads="1"/>
          </p:cNvSpPr>
          <p:nvPr/>
        </p:nvSpPr>
        <p:spPr bwMode="auto">
          <a:xfrm>
            <a:off x="590550" y="1447800"/>
            <a:ext cx="3219450" cy="1917700"/>
          </a:xfrm>
          <a:prstGeom prst="rect">
            <a:avLst/>
          </a:prstGeom>
          <a:noFill/>
          <a:ln w="9525">
            <a:noFill/>
            <a:miter lim="800000"/>
            <a:headEnd/>
            <a:tailEnd/>
          </a:ln>
        </p:spPr>
        <p:txBody>
          <a:bodyPr>
            <a:spAutoFit/>
          </a:bodyPr>
          <a:lstStyle/>
          <a:p>
            <a:pPr algn="r" eaLnBrk="1" hangingPunct="1">
              <a:spcBef>
                <a:spcPct val="20000"/>
              </a:spcBef>
              <a:buClr>
                <a:schemeClr val="folHlink"/>
              </a:buClr>
              <a:buFont typeface="Wingdings" pitchFamily="2" charset="2"/>
              <a:buNone/>
            </a:pPr>
            <a:r>
              <a:rPr lang="en-US" b="1">
                <a:latin typeface="Arial" pitchFamily="34" charset="0"/>
              </a:rPr>
              <a:t>In characterizing the baseline situation, many </a:t>
            </a:r>
            <a:r>
              <a:rPr lang="en-US" b="1">
                <a:solidFill>
                  <a:srgbClr val="1E4ABD"/>
                </a:solidFill>
                <a:latin typeface="Arial" pitchFamily="34" charset="0"/>
              </a:rPr>
              <a:t>environmental components</a:t>
            </a:r>
            <a:r>
              <a:rPr lang="en-US" b="1">
                <a:latin typeface="Arial" pitchFamily="34" charset="0"/>
              </a:rPr>
              <a:t> MAY be of interest</a:t>
            </a:r>
            <a:endParaRPr lang="en-US" b="1">
              <a:solidFill>
                <a:srgbClr val="1E4ABD"/>
              </a:solidFill>
              <a:latin typeface="Arial" pitchFamily="34" charset="0"/>
            </a:endParaRPr>
          </a:p>
        </p:txBody>
      </p:sp>
      <p:sp>
        <p:nvSpPr>
          <p:cNvPr id="75782" name="Rectangle 14"/>
          <p:cNvSpPr>
            <a:spLocks noChangeArrowheads="1"/>
          </p:cNvSpPr>
          <p:nvPr/>
        </p:nvSpPr>
        <p:spPr bwMode="auto">
          <a:xfrm>
            <a:off x="4572000" y="1295400"/>
            <a:ext cx="3886200" cy="758825"/>
          </a:xfrm>
          <a:prstGeom prst="rect">
            <a:avLst/>
          </a:prstGeom>
          <a:solidFill>
            <a:srgbClr val="FFFF99"/>
          </a:solidFill>
          <a:ln w="9525">
            <a:solidFill>
              <a:schemeClr val="tx1"/>
            </a:solidFill>
            <a:miter lim="800000"/>
            <a:headEnd/>
            <a:tailEnd/>
          </a:ln>
        </p:spPr>
        <p:txBody>
          <a:bodyPr anchor="ctr"/>
          <a:lstStyle/>
          <a:p>
            <a:pPr marL="1143000" indent="-1143000">
              <a:spcAft>
                <a:spcPct val="30000"/>
              </a:spcAft>
            </a:pPr>
            <a:r>
              <a:rPr lang="en-US" sz="1600" b="1">
                <a:latin typeface="Arial" pitchFamily="34" charset="0"/>
                <a:cs typeface="Times New Roman" pitchFamily="18" charset="0"/>
              </a:rPr>
              <a:t>Water</a:t>
            </a:r>
            <a:r>
              <a:rPr lang="en-US" sz="1600" i="1">
                <a:latin typeface="Arial" pitchFamily="34" charset="0"/>
                <a:cs typeface="Times New Roman" pitchFamily="18" charset="0"/>
              </a:rPr>
              <a:t>	Quantity, quality, reliability, accessibility</a:t>
            </a:r>
          </a:p>
        </p:txBody>
      </p:sp>
      <p:sp>
        <p:nvSpPr>
          <p:cNvPr id="75783" name="Rectangle 15"/>
          <p:cNvSpPr>
            <a:spLocks noChangeArrowheads="1"/>
          </p:cNvSpPr>
          <p:nvPr/>
        </p:nvSpPr>
        <p:spPr bwMode="auto">
          <a:xfrm>
            <a:off x="4572000" y="2170113"/>
            <a:ext cx="3886200" cy="762000"/>
          </a:xfrm>
          <a:prstGeom prst="rect">
            <a:avLst/>
          </a:prstGeom>
          <a:solidFill>
            <a:srgbClr val="FFFF99"/>
          </a:solidFill>
          <a:ln w="9525">
            <a:solidFill>
              <a:schemeClr val="tx1"/>
            </a:solidFill>
            <a:miter lim="800000"/>
            <a:headEnd/>
            <a:tailEnd/>
          </a:ln>
        </p:spPr>
        <p:txBody>
          <a:bodyPr anchor="ctr"/>
          <a:lstStyle/>
          <a:p>
            <a:pPr marL="1143000" indent="-1143000">
              <a:spcAft>
                <a:spcPct val="30000"/>
              </a:spcAft>
            </a:pPr>
            <a:r>
              <a:rPr lang="en-US" sz="1600" b="1">
                <a:latin typeface="Arial" pitchFamily="34" charset="0"/>
                <a:cs typeface="Times New Roman" pitchFamily="18" charset="0"/>
              </a:rPr>
              <a:t>Soils</a:t>
            </a:r>
            <a:r>
              <a:rPr lang="en-US" sz="1600" i="1">
                <a:latin typeface="Arial" pitchFamily="34" charset="0"/>
                <a:cs typeface="Times New Roman" pitchFamily="18" charset="0"/>
              </a:rPr>
              <a:t>	Erosion, crop productivity, fallow periods, salinity, nutrient concentrations</a:t>
            </a:r>
          </a:p>
        </p:txBody>
      </p:sp>
      <p:sp>
        <p:nvSpPr>
          <p:cNvPr id="75784" name="Rectangle 16"/>
          <p:cNvSpPr>
            <a:spLocks noChangeArrowheads="1"/>
          </p:cNvSpPr>
          <p:nvPr/>
        </p:nvSpPr>
        <p:spPr bwMode="auto">
          <a:xfrm>
            <a:off x="4572000" y="4762500"/>
            <a:ext cx="3886200" cy="758825"/>
          </a:xfrm>
          <a:prstGeom prst="rect">
            <a:avLst/>
          </a:prstGeom>
          <a:solidFill>
            <a:srgbClr val="FFFF99"/>
          </a:solidFill>
          <a:ln w="9525">
            <a:solidFill>
              <a:schemeClr val="tx1"/>
            </a:solidFill>
            <a:miter lim="800000"/>
            <a:headEnd/>
            <a:tailEnd/>
          </a:ln>
        </p:spPr>
        <p:txBody>
          <a:bodyPr anchor="ctr"/>
          <a:lstStyle/>
          <a:p>
            <a:pPr marL="1143000" indent="-1143000">
              <a:spcAft>
                <a:spcPct val="30000"/>
              </a:spcAft>
            </a:pPr>
            <a:r>
              <a:rPr lang="en-US" sz="1600" b="1">
                <a:latin typeface="Arial" pitchFamily="34" charset="0"/>
                <a:cs typeface="Times New Roman" pitchFamily="18" charset="0"/>
              </a:rPr>
              <a:t>Flora</a:t>
            </a:r>
            <a:r>
              <a:rPr lang="en-US" sz="1600" i="1">
                <a:latin typeface="Arial" pitchFamily="34" charset="0"/>
                <a:cs typeface="Times New Roman" pitchFamily="18" charset="0"/>
              </a:rPr>
              <a:t>	Composition and density of natural vegetation, productivity, key species</a:t>
            </a:r>
          </a:p>
        </p:txBody>
      </p:sp>
      <p:sp>
        <p:nvSpPr>
          <p:cNvPr id="75785" name="Rectangle 17"/>
          <p:cNvSpPr>
            <a:spLocks noChangeArrowheads="1"/>
          </p:cNvSpPr>
          <p:nvPr/>
        </p:nvSpPr>
        <p:spPr bwMode="auto">
          <a:xfrm>
            <a:off x="4572000" y="3048000"/>
            <a:ext cx="3886200" cy="758825"/>
          </a:xfrm>
          <a:prstGeom prst="rect">
            <a:avLst/>
          </a:prstGeom>
          <a:solidFill>
            <a:srgbClr val="FFFF99"/>
          </a:solidFill>
          <a:ln w="9525">
            <a:solidFill>
              <a:schemeClr val="tx1"/>
            </a:solidFill>
            <a:miter lim="800000"/>
            <a:headEnd/>
            <a:tailEnd/>
          </a:ln>
        </p:spPr>
        <p:txBody>
          <a:bodyPr anchor="ctr"/>
          <a:lstStyle/>
          <a:p>
            <a:pPr marL="1143000" indent="-1143000">
              <a:spcAft>
                <a:spcPct val="30000"/>
              </a:spcAft>
            </a:pPr>
            <a:r>
              <a:rPr lang="en-US" sz="1600" b="1">
                <a:latin typeface="Arial" pitchFamily="34" charset="0"/>
                <a:cs typeface="Times New Roman" pitchFamily="18" charset="0"/>
              </a:rPr>
              <a:t>Fauna</a:t>
            </a:r>
            <a:r>
              <a:rPr lang="en-US" sz="1600">
                <a:latin typeface="Arial" pitchFamily="34" charset="0"/>
                <a:cs typeface="Times New Roman" pitchFamily="18" charset="0"/>
              </a:rPr>
              <a:t>	</a:t>
            </a:r>
            <a:r>
              <a:rPr lang="en-US" sz="1600" i="1">
                <a:latin typeface="Arial" pitchFamily="34" charset="0"/>
                <a:cs typeface="Times New Roman" pitchFamily="18" charset="0"/>
              </a:rPr>
              <a:t>Populations, habitat</a:t>
            </a:r>
          </a:p>
          <a:p>
            <a:pPr marL="1143000" indent="-1143000">
              <a:spcAft>
                <a:spcPct val="30000"/>
              </a:spcAft>
            </a:pPr>
            <a:endParaRPr lang="en-US" sz="1600" i="1">
              <a:latin typeface="Arial" pitchFamily="34" charset="0"/>
              <a:cs typeface="Times New Roman" pitchFamily="18" charset="0"/>
            </a:endParaRPr>
          </a:p>
        </p:txBody>
      </p:sp>
      <p:sp>
        <p:nvSpPr>
          <p:cNvPr id="75786" name="Rectangle 18"/>
          <p:cNvSpPr>
            <a:spLocks noChangeArrowheads="1"/>
          </p:cNvSpPr>
          <p:nvPr/>
        </p:nvSpPr>
        <p:spPr bwMode="auto">
          <a:xfrm>
            <a:off x="4572000" y="5638800"/>
            <a:ext cx="3886200" cy="758825"/>
          </a:xfrm>
          <a:prstGeom prst="rect">
            <a:avLst/>
          </a:prstGeom>
          <a:solidFill>
            <a:srgbClr val="FFFF99"/>
          </a:solidFill>
          <a:ln w="9525">
            <a:solidFill>
              <a:schemeClr val="tx1"/>
            </a:solidFill>
            <a:miter lim="800000"/>
            <a:headEnd/>
            <a:tailEnd/>
          </a:ln>
        </p:spPr>
        <p:txBody>
          <a:bodyPr anchor="ctr"/>
          <a:lstStyle/>
          <a:p>
            <a:pPr>
              <a:spcAft>
                <a:spcPct val="30000"/>
              </a:spcAft>
              <a:tabLst>
                <a:tab pos="1143000" algn="l"/>
              </a:tabLst>
            </a:pPr>
            <a:r>
              <a:rPr lang="en-US" sz="1600" b="1">
                <a:latin typeface="Arial" pitchFamily="34" charset="0"/>
                <a:cs typeface="Times New Roman" pitchFamily="18" charset="0"/>
              </a:rPr>
              <a:t>Special	</a:t>
            </a:r>
            <a:r>
              <a:rPr lang="en-US" sz="1600" i="1">
                <a:latin typeface="Arial" pitchFamily="34" charset="0"/>
                <a:cs typeface="Times New Roman" pitchFamily="18" charset="0"/>
              </a:rPr>
              <a:t>Key species</a:t>
            </a:r>
            <a:r>
              <a:rPr lang="en-US" sz="1600" b="1">
                <a:latin typeface="Arial" pitchFamily="34" charset="0"/>
                <a:cs typeface="Times New Roman" pitchFamily="18" charset="0"/>
              </a:rPr>
              <a:t> </a:t>
            </a:r>
            <a:br>
              <a:rPr lang="en-US" sz="1600" b="1">
                <a:latin typeface="Arial" pitchFamily="34" charset="0"/>
                <a:cs typeface="Times New Roman" pitchFamily="18" charset="0"/>
              </a:rPr>
            </a:br>
            <a:r>
              <a:rPr lang="en-US" sz="1600" b="1">
                <a:latin typeface="Arial" pitchFamily="34" charset="0"/>
                <a:cs typeface="Times New Roman" pitchFamily="18" charset="0"/>
              </a:rPr>
              <a:t>ecosystems</a:t>
            </a:r>
          </a:p>
        </p:txBody>
      </p:sp>
      <p:sp>
        <p:nvSpPr>
          <p:cNvPr id="75787" name="Rectangle 19"/>
          <p:cNvSpPr>
            <a:spLocks noChangeArrowheads="1"/>
          </p:cNvSpPr>
          <p:nvPr/>
        </p:nvSpPr>
        <p:spPr bwMode="auto">
          <a:xfrm>
            <a:off x="4572000" y="3886200"/>
            <a:ext cx="3886200" cy="758825"/>
          </a:xfrm>
          <a:prstGeom prst="rect">
            <a:avLst/>
          </a:prstGeom>
          <a:solidFill>
            <a:srgbClr val="FFFF99"/>
          </a:solidFill>
          <a:ln w="9525">
            <a:solidFill>
              <a:schemeClr val="tx1"/>
            </a:solidFill>
            <a:miter lim="800000"/>
            <a:headEnd/>
            <a:tailEnd/>
          </a:ln>
        </p:spPr>
        <p:txBody>
          <a:bodyPr anchor="ctr"/>
          <a:lstStyle/>
          <a:p>
            <a:pPr marL="1143000" indent="-1143000">
              <a:spcAft>
                <a:spcPct val="30000"/>
              </a:spcAft>
            </a:pPr>
            <a:r>
              <a:rPr lang="en-US" sz="1600" b="1">
                <a:latin typeface="Arial" pitchFamily="34" charset="0"/>
                <a:cs typeface="Times New Roman" pitchFamily="18" charset="0"/>
              </a:rPr>
              <a:t>Env Health</a:t>
            </a:r>
            <a:r>
              <a:rPr lang="en-US" sz="1600" i="1">
                <a:latin typeface="Arial" pitchFamily="34" charset="0"/>
                <a:cs typeface="Times New Roman" pitchFamily="18" charset="0"/>
              </a:rPr>
              <a:t>	Disease vectors, pathogens</a:t>
            </a:r>
          </a:p>
        </p:txBody>
      </p:sp>
      <p:sp>
        <p:nvSpPr>
          <p:cNvPr id="75788" name="AutoShape 20"/>
          <p:cNvSpPr>
            <a:spLocks noChangeArrowheads="1"/>
          </p:cNvSpPr>
          <p:nvPr/>
        </p:nvSpPr>
        <p:spPr bwMode="auto">
          <a:xfrm rot="-5400000">
            <a:off x="3238500" y="2171700"/>
            <a:ext cx="1524000" cy="381000"/>
          </a:xfrm>
          <a:prstGeom prst="downArrow">
            <a:avLst>
              <a:gd name="adj1" fmla="val 62241"/>
              <a:gd name="adj2" fmla="val 100000"/>
            </a:avLst>
          </a:prstGeom>
          <a:solidFill>
            <a:srgbClr val="FFCC00"/>
          </a:solidFill>
          <a:ln w="9525">
            <a:solidFill>
              <a:schemeClr val="tx1"/>
            </a:solidFill>
            <a:miter lim="800000"/>
            <a:headEnd/>
            <a:tailEnd/>
          </a:ln>
        </p:spPr>
        <p:txBody>
          <a:bodyPr wrap="none" anchor="ctr"/>
          <a:lstStyle/>
          <a:p>
            <a:endParaRPr lang="en-US"/>
          </a:p>
        </p:txBody>
      </p:sp>
      <p:sp>
        <p:nvSpPr>
          <p:cNvPr id="75789" name="Rectangle 21"/>
          <p:cNvSpPr>
            <a:spLocks noChangeArrowheads="1"/>
          </p:cNvSpPr>
          <p:nvPr/>
        </p:nvSpPr>
        <p:spPr bwMode="auto">
          <a:xfrm>
            <a:off x="685800" y="3886200"/>
            <a:ext cx="3048000" cy="2225675"/>
          </a:xfrm>
          <a:prstGeom prst="rect">
            <a:avLst/>
          </a:prstGeom>
          <a:solidFill>
            <a:srgbClr val="1E4ABD"/>
          </a:solidFill>
          <a:ln w="9525">
            <a:noFill/>
            <a:miter lim="800000"/>
            <a:headEnd/>
            <a:tailEnd/>
          </a:ln>
        </p:spPr>
        <p:txBody>
          <a:bodyPr>
            <a:spAutoFit/>
          </a:bodyPr>
          <a:lstStyle/>
          <a:p>
            <a:pPr eaLnBrk="1" hangingPunct="1"/>
            <a:r>
              <a:rPr lang="en-US" sz="2000" b="1">
                <a:solidFill>
                  <a:schemeClr val="bg1"/>
                </a:solidFill>
                <a:latin typeface="Arial" pitchFamily="34" charset="0"/>
              </a:rPr>
              <a:t>The components of interest are those that are likely to be affected by your activity—or upon which your activity depends for its success</a:t>
            </a:r>
          </a:p>
        </p:txBody>
      </p:sp>
    </p:spTree>
  </p:cSld>
  <p:clrMapOvr>
    <a:masterClrMapping/>
  </p:clrMapOvr>
  <p:transition spd="slow">
    <p:split orient="ver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ChangeArrowheads="1"/>
          </p:cNvSpPr>
          <p:nvPr/>
        </p:nvSpPr>
        <p:spPr bwMode="auto">
          <a:xfrm>
            <a:off x="285750" y="0"/>
            <a:ext cx="8858250" cy="6556375"/>
          </a:xfrm>
          <a:prstGeom prst="rect">
            <a:avLst/>
          </a:prstGeom>
          <a:noFill/>
          <a:ln w="9525">
            <a:noFill/>
            <a:miter lim="800000"/>
            <a:headEnd/>
            <a:tailEnd/>
          </a:ln>
        </p:spPr>
        <p:txBody>
          <a:bodyPr>
            <a:spAutoFit/>
          </a:bodyPr>
          <a:lstStyle/>
          <a:p>
            <a:pPr>
              <a:defRPr/>
            </a:pPr>
            <a:r>
              <a:rPr lang="en-US" sz="2800" b="1" dirty="0">
                <a:solidFill>
                  <a:schemeClr val="accent6"/>
                </a:solidFill>
              </a:rPr>
              <a:t>EIA would necessarily involve the following stages: </a:t>
            </a:r>
          </a:p>
          <a:p>
            <a:pPr>
              <a:defRPr/>
            </a:pPr>
            <a:endParaRPr lang="en-US" sz="2800" b="1" dirty="0"/>
          </a:p>
          <a:p>
            <a:pPr>
              <a:defRPr/>
            </a:pPr>
            <a:r>
              <a:rPr lang="en-US" sz="2800" b="1" dirty="0">
                <a:solidFill>
                  <a:schemeClr val="accent6"/>
                </a:solidFill>
              </a:rPr>
              <a:t>1.Screening</a:t>
            </a:r>
            <a:r>
              <a:rPr lang="en-US" sz="2800" dirty="0">
                <a:solidFill>
                  <a:schemeClr val="accent6"/>
                </a:solidFill>
              </a:rPr>
              <a:t> </a:t>
            </a:r>
            <a:r>
              <a:rPr lang="en-US" sz="2800" dirty="0"/>
              <a:t>to determine which projects or developments require a full or partial impact assessment study;</a:t>
            </a:r>
          </a:p>
          <a:p>
            <a:pPr>
              <a:defRPr/>
            </a:pPr>
            <a:endParaRPr lang="en-US" sz="2800" dirty="0"/>
          </a:p>
          <a:p>
            <a:pPr>
              <a:defRPr/>
            </a:pPr>
            <a:r>
              <a:rPr lang="en-US" sz="2800" b="1" dirty="0">
                <a:solidFill>
                  <a:schemeClr val="accent6"/>
                </a:solidFill>
              </a:rPr>
              <a:t>2.Scoping</a:t>
            </a:r>
            <a:r>
              <a:rPr lang="en-US" sz="2800" dirty="0"/>
              <a:t> to identify which potential impacts are relevant to assess (based on legislative requirements, international conventions, expert knowledge and public involvement), to identify alternative solutions that avoid, mitigate or compensate adverse impacts on biodiversity (including the option of not proceeding with the development, finding alternative designs or sites which avoid the impacts, incorporating safeguards in the design of the project, or providing compensation for adverse impacts), and finally to derive terms of reference for the impact assessment;</a:t>
            </a:r>
          </a:p>
        </p:txBody>
      </p:sp>
    </p:spTree>
  </p:cSld>
  <p:clrMapOvr>
    <a:masterClrMapping/>
  </p:clrMapOvr>
  <p:transition spd="slow">
    <p:split orient="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ChangeArrowheads="1"/>
          </p:cNvSpPr>
          <p:nvPr/>
        </p:nvSpPr>
        <p:spPr bwMode="auto">
          <a:xfrm>
            <a:off x="142875" y="142875"/>
            <a:ext cx="8786813" cy="6494463"/>
          </a:xfrm>
          <a:prstGeom prst="rect">
            <a:avLst/>
          </a:prstGeom>
          <a:noFill/>
          <a:ln w="9525">
            <a:noFill/>
            <a:miter lim="800000"/>
            <a:headEnd/>
            <a:tailEnd/>
          </a:ln>
        </p:spPr>
        <p:txBody>
          <a:bodyPr>
            <a:spAutoFit/>
          </a:bodyPr>
          <a:lstStyle/>
          <a:p>
            <a:pPr>
              <a:defRPr/>
            </a:pPr>
            <a:r>
              <a:rPr lang="en-US" sz="3200" b="1" dirty="0">
                <a:solidFill>
                  <a:schemeClr val="accent6"/>
                </a:solidFill>
              </a:rPr>
              <a:t>3. Assessment and evaluation of impacts and development of alternatives</a:t>
            </a:r>
            <a:r>
              <a:rPr lang="en-US" sz="3200" dirty="0">
                <a:solidFill>
                  <a:schemeClr val="accent6"/>
                </a:solidFill>
              </a:rPr>
              <a:t>, </a:t>
            </a:r>
            <a:r>
              <a:rPr lang="en-US" sz="3200" dirty="0"/>
              <a:t>to predict and  identify the likely environmental impacts of a proposed project or development, including the detailed elaboration of alternatives;</a:t>
            </a:r>
          </a:p>
          <a:p>
            <a:pPr>
              <a:defRPr/>
            </a:pPr>
            <a:r>
              <a:rPr lang="en-US" sz="3200" b="1" dirty="0">
                <a:solidFill>
                  <a:schemeClr val="accent6"/>
                </a:solidFill>
              </a:rPr>
              <a:t>4.Reporting the Environmental Impact Statement (EIS) or EIA report</a:t>
            </a:r>
            <a:r>
              <a:rPr lang="en-US" sz="3200" dirty="0">
                <a:solidFill>
                  <a:schemeClr val="accent6"/>
                </a:solidFill>
              </a:rPr>
              <a:t>, </a:t>
            </a:r>
            <a:r>
              <a:rPr lang="en-US" sz="3200" dirty="0"/>
              <a:t>including an environmental management plan (EMP), and a non-technical summary for the general audience.</a:t>
            </a:r>
          </a:p>
          <a:p>
            <a:pPr>
              <a:defRPr/>
            </a:pPr>
            <a:r>
              <a:rPr lang="en-US" sz="3200" b="1" dirty="0">
                <a:solidFill>
                  <a:schemeClr val="accent6"/>
                </a:solidFill>
              </a:rPr>
              <a:t>5. Review of the Environmental Impact Statement (EIS)</a:t>
            </a:r>
            <a:r>
              <a:rPr lang="en-US" sz="3200" dirty="0">
                <a:solidFill>
                  <a:schemeClr val="accent6"/>
                </a:solidFill>
              </a:rPr>
              <a:t>, </a:t>
            </a:r>
            <a:r>
              <a:rPr lang="en-US" sz="3200" dirty="0"/>
              <a:t>based on the terms of reference (scoping) and public (including authority) participation.</a:t>
            </a:r>
          </a:p>
        </p:txBody>
      </p:sp>
    </p:spTree>
  </p:cSld>
  <p:clrMapOvr>
    <a:masterClrMapping/>
  </p:clrMapOvr>
  <p:transition spd="slow">
    <p:split orient="ver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ChangeArrowheads="1"/>
          </p:cNvSpPr>
          <p:nvPr/>
        </p:nvSpPr>
        <p:spPr bwMode="auto">
          <a:xfrm>
            <a:off x="428625" y="796925"/>
            <a:ext cx="8429625" cy="5508625"/>
          </a:xfrm>
          <a:prstGeom prst="rect">
            <a:avLst/>
          </a:prstGeom>
          <a:noFill/>
          <a:ln w="9525">
            <a:noFill/>
            <a:miter lim="800000"/>
            <a:headEnd/>
            <a:tailEnd/>
          </a:ln>
        </p:spPr>
        <p:txBody>
          <a:bodyPr>
            <a:spAutoFit/>
          </a:bodyPr>
          <a:lstStyle/>
          <a:p>
            <a:pPr>
              <a:defRPr/>
            </a:pPr>
            <a:r>
              <a:rPr lang="en-US" sz="3200" b="1" dirty="0">
                <a:solidFill>
                  <a:schemeClr val="accent6"/>
                </a:solidFill>
              </a:rPr>
              <a:t>6. Decision-making</a:t>
            </a:r>
            <a:r>
              <a:rPr lang="en-US" sz="3200" dirty="0">
                <a:solidFill>
                  <a:schemeClr val="accent6"/>
                </a:solidFill>
              </a:rPr>
              <a:t> </a:t>
            </a:r>
            <a:r>
              <a:rPr lang="en-US" sz="3200" dirty="0"/>
              <a:t>on whether to approve the project or not, and under what conditions; and</a:t>
            </a:r>
          </a:p>
          <a:p>
            <a:pPr>
              <a:defRPr/>
            </a:pPr>
            <a:endParaRPr lang="en-US" sz="3200" dirty="0"/>
          </a:p>
          <a:p>
            <a:pPr>
              <a:defRPr/>
            </a:pPr>
            <a:r>
              <a:rPr lang="en-US" sz="3200" b="1" dirty="0">
                <a:solidFill>
                  <a:schemeClr val="accent6"/>
                </a:solidFill>
              </a:rPr>
              <a:t>7. Monitoring, compliance, enforcement and environmental auditing</a:t>
            </a:r>
            <a:r>
              <a:rPr lang="en-US" sz="3200" dirty="0"/>
              <a:t>. Monitor whether the predicted impacts and proposed mitigation measures occur as defined in the EMP. Verify the compliance of proponent with the EMP, to ensure that unpredicted impacts or failed mitigation measures are identified and addressed in a timely fashion. </a:t>
            </a:r>
          </a:p>
        </p:txBody>
      </p:sp>
    </p:spTree>
  </p:cSld>
  <p:clrMapOvr>
    <a:masterClrMapping/>
  </p:clrMapOvr>
  <p:transition spd="slow">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6" descr="http://www.yankodesign.com/images/design_news/2008/10/16/frogled.jpg"/>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2778" b="96795" l="19872" r="79274"/>
                    </a14:imgEffect>
                  </a14:imgLayer>
                </a14:imgProps>
              </a:ext>
              <a:ext uri="{28A0092B-C50C-407E-A947-70E740481C1C}">
                <a14:useLocalDpi xmlns:a14="http://schemas.microsoft.com/office/drawing/2010/main" val="0"/>
              </a:ext>
            </a:extLst>
          </a:blip>
          <a:srcRect/>
          <a:stretch>
            <a:fillRect/>
          </a:stretch>
        </p:blipFill>
        <p:spPr bwMode="auto">
          <a:xfrm>
            <a:off x="3203848" y="2584494"/>
            <a:ext cx="2787914" cy="246794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9620" y="1124744"/>
            <a:ext cx="9012841" cy="1449050"/>
          </a:xfrm>
          <a:solidFill>
            <a:srgbClr val="92D050"/>
          </a:solidFill>
        </p:spPr>
        <p:txBody>
          <a:bodyPr>
            <a:normAutofit fontScale="90000"/>
          </a:bodyPr>
          <a:lstStyle/>
          <a:p>
            <a:r>
              <a:rPr lang="en-US" sz="4000" b="1" dirty="0" smtClean="0">
                <a:solidFill>
                  <a:srgbClr val="92D050"/>
                </a:solidFill>
              </a:rPr>
              <a:t>GREEN</a:t>
            </a:r>
            <a:r>
              <a:rPr lang="en-US" sz="4000" b="1" dirty="0" smtClean="0"/>
              <a:t> DESIGNS</a:t>
            </a:r>
            <a:r>
              <a:rPr lang="en-US" sz="3200" b="1" dirty="0" smtClean="0"/>
              <a:t/>
            </a:r>
            <a:br>
              <a:rPr lang="en-US" sz="3200" b="1" dirty="0" smtClean="0"/>
            </a:br>
            <a:r>
              <a:rPr lang="en-US" sz="3200" b="1" dirty="0" smtClean="0"/>
              <a:t>Products that avoid using toxic materials</a:t>
            </a:r>
            <a:br>
              <a:rPr lang="en-US" sz="3200" b="1" dirty="0" smtClean="0"/>
            </a:br>
            <a:r>
              <a:rPr lang="en-US" sz="3200" b="1" dirty="0" smtClean="0"/>
              <a:t>Will not harm the humans or ecological system </a:t>
            </a:r>
            <a:endParaRPr lang="en-US" sz="3200" b="1" dirty="0"/>
          </a:p>
        </p:txBody>
      </p:sp>
      <p:pic>
        <p:nvPicPr>
          <p:cNvPr id="2053" name="Picture 5" descr="C:\Documents and Settings\Owner\Local Settings\Temporary Internet Files\Content.IE5\4E1KGPGS\MP900405386[1].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6133" b="92533" l="9524" r="92667"/>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652120" y="2789601"/>
            <a:ext cx="2954406" cy="211029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www.yankodesign.com/images/design_news/2008/10/16/gdiapers.jpg"/>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0" b="98305" l="4915" r="59829"/>
                    </a14:imgEffect>
                  </a14:imgLayer>
                </a14:imgProps>
              </a:ext>
              <a:ext uri="{28A0092B-C50C-407E-A947-70E740481C1C}">
                <a14:useLocalDpi xmlns:a14="http://schemas.microsoft.com/office/drawing/2010/main" val="0"/>
              </a:ext>
            </a:extLst>
          </a:blip>
          <a:srcRect r="35043"/>
          <a:stretch/>
        </p:blipFill>
        <p:spPr bwMode="auto">
          <a:xfrm>
            <a:off x="262463" y="3331230"/>
            <a:ext cx="2283147" cy="1311883"/>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66698" y="4746224"/>
            <a:ext cx="2743200" cy="1938992"/>
          </a:xfrm>
          <a:prstGeom prst="rect">
            <a:avLst/>
          </a:prstGeom>
          <a:noFill/>
        </p:spPr>
        <p:txBody>
          <a:bodyPr wrap="square" rtlCol="0">
            <a:spAutoFit/>
          </a:bodyPr>
          <a:lstStyle/>
          <a:p>
            <a:pPr marL="285750" indent="-285750">
              <a:buFont typeface="Arial" pitchFamily="34" charset="0"/>
              <a:buChar char="•"/>
            </a:pPr>
            <a:r>
              <a:rPr lang="en-US" sz="2400" dirty="0" smtClean="0">
                <a:solidFill>
                  <a:srgbClr val="FF0000"/>
                </a:solidFill>
              </a:rPr>
              <a:t>Reusable </a:t>
            </a:r>
            <a:r>
              <a:rPr lang="en-US" sz="2400" dirty="0">
                <a:solidFill>
                  <a:srgbClr val="FF0000"/>
                </a:solidFill>
              </a:rPr>
              <a:t>diaper cover (</a:t>
            </a:r>
            <a:r>
              <a:rPr lang="en-US" sz="1400" dirty="0">
                <a:solidFill>
                  <a:srgbClr val="FF0000"/>
                </a:solidFill>
              </a:rPr>
              <a:t>the </a:t>
            </a:r>
            <a:r>
              <a:rPr lang="en-US" sz="1400" dirty="0" err="1" smtClean="0">
                <a:solidFill>
                  <a:srgbClr val="FF0000"/>
                </a:solidFill>
              </a:rPr>
              <a:t>gPants</a:t>
            </a:r>
            <a:r>
              <a:rPr lang="en-US" sz="1400" dirty="0" smtClean="0">
                <a:solidFill>
                  <a:srgbClr val="FF0000"/>
                </a:solidFill>
              </a:rPr>
              <a:t>)</a:t>
            </a:r>
          </a:p>
          <a:p>
            <a:pPr marL="285750" indent="-285750">
              <a:buFont typeface="Arial" pitchFamily="34" charset="0"/>
              <a:buChar char="•"/>
            </a:pPr>
            <a:r>
              <a:rPr lang="en-US" sz="2400" dirty="0">
                <a:solidFill>
                  <a:srgbClr val="FF0000"/>
                </a:solidFill>
              </a:rPr>
              <a:t>D</a:t>
            </a:r>
            <a:r>
              <a:rPr lang="en-US" sz="2400" dirty="0" smtClean="0">
                <a:solidFill>
                  <a:srgbClr val="FF0000"/>
                </a:solidFill>
              </a:rPr>
              <a:t>isposable </a:t>
            </a:r>
            <a:r>
              <a:rPr lang="en-US" sz="1400" dirty="0" smtClean="0">
                <a:solidFill>
                  <a:srgbClr val="FF0000"/>
                </a:solidFill>
              </a:rPr>
              <a:t>(inserts)</a:t>
            </a:r>
          </a:p>
          <a:p>
            <a:pPr marL="285750" indent="-285750">
              <a:buFont typeface="Arial" pitchFamily="34" charset="0"/>
              <a:buChar char="•"/>
            </a:pPr>
            <a:r>
              <a:rPr lang="en-US" sz="2400" dirty="0" smtClean="0">
                <a:solidFill>
                  <a:srgbClr val="FF0000"/>
                </a:solidFill>
              </a:rPr>
              <a:t>100</a:t>
            </a:r>
            <a:r>
              <a:rPr lang="en-US" sz="2400" dirty="0">
                <a:solidFill>
                  <a:srgbClr val="FF0000"/>
                </a:solidFill>
              </a:rPr>
              <a:t>% biodegradable</a:t>
            </a:r>
            <a:r>
              <a:rPr lang="en-US" sz="1600" dirty="0">
                <a:solidFill>
                  <a:srgbClr val="FF0000"/>
                </a:solidFill>
              </a:rPr>
              <a:t>. </a:t>
            </a:r>
          </a:p>
        </p:txBody>
      </p:sp>
      <p:sp>
        <p:nvSpPr>
          <p:cNvPr id="28" name="TextBox 27"/>
          <p:cNvSpPr txBox="1"/>
          <p:nvPr/>
        </p:nvSpPr>
        <p:spPr>
          <a:xfrm>
            <a:off x="2957805" y="4760212"/>
            <a:ext cx="2933700" cy="1015663"/>
          </a:xfrm>
          <a:prstGeom prst="rect">
            <a:avLst/>
          </a:prstGeom>
          <a:noFill/>
        </p:spPr>
        <p:txBody>
          <a:bodyPr wrap="square" rtlCol="0">
            <a:spAutoFit/>
          </a:bodyPr>
          <a:lstStyle/>
          <a:p>
            <a:pPr marL="285750" indent="-285750">
              <a:buFont typeface="Arial" pitchFamily="34" charset="0"/>
              <a:buChar char="•"/>
            </a:pPr>
            <a:r>
              <a:rPr lang="en-US" sz="2000" dirty="0" smtClean="0">
                <a:solidFill>
                  <a:srgbClr val="FF0000"/>
                </a:solidFill>
              </a:rPr>
              <a:t>Environmentally friendly </a:t>
            </a:r>
          </a:p>
          <a:p>
            <a:pPr marL="285750" indent="-285750">
              <a:buFont typeface="Arial" pitchFamily="34" charset="0"/>
              <a:buChar char="•"/>
            </a:pPr>
            <a:r>
              <a:rPr lang="en-US" sz="2000" dirty="0">
                <a:solidFill>
                  <a:srgbClr val="FF0000"/>
                </a:solidFill>
              </a:rPr>
              <a:t>C</a:t>
            </a:r>
            <a:r>
              <a:rPr lang="en-US" sz="2000" dirty="0" smtClean="0">
                <a:solidFill>
                  <a:srgbClr val="FF0000"/>
                </a:solidFill>
              </a:rPr>
              <a:t>heaper </a:t>
            </a:r>
            <a:r>
              <a:rPr lang="en-US" sz="2000" dirty="0">
                <a:solidFill>
                  <a:srgbClr val="FF0000"/>
                </a:solidFill>
              </a:rPr>
              <a:t>to manufacturer </a:t>
            </a:r>
            <a:r>
              <a:rPr lang="en-US" sz="2000" dirty="0" smtClean="0">
                <a:solidFill>
                  <a:srgbClr val="FF0000"/>
                </a:solidFill>
              </a:rPr>
              <a:t> </a:t>
            </a:r>
          </a:p>
          <a:p>
            <a:pPr marL="285750" indent="-285750">
              <a:buFont typeface="Arial" pitchFamily="34" charset="0"/>
              <a:buChar char="•"/>
            </a:pPr>
            <a:r>
              <a:rPr lang="en-US" sz="2000" dirty="0">
                <a:solidFill>
                  <a:srgbClr val="FF0000"/>
                </a:solidFill>
              </a:rPr>
              <a:t>L</a:t>
            </a:r>
            <a:r>
              <a:rPr lang="en-US" sz="2000" dirty="0" smtClean="0">
                <a:solidFill>
                  <a:srgbClr val="FF0000"/>
                </a:solidFill>
              </a:rPr>
              <a:t>ife span-30</a:t>
            </a:r>
            <a:r>
              <a:rPr lang="en-US" sz="2000" dirty="0">
                <a:solidFill>
                  <a:srgbClr val="FF0000"/>
                </a:solidFill>
              </a:rPr>
              <a:t>+ </a:t>
            </a:r>
            <a:r>
              <a:rPr lang="en-US" sz="2000" dirty="0" smtClean="0">
                <a:solidFill>
                  <a:srgbClr val="FF0000"/>
                </a:solidFill>
              </a:rPr>
              <a:t>yrs.</a:t>
            </a:r>
            <a:endParaRPr lang="en-US" sz="2000" dirty="0">
              <a:solidFill>
                <a:srgbClr val="FF0000"/>
              </a:solidFill>
            </a:endParaRPr>
          </a:p>
        </p:txBody>
      </p:sp>
      <p:sp>
        <p:nvSpPr>
          <p:cNvPr id="31" name="TextBox 30"/>
          <p:cNvSpPr txBox="1"/>
          <p:nvPr/>
        </p:nvSpPr>
        <p:spPr>
          <a:xfrm>
            <a:off x="5864250" y="4707450"/>
            <a:ext cx="3115897" cy="1631216"/>
          </a:xfrm>
          <a:prstGeom prst="rect">
            <a:avLst/>
          </a:prstGeom>
          <a:noFill/>
        </p:spPr>
        <p:txBody>
          <a:bodyPr wrap="square" rtlCol="0">
            <a:spAutoFit/>
          </a:bodyPr>
          <a:lstStyle/>
          <a:p>
            <a:pPr marL="285750" indent="-285750">
              <a:buFont typeface="Arial" pitchFamily="34" charset="0"/>
              <a:buChar char="•"/>
            </a:pPr>
            <a:r>
              <a:rPr lang="en-US" sz="2000" dirty="0">
                <a:solidFill>
                  <a:srgbClr val="FF0000"/>
                </a:solidFill>
              </a:rPr>
              <a:t>E</a:t>
            </a:r>
            <a:r>
              <a:rPr lang="en-US" sz="2000" dirty="0" smtClean="0">
                <a:solidFill>
                  <a:srgbClr val="FF0000"/>
                </a:solidFill>
              </a:rPr>
              <a:t>lectrically efficient </a:t>
            </a:r>
            <a:endParaRPr lang="en-US" sz="2000" dirty="0">
              <a:solidFill>
                <a:srgbClr val="FF0000"/>
              </a:solidFill>
            </a:endParaRPr>
          </a:p>
          <a:p>
            <a:pPr marL="285750" indent="-285750">
              <a:buFont typeface="Arial" pitchFamily="34" charset="0"/>
              <a:buChar char="•"/>
            </a:pPr>
            <a:r>
              <a:rPr lang="en-US" sz="2000" dirty="0" smtClean="0">
                <a:solidFill>
                  <a:srgbClr val="FF0000"/>
                </a:solidFill>
              </a:rPr>
              <a:t>Biodegradable recyclable </a:t>
            </a:r>
            <a:r>
              <a:rPr lang="en-US" sz="2000" dirty="0">
                <a:solidFill>
                  <a:srgbClr val="FF0000"/>
                </a:solidFill>
              </a:rPr>
              <a:t>and/or reusable </a:t>
            </a:r>
            <a:r>
              <a:rPr lang="en-US" sz="2000" dirty="0" smtClean="0">
                <a:solidFill>
                  <a:srgbClr val="FF0000"/>
                </a:solidFill>
              </a:rPr>
              <a:t>parts</a:t>
            </a:r>
            <a:endParaRPr lang="en-US" sz="2000" dirty="0">
              <a:solidFill>
                <a:srgbClr val="FF0000"/>
              </a:solidFill>
            </a:endParaRPr>
          </a:p>
          <a:p>
            <a:pPr marL="285750" indent="-285750">
              <a:buFont typeface="Arial" pitchFamily="34" charset="0"/>
              <a:buChar char="•"/>
            </a:pPr>
            <a:r>
              <a:rPr lang="en-US" sz="2000" dirty="0" smtClean="0">
                <a:solidFill>
                  <a:srgbClr val="FF0000"/>
                </a:solidFill>
              </a:rPr>
              <a:t>Made eco-friendly </a:t>
            </a:r>
            <a:r>
              <a:rPr lang="en-US" sz="2000" dirty="0">
                <a:solidFill>
                  <a:srgbClr val="FF0000"/>
                </a:solidFill>
              </a:rPr>
              <a:t>materials</a:t>
            </a:r>
          </a:p>
          <a:p>
            <a:endParaRPr lang="en-US" sz="2000" dirty="0">
              <a:solidFill>
                <a:srgbClr val="FF0000"/>
              </a:solidFill>
            </a:endParaRPr>
          </a:p>
        </p:txBody>
      </p:sp>
      <p:sp>
        <p:nvSpPr>
          <p:cNvPr id="2049" name="Rectangle 2048"/>
          <p:cNvSpPr/>
          <p:nvPr/>
        </p:nvSpPr>
        <p:spPr>
          <a:xfrm>
            <a:off x="119964" y="2527991"/>
            <a:ext cx="1704313" cy="523220"/>
          </a:xfrm>
          <a:prstGeom prst="rect">
            <a:avLst/>
          </a:prstGeom>
          <a:noFill/>
        </p:spPr>
        <p:txBody>
          <a:bodyPr wrap="none" lIns="91440" tIns="45720" rIns="91440" bIns="45720">
            <a:spAutoFit/>
          </a:bodyPr>
          <a:lstStyle/>
          <a:p>
            <a:pPr algn="ctr"/>
            <a:r>
              <a:rPr lang="en-US" sz="2800"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eDiapers</a:t>
            </a:r>
            <a:endParaRPr lang="en-US" sz="28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055" name="Rectangle 2054"/>
          <p:cNvSpPr/>
          <p:nvPr/>
        </p:nvSpPr>
        <p:spPr>
          <a:xfrm>
            <a:off x="2662733" y="6338666"/>
            <a:ext cx="3201517" cy="461665"/>
          </a:xfrm>
          <a:prstGeom prst="rect">
            <a:avLst/>
          </a:prstGeom>
          <a:noFill/>
        </p:spPr>
        <p:txBody>
          <a:bodyPr wrap="none" lIns="91440" tIns="45720" rIns="91440" bIns="45720">
            <a:spAutoFit/>
          </a:bodyPr>
          <a:lstStyle/>
          <a:p>
            <a:pPr algn="ct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LED</a:t>
            </a:r>
            <a:r>
              <a:rPr lang="en-US"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a:t>
            </a: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Frog </a:t>
            </a:r>
            <a:r>
              <a:rPr lang="en-US" sz="2400" b="1" dirty="0" err="1"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Lightbulbs</a:t>
            </a:r>
            <a:endParaRPr lang="en-US" sz="24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2056" name="Rectangle 2055"/>
          <p:cNvSpPr/>
          <p:nvPr/>
        </p:nvSpPr>
        <p:spPr>
          <a:xfrm>
            <a:off x="6210538" y="2664767"/>
            <a:ext cx="2784737" cy="461665"/>
          </a:xfrm>
          <a:prstGeom prst="rect">
            <a:avLst/>
          </a:prstGeom>
          <a:noFill/>
        </p:spPr>
        <p:txBody>
          <a:bodyPr wrap="none" lIns="91440" tIns="45720" rIns="91440" bIns="45720">
            <a:spAutoFit/>
          </a:bodyPr>
          <a:lstStyle/>
          <a:p>
            <a:pPr algn="ctr"/>
            <a:r>
              <a:rPr lang="en-US"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Green Computers</a:t>
            </a:r>
            <a:endParaRPr 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5077241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body" idx="1"/>
          </p:nvPr>
        </p:nvSpPr>
        <p:spPr>
          <a:xfrm>
            <a:off x="3048000" y="1600200"/>
            <a:ext cx="4876800" cy="609600"/>
          </a:xfrm>
          <a:noFill/>
        </p:spPr>
        <p:txBody>
          <a:bodyPr/>
          <a:lstStyle/>
          <a:p>
            <a:pPr>
              <a:buFont typeface="Wingdings" pitchFamily="2" charset="2"/>
              <a:buNone/>
            </a:pPr>
            <a:r>
              <a:rPr lang="en-US" smtClean="0"/>
              <a:t>In summary,</a:t>
            </a:r>
            <a:r>
              <a:rPr lang="en-US" sz="2800" smtClean="0"/>
              <a:t> </a:t>
            </a:r>
            <a:endParaRPr lang="en-US" smtClean="0"/>
          </a:p>
        </p:txBody>
      </p:sp>
      <p:sp>
        <p:nvSpPr>
          <p:cNvPr id="79875" name="Rectangle 5"/>
          <p:cNvSpPr>
            <a:spLocks noChangeArrowheads="1"/>
          </p:cNvSpPr>
          <p:nvPr/>
        </p:nvSpPr>
        <p:spPr bwMode="auto">
          <a:xfrm>
            <a:off x="3124200" y="2133600"/>
            <a:ext cx="3810000" cy="1128713"/>
          </a:xfrm>
          <a:prstGeom prst="rect">
            <a:avLst/>
          </a:prstGeom>
          <a:solidFill>
            <a:srgbClr val="1E4ABD"/>
          </a:solidFill>
          <a:ln w="9525">
            <a:noFill/>
            <a:miter lim="800000"/>
            <a:headEnd/>
            <a:tailEnd/>
          </a:ln>
        </p:spPr>
        <p:txBody>
          <a:bodyPr>
            <a:spAutoFit/>
          </a:bodyPr>
          <a:lstStyle/>
          <a:p>
            <a:pPr eaLnBrk="1" hangingPunct="1">
              <a:spcAft>
                <a:spcPct val="40000"/>
              </a:spcAft>
            </a:pPr>
            <a:r>
              <a:rPr lang="en-US" sz="2000" b="1">
                <a:solidFill>
                  <a:schemeClr val="bg1"/>
                </a:solidFill>
                <a:latin typeface="Arial" pitchFamily="34" charset="0"/>
              </a:rPr>
              <a:t>The full EIA study is a far more significant effort than the preliminary assessment.</a:t>
            </a:r>
          </a:p>
        </p:txBody>
      </p:sp>
      <p:sp>
        <p:nvSpPr>
          <p:cNvPr id="79876" name="Text Box 6"/>
          <p:cNvSpPr txBox="1">
            <a:spLocks noChangeArrowheads="1"/>
          </p:cNvSpPr>
          <p:nvPr/>
        </p:nvSpPr>
        <p:spPr bwMode="auto">
          <a:xfrm>
            <a:off x="2514600" y="1676400"/>
            <a:ext cx="609600" cy="701675"/>
          </a:xfrm>
          <a:prstGeom prst="rect">
            <a:avLst/>
          </a:prstGeom>
          <a:solidFill>
            <a:srgbClr val="CCFFCC"/>
          </a:solidFill>
          <a:ln w="9525">
            <a:noFill/>
            <a:miter lim="800000"/>
            <a:headEnd/>
            <a:tailEnd/>
          </a:ln>
        </p:spPr>
        <p:txBody>
          <a:bodyPr>
            <a:spAutoFit/>
          </a:bodyPr>
          <a:lstStyle/>
          <a:p>
            <a:pPr eaLnBrk="1" hangingPunct="1"/>
            <a:r>
              <a:rPr lang="en-US" sz="4000" b="1">
                <a:latin typeface="Verdana" pitchFamily="34" charset="0"/>
                <a:sym typeface="Wingdings" pitchFamily="2" charset="2"/>
              </a:rPr>
              <a:t></a:t>
            </a:r>
          </a:p>
        </p:txBody>
      </p:sp>
      <p:sp>
        <p:nvSpPr>
          <p:cNvPr id="79877" name="Rectangle 7"/>
          <p:cNvSpPr>
            <a:spLocks noChangeArrowheads="1"/>
          </p:cNvSpPr>
          <p:nvPr/>
        </p:nvSpPr>
        <p:spPr bwMode="auto">
          <a:xfrm>
            <a:off x="3124200" y="3352800"/>
            <a:ext cx="3810000" cy="1616075"/>
          </a:xfrm>
          <a:prstGeom prst="rect">
            <a:avLst/>
          </a:prstGeom>
          <a:solidFill>
            <a:srgbClr val="1E4ABD"/>
          </a:solidFill>
          <a:ln w="9525">
            <a:noFill/>
            <a:miter lim="800000"/>
            <a:headEnd/>
            <a:tailEnd/>
          </a:ln>
        </p:spPr>
        <p:txBody>
          <a:bodyPr>
            <a:spAutoFit/>
          </a:bodyPr>
          <a:lstStyle/>
          <a:p>
            <a:pPr eaLnBrk="1" hangingPunct="1">
              <a:spcAft>
                <a:spcPct val="40000"/>
              </a:spcAft>
            </a:pPr>
            <a:r>
              <a:rPr lang="en-US" sz="2000" b="1">
                <a:solidFill>
                  <a:schemeClr val="bg1"/>
                </a:solidFill>
                <a:latin typeface="Arial" pitchFamily="34" charset="0"/>
              </a:rPr>
              <a:t>It is reserved for activities for which screening or the preliminary assessment shows that significant impacts are likely.</a:t>
            </a:r>
          </a:p>
        </p:txBody>
      </p:sp>
      <p:sp>
        <p:nvSpPr>
          <p:cNvPr id="79878" name="Rectangle 8"/>
          <p:cNvSpPr>
            <a:spLocks noChangeArrowheads="1"/>
          </p:cNvSpPr>
          <p:nvPr/>
        </p:nvSpPr>
        <p:spPr bwMode="auto">
          <a:xfrm>
            <a:off x="785813" y="428625"/>
            <a:ext cx="3530600" cy="554038"/>
          </a:xfrm>
          <a:prstGeom prst="rect">
            <a:avLst/>
          </a:prstGeom>
          <a:noFill/>
          <a:ln w="9525">
            <a:noFill/>
            <a:miter lim="800000"/>
            <a:headEnd/>
            <a:tailEnd/>
          </a:ln>
        </p:spPr>
        <p:txBody>
          <a:bodyPr wrap="none">
            <a:spAutoFit/>
          </a:bodyPr>
          <a:lstStyle/>
          <a:p>
            <a:r>
              <a:rPr lang="en-US" sz="3000" b="1">
                <a:solidFill>
                  <a:schemeClr val="tx2"/>
                </a:solidFill>
                <a:latin typeface="Arial" pitchFamily="34" charset="0"/>
              </a:rPr>
              <a:t>The Full EIA study</a:t>
            </a:r>
          </a:p>
        </p:txBody>
      </p:sp>
    </p:spTree>
  </p:cSld>
  <p:clrMapOvr>
    <a:masterClrMapping/>
  </p:clrMapOvr>
  <p:transition spd="slow">
    <p:split orient="ver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228600"/>
            <a:ext cx="7772400" cy="1143000"/>
          </a:xfrm>
        </p:spPr>
        <p:txBody>
          <a:bodyPr/>
          <a:lstStyle/>
          <a:p>
            <a:r>
              <a:rPr lang="en-US" sz="6000" b="1" smtClean="0">
                <a:solidFill>
                  <a:srgbClr val="00984C"/>
                </a:solidFill>
              </a:rPr>
              <a:t>Conclusion</a:t>
            </a:r>
          </a:p>
        </p:txBody>
      </p:sp>
      <p:sp>
        <p:nvSpPr>
          <p:cNvPr id="80899" name="Text Box 4"/>
          <p:cNvSpPr txBox="1">
            <a:spLocks noChangeArrowheads="1"/>
          </p:cNvSpPr>
          <p:nvPr/>
        </p:nvSpPr>
        <p:spPr bwMode="auto">
          <a:xfrm>
            <a:off x="381000" y="2362200"/>
            <a:ext cx="8382000" cy="2955925"/>
          </a:xfrm>
          <a:prstGeom prst="rect">
            <a:avLst/>
          </a:prstGeom>
          <a:noFill/>
          <a:ln w="9525">
            <a:noFill/>
            <a:miter lim="800000"/>
            <a:headEnd/>
            <a:tailEnd/>
          </a:ln>
        </p:spPr>
        <p:txBody>
          <a:bodyPr>
            <a:spAutoFit/>
          </a:bodyPr>
          <a:lstStyle/>
          <a:p>
            <a:pPr>
              <a:spcBef>
                <a:spcPct val="50000"/>
              </a:spcBef>
            </a:pPr>
            <a:r>
              <a:rPr lang="en-US" sz="4000" b="1">
                <a:solidFill>
                  <a:srgbClr val="00984C"/>
                </a:solidFill>
                <a:latin typeface="Arial" pitchFamily="34" charset="0"/>
              </a:rPr>
              <a:t>Green chemistry</a:t>
            </a:r>
            <a:r>
              <a:rPr lang="en-US" sz="4000">
                <a:latin typeface="Arial" pitchFamily="34" charset="0"/>
              </a:rPr>
              <a:t>  </a:t>
            </a:r>
            <a:r>
              <a:rPr lang="en-US" sz="5400" b="1">
                <a:latin typeface="Arial" pitchFamily="34" charset="0"/>
              </a:rPr>
              <a:t>Not</a:t>
            </a:r>
            <a:r>
              <a:rPr lang="en-US" sz="4000">
                <a:latin typeface="Arial" pitchFamily="34" charset="0"/>
              </a:rPr>
              <a:t> a solution to all environmental problems </a:t>
            </a:r>
            <a:r>
              <a:rPr lang="en-US" sz="5400" b="1">
                <a:latin typeface="Arial" pitchFamily="34" charset="0"/>
              </a:rPr>
              <a:t>But</a:t>
            </a:r>
            <a:r>
              <a:rPr lang="en-US" sz="4000">
                <a:latin typeface="Arial" pitchFamily="34" charset="0"/>
              </a:rPr>
              <a:t> the most fundamental approach to preventing pollution.</a:t>
            </a:r>
          </a:p>
        </p:txBody>
      </p:sp>
    </p:spTree>
  </p:cSld>
  <p:clrMapOvr>
    <a:masterClrMapping/>
  </p:clrMapOvr>
  <p:transition spd="slow">
    <p:split orient="ver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447800" y="2362200"/>
            <a:ext cx="6527800" cy="1555750"/>
          </a:xfrm>
          <a:prstGeom prst="rect">
            <a:avLst/>
          </a:prstGeom>
          <a:noFill/>
          <a:ln w="9525">
            <a:noFill/>
            <a:miter lim="800000"/>
            <a:headEnd/>
            <a:tailEnd/>
          </a:ln>
        </p:spPr>
        <p:txBody>
          <a:bodyPr>
            <a:spAutoFit/>
          </a:bodyPr>
          <a:lstStyle/>
          <a:p>
            <a:pPr algn="ctr"/>
            <a:r>
              <a:rPr lang="en-US" sz="9600" b="1">
                <a:solidFill>
                  <a:srgbClr val="00984C"/>
                </a:solidFill>
              </a:rPr>
              <a:t>Thank you</a:t>
            </a:r>
          </a:p>
        </p:txBody>
      </p:sp>
    </p:spTree>
  </p:cSld>
  <p:clrMapOvr>
    <a:masterClrMapping/>
  </p:clrMapOvr>
  <p:transition spd="slow">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7885" y="332656"/>
            <a:ext cx="8252062" cy="1200329"/>
          </a:xfrm>
          <a:prstGeom prst="rect">
            <a:avLst/>
          </a:prstGeom>
          <a:noFill/>
          <a:ln>
            <a:noFill/>
          </a:ln>
        </p:spPr>
        <p:txBody>
          <a:bodyPr wrap="square" rtlCol="0">
            <a:spAutoFit/>
          </a:bodyPr>
          <a:lstStyle/>
          <a:p>
            <a:r>
              <a:rPr lang="en-US" sz="2400" dirty="0" smtClean="0"/>
              <a:t>“</a:t>
            </a:r>
            <a:r>
              <a:rPr lang="en-US" sz="2400" dirty="0">
                <a:solidFill>
                  <a:srgbClr val="17B526"/>
                </a:solidFill>
              </a:rPr>
              <a:t>Green technology</a:t>
            </a:r>
            <a:r>
              <a:rPr lang="en-US" sz="2400" dirty="0"/>
              <a:t>” is in the early stage of development; </a:t>
            </a:r>
            <a:endParaRPr lang="en-US" sz="2400" dirty="0" smtClean="0"/>
          </a:p>
          <a:p>
            <a:r>
              <a:rPr lang="en-US" sz="2400" dirty="0" smtClean="0"/>
              <a:t>however </a:t>
            </a:r>
            <a:r>
              <a:rPr lang="en-US" sz="2400" dirty="0"/>
              <a:t>it is becoming the new wave of society. </a:t>
            </a:r>
            <a:endParaRPr lang="en-US" sz="2400" dirty="0" smtClean="0"/>
          </a:p>
          <a:p>
            <a:r>
              <a:rPr lang="en-US" sz="2400" dirty="0" smtClean="0"/>
              <a:t>It </a:t>
            </a:r>
            <a:r>
              <a:rPr lang="en-US" sz="2400" dirty="0"/>
              <a:t>encompasses an evolving group of methods and </a:t>
            </a:r>
            <a:r>
              <a:rPr lang="en-US" sz="2400" dirty="0" smtClean="0"/>
              <a:t>techniques; </a:t>
            </a:r>
            <a:r>
              <a:rPr lang="en-US" sz="2000" dirty="0" smtClean="0"/>
              <a:t>                               </a:t>
            </a:r>
            <a:endParaRPr lang="en-US" sz="2000" dirty="0">
              <a:solidFill>
                <a:srgbClr val="00B050"/>
              </a:solidFill>
            </a:endParaRPr>
          </a:p>
        </p:txBody>
      </p:sp>
      <p:grpSp>
        <p:nvGrpSpPr>
          <p:cNvPr id="20" name="Group 19"/>
          <p:cNvGrpSpPr/>
          <p:nvPr/>
        </p:nvGrpSpPr>
        <p:grpSpPr>
          <a:xfrm>
            <a:off x="345882" y="2804908"/>
            <a:ext cx="3341268" cy="2549812"/>
            <a:chOff x="-288368" y="2025121"/>
            <a:chExt cx="4461026" cy="3845704"/>
          </a:xfrm>
        </p:grpSpPr>
        <p:grpSp>
          <p:nvGrpSpPr>
            <p:cNvPr id="18" name="Group 17"/>
            <p:cNvGrpSpPr/>
            <p:nvPr/>
          </p:nvGrpSpPr>
          <p:grpSpPr>
            <a:xfrm>
              <a:off x="406391" y="2025121"/>
              <a:ext cx="3484741" cy="3151717"/>
              <a:chOff x="406391" y="2025121"/>
              <a:chExt cx="3484741" cy="3151717"/>
            </a:xfrm>
          </p:grpSpPr>
          <p:pic>
            <p:nvPicPr>
              <p:cNvPr id="1030" name="Picture 6" descr="http://www.yankodesign.com/images/design_news/2008/10/16/frogled.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778" b="96795" l="19872" r="79274"/>
                        </a14:imgEffect>
                      </a14:imgLayer>
                    </a14:imgProps>
                  </a:ext>
                  <a:ext uri="{28A0092B-C50C-407E-A947-70E740481C1C}">
                    <a14:useLocalDpi xmlns:a14="http://schemas.microsoft.com/office/drawing/2010/main" val="0"/>
                  </a:ext>
                </a:extLst>
              </a:blip>
              <a:srcRect/>
              <a:stretch>
                <a:fillRect/>
              </a:stretch>
            </p:blipFill>
            <p:spPr bwMode="auto">
              <a:xfrm rot="1826616">
                <a:off x="406391" y="2025121"/>
                <a:ext cx="1568655" cy="15686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Documents and Settings\Owner\Local Settings\Temporary Internet Files\Content.IE5\QDOE4FMQ\MP900427671[1].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977" b="96127" l="2500" r="98750">
                            <a14:foregroundMark x1="11484" y1="63263" x2="11484" y2="63263"/>
                            <a14:foregroundMark x1="30938" y1="77347" x2="30938" y2="77347"/>
                            <a14:foregroundMark x1="33359" y1="74531" x2="33359" y2="74531"/>
                            <a14:foregroundMark x1="35078" y1="77347" x2="35078" y2="77347"/>
                            <a14:foregroundMark x1="38203" y1="76056" x2="38203" y2="76056"/>
                            <a14:foregroundMark x1="22734" y1="75117" x2="22734" y2="75117"/>
                            <a14:foregroundMark x1="6641" y1="46009" x2="6641" y2="46009"/>
                            <a14:foregroundMark x1="31641" y1="80751" x2="31641" y2="80751"/>
                            <a14:foregroundMark x1="13516" y1="96127" x2="13516" y2="96127"/>
                            <a14:backgroundMark x1="24453" y1="6573" x2="24453" y2="6573"/>
                            <a14:backgroundMark x1="23125" y1="26878" x2="23125" y2="26878"/>
                          </a14:backgroundRemoval>
                        </a14:imgEffect>
                      </a14:imgLayer>
                    </a14:imgProps>
                  </a:ext>
                  <a:ext uri="{28A0092B-C50C-407E-A947-70E740481C1C}">
                    <a14:useLocalDpi xmlns:a14="http://schemas.microsoft.com/office/drawing/2010/main" val="0"/>
                  </a:ext>
                </a:extLst>
              </a:blip>
              <a:srcRect/>
              <a:stretch>
                <a:fillRect/>
              </a:stretch>
            </p:blipFill>
            <p:spPr bwMode="auto">
              <a:xfrm>
                <a:off x="435238" y="2133600"/>
                <a:ext cx="2781300" cy="30432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283367" y="2318968"/>
                <a:ext cx="1607765" cy="394568"/>
              </a:xfrm>
              <a:prstGeom prst="rect">
                <a:avLst/>
              </a:prstGeom>
              <a:noFill/>
            </p:spPr>
            <p:txBody>
              <a:bodyPr wrap="square" rtlCol="0">
                <a:spAutoFit/>
              </a:bodyPr>
              <a:lstStyle/>
              <a:p>
                <a:endParaRPr lang="en-US" sz="1100" dirty="0"/>
              </a:p>
            </p:txBody>
          </p:sp>
        </p:grpSp>
        <p:sp>
          <p:nvSpPr>
            <p:cNvPr id="19" name="Rectangle 18"/>
            <p:cNvSpPr/>
            <p:nvPr/>
          </p:nvSpPr>
          <p:spPr>
            <a:xfrm>
              <a:off x="-288368" y="4617490"/>
              <a:ext cx="4461026" cy="1253335"/>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b="1" cap="none" spc="0" dirty="0" smtClean="0">
                  <a:ln/>
                  <a:solidFill>
                    <a:srgbClr val="FF0000"/>
                  </a:solidFill>
                  <a:effectLst/>
                  <a:latin typeface="+mj-lt"/>
                </a:rPr>
                <a:t>Manufacturing of Green Designs</a:t>
              </a:r>
              <a:endParaRPr lang="en-US" b="1" cap="none" spc="0" dirty="0">
                <a:ln/>
                <a:solidFill>
                  <a:srgbClr val="FF0000"/>
                </a:solidFill>
                <a:effectLst/>
                <a:latin typeface="+mj-lt"/>
              </a:endParaRPr>
            </a:p>
          </p:txBody>
        </p:sp>
      </p:grpSp>
      <p:grpSp>
        <p:nvGrpSpPr>
          <p:cNvPr id="13" name="Group 12"/>
          <p:cNvGrpSpPr/>
          <p:nvPr/>
        </p:nvGrpSpPr>
        <p:grpSpPr>
          <a:xfrm>
            <a:off x="3687150" y="4323500"/>
            <a:ext cx="2013532" cy="2364259"/>
            <a:chOff x="2264220" y="3143921"/>
            <a:chExt cx="2013532" cy="2364259"/>
          </a:xfrm>
        </p:grpSpPr>
        <p:pic>
          <p:nvPicPr>
            <p:cNvPr id="1034" name="Picture 10" descr="C:\Documents and Settings\Owner\Local Settings\Temporary Internet Files\Content.IE5\QDOE4FMQ\MC900437183[1].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365" r="89826">
                          <a14:foregroundMark x1="5459" y1="74095" x2="5459" y2="74095"/>
                          <a14:foregroundMark x1="12159" y1="74286" x2="12159" y2="74286"/>
                          <a14:foregroundMark x1="26923" y1="84571" x2="26923" y2="84571"/>
                          <a14:foregroundMark x1="49752" y1="81143" x2="49752" y2="81143"/>
                          <a14:foregroundMark x1="67122" y1="80095" x2="67122" y2="80095"/>
                          <a14:foregroundMark x1="81762" y1="80190" x2="81762" y2="80190"/>
                          <a14:foregroundMark x1="44789" y1="79143" x2="44789" y2="79143"/>
                          <a14:foregroundMark x1="19603" y1="79048" x2="19603" y2="79048"/>
                          <a14:foregroundMark x1="25186" y1="78381" x2="25186" y2="78381"/>
                          <a14:foregroundMark x1="27916" y1="78571" x2="27916" y2="78571"/>
                        </a14:backgroundRemoval>
                      </a14:imgEffect>
                    </a14:imgLayer>
                  </a14:imgProps>
                </a:ext>
                <a:ext uri="{28A0092B-C50C-407E-A947-70E740481C1C}">
                  <a14:useLocalDpi xmlns:a14="http://schemas.microsoft.com/office/drawing/2010/main" val="0"/>
                </a:ext>
              </a:extLst>
            </a:blip>
            <a:srcRect/>
            <a:stretch>
              <a:fillRect/>
            </a:stretch>
          </p:blipFill>
          <p:spPr bwMode="auto">
            <a:xfrm>
              <a:off x="2550571" y="3143921"/>
              <a:ext cx="1661082" cy="236425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2264220" y="3405243"/>
              <a:ext cx="2013532" cy="923330"/>
            </a:xfrm>
            <a:prstGeom prst="rect">
              <a:avLst/>
            </a:prstGeom>
            <a:noFill/>
          </p:spPr>
          <p:txBody>
            <a:bodyPr wrap="square" rtlCol="0">
              <a:spAutoFit/>
            </a:bodyPr>
            <a:lstStyle/>
            <a:p>
              <a:pPr algn="ctr"/>
              <a:r>
                <a:rPr lang="en-US" b="1" dirty="0" smtClean="0">
                  <a:solidFill>
                    <a:srgbClr val="FF0000"/>
                  </a:solidFill>
                </a:rPr>
                <a:t>Incorporating Renewable Energy or Alternatives</a:t>
              </a:r>
              <a:endParaRPr lang="en-US" b="1" dirty="0">
                <a:solidFill>
                  <a:srgbClr val="FF0000"/>
                </a:solidFill>
              </a:endParaRPr>
            </a:p>
          </p:txBody>
        </p:sp>
      </p:grpSp>
      <p:sp>
        <p:nvSpPr>
          <p:cNvPr id="16" name="TextBox 15"/>
          <p:cNvSpPr txBox="1"/>
          <p:nvPr/>
        </p:nvSpPr>
        <p:spPr>
          <a:xfrm>
            <a:off x="5181600" y="3359077"/>
            <a:ext cx="2642006" cy="369332"/>
          </a:xfrm>
          <a:prstGeom prst="rect">
            <a:avLst/>
          </a:prstGeom>
          <a:noFill/>
        </p:spPr>
        <p:txBody>
          <a:bodyPr wrap="square" rtlCol="0">
            <a:spAutoFit/>
          </a:bodyPr>
          <a:lstStyle/>
          <a:p>
            <a:r>
              <a:rPr lang="en-US" b="1" dirty="0" smtClean="0">
                <a:solidFill>
                  <a:srgbClr val="FF0000"/>
                </a:solidFill>
              </a:rPr>
              <a:t>“Greening” Technology</a:t>
            </a:r>
            <a:endParaRPr lang="en-US" b="1" dirty="0">
              <a:solidFill>
                <a:srgbClr val="FF0000"/>
              </a:solidFill>
            </a:endParaRPr>
          </a:p>
        </p:txBody>
      </p:sp>
      <p:sp>
        <p:nvSpPr>
          <p:cNvPr id="17" name="TextBox 16"/>
          <p:cNvSpPr txBox="1"/>
          <p:nvPr/>
        </p:nvSpPr>
        <p:spPr>
          <a:xfrm>
            <a:off x="2447429" y="1532985"/>
            <a:ext cx="1583113" cy="523220"/>
          </a:xfrm>
          <a:prstGeom prst="rect">
            <a:avLst/>
          </a:prstGeom>
          <a:noFill/>
        </p:spPr>
        <p:txBody>
          <a:bodyPr wrap="square" rtlCol="0">
            <a:spAutoFit/>
          </a:bodyPr>
          <a:lstStyle/>
          <a:p>
            <a:r>
              <a:rPr lang="en-US" sz="2800" b="1" dirty="0" smtClean="0"/>
              <a:t>Such as</a:t>
            </a:r>
            <a:endParaRPr lang="en-US" sz="2800" b="1" dirty="0"/>
          </a:p>
        </p:txBody>
      </p:sp>
      <p:sp>
        <p:nvSpPr>
          <p:cNvPr id="21" name="Right Arrow 20"/>
          <p:cNvSpPr/>
          <p:nvPr/>
        </p:nvSpPr>
        <p:spPr>
          <a:xfrm rot="2248200" flipV="1">
            <a:off x="4358786" y="2048370"/>
            <a:ext cx="890510" cy="493861"/>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rot="8651159" flipV="1">
            <a:off x="1888903" y="2530140"/>
            <a:ext cx="534925" cy="34578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2500673">
            <a:off x="3209258" y="2518783"/>
            <a:ext cx="534063" cy="20664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2" name="TextBox 21"/>
          <p:cNvSpPr txBox="1"/>
          <p:nvPr/>
        </p:nvSpPr>
        <p:spPr>
          <a:xfrm>
            <a:off x="251849" y="5179654"/>
            <a:ext cx="3355182" cy="1508105"/>
          </a:xfrm>
          <a:prstGeom prst="rect">
            <a:avLst/>
          </a:prstGeom>
          <a:noFill/>
        </p:spPr>
        <p:txBody>
          <a:bodyPr wrap="square" rtlCol="0">
            <a:spAutoFit/>
          </a:bodyPr>
          <a:lstStyle/>
          <a:p>
            <a:pPr algn="ctr"/>
            <a:r>
              <a:rPr lang="en-US" sz="3200" b="1" dirty="0" smtClean="0">
                <a:solidFill>
                  <a:srgbClr val="FF0000"/>
                </a:solidFill>
              </a:rPr>
              <a:t>The Goal: </a:t>
            </a:r>
          </a:p>
          <a:p>
            <a:pPr algn="ctr"/>
            <a:r>
              <a:rPr lang="en-US" sz="2800" dirty="0" smtClean="0"/>
              <a:t> To be Sustainable </a:t>
            </a:r>
            <a:r>
              <a:rPr lang="en-US" sz="2800" dirty="0"/>
              <a:t>for everyone </a:t>
            </a:r>
            <a:r>
              <a:rPr lang="en-US" sz="2800" dirty="0" smtClean="0"/>
              <a:t>everyday</a:t>
            </a:r>
            <a:r>
              <a:rPr lang="en-US" sz="3200" dirty="0" smtClean="0"/>
              <a:t> </a:t>
            </a:r>
            <a:endParaRPr lang="en-US" sz="3200" dirty="0"/>
          </a:p>
        </p:txBody>
      </p:sp>
      <p:sp>
        <p:nvSpPr>
          <p:cNvPr id="25" name="TextBox 24"/>
          <p:cNvSpPr txBox="1"/>
          <p:nvPr/>
        </p:nvSpPr>
        <p:spPr>
          <a:xfrm>
            <a:off x="5677349" y="4437112"/>
            <a:ext cx="2903766" cy="2646878"/>
          </a:xfrm>
          <a:prstGeom prst="rect">
            <a:avLst/>
          </a:prstGeom>
          <a:noFill/>
        </p:spPr>
        <p:txBody>
          <a:bodyPr wrap="square" rtlCol="0">
            <a:spAutoFit/>
          </a:bodyPr>
          <a:lstStyle/>
          <a:p>
            <a:pPr algn="ctr"/>
            <a:r>
              <a:rPr lang="en-US" sz="3200" b="1" dirty="0">
                <a:solidFill>
                  <a:srgbClr val="FF0000"/>
                </a:solidFill>
              </a:rPr>
              <a:t>The </a:t>
            </a:r>
            <a:r>
              <a:rPr lang="en-US" sz="3200" b="1" dirty="0" smtClean="0">
                <a:solidFill>
                  <a:srgbClr val="FF0000"/>
                </a:solidFill>
              </a:rPr>
              <a:t>Expectation:</a:t>
            </a:r>
          </a:p>
          <a:p>
            <a:pPr algn="ctr"/>
            <a:r>
              <a:rPr lang="en-US" sz="2800" dirty="0" smtClean="0"/>
              <a:t>  </a:t>
            </a:r>
            <a:r>
              <a:rPr lang="en-US" sz="2800" dirty="0"/>
              <a:t>T</a:t>
            </a:r>
            <a:r>
              <a:rPr lang="en-US" sz="2800" dirty="0" smtClean="0"/>
              <a:t>o </a:t>
            </a:r>
            <a:r>
              <a:rPr lang="en-US" sz="2800" dirty="0"/>
              <a:t>change the daily habitual habits of society.</a:t>
            </a:r>
          </a:p>
          <a:p>
            <a:endParaRPr lang="en-US" dirty="0"/>
          </a:p>
        </p:txBody>
      </p:sp>
      <p:pic>
        <p:nvPicPr>
          <p:cNvPr id="614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8470" y="2652441"/>
            <a:ext cx="5528266" cy="191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3222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21"/>
                                        </p:tgtEl>
                                      </p:cBhvr>
                                    </p:animEffect>
                                    <p:animScale>
                                      <p:cBhvr>
                                        <p:cTn id="19" dur="250" autoRev="1" fill="hold"/>
                                        <p:tgtEl>
                                          <p:spTgt spid="21"/>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grpId="0" nodeType="clickEffect">
                                  <p:stCondLst>
                                    <p:cond delay="0"/>
                                  </p:stCondLst>
                                  <p:childTnLst>
                                    <p:animEffect transition="out" filter="fade">
                                      <p:cBhvr>
                                        <p:cTn id="23" dur="500" tmFilter="0, 0; .2, .5; .8, .5; 1, 0"/>
                                        <p:tgtEl>
                                          <p:spTgt spid="30"/>
                                        </p:tgtEl>
                                      </p:cBhvr>
                                    </p:animEffect>
                                    <p:animScale>
                                      <p:cBhvr>
                                        <p:cTn id="24" dur="250" autoRev="1" fill="hold"/>
                                        <p:tgtEl>
                                          <p:spTgt spid="30"/>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7" presetClass="emph" presetSubtype="0" fill="remove" grpId="0" nodeType="clickEffect">
                                  <p:stCondLst>
                                    <p:cond delay="0"/>
                                  </p:stCondLst>
                                  <p:childTnLst>
                                    <p:animClr clrSpc="rgb" dir="cw">
                                      <p:cBhvr override="childStyle">
                                        <p:cTn id="28" dur="250" autoRev="1" fill="remove"/>
                                        <p:tgtEl>
                                          <p:spTgt spid="29"/>
                                        </p:tgtEl>
                                        <p:attrNameLst>
                                          <p:attrName>style.color</p:attrName>
                                        </p:attrNameLst>
                                      </p:cBhvr>
                                      <p:to>
                                        <a:schemeClr val="bg1"/>
                                      </p:to>
                                    </p:animClr>
                                    <p:animClr clrSpc="rgb" dir="cw">
                                      <p:cBhvr>
                                        <p:cTn id="29" dur="250" autoRev="1" fill="remove"/>
                                        <p:tgtEl>
                                          <p:spTgt spid="29"/>
                                        </p:tgtEl>
                                        <p:attrNameLst>
                                          <p:attrName>fillcolor</p:attrName>
                                        </p:attrNameLst>
                                      </p:cBhvr>
                                      <p:to>
                                        <a:schemeClr val="bg1"/>
                                      </p:to>
                                    </p:animClr>
                                    <p:set>
                                      <p:cBhvr>
                                        <p:cTn id="30" dur="250" autoRev="1" fill="remove"/>
                                        <p:tgtEl>
                                          <p:spTgt spid="29"/>
                                        </p:tgtEl>
                                        <p:attrNameLst>
                                          <p:attrName>fill.type</p:attrName>
                                        </p:attrNameLst>
                                      </p:cBhvr>
                                      <p:to>
                                        <p:strVal val="solid"/>
                                      </p:to>
                                    </p:set>
                                    <p:set>
                                      <p:cBhvr>
                                        <p:cTn id="31" dur="250" autoRev="1" fill="remove"/>
                                        <p:tgtEl>
                                          <p:spTgt spid="29"/>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146"/>
                                        </p:tgtEl>
                                        <p:attrNameLst>
                                          <p:attrName>style.visibility</p:attrName>
                                        </p:attrNameLst>
                                      </p:cBhvr>
                                      <p:to>
                                        <p:strVal val="visible"/>
                                      </p:to>
                                    </p:set>
                                    <p:anim calcmode="lin" valueType="num">
                                      <p:cBhvr additive="base">
                                        <p:cTn id="36" dur="500" fill="hold"/>
                                        <p:tgtEl>
                                          <p:spTgt spid="6146"/>
                                        </p:tgtEl>
                                        <p:attrNameLst>
                                          <p:attrName>ppt_x</p:attrName>
                                        </p:attrNameLst>
                                      </p:cBhvr>
                                      <p:tavLst>
                                        <p:tav tm="0">
                                          <p:val>
                                            <p:strVal val="#ppt_x"/>
                                          </p:val>
                                        </p:tav>
                                        <p:tav tm="100000">
                                          <p:val>
                                            <p:strVal val="#ppt_x"/>
                                          </p:val>
                                        </p:tav>
                                      </p:tavLst>
                                    </p:anim>
                                    <p:anim calcmode="lin" valueType="num">
                                      <p:cBhvr additive="base">
                                        <p:cTn id="37"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9" grpId="0" animBg="1"/>
      <p:bldP spid="30" grpId="0" animBg="1"/>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1445</TotalTime>
  <Words>3856</Words>
  <Application>Microsoft Office PowerPoint</Application>
  <PresentationFormat>On-screen Show (4:3)</PresentationFormat>
  <Paragraphs>599</Paragraphs>
  <Slides>82</Slides>
  <Notes>34</Notes>
  <HiddenSlides>0</HiddenSlides>
  <MMClips>0</MMClips>
  <ScaleCrop>false</ScaleCrop>
  <HeadingPairs>
    <vt:vector size="6" baseType="variant">
      <vt:variant>
        <vt:lpstr>Theme</vt:lpstr>
      </vt:variant>
      <vt:variant>
        <vt:i4>1</vt:i4>
      </vt:variant>
      <vt:variant>
        <vt:lpstr>Embedded OLE Servers</vt:lpstr>
      </vt:variant>
      <vt:variant>
        <vt:i4>5</vt:i4>
      </vt:variant>
      <vt:variant>
        <vt:lpstr>Slide Titles</vt:lpstr>
      </vt:variant>
      <vt:variant>
        <vt:i4>82</vt:i4>
      </vt:variant>
    </vt:vector>
  </HeadingPairs>
  <TitlesOfParts>
    <vt:vector size="88" baseType="lpstr">
      <vt:lpstr>Blank Presentation</vt:lpstr>
      <vt:lpstr>Document</vt:lpstr>
      <vt:lpstr>CS ChemDraw Drawing</vt:lpstr>
      <vt:lpstr>ISIS/Draw Sketch</vt:lpstr>
      <vt:lpstr>Photo Editor Photo</vt:lpstr>
      <vt:lpstr>Bitmap Image</vt:lpstr>
      <vt:lpstr>Chemistry of Environment</vt:lpstr>
      <vt:lpstr>GREEN CHEMISTRY</vt:lpstr>
      <vt:lpstr>Green Chemistry Is About...</vt:lpstr>
      <vt:lpstr>The 12 Principles of Green Chemistry (1-6)</vt:lpstr>
      <vt:lpstr>The 12 Principles of Green Chemistry (7-12)</vt:lpstr>
      <vt:lpstr>1. Prevention</vt:lpstr>
      <vt:lpstr>“It is better to prevent waste than to treat or clean up waste after it is formed” </vt:lpstr>
      <vt:lpstr>GREEN DESIGNS Products that avoid using toxic materials Will not harm the humans or ecological system </vt:lpstr>
      <vt:lpstr>PowerPoint Presentation</vt:lpstr>
      <vt:lpstr>PowerPoint Presentation</vt:lpstr>
      <vt:lpstr>Environmental Disasters</vt:lpstr>
      <vt:lpstr>2. Atom Economy</vt:lpstr>
      <vt:lpstr>Percent yield:</vt:lpstr>
      <vt:lpstr>Balanced Reactions</vt:lpstr>
      <vt:lpstr>Atom Economy:</vt:lpstr>
      <vt:lpstr>Atom Economy</vt:lpstr>
      <vt:lpstr>3. Less Hazardous Chemical Synthesis</vt:lpstr>
      <vt:lpstr>PowerPoint Presentation</vt:lpstr>
      <vt:lpstr>PowerPoint Presentation</vt:lpstr>
      <vt:lpstr>PowerPoint Presentation</vt:lpstr>
      <vt:lpstr>4. Designing Safer Chemicals</vt:lpstr>
      <vt:lpstr>Designing Safer Chemicals Case Study: Antifoulants (Marine Pesticides)</vt:lpstr>
      <vt:lpstr>Designing Safer Chemicals:  Case Study: Antifoulants</vt:lpstr>
      <vt:lpstr>Designing Safer Chemicals:  Case Study: Antifoulants</vt:lpstr>
      <vt:lpstr>5. Safer Solvents and Auxiliaries</vt:lpstr>
      <vt:lpstr>PowerPoint Presentation</vt:lpstr>
      <vt:lpstr>PowerPoint Presentation</vt:lpstr>
      <vt:lpstr>6. Design for Energy Efficiency</vt:lpstr>
      <vt:lpstr>Energy in a chemical process</vt:lpstr>
      <vt:lpstr>Energy usage</vt:lpstr>
      <vt:lpstr>Alternative energy sources:  Photochemical Reactions </vt:lpstr>
      <vt:lpstr>Alternative Energy Sources: Microwave chemistry</vt:lpstr>
      <vt:lpstr>7. Use of Renewable Feedstocks</vt:lpstr>
      <vt:lpstr>PowerPoint Presentation</vt:lpstr>
      <vt:lpstr>Polymers from Renewable Resources: Poly(lactic acid)</vt:lpstr>
      <vt:lpstr>Raw Materials from Renewable Resources: The BioFine Process</vt:lpstr>
      <vt:lpstr>Levulinic acid as a platform chemical</vt:lpstr>
      <vt:lpstr>8. Reduce Derivatives</vt:lpstr>
      <vt:lpstr>Protecting Groups</vt:lpstr>
      <vt:lpstr>PowerPoint Presentation</vt:lpstr>
      <vt:lpstr>9. Catalysis</vt:lpstr>
      <vt:lpstr>Heterogeneous vs Homogenous</vt:lpstr>
      <vt:lpstr>Heterogeneous vs Homogenous</vt:lpstr>
      <vt:lpstr>Biocatalysis</vt:lpstr>
      <vt:lpstr>10. Design for Degradation</vt:lpstr>
      <vt:lpstr>Persistence</vt:lpstr>
      <vt:lpstr>PowerPoint Presentation</vt:lpstr>
      <vt:lpstr>Polymers from Renewable Resources: Polyhydroxyalkanoates (PHAs)</vt:lpstr>
      <vt:lpstr>11. Real-time Analysis for Pollution Prevention</vt:lpstr>
      <vt:lpstr>PowerPoint Presentation</vt:lpstr>
      <vt:lpstr>12. Inherently Safer Chemistry for Accident Prevention</vt:lpstr>
      <vt:lpstr>PowerPoint Presentation</vt:lpstr>
      <vt:lpstr>PowerPoint Presentation</vt:lpstr>
      <vt:lpstr>PowerPoint Presentation</vt:lpstr>
      <vt:lpstr>Zero Waste Technology</vt:lpstr>
      <vt:lpstr>Tools of green chemistry</vt:lpstr>
      <vt:lpstr>PowerPoint Presentation</vt:lpstr>
      <vt:lpstr>PowerPoint Presentation</vt:lpstr>
      <vt:lpstr>“The use of auxiliary substances (e.g. solvents, separation agents, etc.) should be made unnecessary wherever possible, and innocuous when used”</vt:lpstr>
      <vt:lpstr>Poly lactic acid (PLA) for plastics production </vt:lpstr>
      <vt:lpstr>Polyhydroxyalkanoates (PHA’s) </vt:lpstr>
      <vt:lpstr>Pollution Prevention Hierarchy</vt:lpstr>
      <vt:lpstr>PowerPoint Presentation</vt:lpstr>
      <vt:lpstr>PowerPoint Presentation</vt:lpstr>
      <vt:lpstr>PowerPoint Presentation</vt:lpstr>
      <vt:lpstr>PowerPoint Presentation</vt:lpstr>
      <vt:lpstr>PowerPoint Presentation</vt:lpstr>
      <vt:lpstr>OVERVIEW</vt:lpstr>
      <vt:lpstr>PowerPoint Presentation</vt:lpstr>
      <vt:lpstr>OVERVIEW</vt:lpstr>
      <vt:lpstr>PowerPoint Presentation</vt:lpstr>
      <vt:lpstr>PowerPoint Presentation</vt:lpstr>
      <vt:lpstr>PowerPoint Presentation</vt:lpstr>
      <vt:lpstr>Environment Impact Assessment (EIA) :Definition</vt:lpstr>
      <vt:lpstr>What is an impact?</vt:lpstr>
      <vt:lpstr>The baseline situation</vt:lpstr>
      <vt:lpstr>PowerPoint Presentation</vt:lpstr>
      <vt:lpstr>PowerPoint Presentation</vt:lpstr>
      <vt:lpstr>PowerPoint Presentation</vt:lpstr>
      <vt:lpstr>PowerPoint Presentation</vt:lpstr>
      <vt:lpstr>Conclusion</vt:lpstr>
      <vt:lpstr>PowerPoint Presentation</vt:lpstr>
    </vt:vector>
  </TitlesOfParts>
  <Company>Green Chemistry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chemistry</dc:title>
  <dc:creator>Mike Lancaster</dc:creator>
  <cp:lastModifiedBy>NITU</cp:lastModifiedBy>
  <cp:revision>112</cp:revision>
  <dcterms:created xsi:type="dcterms:W3CDTF">2002-02-25T12:34:56Z</dcterms:created>
  <dcterms:modified xsi:type="dcterms:W3CDTF">2017-03-15T05:52:24Z</dcterms:modified>
</cp:coreProperties>
</file>