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8"/>
  </p:notesMasterIdLst>
  <p:sldIdLst>
    <p:sldId id="294" r:id="rId2"/>
    <p:sldId id="29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7" r:id="rId38"/>
    <p:sldId id="298" r:id="rId39"/>
    <p:sldId id="299" r:id="rId40"/>
    <p:sldId id="300" r:id="rId41"/>
    <p:sldId id="302" r:id="rId42"/>
    <p:sldId id="303" r:id="rId43"/>
    <p:sldId id="304" r:id="rId44"/>
    <p:sldId id="305" r:id="rId45"/>
    <p:sldId id="306" r:id="rId46"/>
    <p:sldId id="30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D538DE-D0E8-4EEE-BAED-F77CA6F1017B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531BD6C-F7DA-4C4C-ABC6-2118D188DC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996DBC-8BA0-46F1-AABA-C3BC226F38D1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3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C8E4D9-F968-4533-8BB4-253EAE291C54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2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7F6F30-5CEA-4BE2-901C-6B670B1A7A2C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52F97F-B925-4FBA-BB45-BF791DF4E28F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4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037504-CD9B-4FE9-8A6D-628127F039D5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7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C5F2BA-1EAC-4A34-8F41-620EE494CFDA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6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0BBD0FC-AA12-48A7-A030-2B6FEB92C3FB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FC120-DAF2-47B5-9C3B-DA0556685D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B8AEA-50BB-4560-86F4-36FF278E2F0D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6860F-8E32-4480-A92F-1A019FD0C8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B988E-8F0F-46C8-93A2-2E0796DDFFA3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E7D44-5BD1-4E32-AB0C-93A67F92A8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3EC2-8367-4828-8859-953EDCA9AC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5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DB4F-98C0-40B2-8151-88F772808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6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5D1FE-605D-4DAB-8386-69867BF5D4AE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825E3-D1F6-499D-B049-76049B8D3D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C0D986-5A47-46D6-8AF9-A4829825F4DE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22143-CFB8-48A2-8DDF-2F0B309165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1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2ABFFA-5966-4E5C-992F-CC4EA29A84C7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F14D5-8E98-4711-996C-640A70500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7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8097CD-E94F-491F-8D96-C4E7676053C1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3A9D6-6726-49D5-A444-B248F9131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477EAC-EA48-42C5-AADB-22FB992B2368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DD530-A52B-4DDC-B243-2A402723C4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FD389-B412-41BE-A27D-891B0FBEE9D1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C03A1-23C2-4EE8-AB83-1ED1F89B1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79BBDE-852B-4EEE-A5EA-5CAFAF9763B1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AB091-020D-4C39-9E8E-79398FD47B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935C7FF-2614-48DC-9F5F-6E8324CA15DD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4FB6F-203B-4A8F-AA50-81489A9C9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861B398E-F6FB-4600-96DD-C7EF59ABA63F}" type="datetimeFigureOut">
              <a:rPr lang="en-US"/>
              <a:pPr>
                <a:defRPr/>
              </a:pPr>
              <a:t>10/19/2015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19905F3-5973-4351-BA6D-5F95CCD384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5" r:id="rId2"/>
    <p:sldLayoutId id="2147483740" r:id="rId3"/>
    <p:sldLayoutId id="2147483741" r:id="rId4"/>
    <p:sldLayoutId id="2147483742" r:id="rId5"/>
    <p:sldLayoutId id="2147483743" r:id="rId6"/>
    <p:sldLayoutId id="2147483736" r:id="rId7"/>
    <p:sldLayoutId id="2147483744" r:id="rId8"/>
    <p:sldLayoutId id="2147483745" r:id="rId9"/>
    <p:sldLayoutId id="2147483737" r:id="rId10"/>
    <p:sldLayoutId id="2147483738" r:id="rId11"/>
    <p:sldLayoutId id="2147483746" r:id="rId12"/>
    <p:sldLayoutId id="214748374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Lossless Compression techniques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Lempel-Ziv Encoding: LZ77 &amp; LZ78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LZ78 Encoding Algorithm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LZ78 Decoding Algorithm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745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 smtClean="0">
                <a:solidFill>
                  <a:schemeClr val="accent2"/>
                </a:solidFill>
              </a:rPr>
              <a:t> </a:t>
            </a:r>
            <a:r>
              <a:rPr lang="en-US" altLang="en-US" sz="30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Lempel-Ziv Compression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mbria" pitchFamily="18" charset="0"/>
                <a:cs typeface="Arial"/>
              </a:rPr>
              <a:t>˽</a:t>
            </a:r>
            <a:r>
              <a:rPr lang="en-US" sz="1600" dirty="0" err="1">
                <a:latin typeface="Cambria" pitchFamily="18" charset="0"/>
                <a:cs typeface="Arial"/>
              </a:rPr>
              <a:t>eastman˽e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asily˽teases˽sea˽sick˽seals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90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˽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(4, 2, d )</a:t>
            </a:r>
          </a:p>
        </p:txBody>
      </p:sp>
    </p:spTree>
  </p:cSld>
  <p:clrMapOvr>
    <a:masterClrMapping/>
  </p:clrMapOvr>
  <p:transition advTm="798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astman˽eas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ily˽teases˽sea˽sick˽seals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14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1515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	 (4, 1, e)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˽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(4, 2, d )</a:t>
            </a:r>
          </a:p>
        </p:txBody>
      </p:sp>
    </p:spTree>
  </p:cSld>
  <p:clrMapOvr>
    <a:masterClrMapping/>
  </p:clrMapOvr>
  <p:transition advTm="814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˽ea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stman˽easi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ly˽teases˽sea˽sick˽seals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38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2539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	 (4, 1, e)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	 (0, 0, a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˽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(4, 2, d )</a:t>
            </a:r>
          </a:p>
        </p:txBody>
      </p:sp>
    </p:spTree>
  </p:cSld>
  <p:clrMapOvr>
    <a:masterClrMapping/>
  </p:clrMapOvr>
  <p:transition advTm="815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˽east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man˽easily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˽teases˽sea˽sick˽seals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62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3563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ambria" panose="02040503050406030204" pitchFamily="18" charset="0"/>
              </a:rPr>
              <a:t>Encoding scheme:        (0, 0, s)	(4, 1, e)</a:t>
            </a:r>
          </a:p>
          <a:p>
            <a:pPr eaLnBrk="1" hangingPunct="1"/>
            <a:r>
              <a:rPr lang="en-US" altLang="en-US" sz="2400" dirty="0">
                <a:latin typeface="Cambria" panose="02040503050406030204" pitchFamily="18" charset="0"/>
              </a:rPr>
              <a:t>			  (0, 0, </a:t>
            </a:r>
            <a:r>
              <a:rPr lang="en-US" altLang="en-US" sz="2400" dirty="0" err="1">
                <a:latin typeface="Cambria" panose="02040503050406030204" pitchFamily="18" charset="0"/>
              </a:rPr>
              <a:t>i</a:t>
            </a:r>
            <a:r>
              <a:rPr lang="en-US" altLang="en-US" sz="2400" dirty="0">
                <a:latin typeface="Cambria" panose="02040503050406030204" pitchFamily="18" charset="0"/>
              </a:rPr>
              <a:t> )	 (0, 0, a )</a:t>
            </a:r>
          </a:p>
          <a:p>
            <a:pPr eaLnBrk="1" hangingPunct="1"/>
            <a:r>
              <a:rPr lang="en-US" altLang="en-US" sz="2400" dirty="0">
                <a:latin typeface="Cambria" panose="02040503050406030204" pitchFamily="18" charset="0"/>
              </a:rPr>
              <a:t>                                           (0, 0, r )	 (10 ,1, t ) 						  (0, 0, ˽ )				</a:t>
            </a:r>
          </a:p>
          <a:p>
            <a:pPr eaLnBrk="1" hangingPunct="1"/>
            <a:r>
              <a:rPr lang="en-US" altLang="en-US" sz="2400" dirty="0">
                <a:latin typeface="Cambria" panose="02040503050406030204" pitchFamily="18" charset="0"/>
              </a:rPr>
              <a:t>			  (4, 2, d )</a:t>
            </a:r>
          </a:p>
        </p:txBody>
      </p:sp>
      <p:sp>
        <p:nvSpPr>
          <p:cNvPr id="23564" name="TextBox 14"/>
          <p:cNvSpPr txBox="1">
            <a:spLocks noChangeArrowheads="1"/>
          </p:cNvSpPr>
          <p:nvPr/>
        </p:nvSpPr>
        <p:spPr bwMode="auto">
          <a:xfrm>
            <a:off x="6324600" y="5486400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Cambria" panose="02040503050406030204" pitchFamily="18" charset="0"/>
              </a:rPr>
              <a:t>Take last occurrence of s and not</a:t>
            </a:r>
            <a:r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</a:rPr>
              <a:t> (6 ,1, t ) if length is same for both</a:t>
            </a:r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926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eastm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an˽easily˽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86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4587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(4, 1, e)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					  (0, 0, ˽ )           (0 ,0, m ) 						  (4, 2, d )</a:t>
            </a:r>
          </a:p>
        </p:txBody>
      </p:sp>
    </p:spTree>
  </p:cSld>
  <p:clrMapOvr>
    <a:masterClrMapping/>
  </p:clrMapOvr>
  <p:transition advTm="864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eastman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mbria" pitchFamily="18" charset="0"/>
                <a:cs typeface="Arial"/>
              </a:rPr>
              <a:t>˽</a:t>
            </a:r>
            <a:r>
              <a:rPr lang="en-US" sz="1600" dirty="0" err="1">
                <a:latin typeface="Cambria" pitchFamily="18" charset="0"/>
                <a:cs typeface="Arial"/>
              </a:rPr>
              <a:t>easily˽te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10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5611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(4, 1, e)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					  (0, 0, ˽ )           (0 ,0, m ) 						  (4, 2, d ) 	 (4, 1, n )</a:t>
            </a:r>
          </a:p>
        </p:txBody>
      </p:sp>
    </p:spTree>
  </p:cSld>
  <p:clrMapOvr>
    <a:masterClrMapping/>
  </p:clrMapOvr>
  <p:transition advTm="772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eastman˽easi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ly˽teases˽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6631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6632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34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(4, 1, e)	(8, 4, i)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					  (0, 0, ˽ )           (0 ,0, m ) 						  (4, 2, d ) 	 (4, 1, n )</a:t>
            </a:r>
          </a:p>
        </p:txBody>
      </p:sp>
    </p:spTree>
  </p:cSld>
  <p:clrMapOvr>
    <a:masterClrMapping/>
  </p:clrMapOvr>
  <p:transition advTm="829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eastman˽easil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y˽teases˽s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7655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(4, 1, e)	 (8, 4, i)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	 (0, 0, l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					  (0, 0, ˽ )           (0 ,0, m ) 						  (4, 2, d ) 	 (4, 1, n )</a:t>
            </a:r>
          </a:p>
        </p:txBody>
      </p:sp>
    </p:spTree>
  </p:cSld>
  <p:clrMapOvr>
    <a:masterClrMapping/>
  </p:clrMapOvr>
  <p:transition advTm="825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eastman˽easily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mbria" pitchFamily="18" charset="0"/>
                <a:cs typeface="Arial"/>
              </a:rPr>
              <a:t>˽</a:t>
            </a:r>
            <a:r>
              <a:rPr lang="en-US" sz="1600" dirty="0" err="1">
                <a:latin typeface="Cambria" pitchFamily="18" charset="0"/>
                <a:cs typeface="Arial"/>
              </a:rPr>
              <a:t>teases˽se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82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8683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 (4, 1, e)	 (8, 4, i)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	 (0, 0, l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 (0, 0, y ) 				 (0, 0, ˽ )            (0 ,0, m ) 	 				 	(4, 2, d ) 	 (4, 1, n )</a:t>
            </a:r>
          </a:p>
        </p:txBody>
      </p:sp>
    </p:spTree>
  </p:cSld>
  <p:clrMapOvr>
    <a:masterClrMapping/>
  </p:clrMapOvr>
  <p:transition advTm="809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eastman˽easily˽t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eases˽sea˽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29703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29704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06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29707" name="TextBox 13"/>
          <p:cNvSpPr txBox="1">
            <a:spLocks noChangeArrowheads="1"/>
          </p:cNvSpPr>
          <p:nvPr/>
        </p:nvSpPr>
        <p:spPr bwMode="auto">
          <a:xfrm>
            <a:off x="-76200" y="4724400"/>
            <a:ext cx="9067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 (4, 1, e)	 (8, 4, i)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	 (0, 0, l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  (0, 0, y ) 				 (0, 0, ˽ )            (0 ,0, m ) 	 (19, 1, t) 				 (4, 2, d ) 	 (4, 1, n )</a:t>
            </a:r>
          </a:p>
        </p:txBody>
      </p:sp>
    </p:spTree>
  </p:cSld>
  <p:clrMapOvr>
    <a:masterClrMapping/>
  </p:clrMapOvr>
  <p:transition advTm="820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63357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up until the late 1970's  mainly directed towards creating better methodologies for Huffman coding.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innovative, radically different method was introduced in1977 by Abraham Lempel and Jacob Ziv.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(called Lempel-Ziv) actually consists of two considerably different algorithms, LZ77 and LZ78.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patents, LZ77 and LZ78 led to many variants: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71450"/>
            <a:ext cx="8229600" cy="8509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 </a:t>
            </a:r>
            <a:r>
              <a:rPr lang="en-US" altLang="en-US" sz="30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Introduction to Lempel-Ziv Encoding</a:t>
            </a:r>
          </a:p>
        </p:txBody>
      </p:sp>
      <p:graphicFrame>
        <p:nvGraphicFramePr>
          <p:cNvPr id="6219" name="Group 75"/>
          <p:cNvGraphicFramePr>
            <a:graphicFrameLocks noGrp="1"/>
          </p:cNvGraphicFramePr>
          <p:nvPr/>
        </p:nvGraphicFramePr>
        <p:xfrm>
          <a:off x="539750" y="3860800"/>
          <a:ext cx="7775575" cy="1401972"/>
        </p:xfrm>
        <a:graphic>
          <a:graphicData uri="http://schemas.openxmlformats.org/drawingml/2006/table">
            <a:tbl>
              <a:tblPr rtl="1"/>
              <a:tblGrid>
                <a:gridCol w="1071562"/>
                <a:gridCol w="1069975"/>
                <a:gridCol w="1139825"/>
                <a:gridCol w="995363"/>
                <a:gridCol w="1001712"/>
                <a:gridCol w="1139825"/>
                <a:gridCol w="1357313"/>
              </a:tblGrid>
              <a:tr h="70088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LZH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LZB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LZSS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LZR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LZ77 Variants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LZFG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LZJ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LZMW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LZT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LZC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LZW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LZ78 Variants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sid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r>
              <a:rPr lang="en-US" dirty="0" err="1">
                <a:latin typeface="Cambria" pitchFamily="18" charset="0"/>
                <a:cs typeface="Arial"/>
              </a:rPr>
              <a:t>eastman˽easily˽tease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s˽sea˽sick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0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30731" name="TextBox 13"/>
          <p:cNvSpPr txBox="1">
            <a:spLocks noChangeArrowheads="1"/>
          </p:cNvSpPr>
          <p:nvPr/>
        </p:nvSpPr>
        <p:spPr bwMode="auto"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 (4, 1, e)	 (8, 4, i)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	 (0, 0, l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 (0, 0, y ) 				 (0, 0, ˽ )            (0 ,0, m ) 	 (19, 1, t) 				 (4, 2, d ) 	 (4, 1, n )            (16, 3, e) </a:t>
            </a:r>
          </a:p>
        </p:txBody>
      </p:sp>
    </p:spTree>
  </p:cSld>
  <p:clrMapOvr>
    <a:masterClrMapping/>
  </p:clrMapOvr>
  <p:transition advTm="834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ambria" pitchFamily="18" charset="0"/>
              </a:rPr>
              <a:t>sir</a:t>
            </a:r>
            <a:r>
              <a:rPr lang="en-US" dirty="0" err="1">
                <a:latin typeface="Cambria" pitchFamily="18" charset="0"/>
                <a:cs typeface="Arial"/>
              </a:rPr>
              <a:t>˽sid˽eastman˽easily˽teases</a:t>
            </a:r>
            <a:r>
              <a:rPr lang="en-US" dirty="0">
                <a:latin typeface="Cambria" pitchFamily="18" charset="0"/>
                <a:cs typeface="Arial"/>
              </a:rPr>
              <a:t>˽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sea˽sick˽se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31751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31752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754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31755" name="TextBox 13"/>
          <p:cNvSpPr txBox="1">
            <a:spLocks noChangeArrowheads="1"/>
          </p:cNvSpPr>
          <p:nvPr/>
        </p:nvSpPr>
        <p:spPr bwMode="auto"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 (4, 1, e)	 (8, 4, i)      (30,1, ˽)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	 (0, 0, l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  (0, 0, y ) 				 (0, 0, ˽ )            (0 ,0, m ) 	 (19, 1, t) 				 (4, 2, d ) 	 (4, 1, n )           (16, 3, e) </a:t>
            </a:r>
          </a:p>
        </p:txBody>
      </p:sp>
    </p:spTree>
  </p:cSld>
  <p:clrMapOvr>
    <a:masterClrMapping/>
  </p:clrMapOvr>
  <p:transition advTm="814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sir</a:t>
            </a:r>
            <a:r>
              <a:rPr lang="en-US" dirty="0" err="1">
                <a:latin typeface="Cambria" pitchFamily="18" charset="0"/>
                <a:cs typeface="Arial"/>
              </a:rPr>
              <a:t>˽sid˽eastman˽easily˽teases˽sea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mbria" pitchFamily="18" charset="0"/>
                <a:cs typeface="Arial"/>
              </a:rPr>
              <a:t>˽</a:t>
            </a:r>
            <a:r>
              <a:rPr lang="en-US" sz="1600" dirty="0" err="1">
                <a:latin typeface="Cambria" pitchFamily="18" charset="0"/>
                <a:cs typeface="Arial"/>
              </a:rPr>
              <a:t>sick˽seals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32775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32776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778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32779" name="TextBox 13"/>
          <p:cNvSpPr txBox="1">
            <a:spLocks noChangeArrowheads="1"/>
          </p:cNvSpPr>
          <p:nvPr/>
        </p:nvSpPr>
        <p:spPr bwMode="auto"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 (4, 1, e)	 (8, 4, i)      (30,1, ˽)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	 (0, 0, l )     (4, 2, a)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 (0, 0, y ) 			   	 (0, 0, ˽ )            (0 ,0, m ) 	 (19, 1, t) 				 (4, 2, d ) 	 (4, 1, n )           (16, 3, e) </a:t>
            </a:r>
          </a:p>
        </p:txBody>
      </p:sp>
    </p:spTree>
  </p:cSld>
  <p:clrMapOvr>
    <a:masterClrMapping/>
  </p:clrMapOvr>
  <p:transition advTm="811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sir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˽sid</a:t>
            </a:r>
            <a:r>
              <a:rPr lang="en-US" dirty="0" err="1">
                <a:latin typeface="Cambria" pitchFamily="18" charset="0"/>
                <a:cs typeface="Arial"/>
              </a:rPr>
              <a:t>˽eastman˽easily˽teases˽sea˽sic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k˽seals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33800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802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33803" name="TextBox 13"/>
          <p:cNvSpPr txBox="1">
            <a:spLocks noChangeArrowheads="1"/>
          </p:cNvSpPr>
          <p:nvPr/>
        </p:nvSpPr>
        <p:spPr bwMode="auto"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 (4, 1, e)	 (8, 4, i)        (30,1, ˽)   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	 (0, 0, l )       (4, 2, a)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 (0, 0, y )       (30, 3,c)			 (0, 0, ˽ )            (0 ,0, m ) 	 (19, 1, t )    				 (4, 2, d ) 	 (4, 1, n )            (16, 3, e)</a:t>
            </a:r>
          </a:p>
        </p:txBody>
      </p:sp>
    </p:spTree>
  </p:cSld>
  <p:clrMapOvr>
    <a:masterClrMapping/>
  </p:clrMapOvr>
  <p:transition advTm="814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sir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˽sid˽</a:t>
            </a:r>
            <a:r>
              <a:rPr lang="en-US" dirty="0" err="1">
                <a:latin typeface="Cambria" pitchFamily="18" charset="0"/>
                <a:cs typeface="Arial"/>
              </a:rPr>
              <a:t>eastman˽easily˽teases˽sea˽sick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mbria" pitchFamily="18" charset="0"/>
                <a:cs typeface="Arial"/>
              </a:rPr>
              <a:t>˽seals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34823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34824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826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34827" name="TextBox 13"/>
          <p:cNvSpPr txBox="1">
            <a:spLocks noChangeArrowheads="1"/>
          </p:cNvSpPr>
          <p:nvPr/>
        </p:nvSpPr>
        <p:spPr bwMode="auto"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	 (4, 1, e)	 (8, 4, i)        (30,1, ˽)   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	 (0, 0, a )	 (0, 0, l )       (4, 2, a)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	 (10 ,1, t ) 	(0,0,y)	         (30, 3,c)			 (0, 0, ˽ )            (0 ,0, m ) 	 (19, 1, t )      (0,0,k)			 (4, 2, d ) 	 (4, 1, n )            (16, 3, e)</a:t>
            </a:r>
          </a:p>
        </p:txBody>
      </p:sp>
    </p:spTree>
  </p:cSld>
  <p:clrMapOvr>
    <a:masterClrMapping/>
  </p:clrMapOvr>
  <p:transition advTm="7972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4648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sir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˽sid˽eastm</a:t>
            </a:r>
            <a:r>
              <a:rPr lang="en-US" dirty="0" err="1">
                <a:latin typeface="Cambria" pitchFamily="18" charset="0"/>
                <a:cs typeface="Arial"/>
              </a:rPr>
              <a:t>an˽easily˽teases˽sea˽sick˽seal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mbria" pitchFamily="18" charset="0"/>
                <a:cs typeface="Arial"/>
              </a:rPr>
              <a:t>s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850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35851" name="TextBox 13"/>
          <p:cNvSpPr txBox="1">
            <a:spLocks noChangeArrowheads="1"/>
          </p:cNvSpPr>
          <p:nvPr/>
        </p:nvSpPr>
        <p:spPr bwMode="auto"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(0, 0, s)	 (4, 1, e)      (8, 4, i)      (30,1, ˽)   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           (0, 0, i )	 (0, 0, a )     (0, 0, l )     (4, 2, a)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(0, 0, r )	 (10 ,1, t )    (0, 0, y)	(30, 3,c)			           (0, 0, ˽ )   (0 ,0, m )   (19, 1, t)   (0,0,k)			         	           (4, 2, d )  (4, 1, n )    (16, 3, e)   (9, 4, l)</a:t>
            </a:r>
          </a:p>
        </p:txBody>
      </p:sp>
    </p:spTree>
  </p:cSld>
  <p:clrMapOvr>
    <a:masterClrMapping/>
  </p:clrMapOvr>
  <p:transition advTm="1026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4648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sir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Arial"/>
              </a:rPr>
              <a:t>˽sid˽eastma</a:t>
            </a:r>
            <a:r>
              <a:rPr lang="en-US" dirty="0">
                <a:latin typeface="Cambria" pitchFamily="18" charset="0"/>
                <a:cs typeface="Arial"/>
              </a:rPr>
              <a:t>n˽easily˽teases˽sea˽sick˽seals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70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36871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36872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74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36875" name="TextBox 13"/>
          <p:cNvSpPr txBox="1">
            <a:spLocks noChangeArrowheads="1"/>
          </p:cNvSpPr>
          <p:nvPr/>
        </p:nvSpPr>
        <p:spPr bwMode="auto">
          <a:xfrm>
            <a:off x="-76200" y="4724400"/>
            <a:ext cx="9525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(0, 0, s)	 (4, 1, e)      (8, 4, i)      (30,1, ˽)   (25, 1,eos)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           (0, 0, i )	 (0, 0, a )     (0, 0, l )     (4, 2, a)    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(0, 0, r )	 (10 ,1, t )  (0, 0, y ) 	(30, 3,c)			                        (0, 0, ˽ )   (0 ,0, m )   (19, 1, t)    (0,0,k)			           	          	          (4, 2, d )  (4, 1, n )    (16, 3, e)    (9, 4, l)</a:t>
            </a:r>
          </a:p>
        </p:txBody>
      </p:sp>
    </p:spTree>
  </p:cSld>
  <p:clrMapOvr>
    <a:masterClrMapping/>
  </p:clrMapOvr>
  <p:transition advTm="10498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048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1: LZ78 Compression</a:t>
            </a:r>
            <a:r>
              <a:rPr lang="en-US" altLang="en-US" sz="30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04813"/>
            <a:ext cx="8713788" cy="6453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 (i.e., compress) the string 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ABBCBCABABCAABCAAB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LZ78 algorithm.</a:t>
            </a: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compressed message is: </a:t>
            </a:r>
            <a:r>
              <a:rPr lang="en-US" alt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(0,A)(0,B)(2,C)(3,A)(2,A)(4,A)(6,B)</a:t>
            </a:r>
          </a:p>
          <a:p>
            <a:pPr eaLnBrk="1" hangingPunct="1"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above is just a representation, the commas and parentheses are not transmitted; we will discuss the actual form of the compressed message later on in slide 12.</a:t>
            </a:r>
          </a:p>
        </p:txBody>
      </p:sp>
      <p:pic>
        <p:nvPicPr>
          <p:cNvPr id="37892" name="Picture 4" descr="LZ78compression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938187"/>
            <a:ext cx="7921625" cy="42910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B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it.  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B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BCA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B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BA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B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BCA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BCAA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B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BCA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BCAA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BCAAB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1: LZ78 Compression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333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2: LZ78 Compression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04813"/>
            <a:ext cx="8435975" cy="583247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 (i.e., compress) the string </a:t>
            </a:r>
            <a:r>
              <a:rPr lang="en-US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BABAABRRRA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LZ78 algorithm. </a:t>
            </a:r>
          </a:p>
        </p:txBody>
      </p:sp>
      <p:pic>
        <p:nvPicPr>
          <p:cNvPr id="39940" name="Picture 46" descr="LZ78compression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765175"/>
            <a:ext cx="7848600" cy="5160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1" name="Text Box 48"/>
          <p:cNvSpPr txBox="1">
            <a:spLocks noChangeArrowheads="1"/>
          </p:cNvSpPr>
          <p:nvPr/>
        </p:nvSpPr>
        <p:spPr bwMode="auto">
          <a:xfrm>
            <a:off x="250825" y="6021388"/>
            <a:ext cx="8482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compressed message is: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(0,B)(0,A)(1,A)(2,B)(0,R)(5,R)(2,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 rtlCol="0">
            <a:normAutofit fontScale="70000" lnSpcReduction="20000"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Search Buffer (Thousands of bytes long)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Look ahead Buffer (Tens of bytes long)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Text should be read from right to left in the buffer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The encoder check the symbol in Look ahead buffer with search buffer considered here as dictionary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Offset is the count from the dividing line between search and look ahead buffer.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Length is the span of string matched in look ahead buffer corresponding to search buffer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Symbol is the next character after the string match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The encoder select the longest match or if they are all the same length the last one found because the last one will be leaving the search buffer soon.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</p:spTree>
  </p:cSld>
  <p:clrMapOvr>
    <a:masterClrMapping/>
  </p:clrMapOvr>
  <p:transition advTm="3262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37433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B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</a:t>
            </a: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A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</a:t>
            </a: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B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BA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it.    </a:t>
            </a: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A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AB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it.</a:t>
            </a: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R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it.</a:t>
            </a: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 R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RR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it.</a:t>
            </a:r>
            <a:endParaRPr lang="en-US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A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 and it is the last input character; output a pair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containing its index: </a:t>
            </a: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(2, )</a:t>
            </a:r>
          </a:p>
        </p:txBody>
      </p:sp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476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2: LZ78 Compression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2016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3: LZ78 Compression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333375"/>
            <a:ext cx="8435975" cy="35877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 (i.e., compress) the string </a:t>
            </a:r>
            <a:r>
              <a:rPr lang="en-US" altLang="en-US" sz="16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AAAAAAAAA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LZ78 algorithm. </a:t>
            </a:r>
          </a:p>
        </p:txBody>
      </p:sp>
      <p:pic>
        <p:nvPicPr>
          <p:cNvPr id="41988" name="Picture 45" descr="LZ78compression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692150"/>
            <a:ext cx="7416800" cy="2927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9" name="Text Box 47"/>
          <p:cNvSpPr txBox="1">
            <a:spLocks noChangeArrowheads="1"/>
          </p:cNvSpPr>
          <p:nvPr/>
        </p:nvSpPr>
        <p:spPr bwMode="auto">
          <a:xfrm>
            <a:off x="250825" y="3860800"/>
            <a:ext cx="86423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 A is not in the Dictionary; insert it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 A is in the Dictionary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AA is not in the Dictionary; insert it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 A is in the Dictionary.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AA is in the Dictionary.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AAA is not in the Dictionary; insert it.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 A is in the Dictionary.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AA is in the Dictionary.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AAA is in the Dictionary and it is the last pattern; output a pair containing its index: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(3,  )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476250"/>
            <a:ext cx="8642350" cy="638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 ; DictionaryIndex 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while(there are more (CodeWord, Char) pairs in codestream){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CodeWord 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next CodeWord in codestream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corresponding to CodeWord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if(CodeWord </a:t>
            </a:r>
            <a:r>
              <a:rPr lang="en-US" altLang="en-US" sz="18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=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String 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at index </a:t>
            </a:r>
            <a:r>
              <a:rPr lang="en-US" altLang="en-US" sz="18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Dictionary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Output: </a:t>
            </a:r>
            <a:r>
              <a:rPr lang="en-US" altLang="en-US" sz="18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+ Char 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insertInDictionary( (DictionaryIndex ,  </a:t>
            </a:r>
            <a:r>
              <a:rPr lang="en-US" altLang="en-US" sz="18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+ Char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DictionaryIndex++;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Summary: </a:t>
            </a:r>
            <a:endParaRPr lang="en-US" altLang="en-US" sz="2400" b="1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b="1" smtClean="0"/>
              <a:t>    </a:t>
            </a:r>
            <a:r>
              <a:rPr lang="en-US" altLang="en-US" sz="1600" b="1" smtClean="0"/>
              <a:t>input:</a:t>
            </a:r>
            <a:r>
              <a:rPr lang="en-US" altLang="en-US" sz="1600" smtClean="0"/>
              <a:t> (CW, character) pairs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600" b="1" smtClean="0"/>
              <a:t>     output</a:t>
            </a:r>
            <a:r>
              <a:rPr lang="en-US" altLang="en-US" sz="160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    if(CW ==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        output: currentCharacter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         output: stringAtIndex CW + currentCharacter</a:t>
            </a:r>
            <a:endParaRPr lang="en-US" altLang="en-US" sz="1800" b="1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600" b="1" smtClean="0"/>
              <a:t>Insert:</a:t>
            </a:r>
            <a:r>
              <a:rPr lang="en-US" altLang="en-US" sz="1600" smtClean="0"/>
              <a:t> current output in dictionary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346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LZ78 Decompression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33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1: LZ78 Decompression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404813"/>
            <a:ext cx="8218488" cy="360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 (i.e., decompress) the sequence </a:t>
            </a:r>
            <a:r>
              <a:rPr lang="en-US" altLang="en-US" sz="16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A) (0, B) (2, C) (3, A) (2, A) (4, A) (6, B)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4036" name="Picture 4" descr="LZ78decompression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29481"/>
            <a:ext cx="6911975" cy="5143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323850" y="6237288"/>
            <a:ext cx="862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decompressed message is: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ABBCBCABABCAABCAAB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33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2: LZ78 Decompression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404813"/>
            <a:ext cx="8218488" cy="36036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Decode (i.e., decompress) the sequence </a:t>
            </a:r>
            <a:r>
              <a:rPr lang="en-US" altLang="en-US" sz="1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(0, B) (0, A) (1, A) (2, B) (0, R) (5, R) (2,  )</a:t>
            </a:r>
          </a:p>
        </p:txBody>
      </p:sp>
      <p:pic>
        <p:nvPicPr>
          <p:cNvPr id="45060" name="Picture 6" descr="LZ78decompression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908050"/>
            <a:ext cx="7127875" cy="5237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323850" y="6237288"/>
            <a:ext cx="862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decompressed message is: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BABAABRRRA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4048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3: LZ78 Decompression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476250"/>
            <a:ext cx="8362950" cy="43180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Decode (i.e., decompress) the sequence </a:t>
            </a:r>
            <a:r>
              <a:rPr lang="en-US" altLang="en-US" sz="1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(0, A) (1, A) (2, A) (3,  )</a:t>
            </a:r>
            <a:r>
              <a:rPr lang="en-US" altLang="en-US" sz="2800" smtClean="0"/>
              <a:t> </a:t>
            </a:r>
          </a:p>
        </p:txBody>
      </p:sp>
      <p:pic>
        <p:nvPicPr>
          <p:cNvPr id="46084" name="Picture 6" descr="LZ78decompression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125538"/>
            <a:ext cx="6983412" cy="34782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50825" y="5084763"/>
            <a:ext cx="862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decompressed message is: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AAAAAAAAA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381635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 LZ78 to trace encoding the string </a:t>
            </a:r>
          </a:p>
          <a:p>
            <a:pPr marL="609600" indent="-609600" algn="ctr" eaLnBrk="1" hangingPunct="1">
              <a:buFontTx/>
              <a:buNone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SATATASACITASA.</a:t>
            </a:r>
          </a:p>
          <a:p>
            <a:pPr marL="609600" indent="-609600" algn="ctr" eaLnBrk="1" hangingPunct="1">
              <a:buFontTx/>
              <a:buNone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Write a Java program that encodes a given string using LZ78. </a:t>
            </a:r>
          </a:p>
          <a:p>
            <a:pPr marL="609600" indent="-609600" eaLnBrk="1" hangingPunct="1"/>
            <a:endParaRPr lang="en-US" alt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a Java program that decodes a given set of encoded codewords using LZ78.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334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4175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/>
              <a:t> </a:t>
            </a:r>
            <a:r>
              <a:rPr lang="en-US" altLang="en-US" sz="3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LZW Encoding Algorithm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549275"/>
            <a:ext cx="8785225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message to be encoded consists of only one character, LZW outputs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code for this character; otherwise it inserts two- or multi-character, </a:t>
            </a:r>
            <a:r>
              <a:rPr lang="en-US" altLang="en-US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distinct patterns of the message to be encoded in a Dictionary.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*The last character of a pattern is the first character of the next pattern.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patterns are of the form: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. . C</a:t>
            </a:r>
            <a:r>
              <a:rPr lang="en-US" altLang="en-US" sz="2000" baseline="-25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pattern consists of all the pattern characters except the last: 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. . C</a:t>
            </a:r>
            <a:r>
              <a:rPr lang="en-US" altLang="en-US" sz="2000" baseline="-25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aseline="-250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LZW output if the message consists of more than one character: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pattern is not the last one; output: The code for its prefix.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pattern is the last one: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 last pattern exists in the Dictionary; output: The code for the pattern.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last pattern does not exist in the Dictionary; output: </a:t>
            </a: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code(lastPrefix)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output:  </a:t>
            </a: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code(lastCharacter)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250825" y="5713413"/>
            <a:ext cx="86248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Note:</a:t>
            </a:r>
            <a:r>
              <a:rPr lang="en-US" altLang="en-US"/>
              <a:t> </a:t>
            </a:r>
            <a:r>
              <a:rPr lang="en-US" altLang="en-US" b="1"/>
              <a:t>LZW</a:t>
            </a:r>
            <a:r>
              <a:rPr lang="en-US" altLang="en-US"/>
              <a:t> outputs codewords that are 12-bits each. Since there are 2</a:t>
            </a:r>
            <a:r>
              <a:rPr lang="en-US" altLang="en-US" baseline="30000"/>
              <a:t>12</a:t>
            </a:r>
            <a:r>
              <a:rPr lang="en-US" altLang="en-US"/>
              <a:t> = 4096 codeword possibilities, the minimum size of the Dictionary is 4096; however since the Dictionary is usually implemented as a hash table its size is larger than 4096.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721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>
                <a:latin typeface="Rockwell" panose="02060603020205020403" pitchFamily="18" charset="0"/>
              </a:rPr>
              <a:t> </a:t>
            </a: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334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LZW Encoding Algorithm (cont’d)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79388" y="765175"/>
            <a:ext cx="878522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Initialize Dictionary with 256 single character strings and their corresponding ASCII codes;</a:t>
            </a:r>
          </a:p>
          <a:p>
            <a:pPr eaLnBrk="1" hangingPunct="1"/>
            <a:endParaRPr lang="en-US" altLang="en-US" b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Prefix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en-US">
                <a:solidFill>
                  <a:schemeClr val="accent2"/>
                </a:solidFill>
              </a:rPr>
              <a:t> first input character; </a:t>
            </a:r>
            <a:endParaRPr lang="en-US" altLang="en-US" b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CodeWord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en-US">
                <a:solidFill>
                  <a:schemeClr val="accent2"/>
                </a:solidFill>
              </a:rPr>
              <a:t> 256;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while(not end of character stream){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        </a:t>
            </a:r>
            <a:r>
              <a:rPr lang="en-US" altLang="en-US" b="1">
                <a:solidFill>
                  <a:schemeClr val="accent2"/>
                </a:solidFill>
              </a:rPr>
              <a:t>Char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en-US">
                <a:solidFill>
                  <a:schemeClr val="accent2"/>
                </a:solidFill>
              </a:rPr>
              <a:t> next input character;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        if(</a:t>
            </a:r>
            <a:r>
              <a:rPr lang="en-US" altLang="en-US" b="1">
                <a:solidFill>
                  <a:schemeClr val="accent2"/>
                </a:solidFill>
              </a:rPr>
              <a:t>Prefix + Char</a:t>
            </a:r>
            <a:r>
              <a:rPr lang="en-US" altLang="en-US">
                <a:solidFill>
                  <a:schemeClr val="accent2"/>
                </a:solidFill>
              </a:rPr>
              <a:t> exists in the Dictionary)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	Prefix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b="1">
                <a:solidFill>
                  <a:schemeClr val="accent2"/>
                </a:solidFill>
              </a:rPr>
              <a:t>Prefix + Char</a:t>
            </a:r>
            <a:r>
              <a:rPr lang="en-US" altLang="en-US">
                <a:solidFill>
                  <a:schemeClr val="accent2"/>
                </a:solidFill>
              </a:rPr>
              <a:t>;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        else{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 b="1">
                <a:solidFill>
                  <a:schemeClr val="accent2"/>
                </a:solidFill>
              </a:rPr>
              <a:t>Output:</a:t>
            </a:r>
            <a:r>
              <a:rPr lang="en-US" altLang="en-US">
                <a:solidFill>
                  <a:schemeClr val="accent2"/>
                </a:solidFill>
              </a:rPr>
              <a:t> the code for </a:t>
            </a:r>
            <a:r>
              <a:rPr lang="en-US" altLang="en-US" b="1">
                <a:solidFill>
                  <a:schemeClr val="accent2"/>
                </a:solidFill>
              </a:rPr>
              <a:t>Prefix</a:t>
            </a:r>
            <a:r>
              <a:rPr lang="en-US" altLang="en-US">
                <a:solidFill>
                  <a:schemeClr val="accent2"/>
                </a:solidFill>
              </a:rPr>
              <a:t>;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	insertInDictionary(  (CodeWord , </a:t>
            </a:r>
            <a:r>
              <a:rPr lang="en-US" altLang="en-US" b="1">
                <a:solidFill>
                  <a:schemeClr val="accent2"/>
                </a:solidFill>
              </a:rPr>
              <a:t>Prefix + Char</a:t>
            </a:r>
            <a:r>
              <a:rPr lang="en-US" altLang="en-US">
                <a:solidFill>
                  <a:schemeClr val="accent2"/>
                </a:solidFill>
              </a:rPr>
              <a:t>) ) ;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	CodeWord++;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 b="1">
                <a:solidFill>
                  <a:schemeClr val="accent2"/>
                </a:solidFill>
              </a:rPr>
              <a:t>Prefix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b="1">
                <a:solidFill>
                  <a:schemeClr val="accent2"/>
                </a:solidFill>
              </a:rPr>
              <a:t>Char</a:t>
            </a:r>
            <a:r>
              <a:rPr lang="en-US" altLang="en-US">
                <a:solidFill>
                  <a:schemeClr val="accent2"/>
                </a:solidFill>
              </a:rPr>
              <a:t>;  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         }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}</a:t>
            </a:r>
          </a:p>
          <a:p>
            <a:pPr eaLnBrk="1" hangingPunct="1"/>
            <a:endParaRPr lang="en-US" altLang="en-US" b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Output:</a:t>
            </a:r>
            <a:r>
              <a:rPr lang="en-US" altLang="en-US">
                <a:solidFill>
                  <a:schemeClr val="accent2"/>
                </a:solidFill>
              </a:rPr>
              <a:t> the code for </a:t>
            </a:r>
            <a:r>
              <a:rPr lang="en-US" altLang="en-US" b="1">
                <a:solidFill>
                  <a:schemeClr val="accent2"/>
                </a:solidFill>
              </a:rPr>
              <a:t>Prefix</a:t>
            </a:r>
            <a:r>
              <a:rPr lang="en-US" altLang="en-US">
                <a:solidFill>
                  <a:schemeClr val="accent2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60350"/>
            <a:ext cx="8447088" cy="43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 the string </a:t>
            </a: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BABAABAAA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LZW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encoding algorithm.</a:t>
            </a:r>
            <a:r>
              <a:rPr lang="en-US" altLang="en-US" sz="1800" smtClean="0"/>
              <a:t>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603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1: Compression using LZW</a:t>
            </a:r>
          </a:p>
        </p:txBody>
      </p:sp>
      <p:pic>
        <p:nvPicPr>
          <p:cNvPr id="50180" name="Picture 4" descr="lzw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0713"/>
            <a:ext cx="55451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79388" y="1484313"/>
            <a:ext cx="89646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1. BA</a:t>
            </a:r>
            <a:r>
              <a:rPr lang="en-US" altLang="en-US"/>
              <a:t> is not in the Dictionary; insert </a:t>
            </a:r>
            <a:r>
              <a:rPr lang="en-US" altLang="en-US" b="1"/>
              <a:t>BA</a:t>
            </a:r>
            <a:r>
              <a:rPr lang="en-US" altLang="en-US"/>
              <a:t>, output the code for its prefix: </a:t>
            </a:r>
            <a:r>
              <a:rPr lang="en-US" altLang="en-US" b="1"/>
              <a:t>code(B)</a:t>
            </a:r>
          </a:p>
          <a:p>
            <a:pPr eaLnBrk="1" hangingPunct="1"/>
            <a:r>
              <a:rPr lang="en-US" altLang="en-US" b="1"/>
              <a:t>2. AB</a:t>
            </a:r>
            <a:r>
              <a:rPr lang="en-US" altLang="en-US"/>
              <a:t> is not in the Dictionary; insert </a:t>
            </a:r>
            <a:r>
              <a:rPr lang="en-US" altLang="en-US" b="1"/>
              <a:t>AB</a:t>
            </a:r>
            <a:r>
              <a:rPr lang="en-US" altLang="en-US"/>
              <a:t>, output the code for its prefix: </a:t>
            </a:r>
            <a:r>
              <a:rPr lang="en-US" altLang="en-US" b="1"/>
              <a:t>code(A)</a:t>
            </a:r>
          </a:p>
          <a:p>
            <a:pPr eaLnBrk="1" hangingPunct="1"/>
            <a:r>
              <a:rPr lang="en-US" altLang="en-US" b="1"/>
              <a:t>3. BA</a:t>
            </a:r>
            <a:r>
              <a:rPr lang="en-US" altLang="en-US"/>
              <a:t> is in the Dictionary.</a:t>
            </a:r>
            <a:endParaRPr lang="en-US" altLang="en-US" b="1"/>
          </a:p>
          <a:p>
            <a:pPr eaLnBrk="1" hangingPunct="1"/>
            <a:r>
              <a:rPr lang="en-US" altLang="en-US" b="1"/>
              <a:t>    BAA</a:t>
            </a:r>
            <a:r>
              <a:rPr lang="en-US" altLang="en-US"/>
              <a:t> is not in Dictionary; insert </a:t>
            </a:r>
            <a:r>
              <a:rPr lang="en-US" altLang="en-US" b="1"/>
              <a:t>BAA</a:t>
            </a:r>
            <a:r>
              <a:rPr lang="en-US" altLang="en-US"/>
              <a:t>, output the code for its prefix: </a:t>
            </a:r>
            <a:r>
              <a:rPr lang="en-US" altLang="en-US" b="1"/>
              <a:t>code(BA)</a:t>
            </a:r>
          </a:p>
          <a:p>
            <a:pPr eaLnBrk="1" hangingPunct="1"/>
            <a:r>
              <a:rPr lang="en-US" altLang="en-US" b="1"/>
              <a:t>4. AB</a:t>
            </a:r>
            <a:r>
              <a:rPr lang="en-US" altLang="en-US"/>
              <a:t> is in the Dictionary.</a:t>
            </a:r>
            <a:endParaRPr lang="en-US" altLang="en-US" b="1"/>
          </a:p>
          <a:p>
            <a:pPr eaLnBrk="1" hangingPunct="1"/>
            <a:r>
              <a:rPr lang="en-US" altLang="en-US" b="1"/>
              <a:t>    ABA</a:t>
            </a:r>
            <a:r>
              <a:rPr lang="en-US" altLang="en-US"/>
              <a:t> is not in the Dictionary; insert </a:t>
            </a:r>
            <a:r>
              <a:rPr lang="en-US" altLang="en-US" b="1"/>
              <a:t>ABA</a:t>
            </a:r>
            <a:r>
              <a:rPr lang="en-US" altLang="en-US"/>
              <a:t>, output the code for its prefix: </a:t>
            </a:r>
            <a:r>
              <a:rPr lang="en-US" altLang="en-US" b="1"/>
              <a:t>code(AB)</a:t>
            </a:r>
          </a:p>
          <a:p>
            <a:pPr eaLnBrk="1" hangingPunct="1"/>
            <a:r>
              <a:rPr lang="en-US" altLang="en-US" b="1"/>
              <a:t>5. AA</a:t>
            </a:r>
            <a:r>
              <a:rPr lang="en-US" altLang="en-US"/>
              <a:t> is not in the Dictionary; insert </a:t>
            </a:r>
            <a:r>
              <a:rPr lang="en-US" altLang="en-US" b="1"/>
              <a:t>AA</a:t>
            </a:r>
            <a:r>
              <a:rPr lang="en-US" altLang="en-US"/>
              <a:t>, output the code for its prefix: </a:t>
            </a:r>
            <a:r>
              <a:rPr lang="en-US" altLang="en-US" b="1"/>
              <a:t>code(A)</a:t>
            </a:r>
          </a:p>
          <a:p>
            <a:pPr eaLnBrk="1" hangingPunct="1"/>
            <a:r>
              <a:rPr lang="en-US" altLang="en-US" b="1"/>
              <a:t>6. AA</a:t>
            </a:r>
            <a:r>
              <a:rPr lang="en-US" altLang="en-US"/>
              <a:t> is in the Dictionary and it is the last pattern; output its code: </a:t>
            </a:r>
            <a:r>
              <a:rPr lang="en-US" altLang="en-US" b="1"/>
              <a:t>code(AA)</a:t>
            </a:r>
          </a:p>
        </p:txBody>
      </p:sp>
      <p:pic>
        <p:nvPicPr>
          <p:cNvPr id="50182" name="Picture 6" descr="lzw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89363"/>
            <a:ext cx="777716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50825" y="6308725"/>
            <a:ext cx="8697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compressed message is: </a:t>
            </a:r>
            <a:r>
              <a:rPr lang="en-US" altLang="en-US" b="1"/>
              <a:t>&lt;66&gt;&lt;65&gt;&lt;256&gt;&lt;257&gt;&lt;65&gt;&lt;260&gt;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46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14347" name="TextBox 13"/>
          <p:cNvSpPr txBox="1">
            <a:spLocks noChangeArrowheads="1"/>
          </p:cNvSpPr>
          <p:nvPr/>
        </p:nvSpPr>
        <p:spPr bwMode="auto">
          <a:xfrm>
            <a:off x="457200" y="53340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Input Text :     sir˽sid˽eastman˽easily˽teases˽sea˽sick˽seals</a:t>
            </a:r>
          </a:p>
          <a:p>
            <a:pPr eaLnBrk="1" hangingPunct="1"/>
            <a:endParaRPr lang="en-US" altLang="en-US" sz="2400"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Note:-  ˽  It represents space</a:t>
            </a:r>
          </a:p>
        </p:txBody>
      </p:sp>
    </p:spTree>
  </p:cSld>
  <p:clrMapOvr>
    <a:masterClrMapping/>
  </p:clrMapOvr>
  <p:transition advTm="1028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447088" cy="287338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Encode the string </a:t>
            </a:r>
            <a:r>
              <a:rPr lang="en-US" altLang="en-US" sz="1800" b="1">
                <a:latin typeface="Times New Roman" pitchFamily="18" charset="0"/>
                <a:cs typeface="Times New Roman" pitchFamily="18" charset="0"/>
              </a:rPr>
              <a:t>BABAABRRRA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 by the LZW encoding algorithm.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603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2: Compression using LZW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79388" y="1484313"/>
            <a:ext cx="8964612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output the code for its prefix: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code(B)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output the code for its prefix: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code(A)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Dictionary; insert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output the code for its prefix: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code(BA)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Dictionary.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output the code for its prefix: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code(AB)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Dictionary; insert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output the code for its prefix: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code(R)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RR is in the Dictionary.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RRA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Dictionary and it is the last pattern; insert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RRA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output code for its prefix: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code(RR),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then output code for last character: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code(A)</a:t>
            </a:r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250825" y="6491288"/>
            <a:ext cx="8697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compressed message is: </a:t>
            </a:r>
            <a:r>
              <a:rPr lang="en-US" altLang="en-US" b="1"/>
              <a:t>&lt;66&gt;&lt;65&gt;&lt;256&gt;&lt;257&gt;&lt;82&gt;&lt;260&gt; &lt;65&gt;</a:t>
            </a:r>
          </a:p>
        </p:txBody>
      </p:sp>
      <p:pic>
        <p:nvPicPr>
          <p:cNvPr id="51206" name="Picture 8" descr="lzw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20713"/>
            <a:ext cx="43195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 descr="lzw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6700"/>
            <a:ext cx="6480175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333375"/>
            <a:ext cx="8675687" cy="604837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The LZW decompressor creates the same string table during decompression.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Initialize Dictionary with 256 ASCII codes and corresponding single character </a:t>
            </a:r>
            <a:r>
              <a:rPr lang="en-US" altLang="en-US" sz="1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as their translations;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PreviousCodeWord 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first input code;</a:t>
            </a:r>
            <a:endParaRPr lang="en-US" altLang="en-US" sz="1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string(PreviousCodeWord) 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character(first input code);</a:t>
            </a:r>
            <a:endParaRPr lang="en-US" altLang="en-US" sz="1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CodeWord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256; 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while(not end of code stream){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CurrentCodeWord 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next input code 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US" altLang="en-US" sz="1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CurrentCodeWord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exists in the Dictionary)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     String 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string(CurrentCodeWord) 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else   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String 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string(PreviousCodeWord) + Char 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1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String;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first character of String 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insertInDictionary(  (</a:t>
            </a:r>
            <a:r>
              <a:rPr lang="en-US" altLang="en-US" sz="1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CodeWord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, string(</a:t>
            </a:r>
            <a:r>
              <a:rPr lang="en-US" altLang="en-US" sz="1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PreviousCodeWord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1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+ Char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)   );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PreviousCodeWord 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CurrentCodeWord 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CodeWord++ 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2603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LZW Decoding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476250"/>
            <a:ext cx="8713788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</a:t>
            </a:r>
            <a:r>
              <a:rPr lang="en-US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LZW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 algorithm: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string(first CodeWord);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while(there are more CodeWords){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if(CurrentCodeWord is in the Dictionary)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altLang="en-US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string(CurrentCodeWord);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output: </a:t>
            </a:r>
            <a:r>
              <a:rPr lang="en-US" altLang="en-US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PreviousOutput + PreviousOutput first character;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insert in the Dictionary: </a:t>
            </a:r>
            <a:r>
              <a:rPr lang="en-US" altLang="en-US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PreviousOutput + CurrentOutput first character;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4175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LZW Decoding Algorithm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3333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LZW to decompress the output sequence </a:t>
            </a:r>
            <a:r>
              <a:rPr lang="en-US" altLang="en-US" sz="18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&lt;66&gt; &lt;65&gt; &lt;256&gt; &lt;257&gt; &lt;65&gt; &lt;260&gt;</a:t>
            </a:r>
            <a:r>
              <a:rPr lang="en-US" altLang="en-US" sz="18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18488" cy="333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Example 1: LZW Decompression </a:t>
            </a:r>
          </a:p>
        </p:txBody>
      </p:sp>
      <p:pic>
        <p:nvPicPr>
          <p:cNvPr id="54276" name="Picture 4" descr="lzw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5175"/>
            <a:ext cx="770572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0" y="4529138"/>
            <a:ext cx="9144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Dictionary; output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string(66)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Dictionary; output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string(65)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insert </a:t>
            </a:r>
            <a:r>
              <a:rPr lang="en-US" alt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Dictionary; output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string(256)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insert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257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Dictionary; output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string(257)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insert 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Dictionary; output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string(65)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insert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Dictionary; </a:t>
            </a:r>
            <a:r>
              <a:rPr lang="en-US" altLang="en-US" dirty="0"/>
              <a:t>output 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previous output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output first character: 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insert AA</a:t>
            </a:r>
          </a:p>
          <a:p>
            <a:pPr eaLnBrk="1" hangingPunct="1"/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569325" cy="35877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Decode the sequence </a:t>
            </a:r>
            <a:r>
              <a:rPr lang="en-US" altLang="en-US" sz="1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&lt;67&gt; &lt;70&gt; &lt;256&gt; &lt;258&gt; &lt;259&gt; &lt;257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&gt; by LZW decode algorithm.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18488" cy="333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Example 2: LZW Decompression 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0" y="4529138"/>
            <a:ext cx="91440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in Dictionary; output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string(67)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70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in Dictionary; output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string(70)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insert 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256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in Dictionary; output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string(256)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insert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258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Dictionary; output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output + 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CFC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insert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CFC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259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Dictionary; output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output + 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CFCC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insert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CFCC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257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in Dictionary; output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string(257)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insert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CFCC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eaLnBrk="1" hangingPunct="1"/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</a:t>
            </a:r>
          </a:p>
        </p:txBody>
      </p:sp>
      <p:pic>
        <p:nvPicPr>
          <p:cNvPr id="55301" name="Picture 6" descr="lzw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5175"/>
            <a:ext cx="7920038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8785225" cy="2232025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the dictionary gets too large?</a:t>
            </a:r>
          </a:p>
          <a:p>
            <a:pPr eaLnBrk="1" hangingPunct="1"/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approach is to clear entries 256-4095 and start building the dictionary again.</a:t>
            </a:r>
          </a:p>
          <a:p>
            <a:pPr eaLnBrk="1" hangingPunct="1"/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approach must also be used by the decoder.</a:t>
            </a:r>
          </a:p>
          <a:p>
            <a:pPr lvl="2" eaLnBrk="1" hangingPunct="1"/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032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LZW: Limitations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2447925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LZW to trace encoding the string ABRACADABRA</a:t>
            </a:r>
          </a:p>
          <a:p>
            <a:pPr eaLnBrk="1" hangingPunct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mbria" pitchFamily="18" charset="0"/>
              </a:rPr>
              <a:t>sir</a:t>
            </a:r>
            <a:r>
              <a:rPr lang="en-US" sz="1600" dirty="0">
                <a:latin typeface="Cambria" pitchFamily="18" charset="0"/>
                <a:cs typeface="Arial"/>
              </a:rPr>
              <a:t>˽sid˽ea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cs typeface="Arial"/>
              </a:rPr>
              <a:t>stman˽easily˽teases˽sea˽sick˽seals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Size = 30 symbols (app)</a:t>
            </a:r>
          </a:p>
        </p:txBody>
      </p: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2362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Size = 10 symbols (app)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8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70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15371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 (offset, length, next symbol)</a:t>
            </a:r>
          </a:p>
        </p:txBody>
      </p:sp>
    </p:spTree>
  </p:cSld>
  <p:clrMapOvr>
    <a:masterClrMapping/>
  </p:clrMapOvr>
  <p:transition advTm="1042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	</a:t>
            </a:r>
            <a:r>
              <a:rPr lang="en-US" dirty="0">
                <a:latin typeface="Cambria" pitchFamily="18" charset="0"/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</a:rPr>
              <a:t>ir</a:t>
            </a:r>
            <a:r>
              <a:rPr lang="en-US" sz="1600" dirty="0" err="1">
                <a:latin typeface="Cambria" pitchFamily="18" charset="0"/>
                <a:cs typeface="Arial"/>
              </a:rPr>
              <a:t>˽sid˽eas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tman˽easily˽teases˽sea˽sick˽seals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16392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4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16395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</a:t>
            </a:r>
          </a:p>
        </p:txBody>
      </p:sp>
    </p:spTree>
  </p:cSld>
  <p:clrMapOvr>
    <a:masterClrMapping/>
  </p:clrMapOvr>
  <p:transition advTm="1010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	</a:t>
            </a:r>
            <a:r>
              <a:rPr lang="en-US" dirty="0" err="1">
                <a:latin typeface="Cambria" pitchFamily="18" charset="0"/>
              </a:rPr>
              <a:t>si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</a:rPr>
              <a:t>r</a:t>
            </a:r>
            <a:r>
              <a:rPr lang="en-US" sz="1600" dirty="0" err="1">
                <a:latin typeface="Cambria" pitchFamily="18" charset="0"/>
                <a:cs typeface="Arial"/>
              </a:rPr>
              <a:t>˽sid˽east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man˽easily˽teases˽sea˽sick˽seals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17415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18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17419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</a:t>
            </a:r>
          </a:p>
        </p:txBody>
      </p:sp>
    </p:spTree>
  </p:cSld>
  <p:clrMapOvr>
    <a:masterClrMapping/>
  </p:clrMapOvr>
  <p:transition advTm="808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</a:t>
            </a:r>
            <a:r>
              <a:rPr lang="en-US" dirty="0">
                <a:latin typeface="Cambria" pitchFamily="18" charset="0"/>
              </a:rPr>
              <a:t>sir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mbria" pitchFamily="18" charset="0"/>
                <a:cs typeface="Arial"/>
              </a:rPr>
              <a:t>˽</a:t>
            </a:r>
            <a:r>
              <a:rPr lang="en-US" sz="1600" dirty="0" err="1">
                <a:latin typeface="Cambria" pitchFamily="18" charset="0"/>
                <a:cs typeface="Arial"/>
              </a:rPr>
              <a:t>sid˽eastm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an˽easily˽teases˽sea˽sick˽seals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18439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42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305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</a:t>
            </a:r>
          </a:p>
        </p:txBody>
      </p:sp>
    </p:spTree>
  </p:cSld>
  <p:clrMapOvr>
    <a:masterClrMapping/>
  </p:clrMapOvr>
  <p:transition advTm="808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LZ77 (Sliding Window)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</a:t>
            </a:r>
            <a:r>
              <a:rPr lang="en-US" dirty="0">
                <a:latin typeface="Cambria" pitchFamily="18" charset="0"/>
              </a:rPr>
              <a:t>sir</a:t>
            </a:r>
            <a:r>
              <a:rPr lang="en-US" dirty="0">
                <a:latin typeface="Cambria" pitchFamily="18" charset="0"/>
                <a:cs typeface="Arial"/>
              </a:rPr>
              <a:t> ˽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ambria" pitchFamily="18" charset="0"/>
                <a:cs typeface="Arial"/>
              </a:rPr>
              <a:t>sid˽eastma</a:t>
            </a:r>
            <a:r>
              <a:rPr lang="en-US" sz="1600" dirty="0" err="1">
                <a:solidFill>
                  <a:schemeClr val="tx1"/>
                </a:solidFill>
                <a:latin typeface="Cambria" pitchFamily="18" charset="0"/>
                <a:cs typeface="Arial"/>
              </a:rPr>
              <a:t>n˽easily˽teases˽sea˽sick˽seals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56025" y="27051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Search   Buffer (Dictionary)</a:t>
            </a:r>
          </a:p>
        </p:txBody>
      </p: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Look ahead  Buffer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Dividing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66" name="TextBox 12"/>
          <p:cNvSpPr txBox="1">
            <a:spLocks noChangeArrowheads="1"/>
          </p:cNvSpPr>
          <p:nvPr/>
        </p:nvSpPr>
        <p:spPr bwMode="auto"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Text  Movement</a:t>
            </a:r>
          </a:p>
        </p:txBody>
      </p:sp>
      <p:sp>
        <p:nvSpPr>
          <p:cNvPr id="19467" name="TextBox 13"/>
          <p:cNvSpPr txBox="1">
            <a:spLocks noChangeArrowheads="1"/>
          </p:cNvSpPr>
          <p:nvPr/>
        </p:nvSpPr>
        <p:spPr bwMode="auto">
          <a:xfrm>
            <a:off x="381000" y="472440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Encoding scheme:        (0, 0, s)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i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                                           (0, 0, r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  (0, 0, ˽ )</a:t>
            </a:r>
          </a:p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			</a:t>
            </a:r>
          </a:p>
        </p:txBody>
      </p:sp>
    </p:spTree>
  </p:cSld>
  <p:clrMapOvr>
    <a:masterClrMapping/>
  </p:clrMapOvr>
  <p:transition advTm="820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lz7778lzw</Template>
  <TotalTime>269</TotalTime>
  <Words>2949</Words>
  <Application>Microsoft Office PowerPoint</Application>
  <PresentationFormat>On-screen Show (4:3)</PresentationFormat>
  <Paragraphs>508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Cambria</vt:lpstr>
      <vt:lpstr>Lucida Sans Unicode</vt:lpstr>
      <vt:lpstr>Rockwell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 Lempel-Ziv Compression Techniques</vt:lpstr>
      <vt:lpstr> Introduction to Lempel-Ziv Encoding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LZ77 (Sliding Window)</vt:lpstr>
      <vt:lpstr> Example 1: LZ78 Compression </vt:lpstr>
      <vt:lpstr>Example 1: LZ78 Compression (cont’d)</vt:lpstr>
      <vt:lpstr>Example 2: LZ78 Compression</vt:lpstr>
      <vt:lpstr>Example 2: LZ78 Compression (cont’d)</vt:lpstr>
      <vt:lpstr>Example 3: LZ78 Compression</vt:lpstr>
      <vt:lpstr>LZ78 Decompression Algorithm</vt:lpstr>
      <vt:lpstr> Example 1: LZ78 Decompression</vt:lpstr>
      <vt:lpstr> Example 2: LZ78 Decompression</vt:lpstr>
      <vt:lpstr> Example 3: LZ78 Decompression</vt:lpstr>
      <vt:lpstr>Exercises</vt:lpstr>
      <vt:lpstr> LZW Encoding Algorithm</vt:lpstr>
      <vt:lpstr> LZW Encoding Algorithm (cont’d)</vt:lpstr>
      <vt:lpstr> Example 1: Compression using LZW</vt:lpstr>
      <vt:lpstr> Example 2: Compression using LZW</vt:lpstr>
      <vt:lpstr> LZW Decoding Algorithm</vt:lpstr>
      <vt:lpstr> LZW Decoding Algorithm (cont’d)</vt:lpstr>
      <vt:lpstr> Example 1: LZW Decompression </vt:lpstr>
      <vt:lpstr> Example 2: LZW Decompression </vt:lpstr>
      <vt:lpstr> LZW: Limitations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Lempel-Ziv Compression Techniques</dc:title>
  <dc:creator>Deepika Kumar</dc:creator>
  <cp:lastModifiedBy>Deepika Kumar</cp:lastModifiedBy>
  <cp:revision>6</cp:revision>
  <dcterms:created xsi:type="dcterms:W3CDTF">2015-10-14T06:00:31Z</dcterms:created>
  <dcterms:modified xsi:type="dcterms:W3CDTF">2015-10-19T04:12:10Z</dcterms:modified>
</cp:coreProperties>
</file>