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A56F03-82F2-4895-83A3-B53B732D6C3F}" type="datetimeFigureOut">
              <a:rPr lang="en-US" smtClean="0"/>
              <a:t>8/17/2017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7A055-1341-466B-989B-2938A061333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DBA2A92A-7899-49E1-B9BE-784E41A057CC}"/>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3080D75-89F9-4B34-8CF3-74BBAAB63A74}" type="slidenum">
              <a:rPr lang="en-GB" altLang="en-US">
                <a:latin typeface="Calibri" panose="020F0502020204030204" pitchFamily="34" charset="0"/>
              </a:rPr>
              <a:pPr eaLnBrk="1" hangingPunct="1"/>
              <a:t>13</a:t>
            </a:fld>
            <a:endParaRPr lang="en-GB" altLang="en-US">
              <a:latin typeface="Calibri" panose="020F0502020204030204" pitchFamily="34" charset="0"/>
            </a:endParaRPr>
          </a:p>
        </p:txBody>
      </p:sp>
      <p:sp>
        <p:nvSpPr>
          <p:cNvPr id="11267" name="Rectangle 2">
            <a:extLst>
              <a:ext uri="{FF2B5EF4-FFF2-40B4-BE49-F238E27FC236}">
                <a16:creationId xmlns:a16="http://schemas.microsoft.com/office/drawing/2014/main" id="{4B075762-385F-45F5-B794-2E1187B6A73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8" name="Rectangle 3">
            <a:extLst>
              <a:ext uri="{FF2B5EF4-FFF2-40B4-BE49-F238E27FC236}">
                <a16:creationId xmlns:a16="http://schemas.microsoft.com/office/drawing/2014/main" id="{B3AFA5C8-207B-4E38-B1B0-4D54F901519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584480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4DE1D34-34C1-4100-A96C-278365ECA395}" type="datetime1">
              <a:rPr lang="en-US" smtClean="0"/>
              <a:t>8/17/2017</a:t>
            </a:fld>
            <a:endParaRPr lang="en-US"/>
          </a:p>
        </p:txBody>
      </p:sp>
      <p:sp>
        <p:nvSpPr>
          <p:cNvPr id="5" name="Footer Placeholder 4"/>
          <p:cNvSpPr>
            <a:spLocks noGrp="1"/>
          </p:cNvSpPr>
          <p:nvPr>
            <p:ph type="ftr" sz="quarter" idx="11"/>
          </p:nvPr>
        </p:nvSpPr>
        <p:spPr/>
        <p:txBody>
          <a:bodyPr/>
          <a:lstStyle/>
          <a:p>
            <a:r>
              <a:rPr lang="en-US"/>
              <a:t>Taher S. Vijay Computer Academy</a:t>
            </a:r>
          </a:p>
        </p:txBody>
      </p:sp>
      <p:sp>
        <p:nvSpPr>
          <p:cNvPr id="6" name="Slide Number Placeholder 5"/>
          <p:cNvSpPr>
            <a:spLocks noGrp="1"/>
          </p:cNvSpPr>
          <p:nvPr>
            <p:ph type="sldNum" sz="quarter" idx="12"/>
          </p:nvPr>
        </p:nvSpPr>
        <p:spPr/>
        <p:txBody>
          <a:bodyPr/>
          <a:lstStyle/>
          <a:p>
            <a:fld id="{7BB92FB1-6795-4EF7-A38C-10EB61A9E1C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0A9FB8-957E-4BC1-A01C-633C9A33980D}" type="datetime1">
              <a:rPr lang="en-US" smtClean="0"/>
              <a:t>8/17/2017</a:t>
            </a:fld>
            <a:endParaRPr lang="en-US"/>
          </a:p>
        </p:txBody>
      </p:sp>
      <p:sp>
        <p:nvSpPr>
          <p:cNvPr id="5" name="Footer Placeholder 4"/>
          <p:cNvSpPr>
            <a:spLocks noGrp="1"/>
          </p:cNvSpPr>
          <p:nvPr>
            <p:ph type="ftr" sz="quarter" idx="11"/>
          </p:nvPr>
        </p:nvSpPr>
        <p:spPr/>
        <p:txBody>
          <a:bodyPr/>
          <a:lstStyle/>
          <a:p>
            <a:r>
              <a:rPr lang="en-US"/>
              <a:t>Taher S. Vijay Computer Academy</a:t>
            </a:r>
          </a:p>
        </p:txBody>
      </p:sp>
      <p:sp>
        <p:nvSpPr>
          <p:cNvPr id="6" name="Slide Number Placeholder 5"/>
          <p:cNvSpPr>
            <a:spLocks noGrp="1"/>
          </p:cNvSpPr>
          <p:nvPr>
            <p:ph type="sldNum" sz="quarter" idx="12"/>
          </p:nvPr>
        </p:nvSpPr>
        <p:spPr/>
        <p:txBody>
          <a:bodyPr/>
          <a:lstStyle/>
          <a:p>
            <a:fld id="{7BB92FB1-6795-4EF7-A38C-10EB61A9E1C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4B448F-51E1-44F6-A7A6-73B7E1FE166D}" type="datetime1">
              <a:rPr lang="en-US" smtClean="0"/>
              <a:t>8/17/2017</a:t>
            </a:fld>
            <a:endParaRPr lang="en-US"/>
          </a:p>
        </p:txBody>
      </p:sp>
      <p:sp>
        <p:nvSpPr>
          <p:cNvPr id="5" name="Footer Placeholder 4"/>
          <p:cNvSpPr>
            <a:spLocks noGrp="1"/>
          </p:cNvSpPr>
          <p:nvPr>
            <p:ph type="ftr" sz="quarter" idx="11"/>
          </p:nvPr>
        </p:nvSpPr>
        <p:spPr/>
        <p:txBody>
          <a:bodyPr/>
          <a:lstStyle/>
          <a:p>
            <a:r>
              <a:rPr lang="en-US"/>
              <a:t>Taher S. Vijay Computer Academy</a:t>
            </a:r>
          </a:p>
        </p:txBody>
      </p:sp>
      <p:sp>
        <p:nvSpPr>
          <p:cNvPr id="6" name="Slide Number Placeholder 5"/>
          <p:cNvSpPr>
            <a:spLocks noGrp="1"/>
          </p:cNvSpPr>
          <p:nvPr>
            <p:ph type="sldNum" sz="quarter" idx="12"/>
          </p:nvPr>
        </p:nvSpPr>
        <p:spPr/>
        <p:txBody>
          <a:bodyPr/>
          <a:lstStyle/>
          <a:p>
            <a:fld id="{7BB92FB1-6795-4EF7-A38C-10EB61A9E1C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71600" y="533400"/>
            <a:ext cx="7543800" cy="1143000"/>
          </a:xfrm>
        </p:spPr>
        <p:txBody>
          <a:bodyPr/>
          <a:lstStyle/>
          <a:p>
            <a:r>
              <a:rPr lang="en-US"/>
              <a:t>Click to edit Master title style</a:t>
            </a:r>
          </a:p>
        </p:txBody>
      </p:sp>
      <p:sp>
        <p:nvSpPr>
          <p:cNvPr id="3" name="Table Placeholder 2"/>
          <p:cNvSpPr>
            <a:spLocks noGrp="1"/>
          </p:cNvSpPr>
          <p:nvPr>
            <p:ph type="tbl" idx="1"/>
          </p:nvPr>
        </p:nvSpPr>
        <p:spPr>
          <a:xfrm>
            <a:off x="1371600" y="1981200"/>
            <a:ext cx="7620000" cy="4114800"/>
          </a:xfrm>
        </p:spPr>
        <p:txBody>
          <a:bodyPr rtlCol="0">
            <a:normAutofit/>
          </a:bodyPr>
          <a:lstStyle/>
          <a:p>
            <a:pPr lvl="0"/>
            <a:endParaRPr lang="en-US" noProof="0"/>
          </a:p>
        </p:txBody>
      </p:sp>
      <p:sp>
        <p:nvSpPr>
          <p:cNvPr id="4" name="Date Placeholder 3">
            <a:extLst>
              <a:ext uri="{FF2B5EF4-FFF2-40B4-BE49-F238E27FC236}">
                <a16:creationId xmlns:a16="http://schemas.microsoft.com/office/drawing/2014/main" id="{2B2C21FE-667A-424E-AB2B-0740A19DAB53}"/>
              </a:ext>
            </a:extLst>
          </p:cNvPr>
          <p:cNvSpPr>
            <a:spLocks noGrp="1"/>
          </p:cNvSpPr>
          <p:nvPr>
            <p:ph type="dt" sz="half" idx="10"/>
          </p:nvPr>
        </p:nvSpPr>
        <p:spPr>
          <a:xfrm>
            <a:off x="1371600" y="6248400"/>
            <a:ext cx="1676400" cy="457200"/>
          </a:xfrm>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A32C9526-4536-4E30-B16E-E67A6EB9BF63}"/>
              </a:ext>
            </a:extLst>
          </p:cNvPr>
          <p:cNvSpPr>
            <a:spLocks noGrp="1"/>
          </p:cNvSpPr>
          <p:nvPr>
            <p:ph type="ftr" sz="quarter" idx="11"/>
          </p:nvPr>
        </p:nvSpPr>
        <p:spPr>
          <a:xfrm>
            <a:off x="3429000" y="6248400"/>
            <a:ext cx="3429000" cy="457200"/>
          </a:xfrm>
        </p:spPr>
        <p:txBody>
          <a:bodyPr/>
          <a:lstStyle>
            <a:lvl1pPr>
              <a:defRPr/>
            </a:lvl1pPr>
          </a:lstStyle>
          <a:p>
            <a:pPr>
              <a:defRPr/>
            </a:pPr>
            <a:r>
              <a:rPr lang="en-GB"/>
              <a:t>Dr Andreas Savva - Computer Graphics</a:t>
            </a:r>
          </a:p>
        </p:txBody>
      </p:sp>
      <p:sp>
        <p:nvSpPr>
          <p:cNvPr id="6" name="Slide Number Placeholder 5">
            <a:extLst>
              <a:ext uri="{FF2B5EF4-FFF2-40B4-BE49-F238E27FC236}">
                <a16:creationId xmlns:a16="http://schemas.microsoft.com/office/drawing/2014/main" id="{986C6D0F-63E7-4EDC-83CF-7F45EB6CCD08}"/>
              </a:ext>
            </a:extLst>
          </p:cNvPr>
          <p:cNvSpPr>
            <a:spLocks noGrp="1"/>
          </p:cNvSpPr>
          <p:nvPr>
            <p:ph type="sldNum" sz="quarter" idx="12"/>
          </p:nvPr>
        </p:nvSpPr>
        <p:spPr>
          <a:xfrm>
            <a:off x="7239000" y="6248400"/>
            <a:ext cx="1905000" cy="457200"/>
          </a:xfrm>
        </p:spPr>
        <p:txBody>
          <a:bodyPr/>
          <a:lstStyle>
            <a:lvl1pPr>
              <a:defRPr/>
            </a:lvl1pPr>
          </a:lstStyle>
          <a:p>
            <a:fld id="{018C0416-BB1A-4D01-8A20-A7EF22C2BF67}" type="slidenum">
              <a:rPr lang="en-GB" altLang="en-US"/>
              <a:pPr/>
              <a:t>‹#›</a:t>
            </a:fld>
            <a:endParaRPr lang="en-GB" altLang="en-US"/>
          </a:p>
        </p:txBody>
      </p:sp>
    </p:spTree>
    <p:extLst>
      <p:ext uri="{BB962C8B-B14F-4D97-AF65-F5344CB8AC3E}">
        <p14:creationId xmlns:p14="http://schemas.microsoft.com/office/powerpoint/2010/main" val="232227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47F387-9F50-4400-AE81-D237A2C72884}" type="datetime1">
              <a:rPr lang="en-US" smtClean="0"/>
              <a:t>8/17/2017</a:t>
            </a:fld>
            <a:endParaRPr lang="en-US"/>
          </a:p>
        </p:txBody>
      </p:sp>
      <p:sp>
        <p:nvSpPr>
          <p:cNvPr id="5" name="Footer Placeholder 4"/>
          <p:cNvSpPr>
            <a:spLocks noGrp="1"/>
          </p:cNvSpPr>
          <p:nvPr>
            <p:ph type="ftr" sz="quarter" idx="11"/>
          </p:nvPr>
        </p:nvSpPr>
        <p:spPr/>
        <p:txBody>
          <a:bodyPr/>
          <a:lstStyle/>
          <a:p>
            <a:r>
              <a:rPr lang="en-US"/>
              <a:t>Taher S. Vijay Computer Academy</a:t>
            </a:r>
          </a:p>
        </p:txBody>
      </p:sp>
      <p:sp>
        <p:nvSpPr>
          <p:cNvPr id="6" name="Slide Number Placeholder 5"/>
          <p:cNvSpPr>
            <a:spLocks noGrp="1"/>
          </p:cNvSpPr>
          <p:nvPr>
            <p:ph type="sldNum" sz="quarter" idx="12"/>
          </p:nvPr>
        </p:nvSpPr>
        <p:spPr/>
        <p:txBody>
          <a:bodyPr/>
          <a:lstStyle/>
          <a:p>
            <a:fld id="{7BB92FB1-6795-4EF7-A38C-10EB61A9E1C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F2851F-3F50-45C0-81B3-CAB6CA23E0E7}" type="datetime1">
              <a:rPr lang="en-US" smtClean="0"/>
              <a:t>8/17/2017</a:t>
            </a:fld>
            <a:endParaRPr lang="en-US"/>
          </a:p>
        </p:txBody>
      </p:sp>
      <p:sp>
        <p:nvSpPr>
          <p:cNvPr id="5" name="Footer Placeholder 4"/>
          <p:cNvSpPr>
            <a:spLocks noGrp="1"/>
          </p:cNvSpPr>
          <p:nvPr>
            <p:ph type="ftr" sz="quarter" idx="11"/>
          </p:nvPr>
        </p:nvSpPr>
        <p:spPr/>
        <p:txBody>
          <a:bodyPr/>
          <a:lstStyle/>
          <a:p>
            <a:r>
              <a:rPr lang="en-US"/>
              <a:t>Taher S. Vijay Computer Academy</a:t>
            </a:r>
          </a:p>
        </p:txBody>
      </p:sp>
      <p:sp>
        <p:nvSpPr>
          <p:cNvPr id="6" name="Slide Number Placeholder 5"/>
          <p:cNvSpPr>
            <a:spLocks noGrp="1"/>
          </p:cNvSpPr>
          <p:nvPr>
            <p:ph type="sldNum" sz="quarter" idx="12"/>
          </p:nvPr>
        </p:nvSpPr>
        <p:spPr/>
        <p:txBody>
          <a:bodyPr/>
          <a:lstStyle/>
          <a:p>
            <a:fld id="{7BB92FB1-6795-4EF7-A38C-10EB61A9E1C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1499E67-AB2E-47A6-B89D-EC734BC3973F}" type="datetime1">
              <a:rPr lang="en-US" smtClean="0"/>
              <a:t>8/17/2017</a:t>
            </a:fld>
            <a:endParaRPr lang="en-US"/>
          </a:p>
        </p:txBody>
      </p:sp>
      <p:sp>
        <p:nvSpPr>
          <p:cNvPr id="6" name="Footer Placeholder 5"/>
          <p:cNvSpPr>
            <a:spLocks noGrp="1"/>
          </p:cNvSpPr>
          <p:nvPr>
            <p:ph type="ftr" sz="quarter" idx="11"/>
          </p:nvPr>
        </p:nvSpPr>
        <p:spPr/>
        <p:txBody>
          <a:bodyPr/>
          <a:lstStyle/>
          <a:p>
            <a:r>
              <a:rPr lang="en-US"/>
              <a:t>Taher S. Vijay Computer Academy</a:t>
            </a:r>
          </a:p>
        </p:txBody>
      </p:sp>
      <p:sp>
        <p:nvSpPr>
          <p:cNvPr id="7" name="Slide Number Placeholder 6"/>
          <p:cNvSpPr>
            <a:spLocks noGrp="1"/>
          </p:cNvSpPr>
          <p:nvPr>
            <p:ph type="sldNum" sz="quarter" idx="12"/>
          </p:nvPr>
        </p:nvSpPr>
        <p:spPr/>
        <p:txBody>
          <a:bodyPr/>
          <a:lstStyle/>
          <a:p>
            <a:fld id="{7BB92FB1-6795-4EF7-A38C-10EB61A9E1C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4D2A32E-8146-48C3-88C2-35068C78C54E}" type="datetime1">
              <a:rPr lang="en-US" smtClean="0"/>
              <a:t>8/17/2017</a:t>
            </a:fld>
            <a:endParaRPr lang="en-US"/>
          </a:p>
        </p:txBody>
      </p:sp>
      <p:sp>
        <p:nvSpPr>
          <p:cNvPr id="8" name="Footer Placeholder 7"/>
          <p:cNvSpPr>
            <a:spLocks noGrp="1"/>
          </p:cNvSpPr>
          <p:nvPr>
            <p:ph type="ftr" sz="quarter" idx="11"/>
          </p:nvPr>
        </p:nvSpPr>
        <p:spPr/>
        <p:txBody>
          <a:bodyPr/>
          <a:lstStyle/>
          <a:p>
            <a:r>
              <a:rPr lang="en-US"/>
              <a:t>Taher S. Vijay Computer Academy</a:t>
            </a:r>
          </a:p>
        </p:txBody>
      </p:sp>
      <p:sp>
        <p:nvSpPr>
          <p:cNvPr id="9" name="Slide Number Placeholder 8"/>
          <p:cNvSpPr>
            <a:spLocks noGrp="1"/>
          </p:cNvSpPr>
          <p:nvPr>
            <p:ph type="sldNum" sz="quarter" idx="12"/>
          </p:nvPr>
        </p:nvSpPr>
        <p:spPr/>
        <p:txBody>
          <a:bodyPr/>
          <a:lstStyle/>
          <a:p>
            <a:fld id="{7BB92FB1-6795-4EF7-A38C-10EB61A9E1C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8C8557-CCF3-4FA0-9DC3-0D490BBE0820}" type="datetime1">
              <a:rPr lang="en-US" smtClean="0"/>
              <a:t>8/17/2017</a:t>
            </a:fld>
            <a:endParaRPr lang="en-US"/>
          </a:p>
        </p:txBody>
      </p:sp>
      <p:sp>
        <p:nvSpPr>
          <p:cNvPr id="4" name="Footer Placeholder 3"/>
          <p:cNvSpPr>
            <a:spLocks noGrp="1"/>
          </p:cNvSpPr>
          <p:nvPr>
            <p:ph type="ftr" sz="quarter" idx="11"/>
          </p:nvPr>
        </p:nvSpPr>
        <p:spPr/>
        <p:txBody>
          <a:bodyPr/>
          <a:lstStyle/>
          <a:p>
            <a:r>
              <a:rPr lang="en-US"/>
              <a:t>Taher S. Vijay Computer Academy</a:t>
            </a:r>
          </a:p>
        </p:txBody>
      </p:sp>
      <p:sp>
        <p:nvSpPr>
          <p:cNvPr id="5" name="Slide Number Placeholder 4"/>
          <p:cNvSpPr>
            <a:spLocks noGrp="1"/>
          </p:cNvSpPr>
          <p:nvPr>
            <p:ph type="sldNum" sz="quarter" idx="12"/>
          </p:nvPr>
        </p:nvSpPr>
        <p:spPr/>
        <p:txBody>
          <a:bodyPr/>
          <a:lstStyle/>
          <a:p>
            <a:fld id="{7BB92FB1-6795-4EF7-A38C-10EB61A9E1C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7A1C1D-EFF3-4D14-9790-3F43A7BC8B8C}" type="datetime1">
              <a:rPr lang="en-US" smtClean="0"/>
              <a:t>8/17/2017</a:t>
            </a:fld>
            <a:endParaRPr lang="en-US"/>
          </a:p>
        </p:txBody>
      </p:sp>
      <p:sp>
        <p:nvSpPr>
          <p:cNvPr id="3" name="Footer Placeholder 2"/>
          <p:cNvSpPr>
            <a:spLocks noGrp="1"/>
          </p:cNvSpPr>
          <p:nvPr>
            <p:ph type="ftr" sz="quarter" idx="11"/>
          </p:nvPr>
        </p:nvSpPr>
        <p:spPr/>
        <p:txBody>
          <a:bodyPr/>
          <a:lstStyle/>
          <a:p>
            <a:r>
              <a:rPr lang="en-US"/>
              <a:t>Taher S. Vijay Computer Academy</a:t>
            </a:r>
          </a:p>
        </p:txBody>
      </p:sp>
      <p:sp>
        <p:nvSpPr>
          <p:cNvPr id="4" name="Slide Number Placeholder 3"/>
          <p:cNvSpPr>
            <a:spLocks noGrp="1"/>
          </p:cNvSpPr>
          <p:nvPr>
            <p:ph type="sldNum" sz="quarter" idx="12"/>
          </p:nvPr>
        </p:nvSpPr>
        <p:spPr/>
        <p:txBody>
          <a:bodyPr/>
          <a:lstStyle/>
          <a:p>
            <a:fld id="{7BB92FB1-6795-4EF7-A38C-10EB61A9E1C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D1D7B5-09A5-4AB6-A3A0-0B63A1C9BDF2}" type="datetime1">
              <a:rPr lang="en-US" smtClean="0"/>
              <a:t>8/17/2017</a:t>
            </a:fld>
            <a:endParaRPr lang="en-US"/>
          </a:p>
        </p:txBody>
      </p:sp>
      <p:sp>
        <p:nvSpPr>
          <p:cNvPr id="6" name="Footer Placeholder 5"/>
          <p:cNvSpPr>
            <a:spLocks noGrp="1"/>
          </p:cNvSpPr>
          <p:nvPr>
            <p:ph type="ftr" sz="quarter" idx="11"/>
          </p:nvPr>
        </p:nvSpPr>
        <p:spPr/>
        <p:txBody>
          <a:bodyPr/>
          <a:lstStyle/>
          <a:p>
            <a:r>
              <a:rPr lang="en-US"/>
              <a:t>Taher S. Vijay Computer Academy</a:t>
            </a:r>
          </a:p>
        </p:txBody>
      </p:sp>
      <p:sp>
        <p:nvSpPr>
          <p:cNvPr id="7" name="Slide Number Placeholder 6"/>
          <p:cNvSpPr>
            <a:spLocks noGrp="1"/>
          </p:cNvSpPr>
          <p:nvPr>
            <p:ph type="sldNum" sz="quarter" idx="12"/>
          </p:nvPr>
        </p:nvSpPr>
        <p:spPr/>
        <p:txBody>
          <a:bodyPr/>
          <a:lstStyle/>
          <a:p>
            <a:fld id="{7BB92FB1-6795-4EF7-A38C-10EB61A9E1C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0C92AE-BF1D-4882-9082-2E237A72962E}" type="datetime1">
              <a:rPr lang="en-US" smtClean="0"/>
              <a:t>8/17/2017</a:t>
            </a:fld>
            <a:endParaRPr lang="en-US"/>
          </a:p>
        </p:txBody>
      </p:sp>
      <p:sp>
        <p:nvSpPr>
          <p:cNvPr id="6" name="Footer Placeholder 5"/>
          <p:cNvSpPr>
            <a:spLocks noGrp="1"/>
          </p:cNvSpPr>
          <p:nvPr>
            <p:ph type="ftr" sz="quarter" idx="11"/>
          </p:nvPr>
        </p:nvSpPr>
        <p:spPr/>
        <p:txBody>
          <a:bodyPr/>
          <a:lstStyle/>
          <a:p>
            <a:r>
              <a:rPr lang="en-US"/>
              <a:t>Taher S. Vijay Computer Academy</a:t>
            </a:r>
          </a:p>
        </p:txBody>
      </p:sp>
      <p:sp>
        <p:nvSpPr>
          <p:cNvPr id="7" name="Slide Number Placeholder 6"/>
          <p:cNvSpPr>
            <a:spLocks noGrp="1"/>
          </p:cNvSpPr>
          <p:nvPr>
            <p:ph type="sldNum" sz="quarter" idx="12"/>
          </p:nvPr>
        </p:nvSpPr>
        <p:spPr/>
        <p:txBody>
          <a:bodyPr/>
          <a:lstStyle/>
          <a:p>
            <a:fld id="{7BB92FB1-6795-4EF7-A38C-10EB61A9E1C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19ADDA-8E97-4612-B20E-C183CBA1FBDF}" type="datetime1">
              <a:rPr lang="en-US" smtClean="0"/>
              <a:t>8/17/2017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Taher S. Vijay Computer Academy</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B92FB1-6795-4EF7-A38C-10EB61A9E1C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28600" y="381000"/>
            <a:ext cx="8229600" cy="4724400"/>
          </a:xfrm>
        </p:spPr>
        <p:txBody>
          <a:bodyPr>
            <a:normAutofit/>
          </a:bodyPr>
          <a:lstStyle/>
          <a:p>
            <a:r>
              <a:rPr lang="en-US" sz="4800" dirty="0" err="1">
                <a:solidFill>
                  <a:schemeClr val="tx1"/>
                </a:solidFill>
                <a:latin typeface="Times New Roman" panose="02020603050405020304" pitchFamily="18" charset="0"/>
                <a:cs typeface="Times New Roman" panose="02020603050405020304" pitchFamily="18" charset="0"/>
              </a:rPr>
              <a:t>Bresenham</a:t>
            </a:r>
            <a:r>
              <a:rPr lang="en-US" sz="4800" dirty="0">
                <a:solidFill>
                  <a:schemeClr val="tx1"/>
                </a:solidFill>
                <a:latin typeface="Times New Roman" panose="02020603050405020304" pitchFamily="18" charset="0"/>
                <a:cs typeface="Times New Roman" panose="02020603050405020304" pitchFamily="18" charset="0"/>
              </a:rPr>
              <a:t> Circle Generation</a:t>
            </a:r>
          </a:p>
          <a:p>
            <a:r>
              <a:rPr lang="en-US" sz="4800" dirty="0">
                <a:solidFill>
                  <a:schemeClr val="tx1"/>
                </a:solidFill>
                <a:latin typeface="Times New Roman" panose="02020603050405020304" pitchFamily="18" charset="0"/>
                <a:cs typeface="Times New Roman" panose="02020603050405020304" pitchFamily="18" charset="0"/>
              </a:rPr>
              <a:t>Algorithm</a:t>
            </a:r>
          </a:p>
          <a:p>
            <a:endParaRPr lang="en-US" sz="5800" dirty="0">
              <a:solidFill>
                <a:schemeClr val="tx1"/>
              </a:solidFill>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685800"/>
            <a:ext cx="8229600" cy="5601533"/>
          </a:xfrm>
          <a:prstGeom prst="rect">
            <a:avLst/>
          </a:prstGeom>
          <a:noFill/>
        </p:spPr>
        <p:txBody>
          <a:bodyPr wrap="square" rtlCol="0">
            <a:spAutoFit/>
          </a:bodyPr>
          <a:lstStyle/>
          <a:p>
            <a:r>
              <a:rPr lang="en-US" sz="2000" dirty="0">
                <a:latin typeface="Times New Roman" pitchFamily="18" charset="0"/>
                <a:cs typeface="Times New Roman" pitchFamily="18" charset="0"/>
              </a:rPr>
              <a:t>To know d</a:t>
            </a:r>
            <a:r>
              <a:rPr lang="en-US" sz="2000" baseline="-25000" dirty="0">
                <a:latin typeface="Times New Roman" pitchFamily="18" charset="0"/>
                <a:cs typeface="Times New Roman" pitchFamily="18" charset="0"/>
              </a:rPr>
              <a:t>i+1</a:t>
            </a:r>
            <a:r>
              <a:rPr lang="en-US" sz="2000" dirty="0">
                <a:latin typeface="Times New Roman" pitchFamily="18" charset="0"/>
                <a:cs typeface="Times New Roman" pitchFamily="18" charset="0"/>
              </a:rPr>
              <a:t>, we have to know </a:t>
            </a:r>
            <a:r>
              <a:rPr lang="en-US" sz="2000" dirty="0" err="1">
                <a:latin typeface="Times New Roman" pitchFamily="18" charset="0"/>
                <a:cs typeface="Times New Roman" pitchFamily="18" charset="0"/>
              </a:rPr>
              <a:t>d</a:t>
            </a:r>
            <a:r>
              <a:rPr lang="en-US" sz="2000" baseline="-25000" dirty="0" err="1">
                <a:latin typeface="Times New Roman" pitchFamily="18" charset="0"/>
                <a:cs typeface="Times New Roman" pitchFamily="18" charset="0"/>
              </a:rPr>
              <a:t>i</a:t>
            </a:r>
            <a:r>
              <a:rPr lang="en-US" sz="2000" dirty="0">
                <a:latin typeface="Times New Roman" pitchFamily="18" charset="0"/>
                <a:cs typeface="Times New Roman" pitchFamily="18" charset="0"/>
              </a:rPr>
              <a:t> first.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The initial value of </a:t>
            </a:r>
            <a:r>
              <a:rPr lang="en-US" sz="2000" dirty="0" err="1">
                <a:latin typeface="Times New Roman" pitchFamily="18" charset="0"/>
                <a:cs typeface="Times New Roman" pitchFamily="18" charset="0"/>
              </a:rPr>
              <a:t>d</a:t>
            </a:r>
            <a:r>
              <a:rPr lang="en-US" sz="2000" baseline="-25000" dirty="0" err="1">
                <a:latin typeface="Times New Roman" pitchFamily="18" charset="0"/>
                <a:cs typeface="Times New Roman" pitchFamily="18" charset="0"/>
              </a:rPr>
              <a:t>i</a:t>
            </a:r>
            <a:r>
              <a:rPr lang="en-US" sz="2000" baseline="-25000" dirty="0">
                <a:latin typeface="Times New Roman" pitchFamily="18" charset="0"/>
                <a:cs typeface="Times New Roman" pitchFamily="18" charset="0"/>
              </a:rPr>
              <a:t> </a:t>
            </a:r>
            <a:r>
              <a:rPr lang="en-US" sz="2000" dirty="0">
                <a:latin typeface="Times New Roman" pitchFamily="18" charset="0"/>
                <a:cs typeface="Times New Roman" pitchFamily="18" charset="0"/>
              </a:rPr>
              <a:t>  can be obtained by replacing x=0 and y=r in </a:t>
            </a:r>
            <a:r>
              <a:rPr lang="en-US" sz="2000" dirty="0">
                <a:latin typeface="Times New Roman" pitchFamily="18" charset="0"/>
                <a:cs typeface="Times New Roman" pitchFamily="18" charset="0"/>
                <a:hlinkClick r:id="rId2" action="ppaction://hlinksldjump"/>
              </a:rPr>
              <a:t>(3)</a:t>
            </a:r>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Thus, we get,</a:t>
            </a:r>
            <a:br>
              <a:rPr lang="en-US" sz="2000" dirty="0">
                <a:latin typeface="Times New Roman" pitchFamily="18" charset="0"/>
                <a:cs typeface="Times New Roman" pitchFamily="18" charset="0"/>
              </a:rPr>
            </a:b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d</a:t>
            </a:r>
            <a:r>
              <a:rPr lang="en-US" sz="2000" baseline="-25000" dirty="0">
                <a:latin typeface="Times New Roman" pitchFamily="18" charset="0"/>
                <a:cs typeface="Times New Roman" pitchFamily="18" charset="0"/>
              </a:rPr>
              <a:t>o</a:t>
            </a:r>
            <a:r>
              <a:rPr lang="en-US" sz="2000" dirty="0">
                <a:latin typeface="Times New Roman" pitchFamily="18" charset="0"/>
                <a:cs typeface="Times New Roman" pitchFamily="18" charset="0"/>
              </a:rPr>
              <a:t> = 2 + r</a:t>
            </a:r>
            <a:r>
              <a:rPr lang="en-US" sz="2000" baseline="30000" dirty="0">
                <a:latin typeface="Times New Roman" pitchFamily="18" charset="0"/>
                <a:cs typeface="Times New Roman" pitchFamily="18" charset="0"/>
              </a:rPr>
              <a:t>2</a:t>
            </a:r>
            <a:r>
              <a:rPr lang="en-US" sz="2000" dirty="0">
                <a:latin typeface="Times New Roman" pitchFamily="18" charset="0"/>
                <a:cs typeface="Times New Roman" pitchFamily="18" charset="0"/>
              </a:rPr>
              <a:t> + (r - 1)</a:t>
            </a:r>
            <a:r>
              <a:rPr lang="en-US" sz="2000" baseline="30000" dirty="0">
                <a:latin typeface="Times New Roman" pitchFamily="18" charset="0"/>
                <a:cs typeface="Times New Roman" pitchFamily="18" charset="0"/>
              </a:rPr>
              <a:t>2</a:t>
            </a:r>
            <a:r>
              <a:rPr lang="en-US" sz="2000" dirty="0">
                <a:latin typeface="Times New Roman" pitchFamily="18" charset="0"/>
                <a:cs typeface="Times New Roman" pitchFamily="18" charset="0"/>
              </a:rPr>
              <a:t> -2r</a:t>
            </a:r>
            <a:r>
              <a:rPr lang="en-US" sz="2000" baseline="30000" dirty="0">
                <a:latin typeface="Times New Roman" pitchFamily="18" charset="0"/>
                <a:cs typeface="Times New Roman" pitchFamily="18" charset="0"/>
              </a:rPr>
              <a:t>2</a:t>
            </a:r>
            <a:br>
              <a:rPr lang="en-US" sz="2000" dirty="0">
                <a:latin typeface="Times New Roman" pitchFamily="18" charset="0"/>
                <a:cs typeface="Times New Roman" pitchFamily="18" charset="0"/>
              </a:rPr>
            </a:br>
            <a:br>
              <a:rPr lang="en-US" sz="2000" dirty="0">
                <a:latin typeface="Times New Roman" pitchFamily="18" charset="0"/>
                <a:cs typeface="Times New Roman" pitchFamily="18" charset="0"/>
              </a:rPr>
            </a:br>
            <a:br>
              <a:rPr lang="en-US" sz="2000" dirty="0">
                <a:latin typeface="Times New Roman" pitchFamily="18" charset="0"/>
                <a:cs typeface="Times New Roman" pitchFamily="18" charset="0"/>
              </a:rPr>
            </a:b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a:t>
            </a:r>
            <a:r>
              <a:rPr lang="en-US" sz="2000" baseline="-25000" dirty="0">
                <a:latin typeface="Times New Roman" pitchFamily="18" charset="0"/>
                <a:cs typeface="Times New Roman" pitchFamily="18" charset="0"/>
              </a:rPr>
              <a:t>o</a:t>
            </a:r>
            <a:r>
              <a:rPr lang="en-US" sz="2000" dirty="0">
                <a:latin typeface="Times New Roman" pitchFamily="18" charset="0"/>
                <a:cs typeface="Times New Roman" pitchFamily="18" charset="0"/>
              </a:rPr>
              <a:t> = 2 + r</a:t>
            </a:r>
            <a:r>
              <a:rPr lang="en-US" sz="2000" baseline="30000" dirty="0">
                <a:latin typeface="Times New Roman" pitchFamily="18" charset="0"/>
                <a:cs typeface="Times New Roman" pitchFamily="18" charset="0"/>
              </a:rPr>
              <a:t>2 </a:t>
            </a:r>
            <a:r>
              <a:rPr lang="en-US" sz="2000" dirty="0">
                <a:latin typeface="Times New Roman" pitchFamily="18" charset="0"/>
                <a:cs typeface="Times New Roman" pitchFamily="18" charset="0"/>
              </a:rPr>
              <a:t>+ r</a:t>
            </a:r>
            <a:r>
              <a:rPr lang="en-US" sz="2000" baseline="30000" dirty="0">
                <a:latin typeface="Times New Roman" pitchFamily="18" charset="0"/>
                <a:cs typeface="Times New Roman" pitchFamily="18" charset="0"/>
              </a:rPr>
              <a:t>2</a:t>
            </a:r>
            <a:r>
              <a:rPr lang="en-US" sz="2000" dirty="0">
                <a:latin typeface="Times New Roman" pitchFamily="18" charset="0"/>
                <a:cs typeface="Times New Roman" pitchFamily="18" charset="0"/>
              </a:rPr>
              <a:t> + 1 -2r – 2r</a:t>
            </a:r>
            <a:r>
              <a:rPr lang="en-US" sz="2000" baseline="30000" dirty="0">
                <a:latin typeface="Times New Roman" pitchFamily="18" charset="0"/>
                <a:cs typeface="Times New Roman" pitchFamily="18" charset="0"/>
              </a:rPr>
              <a:t>2</a:t>
            </a:r>
            <a:br>
              <a:rPr lang="en-US" sz="2000" dirty="0">
                <a:latin typeface="Times New Roman" pitchFamily="18" charset="0"/>
                <a:cs typeface="Times New Roman" pitchFamily="18" charset="0"/>
              </a:rPr>
            </a:br>
            <a:br>
              <a:rPr lang="en-US" sz="2000" dirty="0">
                <a:latin typeface="Times New Roman" pitchFamily="18" charset="0"/>
                <a:cs typeface="Times New Roman" pitchFamily="18" charset="0"/>
              </a:rPr>
            </a:br>
            <a:br>
              <a:rPr lang="en-US" sz="2000" dirty="0">
                <a:latin typeface="Times New Roman" pitchFamily="18" charset="0"/>
                <a:cs typeface="Times New Roman" pitchFamily="18" charset="0"/>
              </a:rPr>
            </a:b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a:t>
            </a:r>
            <a:r>
              <a:rPr lang="en-US" sz="2000" baseline="-25000" dirty="0">
                <a:latin typeface="Times New Roman" pitchFamily="18" charset="0"/>
                <a:cs typeface="Times New Roman" pitchFamily="18" charset="0"/>
              </a:rPr>
              <a:t>o</a:t>
            </a:r>
            <a:r>
              <a:rPr lang="en-US" sz="2000" dirty="0">
                <a:latin typeface="Times New Roman" pitchFamily="18" charset="0"/>
                <a:cs typeface="Times New Roman" pitchFamily="18" charset="0"/>
              </a:rPr>
              <a:t> = 3 – 2r</a:t>
            </a:r>
            <a:br>
              <a:rPr lang="en-US" dirty="0"/>
            </a:br>
            <a:endParaRPr lang="en-US" dirty="0"/>
          </a:p>
        </p:txBody>
      </p:sp>
      <p:pic>
        <p:nvPicPr>
          <p:cNvPr id="3" name="Picture 2"/>
          <p:cNvPicPr>
            <a:picLocks noChangeAspect="1"/>
          </p:cNvPicPr>
          <p:nvPr/>
        </p:nvPicPr>
        <p:blipFill>
          <a:blip r:embed="rId3"/>
          <a:stretch>
            <a:fillRect/>
          </a:stretch>
        </p:blipFill>
        <p:spPr>
          <a:xfrm>
            <a:off x="4800600" y="2057400"/>
            <a:ext cx="2286000" cy="233881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80999"/>
            <a:ext cx="8610600" cy="7017306"/>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                                 BRESENHAM’S CIRCLE ALGORITHM</a:t>
            </a:r>
          </a:p>
          <a:p>
            <a:endParaRPr lang="en-US" b="1" dirty="0">
              <a:latin typeface="Times New Roman" panose="02020603050405020304" pitchFamily="18" charset="0"/>
              <a:cs typeface="Times New Roman" panose="02020603050405020304" pitchFamily="18" charset="0"/>
            </a:endParaRPr>
          </a:p>
          <a:p>
            <a:r>
              <a:rPr lang="pt-BR" b="1" dirty="0">
                <a:latin typeface="Times New Roman" panose="02020603050405020304" pitchFamily="18" charset="0"/>
                <a:cs typeface="Times New Roman" panose="02020603050405020304" pitchFamily="18" charset="0"/>
              </a:rPr>
              <a:t>Bresenham Circle ( Xc, Yc, R):</a:t>
            </a:r>
          </a:p>
          <a:p>
            <a:r>
              <a:rPr lang="en-US" b="1" dirty="0">
                <a:latin typeface="Times New Roman" panose="02020603050405020304" pitchFamily="18" charset="0"/>
                <a:cs typeface="Times New Roman" panose="02020603050405020304" pitchFamily="18" charset="0"/>
              </a:rPr>
              <a:t>Description: Here </a:t>
            </a:r>
            <a:r>
              <a:rPr lang="en-US" b="1" dirty="0" err="1">
                <a:latin typeface="Times New Roman" panose="02020603050405020304" pitchFamily="18" charset="0"/>
                <a:cs typeface="Times New Roman" panose="02020603050405020304" pitchFamily="18" charset="0"/>
              </a:rPr>
              <a:t>Xc</a:t>
            </a:r>
            <a:r>
              <a:rPr lang="en-US" b="1" dirty="0">
                <a:latin typeface="Times New Roman" panose="02020603050405020304" pitchFamily="18" charset="0"/>
                <a:cs typeface="Times New Roman" panose="02020603050405020304" pitchFamily="18" charset="0"/>
              </a:rPr>
              <a:t> and </a:t>
            </a:r>
            <a:r>
              <a:rPr lang="en-US" b="1" dirty="0" err="1">
                <a:latin typeface="Times New Roman" panose="02020603050405020304" pitchFamily="18" charset="0"/>
                <a:cs typeface="Times New Roman" panose="02020603050405020304" pitchFamily="18" charset="0"/>
              </a:rPr>
              <a:t>Yc</a:t>
            </a:r>
            <a:r>
              <a:rPr lang="en-US" b="1" dirty="0">
                <a:latin typeface="Times New Roman" panose="02020603050405020304" pitchFamily="18" charset="0"/>
                <a:cs typeface="Times New Roman" panose="02020603050405020304" pitchFamily="18" charset="0"/>
              </a:rPr>
              <a:t> denote the x – coordinate and y –coordinate of the center of the circle. R is the radius.</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Set X = 0 and Y = R</a:t>
            </a:r>
          </a:p>
          <a:p>
            <a:r>
              <a:rPr lang="da-DK" dirty="0">
                <a:latin typeface="Times New Roman" panose="02020603050405020304" pitchFamily="18" charset="0"/>
                <a:cs typeface="Times New Roman" panose="02020603050405020304" pitchFamily="18" charset="0"/>
              </a:rPr>
              <a:t>2. Set D = 3 – 2R</a:t>
            </a:r>
          </a:p>
          <a:p>
            <a:r>
              <a:rPr lang="en-US" dirty="0">
                <a:latin typeface="Times New Roman" panose="02020603050405020304" pitchFamily="18" charset="0"/>
                <a:cs typeface="Times New Roman" panose="02020603050405020304" pitchFamily="18" charset="0"/>
              </a:rPr>
              <a:t>3. Repeat While (X &lt;= Y)</a:t>
            </a:r>
          </a:p>
          <a:p>
            <a:r>
              <a:rPr lang="en-US" dirty="0">
                <a:latin typeface="Times New Roman" panose="02020603050405020304" pitchFamily="18" charset="0"/>
                <a:cs typeface="Times New Roman" panose="02020603050405020304" pitchFamily="18" charset="0"/>
              </a:rPr>
              <a:t>4.	 Call Draw Circle(</a:t>
            </a:r>
            <a:r>
              <a:rPr lang="en-US" dirty="0" err="1">
                <a:latin typeface="Times New Roman" panose="02020603050405020304" pitchFamily="18" charset="0"/>
                <a:cs typeface="Times New Roman" panose="02020603050405020304" pitchFamily="18" charset="0"/>
              </a:rPr>
              <a:t>Xc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Yc</a:t>
            </a:r>
            <a:r>
              <a:rPr lang="en-US" dirty="0">
                <a:latin typeface="Times New Roman" panose="02020603050405020304" pitchFamily="18" charset="0"/>
                <a:cs typeface="Times New Roman" panose="02020603050405020304" pitchFamily="18" charset="0"/>
              </a:rPr>
              <a:t>, X, Y)</a:t>
            </a:r>
          </a:p>
          <a:p>
            <a:r>
              <a:rPr lang="da-DK" dirty="0">
                <a:latin typeface="Times New Roman" panose="02020603050405020304" pitchFamily="18" charset="0"/>
                <a:cs typeface="Times New Roman" panose="02020603050405020304" pitchFamily="18" charset="0"/>
              </a:rPr>
              <a:t>5.	 Set X = X + 1</a:t>
            </a:r>
          </a:p>
          <a:p>
            <a:r>
              <a:rPr lang="en-US" dirty="0">
                <a:latin typeface="Times New Roman" panose="02020603050405020304" pitchFamily="18" charset="0"/>
                <a:cs typeface="Times New Roman" panose="02020603050405020304" pitchFamily="18" charset="0"/>
              </a:rPr>
              <a:t>6. 	If (D &lt; 0) Then</a:t>
            </a:r>
          </a:p>
          <a:p>
            <a:r>
              <a:rPr lang="en-US" dirty="0">
                <a:latin typeface="Times New Roman" panose="02020603050405020304" pitchFamily="18" charset="0"/>
                <a:cs typeface="Times New Roman" panose="02020603050405020304" pitchFamily="18" charset="0"/>
              </a:rPr>
              <a:t>7. 		D = D + 4X + 6</a:t>
            </a:r>
          </a:p>
          <a:p>
            <a:r>
              <a:rPr lang="en-US" dirty="0">
                <a:latin typeface="Times New Roman" panose="02020603050405020304" pitchFamily="18" charset="0"/>
                <a:cs typeface="Times New Roman" panose="02020603050405020304" pitchFamily="18" charset="0"/>
              </a:rPr>
              <a:t>8. 	Else</a:t>
            </a:r>
          </a:p>
          <a:p>
            <a:r>
              <a:rPr lang="es-ES" dirty="0">
                <a:latin typeface="Times New Roman" panose="02020603050405020304" pitchFamily="18" charset="0"/>
                <a:cs typeface="Times New Roman" panose="02020603050405020304" pitchFamily="18" charset="0"/>
              </a:rPr>
              <a:t>9. 		Set Y = Y – 1</a:t>
            </a:r>
          </a:p>
          <a:p>
            <a:r>
              <a:rPr lang="es-ES" dirty="0">
                <a:latin typeface="Times New Roman" panose="02020603050405020304" pitchFamily="18" charset="0"/>
                <a:cs typeface="Times New Roman" panose="02020603050405020304" pitchFamily="18" charset="0"/>
              </a:rPr>
              <a:t>10.		 D = D + 4(X – Y) + 10</a:t>
            </a:r>
          </a:p>
          <a:p>
            <a:r>
              <a:rPr lang="en-US" dirty="0">
                <a:latin typeface="Times New Roman" panose="02020603050405020304" pitchFamily="18" charset="0"/>
                <a:cs typeface="Times New Roman" panose="02020603050405020304" pitchFamily="18" charset="0"/>
              </a:rPr>
              <a:t>	[End of If]</a:t>
            </a:r>
          </a:p>
          <a:p>
            <a:pPr marL="800100" lvl="1" indent="-342900"/>
            <a:endParaRPr lang="en-US" dirty="0">
              <a:latin typeface="Times New Roman" panose="02020603050405020304" pitchFamily="18" charset="0"/>
              <a:cs typeface="Times New Roman" panose="02020603050405020304" pitchFamily="18" charset="0"/>
            </a:endParaRPr>
          </a:p>
          <a:p>
            <a:pPr marL="800100" lvl="1" indent="-342900"/>
            <a:r>
              <a:rPr lang="en-US" dirty="0">
                <a:latin typeface="Times New Roman" panose="02020603050405020304" pitchFamily="18" charset="0"/>
                <a:cs typeface="Times New Roman" panose="02020603050405020304" pitchFamily="18" charset="0"/>
              </a:rPr>
              <a:t> Call Draw Circle(</a:t>
            </a:r>
            <a:r>
              <a:rPr lang="en-US" dirty="0" err="1">
                <a:latin typeface="Times New Roman" panose="02020603050405020304" pitchFamily="18" charset="0"/>
                <a:cs typeface="Times New Roman" panose="02020603050405020304" pitchFamily="18" charset="0"/>
              </a:rPr>
              <a:t>Xc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Yc</a:t>
            </a:r>
            <a:r>
              <a:rPr lang="en-US" dirty="0">
                <a:latin typeface="Times New Roman" panose="02020603050405020304" pitchFamily="18" charset="0"/>
                <a:cs typeface="Times New Roman" panose="02020603050405020304" pitchFamily="18" charset="0"/>
              </a:rPr>
              <a:t>, X, Y)</a:t>
            </a:r>
          </a:p>
          <a:p>
            <a:pPr marL="342900" indent="-342900"/>
            <a:r>
              <a:rPr lang="en-US" dirty="0">
                <a:latin typeface="Times New Roman" panose="02020603050405020304" pitchFamily="18" charset="0"/>
                <a:cs typeface="Times New Roman" panose="02020603050405020304" pitchFamily="18" charset="0"/>
              </a:rPr>
              <a:t> 		X++</a:t>
            </a:r>
          </a:p>
          <a:p>
            <a:r>
              <a:rPr lang="en-US" dirty="0">
                <a:latin typeface="Times New Roman" panose="02020603050405020304" pitchFamily="18" charset="0"/>
                <a:cs typeface="Times New Roman" panose="02020603050405020304" pitchFamily="18" charset="0"/>
              </a:rPr>
              <a:t>	[End of While]</a:t>
            </a:r>
          </a:p>
          <a:p>
            <a:r>
              <a:rPr lang="en-US" dirty="0">
                <a:latin typeface="Times New Roman" panose="02020603050405020304" pitchFamily="18" charset="0"/>
                <a:cs typeface="Times New Roman" panose="02020603050405020304" pitchFamily="18" charset="0"/>
              </a:rPr>
              <a:t>11. Exit</a:t>
            </a:r>
          </a:p>
          <a:p>
            <a:endParaRPr lang="en-US" b="1" dirty="0"/>
          </a:p>
          <a:p>
            <a:endParaRPr lang="en-US" b="1" dirty="0"/>
          </a:p>
          <a:p>
            <a:endParaRPr 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685800"/>
            <a:ext cx="7620000" cy="5262979"/>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Draw Circle (</a:t>
            </a:r>
            <a:r>
              <a:rPr lang="en-US" sz="2800" dirty="0" err="1">
                <a:latin typeface="Times New Roman" panose="02020603050405020304" pitchFamily="18" charset="0"/>
                <a:cs typeface="Times New Roman" panose="02020603050405020304" pitchFamily="18" charset="0"/>
              </a:rPr>
              <a:t>Xc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Yc</a:t>
            </a:r>
            <a:r>
              <a:rPr lang="en-US" sz="2800" dirty="0">
                <a:latin typeface="Times New Roman" panose="02020603050405020304" pitchFamily="18" charset="0"/>
                <a:cs typeface="Times New Roman" panose="02020603050405020304" pitchFamily="18" charset="0"/>
              </a:rPr>
              <a:t>, X, Y):</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1. Call </a:t>
            </a:r>
            <a:r>
              <a:rPr lang="en-US" sz="2800" dirty="0" err="1">
                <a:latin typeface="Times New Roman" panose="02020603050405020304" pitchFamily="18" charset="0"/>
                <a:cs typeface="Times New Roman" panose="02020603050405020304" pitchFamily="18" charset="0"/>
              </a:rPr>
              <a:t>PutPixel</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Xc</a:t>
            </a:r>
            <a:r>
              <a:rPr lang="en-US" sz="2800" dirty="0">
                <a:latin typeface="Times New Roman" panose="02020603050405020304" pitchFamily="18" charset="0"/>
                <a:cs typeface="Times New Roman" panose="02020603050405020304" pitchFamily="18" charset="0"/>
              </a:rPr>
              <a:t> + X, </a:t>
            </a:r>
            <a:r>
              <a:rPr lang="en-US" sz="2800" dirty="0" err="1">
                <a:latin typeface="Times New Roman" panose="02020603050405020304" pitchFamily="18" charset="0"/>
                <a:cs typeface="Times New Roman" panose="02020603050405020304" pitchFamily="18" charset="0"/>
              </a:rPr>
              <a:t>Yc</a:t>
            </a:r>
            <a:r>
              <a:rPr lang="en-US" sz="2800" dirty="0">
                <a:latin typeface="Times New Roman" panose="02020603050405020304" pitchFamily="18" charset="0"/>
                <a:cs typeface="Times New Roman" panose="02020603050405020304" pitchFamily="18" charset="0"/>
              </a:rPr>
              <a:t>, + Y)</a:t>
            </a:r>
          </a:p>
          <a:p>
            <a:r>
              <a:rPr lang="en-US" sz="2800" dirty="0">
                <a:latin typeface="Times New Roman" panose="02020603050405020304" pitchFamily="18" charset="0"/>
                <a:cs typeface="Times New Roman" panose="02020603050405020304" pitchFamily="18" charset="0"/>
              </a:rPr>
              <a:t>2. Call </a:t>
            </a:r>
            <a:r>
              <a:rPr lang="en-US" sz="2800" dirty="0" err="1">
                <a:latin typeface="Times New Roman" panose="02020603050405020304" pitchFamily="18" charset="0"/>
                <a:cs typeface="Times New Roman" panose="02020603050405020304" pitchFamily="18" charset="0"/>
              </a:rPr>
              <a:t>PutPixel</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Xc</a:t>
            </a:r>
            <a:r>
              <a:rPr lang="en-US" sz="2800" dirty="0">
                <a:latin typeface="Times New Roman" panose="02020603050405020304" pitchFamily="18" charset="0"/>
                <a:cs typeface="Times New Roman" panose="02020603050405020304" pitchFamily="18" charset="0"/>
              </a:rPr>
              <a:t> - X, </a:t>
            </a:r>
            <a:r>
              <a:rPr lang="en-US" sz="2800" dirty="0" err="1">
                <a:latin typeface="Times New Roman" panose="02020603050405020304" pitchFamily="18" charset="0"/>
                <a:cs typeface="Times New Roman" panose="02020603050405020304" pitchFamily="18" charset="0"/>
              </a:rPr>
              <a:t>Yc</a:t>
            </a:r>
            <a:r>
              <a:rPr lang="en-US" sz="2800" dirty="0">
                <a:latin typeface="Times New Roman" panose="02020603050405020304" pitchFamily="18" charset="0"/>
                <a:cs typeface="Times New Roman" panose="02020603050405020304" pitchFamily="18" charset="0"/>
              </a:rPr>
              <a:t>, + Y)</a:t>
            </a:r>
          </a:p>
          <a:p>
            <a:r>
              <a:rPr lang="en-US" sz="2800" dirty="0">
                <a:latin typeface="Times New Roman" panose="02020603050405020304" pitchFamily="18" charset="0"/>
                <a:cs typeface="Times New Roman" panose="02020603050405020304" pitchFamily="18" charset="0"/>
              </a:rPr>
              <a:t>3. Call </a:t>
            </a:r>
            <a:r>
              <a:rPr lang="en-US" sz="2800" dirty="0" err="1">
                <a:latin typeface="Times New Roman" panose="02020603050405020304" pitchFamily="18" charset="0"/>
                <a:cs typeface="Times New Roman" panose="02020603050405020304" pitchFamily="18" charset="0"/>
              </a:rPr>
              <a:t>PutPixel</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Xc</a:t>
            </a:r>
            <a:r>
              <a:rPr lang="en-US" sz="2800" dirty="0">
                <a:latin typeface="Times New Roman" panose="02020603050405020304" pitchFamily="18" charset="0"/>
                <a:cs typeface="Times New Roman" panose="02020603050405020304" pitchFamily="18" charset="0"/>
              </a:rPr>
              <a:t> + X, </a:t>
            </a:r>
            <a:r>
              <a:rPr lang="en-US" sz="2800" dirty="0" err="1">
                <a:latin typeface="Times New Roman" panose="02020603050405020304" pitchFamily="18" charset="0"/>
                <a:cs typeface="Times New Roman" panose="02020603050405020304" pitchFamily="18" charset="0"/>
              </a:rPr>
              <a:t>Yc</a:t>
            </a:r>
            <a:r>
              <a:rPr lang="en-US" sz="2800" dirty="0">
                <a:latin typeface="Times New Roman" panose="02020603050405020304" pitchFamily="18" charset="0"/>
                <a:cs typeface="Times New Roman" panose="02020603050405020304" pitchFamily="18" charset="0"/>
              </a:rPr>
              <a:t>, - Y)</a:t>
            </a:r>
          </a:p>
          <a:p>
            <a:r>
              <a:rPr lang="en-US" sz="2800" dirty="0">
                <a:latin typeface="Times New Roman" panose="02020603050405020304" pitchFamily="18" charset="0"/>
                <a:cs typeface="Times New Roman" panose="02020603050405020304" pitchFamily="18" charset="0"/>
              </a:rPr>
              <a:t>4. Call </a:t>
            </a:r>
            <a:r>
              <a:rPr lang="en-US" sz="2800" dirty="0" err="1">
                <a:latin typeface="Times New Roman" panose="02020603050405020304" pitchFamily="18" charset="0"/>
                <a:cs typeface="Times New Roman" panose="02020603050405020304" pitchFamily="18" charset="0"/>
              </a:rPr>
              <a:t>PutPixel</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Xc</a:t>
            </a:r>
            <a:r>
              <a:rPr lang="en-US" sz="2800" dirty="0">
                <a:latin typeface="Times New Roman" panose="02020603050405020304" pitchFamily="18" charset="0"/>
                <a:cs typeface="Times New Roman" panose="02020603050405020304" pitchFamily="18" charset="0"/>
              </a:rPr>
              <a:t> - X, </a:t>
            </a:r>
            <a:r>
              <a:rPr lang="en-US" sz="2800" dirty="0" err="1">
                <a:latin typeface="Times New Roman" panose="02020603050405020304" pitchFamily="18" charset="0"/>
                <a:cs typeface="Times New Roman" panose="02020603050405020304" pitchFamily="18" charset="0"/>
              </a:rPr>
              <a:t>Yc</a:t>
            </a:r>
            <a:r>
              <a:rPr lang="en-US" sz="2800" dirty="0">
                <a:latin typeface="Times New Roman" panose="02020603050405020304" pitchFamily="18" charset="0"/>
                <a:cs typeface="Times New Roman" panose="02020603050405020304" pitchFamily="18" charset="0"/>
              </a:rPr>
              <a:t>, - Y)</a:t>
            </a:r>
          </a:p>
          <a:p>
            <a:r>
              <a:rPr lang="en-US" sz="2800" dirty="0">
                <a:latin typeface="Times New Roman" panose="02020603050405020304" pitchFamily="18" charset="0"/>
                <a:cs typeface="Times New Roman" panose="02020603050405020304" pitchFamily="18" charset="0"/>
              </a:rPr>
              <a:t>5. Call </a:t>
            </a:r>
            <a:r>
              <a:rPr lang="en-US" sz="2800" dirty="0" err="1">
                <a:latin typeface="Times New Roman" panose="02020603050405020304" pitchFamily="18" charset="0"/>
                <a:cs typeface="Times New Roman" panose="02020603050405020304" pitchFamily="18" charset="0"/>
              </a:rPr>
              <a:t>PutPixel</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Xc</a:t>
            </a:r>
            <a:r>
              <a:rPr lang="en-US" sz="2800" dirty="0">
                <a:latin typeface="Times New Roman" panose="02020603050405020304" pitchFamily="18" charset="0"/>
                <a:cs typeface="Times New Roman" panose="02020603050405020304" pitchFamily="18" charset="0"/>
              </a:rPr>
              <a:t> + Y, </a:t>
            </a:r>
            <a:r>
              <a:rPr lang="en-US" sz="2800" dirty="0" err="1">
                <a:latin typeface="Times New Roman" panose="02020603050405020304" pitchFamily="18" charset="0"/>
                <a:cs typeface="Times New Roman" panose="02020603050405020304" pitchFamily="18" charset="0"/>
              </a:rPr>
              <a:t>Yc</a:t>
            </a:r>
            <a:r>
              <a:rPr lang="en-US" sz="2800" dirty="0">
                <a:latin typeface="Times New Roman" panose="02020603050405020304" pitchFamily="18" charset="0"/>
                <a:cs typeface="Times New Roman" panose="02020603050405020304" pitchFamily="18" charset="0"/>
              </a:rPr>
              <a:t>, + X)</a:t>
            </a:r>
          </a:p>
          <a:p>
            <a:r>
              <a:rPr lang="en-US" sz="2800" dirty="0">
                <a:latin typeface="Times New Roman" panose="02020603050405020304" pitchFamily="18" charset="0"/>
                <a:cs typeface="Times New Roman" panose="02020603050405020304" pitchFamily="18" charset="0"/>
              </a:rPr>
              <a:t>6. Call </a:t>
            </a:r>
            <a:r>
              <a:rPr lang="en-US" sz="2800" dirty="0" err="1">
                <a:latin typeface="Times New Roman" panose="02020603050405020304" pitchFamily="18" charset="0"/>
                <a:cs typeface="Times New Roman" panose="02020603050405020304" pitchFamily="18" charset="0"/>
              </a:rPr>
              <a:t>PutPixel</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Xc</a:t>
            </a:r>
            <a:r>
              <a:rPr lang="en-US" sz="2800" dirty="0">
                <a:latin typeface="Times New Roman" panose="02020603050405020304" pitchFamily="18" charset="0"/>
                <a:cs typeface="Times New Roman" panose="02020603050405020304" pitchFamily="18" charset="0"/>
              </a:rPr>
              <a:t> - Y, </a:t>
            </a:r>
            <a:r>
              <a:rPr lang="en-US" sz="2800" dirty="0" err="1">
                <a:latin typeface="Times New Roman" panose="02020603050405020304" pitchFamily="18" charset="0"/>
                <a:cs typeface="Times New Roman" panose="02020603050405020304" pitchFamily="18" charset="0"/>
              </a:rPr>
              <a:t>Yc</a:t>
            </a:r>
            <a:r>
              <a:rPr lang="en-US" sz="2800" dirty="0">
                <a:latin typeface="Times New Roman" panose="02020603050405020304" pitchFamily="18" charset="0"/>
                <a:cs typeface="Times New Roman" panose="02020603050405020304" pitchFamily="18" charset="0"/>
              </a:rPr>
              <a:t>, + X)</a:t>
            </a:r>
          </a:p>
          <a:p>
            <a:r>
              <a:rPr lang="en-US" sz="2800" dirty="0">
                <a:latin typeface="Times New Roman" panose="02020603050405020304" pitchFamily="18" charset="0"/>
                <a:cs typeface="Times New Roman" panose="02020603050405020304" pitchFamily="18" charset="0"/>
              </a:rPr>
              <a:t>7. Call </a:t>
            </a:r>
            <a:r>
              <a:rPr lang="en-US" sz="2800" dirty="0" err="1">
                <a:latin typeface="Times New Roman" panose="02020603050405020304" pitchFamily="18" charset="0"/>
                <a:cs typeface="Times New Roman" panose="02020603050405020304" pitchFamily="18" charset="0"/>
              </a:rPr>
              <a:t>PutPixel</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Xc</a:t>
            </a:r>
            <a:r>
              <a:rPr lang="en-US" sz="2800" dirty="0">
                <a:latin typeface="Times New Roman" panose="02020603050405020304" pitchFamily="18" charset="0"/>
                <a:cs typeface="Times New Roman" panose="02020603050405020304" pitchFamily="18" charset="0"/>
              </a:rPr>
              <a:t> + Y, </a:t>
            </a:r>
            <a:r>
              <a:rPr lang="en-US" sz="2800" dirty="0" err="1">
                <a:latin typeface="Times New Roman" panose="02020603050405020304" pitchFamily="18" charset="0"/>
                <a:cs typeface="Times New Roman" panose="02020603050405020304" pitchFamily="18" charset="0"/>
              </a:rPr>
              <a:t>Yc</a:t>
            </a:r>
            <a:r>
              <a:rPr lang="en-US" sz="2800" dirty="0">
                <a:latin typeface="Times New Roman" panose="02020603050405020304" pitchFamily="18" charset="0"/>
                <a:cs typeface="Times New Roman" panose="02020603050405020304" pitchFamily="18" charset="0"/>
              </a:rPr>
              <a:t>, - X)</a:t>
            </a:r>
          </a:p>
          <a:p>
            <a:r>
              <a:rPr lang="en-US" sz="2800" dirty="0">
                <a:latin typeface="Times New Roman" panose="02020603050405020304" pitchFamily="18" charset="0"/>
                <a:cs typeface="Times New Roman" panose="02020603050405020304" pitchFamily="18" charset="0"/>
              </a:rPr>
              <a:t>8. Call </a:t>
            </a:r>
            <a:r>
              <a:rPr lang="en-US" sz="2800" dirty="0" err="1">
                <a:latin typeface="Times New Roman" panose="02020603050405020304" pitchFamily="18" charset="0"/>
                <a:cs typeface="Times New Roman" panose="02020603050405020304" pitchFamily="18" charset="0"/>
              </a:rPr>
              <a:t>PutPixel</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Xc</a:t>
            </a:r>
            <a:r>
              <a:rPr lang="en-US" sz="2800" dirty="0">
                <a:latin typeface="Times New Roman" panose="02020603050405020304" pitchFamily="18" charset="0"/>
                <a:cs typeface="Times New Roman" panose="02020603050405020304" pitchFamily="18" charset="0"/>
              </a:rPr>
              <a:t> - Y, </a:t>
            </a:r>
            <a:r>
              <a:rPr lang="en-US" sz="2800" dirty="0" err="1">
                <a:latin typeface="Times New Roman" panose="02020603050405020304" pitchFamily="18" charset="0"/>
                <a:cs typeface="Times New Roman" panose="02020603050405020304" pitchFamily="18" charset="0"/>
              </a:rPr>
              <a:t>Yc</a:t>
            </a:r>
            <a:r>
              <a:rPr lang="en-US" sz="2800" dirty="0">
                <a:latin typeface="Times New Roman" panose="02020603050405020304" pitchFamily="18" charset="0"/>
                <a:cs typeface="Times New Roman" panose="02020603050405020304" pitchFamily="18" charset="0"/>
              </a:rPr>
              <a:t>, - X)</a:t>
            </a:r>
          </a:p>
          <a:p>
            <a:r>
              <a:rPr lang="en-US" sz="2800" dirty="0">
                <a:latin typeface="Times New Roman" panose="02020603050405020304" pitchFamily="18" charset="0"/>
                <a:cs typeface="Times New Roman" panose="02020603050405020304" pitchFamily="18" charset="0"/>
              </a:rPr>
              <a:t>9. Exit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lide Number Placeholder 5">
            <a:extLst>
              <a:ext uri="{FF2B5EF4-FFF2-40B4-BE49-F238E27FC236}">
                <a16:creationId xmlns:a16="http://schemas.microsoft.com/office/drawing/2014/main" id="{B0B913B3-0053-4AD8-8B94-1BEA223CD22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C857158-8A48-48D0-935C-40721C38754B}" type="slidenum">
              <a:rPr lang="en-GB" altLang="en-US">
                <a:solidFill>
                  <a:srgbClr val="898989"/>
                </a:solidFill>
                <a:latin typeface="Calibri" panose="020F0502020204030204" pitchFamily="34" charset="0"/>
              </a:rPr>
              <a:pPr eaLnBrk="1" hangingPunct="1"/>
              <a:t>13</a:t>
            </a:fld>
            <a:endParaRPr lang="en-GB" altLang="en-US">
              <a:solidFill>
                <a:srgbClr val="898989"/>
              </a:solidFill>
              <a:latin typeface="Calibri" panose="020F0502020204030204" pitchFamily="34" charset="0"/>
            </a:endParaRPr>
          </a:p>
        </p:txBody>
      </p:sp>
      <p:sp>
        <p:nvSpPr>
          <p:cNvPr id="272386" name="Rectangle 2">
            <a:extLst>
              <a:ext uri="{FF2B5EF4-FFF2-40B4-BE49-F238E27FC236}">
                <a16:creationId xmlns:a16="http://schemas.microsoft.com/office/drawing/2014/main" id="{9E4E6D21-5DA3-414C-8B6F-E23AC7119A0E}"/>
              </a:ext>
            </a:extLst>
          </p:cNvPr>
          <p:cNvSpPr>
            <a:spLocks noGrp="1" noChangeArrowheads="1"/>
          </p:cNvSpPr>
          <p:nvPr>
            <p:ph type="title"/>
          </p:nvPr>
        </p:nvSpPr>
        <p:spPr>
          <a:xfrm>
            <a:off x="1371600" y="44450"/>
            <a:ext cx="7543800" cy="592138"/>
          </a:xfrm>
        </p:spPr>
        <p:txBody>
          <a:bodyPr rtlCol="0">
            <a:normAutofit fontScale="90000"/>
          </a:bodyPr>
          <a:lstStyle/>
          <a:p>
            <a:pPr eaLnBrk="1" fontAlgn="auto" hangingPunct="1">
              <a:spcAft>
                <a:spcPts val="0"/>
              </a:spcAft>
              <a:defRPr/>
            </a:pPr>
            <a:r>
              <a:rPr lang="en-US" sz="4000" dirty="0">
                <a:effectLst>
                  <a:outerShdw blurRad="38100" dist="38100" dir="2700000" algn="tl">
                    <a:srgbClr val="000000"/>
                  </a:outerShdw>
                </a:effectLst>
              </a:rPr>
              <a:t>Example</a:t>
            </a:r>
          </a:p>
        </p:txBody>
      </p:sp>
      <p:graphicFrame>
        <p:nvGraphicFramePr>
          <p:cNvPr id="272387" name="Group 3">
            <a:extLst>
              <a:ext uri="{FF2B5EF4-FFF2-40B4-BE49-F238E27FC236}">
                <a16:creationId xmlns:a16="http://schemas.microsoft.com/office/drawing/2014/main" id="{22A62082-DD54-4D96-975D-B8A3712EA963}"/>
              </a:ext>
            </a:extLst>
          </p:cNvPr>
          <p:cNvGraphicFramePr>
            <a:graphicFrameLocks noGrp="1"/>
          </p:cNvGraphicFramePr>
          <p:nvPr>
            <p:ph idx="1"/>
          </p:nvPr>
        </p:nvGraphicFramePr>
        <p:xfrm>
          <a:off x="4284663" y="2276475"/>
          <a:ext cx="4424362" cy="4064004"/>
        </p:xfrm>
        <a:graphic>
          <a:graphicData uri="http://schemas.openxmlformats.org/drawingml/2006/table">
            <a:tbl>
              <a:tblPr/>
              <a:tblGrid>
                <a:gridCol w="368300">
                  <a:extLst>
                    <a:ext uri="{9D8B030D-6E8A-4147-A177-3AD203B41FA5}">
                      <a16:colId xmlns:a16="http://schemas.microsoft.com/office/drawing/2014/main" val="20000"/>
                    </a:ext>
                  </a:extLst>
                </a:gridCol>
                <a:gridCol w="369887">
                  <a:extLst>
                    <a:ext uri="{9D8B030D-6E8A-4147-A177-3AD203B41FA5}">
                      <a16:colId xmlns:a16="http://schemas.microsoft.com/office/drawing/2014/main" val="20001"/>
                    </a:ext>
                  </a:extLst>
                </a:gridCol>
                <a:gridCol w="368300">
                  <a:extLst>
                    <a:ext uri="{9D8B030D-6E8A-4147-A177-3AD203B41FA5}">
                      <a16:colId xmlns:a16="http://schemas.microsoft.com/office/drawing/2014/main" val="20002"/>
                    </a:ext>
                  </a:extLst>
                </a:gridCol>
                <a:gridCol w="368300">
                  <a:extLst>
                    <a:ext uri="{9D8B030D-6E8A-4147-A177-3AD203B41FA5}">
                      <a16:colId xmlns:a16="http://schemas.microsoft.com/office/drawing/2014/main" val="20003"/>
                    </a:ext>
                  </a:extLst>
                </a:gridCol>
                <a:gridCol w="368300">
                  <a:extLst>
                    <a:ext uri="{9D8B030D-6E8A-4147-A177-3AD203B41FA5}">
                      <a16:colId xmlns:a16="http://schemas.microsoft.com/office/drawing/2014/main" val="20004"/>
                    </a:ext>
                  </a:extLst>
                </a:gridCol>
                <a:gridCol w="369888">
                  <a:extLst>
                    <a:ext uri="{9D8B030D-6E8A-4147-A177-3AD203B41FA5}">
                      <a16:colId xmlns:a16="http://schemas.microsoft.com/office/drawing/2014/main" val="20005"/>
                    </a:ext>
                  </a:extLst>
                </a:gridCol>
                <a:gridCol w="368300">
                  <a:extLst>
                    <a:ext uri="{9D8B030D-6E8A-4147-A177-3AD203B41FA5}">
                      <a16:colId xmlns:a16="http://schemas.microsoft.com/office/drawing/2014/main" val="20006"/>
                    </a:ext>
                  </a:extLst>
                </a:gridCol>
                <a:gridCol w="368300">
                  <a:extLst>
                    <a:ext uri="{9D8B030D-6E8A-4147-A177-3AD203B41FA5}">
                      <a16:colId xmlns:a16="http://schemas.microsoft.com/office/drawing/2014/main" val="20007"/>
                    </a:ext>
                  </a:extLst>
                </a:gridCol>
                <a:gridCol w="368300">
                  <a:extLst>
                    <a:ext uri="{9D8B030D-6E8A-4147-A177-3AD203B41FA5}">
                      <a16:colId xmlns:a16="http://schemas.microsoft.com/office/drawing/2014/main" val="20008"/>
                    </a:ext>
                  </a:extLst>
                </a:gridCol>
                <a:gridCol w="369887">
                  <a:extLst>
                    <a:ext uri="{9D8B030D-6E8A-4147-A177-3AD203B41FA5}">
                      <a16:colId xmlns:a16="http://schemas.microsoft.com/office/drawing/2014/main" val="20009"/>
                    </a:ext>
                  </a:extLst>
                </a:gridCol>
                <a:gridCol w="368300">
                  <a:extLst>
                    <a:ext uri="{9D8B030D-6E8A-4147-A177-3AD203B41FA5}">
                      <a16:colId xmlns:a16="http://schemas.microsoft.com/office/drawing/2014/main" val="20010"/>
                    </a:ext>
                  </a:extLst>
                </a:gridCol>
                <a:gridCol w="368300">
                  <a:extLst>
                    <a:ext uri="{9D8B030D-6E8A-4147-A177-3AD203B41FA5}">
                      <a16:colId xmlns:a16="http://schemas.microsoft.com/office/drawing/2014/main" val="20011"/>
                    </a:ext>
                  </a:extLst>
                </a:gridCol>
              </a:tblGrid>
              <a:tr h="33813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rPr>
                        <a:t>10</a:t>
                      </a:r>
                    </a:p>
                  </a:txBody>
                  <a:tcPr horzOverflow="overflow">
                    <a:lnL cap="flat">
                      <a:noFill/>
                    </a:lnL>
                    <a:lnR w="28575" cap="flat" cmpd="sng" algn="ctr">
                      <a:solidFill>
                        <a:schemeClr val="tx1"/>
                      </a:solidFill>
                      <a:prstDash val="solid"/>
                      <a:round/>
                      <a:headEnd type="none" w="sm" len="sm"/>
                      <a:tailEnd type="none" w="sm" len="sm"/>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l-GR" sz="1600" b="0" i="0" u="none" strike="noStrike" cap="none" normalizeH="0" baseline="0">
                          <a:ln>
                            <a:noFill/>
                          </a:ln>
                          <a:solidFill>
                            <a:srgbClr val="FD2919"/>
                          </a:solidFill>
                          <a:effectLst/>
                          <a:latin typeface="Times New Roman" pitchFamily="18" charset="0"/>
                          <a:sym typeface="Webdings" pitchFamily="18" charset="2"/>
                        </a:rPr>
                        <a:t></a:t>
                      </a:r>
                      <a:endParaRPr kumimoji="0" lang="en-US" sz="1600" b="0" i="0" u="none" strike="noStrike" cap="none" normalizeH="0" baseline="0">
                        <a:ln>
                          <a:noFill/>
                        </a:ln>
                        <a:solidFill>
                          <a:srgbClr val="FD2919"/>
                        </a:solidFill>
                        <a:effectLst/>
                        <a:latin typeface="Times New Roman" pitchFamily="18" charset="0"/>
                        <a:sym typeface="Webdings" pitchFamily="18" charset="2"/>
                      </a:endParaRPr>
                    </a:p>
                  </a:txBody>
                  <a:tcPr horzOverflow="overflow">
                    <a:lnL w="28575"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l-GR" sz="1600" b="0" i="0" u="none" strike="noStrike" cap="none" normalizeH="0" baseline="0">
                          <a:ln>
                            <a:noFill/>
                          </a:ln>
                          <a:solidFill>
                            <a:srgbClr val="FD2919"/>
                          </a:solidFill>
                          <a:effectLst/>
                          <a:latin typeface="Times New Roman" pitchFamily="18" charset="0"/>
                          <a:sym typeface="Webdings" pitchFamily="18" charset="2"/>
                        </a:rPr>
                        <a:t></a:t>
                      </a:r>
                      <a:endParaRPr kumimoji="0" lang="en-US" sz="1600" b="0" i="0" u="none" strike="noStrike" cap="none" normalizeH="0" baseline="0">
                        <a:ln>
                          <a:noFill/>
                        </a:ln>
                        <a:solidFill>
                          <a:srgbClr val="FD2919"/>
                        </a:solidFill>
                        <a:effectLst/>
                        <a:latin typeface="Times New Roman" pitchFamily="18" charset="0"/>
                        <a:sym typeface="Webdings" pitchFamily="18" charset="2"/>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l-GR" sz="1600" b="0" i="0" u="none" strike="noStrike" cap="none" normalizeH="0" baseline="0">
                          <a:ln>
                            <a:noFill/>
                          </a:ln>
                          <a:solidFill>
                            <a:srgbClr val="FD2919"/>
                          </a:solidFill>
                          <a:effectLst/>
                          <a:latin typeface="Times New Roman" pitchFamily="18" charset="0"/>
                          <a:sym typeface="Webdings" pitchFamily="18" charset="2"/>
                        </a:rPr>
                        <a:t></a:t>
                      </a:r>
                      <a:endParaRPr kumimoji="0" lang="en-US" sz="1600" b="0" i="0" u="none" strike="noStrike" cap="none" normalizeH="0" baseline="0">
                        <a:ln>
                          <a:noFill/>
                        </a:ln>
                        <a:solidFill>
                          <a:srgbClr val="FD2919"/>
                        </a:solidFill>
                        <a:effectLst/>
                        <a:latin typeface="Times New Roman" pitchFamily="18" charset="0"/>
                        <a:sym typeface="Webdings" pitchFamily="18" charset="2"/>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l-GR" sz="1600" b="0" i="0" u="none" strike="noStrike" cap="none" normalizeH="0" baseline="0">
                          <a:ln>
                            <a:noFill/>
                          </a:ln>
                          <a:solidFill>
                            <a:srgbClr val="FD2919"/>
                          </a:solidFill>
                          <a:effectLst/>
                          <a:latin typeface="Times New Roman" pitchFamily="18" charset="0"/>
                          <a:sym typeface="Webdings" pitchFamily="18" charset="2"/>
                        </a:rPr>
                        <a:t></a:t>
                      </a:r>
                      <a:endParaRPr kumimoji="0" lang="en-US" sz="1600" b="0" i="0" u="none" strike="noStrike" cap="none" normalizeH="0" baseline="0">
                        <a:ln>
                          <a:noFill/>
                        </a:ln>
                        <a:solidFill>
                          <a:srgbClr val="FD2919"/>
                        </a:solidFill>
                        <a:effectLst/>
                        <a:latin typeface="Times New Roman" pitchFamily="18" charset="0"/>
                        <a:sym typeface="Webdings" pitchFamily="18" charset="2"/>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3972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rPr>
                        <a:t>9</a:t>
                      </a:r>
                    </a:p>
                  </a:txBody>
                  <a:tcPr horzOverflow="overflow">
                    <a:lnL cap="flat">
                      <a:noFill/>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l-GR" sz="1600" b="0" i="0" u="none" strike="noStrike" cap="none" normalizeH="0" baseline="0">
                          <a:ln>
                            <a:noFill/>
                          </a:ln>
                          <a:solidFill>
                            <a:srgbClr val="FD2919"/>
                          </a:solidFill>
                          <a:effectLst/>
                          <a:latin typeface="Times New Roman" pitchFamily="18" charset="0"/>
                          <a:sym typeface="Webdings" pitchFamily="18" charset="2"/>
                        </a:rPr>
                        <a:t></a:t>
                      </a:r>
                      <a:endParaRPr kumimoji="0" lang="en-US" sz="1600" b="0" i="0" u="none" strike="noStrike" cap="none" normalizeH="0" baseline="0">
                        <a:ln>
                          <a:noFill/>
                        </a:ln>
                        <a:solidFill>
                          <a:srgbClr val="FD2919"/>
                        </a:solidFill>
                        <a:effectLst/>
                        <a:latin typeface="Times New Roman" pitchFamily="18" charset="0"/>
                        <a:sym typeface="Webdings" pitchFamily="18" charset="2"/>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l-GR" sz="1600" b="0" i="0" u="none" strike="noStrike" cap="none" normalizeH="0" baseline="0">
                          <a:ln>
                            <a:noFill/>
                          </a:ln>
                          <a:solidFill>
                            <a:srgbClr val="FD2919"/>
                          </a:solidFill>
                          <a:effectLst/>
                          <a:latin typeface="Times New Roman" pitchFamily="18" charset="0"/>
                          <a:sym typeface="Webdings" pitchFamily="18" charset="2"/>
                        </a:rPr>
                        <a:t></a:t>
                      </a:r>
                      <a:endParaRPr kumimoji="0" lang="en-US" sz="1600" b="0" i="0" u="none" strike="noStrike" cap="none" normalizeH="0" baseline="0">
                        <a:ln>
                          <a:noFill/>
                        </a:ln>
                        <a:solidFill>
                          <a:srgbClr val="FD2919"/>
                        </a:solidFill>
                        <a:effectLst/>
                        <a:latin typeface="Times New Roman" pitchFamily="18" charset="0"/>
                        <a:sym typeface="Webdings" pitchFamily="18" charset="2"/>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rPr>
                        <a:t>8</a:t>
                      </a:r>
                    </a:p>
                  </a:txBody>
                  <a:tcPr horzOverflow="overflow">
                    <a:lnL cap="flat">
                      <a:noFill/>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l-GR" sz="1600" b="0" i="0" u="none" strike="noStrike" cap="none" normalizeH="0" baseline="0">
                          <a:ln>
                            <a:noFill/>
                          </a:ln>
                          <a:solidFill>
                            <a:srgbClr val="FD2919"/>
                          </a:solidFill>
                          <a:effectLst/>
                          <a:latin typeface="Times New Roman" pitchFamily="18" charset="0"/>
                          <a:sym typeface="Webdings" pitchFamily="18" charset="2"/>
                        </a:rPr>
                        <a:t></a:t>
                      </a:r>
                      <a:endParaRPr kumimoji="0" lang="en-US" sz="1600" b="0" i="0" u="none" strike="noStrike" cap="none" normalizeH="0" baseline="0">
                        <a:ln>
                          <a:noFill/>
                        </a:ln>
                        <a:solidFill>
                          <a:srgbClr val="FD2919"/>
                        </a:solidFill>
                        <a:effectLst/>
                        <a:latin typeface="Times New Roman" pitchFamily="18" charset="0"/>
                        <a:sym typeface="Webdings" pitchFamily="18" charset="2"/>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3813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rPr>
                        <a:t>7</a:t>
                      </a:r>
                    </a:p>
                  </a:txBody>
                  <a:tcPr horzOverflow="overflow">
                    <a:lnL cap="flat">
                      <a:noFill/>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l-GR" sz="1600" b="0" i="0" u="none" strike="noStrike" cap="none" normalizeH="0" baseline="0">
                          <a:ln>
                            <a:noFill/>
                          </a:ln>
                          <a:solidFill>
                            <a:srgbClr val="FD2919"/>
                          </a:solidFill>
                          <a:effectLst/>
                          <a:latin typeface="Times New Roman" pitchFamily="18" charset="0"/>
                          <a:sym typeface="Webdings" pitchFamily="18" charset="2"/>
                        </a:rPr>
                        <a:t></a:t>
                      </a:r>
                      <a:endParaRPr kumimoji="0" lang="en-US" sz="1600" b="0" i="0" u="none" strike="noStrike" cap="none" normalizeH="0" baseline="0">
                        <a:ln>
                          <a:noFill/>
                        </a:ln>
                        <a:solidFill>
                          <a:srgbClr val="FD2919"/>
                        </a:solidFill>
                        <a:effectLst/>
                        <a:latin typeface="Times New Roman" pitchFamily="18" charset="0"/>
                        <a:sym typeface="Webdings" pitchFamily="18" charset="2"/>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rPr>
                        <a:t>6</a:t>
                      </a:r>
                    </a:p>
                  </a:txBody>
                  <a:tcPr horzOverflow="overflow">
                    <a:lnL cap="flat">
                      <a:noFill/>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l-GR" sz="1600" b="0" i="0" u="none" strike="noStrike" cap="none" normalizeH="0" baseline="0">
                          <a:ln>
                            <a:noFill/>
                          </a:ln>
                          <a:solidFill>
                            <a:srgbClr val="FD2919"/>
                          </a:solidFill>
                          <a:effectLst/>
                          <a:latin typeface="Times New Roman" pitchFamily="18" charset="0"/>
                          <a:sym typeface="Webdings" pitchFamily="18" charset="2"/>
                        </a:rPr>
                        <a:t></a:t>
                      </a:r>
                      <a:endParaRPr kumimoji="0" lang="en-US" sz="1600" b="0" i="0" u="none" strike="noStrike" cap="none" normalizeH="0" baseline="0">
                        <a:ln>
                          <a:noFill/>
                        </a:ln>
                        <a:solidFill>
                          <a:srgbClr val="FD2919"/>
                        </a:solidFill>
                        <a:effectLst/>
                        <a:latin typeface="Times New Roman" pitchFamily="18" charset="0"/>
                        <a:sym typeface="Webdings" pitchFamily="18" charset="2"/>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3813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rPr>
                        <a:t>5</a:t>
                      </a:r>
                    </a:p>
                  </a:txBody>
                  <a:tcPr horzOverflow="overflow">
                    <a:lnL cap="flat">
                      <a:noFill/>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l-GR" sz="1600" b="0" i="0" u="none" strike="noStrike" cap="none" normalizeH="0" baseline="0">
                          <a:ln>
                            <a:noFill/>
                          </a:ln>
                          <a:solidFill>
                            <a:srgbClr val="FD2919"/>
                          </a:solidFill>
                          <a:effectLst/>
                          <a:latin typeface="Times New Roman" pitchFamily="18" charset="0"/>
                          <a:sym typeface="Webdings" pitchFamily="18" charset="2"/>
                        </a:rPr>
                        <a:t></a:t>
                      </a:r>
                      <a:endParaRPr kumimoji="0" lang="en-US" sz="1600" b="0" i="0" u="none" strike="noStrike" cap="none" normalizeH="0" baseline="0">
                        <a:ln>
                          <a:noFill/>
                        </a:ln>
                        <a:solidFill>
                          <a:srgbClr val="FD2919"/>
                        </a:solidFill>
                        <a:effectLst/>
                        <a:latin typeface="Times New Roman" pitchFamily="18" charset="0"/>
                        <a:sym typeface="Webdings" pitchFamily="18" charset="2"/>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3813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rPr>
                        <a:t>4</a:t>
                      </a:r>
                    </a:p>
                  </a:txBody>
                  <a:tcPr horzOverflow="overflow">
                    <a:lnL cap="flat">
                      <a:noFill/>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l-GR" sz="1600" b="0" i="0" u="none" strike="noStrike" cap="none" normalizeH="0" baseline="0">
                          <a:ln>
                            <a:noFill/>
                          </a:ln>
                          <a:solidFill>
                            <a:srgbClr val="FD2919"/>
                          </a:solidFill>
                          <a:effectLst/>
                          <a:latin typeface="Times New Roman" pitchFamily="18" charset="0"/>
                          <a:sym typeface="Webdings" pitchFamily="18" charset="2"/>
                        </a:rPr>
                        <a:t></a:t>
                      </a:r>
                      <a:endParaRPr kumimoji="0" lang="en-US" sz="1600" b="0" i="0" u="none" strike="noStrike" cap="none" normalizeH="0" baseline="0">
                        <a:ln>
                          <a:noFill/>
                        </a:ln>
                        <a:solidFill>
                          <a:srgbClr val="FD2919"/>
                        </a:solidFill>
                        <a:effectLst/>
                        <a:latin typeface="Times New Roman" pitchFamily="18" charset="0"/>
                        <a:sym typeface="Webdings" pitchFamily="18" charset="2"/>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3972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rPr>
                        <a:t>3</a:t>
                      </a:r>
                    </a:p>
                  </a:txBody>
                  <a:tcPr horzOverflow="overflow">
                    <a:lnL cap="flat">
                      <a:noFill/>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l-GR" sz="1600" b="0" i="0" u="none" strike="noStrike" cap="none" normalizeH="0" baseline="0">
                          <a:ln>
                            <a:noFill/>
                          </a:ln>
                          <a:solidFill>
                            <a:srgbClr val="FD2919"/>
                          </a:solidFill>
                          <a:effectLst/>
                          <a:latin typeface="Times New Roman" pitchFamily="18" charset="0"/>
                          <a:sym typeface="Webdings" pitchFamily="18" charset="2"/>
                        </a:rPr>
                        <a:t></a:t>
                      </a:r>
                      <a:endParaRPr kumimoji="0" lang="en-US" sz="1600" b="0" i="0" u="none" strike="noStrike" cap="none" normalizeH="0" baseline="0">
                        <a:ln>
                          <a:noFill/>
                        </a:ln>
                        <a:solidFill>
                          <a:srgbClr val="FD2919"/>
                        </a:solidFill>
                        <a:effectLst/>
                        <a:latin typeface="Times New Roman" pitchFamily="18" charset="0"/>
                        <a:sym typeface="Webdings" pitchFamily="18" charset="2"/>
                      </a:endParaRPr>
                    </a:p>
                  </a:txBody>
                  <a:tcPr horzOverflow="overflow">
                    <a:lnL w="63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3813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rPr>
                        <a:t>2</a:t>
                      </a:r>
                    </a:p>
                  </a:txBody>
                  <a:tcPr horzOverflow="overflow">
                    <a:lnL cap="flat">
                      <a:noFill/>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l-GR" sz="1600" b="0" i="0" u="none" strike="noStrike" cap="none" normalizeH="0" baseline="0">
                          <a:ln>
                            <a:noFill/>
                          </a:ln>
                          <a:solidFill>
                            <a:srgbClr val="FD2919"/>
                          </a:solidFill>
                          <a:effectLst/>
                          <a:latin typeface="Times New Roman" pitchFamily="18" charset="0"/>
                          <a:sym typeface="Webdings" pitchFamily="18" charset="2"/>
                        </a:rPr>
                        <a:t></a:t>
                      </a:r>
                      <a:endParaRPr kumimoji="0" lang="en-US" sz="1600" b="0" i="0" u="none" strike="noStrike" cap="none" normalizeH="0" baseline="0">
                        <a:ln>
                          <a:noFill/>
                        </a:ln>
                        <a:solidFill>
                          <a:srgbClr val="FD2919"/>
                        </a:solidFill>
                        <a:effectLst/>
                        <a:latin typeface="Times New Roman" pitchFamily="18" charset="0"/>
                        <a:sym typeface="Webdings" pitchFamily="18" charset="2"/>
                      </a:endParaRPr>
                    </a:p>
                  </a:txBody>
                  <a:tcPr horzOverflow="overflow">
                    <a:lnL w="63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3813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rPr>
                        <a:t>1</a:t>
                      </a:r>
                    </a:p>
                  </a:txBody>
                  <a:tcPr horzOverflow="overflow">
                    <a:lnL cap="flat">
                      <a:noFill/>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l-GR" sz="1600" b="0" i="0" u="none" strike="noStrike" cap="none" normalizeH="0" baseline="0">
                          <a:ln>
                            <a:noFill/>
                          </a:ln>
                          <a:solidFill>
                            <a:srgbClr val="FD2919"/>
                          </a:solidFill>
                          <a:effectLst/>
                          <a:latin typeface="Times New Roman" pitchFamily="18" charset="0"/>
                          <a:sym typeface="Webdings" pitchFamily="18" charset="2"/>
                        </a:rPr>
                        <a:t></a:t>
                      </a:r>
                      <a:endParaRPr kumimoji="0" lang="en-US" sz="1600" b="0" i="0" u="none" strike="noStrike" cap="none" normalizeH="0" baseline="0">
                        <a:ln>
                          <a:noFill/>
                        </a:ln>
                        <a:solidFill>
                          <a:srgbClr val="FD2919"/>
                        </a:solidFill>
                        <a:effectLst/>
                        <a:latin typeface="Times New Roman" pitchFamily="18" charset="0"/>
                        <a:sym typeface="Webdings" pitchFamily="18" charset="2"/>
                      </a:endParaRPr>
                    </a:p>
                  </a:txBody>
                  <a:tcPr horzOverflow="overflow">
                    <a:lnL w="63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r h="33972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rPr>
                        <a:t>0</a:t>
                      </a:r>
                    </a:p>
                  </a:txBody>
                  <a:tcPr horzOverflow="overflow">
                    <a:lnL cap="flat">
                      <a:noFill/>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635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l-GR" sz="1600" b="0" i="0" u="none" strike="noStrike" cap="none" normalizeH="0" baseline="0">
                          <a:ln>
                            <a:noFill/>
                          </a:ln>
                          <a:solidFill>
                            <a:srgbClr val="FD2919"/>
                          </a:solidFill>
                          <a:effectLst/>
                          <a:latin typeface="Times New Roman" pitchFamily="18" charset="0"/>
                          <a:sym typeface="Webdings" pitchFamily="18" charset="2"/>
                        </a:rPr>
                        <a:t></a:t>
                      </a:r>
                      <a:endParaRPr kumimoji="0" lang="en-US" sz="1600" b="0" i="0" u="none" strike="noStrike" cap="none" normalizeH="0" baseline="0">
                        <a:ln>
                          <a:noFill/>
                        </a:ln>
                        <a:solidFill>
                          <a:srgbClr val="FD2919"/>
                        </a:solidFill>
                        <a:effectLst/>
                        <a:latin typeface="Times New Roman" pitchFamily="18" charset="0"/>
                        <a:sym typeface="Webdings" pitchFamily="18" charset="2"/>
                      </a:endParaRPr>
                    </a:p>
                  </a:txBody>
                  <a:tcPr horzOverflow="overflow">
                    <a:lnL w="63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0"/>
                  </a:ext>
                </a:extLst>
              </a:tr>
              <a:tr h="33813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rPr>
                        <a:t>0</a:t>
                      </a:r>
                    </a:p>
                  </a:txBody>
                  <a:tcPr horzOverflow="overflow">
                    <a:lnL>
                      <a:noFill/>
                    </a:lnL>
                    <a:lnR>
                      <a:noFill/>
                    </a:lnR>
                    <a:lnT w="28575"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rPr>
                        <a:t>1</a:t>
                      </a:r>
                    </a:p>
                  </a:txBody>
                  <a:tcPr horzOverflow="overflow">
                    <a:lnL>
                      <a:noFill/>
                    </a:lnL>
                    <a:lnR>
                      <a:noFill/>
                    </a:lnR>
                    <a:lnT w="28575"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rPr>
                        <a:t>2</a:t>
                      </a:r>
                    </a:p>
                  </a:txBody>
                  <a:tcPr horzOverflow="overflow">
                    <a:lnL>
                      <a:noFill/>
                    </a:lnL>
                    <a:lnR>
                      <a:noFill/>
                    </a:lnR>
                    <a:lnT w="28575"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rPr>
                        <a:t>3</a:t>
                      </a:r>
                    </a:p>
                  </a:txBody>
                  <a:tcPr horzOverflow="overflow">
                    <a:lnL>
                      <a:noFill/>
                    </a:lnL>
                    <a:lnR>
                      <a:noFill/>
                    </a:lnR>
                    <a:lnT w="28575"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rPr>
                        <a:t>4</a:t>
                      </a:r>
                    </a:p>
                  </a:txBody>
                  <a:tcPr horzOverflow="overflow">
                    <a:lnL>
                      <a:noFill/>
                    </a:lnL>
                    <a:lnR>
                      <a:noFill/>
                    </a:lnR>
                    <a:lnT w="28575"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rPr>
                        <a:t>5</a:t>
                      </a:r>
                    </a:p>
                  </a:txBody>
                  <a:tcPr horzOverflow="overflow">
                    <a:lnL>
                      <a:noFill/>
                    </a:lnL>
                    <a:lnR>
                      <a:noFill/>
                    </a:lnR>
                    <a:lnT w="28575"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rPr>
                        <a:t>6</a:t>
                      </a:r>
                    </a:p>
                  </a:txBody>
                  <a:tcPr horzOverflow="overflow">
                    <a:lnL>
                      <a:noFill/>
                    </a:lnL>
                    <a:lnR>
                      <a:noFill/>
                    </a:lnR>
                    <a:lnT w="28575"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rPr>
                        <a:t>7</a:t>
                      </a:r>
                    </a:p>
                  </a:txBody>
                  <a:tcPr horzOverflow="overflow">
                    <a:lnL>
                      <a:noFill/>
                    </a:lnL>
                    <a:lnR>
                      <a:noFill/>
                    </a:lnR>
                    <a:lnT w="28575"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rPr>
                        <a:t>8</a:t>
                      </a:r>
                    </a:p>
                  </a:txBody>
                  <a:tcPr horzOverflow="overflow">
                    <a:lnL>
                      <a:noFill/>
                    </a:lnL>
                    <a:lnR>
                      <a:noFill/>
                    </a:lnR>
                    <a:lnT w="28575"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rPr>
                        <a:t>9</a:t>
                      </a:r>
                    </a:p>
                  </a:txBody>
                  <a:tcPr horzOverflow="overflow">
                    <a:lnL>
                      <a:noFill/>
                    </a:lnL>
                    <a:lnR>
                      <a:noFill/>
                    </a:lnR>
                    <a:lnT w="28575"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400" b="0" i="0" u="none" strike="noStrike" cap="none" normalizeH="0" baseline="0">
                          <a:ln>
                            <a:noFill/>
                          </a:ln>
                          <a:solidFill>
                            <a:schemeClr val="tx1"/>
                          </a:solidFill>
                          <a:effectLst/>
                          <a:latin typeface="Times New Roman" pitchFamily="18" charset="0"/>
                        </a:rPr>
                        <a:t>10</a:t>
                      </a:r>
                    </a:p>
                  </a:txBody>
                  <a:tcPr horzOverflow="overflow">
                    <a:lnL>
                      <a:noFill/>
                    </a:lnL>
                    <a:lnR cap="flat">
                      <a:noFill/>
                    </a:lnR>
                    <a:lnT w="28575" cap="flat" cmpd="sng" algn="ctr">
                      <a:solidFill>
                        <a:schemeClr val="tx1"/>
                      </a:solidFill>
                      <a:prstDash val="solid"/>
                      <a:round/>
                      <a:headEnd type="none" w="sm" len="sm"/>
                      <a:tailEnd type="none" w="sm" len="sm"/>
                    </a:lnT>
                    <a:lnB cap="flat">
                      <a:noFill/>
                    </a:lnB>
                    <a:lnTlToBr>
                      <a:noFill/>
                    </a:lnTlToBr>
                    <a:lnBlToTr>
                      <a:noFill/>
                    </a:lnBlToTr>
                    <a:noFill/>
                  </a:tcPr>
                </a:tc>
                <a:extLst>
                  <a:ext uri="{0D108BD9-81ED-4DB2-BD59-A6C34878D82A}">
                    <a16:rowId xmlns:a16="http://schemas.microsoft.com/office/drawing/2014/main" val="10011"/>
                  </a:ext>
                </a:extLst>
              </a:tr>
            </a:tbl>
          </a:graphicData>
        </a:graphic>
      </p:graphicFrame>
      <p:graphicFrame>
        <p:nvGraphicFramePr>
          <p:cNvPr id="272661" name="Group 277">
            <a:extLst>
              <a:ext uri="{FF2B5EF4-FFF2-40B4-BE49-F238E27FC236}">
                <a16:creationId xmlns:a16="http://schemas.microsoft.com/office/drawing/2014/main" id="{5514A34C-CB17-4AE1-9510-5E5E58559E70}"/>
              </a:ext>
            </a:extLst>
          </p:cNvPr>
          <p:cNvGraphicFramePr>
            <a:graphicFrameLocks noGrp="1"/>
          </p:cNvGraphicFramePr>
          <p:nvPr/>
        </p:nvGraphicFramePr>
        <p:xfrm>
          <a:off x="1692275" y="2565400"/>
          <a:ext cx="2087563" cy="3654426"/>
        </p:xfrm>
        <a:graphic>
          <a:graphicData uri="http://schemas.openxmlformats.org/drawingml/2006/table">
            <a:tbl>
              <a:tblPr/>
              <a:tblGrid>
                <a:gridCol w="575106">
                  <a:extLst>
                    <a:ext uri="{9D8B030D-6E8A-4147-A177-3AD203B41FA5}">
                      <a16:colId xmlns:a16="http://schemas.microsoft.com/office/drawing/2014/main" val="20000"/>
                    </a:ext>
                  </a:extLst>
                </a:gridCol>
                <a:gridCol w="504681">
                  <a:extLst>
                    <a:ext uri="{9D8B030D-6E8A-4147-A177-3AD203B41FA5}">
                      <a16:colId xmlns:a16="http://schemas.microsoft.com/office/drawing/2014/main" val="20001"/>
                    </a:ext>
                  </a:extLst>
                </a:gridCol>
                <a:gridCol w="1007776">
                  <a:extLst>
                    <a:ext uri="{9D8B030D-6E8A-4147-A177-3AD203B41FA5}">
                      <a16:colId xmlns:a16="http://schemas.microsoft.com/office/drawing/2014/main" val="20002"/>
                    </a:ext>
                  </a:extLst>
                </a:gridCol>
              </a:tblGrid>
              <a:tr h="4064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2000" b="0" i="1" u="none" strike="noStrike" cap="none" normalizeH="0" baseline="0" dirty="0" err="1">
                          <a:ln>
                            <a:noFill/>
                          </a:ln>
                          <a:solidFill>
                            <a:srgbClr val="FD2919"/>
                          </a:solidFill>
                          <a:effectLst/>
                          <a:latin typeface="Times New Roman" pitchFamily="18" charset="0"/>
                        </a:rPr>
                        <a:t>i</a:t>
                      </a:r>
                      <a:endParaRPr kumimoji="0" lang="en-US" sz="2000" b="0" i="1" u="none" strike="noStrike" cap="none" normalizeH="0" baseline="0" dirty="0">
                        <a:ln>
                          <a:noFill/>
                        </a:ln>
                        <a:solidFill>
                          <a:srgbClr val="FD2919"/>
                        </a:solidFill>
                        <a:effectLst/>
                        <a:latin typeface="Times New Roman" pitchFamily="18" charset="0"/>
                      </a:endParaRPr>
                    </a:p>
                  </a:txBody>
                  <a:tcPr marL="91414" marR="91414" horzOverflow="overflow">
                    <a:lnL cap="flat">
                      <a:noFill/>
                    </a:lnL>
                    <a:lnR w="12700" cap="flat" cmpd="sng" algn="ctr">
                      <a:solidFill>
                        <a:schemeClr val="tx1"/>
                      </a:solidFill>
                      <a:prstDash val="solid"/>
                      <a:round/>
                      <a:headEnd type="none" w="sm" len="sm"/>
                      <a:tailEnd type="none" w="sm" len="sm"/>
                    </a:lnR>
                    <a:lnT cap="flat">
                      <a:noFill/>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2000" b="0" i="1" u="none" strike="noStrike" cap="none" normalizeH="0" baseline="0">
                          <a:ln>
                            <a:noFill/>
                          </a:ln>
                          <a:solidFill>
                            <a:srgbClr val="FD2919"/>
                          </a:solidFill>
                          <a:effectLst/>
                          <a:latin typeface="Times New Roman" pitchFamily="18" charset="0"/>
                        </a:rPr>
                        <a:t>p</a:t>
                      </a:r>
                      <a:r>
                        <a:rPr kumimoji="0" lang="en-US" sz="2000" b="0" i="1" u="none" strike="noStrike" cap="none" normalizeH="0" baseline="-25000">
                          <a:ln>
                            <a:noFill/>
                          </a:ln>
                          <a:solidFill>
                            <a:srgbClr val="FD2919"/>
                          </a:solidFill>
                          <a:effectLst/>
                          <a:latin typeface="Times New Roman" pitchFamily="18" charset="0"/>
                        </a:rPr>
                        <a:t>i</a:t>
                      </a:r>
                    </a:p>
                  </a:txBody>
                  <a:tcPr marL="91414" marR="9141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cap="flat">
                      <a:noFill/>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2000" b="0" i="1" u="none" strike="noStrike" cap="none" normalizeH="0" baseline="0">
                          <a:ln>
                            <a:noFill/>
                          </a:ln>
                          <a:solidFill>
                            <a:srgbClr val="FD2919"/>
                          </a:solidFill>
                          <a:effectLst/>
                          <a:latin typeface="Times New Roman" pitchFamily="18" charset="0"/>
                        </a:rPr>
                        <a:t>x</a:t>
                      </a:r>
                      <a:r>
                        <a:rPr kumimoji="0" lang="en-US" sz="2000" b="0" i="1" u="none" strike="noStrike" cap="none" normalizeH="0" baseline="-25000">
                          <a:ln>
                            <a:noFill/>
                          </a:ln>
                          <a:solidFill>
                            <a:srgbClr val="FD2919"/>
                          </a:solidFill>
                          <a:effectLst/>
                          <a:latin typeface="Times New Roman" pitchFamily="18" charset="0"/>
                        </a:rPr>
                        <a:t>i</a:t>
                      </a:r>
                      <a:r>
                        <a:rPr kumimoji="0" lang="en-US" sz="2000" b="0" i="0" u="none" strike="noStrike" cap="none" normalizeH="0" baseline="0">
                          <a:ln>
                            <a:noFill/>
                          </a:ln>
                          <a:solidFill>
                            <a:srgbClr val="FD2919"/>
                          </a:solidFill>
                          <a:effectLst/>
                          <a:latin typeface="Times New Roman" pitchFamily="18" charset="0"/>
                        </a:rPr>
                        <a:t>, y</a:t>
                      </a:r>
                      <a:r>
                        <a:rPr kumimoji="0" lang="en-US" sz="2000" b="0" i="0" u="none" strike="noStrike" cap="none" normalizeH="0" baseline="-25000">
                          <a:ln>
                            <a:noFill/>
                          </a:ln>
                          <a:solidFill>
                            <a:srgbClr val="FD2919"/>
                          </a:solidFill>
                          <a:effectLst/>
                          <a:latin typeface="Times New Roman" pitchFamily="18" charset="0"/>
                        </a:rPr>
                        <a:t>i</a:t>
                      </a:r>
                    </a:p>
                  </a:txBody>
                  <a:tcPr marL="91414" marR="91414" horzOverflow="overflow">
                    <a:lnL w="12700" cap="flat" cmpd="sng" algn="ctr">
                      <a:solidFill>
                        <a:schemeClr val="tx1"/>
                      </a:solidFill>
                      <a:prstDash val="solid"/>
                      <a:round/>
                      <a:headEnd type="none" w="sm" len="sm"/>
                      <a:tailEnd type="none" w="sm" len="sm"/>
                    </a:lnL>
                    <a:lnR cap="flat">
                      <a:noFill/>
                    </a:lnR>
                    <a:lnT cap="flat">
                      <a:noFill/>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800" b="0" i="0" u="none" strike="noStrike" cap="none" normalizeH="0" baseline="0" dirty="0">
                          <a:ln>
                            <a:noFill/>
                          </a:ln>
                          <a:solidFill>
                            <a:srgbClr val="3817FF"/>
                          </a:solidFill>
                          <a:effectLst/>
                          <a:latin typeface="Times New Roman" pitchFamily="18" charset="0"/>
                        </a:rPr>
                        <a:t>0</a:t>
                      </a:r>
                    </a:p>
                  </a:txBody>
                  <a:tcPr marL="91414" marR="91414" horzOverflow="overflow">
                    <a:lnL cap="flat">
                      <a:noFill/>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800" b="0" i="0" u="none" strike="noStrike" cap="none" normalizeH="0" baseline="0" dirty="0">
                          <a:ln>
                            <a:noFill/>
                          </a:ln>
                          <a:solidFill>
                            <a:srgbClr val="3817FF"/>
                          </a:solidFill>
                          <a:effectLst/>
                          <a:latin typeface="Times New Roman" pitchFamily="18" charset="0"/>
                        </a:rPr>
                        <a:t>-17</a:t>
                      </a:r>
                    </a:p>
                  </a:txBody>
                  <a:tcPr marL="91414" marR="9141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800" b="0" i="0" u="none" strike="noStrike" cap="none" normalizeH="0" baseline="0" dirty="0">
                          <a:ln>
                            <a:noFill/>
                          </a:ln>
                          <a:solidFill>
                            <a:srgbClr val="3817FF"/>
                          </a:solidFill>
                          <a:effectLst/>
                          <a:latin typeface="Times New Roman" pitchFamily="18" charset="0"/>
                        </a:rPr>
                        <a:t>(0, 10)</a:t>
                      </a:r>
                    </a:p>
                  </a:txBody>
                  <a:tcPr marL="91414" marR="91414" horzOverflow="overflow">
                    <a:lnL w="12700" cap="flat" cmpd="sng" algn="ctr">
                      <a:solidFill>
                        <a:schemeClr val="tx1"/>
                      </a:solidFill>
                      <a:prstDash val="solid"/>
                      <a:round/>
                      <a:headEnd type="none" w="sm" len="sm"/>
                      <a:tailEnd type="none" w="sm" len="sm"/>
                    </a:lnL>
                    <a:lnR cap="flat">
                      <a:noFill/>
                    </a:lnR>
                    <a:lnT w="28575" cap="flat" cmpd="sng" algn="ctr">
                      <a:solidFill>
                        <a:schemeClr val="tx1"/>
                      </a:solidFill>
                      <a:prstDash val="solid"/>
                      <a:round/>
                      <a:headEnd type="none" w="sm" len="sm"/>
                      <a:tailEnd type="none" w="sm" len="sm"/>
                    </a:lnT>
                    <a:lnB>
                      <a:noFill/>
                    </a:lnB>
                    <a:lnTlToBr>
                      <a:noFill/>
                    </a:lnTlToBr>
                    <a:lnBlToTr>
                      <a:noFill/>
                    </a:lnBlToTr>
                    <a:noFill/>
                  </a:tcPr>
                </a:tc>
                <a:extLst>
                  <a:ext uri="{0D108BD9-81ED-4DB2-BD59-A6C34878D82A}">
                    <a16:rowId xmlns:a16="http://schemas.microsoft.com/office/drawing/2014/main" val="10001"/>
                  </a:ext>
                </a:extLst>
              </a:tr>
              <a:tr h="40481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800" b="0" i="0" u="none" strike="noStrike" cap="none" normalizeH="0" baseline="0">
                          <a:ln>
                            <a:noFill/>
                          </a:ln>
                          <a:solidFill>
                            <a:srgbClr val="3817FF"/>
                          </a:solidFill>
                          <a:effectLst/>
                          <a:latin typeface="Times New Roman" pitchFamily="18" charset="0"/>
                        </a:rPr>
                        <a:t>1</a:t>
                      </a:r>
                    </a:p>
                  </a:txBody>
                  <a:tcPr marL="91414" marR="91414"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800" b="0" i="0" u="none" strike="noStrike" cap="none" normalizeH="0" baseline="0" dirty="0">
                          <a:ln>
                            <a:noFill/>
                          </a:ln>
                          <a:solidFill>
                            <a:srgbClr val="3817FF"/>
                          </a:solidFill>
                          <a:effectLst/>
                          <a:latin typeface="Times New Roman" pitchFamily="18" charset="0"/>
                        </a:rPr>
                        <a:t>-11</a:t>
                      </a:r>
                    </a:p>
                  </a:txBody>
                  <a:tcPr marL="91414" marR="9141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800" b="0" i="0" u="none" strike="noStrike" cap="none" normalizeH="0" baseline="0" dirty="0">
                          <a:ln>
                            <a:noFill/>
                          </a:ln>
                          <a:solidFill>
                            <a:srgbClr val="3817FF"/>
                          </a:solidFill>
                          <a:effectLst/>
                          <a:latin typeface="Times New Roman" pitchFamily="18" charset="0"/>
                        </a:rPr>
                        <a:t>(1, 10)</a:t>
                      </a:r>
                    </a:p>
                  </a:txBody>
                  <a:tcPr marL="91414" marR="91414" horzOverflow="overflow">
                    <a:lnL w="12700" cap="flat" cmpd="sng" algn="ctr">
                      <a:solidFill>
                        <a:schemeClr val="tx1"/>
                      </a:solidFill>
                      <a:prstDash val="solid"/>
                      <a:round/>
                      <a:headEnd type="none" w="sm" len="sm"/>
                      <a:tailEnd type="none" w="sm" len="sm"/>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800" b="0" i="0" u="none" strike="noStrike" cap="none" normalizeH="0" baseline="0">
                          <a:ln>
                            <a:noFill/>
                          </a:ln>
                          <a:solidFill>
                            <a:srgbClr val="3817FF"/>
                          </a:solidFill>
                          <a:effectLst/>
                          <a:latin typeface="Times New Roman" pitchFamily="18" charset="0"/>
                        </a:rPr>
                        <a:t>2</a:t>
                      </a:r>
                    </a:p>
                  </a:txBody>
                  <a:tcPr marL="91414" marR="91414"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800" b="0" i="0" u="none" strike="noStrike" cap="none" normalizeH="0" baseline="0" dirty="0">
                          <a:ln>
                            <a:noFill/>
                          </a:ln>
                          <a:solidFill>
                            <a:srgbClr val="3817FF"/>
                          </a:solidFill>
                          <a:effectLst/>
                          <a:latin typeface="Times New Roman" pitchFamily="18" charset="0"/>
                        </a:rPr>
                        <a:t>-1</a:t>
                      </a:r>
                    </a:p>
                  </a:txBody>
                  <a:tcPr marL="91414" marR="9141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800" b="0" i="0" u="none" strike="noStrike" cap="none" normalizeH="0" baseline="0">
                          <a:ln>
                            <a:noFill/>
                          </a:ln>
                          <a:solidFill>
                            <a:srgbClr val="3817FF"/>
                          </a:solidFill>
                          <a:effectLst/>
                          <a:latin typeface="Times New Roman" pitchFamily="18" charset="0"/>
                        </a:rPr>
                        <a:t>(2, 10)</a:t>
                      </a:r>
                    </a:p>
                  </a:txBody>
                  <a:tcPr marL="91414" marR="91414" horzOverflow="overflow">
                    <a:lnL w="12700" cap="flat" cmpd="sng" algn="ctr">
                      <a:solidFill>
                        <a:schemeClr val="tx1"/>
                      </a:solidFill>
                      <a:prstDash val="solid"/>
                      <a:round/>
                      <a:headEnd type="none" w="sm" len="sm"/>
                      <a:tailEnd type="none" w="sm" len="sm"/>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800" b="0" i="0" u="none" strike="noStrike" cap="none" normalizeH="0" baseline="0">
                          <a:ln>
                            <a:noFill/>
                          </a:ln>
                          <a:solidFill>
                            <a:srgbClr val="3817FF"/>
                          </a:solidFill>
                          <a:effectLst/>
                          <a:latin typeface="Times New Roman" pitchFamily="18" charset="0"/>
                        </a:rPr>
                        <a:t>3</a:t>
                      </a:r>
                    </a:p>
                  </a:txBody>
                  <a:tcPr marL="91414" marR="91414"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800" b="0" i="0" u="none" strike="noStrike" cap="none" normalizeH="0" baseline="0" dirty="0">
                          <a:ln>
                            <a:noFill/>
                          </a:ln>
                          <a:solidFill>
                            <a:srgbClr val="3817FF"/>
                          </a:solidFill>
                          <a:effectLst/>
                          <a:latin typeface="Times New Roman" pitchFamily="18" charset="0"/>
                        </a:rPr>
                        <a:t>13</a:t>
                      </a:r>
                    </a:p>
                  </a:txBody>
                  <a:tcPr marL="91414" marR="9141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800" b="0" i="0" u="none" strike="noStrike" cap="none" normalizeH="0" baseline="0" dirty="0">
                          <a:ln>
                            <a:noFill/>
                          </a:ln>
                          <a:solidFill>
                            <a:srgbClr val="3817FF"/>
                          </a:solidFill>
                          <a:effectLst/>
                          <a:latin typeface="Times New Roman" pitchFamily="18" charset="0"/>
                        </a:rPr>
                        <a:t>(3, 10)</a:t>
                      </a:r>
                    </a:p>
                  </a:txBody>
                  <a:tcPr marL="91414" marR="91414" horzOverflow="overflow">
                    <a:lnL w="12700" cap="flat" cmpd="sng" algn="ctr">
                      <a:solidFill>
                        <a:schemeClr val="tx1"/>
                      </a:solidFill>
                      <a:prstDash val="solid"/>
                      <a:round/>
                      <a:headEnd type="none" w="sm" len="sm"/>
                      <a:tailEnd type="none" w="sm" len="sm"/>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800" b="0" i="0" u="none" strike="noStrike" cap="none" normalizeH="0" baseline="0">
                          <a:ln>
                            <a:noFill/>
                          </a:ln>
                          <a:solidFill>
                            <a:srgbClr val="3817FF"/>
                          </a:solidFill>
                          <a:effectLst/>
                          <a:latin typeface="Times New Roman" pitchFamily="18" charset="0"/>
                        </a:rPr>
                        <a:t>4</a:t>
                      </a:r>
                    </a:p>
                  </a:txBody>
                  <a:tcPr marL="91414" marR="91414"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800" b="0" i="0" u="none" strike="noStrike" cap="none" normalizeH="0" baseline="0" dirty="0">
                          <a:ln>
                            <a:noFill/>
                          </a:ln>
                          <a:solidFill>
                            <a:srgbClr val="3817FF"/>
                          </a:solidFill>
                          <a:effectLst/>
                          <a:latin typeface="Times New Roman" pitchFamily="18" charset="0"/>
                        </a:rPr>
                        <a:t>-5</a:t>
                      </a:r>
                    </a:p>
                  </a:txBody>
                  <a:tcPr marL="91414" marR="9141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800" b="0" i="0" u="none" strike="noStrike" cap="none" normalizeH="0" baseline="0">
                          <a:ln>
                            <a:noFill/>
                          </a:ln>
                          <a:solidFill>
                            <a:srgbClr val="3817FF"/>
                          </a:solidFill>
                          <a:effectLst/>
                          <a:latin typeface="Times New Roman" pitchFamily="18" charset="0"/>
                        </a:rPr>
                        <a:t>(4, 9)</a:t>
                      </a:r>
                    </a:p>
                  </a:txBody>
                  <a:tcPr marL="91414" marR="91414" horzOverflow="overflow">
                    <a:lnL w="12700" cap="flat" cmpd="sng" algn="ctr">
                      <a:solidFill>
                        <a:schemeClr val="tx1"/>
                      </a:solidFill>
                      <a:prstDash val="solid"/>
                      <a:round/>
                      <a:headEnd type="none" w="sm" len="sm"/>
                      <a:tailEnd type="none" w="sm" len="sm"/>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0481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800" b="0" i="0" u="none" strike="noStrike" cap="none" normalizeH="0" baseline="0">
                          <a:ln>
                            <a:noFill/>
                          </a:ln>
                          <a:solidFill>
                            <a:srgbClr val="3817FF"/>
                          </a:solidFill>
                          <a:effectLst/>
                          <a:latin typeface="Times New Roman" pitchFamily="18" charset="0"/>
                        </a:rPr>
                        <a:t>5</a:t>
                      </a:r>
                    </a:p>
                  </a:txBody>
                  <a:tcPr marL="91414" marR="91414"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800" b="0" i="0" u="none" strike="noStrike" cap="none" normalizeH="0" baseline="0" dirty="0">
                          <a:ln>
                            <a:noFill/>
                          </a:ln>
                          <a:solidFill>
                            <a:srgbClr val="3817FF"/>
                          </a:solidFill>
                          <a:effectLst/>
                          <a:latin typeface="Times New Roman" pitchFamily="18" charset="0"/>
                        </a:rPr>
                        <a:t>15</a:t>
                      </a:r>
                    </a:p>
                  </a:txBody>
                  <a:tcPr marL="91414" marR="9141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800" b="0" i="0" u="none" strike="noStrike" cap="none" normalizeH="0" baseline="0">
                          <a:ln>
                            <a:noFill/>
                          </a:ln>
                          <a:solidFill>
                            <a:srgbClr val="3817FF"/>
                          </a:solidFill>
                          <a:effectLst/>
                          <a:latin typeface="Times New Roman" pitchFamily="18" charset="0"/>
                        </a:rPr>
                        <a:t>(5, 9)</a:t>
                      </a:r>
                    </a:p>
                  </a:txBody>
                  <a:tcPr marL="91414" marR="91414" horzOverflow="overflow">
                    <a:lnL w="12700" cap="flat" cmpd="sng" algn="ctr">
                      <a:solidFill>
                        <a:schemeClr val="tx1"/>
                      </a:solidFill>
                      <a:prstDash val="solid"/>
                      <a:round/>
                      <a:headEnd type="none" w="sm" len="sm"/>
                      <a:tailEnd type="none" w="sm" len="sm"/>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800" b="0" i="0" u="none" strike="noStrike" cap="none" normalizeH="0" baseline="0">
                          <a:ln>
                            <a:noFill/>
                          </a:ln>
                          <a:solidFill>
                            <a:srgbClr val="3817FF"/>
                          </a:solidFill>
                          <a:effectLst/>
                          <a:latin typeface="Times New Roman" pitchFamily="18" charset="0"/>
                        </a:rPr>
                        <a:t>6</a:t>
                      </a:r>
                    </a:p>
                  </a:txBody>
                  <a:tcPr marL="91414" marR="91414"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800" b="0" i="0" u="none" strike="noStrike" cap="none" normalizeH="0" baseline="0">
                          <a:ln>
                            <a:noFill/>
                          </a:ln>
                          <a:solidFill>
                            <a:srgbClr val="3817FF"/>
                          </a:solidFill>
                          <a:effectLst/>
                          <a:latin typeface="Times New Roman" pitchFamily="18" charset="0"/>
                        </a:rPr>
                        <a:t>9</a:t>
                      </a:r>
                    </a:p>
                  </a:txBody>
                  <a:tcPr marL="91414" marR="9141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800" b="0" i="0" u="none" strike="noStrike" cap="none" normalizeH="0" baseline="0">
                          <a:ln>
                            <a:noFill/>
                          </a:ln>
                          <a:solidFill>
                            <a:srgbClr val="3817FF"/>
                          </a:solidFill>
                          <a:effectLst/>
                          <a:latin typeface="Times New Roman" pitchFamily="18" charset="0"/>
                        </a:rPr>
                        <a:t>(6, 8)</a:t>
                      </a:r>
                    </a:p>
                  </a:txBody>
                  <a:tcPr marL="91414" marR="91414" horzOverflow="overflow">
                    <a:lnL w="12700" cap="flat" cmpd="sng" algn="ctr">
                      <a:solidFill>
                        <a:schemeClr val="tx1"/>
                      </a:solidFill>
                      <a:prstDash val="solid"/>
                      <a:round/>
                      <a:headEnd type="none" w="sm" len="sm"/>
                      <a:tailEnd type="none" w="sm" len="sm"/>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800" b="0" i="0" u="none" strike="noStrike" cap="none" normalizeH="0" baseline="0">
                          <a:ln>
                            <a:noFill/>
                          </a:ln>
                          <a:solidFill>
                            <a:srgbClr val="3817FF"/>
                          </a:solidFill>
                          <a:effectLst/>
                          <a:latin typeface="Times New Roman" pitchFamily="18" charset="0"/>
                        </a:rPr>
                        <a:t>7</a:t>
                      </a:r>
                    </a:p>
                  </a:txBody>
                  <a:tcPr marL="91414" marR="91414" horzOverflow="overflow">
                    <a:lnL cap="flat">
                      <a:noFill/>
                    </a:lnL>
                    <a:lnR w="12700"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sz="1800" b="0" i="0" u="none" strike="noStrike" cap="none" normalizeH="0" baseline="0">
                        <a:ln>
                          <a:noFill/>
                        </a:ln>
                        <a:solidFill>
                          <a:srgbClr val="3817FF"/>
                        </a:solidFill>
                        <a:effectLst/>
                        <a:latin typeface="Times New Roman" pitchFamily="18" charset="0"/>
                      </a:endParaRPr>
                    </a:p>
                  </a:txBody>
                  <a:tcPr marL="91414" marR="9141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sz="1800" b="0" i="0" u="none" strike="noStrike" cap="none" normalizeH="0" baseline="0" dirty="0">
                          <a:ln>
                            <a:noFill/>
                          </a:ln>
                          <a:solidFill>
                            <a:srgbClr val="3817FF"/>
                          </a:solidFill>
                          <a:effectLst/>
                          <a:latin typeface="Times New Roman" pitchFamily="18" charset="0"/>
                        </a:rPr>
                        <a:t>(7,7)</a:t>
                      </a:r>
                    </a:p>
                  </a:txBody>
                  <a:tcPr marL="91414" marR="91414" horzOverflow="overflow">
                    <a:lnL w="12700" cap="flat" cmpd="sng" algn="ctr">
                      <a:solidFill>
                        <a:schemeClr val="tx1"/>
                      </a:solidFill>
                      <a:prstDash val="solid"/>
                      <a:round/>
                      <a:headEnd type="none" w="sm" len="sm"/>
                      <a:tailEnd type="none" w="sm" len="sm"/>
                    </a:lnL>
                    <a:lnR cap="flat">
                      <a:noFill/>
                    </a:lnR>
                    <a:lnT>
                      <a:noFill/>
                    </a:lnT>
                    <a:lnB cap="flat">
                      <a:noFill/>
                    </a:lnB>
                    <a:lnTlToBr>
                      <a:noFill/>
                    </a:lnTlToBr>
                    <a:lnBlToTr>
                      <a:noFill/>
                    </a:lnBlToTr>
                    <a:noFill/>
                  </a:tcPr>
                </a:tc>
                <a:extLst>
                  <a:ext uri="{0D108BD9-81ED-4DB2-BD59-A6C34878D82A}">
                    <a16:rowId xmlns:a16="http://schemas.microsoft.com/office/drawing/2014/main" val="10008"/>
                  </a:ext>
                </a:extLst>
              </a:tr>
            </a:tbl>
          </a:graphicData>
        </a:graphic>
      </p:graphicFrame>
      <p:sp>
        <p:nvSpPr>
          <p:cNvPr id="5324" name="Text Box 270">
            <a:extLst>
              <a:ext uri="{FF2B5EF4-FFF2-40B4-BE49-F238E27FC236}">
                <a16:creationId xmlns:a16="http://schemas.microsoft.com/office/drawing/2014/main" id="{BE1061B8-6197-4513-85C0-DF30A4C40117}"/>
              </a:ext>
            </a:extLst>
          </p:cNvPr>
          <p:cNvSpPr txBox="1">
            <a:spLocks noChangeArrowheads="1"/>
          </p:cNvSpPr>
          <p:nvPr/>
        </p:nvSpPr>
        <p:spPr bwMode="auto">
          <a:xfrm>
            <a:off x="1619250" y="765175"/>
            <a:ext cx="7113588"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pPr>
            <a:r>
              <a:rPr lang="en-US" altLang="en-US" sz="2200" i="1">
                <a:solidFill>
                  <a:srgbClr val="3817FF"/>
                </a:solidFill>
                <a:latin typeface="Calibri" panose="020F0502020204030204" pitchFamily="34" charset="0"/>
              </a:rPr>
              <a:t>r </a:t>
            </a:r>
            <a:r>
              <a:rPr lang="en-US" altLang="en-US" sz="2200">
                <a:solidFill>
                  <a:srgbClr val="3817FF"/>
                </a:solidFill>
                <a:latin typeface="Calibri" panose="020F0502020204030204" pitchFamily="34" charset="0"/>
              </a:rPr>
              <a:t>= 10</a:t>
            </a:r>
          </a:p>
          <a:p>
            <a:pPr eaLnBrk="1" hangingPunct="1">
              <a:spcBef>
                <a:spcPct val="30000"/>
              </a:spcBef>
            </a:pPr>
            <a:r>
              <a:rPr lang="en-US" altLang="en-US" sz="2200" i="1">
                <a:solidFill>
                  <a:srgbClr val="3817FF"/>
                </a:solidFill>
                <a:latin typeface="Calibri" panose="020F0502020204030204" pitchFamily="34" charset="0"/>
              </a:rPr>
              <a:t>p</a:t>
            </a:r>
            <a:r>
              <a:rPr lang="en-US" altLang="en-US" sz="2200" baseline="-25000">
                <a:solidFill>
                  <a:srgbClr val="3817FF"/>
                </a:solidFill>
                <a:latin typeface="Calibri" panose="020F0502020204030204" pitchFamily="34" charset="0"/>
              </a:rPr>
              <a:t>0</a:t>
            </a:r>
            <a:r>
              <a:rPr lang="en-US" altLang="en-US" sz="2200">
                <a:solidFill>
                  <a:srgbClr val="3817FF"/>
                </a:solidFill>
                <a:latin typeface="Calibri" panose="020F0502020204030204" pitchFamily="34" charset="0"/>
              </a:rPr>
              <a:t> = 3 – 2</a:t>
            </a:r>
            <a:r>
              <a:rPr lang="en-US" altLang="en-US" sz="2200" i="1">
                <a:solidFill>
                  <a:srgbClr val="3817FF"/>
                </a:solidFill>
                <a:latin typeface="Calibri" panose="020F0502020204030204" pitchFamily="34" charset="0"/>
              </a:rPr>
              <a:t>r </a:t>
            </a:r>
            <a:r>
              <a:rPr lang="en-US" altLang="en-US" sz="2200">
                <a:solidFill>
                  <a:srgbClr val="3817FF"/>
                </a:solidFill>
                <a:latin typeface="Calibri" panose="020F0502020204030204" pitchFamily="34" charset="0"/>
              </a:rPr>
              <a:t>= -17</a:t>
            </a:r>
            <a:endParaRPr lang="en-US" altLang="en-US" sz="2200">
              <a:latin typeface="Calibri" panose="020F0502020204030204" pitchFamily="34" charset="0"/>
            </a:endParaRPr>
          </a:p>
          <a:p>
            <a:pPr eaLnBrk="1" hangingPunct="1">
              <a:spcBef>
                <a:spcPct val="30000"/>
              </a:spcBef>
            </a:pPr>
            <a:r>
              <a:rPr lang="en-US" altLang="en-US" sz="2200">
                <a:latin typeface="Calibri" panose="020F0502020204030204" pitchFamily="34" charset="0"/>
              </a:rPr>
              <a:t>Initial point </a:t>
            </a:r>
            <a:r>
              <a:rPr lang="en-US" altLang="en-US" sz="2200">
                <a:solidFill>
                  <a:srgbClr val="3817FF"/>
                </a:solidFill>
                <a:latin typeface="Calibri" panose="020F0502020204030204" pitchFamily="34" charset="0"/>
              </a:rPr>
              <a:t>(</a:t>
            </a:r>
            <a:r>
              <a:rPr lang="en-US" altLang="en-US" sz="2200" i="1">
                <a:solidFill>
                  <a:srgbClr val="3817FF"/>
                </a:solidFill>
                <a:latin typeface="Calibri" panose="020F0502020204030204" pitchFamily="34" charset="0"/>
              </a:rPr>
              <a:t>x</a:t>
            </a:r>
            <a:r>
              <a:rPr lang="en-US" altLang="en-US" sz="2200" baseline="-25000">
                <a:solidFill>
                  <a:srgbClr val="3817FF"/>
                </a:solidFill>
                <a:latin typeface="Calibri" panose="020F0502020204030204" pitchFamily="34" charset="0"/>
              </a:rPr>
              <a:t>0</a:t>
            </a:r>
            <a:r>
              <a:rPr lang="en-US" altLang="en-US" sz="2200">
                <a:solidFill>
                  <a:srgbClr val="3817FF"/>
                </a:solidFill>
                <a:latin typeface="Calibri" panose="020F0502020204030204" pitchFamily="34" charset="0"/>
              </a:rPr>
              <a:t>, </a:t>
            </a:r>
            <a:r>
              <a:rPr lang="en-US" altLang="en-US" sz="2200" i="1">
                <a:solidFill>
                  <a:srgbClr val="3817FF"/>
                </a:solidFill>
                <a:latin typeface="Calibri" panose="020F0502020204030204" pitchFamily="34" charset="0"/>
              </a:rPr>
              <a:t>y</a:t>
            </a:r>
            <a:r>
              <a:rPr lang="en-US" altLang="en-US" sz="2200" baseline="-25000">
                <a:solidFill>
                  <a:srgbClr val="3817FF"/>
                </a:solidFill>
                <a:latin typeface="Calibri" panose="020F0502020204030204" pitchFamily="34" charset="0"/>
              </a:rPr>
              <a:t>0</a:t>
            </a:r>
            <a:r>
              <a:rPr lang="en-US" altLang="en-US" sz="2200">
                <a:solidFill>
                  <a:srgbClr val="3817FF"/>
                </a:solidFill>
                <a:latin typeface="Calibri" panose="020F0502020204030204" pitchFamily="34" charset="0"/>
              </a:rPr>
              <a:t>) = (0, 10)</a:t>
            </a:r>
          </a:p>
        </p:txBody>
      </p:sp>
      <p:sp>
        <p:nvSpPr>
          <p:cNvPr id="272655" name="Line 271">
            <a:extLst>
              <a:ext uri="{FF2B5EF4-FFF2-40B4-BE49-F238E27FC236}">
                <a16:creationId xmlns:a16="http://schemas.microsoft.com/office/drawing/2014/main" id="{C27B4A54-B9F1-469F-95B6-2515526A9E9C}"/>
              </a:ext>
            </a:extLst>
          </p:cNvPr>
          <p:cNvSpPr>
            <a:spLocks noChangeShapeType="1"/>
          </p:cNvSpPr>
          <p:nvPr/>
        </p:nvSpPr>
        <p:spPr bwMode="auto">
          <a:xfrm flipV="1">
            <a:off x="4648200" y="2262188"/>
            <a:ext cx="4110038" cy="3744912"/>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IN"/>
          </a:p>
        </p:txBody>
      </p:sp>
    </p:spTree>
    <p:extLst>
      <p:ext uri="{BB962C8B-B14F-4D97-AF65-F5344CB8AC3E}">
        <p14:creationId xmlns:p14="http://schemas.microsoft.com/office/powerpoint/2010/main" val="1886861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72661"/>
                                        </p:tgtEl>
                                        <p:attrNameLst>
                                          <p:attrName>style.visibility</p:attrName>
                                        </p:attrNameLst>
                                      </p:cBhvr>
                                      <p:to>
                                        <p:strVal val="visible"/>
                                      </p:to>
                                    </p:set>
                                    <p:animEffect transition="in" filter="checkerboard(across)">
                                      <p:cBhvr>
                                        <p:cTn id="7" dur="500"/>
                                        <p:tgtEl>
                                          <p:spTgt spid="2726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72387"/>
                                        </p:tgtEl>
                                        <p:attrNameLst>
                                          <p:attrName>style.visibility</p:attrName>
                                        </p:attrNameLst>
                                      </p:cBhvr>
                                      <p:to>
                                        <p:strVal val="visible"/>
                                      </p:to>
                                    </p:set>
                                    <p:animEffect transition="in" filter="checkerboard(across)">
                                      <p:cBhvr>
                                        <p:cTn id="12" dur="500"/>
                                        <p:tgtEl>
                                          <p:spTgt spid="272387"/>
                                        </p:tgtEl>
                                      </p:cBhvr>
                                    </p:animEffect>
                                  </p:childTnLst>
                                </p:cTn>
                              </p:par>
                              <p:par>
                                <p:cTn id="13" presetID="5" presetClass="entr" presetSubtype="10" fill="hold" nodeType="withEffect">
                                  <p:stCondLst>
                                    <p:cond delay="0"/>
                                  </p:stCondLst>
                                  <p:childTnLst>
                                    <p:set>
                                      <p:cBhvr>
                                        <p:cTn id="14" dur="1" fill="hold">
                                          <p:stCondLst>
                                            <p:cond delay="0"/>
                                          </p:stCondLst>
                                        </p:cTn>
                                        <p:tgtEl>
                                          <p:spTgt spid="272655"/>
                                        </p:tgtEl>
                                        <p:attrNameLst>
                                          <p:attrName>style.visibility</p:attrName>
                                        </p:attrNameLst>
                                      </p:cBhvr>
                                      <p:to>
                                        <p:strVal val="visible"/>
                                      </p:to>
                                    </p:set>
                                    <p:animEffect transition="in" filter="checkerboard(across)">
                                      <p:cBhvr>
                                        <p:cTn id="15" dur="500"/>
                                        <p:tgtEl>
                                          <p:spTgt spid="272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point symmetry in circles</a:t>
            </a:r>
          </a:p>
        </p:txBody>
      </p:sp>
      <p:sp>
        <p:nvSpPr>
          <p:cNvPr id="3" name="Content Placeholder 2"/>
          <p:cNvSpPr>
            <a:spLocks noGrp="1"/>
          </p:cNvSpPr>
          <p:nvPr>
            <p:ph idx="1"/>
          </p:nvPr>
        </p:nvSpPr>
        <p:spPr/>
        <p:txBody>
          <a:bodyPr/>
          <a:lstStyle/>
          <a:p>
            <a:pPr>
              <a:buNone/>
            </a:pPr>
            <a:r>
              <a:rPr lang="en-US" dirty="0"/>
              <a:t>  </a:t>
            </a:r>
          </a:p>
        </p:txBody>
      </p:sp>
      <p:grpSp>
        <p:nvGrpSpPr>
          <p:cNvPr id="4" name="Group 4"/>
          <p:cNvGrpSpPr>
            <a:grpSpLocks/>
          </p:cNvGrpSpPr>
          <p:nvPr/>
        </p:nvGrpSpPr>
        <p:grpSpPr bwMode="auto">
          <a:xfrm>
            <a:off x="2209800" y="2286000"/>
            <a:ext cx="4414837" cy="3571875"/>
            <a:chOff x="1449" y="1930"/>
            <a:chExt cx="2781" cy="2250"/>
          </a:xfrm>
        </p:grpSpPr>
        <p:grpSp>
          <p:nvGrpSpPr>
            <p:cNvPr id="5" name="Group 5"/>
            <p:cNvGrpSpPr>
              <a:grpSpLocks/>
            </p:cNvGrpSpPr>
            <p:nvPr/>
          </p:nvGrpSpPr>
          <p:grpSpPr bwMode="auto">
            <a:xfrm>
              <a:off x="1449" y="1930"/>
              <a:ext cx="2781" cy="2250"/>
              <a:chOff x="1178" y="1494"/>
              <a:chExt cx="2781" cy="2250"/>
            </a:xfrm>
          </p:grpSpPr>
          <p:grpSp>
            <p:nvGrpSpPr>
              <p:cNvPr id="12" name="Group 6"/>
              <p:cNvGrpSpPr>
                <a:grpSpLocks/>
              </p:cNvGrpSpPr>
              <p:nvPr/>
            </p:nvGrpSpPr>
            <p:grpSpPr bwMode="auto">
              <a:xfrm>
                <a:off x="1477" y="1494"/>
                <a:ext cx="2250" cy="2250"/>
                <a:chOff x="1477" y="1494"/>
                <a:chExt cx="2250" cy="2250"/>
              </a:xfrm>
            </p:grpSpPr>
            <p:sp>
              <p:nvSpPr>
                <p:cNvPr id="30" name="Line 7"/>
                <p:cNvSpPr>
                  <a:spLocks noChangeShapeType="1"/>
                </p:cNvSpPr>
                <p:nvPr/>
              </p:nvSpPr>
              <p:spPr bwMode="auto">
                <a:xfrm flipV="1">
                  <a:off x="2602" y="1494"/>
                  <a:ext cx="0" cy="2250"/>
                </a:xfrm>
                <a:prstGeom prst="line">
                  <a:avLst/>
                </a:prstGeom>
                <a:noFill/>
                <a:ln w="12700">
                  <a:solidFill>
                    <a:schemeClr val="tx1"/>
                  </a:solidFill>
                  <a:round/>
                  <a:headEnd type="triangle" w="med" len="med"/>
                  <a:tailEnd type="triangle" w="med" len="med"/>
                </a:ln>
                <a:effectLst/>
              </p:spPr>
              <p:txBody>
                <a:bodyPr wrap="none"/>
                <a:lstStyle/>
                <a:p>
                  <a:endParaRPr lang="en-US"/>
                </a:p>
              </p:txBody>
            </p:sp>
            <p:sp>
              <p:nvSpPr>
                <p:cNvPr id="31" name="Line 8"/>
                <p:cNvSpPr>
                  <a:spLocks noChangeShapeType="1"/>
                </p:cNvSpPr>
                <p:nvPr/>
              </p:nvSpPr>
              <p:spPr bwMode="auto">
                <a:xfrm rot="5400000" flipV="1">
                  <a:off x="2602" y="1494"/>
                  <a:ext cx="0" cy="2250"/>
                </a:xfrm>
                <a:prstGeom prst="line">
                  <a:avLst/>
                </a:prstGeom>
                <a:noFill/>
                <a:ln w="12700">
                  <a:solidFill>
                    <a:schemeClr val="tx1"/>
                  </a:solidFill>
                  <a:round/>
                  <a:headEnd type="triangle" w="med" len="med"/>
                  <a:tailEnd type="triangle" w="med" len="med"/>
                </a:ln>
                <a:effectLst/>
              </p:spPr>
              <p:txBody>
                <a:bodyPr wrap="none"/>
                <a:lstStyle/>
                <a:p>
                  <a:endParaRPr lang="en-US"/>
                </a:p>
              </p:txBody>
            </p:sp>
          </p:grpSp>
          <p:sp>
            <p:nvSpPr>
              <p:cNvPr id="13" name="Oval 9"/>
              <p:cNvSpPr>
                <a:spLocks noChangeArrowheads="1"/>
              </p:cNvSpPr>
              <p:nvPr/>
            </p:nvSpPr>
            <p:spPr bwMode="auto">
              <a:xfrm>
                <a:off x="1728" y="1737"/>
                <a:ext cx="1746" cy="1746"/>
              </a:xfrm>
              <a:prstGeom prst="ellipse">
                <a:avLst/>
              </a:prstGeom>
              <a:noFill/>
              <a:ln w="25400">
                <a:solidFill>
                  <a:srgbClr val="000080"/>
                </a:solidFill>
                <a:round/>
                <a:headEnd/>
                <a:tailEnd/>
              </a:ln>
              <a:effectLst/>
            </p:spPr>
            <p:txBody>
              <a:bodyPr wrap="none" anchor="ctr"/>
              <a:lstStyle/>
              <a:p>
                <a:endParaRPr lang="en-US"/>
              </a:p>
            </p:txBody>
          </p:sp>
          <p:sp>
            <p:nvSpPr>
              <p:cNvPr id="14" name="Oval 10"/>
              <p:cNvSpPr>
                <a:spLocks noChangeArrowheads="1"/>
              </p:cNvSpPr>
              <p:nvPr/>
            </p:nvSpPr>
            <p:spPr bwMode="auto">
              <a:xfrm>
                <a:off x="2816" y="1739"/>
                <a:ext cx="77" cy="77"/>
              </a:xfrm>
              <a:prstGeom prst="ellipse">
                <a:avLst/>
              </a:prstGeom>
              <a:solidFill>
                <a:srgbClr val="FF6600"/>
              </a:solidFill>
              <a:ln w="12700">
                <a:solidFill>
                  <a:schemeClr val="tx1"/>
                </a:solidFill>
                <a:round/>
                <a:headEnd/>
                <a:tailEnd/>
              </a:ln>
              <a:effectLst/>
            </p:spPr>
            <p:txBody>
              <a:bodyPr wrap="none" anchor="ctr"/>
              <a:lstStyle/>
              <a:p>
                <a:endParaRPr lang="en-US"/>
              </a:p>
            </p:txBody>
          </p:sp>
          <p:sp>
            <p:nvSpPr>
              <p:cNvPr id="15" name="Oval 11"/>
              <p:cNvSpPr>
                <a:spLocks noChangeArrowheads="1"/>
              </p:cNvSpPr>
              <p:nvPr/>
            </p:nvSpPr>
            <p:spPr bwMode="auto">
              <a:xfrm>
                <a:off x="2321" y="1739"/>
                <a:ext cx="77" cy="77"/>
              </a:xfrm>
              <a:prstGeom prst="ellipse">
                <a:avLst/>
              </a:prstGeom>
              <a:solidFill>
                <a:srgbClr val="FF6600"/>
              </a:solidFill>
              <a:ln w="12700">
                <a:solidFill>
                  <a:schemeClr val="tx1"/>
                </a:solidFill>
                <a:round/>
                <a:headEnd/>
                <a:tailEnd/>
              </a:ln>
              <a:effectLst/>
            </p:spPr>
            <p:txBody>
              <a:bodyPr wrap="none" anchor="ctr"/>
              <a:lstStyle/>
              <a:p>
                <a:endParaRPr lang="en-US"/>
              </a:p>
            </p:txBody>
          </p:sp>
          <p:sp>
            <p:nvSpPr>
              <p:cNvPr id="16" name="Oval 12"/>
              <p:cNvSpPr>
                <a:spLocks noChangeArrowheads="1"/>
              </p:cNvSpPr>
              <p:nvPr/>
            </p:nvSpPr>
            <p:spPr bwMode="auto">
              <a:xfrm>
                <a:off x="2816" y="3407"/>
                <a:ext cx="77" cy="77"/>
              </a:xfrm>
              <a:prstGeom prst="ellipse">
                <a:avLst/>
              </a:prstGeom>
              <a:solidFill>
                <a:srgbClr val="FF6600"/>
              </a:solidFill>
              <a:ln w="12700">
                <a:solidFill>
                  <a:schemeClr val="tx1"/>
                </a:solidFill>
                <a:round/>
                <a:headEnd/>
                <a:tailEnd/>
              </a:ln>
              <a:effectLst/>
            </p:spPr>
            <p:txBody>
              <a:bodyPr wrap="none" anchor="ctr"/>
              <a:lstStyle/>
              <a:p>
                <a:endParaRPr lang="en-US"/>
              </a:p>
            </p:txBody>
          </p:sp>
          <p:sp>
            <p:nvSpPr>
              <p:cNvPr id="17" name="Oval 13"/>
              <p:cNvSpPr>
                <a:spLocks noChangeArrowheads="1"/>
              </p:cNvSpPr>
              <p:nvPr/>
            </p:nvSpPr>
            <p:spPr bwMode="auto">
              <a:xfrm>
                <a:off x="2321" y="3407"/>
                <a:ext cx="77" cy="77"/>
              </a:xfrm>
              <a:prstGeom prst="ellipse">
                <a:avLst/>
              </a:prstGeom>
              <a:solidFill>
                <a:srgbClr val="FF6600"/>
              </a:solidFill>
              <a:ln w="12700">
                <a:solidFill>
                  <a:schemeClr val="tx1"/>
                </a:solidFill>
                <a:round/>
                <a:headEnd/>
                <a:tailEnd/>
              </a:ln>
              <a:effectLst/>
            </p:spPr>
            <p:txBody>
              <a:bodyPr wrap="none" anchor="ctr"/>
              <a:lstStyle/>
              <a:p>
                <a:endParaRPr lang="en-US"/>
              </a:p>
            </p:txBody>
          </p:sp>
          <p:sp>
            <p:nvSpPr>
              <p:cNvPr id="18" name="Oval 14"/>
              <p:cNvSpPr>
                <a:spLocks noChangeArrowheads="1"/>
              </p:cNvSpPr>
              <p:nvPr/>
            </p:nvSpPr>
            <p:spPr bwMode="auto">
              <a:xfrm rot="5400000">
                <a:off x="1724" y="2831"/>
                <a:ext cx="77" cy="77"/>
              </a:xfrm>
              <a:prstGeom prst="ellipse">
                <a:avLst/>
              </a:prstGeom>
              <a:solidFill>
                <a:srgbClr val="FF6600"/>
              </a:solidFill>
              <a:ln w="12700">
                <a:solidFill>
                  <a:schemeClr val="tx1"/>
                </a:solidFill>
                <a:round/>
                <a:headEnd/>
                <a:tailEnd/>
              </a:ln>
              <a:effectLst/>
            </p:spPr>
            <p:txBody>
              <a:bodyPr wrap="none" anchor="ctr"/>
              <a:lstStyle/>
              <a:p>
                <a:endParaRPr lang="en-US"/>
              </a:p>
            </p:txBody>
          </p:sp>
          <p:sp>
            <p:nvSpPr>
              <p:cNvPr id="19" name="Oval 15"/>
              <p:cNvSpPr>
                <a:spLocks noChangeArrowheads="1"/>
              </p:cNvSpPr>
              <p:nvPr/>
            </p:nvSpPr>
            <p:spPr bwMode="auto">
              <a:xfrm rot="5400000">
                <a:off x="1724" y="2336"/>
                <a:ext cx="77" cy="77"/>
              </a:xfrm>
              <a:prstGeom prst="ellipse">
                <a:avLst/>
              </a:prstGeom>
              <a:solidFill>
                <a:srgbClr val="FF6600"/>
              </a:solidFill>
              <a:ln w="12700">
                <a:solidFill>
                  <a:schemeClr val="tx1"/>
                </a:solidFill>
                <a:round/>
                <a:headEnd/>
                <a:tailEnd/>
              </a:ln>
              <a:effectLst/>
            </p:spPr>
            <p:txBody>
              <a:bodyPr wrap="none" anchor="ctr"/>
              <a:lstStyle/>
              <a:p>
                <a:endParaRPr lang="en-US"/>
              </a:p>
            </p:txBody>
          </p:sp>
          <p:sp>
            <p:nvSpPr>
              <p:cNvPr id="20" name="Oval 16"/>
              <p:cNvSpPr>
                <a:spLocks noChangeArrowheads="1"/>
              </p:cNvSpPr>
              <p:nvPr/>
            </p:nvSpPr>
            <p:spPr bwMode="auto">
              <a:xfrm rot="5400000">
                <a:off x="3396" y="2831"/>
                <a:ext cx="77" cy="77"/>
              </a:xfrm>
              <a:prstGeom prst="ellipse">
                <a:avLst/>
              </a:prstGeom>
              <a:solidFill>
                <a:srgbClr val="FF6600"/>
              </a:solidFill>
              <a:ln w="12700">
                <a:solidFill>
                  <a:schemeClr val="tx1"/>
                </a:solidFill>
                <a:round/>
                <a:headEnd/>
                <a:tailEnd/>
              </a:ln>
              <a:effectLst/>
            </p:spPr>
            <p:txBody>
              <a:bodyPr wrap="none" anchor="ctr"/>
              <a:lstStyle/>
              <a:p>
                <a:endParaRPr lang="en-US"/>
              </a:p>
            </p:txBody>
          </p:sp>
          <p:sp>
            <p:nvSpPr>
              <p:cNvPr id="21" name="Oval 17"/>
              <p:cNvSpPr>
                <a:spLocks noChangeArrowheads="1"/>
              </p:cNvSpPr>
              <p:nvPr/>
            </p:nvSpPr>
            <p:spPr bwMode="auto">
              <a:xfrm rot="5400000">
                <a:off x="3396" y="2336"/>
                <a:ext cx="77" cy="77"/>
              </a:xfrm>
              <a:prstGeom prst="ellipse">
                <a:avLst/>
              </a:prstGeom>
              <a:solidFill>
                <a:srgbClr val="FF6600"/>
              </a:solidFill>
              <a:ln w="12700">
                <a:solidFill>
                  <a:schemeClr val="tx1"/>
                </a:solidFill>
                <a:round/>
                <a:headEnd/>
                <a:tailEnd/>
              </a:ln>
              <a:effectLst/>
            </p:spPr>
            <p:txBody>
              <a:bodyPr wrap="none" anchor="ctr"/>
              <a:lstStyle/>
              <a:p>
                <a:endParaRPr lang="en-US"/>
              </a:p>
            </p:txBody>
          </p:sp>
          <p:sp>
            <p:nvSpPr>
              <p:cNvPr id="22" name="Text Box 18"/>
              <p:cNvSpPr txBox="1">
                <a:spLocks noChangeArrowheads="1"/>
              </p:cNvSpPr>
              <p:nvPr/>
            </p:nvSpPr>
            <p:spPr bwMode="auto">
              <a:xfrm>
                <a:off x="2847" y="1529"/>
                <a:ext cx="488" cy="269"/>
              </a:xfrm>
              <a:prstGeom prst="rect">
                <a:avLst/>
              </a:prstGeom>
              <a:noFill/>
              <a:ln w="12700">
                <a:noFill/>
                <a:miter lim="800000"/>
                <a:headEnd/>
                <a:tailEnd/>
              </a:ln>
              <a:effectLst/>
            </p:spPr>
            <p:txBody>
              <a:bodyPr wrap="none">
                <a:spAutoFit/>
              </a:bodyPr>
              <a:lstStyle/>
              <a:p>
                <a:pPr eaLnBrk="1" hangingPunct="1"/>
                <a:r>
                  <a:rPr lang="en-IE" sz="2200" b="1" i="1">
                    <a:solidFill>
                      <a:srgbClr val="FF6600"/>
                    </a:solidFill>
                    <a:latin typeface="Times New Roman" pitchFamily="18" charset="0"/>
                  </a:rPr>
                  <a:t>(x, y)</a:t>
                </a:r>
                <a:endParaRPr lang="en-US" sz="2200" b="1" i="1">
                  <a:solidFill>
                    <a:srgbClr val="FF6600"/>
                  </a:solidFill>
                  <a:latin typeface="Times New Roman" pitchFamily="18" charset="0"/>
                </a:endParaRPr>
              </a:p>
            </p:txBody>
          </p:sp>
          <p:sp>
            <p:nvSpPr>
              <p:cNvPr id="23" name="Text Box 19"/>
              <p:cNvSpPr txBox="1">
                <a:spLocks noChangeArrowheads="1"/>
              </p:cNvSpPr>
              <p:nvPr/>
            </p:nvSpPr>
            <p:spPr bwMode="auto">
              <a:xfrm>
                <a:off x="3440" y="2165"/>
                <a:ext cx="488" cy="269"/>
              </a:xfrm>
              <a:prstGeom prst="rect">
                <a:avLst/>
              </a:prstGeom>
              <a:noFill/>
              <a:ln w="12700">
                <a:noFill/>
                <a:miter lim="800000"/>
                <a:headEnd/>
                <a:tailEnd/>
              </a:ln>
              <a:effectLst/>
            </p:spPr>
            <p:txBody>
              <a:bodyPr wrap="none">
                <a:spAutoFit/>
              </a:bodyPr>
              <a:lstStyle/>
              <a:p>
                <a:pPr eaLnBrk="1" hangingPunct="1"/>
                <a:r>
                  <a:rPr lang="en-IE" sz="2200" b="1" i="1">
                    <a:solidFill>
                      <a:srgbClr val="FF6600"/>
                    </a:solidFill>
                    <a:latin typeface="Times New Roman" pitchFamily="18" charset="0"/>
                  </a:rPr>
                  <a:t>(y, x)</a:t>
                </a:r>
                <a:endParaRPr lang="en-US" sz="2200" b="1" i="1">
                  <a:solidFill>
                    <a:srgbClr val="FF6600"/>
                  </a:solidFill>
                  <a:latin typeface="Times New Roman" pitchFamily="18" charset="0"/>
                </a:endParaRPr>
              </a:p>
            </p:txBody>
          </p:sp>
          <p:sp>
            <p:nvSpPr>
              <p:cNvPr id="24" name="Text Box 20"/>
              <p:cNvSpPr txBox="1">
                <a:spLocks noChangeArrowheads="1"/>
              </p:cNvSpPr>
              <p:nvPr/>
            </p:nvSpPr>
            <p:spPr bwMode="auto">
              <a:xfrm>
                <a:off x="3412" y="2807"/>
                <a:ext cx="547" cy="269"/>
              </a:xfrm>
              <a:prstGeom prst="rect">
                <a:avLst/>
              </a:prstGeom>
              <a:noFill/>
              <a:ln w="12700">
                <a:noFill/>
                <a:miter lim="800000"/>
                <a:headEnd/>
                <a:tailEnd/>
              </a:ln>
              <a:effectLst/>
            </p:spPr>
            <p:txBody>
              <a:bodyPr wrap="none">
                <a:spAutoFit/>
              </a:bodyPr>
              <a:lstStyle/>
              <a:p>
                <a:pPr eaLnBrk="1" hangingPunct="1"/>
                <a:r>
                  <a:rPr lang="en-IE" sz="2200" b="1" i="1">
                    <a:solidFill>
                      <a:srgbClr val="FF6600"/>
                    </a:solidFill>
                    <a:latin typeface="Times New Roman" pitchFamily="18" charset="0"/>
                  </a:rPr>
                  <a:t>(y, -x)</a:t>
                </a:r>
                <a:endParaRPr lang="en-US" sz="2200" b="1" i="1">
                  <a:solidFill>
                    <a:srgbClr val="FF6600"/>
                  </a:solidFill>
                  <a:latin typeface="Times New Roman" pitchFamily="18" charset="0"/>
                </a:endParaRPr>
              </a:p>
            </p:txBody>
          </p:sp>
          <p:sp>
            <p:nvSpPr>
              <p:cNvPr id="25" name="Text Box 21"/>
              <p:cNvSpPr txBox="1">
                <a:spLocks noChangeArrowheads="1"/>
              </p:cNvSpPr>
              <p:nvPr/>
            </p:nvSpPr>
            <p:spPr bwMode="auto">
              <a:xfrm>
                <a:off x="2847" y="3393"/>
                <a:ext cx="547" cy="269"/>
              </a:xfrm>
              <a:prstGeom prst="rect">
                <a:avLst/>
              </a:prstGeom>
              <a:noFill/>
              <a:ln w="12700">
                <a:noFill/>
                <a:miter lim="800000"/>
                <a:headEnd/>
                <a:tailEnd/>
              </a:ln>
              <a:effectLst/>
            </p:spPr>
            <p:txBody>
              <a:bodyPr wrap="none">
                <a:spAutoFit/>
              </a:bodyPr>
              <a:lstStyle/>
              <a:p>
                <a:pPr eaLnBrk="1" hangingPunct="1"/>
                <a:r>
                  <a:rPr lang="en-IE" sz="2200" b="1" i="1">
                    <a:solidFill>
                      <a:srgbClr val="FF6600"/>
                    </a:solidFill>
                    <a:latin typeface="Times New Roman" pitchFamily="18" charset="0"/>
                  </a:rPr>
                  <a:t>(x, -y)</a:t>
                </a:r>
                <a:endParaRPr lang="en-US" sz="2200" b="1" i="1">
                  <a:solidFill>
                    <a:srgbClr val="FF6600"/>
                  </a:solidFill>
                  <a:latin typeface="Times New Roman" pitchFamily="18" charset="0"/>
                </a:endParaRPr>
              </a:p>
            </p:txBody>
          </p:sp>
          <p:sp>
            <p:nvSpPr>
              <p:cNvPr id="26" name="Text Box 22"/>
              <p:cNvSpPr txBox="1">
                <a:spLocks noChangeArrowheads="1"/>
              </p:cNvSpPr>
              <p:nvPr/>
            </p:nvSpPr>
            <p:spPr bwMode="auto">
              <a:xfrm>
                <a:off x="1794" y="3393"/>
                <a:ext cx="606" cy="269"/>
              </a:xfrm>
              <a:prstGeom prst="rect">
                <a:avLst/>
              </a:prstGeom>
              <a:noFill/>
              <a:ln w="12700">
                <a:noFill/>
                <a:miter lim="800000"/>
                <a:headEnd/>
                <a:tailEnd/>
              </a:ln>
              <a:effectLst/>
            </p:spPr>
            <p:txBody>
              <a:bodyPr wrap="none">
                <a:spAutoFit/>
              </a:bodyPr>
              <a:lstStyle/>
              <a:p>
                <a:pPr eaLnBrk="1" hangingPunct="1"/>
                <a:r>
                  <a:rPr lang="en-IE" sz="2200" b="1" i="1">
                    <a:solidFill>
                      <a:srgbClr val="FF6600"/>
                    </a:solidFill>
                    <a:latin typeface="Times New Roman" pitchFamily="18" charset="0"/>
                  </a:rPr>
                  <a:t>(-x, -y)</a:t>
                </a:r>
                <a:endParaRPr lang="en-US" sz="2200" b="1" i="1">
                  <a:solidFill>
                    <a:srgbClr val="FF6600"/>
                  </a:solidFill>
                  <a:latin typeface="Times New Roman" pitchFamily="18" charset="0"/>
                </a:endParaRPr>
              </a:p>
            </p:txBody>
          </p:sp>
          <p:sp>
            <p:nvSpPr>
              <p:cNvPr id="27" name="Text Box 23"/>
              <p:cNvSpPr txBox="1">
                <a:spLocks noChangeArrowheads="1"/>
              </p:cNvSpPr>
              <p:nvPr/>
            </p:nvSpPr>
            <p:spPr bwMode="auto">
              <a:xfrm>
                <a:off x="1178" y="2807"/>
                <a:ext cx="606" cy="269"/>
              </a:xfrm>
              <a:prstGeom prst="rect">
                <a:avLst/>
              </a:prstGeom>
              <a:noFill/>
              <a:ln w="12700">
                <a:noFill/>
                <a:miter lim="800000"/>
                <a:headEnd/>
                <a:tailEnd/>
              </a:ln>
              <a:effectLst/>
            </p:spPr>
            <p:txBody>
              <a:bodyPr wrap="none">
                <a:spAutoFit/>
              </a:bodyPr>
              <a:lstStyle/>
              <a:p>
                <a:pPr eaLnBrk="1" hangingPunct="1"/>
                <a:r>
                  <a:rPr lang="en-IE" sz="2200" b="1" i="1">
                    <a:solidFill>
                      <a:srgbClr val="FF6600"/>
                    </a:solidFill>
                    <a:latin typeface="Times New Roman" pitchFamily="18" charset="0"/>
                  </a:rPr>
                  <a:t>(-y, -x)</a:t>
                </a:r>
                <a:endParaRPr lang="en-US" sz="2200" b="1" i="1">
                  <a:solidFill>
                    <a:srgbClr val="FF6600"/>
                  </a:solidFill>
                  <a:latin typeface="Times New Roman" pitchFamily="18" charset="0"/>
                </a:endParaRPr>
              </a:p>
            </p:txBody>
          </p:sp>
          <p:sp>
            <p:nvSpPr>
              <p:cNvPr id="28" name="Text Box 24"/>
              <p:cNvSpPr txBox="1">
                <a:spLocks noChangeArrowheads="1"/>
              </p:cNvSpPr>
              <p:nvPr/>
            </p:nvSpPr>
            <p:spPr bwMode="auto">
              <a:xfrm>
                <a:off x="1232" y="2165"/>
                <a:ext cx="547" cy="269"/>
              </a:xfrm>
              <a:prstGeom prst="rect">
                <a:avLst/>
              </a:prstGeom>
              <a:noFill/>
              <a:ln w="12700">
                <a:noFill/>
                <a:miter lim="800000"/>
                <a:headEnd/>
                <a:tailEnd/>
              </a:ln>
              <a:effectLst/>
            </p:spPr>
            <p:txBody>
              <a:bodyPr wrap="none">
                <a:spAutoFit/>
              </a:bodyPr>
              <a:lstStyle/>
              <a:p>
                <a:pPr eaLnBrk="1" hangingPunct="1"/>
                <a:r>
                  <a:rPr lang="en-IE" sz="2200" b="1" i="1">
                    <a:solidFill>
                      <a:srgbClr val="FF6600"/>
                    </a:solidFill>
                    <a:latin typeface="Times New Roman" pitchFamily="18" charset="0"/>
                  </a:rPr>
                  <a:t>(-y, x)</a:t>
                </a:r>
                <a:endParaRPr lang="en-US" sz="2200" b="1" i="1">
                  <a:solidFill>
                    <a:srgbClr val="FF6600"/>
                  </a:solidFill>
                  <a:latin typeface="Times New Roman" pitchFamily="18" charset="0"/>
                </a:endParaRPr>
              </a:p>
            </p:txBody>
          </p:sp>
          <p:sp>
            <p:nvSpPr>
              <p:cNvPr id="29" name="Text Box 25"/>
              <p:cNvSpPr txBox="1">
                <a:spLocks noChangeArrowheads="1"/>
              </p:cNvSpPr>
              <p:nvPr/>
            </p:nvSpPr>
            <p:spPr bwMode="auto">
              <a:xfrm>
                <a:off x="1853" y="1529"/>
                <a:ext cx="547" cy="269"/>
              </a:xfrm>
              <a:prstGeom prst="rect">
                <a:avLst/>
              </a:prstGeom>
              <a:noFill/>
              <a:ln w="12700">
                <a:noFill/>
                <a:miter lim="800000"/>
                <a:headEnd/>
                <a:tailEnd/>
              </a:ln>
              <a:effectLst/>
            </p:spPr>
            <p:txBody>
              <a:bodyPr wrap="none">
                <a:spAutoFit/>
              </a:bodyPr>
              <a:lstStyle/>
              <a:p>
                <a:pPr eaLnBrk="1" hangingPunct="1"/>
                <a:r>
                  <a:rPr lang="en-IE" sz="2200" b="1" i="1">
                    <a:solidFill>
                      <a:srgbClr val="FF6600"/>
                    </a:solidFill>
                    <a:latin typeface="Times New Roman" pitchFamily="18" charset="0"/>
                  </a:rPr>
                  <a:t>(-x, y)</a:t>
                </a:r>
                <a:endParaRPr lang="en-US" sz="2200" b="1" i="1">
                  <a:solidFill>
                    <a:srgbClr val="FF6600"/>
                  </a:solidFill>
                  <a:latin typeface="Times New Roman" pitchFamily="18" charset="0"/>
                </a:endParaRPr>
              </a:p>
            </p:txBody>
          </p:sp>
        </p:grpSp>
        <p:sp>
          <p:nvSpPr>
            <p:cNvPr id="6" name="Line 26"/>
            <p:cNvSpPr>
              <a:spLocks noChangeShapeType="1"/>
            </p:cNvSpPr>
            <p:nvPr/>
          </p:nvSpPr>
          <p:spPr bwMode="auto">
            <a:xfrm flipV="1">
              <a:off x="2201" y="2392"/>
              <a:ext cx="1335" cy="1335"/>
            </a:xfrm>
            <a:prstGeom prst="line">
              <a:avLst/>
            </a:prstGeom>
            <a:noFill/>
            <a:ln w="25400">
              <a:solidFill>
                <a:srgbClr val="99CCFF"/>
              </a:solidFill>
              <a:round/>
              <a:headEnd/>
              <a:tailEnd/>
            </a:ln>
            <a:effectLst/>
          </p:spPr>
          <p:txBody>
            <a:bodyPr wrap="none"/>
            <a:lstStyle/>
            <a:p>
              <a:endParaRPr lang="en-US"/>
            </a:p>
          </p:txBody>
        </p:sp>
        <p:sp>
          <p:nvSpPr>
            <p:cNvPr id="7" name="Line 27"/>
            <p:cNvSpPr>
              <a:spLocks noChangeShapeType="1"/>
            </p:cNvSpPr>
            <p:nvPr/>
          </p:nvSpPr>
          <p:spPr bwMode="auto">
            <a:xfrm>
              <a:off x="3491" y="3028"/>
              <a:ext cx="0" cy="60"/>
            </a:xfrm>
            <a:prstGeom prst="line">
              <a:avLst/>
            </a:prstGeom>
            <a:noFill/>
            <a:ln w="25400">
              <a:solidFill>
                <a:srgbClr val="99CCFF"/>
              </a:solidFill>
              <a:round/>
              <a:headEnd/>
              <a:tailEnd/>
            </a:ln>
            <a:effectLst/>
          </p:spPr>
          <p:txBody>
            <a:bodyPr wrap="none"/>
            <a:lstStyle/>
            <a:p>
              <a:endParaRPr lang="en-US"/>
            </a:p>
          </p:txBody>
        </p:sp>
        <p:graphicFrame>
          <p:nvGraphicFramePr>
            <p:cNvPr id="8" name="Object 28"/>
            <p:cNvGraphicFramePr>
              <a:graphicFrameLocks noChangeAspect="1"/>
            </p:cNvGraphicFramePr>
            <p:nvPr/>
          </p:nvGraphicFramePr>
          <p:xfrm>
            <a:off x="3403" y="3088"/>
            <a:ext cx="165" cy="260"/>
          </p:xfrm>
          <a:graphic>
            <a:graphicData uri="http://schemas.openxmlformats.org/presentationml/2006/ole">
              <mc:AlternateContent xmlns:mc="http://schemas.openxmlformats.org/markup-compatibility/2006">
                <mc:Choice xmlns:v="urn:schemas-microsoft-com:vml" Requires="v">
                  <p:oleObj spid="_x0000_s1034" name="Equation" r:id="rId3" imgW="266400" imgH="419040" progId="Equation.3">
                    <p:embed/>
                  </p:oleObj>
                </mc:Choice>
                <mc:Fallback>
                  <p:oleObj name="Equation" r:id="rId3" imgW="266400" imgH="419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3" y="3088"/>
                          <a:ext cx="165" cy="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Line 29"/>
            <p:cNvSpPr>
              <a:spLocks noChangeShapeType="1"/>
            </p:cNvSpPr>
            <p:nvPr/>
          </p:nvSpPr>
          <p:spPr bwMode="auto">
            <a:xfrm flipH="1" flipV="1">
              <a:off x="2201" y="2392"/>
              <a:ext cx="1335" cy="1335"/>
            </a:xfrm>
            <a:prstGeom prst="line">
              <a:avLst/>
            </a:prstGeom>
            <a:noFill/>
            <a:ln w="25400">
              <a:solidFill>
                <a:srgbClr val="99CCFF"/>
              </a:solidFill>
              <a:round/>
              <a:headEnd/>
              <a:tailEnd/>
            </a:ln>
            <a:effectLst/>
          </p:spPr>
          <p:txBody>
            <a:bodyPr wrap="none"/>
            <a:lstStyle/>
            <a:p>
              <a:endParaRPr lang="en-US"/>
            </a:p>
          </p:txBody>
        </p:sp>
        <p:sp>
          <p:nvSpPr>
            <p:cNvPr id="10" name="Line 30"/>
            <p:cNvSpPr>
              <a:spLocks noChangeShapeType="1"/>
            </p:cNvSpPr>
            <p:nvPr/>
          </p:nvSpPr>
          <p:spPr bwMode="auto">
            <a:xfrm flipH="1" flipV="1">
              <a:off x="2871" y="2107"/>
              <a:ext cx="0" cy="1874"/>
            </a:xfrm>
            <a:prstGeom prst="line">
              <a:avLst/>
            </a:prstGeom>
            <a:noFill/>
            <a:ln w="25400">
              <a:solidFill>
                <a:srgbClr val="99CCFF"/>
              </a:solidFill>
              <a:round/>
              <a:headEnd/>
              <a:tailEnd/>
            </a:ln>
            <a:effectLst/>
          </p:spPr>
          <p:txBody>
            <a:bodyPr wrap="none"/>
            <a:lstStyle/>
            <a:p>
              <a:endParaRPr lang="en-US"/>
            </a:p>
          </p:txBody>
        </p:sp>
        <p:sp>
          <p:nvSpPr>
            <p:cNvPr id="11" name="Line 31"/>
            <p:cNvSpPr>
              <a:spLocks noChangeShapeType="1"/>
            </p:cNvSpPr>
            <p:nvPr/>
          </p:nvSpPr>
          <p:spPr bwMode="auto">
            <a:xfrm rot="5400000" flipH="1" flipV="1">
              <a:off x="2871" y="2124"/>
              <a:ext cx="0" cy="1874"/>
            </a:xfrm>
            <a:prstGeom prst="line">
              <a:avLst/>
            </a:prstGeom>
            <a:noFill/>
            <a:ln w="25400">
              <a:solidFill>
                <a:srgbClr val="99CCFF"/>
              </a:solidFill>
              <a:round/>
              <a:headEnd/>
              <a:tailEnd/>
            </a:ln>
            <a:effectLst/>
          </p:spPr>
          <p:txBody>
            <a:bodyPr wrap="none"/>
            <a:lstStyle/>
            <a:p>
              <a:endParaRPr lang="en-US"/>
            </a:p>
          </p:txBody>
        </p:sp>
      </p:grpSp>
      <p:sp>
        <p:nvSpPr>
          <p:cNvPr id="32" name="Footer Placeholder 31"/>
          <p:cNvSpPr>
            <a:spLocks noGrp="1"/>
          </p:cNvSpPr>
          <p:nvPr>
            <p:ph type="ftr" sz="quarter" idx="11"/>
          </p:nvPr>
        </p:nvSpPr>
        <p:spPr/>
        <p:txBody>
          <a:bodyPr/>
          <a:lstStyle/>
          <a:p>
            <a:r>
              <a:rPr lang="en-US"/>
              <a:t>Taher S. Vijay Computer Academy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a:t>
            </a:r>
          </a:p>
        </p:txBody>
      </p:sp>
      <p:sp>
        <p:nvSpPr>
          <p:cNvPr id="3" name="Content Placeholder 2"/>
          <p:cNvSpPr>
            <a:spLocks noGrp="1"/>
          </p:cNvSpPr>
          <p:nvPr>
            <p:ph idx="1"/>
          </p:nvPr>
        </p:nvSpPr>
        <p:spPr/>
        <p:txBody>
          <a:bodyPr>
            <a:normAutofit fontScale="70000" lnSpcReduction="20000"/>
          </a:bodyPr>
          <a:lstStyle/>
          <a:p>
            <a:r>
              <a:rPr lang="en-US" sz="2400" dirty="0">
                <a:latin typeface="Times New Roman" pitchFamily="18" charset="0"/>
                <a:cs typeface="Times New Roman" pitchFamily="18" charset="0"/>
              </a:rPr>
              <a:t> Circles have the property of being highly symmetrical, which is handy when it comes to drawing them on a display screen.</a:t>
            </a:r>
          </a:p>
          <a:p>
            <a:pPr>
              <a:buNone/>
            </a:pP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We know that there are 360 degrees in a circle. First we see that a circle is symmetrical about the x axis, so only the first 180 degrees need to be calculated. </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Next, we see that it's also symmetrical about the y axis, so now we only need to calculate the first 90 degrees. Finally, we see that the circle is also symmetrical about the 45 degree diagonal axis, so we only need to calculate the first 45 degrees.</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3276600" y="2819400"/>
            <a:ext cx="2286000" cy="233881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Interpolation</a:t>
            </a:r>
          </a:p>
        </p:txBody>
      </p:sp>
      <p:sp>
        <p:nvSpPr>
          <p:cNvPr id="3" name="Content Placeholder 2"/>
          <p:cNvSpPr>
            <a:spLocks noGrp="1"/>
          </p:cNvSpPr>
          <p:nvPr>
            <p:ph idx="1"/>
          </p:nvPr>
        </p:nvSpPr>
        <p:spPr>
          <a:xfrm>
            <a:off x="304800" y="1295400"/>
            <a:ext cx="8610600" cy="5486400"/>
          </a:xfrm>
        </p:spPr>
        <p:txBody>
          <a:bodyPr>
            <a:normAutofit fontScale="25000" lnSpcReduction="20000"/>
          </a:bodyPr>
          <a:lstStyle/>
          <a:p>
            <a:pPr algn="just">
              <a:buNone/>
            </a:pPr>
            <a:r>
              <a:rPr lang="en-US" dirty="0">
                <a:latin typeface="Times New Roman" pitchFamily="18" charset="0"/>
                <a:cs typeface="Times New Roman" pitchFamily="18" charset="0"/>
              </a:rPr>
              <a:t>	</a:t>
            </a:r>
            <a:r>
              <a:rPr lang="en-US" sz="8000" dirty="0" err="1">
                <a:latin typeface="Times New Roman" pitchFamily="18" charset="0"/>
                <a:cs typeface="Times New Roman" pitchFamily="18" charset="0"/>
              </a:rPr>
              <a:t>Bresenham's</a:t>
            </a:r>
            <a:r>
              <a:rPr lang="en-US" sz="8000" dirty="0">
                <a:latin typeface="Times New Roman" pitchFamily="18" charset="0"/>
                <a:cs typeface="Times New Roman" pitchFamily="18" charset="0"/>
              </a:rPr>
              <a:t> circle algorithm calculates the locations of the pixels in the first 45 degrees. It assumes that the circle is centered on the origin shifting the original center coordinates (</a:t>
            </a:r>
            <a:r>
              <a:rPr lang="en-US" sz="8000" dirty="0" err="1">
                <a:latin typeface="Times New Roman" pitchFamily="18" charset="0"/>
                <a:cs typeface="Times New Roman" pitchFamily="18" charset="0"/>
              </a:rPr>
              <a:t>centerx</a:t>
            </a:r>
            <a:r>
              <a:rPr lang="en-US" sz="8000" dirty="0">
                <a:latin typeface="Times New Roman" pitchFamily="18" charset="0"/>
                <a:cs typeface="Times New Roman" pitchFamily="18" charset="0"/>
              </a:rPr>
              <a:t> , </a:t>
            </a:r>
            <a:r>
              <a:rPr lang="en-US" sz="8000" dirty="0" err="1">
                <a:latin typeface="Times New Roman" pitchFamily="18" charset="0"/>
                <a:cs typeface="Times New Roman" pitchFamily="18" charset="0"/>
              </a:rPr>
              <a:t>centery</a:t>
            </a:r>
            <a:r>
              <a:rPr lang="en-US" sz="8000" dirty="0">
                <a:latin typeface="Times New Roman" pitchFamily="18" charset="0"/>
                <a:cs typeface="Times New Roman" pitchFamily="18" charset="0"/>
              </a:rPr>
              <a:t>). So for every pixel (</a:t>
            </a:r>
            <a:r>
              <a:rPr lang="en-US" sz="8000" dirty="0" err="1">
                <a:latin typeface="Times New Roman" pitchFamily="18" charset="0"/>
                <a:cs typeface="Times New Roman" pitchFamily="18" charset="0"/>
              </a:rPr>
              <a:t>x,y</a:t>
            </a:r>
            <a:r>
              <a:rPr lang="en-US" sz="8000" dirty="0">
                <a:latin typeface="Times New Roman" pitchFamily="18" charset="0"/>
                <a:cs typeface="Times New Roman" pitchFamily="18" charset="0"/>
              </a:rPr>
              <a:t>) it calculates, we draw a pixel in each of the 8 octants of the circle :</a:t>
            </a:r>
          </a:p>
          <a:p>
            <a:pPr>
              <a:buNone/>
            </a:pPr>
            <a:br>
              <a:rPr lang="en-US" sz="8000" dirty="0">
                <a:latin typeface="Times New Roman" pitchFamily="18" charset="0"/>
                <a:cs typeface="Times New Roman" pitchFamily="18" charset="0"/>
              </a:rPr>
            </a:br>
            <a:r>
              <a:rPr lang="en-US" sz="8000" dirty="0" err="1">
                <a:latin typeface="Times New Roman" pitchFamily="18" charset="0"/>
                <a:cs typeface="Times New Roman" pitchFamily="18" charset="0"/>
              </a:rPr>
              <a:t>putpixel</a:t>
            </a:r>
            <a:r>
              <a:rPr lang="en-US" sz="8000" dirty="0">
                <a:latin typeface="Times New Roman" pitchFamily="18" charset="0"/>
                <a:cs typeface="Times New Roman" pitchFamily="18" charset="0"/>
              </a:rPr>
              <a:t>(</a:t>
            </a:r>
            <a:r>
              <a:rPr lang="en-US" sz="8000" dirty="0" err="1">
                <a:latin typeface="Times New Roman" pitchFamily="18" charset="0"/>
                <a:cs typeface="Times New Roman" pitchFamily="18" charset="0"/>
              </a:rPr>
              <a:t>centerx</a:t>
            </a:r>
            <a:r>
              <a:rPr lang="en-US" sz="8000" dirty="0">
                <a:latin typeface="Times New Roman" pitchFamily="18" charset="0"/>
                <a:cs typeface="Times New Roman" pitchFamily="18" charset="0"/>
              </a:rPr>
              <a:t> + x, center y + y)</a:t>
            </a:r>
            <a:br>
              <a:rPr lang="en-US" sz="8000" dirty="0">
                <a:latin typeface="Times New Roman" pitchFamily="18" charset="0"/>
                <a:cs typeface="Times New Roman" pitchFamily="18" charset="0"/>
              </a:rPr>
            </a:br>
            <a:br>
              <a:rPr lang="en-US" sz="8000" dirty="0">
                <a:latin typeface="Times New Roman" pitchFamily="18" charset="0"/>
                <a:cs typeface="Times New Roman" pitchFamily="18" charset="0"/>
              </a:rPr>
            </a:br>
            <a:r>
              <a:rPr lang="en-US" sz="8000" dirty="0" err="1">
                <a:latin typeface="Times New Roman" pitchFamily="18" charset="0"/>
                <a:cs typeface="Times New Roman" pitchFamily="18" charset="0"/>
              </a:rPr>
              <a:t>putpixel</a:t>
            </a:r>
            <a:r>
              <a:rPr lang="en-US" sz="8000" dirty="0">
                <a:latin typeface="Times New Roman" pitchFamily="18" charset="0"/>
                <a:cs typeface="Times New Roman" pitchFamily="18" charset="0"/>
              </a:rPr>
              <a:t>(</a:t>
            </a:r>
            <a:r>
              <a:rPr lang="en-US" sz="8000" dirty="0" err="1">
                <a:latin typeface="Times New Roman" pitchFamily="18" charset="0"/>
                <a:cs typeface="Times New Roman" pitchFamily="18" charset="0"/>
              </a:rPr>
              <a:t>centerx</a:t>
            </a:r>
            <a:r>
              <a:rPr lang="en-US" sz="8000" dirty="0">
                <a:latin typeface="Times New Roman" pitchFamily="18" charset="0"/>
                <a:cs typeface="Times New Roman" pitchFamily="18" charset="0"/>
              </a:rPr>
              <a:t> + x, center y - y) </a:t>
            </a:r>
            <a:br>
              <a:rPr lang="en-US" sz="8000" dirty="0">
                <a:latin typeface="Times New Roman" pitchFamily="18" charset="0"/>
                <a:cs typeface="Times New Roman" pitchFamily="18" charset="0"/>
              </a:rPr>
            </a:br>
            <a:br>
              <a:rPr lang="en-US" sz="8000" dirty="0">
                <a:latin typeface="Times New Roman" pitchFamily="18" charset="0"/>
                <a:cs typeface="Times New Roman" pitchFamily="18" charset="0"/>
              </a:rPr>
            </a:br>
            <a:r>
              <a:rPr lang="en-US" sz="8000" dirty="0" err="1">
                <a:latin typeface="Times New Roman" pitchFamily="18" charset="0"/>
                <a:cs typeface="Times New Roman" pitchFamily="18" charset="0"/>
              </a:rPr>
              <a:t>putpixel</a:t>
            </a:r>
            <a:r>
              <a:rPr lang="en-US" sz="8000" dirty="0">
                <a:latin typeface="Times New Roman" pitchFamily="18" charset="0"/>
                <a:cs typeface="Times New Roman" pitchFamily="18" charset="0"/>
              </a:rPr>
              <a:t>(</a:t>
            </a:r>
            <a:r>
              <a:rPr lang="en-US" sz="8000" dirty="0" err="1">
                <a:latin typeface="Times New Roman" pitchFamily="18" charset="0"/>
                <a:cs typeface="Times New Roman" pitchFamily="18" charset="0"/>
              </a:rPr>
              <a:t>centerx</a:t>
            </a:r>
            <a:r>
              <a:rPr lang="en-US" sz="8000" dirty="0">
                <a:latin typeface="Times New Roman" pitchFamily="18" charset="0"/>
                <a:cs typeface="Times New Roman" pitchFamily="18" charset="0"/>
              </a:rPr>
              <a:t> - x, center y + y)</a:t>
            </a:r>
            <a:br>
              <a:rPr lang="en-US" sz="8000" dirty="0">
                <a:latin typeface="Times New Roman" pitchFamily="18" charset="0"/>
                <a:cs typeface="Times New Roman" pitchFamily="18" charset="0"/>
              </a:rPr>
            </a:br>
            <a:br>
              <a:rPr lang="en-US" sz="8000" dirty="0">
                <a:latin typeface="Times New Roman" pitchFamily="18" charset="0"/>
                <a:cs typeface="Times New Roman" pitchFamily="18" charset="0"/>
              </a:rPr>
            </a:br>
            <a:r>
              <a:rPr lang="en-US" sz="8000" dirty="0" err="1">
                <a:latin typeface="Times New Roman" pitchFamily="18" charset="0"/>
                <a:cs typeface="Times New Roman" pitchFamily="18" charset="0"/>
              </a:rPr>
              <a:t>putpixel</a:t>
            </a:r>
            <a:r>
              <a:rPr lang="en-US" sz="8000" dirty="0">
                <a:latin typeface="Times New Roman" pitchFamily="18" charset="0"/>
                <a:cs typeface="Times New Roman" pitchFamily="18" charset="0"/>
              </a:rPr>
              <a:t>(</a:t>
            </a:r>
            <a:r>
              <a:rPr lang="en-US" sz="8000" dirty="0" err="1">
                <a:latin typeface="Times New Roman" pitchFamily="18" charset="0"/>
                <a:cs typeface="Times New Roman" pitchFamily="18" charset="0"/>
              </a:rPr>
              <a:t>centerx</a:t>
            </a:r>
            <a:r>
              <a:rPr lang="en-US" sz="8000" dirty="0">
                <a:latin typeface="Times New Roman" pitchFamily="18" charset="0"/>
                <a:cs typeface="Times New Roman" pitchFamily="18" charset="0"/>
              </a:rPr>
              <a:t> - x, center y - y)</a:t>
            </a:r>
            <a:br>
              <a:rPr lang="en-US" sz="8000" dirty="0">
                <a:latin typeface="Times New Roman" pitchFamily="18" charset="0"/>
                <a:cs typeface="Times New Roman" pitchFamily="18" charset="0"/>
              </a:rPr>
            </a:br>
            <a:br>
              <a:rPr lang="en-US" sz="8000" dirty="0">
                <a:latin typeface="Times New Roman" pitchFamily="18" charset="0"/>
                <a:cs typeface="Times New Roman" pitchFamily="18" charset="0"/>
              </a:rPr>
            </a:br>
            <a:r>
              <a:rPr lang="en-US" sz="8000" dirty="0" err="1">
                <a:latin typeface="Times New Roman" pitchFamily="18" charset="0"/>
                <a:cs typeface="Times New Roman" pitchFamily="18" charset="0"/>
              </a:rPr>
              <a:t>putpixel</a:t>
            </a:r>
            <a:r>
              <a:rPr lang="en-US" sz="8000" dirty="0">
                <a:latin typeface="Times New Roman" pitchFamily="18" charset="0"/>
                <a:cs typeface="Times New Roman" pitchFamily="18" charset="0"/>
              </a:rPr>
              <a:t>(</a:t>
            </a:r>
            <a:r>
              <a:rPr lang="en-US" sz="8000" dirty="0" err="1">
                <a:latin typeface="Times New Roman" pitchFamily="18" charset="0"/>
                <a:cs typeface="Times New Roman" pitchFamily="18" charset="0"/>
              </a:rPr>
              <a:t>centerx</a:t>
            </a:r>
            <a:r>
              <a:rPr lang="en-US" sz="8000" dirty="0">
                <a:latin typeface="Times New Roman" pitchFamily="18" charset="0"/>
                <a:cs typeface="Times New Roman" pitchFamily="18" charset="0"/>
              </a:rPr>
              <a:t> + y, center y + x)</a:t>
            </a:r>
            <a:br>
              <a:rPr lang="en-US" sz="8000" dirty="0">
                <a:latin typeface="Times New Roman" pitchFamily="18" charset="0"/>
                <a:cs typeface="Times New Roman" pitchFamily="18" charset="0"/>
              </a:rPr>
            </a:br>
            <a:br>
              <a:rPr lang="en-US" sz="8000" dirty="0">
                <a:latin typeface="Times New Roman" pitchFamily="18" charset="0"/>
                <a:cs typeface="Times New Roman" pitchFamily="18" charset="0"/>
              </a:rPr>
            </a:br>
            <a:r>
              <a:rPr lang="en-US" sz="8000" dirty="0" err="1">
                <a:latin typeface="Times New Roman" pitchFamily="18" charset="0"/>
                <a:cs typeface="Times New Roman" pitchFamily="18" charset="0"/>
              </a:rPr>
              <a:t>putpixel</a:t>
            </a:r>
            <a:r>
              <a:rPr lang="en-US" sz="8000" dirty="0">
                <a:latin typeface="Times New Roman" pitchFamily="18" charset="0"/>
                <a:cs typeface="Times New Roman" pitchFamily="18" charset="0"/>
              </a:rPr>
              <a:t>(</a:t>
            </a:r>
            <a:r>
              <a:rPr lang="en-US" sz="8000" dirty="0" err="1">
                <a:latin typeface="Times New Roman" pitchFamily="18" charset="0"/>
                <a:cs typeface="Times New Roman" pitchFamily="18" charset="0"/>
              </a:rPr>
              <a:t>centerx</a:t>
            </a:r>
            <a:r>
              <a:rPr lang="en-US" sz="8000" dirty="0">
                <a:latin typeface="Times New Roman" pitchFamily="18" charset="0"/>
                <a:cs typeface="Times New Roman" pitchFamily="18" charset="0"/>
              </a:rPr>
              <a:t> + y, center y - x)</a:t>
            </a:r>
            <a:br>
              <a:rPr lang="en-US" sz="8000" dirty="0">
                <a:latin typeface="Times New Roman" pitchFamily="18" charset="0"/>
                <a:cs typeface="Times New Roman" pitchFamily="18" charset="0"/>
              </a:rPr>
            </a:br>
            <a:br>
              <a:rPr lang="en-US" sz="8000" dirty="0">
                <a:latin typeface="Times New Roman" pitchFamily="18" charset="0"/>
                <a:cs typeface="Times New Roman" pitchFamily="18" charset="0"/>
              </a:rPr>
            </a:br>
            <a:r>
              <a:rPr lang="en-US" sz="8000" dirty="0" err="1">
                <a:latin typeface="Times New Roman" pitchFamily="18" charset="0"/>
                <a:cs typeface="Times New Roman" pitchFamily="18" charset="0"/>
              </a:rPr>
              <a:t>putpixel</a:t>
            </a:r>
            <a:r>
              <a:rPr lang="en-US" sz="8000" dirty="0">
                <a:latin typeface="Times New Roman" pitchFamily="18" charset="0"/>
                <a:cs typeface="Times New Roman" pitchFamily="18" charset="0"/>
              </a:rPr>
              <a:t>(</a:t>
            </a:r>
            <a:r>
              <a:rPr lang="en-US" sz="8000" dirty="0" err="1">
                <a:latin typeface="Times New Roman" pitchFamily="18" charset="0"/>
                <a:cs typeface="Times New Roman" pitchFamily="18" charset="0"/>
              </a:rPr>
              <a:t>centerx</a:t>
            </a:r>
            <a:r>
              <a:rPr lang="en-US" sz="8000" dirty="0">
                <a:latin typeface="Times New Roman" pitchFamily="18" charset="0"/>
                <a:cs typeface="Times New Roman" pitchFamily="18" charset="0"/>
              </a:rPr>
              <a:t> - y, center y + x)</a:t>
            </a:r>
            <a:br>
              <a:rPr lang="en-US" sz="8000" dirty="0">
                <a:latin typeface="Times New Roman" pitchFamily="18" charset="0"/>
                <a:cs typeface="Times New Roman" pitchFamily="18" charset="0"/>
              </a:rPr>
            </a:br>
            <a:br>
              <a:rPr lang="en-US" sz="8000" dirty="0">
                <a:latin typeface="Times New Roman" pitchFamily="18" charset="0"/>
                <a:cs typeface="Times New Roman" pitchFamily="18" charset="0"/>
              </a:rPr>
            </a:br>
            <a:r>
              <a:rPr lang="en-US" sz="8000" dirty="0" err="1">
                <a:latin typeface="Times New Roman" pitchFamily="18" charset="0"/>
                <a:cs typeface="Times New Roman" pitchFamily="18" charset="0"/>
              </a:rPr>
              <a:t>putpixel</a:t>
            </a:r>
            <a:r>
              <a:rPr lang="en-US" sz="8000" dirty="0">
                <a:latin typeface="Times New Roman" pitchFamily="18" charset="0"/>
                <a:cs typeface="Times New Roman" pitchFamily="18" charset="0"/>
              </a:rPr>
              <a:t>(</a:t>
            </a:r>
            <a:r>
              <a:rPr lang="en-US" sz="8000" dirty="0" err="1">
                <a:latin typeface="Times New Roman" pitchFamily="18" charset="0"/>
                <a:cs typeface="Times New Roman" pitchFamily="18" charset="0"/>
              </a:rPr>
              <a:t>centerx</a:t>
            </a:r>
            <a:r>
              <a:rPr lang="en-US" sz="8000" dirty="0">
                <a:latin typeface="Times New Roman" pitchFamily="18" charset="0"/>
                <a:cs typeface="Times New Roman" pitchFamily="18" charset="0"/>
              </a:rPr>
              <a:t> - y, center y - x)</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a:t>
            </a:r>
          </a:p>
        </p:txBody>
      </p:sp>
      <p:sp>
        <p:nvSpPr>
          <p:cNvPr id="3" name="Content Placeholder 2"/>
          <p:cNvSpPr>
            <a:spLocks noGrp="1"/>
          </p:cNvSpPr>
          <p:nvPr>
            <p:ph idx="1"/>
          </p:nvPr>
        </p:nvSpPr>
        <p:spPr>
          <a:xfrm>
            <a:off x="304799" y="1600200"/>
            <a:ext cx="8617353" cy="4525963"/>
          </a:xfrm>
        </p:spPr>
        <p:txBody>
          <a:bodyPr/>
          <a:lstStyle/>
          <a:p>
            <a:pPr algn="just">
              <a:buNone/>
            </a:pPr>
            <a:r>
              <a:rPr lang="en-US" sz="1800" dirty="0">
                <a:latin typeface="Arial" panose="020B0604020202020204" pitchFamily="34" charset="0"/>
                <a:cs typeface="Arial" panose="020B0604020202020204" pitchFamily="34" charset="0"/>
              </a:rPr>
              <a:t>Now, consider a very small continuous arc of the circle interpolated below, passing by the discrete pixels as shown.</a:t>
            </a:r>
          </a:p>
          <a:p>
            <a:pPr algn="just">
              <a:buNone/>
            </a:pPr>
            <a:endParaRPr lang="en-US" dirty="0">
              <a:latin typeface="Arial" panose="020B0604020202020204" pitchFamily="34" charset="0"/>
              <a:cs typeface="Arial" panose="020B0604020202020204" pitchFamily="34" charset="0"/>
            </a:endParaRPr>
          </a:p>
          <a:p>
            <a:pPr>
              <a:buNone/>
            </a:pPr>
            <a:endParaRPr lang="en-US" dirty="0"/>
          </a:p>
        </p:txBody>
      </p:sp>
      <p:pic>
        <p:nvPicPr>
          <p:cNvPr id="4" name="Picture 3" descr="brescirc.JPG"/>
          <p:cNvPicPr>
            <a:picLocks noChangeAspect="1"/>
          </p:cNvPicPr>
          <p:nvPr/>
        </p:nvPicPr>
        <p:blipFill>
          <a:blip r:embed="rId2"/>
          <a:stretch>
            <a:fillRect/>
          </a:stretch>
        </p:blipFill>
        <p:spPr>
          <a:xfrm>
            <a:off x="4191000" y="2286000"/>
            <a:ext cx="4731153" cy="3762375"/>
          </a:xfrm>
          <a:prstGeom prst="rect">
            <a:avLst/>
          </a:prstGeom>
        </p:spPr>
      </p:pic>
      <p:sp>
        <p:nvSpPr>
          <p:cNvPr id="5" name="TextBox 4"/>
          <p:cNvSpPr txBox="1"/>
          <p:nvPr/>
        </p:nvSpPr>
        <p:spPr>
          <a:xfrm>
            <a:off x="280217" y="2514600"/>
            <a:ext cx="3812459" cy="4247317"/>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At any point (</a:t>
            </a:r>
            <a:r>
              <a:rPr lang="en-US" dirty="0" err="1">
                <a:latin typeface="Arial" panose="020B0604020202020204" pitchFamily="34" charset="0"/>
                <a:cs typeface="Arial" panose="020B0604020202020204" pitchFamily="34" charset="0"/>
              </a:rPr>
              <a:t>x,y</a:t>
            </a:r>
            <a:r>
              <a:rPr lang="en-US" dirty="0">
                <a:latin typeface="Arial" panose="020B0604020202020204" pitchFamily="34" charset="0"/>
                <a:cs typeface="Arial" panose="020B0604020202020204" pitchFamily="34" charset="0"/>
              </a:rPr>
              <a:t>), </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we have two choices – </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Choose the pixel on east of it </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N(x+1,y) </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S(x+1,y-1). </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determine the errors involved with both N &amp; S which are f(N) and f(S) respectively and whichever gives the lesser error, we choose that pixel.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59750" cy="6863417"/>
          </a:xfrm>
          <a:prstGeom prst="rect">
            <a:avLst/>
          </a:prstGeom>
          <a:noFill/>
        </p:spPr>
        <p:txBody>
          <a:bodyPr wrap="square" rtlCol="0">
            <a:spAutoFit/>
          </a:bodyPr>
          <a:lstStyle/>
          <a:p>
            <a:r>
              <a:rPr lang="en-US" sz="1600" dirty="0">
                <a:latin typeface="Times New Roman" pitchFamily="18" charset="0"/>
                <a:cs typeface="Times New Roman" pitchFamily="18" charset="0"/>
              </a:rPr>
              <a:t>Let </a:t>
            </a:r>
            <a:r>
              <a:rPr lang="en-US" sz="1600" dirty="0" err="1">
                <a:latin typeface="Times New Roman" pitchFamily="18" charset="0"/>
                <a:cs typeface="Times New Roman" pitchFamily="18" charset="0"/>
              </a:rPr>
              <a:t>d</a:t>
            </a:r>
            <a:r>
              <a:rPr lang="en-US" sz="1600" baseline="-25000" dirty="0" err="1">
                <a:latin typeface="Times New Roman" pitchFamily="18" charset="0"/>
                <a:cs typeface="Times New Roman" pitchFamily="18" charset="0"/>
              </a:rPr>
              <a:t>i</a:t>
            </a:r>
            <a:r>
              <a:rPr lang="en-US" sz="1600" dirty="0">
                <a:latin typeface="Times New Roman" pitchFamily="18" charset="0"/>
                <a:cs typeface="Times New Roman" pitchFamily="18" charset="0"/>
              </a:rPr>
              <a:t> = f(N) + f(S), where d can be called as "decision parameter", so that </a:t>
            </a:r>
            <a:br>
              <a:rPr lang="en-US" sz="1600" dirty="0">
                <a:latin typeface="Times New Roman" pitchFamily="18" charset="0"/>
                <a:cs typeface="Times New Roman" pitchFamily="18" charset="0"/>
              </a:rPr>
            </a:b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if (d</a:t>
            </a:r>
            <a:r>
              <a:rPr lang="en-US" sz="1600" baseline="-25000" dirty="0">
                <a:latin typeface="Times New Roman" pitchFamily="18" charset="0"/>
                <a:cs typeface="Times New Roman" pitchFamily="18" charset="0"/>
              </a:rPr>
              <a:t>i</a:t>
            </a:r>
            <a:r>
              <a:rPr lang="en-US" sz="1600" dirty="0">
                <a:latin typeface="Times New Roman" pitchFamily="18" charset="0"/>
                <a:cs typeface="Times New Roman" pitchFamily="18" charset="0"/>
              </a:rPr>
              <a:t>&lt;=0),</a:t>
            </a:r>
            <a:br>
              <a:rPr lang="en-US" sz="1600" dirty="0">
                <a:latin typeface="Times New Roman" pitchFamily="18" charset="0"/>
                <a:cs typeface="Times New Roman" pitchFamily="18" charset="0"/>
              </a:rPr>
            </a:b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then, N(x+1,y) is to be chosen as next pixel </a:t>
            </a:r>
          </a:p>
          <a:p>
            <a:r>
              <a:rPr lang="en-US" sz="1600" dirty="0">
                <a:latin typeface="Times New Roman" pitchFamily="18" charset="0"/>
                <a:cs typeface="Times New Roman" pitchFamily="18" charset="0"/>
              </a:rPr>
              <a:t>i.e. x</a:t>
            </a:r>
            <a:r>
              <a:rPr lang="en-US" sz="1600" baseline="-25000" dirty="0">
                <a:latin typeface="Times New Roman" pitchFamily="18" charset="0"/>
                <a:cs typeface="Times New Roman" pitchFamily="18" charset="0"/>
              </a:rPr>
              <a:t>i+1</a:t>
            </a:r>
            <a:r>
              <a:rPr lang="en-US" sz="1600" dirty="0">
                <a:latin typeface="Times New Roman" pitchFamily="18" charset="0"/>
                <a:cs typeface="Times New Roman" pitchFamily="18" charset="0"/>
              </a:rPr>
              <a:t> = x</a:t>
            </a:r>
            <a:r>
              <a:rPr lang="en-US" sz="1600" baseline="-25000" dirty="0">
                <a:latin typeface="Times New Roman" pitchFamily="18" charset="0"/>
                <a:cs typeface="Times New Roman" pitchFamily="18" charset="0"/>
              </a:rPr>
              <a:t>i</a:t>
            </a:r>
            <a:r>
              <a:rPr lang="en-US" sz="1600" dirty="0">
                <a:latin typeface="Times New Roman" pitchFamily="18" charset="0"/>
                <a:cs typeface="Times New Roman" pitchFamily="18" charset="0"/>
              </a:rPr>
              <a:t>+1 and y</a:t>
            </a:r>
            <a:r>
              <a:rPr lang="en-US" sz="1600" baseline="-25000" dirty="0">
                <a:latin typeface="Times New Roman" pitchFamily="18" charset="0"/>
                <a:cs typeface="Times New Roman" pitchFamily="18" charset="0"/>
              </a:rPr>
              <a:t>i+1</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y</a:t>
            </a:r>
            <a:r>
              <a:rPr lang="en-US" sz="1600" baseline="-25000" dirty="0" err="1">
                <a:latin typeface="Times New Roman" pitchFamily="18" charset="0"/>
                <a:cs typeface="Times New Roman" pitchFamily="18" charset="0"/>
              </a:rPr>
              <a:t>i</a:t>
            </a:r>
            <a:r>
              <a:rPr lang="en-US" sz="1600" dirty="0">
                <a:latin typeface="Times New Roman" pitchFamily="18" charset="0"/>
                <a:cs typeface="Times New Roman" pitchFamily="18" charset="0"/>
              </a:rPr>
              <a:t>,</a:t>
            </a:r>
            <a:br>
              <a:rPr lang="en-US" sz="1600" dirty="0">
                <a:latin typeface="Times New Roman" pitchFamily="18" charset="0"/>
                <a:cs typeface="Times New Roman" pitchFamily="18" charset="0"/>
              </a:rPr>
            </a:b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and if (</a:t>
            </a:r>
            <a:r>
              <a:rPr lang="en-US" sz="1600" dirty="0" err="1">
                <a:latin typeface="Times New Roman" pitchFamily="18" charset="0"/>
                <a:cs typeface="Times New Roman" pitchFamily="18" charset="0"/>
              </a:rPr>
              <a:t>d</a:t>
            </a:r>
            <a:r>
              <a:rPr lang="en-US" sz="1600" baseline="-25000" dirty="0" err="1">
                <a:latin typeface="Times New Roman" pitchFamily="18" charset="0"/>
                <a:cs typeface="Times New Roman" pitchFamily="18" charset="0"/>
              </a:rPr>
              <a:t>i</a:t>
            </a:r>
            <a:r>
              <a:rPr lang="en-US" sz="1600" dirty="0">
                <a:latin typeface="Times New Roman" pitchFamily="18" charset="0"/>
                <a:cs typeface="Times New Roman" pitchFamily="18" charset="0"/>
              </a:rPr>
              <a:t>&gt;0),</a:t>
            </a:r>
            <a:br>
              <a:rPr lang="en-US" sz="1600" dirty="0">
                <a:latin typeface="Times New Roman" pitchFamily="18" charset="0"/>
                <a:cs typeface="Times New Roman" pitchFamily="18" charset="0"/>
              </a:rPr>
            </a:b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then, S(x+1,y-1) is to be chosen as next pixel </a:t>
            </a:r>
          </a:p>
          <a:p>
            <a:r>
              <a:rPr lang="en-US" sz="1600" dirty="0">
                <a:latin typeface="Times New Roman" pitchFamily="18" charset="0"/>
                <a:cs typeface="Times New Roman" pitchFamily="18" charset="0"/>
              </a:rPr>
              <a:t>i.e. x</a:t>
            </a:r>
            <a:r>
              <a:rPr lang="en-US" sz="1600" baseline="-25000" dirty="0">
                <a:latin typeface="Times New Roman" pitchFamily="18" charset="0"/>
                <a:cs typeface="Times New Roman" pitchFamily="18" charset="0"/>
              </a:rPr>
              <a:t>i+1</a:t>
            </a:r>
            <a:r>
              <a:rPr lang="en-US" sz="1600" dirty="0">
                <a:latin typeface="Times New Roman" pitchFamily="18" charset="0"/>
                <a:cs typeface="Times New Roman" pitchFamily="18" charset="0"/>
              </a:rPr>
              <a:t> = x</a:t>
            </a:r>
            <a:r>
              <a:rPr lang="en-US" sz="1600" baseline="-25000" dirty="0">
                <a:latin typeface="Times New Roman" pitchFamily="18" charset="0"/>
                <a:cs typeface="Times New Roman" pitchFamily="18" charset="0"/>
              </a:rPr>
              <a:t>i</a:t>
            </a:r>
            <a:r>
              <a:rPr lang="en-US" sz="1600" dirty="0">
                <a:latin typeface="Times New Roman" pitchFamily="18" charset="0"/>
                <a:cs typeface="Times New Roman" pitchFamily="18" charset="0"/>
              </a:rPr>
              <a:t>+1 and y</a:t>
            </a:r>
            <a:r>
              <a:rPr lang="en-US" sz="1600" baseline="-25000" dirty="0">
                <a:latin typeface="Times New Roman" pitchFamily="18" charset="0"/>
                <a:cs typeface="Times New Roman" pitchFamily="18" charset="0"/>
              </a:rPr>
              <a:t>i+1</a:t>
            </a:r>
            <a:r>
              <a:rPr lang="en-US" sz="1600" dirty="0">
                <a:latin typeface="Times New Roman" pitchFamily="18" charset="0"/>
                <a:cs typeface="Times New Roman" pitchFamily="18" charset="0"/>
              </a:rPr>
              <a:t> = y</a:t>
            </a:r>
            <a:r>
              <a:rPr lang="en-US" sz="1600" baseline="-25000" dirty="0">
                <a:latin typeface="Times New Roman" pitchFamily="18" charset="0"/>
                <a:cs typeface="Times New Roman" pitchFamily="18" charset="0"/>
              </a:rPr>
              <a:t>i</a:t>
            </a:r>
            <a:r>
              <a:rPr lang="en-US" sz="1600" dirty="0">
                <a:latin typeface="Times New Roman" pitchFamily="18" charset="0"/>
                <a:cs typeface="Times New Roman" pitchFamily="18" charset="0"/>
              </a:rPr>
              <a:t>-1.</a:t>
            </a:r>
            <a:endParaRPr lang="en-US" sz="2400" dirty="0">
              <a:latin typeface="Times New Roman" pitchFamily="18" charset="0"/>
              <a:cs typeface="Times New Roman" pitchFamily="18" charset="0"/>
            </a:endParaRPr>
          </a:p>
        </p:txBody>
      </p:sp>
      <p:pic>
        <p:nvPicPr>
          <p:cNvPr id="5" name="Picture 4" descr="brescirc.JPG"/>
          <p:cNvPicPr>
            <a:picLocks noChangeAspect="1"/>
          </p:cNvPicPr>
          <p:nvPr/>
        </p:nvPicPr>
        <p:blipFill>
          <a:blip r:embed="rId2"/>
          <a:stretch>
            <a:fillRect/>
          </a:stretch>
        </p:blipFill>
        <p:spPr>
          <a:xfrm>
            <a:off x="5562600" y="914400"/>
            <a:ext cx="3449550" cy="2743200"/>
          </a:xfrm>
          <a:prstGeom prst="rect">
            <a:avLst/>
          </a:prstGeom>
        </p:spPr>
      </p:pic>
      <p:sp>
        <p:nvSpPr>
          <p:cNvPr id="7" name="TextBox 6">
            <a:extLst>
              <a:ext uri="{FF2B5EF4-FFF2-40B4-BE49-F238E27FC236}">
                <a16:creationId xmlns:a16="http://schemas.microsoft.com/office/drawing/2014/main" id="{2592815D-4AF6-47A2-A58F-278821863A9B}"/>
              </a:ext>
            </a:extLst>
          </p:cNvPr>
          <p:cNvSpPr txBox="1"/>
          <p:nvPr/>
        </p:nvSpPr>
        <p:spPr>
          <a:xfrm>
            <a:off x="1371600" y="487025"/>
            <a:ext cx="5410200" cy="4154984"/>
          </a:xfrm>
          <a:prstGeom prst="rect">
            <a:avLst/>
          </a:prstGeom>
          <a:noFill/>
        </p:spPr>
        <p:txBody>
          <a:bodyPr wrap="square" rtlCol="0" anchor="b">
            <a:spAutoFit/>
          </a:bodyPr>
          <a:lstStyle/>
          <a:p>
            <a:endParaRPr lang="en-US" sz="2400" dirty="0">
              <a:latin typeface="Times New Roman" pitchFamily="18" charset="0"/>
              <a:cs typeface="Times New Roman" pitchFamily="18" charset="0"/>
            </a:endParaRPr>
          </a:p>
          <a:p>
            <a:r>
              <a:rPr lang="en-US" sz="1600" dirty="0">
                <a:latin typeface="Times New Roman" pitchFamily="18" charset="0"/>
                <a:cs typeface="Times New Roman" pitchFamily="18" charset="0"/>
              </a:rPr>
              <a:t>We know that for a circle,</a:t>
            </a:r>
            <a:br>
              <a:rPr lang="en-US" sz="1600" dirty="0">
                <a:latin typeface="Times New Roman" pitchFamily="18" charset="0"/>
                <a:cs typeface="Times New Roman" pitchFamily="18" charset="0"/>
              </a:rPr>
            </a:b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                            x</a:t>
            </a:r>
            <a:r>
              <a:rPr lang="en-US" sz="1600" baseline="30000" dirty="0">
                <a:latin typeface="Times New Roman" pitchFamily="18" charset="0"/>
                <a:cs typeface="Times New Roman" pitchFamily="18" charset="0"/>
              </a:rPr>
              <a:t>2</a:t>
            </a:r>
            <a:r>
              <a:rPr lang="en-US" sz="1600" dirty="0">
                <a:latin typeface="Times New Roman" pitchFamily="18" charset="0"/>
                <a:cs typeface="Times New Roman" pitchFamily="18" charset="0"/>
              </a:rPr>
              <a:t> + y</a:t>
            </a:r>
            <a:r>
              <a:rPr lang="en-US" sz="1600" baseline="30000" dirty="0">
                <a:latin typeface="Times New Roman" pitchFamily="18" charset="0"/>
                <a:cs typeface="Times New Roman" pitchFamily="18" charset="0"/>
              </a:rPr>
              <a:t>2</a:t>
            </a:r>
            <a:r>
              <a:rPr lang="en-US" sz="1600" dirty="0">
                <a:latin typeface="Times New Roman" pitchFamily="18" charset="0"/>
                <a:cs typeface="Times New Roman" pitchFamily="18" charset="0"/>
              </a:rPr>
              <a:t> = r</a:t>
            </a:r>
            <a:r>
              <a:rPr lang="en-US" sz="1600" baseline="30000" dirty="0">
                <a:latin typeface="Times New Roman" pitchFamily="18" charset="0"/>
                <a:cs typeface="Times New Roman" pitchFamily="18" charset="0"/>
              </a:rPr>
              <a:t>2</a:t>
            </a:r>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where r represents the radius of the circle, an input to the algorithm.</a:t>
            </a:r>
            <a:br>
              <a:rPr lang="en-US" sz="1600" dirty="0">
                <a:latin typeface="Times New Roman" pitchFamily="18" charset="0"/>
                <a:cs typeface="Times New Roman" pitchFamily="18" charset="0"/>
              </a:rPr>
            </a:b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Errors can be represented as</a:t>
            </a:r>
            <a:br>
              <a:rPr lang="en-US" sz="1600" dirty="0">
                <a:latin typeface="Times New Roman" pitchFamily="18" charset="0"/>
                <a:cs typeface="Times New Roman" pitchFamily="18" charset="0"/>
              </a:rPr>
            </a:b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f(N) = (x</a:t>
            </a:r>
            <a:r>
              <a:rPr lang="en-US" sz="1600" baseline="-25000" dirty="0">
                <a:latin typeface="Times New Roman" pitchFamily="18" charset="0"/>
                <a:cs typeface="Times New Roman" pitchFamily="18" charset="0"/>
              </a:rPr>
              <a:t>i</a:t>
            </a:r>
            <a:r>
              <a:rPr lang="en-US" sz="1600" dirty="0">
                <a:latin typeface="Times New Roman" pitchFamily="18" charset="0"/>
                <a:cs typeface="Times New Roman" pitchFamily="18" charset="0"/>
              </a:rPr>
              <a:t> + 1)</a:t>
            </a:r>
            <a:r>
              <a:rPr lang="en-US" sz="1600" baseline="30000" dirty="0">
                <a:latin typeface="Times New Roman" pitchFamily="18" charset="0"/>
                <a:cs typeface="Times New Roman" pitchFamily="18" charset="0"/>
              </a:rPr>
              <a:t>2</a:t>
            </a:r>
            <a:r>
              <a:rPr lang="en-US" sz="1600" dirty="0">
                <a:latin typeface="Times New Roman" pitchFamily="18" charset="0"/>
                <a:cs typeface="Times New Roman" pitchFamily="18" charset="0"/>
              </a:rPr>
              <a:t> + y</a:t>
            </a:r>
            <a:r>
              <a:rPr lang="en-US" sz="1600" baseline="-25000" dirty="0">
                <a:latin typeface="Times New Roman" pitchFamily="18" charset="0"/>
                <a:cs typeface="Times New Roman" pitchFamily="18" charset="0"/>
              </a:rPr>
              <a:t>i</a:t>
            </a:r>
            <a:r>
              <a:rPr lang="en-US" sz="1600" baseline="30000" dirty="0">
                <a:latin typeface="Times New Roman" pitchFamily="18" charset="0"/>
                <a:cs typeface="Times New Roman" pitchFamily="18" charset="0"/>
              </a:rPr>
              <a:t>2</a:t>
            </a:r>
            <a:r>
              <a:rPr lang="en-US" sz="1600" dirty="0">
                <a:latin typeface="Times New Roman" pitchFamily="18" charset="0"/>
                <a:cs typeface="Times New Roman" pitchFamily="18" charset="0"/>
              </a:rPr>
              <a:t> - r</a:t>
            </a:r>
            <a:r>
              <a:rPr lang="en-US" sz="1600" baseline="30000" dirty="0">
                <a:latin typeface="Times New Roman" pitchFamily="18" charset="0"/>
                <a:cs typeface="Times New Roman" pitchFamily="18" charset="0"/>
              </a:rPr>
              <a:t>2</a:t>
            </a:r>
            <a:r>
              <a:rPr lang="en-US" sz="1600" dirty="0">
                <a:latin typeface="Times New Roman" pitchFamily="18" charset="0"/>
                <a:cs typeface="Times New Roman" pitchFamily="18" charset="0"/>
              </a:rPr>
              <a:t>,        -(1)</a:t>
            </a:r>
            <a:br>
              <a:rPr lang="en-US" sz="1600" dirty="0">
                <a:latin typeface="Times New Roman" pitchFamily="18" charset="0"/>
                <a:cs typeface="Times New Roman" pitchFamily="18" charset="0"/>
              </a:rPr>
            </a:b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f(S) = (x</a:t>
            </a:r>
            <a:r>
              <a:rPr lang="en-US" sz="1600" baseline="-25000" dirty="0">
                <a:latin typeface="Times New Roman" pitchFamily="18" charset="0"/>
                <a:cs typeface="Times New Roman" pitchFamily="18" charset="0"/>
              </a:rPr>
              <a:t>i</a:t>
            </a:r>
            <a:r>
              <a:rPr lang="en-US" sz="1600" dirty="0">
                <a:latin typeface="Times New Roman" pitchFamily="18" charset="0"/>
                <a:cs typeface="Times New Roman" pitchFamily="18" charset="0"/>
              </a:rPr>
              <a:t> + 1)</a:t>
            </a:r>
            <a:r>
              <a:rPr lang="en-US" sz="1600" baseline="30000" dirty="0">
                <a:latin typeface="Times New Roman" pitchFamily="18" charset="0"/>
                <a:cs typeface="Times New Roman" pitchFamily="18" charset="0"/>
              </a:rPr>
              <a:t>2</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y</a:t>
            </a:r>
            <a:r>
              <a:rPr lang="en-US" sz="1600" baseline="-25000" dirty="0" err="1">
                <a:latin typeface="Times New Roman" pitchFamily="18" charset="0"/>
                <a:cs typeface="Times New Roman" pitchFamily="18" charset="0"/>
              </a:rPr>
              <a:t>i</a:t>
            </a:r>
            <a:r>
              <a:rPr lang="en-US" sz="1600" dirty="0">
                <a:latin typeface="Times New Roman" pitchFamily="18" charset="0"/>
                <a:cs typeface="Times New Roman" pitchFamily="18" charset="0"/>
              </a:rPr>
              <a:t> - 1)</a:t>
            </a:r>
            <a:r>
              <a:rPr lang="en-US" sz="1600" baseline="30000" dirty="0">
                <a:latin typeface="Times New Roman" pitchFamily="18" charset="0"/>
                <a:cs typeface="Times New Roman" pitchFamily="18" charset="0"/>
              </a:rPr>
              <a:t>2</a:t>
            </a:r>
            <a:r>
              <a:rPr lang="en-US" sz="1600" dirty="0">
                <a:latin typeface="Times New Roman" pitchFamily="18" charset="0"/>
                <a:cs typeface="Times New Roman" pitchFamily="18" charset="0"/>
              </a:rPr>
              <a:t> - r</a:t>
            </a:r>
            <a:r>
              <a:rPr lang="en-US" sz="1600" baseline="30000" dirty="0">
                <a:latin typeface="Times New Roman" pitchFamily="18" charset="0"/>
                <a:cs typeface="Times New Roman" pitchFamily="18" charset="0"/>
              </a:rPr>
              <a:t>2</a:t>
            </a:r>
            <a:r>
              <a:rPr lang="en-US" sz="1600" dirty="0">
                <a:latin typeface="Times New Roman" pitchFamily="18" charset="0"/>
                <a:cs typeface="Times New Roman" pitchFamily="18" charset="0"/>
              </a:rPr>
              <a:t>        -(2)</a:t>
            </a:r>
            <a:br>
              <a:rPr lang="en-US" sz="1600" dirty="0">
                <a:latin typeface="Times New Roman" pitchFamily="18" charset="0"/>
                <a:cs typeface="Times New Roman" pitchFamily="18" charset="0"/>
              </a:rPr>
            </a:b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As d</a:t>
            </a:r>
            <a:r>
              <a:rPr lang="en-US" sz="1600" baseline="-25000" dirty="0">
                <a:latin typeface="Times New Roman" pitchFamily="18" charset="0"/>
                <a:cs typeface="Times New Roman" pitchFamily="18" charset="0"/>
              </a:rPr>
              <a:t>i </a:t>
            </a:r>
            <a:r>
              <a:rPr lang="en-US" sz="1600" dirty="0">
                <a:latin typeface="Times New Roman" pitchFamily="18" charset="0"/>
                <a:cs typeface="Times New Roman" pitchFamily="18" charset="0"/>
              </a:rPr>
              <a:t>= f(N) + f(S),</a:t>
            </a:r>
            <a:br>
              <a:rPr lang="en-US" sz="1600" dirty="0">
                <a:latin typeface="Times New Roman" pitchFamily="18" charset="0"/>
                <a:cs typeface="Times New Roman" pitchFamily="18" charset="0"/>
              </a:rPr>
            </a:b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d</a:t>
            </a:r>
            <a:r>
              <a:rPr lang="en-US" sz="1600" baseline="-25000" dirty="0">
                <a:latin typeface="Times New Roman" pitchFamily="18" charset="0"/>
                <a:cs typeface="Times New Roman" pitchFamily="18" charset="0"/>
              </a:rPr>
              <a:t>i</a:t>
            </a:r>
            <a:r>
              <a:rPr lang="en-US" sz="1600" dirty="0">
                <a:latin typeface="Times New Roman" pitchFamily="18" charset="0"/>
                <a:cs typeface="Times New Roman" pitchFamily="18" charset="0"/>
              </a:rPr>
              <a:t> = 2(x</a:t>
            </a:r>
            <a:r>
              <a:rPr lang="en-US" sz="1600" baseline="-25000" dirty="0">
                <a:latin typeface="Times New Roman" pitchFamily="18" charset="0"/>
                <a:cs typeface="Times New Roman" pitchFamily="18" charset="0"/>
              </a:rPr>
              <a:t>i</a:t>
            </a:r>
            <a:r>
              <a:rPr lang="en-US" sz="1600" dirty="0">
                <a:latin typeface="Times New Roman" pitchFamily="18" charset="0"/>
                <a:cs typeface="Times New Roman" pitchFamily="18" charset="0"/>
              </a:rPr>
              <a:t>+1)</a:t>
            </a:r>
            <a:r>
              <a:rPr lang="en-US" sz="1600" baseline="30000" dirty="0">
                <a:latin typeface="Times New Roman" pitchFamily="18" charset="0"/>
                <a:cs typeface="Times New Roman" pitchFamily="18" charset="0"/>
              </a:rPr>
              <a:t>2</a:t>
            </a:r>
            <a:r>
              <a:rPr lang="en-US" sz="1600" dirty="0">
                <a:latin typeface="Times New Roman" pitchFamily="18" charset="0"/>
                <a:cs typeface="Times New Roman" pitchFamily="18" charset="0"/>
              </a:rPr>
              <a:t> + y</a:t>
            </a:r>
            <a:r>
              <a:rPr lang="en-US" sz="1600" baseline="-25000" dirty="0">
                <a:latin typeface="Times New Roman" pitchFamily="18" charset="0"/>
                <a:cs typeface="Times New Roman" pitchFamily="18" charset="0"/>
              </a:rPr>
              <a:t>i</a:t>
            </a:r>
            <a:r>
              <a:rPr lang="en-US" sz="1600" baseline="30000" dirty="0">
                <a:latin typeface="Times New Roman" pitchFamily="18" charset="0"/>
                <a:cs typeface="Times New Roman" pitchFamily="18" charset="0"/>
              </a:rPr>
              <a:t>2</a:t>
            </a:r>
            <a:r>
              <a:rPr lang="en-US" sz="1600" dirty="0">
                <a:latin typeface="Times New Roman" pitchFamily="18" charset="0"/>
                <a:cs typeface="Times New Roman" pitchFamily="18" charset="0"/>
              </a:rPr>
              <a:t> + (y</a:t>
            </a:r>
            <a:r>
              <a:rPr lang="en-US" sz="1600" baseline="-25000" dirty="0">
                <a:latin typeface="Times New Roman" pitchFamily="18" charset="0"/>
                <a:cs typeface="Times New Roman" pitchFamily="18" charset="0"/>
              </a:rPr>
              <a:t>i</a:t>
            </a:r>
            <a:r>
              <a:rPr lang="en-US" sz="1600" dirty="0">
                <a:latin typeface="Times New Roman" pitchFamily="18" charset="0"/>
                <a:cs typeface="Times New Roman" pitchFamily="18" charset="0"/>
              </a:rPr>
              <a:t>-1)</a:t>
            </a:r>
            <a:r>
              <a:rPr lang="en-US" sz="1600" baseline="30000" dirty="0">
                <a:latin typeface="Times New Roman" pitchFamily="18" charset="0"/>
                <a:cs typeface="Times New Roman" pitchFamily="18" charset="0"/>
              </a:rPr>
              <a:t>2</a:t>
            </a:r>
            <a:r>
              <a:rPr lang="en-US" sz="1600" dirty="0">
                <a:latin typeface="Times New Roman" pitchFamily="18" charset="0"/>
                <a:cs typeface="Times New Roman" pitchFamily="18" charset="0"/>
              </a:rPr>
              <a:t> – 2r</a:t>
            </a:r>
            <a:r>
              <a:rPr lang="en-US" sz="1600" baseline="30000" dirty="0">
                <a:latin typeface="Times New Roman" pitchFamily="18" charset="0"/>
                <a:cs typeface="Times New Roman" pitchFamily="18" charset="0"/>
              </a:rPr>
              <a:t>2</a:t>
            </a:r>
            <a:r>
              <a:rPr lang="en-US" sz="1600" dirty="0">
                <a:latin typeface="Times New Roman" pitchFamily="18" charset="0"/>
                <a:cs typeface="Times New Roman" pitchFamily="18" charset="0"/>
              </a:rPr>
              <a:t>        -(3)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8153400" cy="3785652"/>
          </a:xfrm>
          <a:prstGeom prst="rect">
            <a:avLst/>
          </a:prstGeom>
          <a:noFill/>
        </p:spPr>
        <p:txBody>
          <a:bodyPr wrap="square" rtlCol="0">
            <a:spAutoFit/>
          </a:bodyPr>
          <a:lstStyle/>
          <a:p>
            <a:r>
              <a:rPr lang="en-US" sz="2000" dirty="0">
                <a:latin typeface="Times New Roman" pitchFamily="18" charset="0"/>
                <a:cs typeface="Times New Roman" pitchFamily="18" charset="0"/>
              </a:rPr>
              <a:t>Calculating next decision parameter,</a:t>
            </a:r>
            <a:br>
              <a:rPr lang="en-US" sz="2000" dirty="0">
                <a:latin typeface="Times New Roman" pitchFamily="18" charset="0"/>
                <a:cs typeface="Times New Roman" pitchFamily="18" charset="0"/>
              </a:rPr>
            </a:b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a:t>
            </a:r>
            <a:r>
              <a:rPr lang="en-US" sz="2000" baseline="-25000" dirty="0">
                <a:latin typeface="Times New Roman" pitchFamily="18" charset="0"/>
                <a:cs typeface="Times New Roman" pitchFamily="18" charset="0"/>
              </a:rPr>
              <a:t>i+1 </a:t>
            </a:r>
            <a:r>
              <a:rPr lang="en-US" sz="2000" dirty="0">
                <a:latin typeface="Times New Roman" pitchFamily="18" charset="0"/>
                <a:cs typeface="Times New Roman" pitchFamily="18" charset="0"/>
              </a:rPr>
              <a:t>= 2(x</a:t>
            </a:r>
            <a:r>
              <a:rPr lang="en-US" sz="2000"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+2)</a:t>
            </a:r>
            <a:r>
              <a:rPr lang="en-US" sz="2000" baseline="30000" dirty="0">
                <a:latin typeface="Times New Roman" pitchFamily="18" charset="0"/>
                <a:cs typeface="Times New Roman" pitchFamily="18" charset="0"/>
              </a:rPr>
              <a:t>2</a:t>
            </a:r>
            <a:r>
              <a:rPr lang="en-US" sz="2000" dirty="0">
                <a:latin typeface="Times New Roman" pitchFamily="18" charset="0"/>
                <a:cs typeface="Times New Roman" pitchFamily="18" charset="0"/>
              </a:rPr>
              <a:t> + y</a:t>
            </a:r>
            <a:r>
              <a:rPr lang="en-US" sz="2000" baseline="-25000" dirty="0">
                <a:latin typeface="Times New Roman" pitchFamily="18" charset="0"/>
                <a:cs typeface="Times New Roman" pitchFamily="18" charset="0"/>
              </a:rPr>
              <a:t>i+1</a:t>
            </a:r>
            <a:r>
              <a:rPr lang="en-US" sz="2000" baseline="30000" dirty="0">
                <a:latin typeface="Times New Roman" pitchFamily="18" charset="0"/>
                <a:cs typeface="Times New Roman" pitchFamily="18" charset="0"/>
              </a:rPr>
              <a:t>2</a:t>
            </a:r>
            <a:r>
              <a:rPr lang="en-US" sz="2000" dirty="0">
                <a:latin typeface="Times New Roman" pitchFamily="18" charset="0"/>
                <a:cs typeface="Times New Roman" pitchFamily="18" charset="0"/>
              </a:rPr>
              <a:t> + (y</a:t>
            </a:r>
            <a:r>
              <a:rPr lang="en-US" sz="2000" baseline="-25000" dirty="0">
                <a:latin typeface="Times New Roman" pitchFamily="18" charset="0"/>
                <a:cs typeface="Times New Roman" pitchFamily="18" charset="0"/>
              </a:rPr>
              <a:t>i+1</a:t>
            </a:r>
            <a:r>
              <a:rPr lang="en-US" sz="2000" dirty="0">
                <a:latin typeface="Times New Roman" pitchFamily="18" charset="0"/>
                <a:cs typeface="Times New Roman" pitchFamily="18" charset="0"/>
              </a:rPr>
              <a:t>-1)</a:t>
            </a:r>
            <a:r>
              <a:rPr lang="en-US" sz="2000" baseline="30000" dirty="0">
                <a:latin typeface="Times New Roman" pitchFamily="18" charset="0"/>
                <a:cs typeface="Times New Roman" pitchFamily="18" charset="0"/>
              </a:rPr>
              <a:t>2</a:t>
            </a:r>
            <a:r>
              <a:rPr lang="en-US" sz="2000" dirty="0">
                <a:latin typeface="Times New Roman" pitchFamily="18" charset="0"/>
                <a:cs typeface="Times New Roman" pitchFamily="18" charset="0"/>
              </a:rPr>
              <a:t> – 2r</a:t>
            </a:r>
            <a:r>
              <a:rPr lang="en-US" sz="2000" baseline="30000" dirty="0">
                <a:latin typeface="Times New Roman" pitchFamily="18" charset="0"/>
                <a:cs typeface="Times New Roman" pitchFamily="18" charset="0"/>
              </a:rPr>
              <a:t>2</a:t>
            </a:r>
            <a:r>
              <a:rPr lang="en-US" sz="2000" dirty="0">
                <a:latin typeface="Times New Roman" pitchFamily="18" charset="0"/>
                <a:cs typeface="Times New Roman" pitchFamily="18" charset="0"/>
              </a:rPr>
              <a:t>    -(4)</a:t>
            </a:r>
            <a:br>
              <a:rPr lang="en-US" sz="2000" dirty="0">
                <a:latin typeface="Times New Roman" pitchFamily="18" charset="0"/>
                <a:cs typeface="Times New Roman" pitchFamily="18" charset="0"/>
              </a:rPr>
            </a:br>
            <a:br>
              <a:rPr lang="en-US" sz="2000" dirty="0">
                <a:latin typeface="Times New Roman" pitchFamily="18" charset="0"/>
                <a:cs typeface="Times New Roman" pitchFamily="18" charset="0"/>
              </a:rPr>
            </a:br>
            <a:br>
              <a:rPr lang="en-US" sz="2000" dirty="0">
                <a:latin typeface="Times New Roman" pitchFamily="18" charset="0"/>
                <a:cs typeface="Times New Roman" pitchFamily="18" charset="0"/>
              </a:rPr>
            </a:b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from (4)- (3), we get,</a:t>
            </a:r>
            <a:br>
              <a:rPr lang="en-US" sz="2000" dirty="0">
                <a:latin typeface="Times New Roman" pitchFamily="18" charset="0"/>
                <a:cs typeface="Times New Roman" pitchFamily="18" charset="0"/>
              </a:rPr>
            </a:b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a:t>
            </a:r>
            <a:r>
              <a:rPr lang="en-US" sz="2000" baseline="-25000" dirty="0">
                <a:latin typeface="Times New Roman" pitchFamily="18" charset="0"/>
                <a:cs typeface="Times New Roman" pitchFamily="18" charset="0"/>
              </a:rPr>
              <a:t>i+1</a:t>
            </a:r>
            <a:r>
              <a:rPr lang="en-US" sz="2000" dirty="0">
                <a:latin typeface="Times New Roman" pitchFamily="18" charset="0"/>
                <a:cs typeface="Times New Roman" pitchFamily="18" charset="0"/>
              </a:rPr>
              <a:t> – d</a:t>
            </a:r>
            <a:r>
              <a:rPr lang="en-US" sz="2000"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 = 2((x</a:t>
            </a:r>
            <a:r>
              <a:rPr lang="en-US" sz="2000"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+2)</a:t>
            </a:r>
            <a:r>
              <a:rPr lang="en-US" sz="2000" baseline="30000" dirty="0">
                <a:latin typeface="Times New Roman" pitchFamily="18" charset="0"/>
                <a:cs typeface="Times New Roman" pitchFamily="18" charset="0"/>
              </a:rPr>
              <a:t>2</a:t>
            </a:r>
            <a:r>
              <a:rPr lang="en-US" sz="2000" dirty="0">
                <a:latin typeface="Times New Roman" pitchFamily="18" charset="0"/>
                <a:cs typeface="Times New Roman" pitchFamily="18" charset="0"/>
              </a:rPr>
              <a:t>-(x</a:t>
            </a:r>
            <a:r>
              <a:rPr lang="en-US" sz="2000"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+1)</a:t>
            </a:r>
            <a:r>
              <a:rPr lang="en-US" sz="2000" baseline="30000" dirty="0">
                <a:latin typeface="Times New Roman" pitchFamily="18" charset="0"/>
                <a:cs typeface="Times New Roman" pitchFamily="18" charset="0"/>
              </a:rPr>
              <a:t>2</a:t>
            </a:r>
            <a:r>
              <a:rPr lang="en-US" sz="2000" dirty="0">
                <a:latin typeface="Times New Roman" pitchFamily="18" charset="0"/>
                <a:cs typeface="Times New Roman" pitchFamily="18" charset="0"/>
              </a:rPr>
              <a:t>) + (y</a:t>
            </a:r>
            <a:r>
              <a:rPr lang="en-US" sz="2000" baseline="-25000" dirty="0">
                <a:latin typeface="Times New Roman" pitchFamily="18" charset="0"/>
                <a:cs typeface="Times New Roman" pitchFamily="18" charset="0"/>
              </a:rPr>
              <a:t>i+1</a:t>
            </a:r>
            <a:r>
              <a:rPr lang="en-US" sz="2000" baseline="30000" dirty="0">
                <a:latin typeface="Times New Roman" pitchFamily="18" charset="0"/>
                <a:cs typeface="Times New Roman" pitchFamily="18" charset="0"/>
              </a:rPr>
              <a:t>2</a:t>
            </a:r>
            <a:r>
              <a:rPr lang="en-US" sz="2000" dirty="0">
                <a:latin typeface="Times New Roman" pitchFamily="18" charset="0"/>
                <a:cs typeface="Times New Roman" pitchFamily="18" charset="0"/>
              </a:rPr>
              <a:t> – y</a:t>
            </a:r>
            <a:r>
              <a:rPr lang="en-US" sz="2000" baseline="-25000" dirty="0">
                <a:latin typeface="Times New Roman" pitchFamily="18" charset="0"/>
                <a:cs typeface="Times New Roman" pitchFamily="18" charset="0"/>
              </a:rPr>
              <a:t>i</a:t>
            </a:r>
            <a:r>
              <a:rPr lang="en-US" sz="2000" baseline="30000" dirty="0">
                <a:latin typeface="Times New Roman" pitchFamily="18" charset="0"/>
                <a:cs typeface="Times New Roman" pitchFamily="18" charset="0"/>
              </a:rPr>
              <a:t>2</a:t>
            </a:r>
            <a:r>
              <a:rPr lang="en-US" sz="2000" dirty="0">
                <a:latin typeface="Times New Roman" pitchFamily="18" charset="0"/>
                <a:cs typeface="Times New Roman" pitchFamily="18" charset="0"/>
              </a:rPr>
              <a:t>) + ((y</a:t>
            </a:r>
            <a:r>
              <a:rPr lang="en-US" sz="2000" baseline="-25000" dirty="0">
                <a:latin typeface="Times New Roman" pitchFamily="18" charset="0"/>
                <a:cs typeface="Times New Roman" pitchFamily="18" charset="0"/>
              </a:rPr>
              <a:t>i+1</a:t>
            </a:r>
            <a:r>
              <a:rPr lang="en-US" sz="2000" dirty="0">
                <a:latin typeface="Times New Roman" pitchFamily="18" charset="0"/>
                <a:cs typeface="Times New Roman" pitchFamily="18" charset="0"/>
              </a:rPr>
              <a:t>-1)</a:t>
            </a:r>
            <a:r>
              <a:rPr lang="en-US" sz="2000" baseline="30000" dirty="0">
                <a:latin typeface="Times New Roman" pitchFamily="18" charset="0"/>
                <a:cs typeface="Times New Roman" pitchFamily="18" charset="0"/>
              </a:rPr>
              <a:t>2</a:t>
            </a:r>
            <a:r>
              <a:rPr lang="en-US" sz="2000" dirty="0">
                <a:latin typeface="Times New Roman" pitchFamily="18" charset="0"/>
                <a:cs typeface="Times New Roman" pitchFamily="18" charset="0"/>
              </a:rPr>
              <a:t> - (y</a:t>
            </a:r>
            <a:r>
              <a:rPr lang="en-US" sz="2000"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-1)</a:t>
            </a:r>
            <a:r>
              <a:rPr lang="en-US" sz="2000" baseline="30000" dirty="0">
                <a:latin typeface="Times New Roman" pitchFamily="18" charset="0"/>
                <a:cs typeface="Times New Roman" pitchFamily="18" charset="0"/>
              </a:rPr>
              <a:t>2</a:t>
            </a:r>
            <a:r>
              <a:rPr lang="en-US" sz="2000" dirty="0">
                <a:latin typeface="Times New Roman" pitchFamily="18" charset="0"/>
                <a:cs typeface="Times New Roman" pitchFamily="18" charset="0"/>
              </a:rPr>
              <a:t>)</a:t>
            </a:r>
            <a:br>
              <a:rPr lang="en-US" sz="2000" dirty="0">
                <a:latin typeface="Times New Roman" pitchFamily="18" charset="0"/>
                <a:cs typeface="Times New Roman" pitchFamily="18" charset="0"/>
              </a:rPr>
            </a:br>
            <a:br>
              <a:rPr lang="en-US" sz="2000">
                <a:latin typeface="Times New Roman" pitchFamily="18" charset="0"/>
                <a:cs typeface="Times New Roman" pitchFamily="18" charset="0"/>
              </a:rPr>
            </a:br>
            <a:r>
              <a:rPr lang="en-US" sz="2000">
                <a:latin typeface="Times New Roman" pitchFamily="18" charset="0"/>
                <a:cs typeface="Times New Roman" pitchFamily="18" charset="0"/>
              </a:rPr>
              <a:t>d</a:t>
            </a:r>
            <a:r>
              <a:rPr lang="en-US" sz="2000" baseline="-25000">
                <a:latin typeface="Times New Roman" pitchFamily="18" charset="0"/>
                <a:cs typeface="Times New Roman" pitchFamily="18" charset="0"/>
              </a:rPr>
              <a:t>i</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 d</a:t>
            </a:r>
            <a:r>
              <a:rPr lang="en-US" sz="2000" baseline="-25000" dirty="0">
                <a:latin typeface="Times New Roman" pitchFamily="18" charset="0"/>
                <a:cs typeface="Times New Roman" pitchFamily="18" charset="0"/>
              </a:rPr>
              <a:t>i </a:t>
            </a:r>
            <a:r>
              <a:rPr lang="en-US" sz="2000" dirty="0">
                <a:latin typeface="Times New Roman" pitchFamily="18" charset="0"/>
                <a:cs typeface="Times New Roman" pitchFamily="18" charset="0"/>
              </a:rPr>
              <a:t>+ 2(2x</a:t>
            </a:r>
            <a:r>
              <a:rPr lang="en-US" sz="2000"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+3) + ((y</a:t>
            </a:r>
            <a:r>
              <a:rPr lang="en-US" sz="2000" baseline="-25000" dirty="0">
                <a:latin typeface="Times New Roman" pitchFamily="18" charset="0"/>
                <a:cs typeface="Times New Roman" pitchFamily="18" charset="0"/>
              </a:rPr>
              <a:t>i+1</a:t>
            </a:r>
            <a:r>
              <a:rPr lang="en-US" sz="2000" dirty="0">
                <a:latin typeface="Times New Roman" pitchFamily="18" charset="0"/>
                <a:cs typeface="Times New Roman" pitchFamily="18" charset="0"/>
              </a:rPr>
              <a:t>+y</a:t>
            </a:r>
            <a:r>
              <a:rPr lang="en-US" sz="2000"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)(y</a:t>
            </a:r>
            <a:r>
              <a:rPr lang="en-US" sz="2000" baseline="-25000" dirty="0">
                <a:latin typeface="Times New Roman" pitchFamily="18" charset="0"/>
                <a:cs typeface="Times New Roman" pitchFamily="18" charset="0"/>
              </a:rPr>
              <a:t>i+1</a:t>
            </a:r>
            <a:r>
              <a:rPr lang="en-US" sz="2000" dirty="0">
                <a:latin typeface="Times New Roman" pitchFamily="18" charset="0"/>
                <a:cs typeface="Times New Roman" pitchFamily="18" charset="0"/>
              </a:rPr>
              <a:t>-y</a:t>
            </a:r>
            <a:r>
              <a:rPr lang="en-US" sz="2000"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 + ((y</a:t>
            </a:r>
            <a:r>
              <a:rPr lang="en-US" sz="2000" baseline="-25000" dirty="0">
                <a:latin typeface="Times New Roman" pitchFamily="18" charset="0"/>
                <a:cs typeface="Times New Roman" pitchFamily="18" charset="0"/>
              </a:rPr>
              <a:t>i+1</a:t>
            </a:r>
            <a:r>
              <a:rPr lang="en-US" sz="2000" dirty="0">
                <a:latin typeface="Times New Roman" pitchFamily="18" charset="0"/>
                <a:cs typeface="Times New Roman" pitchFamily="18" charset="0"/>
              </a:rPr>
              <a:t>-1+y</a:t>
            </a:r>
            <a:r>
              <a:rPr lang="en-US" sz="2000"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-1)(y</a:t>
            </a:r>
            <a:r>
              <a:rPr lang="en-US" sz="2000" baseline="-25000" dirty="0">
                <a:latin typeface="Times New Roman" pitchFamily="18" charset="0"/>
                <a:cs typeface="Times New Roman" pitchFamily="18" charset="0"/>
              </a:rPr>
              <a:t>i+1</a:t>
            </a:r>
            <a:r>
              <a:rPr lang="en-US" sz="2000" dirty="0">
                <a:latin typeface="Times New Roman" pitchFamily="18" charset="0"/>
                <a:cs typeface="Times New Roman" pitchFamily="18" charset="0"/>
              </a:rPr>
              <a:t>-1-y</a:t>
            </a:r>
            <a:r>
              <a:rPr lang="en-US" sz="2000"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+1))</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533400"/>
            <a:ext cx="8763000" cy="5447645"/>
          </a:xfrm>
          <a:prstGeom prst="rect">
            <a:avLst/>
          </a:prstGeom>
          <a:noFill/>
        </p:spPr>
        <p:txBody>
          <a:bodyPr wrap="square" rtlCol="0">
            <a:spAutoFit/>
          </a:bodyPr>
          <a:lstStyle/>
          <a:p>
            <a:r>
              <a:rPr lang="en-US" sz="2000" dirty="0">
                <a:latin typeface="Times New Roman" pitchFamily="18" charset="0"/>
                <a:cs typeface="Times New Roman" pitchFamily="18" charset="0"/>
              </a:rPr>
              <a:t>Now, </a:t>
            </a:r>
            <a:r>
              <a:rPr lang="en-US" sz="2000" b="1" dirty="0">
                <a:latin typeface="Times New Roman" pitchFamily="18" charset="0"/>
                <a:cs typeface="Times New Roman" pitchFamily="18" charset="0"/>
              </a:rPr>
              <a:t>if (</a:t>
            </a:r>
            <a:r>
              <a:rPr lang="en-US" sz="2000" b="1" dirty="0" err="1">
                <a:latin typeface="Times New Roman" pitchFamily="18" charset="0"/>
                <a:cs typeface="Times New Roman" pitchFamily="18" charset="0"/>
              </a:rPr>
              <a:t>d</a:t>
            </a:r>
            <a:r>
              <a:rPr lang="en-US" sz="2000" b="1" baseline="-25000" dirty="0" err="1">
                <a:latin typeface="Times New Roman" pitchFamily="18" charset="0"/>
                <a:cs typeface="Times New Roman" pitchFamily="18" charset="0"/>
              </a:rPr>
              <a:t>i</a:t>
            </a:r>
            <a:r>
              <a:rPr lang="en-US" sz="2000" b="1" dirty="0">
                <a:latin typeface="Times New Roman" pitchFamily="18" charset="0"/>
                <a:cs typeface="Times New Roman" pitchFamily="18" charset="0"/>
              </a:rPr>
              <a:t>&lt;=0)</a:t>
            </a:r>
            <a:r>
              <a:rPr lang="en-US" sz="2000" dirty="0">
                <a:latin typeface="Times New Roman" pitchFamily="18" charset="0"/>
                <a:cs typeface="Times New Roman" pitchFamily="18" charset="0"/>
              </a:rPr>
              <a:t>,</a:t>
            </a:r>
            <a:br>
              <a:rPr lang="en-US" sz="2000" dirty="0">
                <a:latin typeface="Times New Roman" pitchFamily="18" charset="0"/>
                <a:cs typeface="Times New Roman" pitchFamily="18" charset="0"/>
              </a:rPr>
            </a:br>
            <a:br>
              <a:rPr lang="en-US" dirty="0">
                <a:latin typeface="Times New Roman" pitchFamily="18" charset="0"/>
                <a:cs typeface="Times New Roman" pitchFamily="18" charset="0"/>
              </a:rPr>
            </a:br>
            <a:r>
              <a:rPr lang="en-US" dirty="0">
                <a:latin typeface="Times New Roman" pitchFamily="18" charset="0"/>
                <a:cs typeface="Times New Roman" pitchFamily="18" charset="0"/>
              </a:rPr>
              <a:t>x</a:t>
            </a:r>
            <a:r>
              <a:rPr lang="en-US" baseline="-25000" dirty="0">
                <a:latin typeface="Times New Roman" pitchFamily="18" charset="0"/>
                <a:cs typeface="Times New Roman" pitchFamily="18" charset="0"/>
              </a:rPr>
              <a:t>i+1</a:t>
            </a:r>
            <a:r>
              <a:rPr lang="en-US" dirty="0">
                <a:latin typeface="Times New Roman" pitchFamily="18" charset="0"/>
                <a:cs typeface="Times New Roman" pitchFamily="18" charset="0"/>
              </a:rPr>
              <a:t>=x</a:t>
            </a:r>
            <a:r>
              <a:rPr lang="en-US" baseline="-25000" dirty="0">
                <a:latin typeface="Times New Roman" pitchFamily="18" charset="0"/>
                <a:cs typeface="Times New Roman" pitchFamily="18" charset="0"/>
              </a:rPr>
              <a:t>i</a:t>
            </a:r>
            <a:r>
              <a:rPr lang="en-US" dirty="0">
                <a:latin typeface="Times New Roman" pitchFamily="18" charset="0"/>
                <a:cs typeface="Times New Roman" pitchFamily="18" charset="0"/>
              </a:rPr>
              <a:t>+1 and y</a:t>
            </a:r>
            <a:r>
              <a:rPr lang="en-US" baseline="-25000" dirty="0">
                <a:latin typeface="Times New Roman" pitchFamily="18" charset="0"/>
                <a:cs typeface="Times New Roman" pitchFamily="18" charset="0"/>
              </a:rPr>
              <a:t>i+1</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y</a:t>
            </a:r>
            <a:r>
              <a:rPr lang="en-US" baseline="-25000" dirty="0" err="1">
                <a:latin typeface="Times New Roman" pitchFamily="18" charset="0"/>
                <a:cs typeface="Times New Roman" pitchFamily="18" charset="0"/>
              </a:rPr>
              <a:t>i</a:t>
            </a:r>
            <a:br>
              <a:rPr lang="en-US" baseline="-25000" dirty="0">
                <a:latin typeface="Times New Roman" pitchFamily="18" charset="0"/>
                <a:cs typeface="Times New Roman" pitchFamily="18" charset="0"/>
              </a:rPr>
            </a:b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br>
              <a:rPr lang="en-US" dirty="0">
                <a:latin typeface="Times New Roman" pitchFamily="18" charset="0"/>
                <a:cs typeface="Times New Roman" pitchFamily="18" charset="0"/>
              </a:rPr>
            </a:br>
            <a:r>
              <a:rPr lang="en-US" sz="2000" dirty="0">
                <a:latin typeface="Times New Roman" pitchFamily="18" charset="0"/>
                <a:cs typeface="Times New Roman" pitchFamily="18" charset="0"/>
              </a:rPr>
              <a:t>so that d</a:t>
            </a:r>
            <a:r>
              <a:rPr lang="en-US" sz="2000" baseline="-25000" dirty="0">
                <a:latin typeface="Times New Roman" pitchFamily="18" charset="0"/>
                <a:cs typeface="Times New Roman" pitchFamily="18" charset="0"/>
              </a:rPr>
              <a:t>i+1</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d</a:t>
            </a:r>
            <a:r>
              <a:rPr lang="en-US" sz="2000" baseline="-25000" dirty="0" err="1">
                <a:latin typeface="Times New Roman" pitchFamily="18" charset="0"/>
                <a:cs typeface="Times New Roman" pitchFamily="18" charset="0"/>
              </a:rPr>
              <a:t>i</a:t>
            </a:r>
            <a:r>
              <a:rPr lang="en-US" sz="2000" baseline="-25000" dirty="0">
                <a:latin typeface="Times New Roman" pitchFamily="18" charset="0"/>
                <a:cs typeface="Times New Roman" pitchFamily="18" charset="0"/>
              </a:rPr>
              <a:t> </a:t>
            </a:r>
            <a:r>
              <a:rPr lang="en-US" sz="2000" dirty="0">
                <a:latin typeface="Times New Roman" pitchFamily="18" charset="0"/>
                <a:cs typeface="Times New Roman" pitchFamily="18" charset="0"/>
              </a:rPr>
              <a:t>+ 2(2x</a:t>
            </a:r>
            <a:r>
              <a:rPr lang="en-US" sz="2000"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 + 3) + ((y</a:t>
            </a:r>
            <a:r>
              <a:rPr lang="en-US" sz="2000" baseline="-25000" dirty="0">
                <a:latin typeface="Times New Roman" pitchFamily="18" charset="0"/>
                <a:cs typeface="Times New Roman" pitchFamily="18" charset="0"/>
              </a:rPr>
              <a:t>i+1</a:t>
            </a:r>
            <a:r>
              <a:rPr lang="en-US" sz="2000" dirty="0">
                <a:latin typeface="Times New Roman" pitchFamily="18" charset="0"/>
                <a:cs typeface="Times New Roman" pitchFamily="18" charset="0"/>
              </a:rPr>
              <a:t>+y</a:t>
            </a:r>
            <a:r>
              <a:rPr lang="en-US" sz="2000"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y</a:t>
            </a:r>
            <a:r>
              <a:rPr lang="en-US" sz="2000" baseline="-25000" dirty="0" err="1">
                <a:latin typeface="Times New Roman" pitchFamily="18" charset="0"/>
                <a:cs typeface="Times New Roman" pitchFamily="18" charset="0"/>
              </a:rPr>
              <a:t>i</a:t>
            </a:r>
            <a:r>
              <a:rPr lang="en-US" sz="2000" dirty="0" err="1">
                <a:latin typeface="Times New Roman" pitchFamily="18" charset="0"/>
                <a:cs typeface="Times New Roman" pitchFamily="18" charset="0"/>
              </a:rPr>
              <a:t>-y</a:t>
            </a:r>
            <a:r>
              <a:rPr lang="en-US" sz="2000" baseline="-25000" dirty="0" err="1">
                <a:latin typeface="Times New Roman" pitchFamily="18" charset="0"/>
                <a:cs typeface="Times New Roman" pitchFamily="18" charset="0"/>
              </a:rPr>
              <a:t>i</a:t>
            </a:r>
            <a:r>
              <a:rPr lang="en-US" sz="2000" dirty="0">
                <a:latin typeface="Times New Roman" pitchFamily="18" charset="0"/>
                <a:cs typeface="Times New Roman" pitchFamily="18" charset="0"/>
              </a:rPr>
              <a:t>)) + ((y</a:t>
            </a:r>
            <a:r>
              <a:rPr lang="en-US" sz="2000"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-1+y</a:t>
            </a:r>
            <a:r>
              <a:rPr lang="en-US" sz="2000"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-1)(y</a:t>
            </a:r>
            <a:r>
              <a:rPr lang="en-US" sz="2000"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-1-y</a:t>
            </a:r>
            <a:r>
              <a:rPr lang="en-US" sz="2000"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+1))</a:t>
            </a:r>
            <a:br>
              <a:rPr lang="en-US" sz="2000" dirty="0">
                <a:latin typeface="Times New Roman" pitchFamily="18" charset="0"/>
                <a:cs typeface="Times New Roman" pitchFamily="18" charset="0"/>
              </a:rPr>
            </a:br>
            <a:br>
              <a:rPr lang="en-US" sz="2000" dirty="0">
                <a:latin typeface="Times New Roman" pitchFamily="18" charset="0"/>
                <a:cs typeface="Times New Roman" pitchFamily="18" charset="0"/>
              </a:rPr>
            </a:b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a:t>
            </a:r>
            <a:r>
              <a:rPr lang="en-US" sz="2000" baseline="-25000" dirty="0">
                <a:latin typeface="Times New Roman" pitchFamily="18" charset="0"/>
                <a:cs typeface="Times New Roman" pitchFamily="18" charset="0"/>
              </a:rPr>
              <a:t>i+1</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d</a:t>
            </a:r>
            <a:r>
              <a:rPr lang="en-US" sz="2000" baseline="-25000" dirty="0" err="1">
                <a:latin typeface="Times New Roman" pitchFamily="18" charset="0"/>
                <a:cs typeface="Times New Roman" pitchFamily="18" charset="0"/>
              </a:rPr>
              <a:t>i</a:t>
            </a:r>
            <a:r>
              <a:rPr lang="en-US" sz="2000" dirty="0">
                <a:latin typeface="Times New Roman" pitchFamily="18" charset="0"/>
                <a:cs typeface="Times New Roman" pitchFamily="18" charset="0"/>
              </a:rPr>
              <a:t> + 2(2x</a:t>
            </a:r>
            <a:r>
              <a:rPr lang="en-US" sz="2000" baseline="-25000" dirty="0">
                <a:latin typeface="Times New Roman" pitchFamily="18" charset="0"/>
                <a:cs typeface="Times New Roman" pitchFamily="18" charset="0"/>
              </a:rPr>
              <a:t>i </a:t>
            </a:r>
            <a:r>
              <a:rPr lang="en-US" sz="2000" dirty="0">
                <a:latin typeface="Times New Roman" pitchFamily="18" charset="0"/>
                <a:cs typeface="Times New Roman" pitchFamily="18" charset="0"/>
              </a:rPr>
              <a:t>+ 3) + ((y</a:t>
            </a:r>
            <a:r>
              <a:rPr lang="en-US" sz="2000" baseline="-25000" dirty="0">
                <a:latin typeface="Times New Roman" pitchFamily="18" charset="0"/>
                <a:cs typeface="Times New Roman" pitchFamily="18" charset="0"/>
              </a:rPr>
              <a:t>i+1</a:t>
            </a:r>
            <a:r>
              <a:rPr lang="en-US" sz="2000" dirty="0">
                <a:latin typeface="Times New Roman" pitchFamily="18" charset="0"/>
                <a:cs typeface="Times New Roman" pitchFamily="18" charset="0"/>
              </a:rPr>
              <a:t>+y</a:t>
            </a:r>
            <a:r>
              <a:rPr lang="en-US" sz="2000"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)(0)) + ((y</a:t>
            </a:r>
            <a:r>
              <a:rPr lang="en-US" sz="2000"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-1+y</a:t>
            </a:r>
            <a:r>
              <a:rPr lang="en-US" sz="2000"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-1)(0))</a:t>
            </a:r>
            <a:br>
              <a:rPr lang="en-US" sz="2000" dirty="0">
                <a:latin typeface="Times New Roman" pitchFamily="18" charset="0"/>
                <a:cs typeface="Times New Roman" pitchFamily="18" charset="0"/>
              </a:rPr>
            </a:br>
            <a:br>
              <a:rPr lang="en-US" sz="2000" dirty="0">
                <a:latin typeface="Times New Roman" pitchFamily="18" charset="0"/>
                <a:cs typeface="Times New Roman" pitchFamily="18" charset="0"/>
              </a:rPr>
            </a:b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d</a:t>
            </a:r>
            <a:r>
              <a:rPr lang="en-US" sz="2000" baseline="-25000" dirty="0">
                <a:latin typeface="Times New Roman" pitchFamily="18" charset="0"/>
                <a:cs typeface="Times New Roman" pitchFamily="18" charset="0"/>
              </a:rPr>
              <a:t>i+1 </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t>
            </a:r>
            <a:r>
              <a:rPr lang="en-US" sz="2000" baseline="-25000" dirty="0" err="1">
                <a:latin typeface="Times New Roman" pitchFamily="18" charset="0"/>
                <a:cs typeface="Times New Roman" pitchFamily="18" charset="0"/>
              </a:rPr>
              <a:t>i</a:t>
            </a:r>
            <a:r>
              <a:rPr lang="en-US" sz="2000" dirty="0">
                <a:latin typeface="Times New Roman" pitchFamily="18" charset="0"/>
                <a:cs typeface="Times New Roman" pitchFamily="18" charset="0"/>
              </a:rPr>
              <a:t> + 4x</a:t>
            </a:r>
            <a:r>
              <a:rPr lang="en-US" sz="2000"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 + 6</a:t>
            </a:r>
          </a:p>
        </p:txBody>
      </p:sp>
      <p:pic>
        <p:nvPicPr>
          <p:cNvPr id="3" name="Picture 2" descr="brescirc.JPG"/>
          <p:cNvPicPr>
            <a:picLocks noChangeAspect="1"/>
          </p:cNvPicPr>
          <p:nvPr/>
        </p:nvPicPr>
        <p:blipFill>
          <a:blip r:embed="rId2"/>
          <a:stretch>
            <a:fillRect/>
          </a:stretch>
        </p:blipFill>
        <p:spPr>
          <a:xfrm>
            <a:off x="5105400" y="304800"/>
            <a:ext cx="3449550" cy="2743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09600"/>
            <a:ext cx="8458200" cy="5632311"/>
          </a:xfrm>
          <a:prstGeom prst="rect">
            <a:avLst/>
          </a:prstGeom>
          <a:noFill/>
        </p:spPr>
        <p:txBody>
          <a:bodyPr wrap="square" rtlCol="0">
            <a:spAutoFit/>
          </a:bodyPr>
          <a:lstStyle/>
          <a:p>
            <a:r>
              <a:rPr lang="it-IT" sz="2000" dirty="0">
                <a:latin typeface="Times New Roman" pitchFamily="18" charset="0"/>
                <a:cs typeface="Times New Roman" pitchFamily="18" charset="0"/>
              </a:rPr>
              <a:t>Else (d</a:t>
            </a:r>
            <a:r>
              <a:rPr lang="it-IT" sz="2000" baseline="-25000" dirty="0">
                <a:latin typeface="Times New Roman" pitchFamily="18" charset="0"/>
                <a:cs typeface="Times New Roman" pitchFamily="18" charset="0"/>
              </a:rPr>
              <a:t>i</a:t>
            </a:r>
            <a:r>
              <a:rPr lang="it-IT" sz="2000" dirty="0">
                <a:latin typeface="Times New Roman" pitchFamily="18" charset="0"/>
                <a:cs typeface="Times New Roman" pitchFamily="18" charset="0"/>
              </a:rPr>
              <a:t> &gt;0) </a:t>
            </a:r>
            <a:br>
              <a:rPr lang="it-IT" sz="2000" dirty="0">
                <a:latin typeface="Times New Roman" pitchFamily="18" charset="0"/>
                <a:cs typeface="Times New Roman" pitchFamily="18" charset="0"/>
              </a:rPr>
            </a:br>
            <a:br>
              <a:rPr lang="it-IT" sz="2000" dirty="0">
                <a:latin typeface="Times New Roman" pitchFamily="18" charset="0"/>
                <a:cs typeface="Times New Roman" pitchFamily="18" charset="0"/>
              </a:rPr>
            </a:br>
            <a:endParaRPr lang="it-IT" sz="2000" dirty="0">
              <a:latin typeface="Times New Roman" pitchFamily="18" charset="0"/>
              <a:cs typeface="Times New Roman" pitchFamily="18" charset="0"/>
            </a:endParaRPr>
          </a:p>
          <a:p>
            <a:endParaRPr lang="it-IT" sz="2000" dirty="0">
              <a:latin typeface="Times New Roman" pitchFamily="18" charset="0"/>
              <a:cs typeface="Times New Roman" pitchFamily="18" charset="0"/>
            </a:endParaRPr>
          </a:p>
          <a:p>
            <a:endParaRPr lang="it-IT" sz="2000" dirty="0">
              <a:latin typeface="Times New Roman" pitchFamily="18" charset="0"/>
              <a:cs typeface="Times New Roman" pitchFamily="18" charset="0"/>
            </a:endParaRPr>
          </a:p>
          <a:p>
            <a:endParaRPr lang="it-IT" sz="2000" dirty="0">
              <a:latin typeface="Times New Roman" pitchFamily="18" charset="0"/>
              <a:cs typeface="Times New Roman" pitchFamily="18" charset="0"/>
            </a:endParaRPr>
          </a:p>
          <a:p>
            <a:br>
              <a:rPr lang="it-IT" sz="2000" dirty="0">
                <a:latin typeface="Times New Roman" pitchFamily="18" charset="0"/>
                <a:cs typeface="Times New Roman" pitchFamily="18" charset="0"/>
              </a:rPr>
            </a:br>
            <a:br>
              <a:rPr lang="it-IT" sz="2000" dirty="0">
                <a:latin typeface="Times New Roman" pitchFamily="18" charset="0"/>
                <a:cs typeface="Times New Roman" pitchFamily="18" charset="0"/>
              </a:rPr>
            </a:br>
            <a:r>
              <a:rPr lang="it-IT" sz="2000" dirty="0">
                <a:latin typeface="Times New Roman" pitchFamily="18" charset="0"/>
                <a:cs typeface="Times New Roman" pitchFamily="18" charset="0"/>
              </a:rPr>
              <a:t>d</a:t>
            </a:r>
            <a:r>
              <a:rPr lang="it-IT" sz="2000" baseline="-25000" dirty="0">
                <a:latin typeface="Times New Roman" pitchFamily="18" charset="0"/>
                <a:cs typeface="Times New Roman" pitchFamily="18" charset="0"/>
              </a:rPr>
              <a:t>i+1</a:t>
            </a:r>
            <a:r>
              <a:rPr lang="it-IT" sz="2000" dirty="0">
                <a:latin typeface="Times New Roman" pitchFamily="18" charset="0"/>
                <a:cs typeface="Times New Roman" pitchFamily="18" charset="0"/>
              </a:rPr>
              <a:t> = d</a:t>
            </a:r>
            <a:r>
              <a:rPr lang="it-IT" sz="2000" baseline="-25000" dirty="0">
                <a:latin typeface="Times New Roman" pitchFamily="18" charset="0"/>
                <a:cs typeface="Times New Roman" pitchFamily="18" charset="0"/>
              </a:rPr>
              <a:t>i </a:t>
            </a:r>
            <a:r>
              <a:rPr lang="it-IT" sz="2000" dirty="0">
                <a:latin typeface="Times New Roman" pitchFamily="18" charset="0"/>
                <a:cs typeface="Times New Roman" pitchFamily="18" charset="0"/>
              </a:rPr>
              <a:t>+ 2(2x</a:t>
            </a:r>
            <a:r>
              <a:rPr lang="it-IT" sz="2000" baseline="-25000" dirty="0">
                <a:latin typeface="Times New Roman" pitchFamily="18" charset="0"/>
                <a:cs typeface="Times New Roman" pitchFamily="18" charset="0"/>
              </a:rPr>
              <a:t>i</a:t>
            </a:r>
            <a:r>
              <a:rPr lang="it-IT" sz="2000" dirty="0">
                <a:latin typeface="Times New Roman" pitchFamily="18" charset="0"/>
                <a:cs typeface="Times New Roman" pitchFamily="18" charset="0"/>
              </a:rPr>
              <a:t>+3) + ((y</a:t>
            </a:r>
            <a:r>
              <a:rPr lang="it-IT" sz="2000" baseline="-25000" dirty="0">
                <a:latin typeface="Times New Roman" pitchFamily="18" charset="0"/>
                <a:cs typeface="Times New Roman" pitchFamily="18" charset="0"/>
              </a:rPr>
              <a:t>i</a:t>
            </a:r>
            <a:r>
              <a:rPr lang="it-IT" sz="2000" dirty="0">
                <a:latin typeface="Times New Roman" pitchFamily="18" charset="0"/>
                <a:cs typeface="Times New Roman" pitchFamily="18" charset="0"/>
              </a:rPr>
              <a:t>-1+y</a:t>
            </a:r>
            <a:r>
              <a:rPr lang="it-IT" sz="2000" baseline="-25000" dirty="0">
                <a:latin typeface="Times New Roman" pitchFamily="18" charset="0"/>
                <a:cs typeface="Times New Roman" pitchFamily="18" charset="0"/>
              </a:rPr>
              <a:t>i</a:t>
            </a:r>
            <a:r>
              <a:rPr lang="it-IT" sz="2000" dirty="0">
                <a:latin typeface="Times New Roman" pitchFamily="18" charset="0"/>
                <a:cs typeface="Times New Roman" pitchFamily="18" charset="0"/>
              </a:rPr>
              <a:t>)(y</a:t>
            </a:r>
            <a:r>
              <a:rPr lang="it-IT" sz="2000" baseline="-25000" dirty="0">
                <a:latin typeface="Times New Roman" pitchFamily="18" charset="0"/>
                <a:cs typeface="Times New Roman" pitchFamily="18" charset="0"/>
              </a:rPr>
              <a:t>i</a:t>
            </a:r>
            <a:r>
              <a:rPr lang="it-IT" sz="2000" dirty="0">
                <a:latin typeface="Times New Roman" pitchFamily="18" charset="0"/>
                <a:cs typeface="Times New Roman" pitchFamily="18" charset="0"/>
              </a:rPr>
              <a:t>-1-y</a:t>
            </a:r>
            <a:r>
              <a:rPr lang="it-IT" sz="2000" baseline="-25000" dirty="0">
                <a:latin typeface="Times New Roman" pitchFamily="18" charset="0"/>
                <a:cs typeface="Times New Roman" pitchFamily="18" charset="0"/>
              </a:rPr>
              <a:t>i</a:t>
            </a:r>
            <a:r>
              <a:rPr lang="it-IT" sz="2000" dirty="0">
                <a:latin typeface="Times New Roman" pitchFamily="18" charset="0"/>
                <a:cs typeface="Times New Roman" pitchFamily="18" charset="0"/>
              </a:rPr>
              <a:t>)) + ((y</a:t>
            </a:r>
            <a:r>
              <a:rPr lang="it-IT" sz="2000" baseline="-25000" dirty="0">
                <a:latin typeface="Times New Roman" pitchFamily="18" charset="0"/>
                <a:cs typeface="Times New Roman" pitchFamily="18" charset="0"/>
              </a:rPr>
              <a:t>i</a:t>
            </a:r>
            <a:r>
              <a:rPr lang="it-IT" sz="2000" dirty="0">
                <a:latin typeface="Times New Roman" pitchFamily="18" charset="0"/>
                <a:cs typeface="Times New Roman" pitchFamily="18" charset="0"/>
              </a:rPr>
              <a:t>-2+y</a:t>
            </a:r>
            <a:r>
              <a:rPr lang="it-IT" sz="2000" baseline="-25000" dirty="0">
                <a:latin typeface="Times New Roman" pitchFamily="18" charset="0"/>
                <a:cs typeface="Times New Roman" pitchFamily="18" charset="0"/>
              </a:rPr>
              <a:t>i</a:t>
            </a:r>
            <a:r>
              <a:rPr lang="it-IT" sz="2000" dirty="0">
                <a:latin typeface="Times New Roman" pitchFamily="18" charset="0"/>
                <a:cs typeface="Times New Roman" pitchFamily="18" charset="0"/>
              </a:rPr>
              <a:t>-1)(y</a:t>
            </a:r>
            <a:r>
              <a:rPr lang="it-IT" sz="2000" baseline="-25000" dirty="0">
                <a:latin typeface="Times New Roman" pitchFamily="18" charset="0"/>
                <a:cs typeface="Times New Roman" pitchFamily="18" charset="0"/>
              </a:rPr>
              <a:t>i</a:t>
            </a:r>
            <a:r>
              <a:rPr lang="it-IT" sz="2000" dirty="0">
                <a:latin typeface="Times New Roman" pitchFamily="18" charset="0"/>
                <a:cs typeface="Times New Roman" pitchFamily="18" charset="0"/>
              </a:rPr>
              <a:t>-2-y</a:t>
            </a:r>
            <a:r>
              <a:rPr lang="it-IT" sz="2000" baseline="-25000" dirty="0">
                <a:latin typeface="Times New Roman" pitchFamily="18" charset="0"/>
                <a:cs typeface="Times New Roman" pitchFamily="18" charset="0"/>
              </a:rPr>
              <a:t>i</a:t>
            </a:r>
            <a:r>
              <a:rPr lang="it-IT" sz="2000" dirty="0">
                <a:latin typeface="Times New Roman" pitchFamily="18" charset="0"/>
                <a:cs typeface="Times New Roman" pitchFamily="18" charset="0"/>
              </a:rPr>
              <a:t>+1))</a:t>
            </a:r>
            <a:br>
              <a:rPr lang="it-IT" sz="2000" dirty="0">
                <a:latin typeface="Times New Roman" pitchFamily="18" charset="0"/>
                <a:cs typeface="Times New Roman" pitchFamily="18" charset="0"/>
              </a:rPr>
            </a:br>
            <a:br>
              <a:rPr lang="it-IT" sz="2000" dirty="0">
                <a:latin typeface="Times New Roman" pitchFamily="18" charset="0"/>
                <a:cs typeface="Times New Roman" pitchFamily="18" charset="0"/>
              </a:rPr>
            </a:br>
            <a:br>
              <a:rPr lang="it-IT" sz="2000" dirty="0">
                <a:latin typeface="Times New Roman" pitchFamily="18" charset="0"/>
                <a:cs typeface="Times New Roman" pitchFamily="18" charset="0"/>
              </a:rPr>
            </a:br>
            <a:br>
              <a:rPr lang="it-IT" sz="2000" dirty="0">
                <a:latin typeface="Times New Roman" pitchFamily="18" charset="0"/>
                <a:cs typeface="Times New Roman" pitchFamily="18" charset="0"/>
              </a:rPr>
            </a:br>
            <a:r>
              <a:rPr lang="it-IT" sz="2000" dirty="0">
                <a:latin typeface="Times New Roman" pitchFamily="18" charset="0"/>
                <a:cs typeface="Times New Roman" pitchFamily="18" charset="0"/>
              </a:rPr>
              <a:t>d</a:t>
            </a:r>
            <a:r>
              <a:rPr lang="it-IT" sz="2000" baseline="-25000" dirty="0">
                <a:latin typeface="Times New Roman" pitchFamily="18" charset="0"/>
                <a:cs typeface="Times New Roman" pitchFamily="18" charset="0"/>
              </a:rPr>
              <a:t>i+1</a:t>
            </a:r>
            <a:r>
              <a:rPr lang="it-IT" sz="2000" dirty="0">
                <a:latin typeface="Times New Roman" pitchFamily="18" charset="0"/>
                <a:cs typeface="Times New Roman" pitchFamily="18" charset="0"/>
              </a:rPr>
              <a:t> = d</a:t>
            </a:r>
            <a:r>
              <a:rPr lang="it-IT" sz="2000" baseline="-25000" dirty="0">
                <a:latin typeface="Times New Roman" pitchFamily="18" charset="0"/>
                <a:cs typeface="Times New Roman" pitchFamily="18" charset="0"/>
              </a:rPr>
              <a:t>i </a:t>
            </a:r>
            <a:r>
              <a:rPr lang="it-IT" sz="2000" dirty="0">
                <a:latin typeface="Times New Roman" pitchFamily="18" charset="0"/>
                <a:cs typeface="Times New Roman" pitchFamily="18" charset="0"/>
              </a:rPr>
              <a:t>+ 4x</a:t>
            </a:r>
            <a:r>
              <a:rPr lang="it-IT" sz="2000" baseline="-25000" dirty="0">
                <a:latin typeface="Times New Roman" pitchFamily="18" charset="0"/>
                <a:cs typeface="Times New Roman" pitchFamily="18" charset="0"/>
              </a:rPr>
              <a:t>i</a:t>
            </a:r>
            <a:r>
              <a:rPr lang="it-IT" sz="2000" dirty="0">
                <a:latin typeface="Times New Roman" pitchFamily="18" charset="0"/>
                <a:cs typeface="Times New Roman" pitchFamily="18" charset="0"/>
              </a:rPr>
              <a:t>+6 + ((2y</a:t>
            </a:r>
            <a:r>
              <a:rPr lang="it-IT" sz="2000" baseline="-25000" dirty="0">
                <a:latin typeface="Times New Roman" pitchFamily="18" charset="0"/>
                <a:cs typeface="Times New Roman" pitchFamily="18" charset="0"/>
              </a:rPr>
              <a:t>i</a:t>
            </a:r>
            <a:r>
              <a:rPr lang="it-IT" sz="2000" dirty="0">
                <a:latin typeface="Times New Roman" pitchFamily="18" charset="0"/>
                <a:cs typeface="Times New Roman" pitchFamily="18" charset="0"/>
              </a:rPr>
              <a:t>-1)(-1)) + ((2y</a:t>
            </a:r>
            <a:r>
              <a:rPr lang="it-IT" sz="2000" baseline="-25000" dirty="0">
                <a:latin typeface="Times New Roman" pitchFamily="18" charset="0"/>
                <a:cs typeface="Times New Roman" pitchFamily="18" charset="0"/>
              </a:rPr>
              <a:t>i</a:t>
            </a:r>
            <a:r>
              <a:rPr lang="it-IT" sz="2000" dirty="0">
                <a:latin typeface="Times New Roman" pitchFamily="18" charset="0"/>
                <a:cs typeface="Times New Roman" pitchFamily="18" charset="0"/>
              </a:rPr>
              <a:t>-3)(-1))</a:t>
            </a:r>
            <a:br>
              <a:rPr lang="it-IT" sz="2000" dirty="0">
                <a:latin typeface="Times New Roman" pitchFamily="18" charset="0"/>
                <a:cs typeface="Times New Roman" pitchFamily="18" charset="0"/>
              </a:rPr>
            </a:br>
            <a:br>
              <a:rPr lang="it-IT" sz="2000" dirty="0">
                <a:latin typeface="Times New Roman" pitchFamily="18" charset="0"/>
                <a:cs typeface="Times New Roman" pitchFamily="18" charset="0"/>
              </a:rPr>
            </a:br>
            <a:br>
              <a:rPr lang="it-IT" sz="2000" dirty="0">
                <a:latin typeface="Times New Roman" pitchFamily="18" charset="0"/>
                <a:cs typeface="Times New Roman" pitchFamily="18" charset="0"/>
              </a:rPr>
            </a:br>
            <a:r>
              <a:rPr lang="it-IT" sz="2000" dirty="0">
                <a:latin typeface="Times New Roman" pitchFamily="18" charset="0"/>
                <a:cs typeface="Times New Roman" pitchFamily="18" charset="0"/>
              </a:rPr>
              <a:t>d</a:t>
            </a:r>
            <a:r>
              <a:rPr lang="it-IT" sz="2000" baseline="-25000" dirty="0">
                <a:latin typeface="Times New Roman" pitchFamily="18" charset="0"/>
                <a:cs typeface="Times New Roman" pitchFamily="18" charset="0"/>
              </a:rPr>
              <a:t>i+1</a:t>
            </a:r>
            <a:r>
              <a:rPr lang="it-IT" sz="2000" dirty="0">
                <a:latin typeface="Times New Roman" pitchFamily="18" charset="0"/>
                <a:cs typeface="Times New Roman" pitchFamily="18" charset="0"/>
              </a:rPr>
              <a:t> = d</a:t>
            </a:r>
            <a:r>
              <a:rPr lang="it-IT" sz="2000" baseline="-25000" dirty="0">
                <a:latin typeface="Times New Roman" pitchFamily="18" charset="0"/>
                <a:cs typeface="Times New Roman" pitchFamily="18" charset="0"/>
              </a:rPr>
              <a:t>i </a:t>
            </a:r>
            <a:r>
              <a:rPr lang="it-IT" sz="2000" dirty="0">
                <a:latin typeface="Times New Roman" pitchFamily="18" charset="0"/>
                <a:cs typeface="Times New Roman" pitchFamily="18" charset="0"/>
              </a:rPr>
              <a:t>+ 4x</a:t>
            </a:r>
            <a:r>
              <a:rPr lang="it-IT" sz="2000" baseline="-25000" dirty="0">
                <a:latin typeface="Times New Roman" pitchFamily="18" charset="0"/>
                <a:cs typeface="Times New Roman" pitchFamily="18" charset="0"/>
              </a:rPr>
              <a:t>i</a:t>
            </a:r>
            <a:r>
              <a:rPr lang="it-IT" sz="2000" dirty="0">
                <a:latin typeface="Times New Roman" pitchFamily="18" charset="0"/>
                <a:cs typeface="Times New Roman" pitchFamily="18" charset="0"/>
              </a:rPr>
              <a:t>+6 - 2y</a:t>
            </a:r>
            <a:r>
              <a:rPr lang="it-IT" sz="2000" baseline="-25000" dirty="0">
                <a:latin typeface="Times New Roman" pitchFamily="18" charset="0"/>
                <a:cs typeface="Times New Roman" pitchFamily="18" charset="0"/>
              </a:rPr>
              <a:t>i</a:t>
            </a:r>
            <a:r>
              <a:rPr lang="it-IT" sz="2000" dirty="0">
                <a:latin typeface="Times New Roman" pitchFamily="18" charset="0"/>
                <a:cs typeface="Times New Roman" pitchFamily="18" charset="0"/>
              </a:rPr>
              <a:t> - 2y</a:t>
            </a:r>
            <a:r>
              <a:rPr lang="it-IT" sz="2000" baseline="-25000" dirty="0">
                <a:latin typeface="Times New Roman" pitchFamily="18" charset="0"/>
                <a:cs typeface="Times New Roman" pitchFamily="18" charset="0"/>
              </a:rPr>
              <a:t>i </a:t>
            </a:r>
            <a:r>
              <a:rPr lang="it-IT" sz="2000" dirty="0">
                <a:latin typeface="Times New Roman" pitchFamily="18" charset="0"/>
                <a:cs typeface="Times New Roman" pitchFamily="18" charset="0"/>
              </a:rPr>
              <a:t>+ 1 + 3</a:t>
            </a:r>
            <a:br>
              <a:rPr lang="it-IT" sz="2000" dirty="0">
                <a:latin typeface="Times New Roman" pitchFamily="18" charset="0"/>
                <a:cs typeface="Times New Roman" pitchFamily="18" charset="0"/>
              </a:rPr>
            </a:br>
            <a:br>
              <a:rPr lang="it-IT" sz="2000" dirty="0">
                <a:latin typeface="Times New Roman" pitchFamily="18" charset="0"/>
                <a:cs typeface="Times New Roman" pitchFamily="18" charset="0"/>
              </a:rPr>
            </a:br>
            <a:r>
              <a:rPr lang="it-IT" sz="2000" dirty="0">
                <a:latin typeface="Times New Roman" pitchFamily="18" charset="0"/>
                <a:cs typeface="Times New Roman" pitchFamily="18" charset="0"/>
              </a:rPr>
              <a:t>                                             d</a:t>
            </a:r>
            <a:r>
              <a:rPr lang="it-IT" sz="2000" baseline="-25000" dirty="0">
                <a:latin typeface="Times New Roman" pitchFamily="18" charset="0"/>
                <a:cs typeface="Times New Roman" pitchFamily="18" charset="0"/>
              </a:rPr>
              <a:t>i+1</a:t>
            </a:r>
            <a:r>
              <a:rPr lang="it-IT" sz="2000" dirty="0">
                <a:latin typeface="Times New Roman" pitchFamily="18" charset="0"/>
                <a:cs typeface="Times New Roman" pitchFamily="18" charset="0"/>
              </a:rPr>
              <a:t> = d</a:t>
            </a:r>
            <a:r>
              <a:rPr lang="it-IT" sz="2000" baseline="-25000" dirty="0">
                <a:latin typeface="Times New Roman" pitchFamily="18" charset="0"/>
                <a:cs typeface="Times New Roman" pitchFamily="18" charset="0"/>
              </a:rPr>
              <a:t>i </a:t>
            </a:r>
            <a:r>
              <a:rPr lang="it-IT" sz="2000" dirty="0">
                <a:latin typeface="Times New Roman" pitchFamily="18" charset="0"/>
                <a:cs typeface="Times New Roman" pitchFamily="18" charset="0"/>
              </a:rPr>
              <a:t>+ 4(x</a:t>
            </a:r>
            <a:r>
              <a:rPr lang="it-IT" sz="2000" baseline="-25000" dirty="0">
                <a:latin typeface="Times New Roman" pitchFamily="18" charset="0"/>
                <a:cs typeface="Times New Roman" pitchFamily="18" charset="0"/>
              </a:rPr>
              <a:t>i</a:t>
            </a:r>
            <a:r>
              <a:rPr lang="it-IT" sz="2000" dirty="0">
                <a:latin typeface="Times New Roman" pitchFamily="18" charset="0"/>
                <a:cs typeface="Times New Roman" pitchFamily="18" charset="0"/>
              </a:rPr>
              <a:t> - y</a:t>
            </a:r>
            <a:r>
              <a:rPr lang="it-IT" sz="2000" baseline="-25000" dirty="0">
                <a:latin typeface="Times New Roman" pitchFamily="18" charset="0"/>
                <a:cs typeface="Times New Roman" pitchFamily="18" charset="0"/>
              </a:rPr>
              <a:t>i</a:t>
            </a:r>
            <a:r>
              <a:rPr lang="it-IT" sz="2000" dirty="0">
                <a:latin typeface="Times New Roman" pitchFamily="18" charset="0"/>
                <a:cs typeface="Times New Roman" pitchFamily="18" charset="0"/>
              </a:rPr>
              <a:t>) + 10</a:t>
            </a:r>
            <a:endParaRPr lang="en-US" sz="2000" dirty="0">
              <a:latin typeface="Times New Roman" pitchFamily="18" charset="0"/>
              <a:cs typeface="Times New Roman" pitchFamily="18" charset="0"/>
            </a:endParaRPr>
          </a:p>
        </p:txBody>
      </p:sp>
      <p:pic>
        <p:nvPicPr>
          <p:cNvPr id="3" name="Picture 2" descr="brescirc.JPG"/>
          <p:cNvPicPr>
            <a:picLocks noChangeAspect="1"/>
          </p:cNvPicPr>
          <p:nvPr/>
        </p:nvPicPr>
        <p:blipFill>
          <a:blip r:embed="rId2"/>
          <a:stretch>
            <a:fillRect/>
          </a:stretch>
        </p:blipFill>
        <p:spPr>
          <a:xfrm>
            <a:off x="5410200" y="0"/>
            <a:ext cx="3449550" cy="2743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TotalTime>
  <Words>611</Words>
  <Application>Microsoft Office PowerPoint</Application>
  <PresentationFormat>On-screen Show (4:3)</PresentationFormat>
  <Paragraphs>181</Paragraphs>
  <Slides>13</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0" baseType="lpstr">
      <vt:lpstr>Arial</vt:lpstr>
      <vt:lpstr>Calibri</vt:lpstr>
      <vt:lpstr>Times New Roman</vt:lpstr>
      <vt:lpstr>Webdings</vt:lpstr>
      <vt:lpstr>Wingdings</vt:lpstr>
      <vt:lpstr>Office Theme</vt:lpstr>
      <vt:lpstr>Equation</vt:lpstr>
      <vt:lpstr>PowerPoint Presentation</vt:lpstr>
      <vt:lpstr>8- point symmetry in circles</vt:lpstr>
      <vt:lpstr>Concept</vt:lpstr>
      <vt:lpstr>Interpolation</vt:lpstr>
      <vt:lpstr>Derivation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dc:title>
  <dc:creator>Taher</dc:creator>
  <cp:keywords>Vijay Computer Academy</cp:keywords>
  <cp:lastModifiedBy>alka leekha</cp:lastModifiedBy>
  <cp:revision>23</cp:revision>
  <dcterms:created xsi:type="dcterms:W3CDTF">2011-08-11T02:39:21Z</dcterms:created>
  <dcterms:modified xsi:type="dcterms:W3CDTF">2017-08-17T09:36:17Z</dcterms:modified>
</cp:coreProperties>
</file>