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68" r:id="rId2"/>
  </p:sldMasterIdLst>
  <p:notesMasterIdLst>
    <p:notesMasterId r:id="rId31"/>
  </p:notesMasterIdLst>
  <p:sldIdLst>
    <p:sldId id="256" r:id="rId3"/>
    <p:sldId id="257" r:id="rId4"/>
    <p:sldId id="267" r:id="rId5"/>
    <p:sldId id="259" r:id="rId6"/>
    <p:sldId id="258" r:id="rId7"/>
    <p:sldId id="260" r:id="rId8"/>
    <p:sldId id="261" r:id="rId9"/>
    <p:sldId id="262" r:id="rId10"/>
    <p:sldId id="266" r:id="rId11"/>
    <p:sldId id="275" r:id="rId12"/>
    <p:sldId id="265" r:id="rId13"/>
    <p:sldId id="264" r:id="rId14"/>
    <p:sldId id="276" r:id="rId15"/>
    <p:sldId id="268" r:id="rId16"/>
    <p:sldId id="277" r:id="rId17"/>
    <p:sldId id="280" r:id="rId18"/>
    <p:sldId id="278" r:id="rId19"/>
    <p:sldId id="279" r:id="rId20"/>
    <p:sldId id="281" r:id="rId21"/>
    <p:sldId id="282" r:id="rId22"/>
    <p:sldId id="269" r:id="rId23"/>
    <p:sldId id="270" r:id="rId24"/>
    <p:sldId id="271" r:id="rId25"/>
    <p:sldId id="272" r:id="rId26"/>
    <p:sldId id="273" r:id="rId27"/>
    <p:sldId id="274"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00" autoAdjust="0"/>
    <p:restoredTop sz="94660"/>
  </p:normalViewPr>
  <p:slideViewPr>
    <p:cSldViewPr>
      <p:cViewPr varScale="1">
        <p:scale>
          <a:sx n="81" d="100"/>
          <a:sy n="81" d="100"/>
        </p:scale>
        <p:origin x="-105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8D4982-2C7B-49CD-AE92-F03CCD9A0AD4}" type="datetimeFigureOut">
              <a:rPr lang="en-IN" smtClean="0"/>
              <a:pPr/>
              <a:t>02-08-2017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CA3DD-D397-470B-A91A-270EDA0A318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Refresh_rate"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en.wikipedia.org/wiki/Brightnes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 Flicker occurs on CRTs when they are driven at a low </a:t>
            </a:r>
            <a:r>
              <a:rPr lang="en-IN" sz="1200" b="0" i="0" u="none" strike="noStrike" kern="1200" dirty="0" smtClean="0">
                <a:solidFill>
                  <a:schemeClr val="tx1"/>
                </a:solidFill>
                <a:latin typeface="+mn-lt"/>
                <a:ea typeface="+mn-ea"/>
                <a:cs typeface="+mn-cs"/>
                <a:hlinkClick r:id="rId3" tooltip="Refresh rate"/>
              </a:rPr>
              <a:t>refresh rate</a:t>
            </a:r>
            <a:r>
              <a:rPr lang="en-IN" sz="1200" b="0" i="0" kern="1200" dirty="0" smtClean="0">
                <a:solidFill>
                  <a:schemeClr val="tx1"/>
                </a:solidFill>
                <a:latin typeface="+mn-lt"/>
                <a:ea typeface="+mn-ea"/>
                <a:cs typeface="+mn-cs"/>
              </a:rPr>
              <a:t>, allowing the </a:t>
            </a:r>
            <a:r>
              <a:rPr lang="en-IN" sz="1200" b="0" i="0" u="none" strike="noStrike" kern="1200" dirty="0" smtClean="0">
                <a:solidFill>
                  <a:schemeClr val="tx1"/>
                </a:solidFill>
                <a:latin typeface="+mn-lt"/>
                <a:ea typeface="+mn-ea"/>
                <a:cs typeface="+mn-cs"/>
                <a:hlinkClick r:id="rId4" tooltip="Brightness"/>
              </a:rPr>
              <a:t>brightness</a:t>
            </a:r>
            <a:r>
              <a:rPr lang="en-IN" sz="1200" b="0" i="0" kern="1200" dirty="0" smtClean="0">
                <a:solidFill>
                  <a:schemeClr val="tx1"/>
                </a:solidFill>
                <a:latin typeface="+mn-lt"/>
                <a:ea typeface="+mn-ea"/>
                <a:cs typeface="+mn-cs"/>
              </a:rPr>
              <a:t> to drop for time intervals sufficiently long to be noticed by a human eye </a:t>
            </a:r>
            <a:endParaRPr lang="en-IN" dirty="0"/>
          </a:p>
        </p:txBody>
      </p:sp>
      <p:sp>
        <p:nvSpPr>
          <p:cNvPr id="4" name="Slide Number Placeholder 3"/>
          <p:cNvSpPr>
            <a:spLocks noGrp="1"/>
          </p:cNvSpPr>
          <p:nvPr>
            <p:ph type="sldNum" sz="quarter" idx="10"/>
          </p:nvPr>
        </p:nvSpPr>
        <p:spPr/>
        <p:txBody>
          <a:bodyPr/>
          <a:lstStyle/>
          <a:p>
            <a:fld id="{036CA3DD-D397-470B-A91A-270EDA0A318C}"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3C04F6E-86B0-49D0-B57C-44574745CD3B}" type="datetimeFigureOut">
              <a:rPr lang="en-IN" smtClean="0"/>
              <a:pPr/>
              <a:t>02-08-2017</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4747B9AF-138A-467A-9AC5-654054B287A1}"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C04F6E-86B0-49D0-B57C-44574745CD3B}" type="datetimeFigureOut">
              <a:rPr lang="en-IN" smtClean="0"/>
              <a:pPr/>
              <a:t>02-08-2017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747B9AF-138A-467A-9AC5-654054B287A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C04F6E-86B0-49D0-B57C-44574745CD3B}" type="datetimeFigureOut">
              <a:rPr lang="en-IN" smtClean="0"/>
              <a:pPr/>
              <a:t>02-08-2017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747B9AF-138A-467A-9AC5-654054B287A1}"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3C04F6E-86B0-49D0-B57C-44574745CD3B}" type="datetimeFigureOut">
              <a:rPr lang="en-IN" smtClean="0"/>
              <a:pPr/>
              <a:t>02-08-2017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47B9AF-138A-467A-9AC5-654054B287A1}"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C04F6E-86B0-49D0-B57C-44574745CD3B}" type="datetimeFigureOut">
              <a:rPr lang="en-IN" smtClean="0"/>
              <a:pPr/>
              <a:t>02-08-2017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47B9AF-138A-467A-9AC5-654054B287A1}"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C04F6E-86B0-49D0-B57C-44574745CD3B}" type="datetimeFigureOut">
              <a:rPr lang="en-IN" smtClean="0"/>
              <a:pPr/>
              <a:t>02-08-2017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47B9AF-138A-467A-9AC5-654054B287A1}"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3C04F6E-86B0-49D0-B57C-44574745CD3B}" type="datetimeFigureOut">
              <a:rPr lang="en-IN" smtClean="0"/>
              <a:pPr/>
              <a:t>02-08-2017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47B9AF-138A-467A-9AC5-654054B287A1}"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3C04F6E-86B0-49D0-B57C-44574745CD3B}" type="datetimeFigureOut">
              <a:rPr lang="en-IN" smtClean="0"/>
              <a:pPr/>
              <a:t>02-08-2017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47B9AF-138A-467A-9AC5-654054B287A1}"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3C04F6E-86B0-49D0-B57C-44574745CD3B}" type="datetimeFigureOut">
              <a:rPr lang="en-IN" smtClean="0"/>
              <a:pPr/>
              <a:t>02-08-2017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47B9AF-138A-467A-9AC5-654054B287A1}"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C04F6E-86B0-49D0-B57C-44574745CD3B}" type="datetimeFigureOut">
              <a:rPr lang="en-IN" smtClean="0"/>
              <a:pPr/>
              <a:t>02-08-2017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47B9AF-138A-467A-9AC5-654054B287A1}"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C04F6E-86B0-49D0-B57C-44574745CD3B}" type="datetimeFigureOut">
              <a:rPr lang="en-IN" smtClean="0"/>
              <a:pPr/>
              <a:t>02-08-2017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47B9AF-138A-467A-9AC5-654054B287A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C04F6E-86B0-49D0-B57C-44574745CD3B}" type="datetimeFigureOut">
              <a:rPr lang="en-IN" smtClean="0"/>
              <a:pPr/>
              <a:t>02-08-2017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747B9AF-138A-467A-9AC5-654054B287A1}"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C04F6E-86B0-49D0-B57C-44574745CD3B}" type="datetimeFigureOut">
              <a:rPr lang="en-IN" smtClean="0"/>
              <a:pPr/>
              <a:t>02-08-2017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47B9AF-138A-467A-9AC5-654054B287A1}" type="slidenum">
              <a:rPr lang="en-IN" smtClean="0"/>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C04F6E-86B0-49D0-B57C-44574745CD3B}" type="datetimeFigureOut">
              <a:rPr lang="en-IN" smtClean="0"/>
              <a:pPr/>
              <a:t>02-08-2017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47B9AF-138A-467A-9AC5-654054B287A1}"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C04F6E-86B0-49D0-B57C-44574745CD3B}" type="datetimeFigureOut">
              <a:rPr lang="en-IN" smtClean="0"/>
              <a:pPr/>
              <a:t>02-08-2017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47B9AF-138A-467A-9AC5-654054B287A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3C04F6E-86B0-49D0-B57C-44574745CD3B}" type="datetimeFigureOut">
              <a:rPr lang="en-IN" smtClean="0"/>
              <a:pPr/>
              <a:t>02-08-2017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747B9AF-138A-467A-9AC5-654054B287A1}"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3C04F6E-86B0-49D0-B57C-44574745CD3B}" type="datetimeFigureOut">
              <a:rPr lang="en-IN" smtClean="0"/>
              <a:pPr/>
              <a:t>02-08-2017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747B9AF-138A-467A-9AC5-654054B287A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3C04F6E-86B0-49D0-B57C-44574745CD3B}" type="datetimeFigureOut">
              <a:rPr lang="en-IN" smtClean="0"/>
              <a:pPr/>
              <a:t>02-08-2017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4747B9AF-138A-467A-9AC5-654054B287A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3C04F6E-86B0-49D0-B57C-44574745CD3B}" type="datetimeFigureOut">
              <a:rPr lang="en-IN" smtClean="0"/>
              <a:pPr/>
              <a:t>02-08-2017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4747B9AF-138A-467A-9AC5-654054B287A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3C04F6E-86B0-49D0-B57C-44574745CD3B}" type="datetimeFigureOut">
              <a:rPr lang="en-IN" smtClean="0"/>
              <a:pPr/>
              <a:t>02-08-2017</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4747B9AF-138A-467A-9AC5-654054B287A1}"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3C04F6E-86B0-49D0-B57C-44574745CD3B}" type="datetimeFigureOut">
              <a:rPr lang="en-IN" smtClean="0"/>
              <a:pPr/>
              <a:t>02-08-2017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747B9AF-138A-467A-9AC5-654054B287A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3C04F6E-86B0-49D0-B57C-44574745CD3B}" type="datetimeFigureOut">
              <a:rPr lang="en-IN" smtClean="0"/>
              <a:pPr/>
              <a:t>02-08-2017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747B9AF-138A-467A-9AC5-654054B287A1}"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3C04F6E-86B0-49D0-B57C-44574745CD3B}" type="datetimeFigureOut">
              <a:rPr lang="en-IN" smtClean="0"/>
              <a:pPr/>
              <a:t>02-08-2017</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747B9AF-138A-467A-9AC5-654054B287A1}"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C04F6E-86B0-49D0-B57C-44574745CD3B}" type="datetimeFigureOut">
              <a:rPr lang="en-IN" smtClean="0"/>
              <a:pPr/>
              <a:t>02-08-2017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7B9AF-138A-467A-9AC5-654054B287A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en.wikipedia.org/wiki/Image:Tj-loco.jpg"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en.wikipedia.org/wiki/Image:Tj-loco-vec.gi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0"/>
            <a:ext cx="7694672" cy="2736304"/>
          </a:xfrm>
        </p:spPr>
        <p:txBody>
          <a:bodyPr>
            <a:normAutofit/>
          </a:bodyPr>
          <a:lstStyle/>
          <a:p>
            <a:r>
              <a:rPr lang="en-US" dirty="0" smtClean="0"/>
              <a:t>RANDOM SCAN DISPLAYS </a:t>
            </a:r>
            <a:br>
              <a:rPr lang="en-US" dirty="0" smtClean="0"/>
            </a:br>
            <a:r>
              <a:rPr lang="en-US" dirty="0" smtClean="0"/>
              <a:t>AND</a:t>
            </a:r>
            <a:br>
              <a:rPr lang="en-US" dirty="0" smtClean="0"/>
            </a:br>
            <a:r>
              <a:rPr lang="en-US" dirty="0" smtClean="0"/>
              <a:t>RASTER SCAN DISPLAYS </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INTERLACING</a:t>
            </a:r>
            <a:endParaRPr lang="en-IN" dirty="0"/>
          </a:p>
        </p:txBody>
      </p:sp>
      <p:pic>
        <p:nvPicPr>
          <p:cNvPr id="4" name="Content Placeholder 3" descr="inter.png"/>
          <p:cNvPicPr>
            <a:picLocks noGrp="1" noChangeAspect="1"/>
          </p:cNvPicPr>
          <p:nvPr>
            <p:ph idx="1"/>
          </p:nvPr>
        </p:nvPicPr>
        <p:blipFill>
          <a:blip r:embed="rId2" cstate="print"/>
          <a:stretch>
            <a:fillRect/>
          </a:stretch>
        </p:blipFill>
        <p:spPr>
          <a:xfrm>
            <a:off x="1691680" y="1484784"/>
            <a:ext cx="6768751" cy="453650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sp>
        <p:nvSpPr>
          <p:cNvPr id="3" name="Content Placeholder 2"/>
          <p:cNvSpPr>
            <a:spLocks noGrp="1"/>
          </p:cNvSpPr>
          <p:nvPr>
            <p:ph idx="1"/>
          </p:nvPr>
        </p:nvSpPr>
        <p:spPr/>
        <p:txBody>
          <a:bodyPr>
            <a:normAutofit fontScale="85000" lnSpcReduction="10000"/>
          </a:bodyPr>
          <a:lstStyle/>
          <a:p>
            <a:pPr marL="596646" indent="-514350"/>
            <a:r>
              <a:rPr lang="en-US" sz="3300" dirty="0" smtClean="0">
                <a:latin typeface="Times New Roman" pitchFamily="18" charset="0"/>
                <a:cs typeface="Times New Roman" pitchFamily="18" charset="0"/>
              </a:rPr>
              <a:t>Suited for realistic display of screens</a:t>
            </a:r>
          </a:p>
          <a:p>
            <a:pPr marL="596646" indent="-514350"/>
            <a:r>
              <a:rPr lang="en-US" sz="3300" dirty="0" smtClean="0">
                <a:latin typeface="Times New Roman" pitchFamily="18" charset="0"/>
                <a:cs typeface="Times New Roman" pitchFamily="18" charset="0"/>
              </a:rPr>
              <a:t>Home television </a:t>
            </a:r>
            <a:r>
              <a:rPr lang="en-IN" sz="3300" dirty="0" smtClean="0">
                <a:latin typeface="Times New Roman" pitchFamily="18" charset="0"/>
                <a:cs typeface="Times New Roman" pitchFamily="18" charset="0"/>
              </a:rPr>
              <a:t>computer printers create their images basically by raster scanning. Laser printers use a spinning polygonal mirror (or an optical equivalent) to scan across the photosensitive drum, and paper movement provides the other scan axis</a:t>
            </a:r>
          </a:p>
          <a:p>
            <a:pPr marL="596646" indent="-514350"/>
            <a:endParaRPr lang="en-IN" dirty="0" smtClean="0">
              <a:latin typeface="Times New Roman" pitchFamily="18" charset="0"/>
              <a:cs typeface="Times New Roman" pitchFamily="18" charset="0"/>
            </a:endParaRPr>
          </a:p>
          <a:p>
            <a:pPr marL="596646" indent="-514350">
              <a:buFont typeface="Wingdings" pitchFamily="2" charset="2"/>
              <a:buChar char="Ø"/>
            </a:pPr>
            <a:r>
              <a:rPr lang="en-IN" sz="2800" dirty="0" smtClean="0">
                <a:latin typeface="Times New Roman" pitchFamily="18" charset="0"/>
                <a:cs typeface="Times New Roman" pitchFamily="18" charset="0"/>
              </a:rPr>
              <a:t>Common raster image formats include BMP (Windows Bitmap), JPEG (Joint </a:t>
            </a:r>
            <a:r>
              <a:rPr lang="en-IN" sz="2800" dirty="0" err="1" smtClean="0">
                <a:latin typeface="Times New Roman" pitchFamily="18" charset="0"/>
                <a:cs typeface="Times New Roman" pitchFamily="18" charset="0"/>
              </a:rPr>
              <a:t>Photographics</a:t>
            </a:r>
            <a:r>
              <a:rPr lang="en-IN" sz="2800" dirty="0" smtClean="0">
                <a:latin typeface="Times New Roman" pitchFamily="18" charset="0"/>
                <a:cs typeface="Times New Roman" pitchFamily="18" charset="0"/>
              </a:rPr>
              <a:t> Expert Group), GIF (Graphics Interchange Format) , PNG (Portable Network Graphic), PSD (Adobe </a:t>
            </a:r>
            <a:r>
              <a:rPr lang="en-IN" sz="2800" dirty="0" err="1" smtClean="0">
                <a:latin typeface="Times New Roman" pitchFamily="18" charset="0"/>
                <a:cs typeface="Times New Roman" pitchFamily="18" charset="0"/>
              </a:rPr>
              <a:t>PhotoShop</a:t>
            </a:r>
            <a:r>
              <a:rPr lang="en-IN" sz="2800" dirty="0" smtClean="0">
                <a:latin typeface="Times New Roman" pitchFamily="18" charset="0"/>
                <a:cs typeface="Times New Roman" pitchFamily="18" charset="0"/>
              </a:rPr>
              <a:t>)</a:t>
            </a:r>
          </a:p>
          <a:p>
            <a:pPr marL="596646" indent="-514350">
              <a:buFont typeface="+mj-lt"/>
              <a:buAutoNum type="arabicPeriod"/>
            </a:pPr>
            <a:endParaRPr lang="en-US" dirty="0" smtClean="0">
              <a:latin typeface="Times New Roman" pitchFamily="18" charset="0"/>
              <a:cs typeface="Times New Roman" pitchFamily="18" charset="0"/>
            </a:endParaRPr>
          </a:p>
          <a:p>
            <a:endParaRPr lang="en-US" dirty="0" smtClean="0"/>
          </a:p>
          <a:p>
            <a:endParaRPr lang="en-US" b="1" dirty="0" smtClean="0"/>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a:t>
            </a:r>
            <a:endParaRPr lang="en-IN" dirty="0"/>
          </a:p>
        </p:txBody>
      </p:sp>
      <p:sp>
        <p:nvSpPr>
          <p:cNvPr id="3" name="Content Placeholder 2"/>
          <p:cNvSpPr>
            <a:spLocks noGrp="1"/>
          </p:cNvSpPr>
          <p:nvPr>
            <p:ph idx="1"/>
          </p:nvPr>
        </p:nvSpPr>
        <p:spPr>
          <a:xfrm>
            <a:off x="1475656" y="1556792"/>
            <a:ext cx="7498080" cy="4800600"/>
          </a:xfrm>
        </p:spPr>
        <p:txBody>
          <a:bodyPr/>
          <a:lstStyle/>
          <a:p>
            <a:endParaRPr lang="en-US" dirty="0" smtClean="0">
              <a:latin typeface="Times New Roman" pitchFamily="18" charset="0"/>
              <a:cs typeface="Times New Roman" pitchFamily="18" charset="0"/>
            </a:endParaRPr>
          </a:p>
          <a:p>
            <a:endParaRPr lang="en-IN" dirty="0"/>
          </a:p>
        </p:txBody>
      </p:sp>
      <p:sp>
        <p:nvSpPr>
          <p:cNvPr id="6" name="TextBox 5"/>
          <p:cNvSpPr txBox="1"/>
          <p:nvPr/>
        </p:nvSpPr>
        <p:spPr>
          <a:xfrm>
            <a:off x="1547664" y="1412776"/>
            <a:ext cx="7272808" cy="2677656"/>
          </a:xfrm>
          <a:prstGeom prst="rect">
            <a:avLst/>
          </a:prstGeom>
          <a:noFill/>
        </p:spPr>
        <p:txBody>
          <a:bodyPr wrap="square" rtlCol="0">
            <a:spAutoFit/>
          </a:bodyPr>
          <a:lstStyle/>
          <a:p>
            <a:pPr marL="596646" indent="-514350">
              <a:buFont typeface="Arial" pitchFamily="34" charset="0"/>
              <a:buChar char="•"/>
            </a:pPr>
            <a:r>
              <a:rPr lang="en-IN" sz="2500" dirty="0" smtClean="0">
                <a:latin typeface="Times New Roman" pitchFamily="18" charset="0"/>
                <a:cs typeface="Times New Roman" pitchFamily="18" charset="0"/>
              </a:rPr>
              <a:t> To increase size of a raster image the pixels defining the image are be increased in either number or size  Spreading the pixels over a larger area causes the image to lose detail and clarity. </a:t>
            </a:r>
          </a:p>
          <a:p>
            <a:pPr marL="596646" indent="-514350">
              <a:buFont typeface="Arial" pitchFamily="34" charset="0"/>
              <a:buChar char="•"/>
            </a:pPr>
            <a:r>
              <a:rPr lang="en-US" sz="2500" dirty="0" smtClean="0">
                <a:latin typeface="Times New Roman" pitchFamily="18" charset="0"/>
                <a:cs typeface="Times New Roman" pitchFamily="18" charset="0"/>
              </a:rPr>
              <a:t>Produces jagged lines that are plotted as discrete points</a:t>
            </a:r>
          </a:p>
          <a:p>
            <a:endParaRPr lang="en-IN" dirty="0"/>
          </a:p>
        </p:txBody>
      </p:sp>
      <p:pic>
        <p:nvPicPr>
          <p:cNvPr id="15362" name="Picture 2" descr="http://www.offsetprintingtechnology.com/wp-content/uploads/2012/09/raster-graphic.jpg"/>
          <p:cNvPicPr>
            <a:picLocks noChangeAspect="1" noChangeArrowheads="1"/>
          </p:cNvPicPr>
          <p:nvPr/>
        </p:nvPicPr>
        <p:blipFill>
          <a:blip r:embed="rId2" cstate="print"/>
          <a:srcRect/>
          <a:stretch>
            <a:fillRect/>
          </a:stretch>
        </p:blipFill>
        <p:spPr bwMode="auto">
          <a:xfrm>
            <a:off x="4211960" y="3429000"/>
            <a:ext cx="4932040" cy="3429000"/>
          </a:xfrm>
          <a:prstGeom prst="rect">
            <a:avLst/>
          </a:prstGeom>
          <a:noFill/>
        </p:spPr>
      </p:pic>
      <p:pic>
        <p:nvPicPr>
          <p:cNvPr id="8194" name="Picture 2" descr="[IMG]"/>
          <p:cNvPicPr>
            <a:picLocks noChangeAspect="1" noChangeArrowheads="1"/>
          </p:cNvPicPr>
          <p:nvPr/>
        </p:nvPicPr>
        <p:blipFill>
          <a:blip r:embed="rId3" cstate="print"/>
          <a:srcRect/>
          <a:stretch>
            <a:fillRect/>
          </a:stretch>
        </p:blipFill>
        <p:spPr bwMode="auto">
          <a:xfrm>
            <a:off x="0" y="3861047"/>
            <a:ext cx="3635896" cy="299695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332656"/>
            <a:ext cx="7498080" cy="1143000"/>
          </a:xfrm>
        </p:spPr>
        <p:txBody>
          <a:bodyPr/>
          <a:lstStyle/>
          <a:p>
            <a:r>
              <a:rPr lang="en-US" dirty="0" smtClean="0"/>
              <a:t>RANDOM SCAN DISPLAY</a:t>
            </a:r>
            <a:endParaRPr lang="en-IN"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Random scan display is the use of geometrical primitives such as points, lines, curves, and polygons, which are all based upon </a:t>
            </a:r>
            <a:r>
              <a:rPr lang="en-US" b="1" dirty="0" smtClean="0">
                <a:latin typeface="Times New Roman" pitchFamily="18" charset="0"/>
                <a:cs typeface="Times New Roman" pitchFamily="18" charset="0"/>
              </a:rPr>
              <a:t>mathematical equation</a:t>
            </a:r>
            <a:endParaRPr lang="en-IN" dirty="0"/>
          </a:p>
        </p:txBody>
      </p:sp>
      <p:pic>
        <p:nvPicPr>
          <p:cNvPr id="4" name="Picture 3" descr="vectorDisplay"/>
          <p:cNvPicPr>
            <a:picLocks noChangeAspect="1" noChangeArrowheads="1"/>
          </p:cNvPicPr>
          <p:nvPr/>
        </p:nvPicPr>
        <p:blipFill>
          <a:blip r:embed="rId2" cstate="print"/>
          <a:srcRect/>
          <a:stretch>
            <a:fillRect/>
          </a:stretch>
        </p:blipFill>
        <p:spPr bwMode="auto">
          <a:xfrm>
            <a:off x="1907704" y="3357363"/>
            <a:ext cx="6053147" cy="3500637"/>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692696"/>
          </a:xfrm>
        </p:spPr>
        <p:txBody>
          <a:bodyPr>
            <a:normAutofit fontScale="90000"/>
          </a:bodyPr>
          <a:lstStyle/>
          <a:p>
            <a:pPr algn="ctr"/>
            <a:r>
              <a:rPr lang="en-US" dirty="0" smtClean="0">
                <a:solidFill>
                  <a:schemeClr val="tx1">
                    <a:lumMod val="95000"/>
                  </a:schemeClr>
                </a:solidFill>
              </a:rPr>
              <a:t>VECTOR IMAGE </a:t>
            </a:r>
            <a:endParaRPr lang="en-IN" dirty="0">
              <a:solidFill>
                <a:schemeClr val="tx1">
                  <a:lumMod val="95000"/>
                </a:schemeClr>
              </a:solidFill>
            </a:endParaRPr>
          </a:p>
        </p:txBody>
      </p:sp>
      <p:pic>
        <p:nvPicPr>
          <p:cNvPr id="4" name="Content Placeholder 3" descr="vector diplay.png"/>
          <p:cNvPicPr>
            <a:picLocks noGrp="1" noChangeAspect="1"/>
          </p:cNvPicPr>
          <p:nvPr>
            <p:ph idx="1"/>
          </p:nvPr>
        </p:nvPicPr>
        <p:blipFill>
          <a:blip r:embed="rId2" cstate="print"/>
          <a:stretch>
            <a:fillRect/>
          </a:stretch>
        </p:blipFill>
        <p:spPr>
          <a:xfrm>
            <a:off x="0" y="792088"/>
            <a:ext cx="9143999" cy="5733256"/>
          </a:xfr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IN" dirty="0"/>
          </a:p>
        </p:txBody>
      </p:sp>
      <p:sp>
        <p:nvSpPr>
          <p:cNvPr id="3" name="Content Placeholder 2"/>
          <p:cNvSpPr>
            <a:spLocks noGrp="1"/>
          </p:cNvSpPr>
          <p:nvPr>
            <p:ph idx="1"/>
          </p:nvPr>
        </p:nvSpPr>
        <p:spPr/>
        <p:txBody>
          <a:bodyPr/>
          <a:lstStyle/>
          <a:p>
            <a:r>
              <a:rPr lang="en-IN" dirty="0" smtClean="0"/>
              <a:t>When operated as a random-scan display unit, a CRT has the electron beam directed only to the parts of the screen where a picture is to be drawn.</a:t>
            </a:r>
          </a:p>
          <a:p>
            <a:r>
              <a:rPr lang="en-IN" dirty="0" smtClean="0"/>
              <a:t> Random-scan monitors draw a picture one line at a time and for this reason are also referred to as vector displays (or stroke-writing or calligraphic displays).</a:t>
            </a: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RASTER SCAN DISPLAY </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a:xfrm>
            <a:off x="467544" y="1628800"/>
            <a:ext cx="8228453" cy="504056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571500" indent="-571500"/>
            <a:r>
              <a:rPr lang="en-US" b="1" dirty="0" smtClean="0">
                <a:latin typeface="Times New Roman" pitchFamily="18" charset="0"/>
                <a:cs typeface="Times New Roman" pitchFamily="18" charset="0"/>
              </a:rPr>
              <a:t>Refresh rate</a:t>
            </a:r>
            <a:r>
              <a:rPr lang="en-US" dirty="0" smtClean="0">
                <a:latin typeface="Times New Roman" pitchFamily="18" charset="0"/>
                <a:cs typeface="Times New Roman" pitchFamily="18" charset="0"/>
              </a:rPr>
              <a:t> depends on the number of lines to be displayed.</a:t>
            </a:r>
          </a:p>
          <a:p>
            <a:pPr marL="571500" indent="-571500"/>
            <a:r>
              <a:rPr lang="en-US" dirty="0" smtClean="0">
                <a:latin typeface="Times New Roman" pitchFamily="18" charset="0"/>
                <a:cs typeface="Times New Roman" pitchFamily="18" charset="0"/>
              </a:rPr>
              <a:t>Picture definition is now stored as a line-drawing commands an area of memory referred to as </a:t>
            </a:r>
            <a:r>
              <a:rPr lang="en-US" b="1" dirty="0" smtClean="0">
                <a:latin typeface="Times New Roman" pitchFamily="18" charset="0"/>
                <a:cs typeface="Times New Roman" pitchFamily="18" charset="0"/>
              </a:rPr>
              <a:t>refresh display file</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display list</a:t>
            </a:r>
            <a:r>
              <a:rPr lang="en-US" dirty="0" smtClean="0">
                <a:latin typeface="Times New Roman" pitchFamily="18" charset="0"/>
                <a:cs typeface="Times New Roman" pitchFamily="18" charset="0"/>
              </a:rPr>
              <a:t>).</a:t>
            </a:r>
          </a:p>
          <a:p>
            <a:pPr marL="571500" indent="-571500"/>
            <a:r>
              <a:rPr lang="en-US" dirty="0" smtClean="0">
                <a:latin typeface="Times New Roman" pitchFamily="18" charset="0"/>
                <a:cs typeface="Times New Roman" pitchFamily="18" charset="0"/>
              </a:rPr>
              <a:t>To display a picture, the system cycle through the </a:t>
            </a:r>
            <a:r>
              <a:rPr lang="en-US" b="1" dirty="0" smtClean="0">
                <a:latin typeface="Times New Roman" pitchFamily="18" charset="0"/>
                <a:cs typeface="Times New Roman" pitchFamily="18" charset="0"/>
              </a:rPr>
              <a:t>set of commands</a:t>
            </a:r>
            <a:r>
              <a:rPr lang="en-US" dirty="0" smtClean="0">
                <a:latin typeface="Times New Roman" pitchFamily="18" charset="0"/>
                <a:cs typeface="Times New Roman" pitchFamily="18" charset="0"/>
              </a:rPr>
              <a:t> in the display file, drawing each component line in turn.</a:t>
            </a:r>
          </a:p>
          <a:p>
            <a:pPr marL="571500" indent="-571500"/>
            <a:r>
              <a:rPr lang="en-US" dirty="0" smtClean="0">
                <a:latin typeface="Times New Roman" pitchFamily="18" charset="0"/>
                <a:cs typeface="Times New Roman" pitchFamily="18" charset="0"/>
              </a:rPr>
              <a:t>Random scan displays are designed to  draw all the component lines of a picture 30 to 60 times each second</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8"/>
          <p:cNvGrpSpPr>
            <a:grpSpLocks/>
          </p:cNvGrpSpPr>
          <p:nvPr/>
        </p:nvGrpSpPr>
        <p:grpSpPr bwMode="auto">
          <a:xfrm>
            <a:off x="899592" y="4121398"/>
            <a:ext cx="7704856" cy="2736602"/>
            <a:chOff x="370" y="2420"/>
            <a:chExt cx="3576" cy="1440"/>
          </a:xfrm>
        </p:grpSpPr>
        <p:pic>
          <p:nvPicPr>
            <p:cNvPr id="6" name="Picture 9" descr="022"/>
            <p:cNvPicPr>
              <a:picLocks noChangeAspect="1" noChangeArrowheads="1"/>
            </p:cNvPicPr>
            <p:nvPr/>
          </p:nvPicPr>
          <p:blipFill>
            <a:blip r:embed="rId2" cstate="print"/>
            <a:srcRect/>
            <a:stretch>
              <a:fillRect/>
            </a:stretch>
          </p:blipFill>
          <p:spPr bwMode="auto">
            <a:xfrm>
              <a:off x="370" y="2420"/>
              <a:ext cx="3576" cy="1440"/>
            </a:xfrm>
            <a:prstGeom prst="rect">
              <a:avLst/>
            </a:prstGeom>
            <a:noFill/>
          </p:spPr>
        </p:pic>
        <p:sp>
          <p:nvSpPr>
            <p:cNvPr id="7" name="Text Box 10"/>
            <p:cNvSpPr txBox="1">
              <a:spLocks noChangeArrowheads="1"/>
            </p:cNvSpPr>
            <p:nvPr/>
          </p:nvSpPr>
          <p:spPr bwMode="auto">
            <a:xfrm>
              <a:off x="410" y="2577"/>
              <a:ext cx="987" cy="115"/>
            </a:xfrm>
            <a:prstGeom prst="rect">
              <a:avLst/>
            </a:prstGeom>
            <a:solidFill>
              <a:schemeClr val="bg1"/>
            </a:solidFill>
            <a:ln w="9525">
              <a:noFill/>
              <a:miter lim="800000"/>
              <a:headEnd/>
              <a:tailEnd/>
            </a:ln>
            <a:effectLst/>
          </p:spPr>
          <p:txBody>
            <a:bodyPr>
              <a:spAutoFit/>
            </a:bodyPr>
            <a:lstStyle/>
            <a:p>
              <a:pPr algn="ctr"/>
              <a:r>
                <a:rPr lang="en-US" sz="1400" u="none">
                  <a:solidFill>
                    <a:schemeClr val="tx1"/>
                  </a:solidFill>
                  <a:latin typeface="Verdana" pitchFamily="34" charset="0"/>
                  <a:cs typeface="Aban" pitchFamily="2" charset="-78"/>
                </a:rPr>
                <a:t>Ideal Drawing</a:t>
              </a:r>
            </a:p>
          </p:txBody>
        </p:sp>
        <p:sp>
          <p:nvSpPr>
            <p:cNvPr id="8" name="Text Box 11"/>
            <p:cNvSpPr txBox="1">
              <a:spLocks noChangeArrowheads="1"/>
            </p:cNvSpPr>
            <p:nvPr/>
          </p:nvSpPr>
          <p:spPr bwMode="auto">
            <a:xfrm>
              <a:off x="2568" y="2594"/>
              <a:ext cx="987" cy="115"/>
            </a:xfrm>
            <a:prstGeom prst="rect">
              <a:avLst/>
            </a:prstGeom>
            <a:solidFill>
              <a:schemeClr val="bg1"/>
            </a:solidFill>
            <a:ln w="9525">
              <a:noFill/>
              <a:miter lim="800000"/>
              <a:headEnd/>
              <a:tailEnd/>
            </a:ln>
            <a:effectLst/>
          </p:spPr>
          <p:txBody>
            <a:bodyPr>
              <a:spAutoFit/>
            </a:bodyPr>
            <a:lstStyle/>
            <a:p>
              <a:pPr algn="ctr"/>
              <a:r>
                <a:rPr lang="en-US" sz="1400" u="none">
                  <a:solidFill>
                    <a:schemeClr val="tx1"/>
                  </a:solidFill>
                  <a:latin typeface="Verdana" pitchFamily="34" charset="0"/>
                  <a:cs typeface="Aban" pitchFamily="2" charset="-78"/>
                </a:rPr>
                <a:t>Vector Drawing</a:t>
              </a:r>
            </a:p>
          </p:txBody>
        </p:sp>
      </p:grpSp>
      <p:grpSp>
        <p:nvGrpSpPr>
          <p:cNvPr id="9" name="Group 8"/>
          <p:cNvGrpSpPr>
            <a:grpSpLocks/>
          </p:cNvGrpSpPr>
          <p:nvPr/>
        </p:nvGrpSpPr>
        <p:grpSpPr bwMode="auto">
          <a:xfrm>
            <a:off x="1115616" y="692696"/>
            <a:ext cx="6768752" cy="2664296"/>
            <a:chOff x="345" y="3175"/>
            <a:chExt cx="3494" cy="1937"/>
          </a:xfrm>
        </p:grpSpPr>
        <p:pic>
          <p:nvPicPr>
            <p:cNvPr id="10" name="Picture 9" descr="023"/>
            <p:cNvPicPr>
              <a:picLocks noChangeAspect="1" noChangeArrowheads="1"/>
            </p:cNvPicPr>
            <p:nvPr/>
          </p:nvPicPr>
          <p:blipFill>
            <a:blip r:embed="rId3" cstate="print"/>
            <a:srcRect/>
            <a:stretch>
              <a:fillRect/>
            </a:stretch>
          </p:blipFill>
          <p:spPr bwMode="auto">
            <a:xfrm>
              <a:off x="345" y="3175"/>
              <a:ext cx="3494" cy="1937"/>
            </a:xfrm>
            <a:prstGeom prst="rect">
              <a:avLst/>
            </a:prstGeom>
            <a:noFill/>
          </p:spPr>
        </p:pic>
        <p:sp>
          <p:nvSpPr>
            <p:cNvPr id="11" name="Text Box 10"/>
            <p:cNvSpPr txBox="1">
              <a:spLocks noChangeArrowheads="1"/>
            </p:cNvSpPr>
            <p:nvPr/>
          </p:nvSpPr>
          <p:spPr bwMode="auto">
            <a:xfrm>
              <a:off x="1942" y="3842"/>
              <a:ext cx="357" cy="136"/>
            </a:xfrm>
            <a:prstGeom prst="rect">
              <a:avLst/>
            </a:prstGeom>
            <a:solidFill>
              <a:schemeClr val="bg1"/>
            </a:solidFill>
            <a:ln w="9525">
              <a:noFill/>
              <a:miter lim="800000"/>
              <a:headEnd/>
              <a:tailEnd/>
            </a:ln>
            <a:effectLst/>
          </p:spPr>
          <p:txBody>
            <a:bodyPr wrap="none">
              <a:spAutoFit/>
            </a:bodyPr>
            <a:lstStyle/>
            <a:p>
              <a:r>
                <a:rPr lang="en-US" sz="1400" u="none">
                  <a:solidFill>
                    <a:schemeClr val="tx1"/>
                  </a:solidFill>
                  <a:latin typeface="Verdana" pitchFamily="34" charset="0"/>
                  <a:cs typeface="Aban" pitchFamily="2" charset="-78"/>
                </a:rPr>
                <a:t>Raster</a:t>
              </a:r>
            </a:p>
          </p:txBody>
        </p:sp>
        <p:sp>
          <p:nvSpPr>
            <p:cNvPr id="12" name="Text Box 11"/>
            <p:cNvSpPr txBox="1">
              <a:spLocks noChangeArrowheads="1"/>
            </p:cNvSpPr>
            <p:nvPr/>
          </p:nvSpPr>
          <p:spPr bwMode="auto">
            <a:xfrm>
              <a:off x="355" y="4819"/>
              <a:ext cx="1151" cy="136"/>
            </a:xfrm>
            <a:prstGeom prst="rect">
              <a:avLst/>
            </a:prstGeom>
            <a:solidFill>
              <a:schemeClr val="bg1"/>
            </a:solidFill>
            <a:ln w="9525">
              <a:noFill/>
              <a:miter lim="800000"/>
              <a:headEnd/>
              <a:tailEnd/>
            </a:ln>
            <a:effectLst/>
          </p:spPr>
          <p:txBody>
            <a:bodyPr>
              <a:spAutoFit/>
            </a:bodyPr>
            <a:lstStyle/>
            <a:p>
              <a:pPr algn="ctr"/>
              <a:r>
                <a:rPr lang="en-US" sz="1400" u="none">
                  <a:solidFill>
                    <a:schemeClr val="tx1"/>
                  </a:solidFill>
                  <a:latin typeface="Verdana" pitchFamily="34" charset="0"/>
                  <a:cs typeface="Aban" pitchFamily="2" charset="-78"/>
                </a:rPr>
                <a:t>Outline primitives</a:t>
              </a:r>
            </a:p>
          </p:txBody>
        </p:sp>
        <p:sp>
          <p:nvSpPr>
            <p:cNvPr id="13" name="Text Box 12"/>
            <p:cNvSpPr txBox="1">
              <a:spLocks noChangeArrowheads="1"/>
            </p:cNvSpPr>
            <p:nvPr/>
          </p:nvSpPr>
          <p:spPr bwMode="auto">
            <a:xfrm>
              <a:off x="2467" y="4813"/>
              <a:ext cx="1151" cy="137"/>
            </a:xfrm>
            <a:prstGeom prst="rect">
              <a:avLst/>
            </a:prstGeom>
            <a:solidFill>
              <a:schemeClr val="bg1"/>
            </a:solidFill>
            <a:ln w="9525">
              <a:noFill/>
              <a:miter lim="800000"/>
              <a:headEnd/>
              <a:tailEnd/>
            </a:ln>
            <a:effectLst/>
          </p:spPr>
          <p:txBody>
            <a:bodyPr>
              <a:spAutoFit/>
            </a:bodyPr>
            <a:lstStyle/>
            <a:p>
              <a:pPr algn="ctr"/>
              <a:r>
                <a:rPr lang="en-US" sz="1400" u="none">
                  <a:solidFill>
                    <a:schemeClr val="tx1"/>
                  </a:solidFill>
                  <a:latin typeface="Verdana" pitchFamily="34" charset="0"/>
                  <a:cs typeface="Aban" pitchFamily="2" charset="-78"/>
                </a:rPr>
                <a:t>Filled primitives</a:t>
              </a:r>
            </a:p>
          </p:txBody>
        </p:sp>
      </p:grpSp>
      <p:sp>
        <p:nvSpPr>
          <p:cNvPr id="14" name="TextBox 13"/>
          <p:cNvSpPr txBox="1"/>
          <p:nvPr/>
        </p:nvSpPr>
        <p:spPr>
          <a:xfrm>
            <a:off x="611560" y="332656"/>
            <a:ext cx="7920880" cy="1107996"/>
          </a:xfrm>
          <a:prstGeom prst="rect">
            <a:avLst/>
          </a:prstGeom>
          <a:solidFill>
            <a:schemeClr val="bg1"/>
          </a:solidFill>
          <a:ln>
            <a:solidFill>
              <a:schemeClr val="bg1"/>
            </a:solidFill>
          </a:ln>
        </p:spPr>
        <p:txBody>
          <a:bodyPr wrap="square" rtlCol="0">
            <a:spAutoFit/>
          </a:bodyPr>
          <a:lstStyle/>
          <a:p>
            <a:pPr>
              <a:buFont typeface="Wingdings" pitchFamily="2" charset="2"/>
              <a:buChar char="Ø"/>
            </a:pPr>
            <a:r>
              <a:rPr lang="en-US" sz="2400" dirty="0" smtClean="0">
                <a:latin typeface="Times New Roman" pitchFamily="18" charset="0"/>
                <a:cs typeface="Times New Roman" pitchFamily="18" charset="0"/>
              </a:rPr>
              <a:t>A Raster system produces jagged lines that are plotted as discrete points sets</a:t>
            </a:r>
            <a:r>
              <a:rPr lang="en-US" dirty="0" smtClean="0">
                <a:latin typeface="Times New Roman" pitchFamily="18" charset="0"/>
                <a:cs typeface="Times New Roman" pitchFamily="18" charset="0"/>
              </a:rPr>
              <a:t>.</a:t>
            </a:r>
          </a:p>
          <a:p>
            <a:endParaRPr lang="en-IN" dirty="0"/>
          </a:p>
        </p:txBody>
      </p:sp>
      <p:sp>
        <p:nvSpPr>
          <p:cNvPr id="15" name="TextBox 14"/>
          <p:cNvSpPr txBox="1"/>
          <p:nvPr/>
        </p:nvSpPr>
        <p:spPr>
          <a:xfrm>
            <a:off x="611560" y="3429000"/>
            <a:ext cx="7416824" cy="461665"/>
          </a:xfrm>
          <a:prstGeom prst="rect">
            <a:avLst/>
          </a:prstGeom>
          <a:noFill/>
        </p:spPr>
        <p:txBody>
          <a:bodyPr wrap="square" rtlCol="0">
            <a:spAutoFit/>
          </a:bodyPr>
          <a:lstStyle/>
          <a:p>
            <a:pPr>
              <a:buFont typeface="Wingdings" pitchFamily="2" charset="2"/>
              <a:buChar char="Ø"/>
            </a:pPr>
            <a:r>
              <a:rPr lang="en-US" sz="2400" dirty="0" smtClean="0">
                <a:latin typeface="Times New Roman" pitchFamily="18" charset="0"/>
                <a:cs typeface="Times New Roman" pitchFamily="18" charset="0"/>
              </a:rPr>
              <a:t>Vector displays product smooth line drawing</a:t>
            </a:r>
            <a:endParaRPr lang="en-IN"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04664"/>
            <a:ext cx="7498080" cy="5843736"/>
          </a:xfrm>
        </p:spPr>
        <p:txBody>
          <a:bodyPr/>
          <a:lstStyle/>
          <a:p>
            <a:r>
              <a:rPr lang="en-US" dirty="0" smtClean="0">
                <a:latin typeface="Times New Roman" pitchFamily="18" charset="0"/>
                <a:cs typeface="Times New Roman" pitchFamily="18" charset="0"/>
              </a:rPr>
              <a:t>Random scan displays are designed for </a:t>
            </a:r>
            <a:r>
              <a:rPr lang="en-US" b="1" dirty="0" smtClean="0">
                <a:latin typeface="Times New Roman" pitchFamily="18" charset="0"/>
                <a:cs typeface="Times New Roman" pitchFamily="18" charset="0"/>
              </a:rPr>
              <a:t>line-drawing applications</a:t>
            </a:r>
            <a:r>
              <a:rPr lang="en-US" dirty="0" smtClean="0">
                <a:latin typeface="Times New Roman" pitchFamily="18" charset="0"/>
                <a:cs typeface="Times New Roman" pitchFamily="18" charset="0"/>
              </a:rPr>
              <a:t> and can not display realistic shaded scenes</a:t>
            </a:r>
          </a:p>
          <a:p>
            <a:pPr>
              <a:buNone/>
            </a:pPr>
            <a:endParaRPr lang="en-IN" dirty="0"/>
          </a:p>
        </p:txBody>
      </p:sp>
      <p:pic>
        <p:nvPicPr>
          <p:cNvPr id="4" name="Picture 9" descr="An original photograph, a JPEG raster image.">
            <a:hlinkClick r:id="rId2" tooltip="An original photograph, a JPEG raster image."/>
          </p:cNvPr>
          <p:cNvPicPr>
            <a:picLocks noChangeAspect="1" noChangeArrowheads="1"/>
          </p:cNvPicPr>
          <p:nvPr/>
        </p:nvPicPr>
        <p:blipFill>
          <a:blip r:embed="rId3" cstate="print"/>
          <a:srcRect/>
          <a:stretch>
            <a:fillRect/>
          </a:stretch>
        </p:blipFill>
        <p:spPr bwMode="auto">
          <a:xfrm>
            <a:off x="1043608" y="1916832"/>
            <a:ext cx="4176713" cy="3132138"/>
          </a:xfrm>
          <a:prstGeom prst="rect">
            <a:avLst/>
          </a:prstGeom>
          <a:noFill/>
        </p:spPr>
      </p:pic>
      <p:pic>
        <p:nvPicPr>
          <p:cNvPr id="5" name="Picture 7" descr="Vectorising is good for reducing file sizes for lower bandwidth delivery, while retaining enough detail for aesthetic appeal and photorealism. (This image was converted to GIF for display on this page.)">
            <a:hlinkClick r:id="rId4" tooltip="Vectorising is good for reducing file sizes for lower bandwidth delivery, while retaining enough detail for aesthetic appeal and photorealism. (This image was converted to GIF for display on this page.)"/>
          </p:cNvPr>
          <p:cNvPicPr>
            <a:picLocks noChangeAspect="1" noChangeArrowheads="1"/>
          </p:cNvPicPr>
          <p:nvPr/>
        </p:nvPicPr>
        <p:blipFill>
          <a:blip r:embed="rId5" cstate="print"/>
          <a:srcRect/>
          <a:stretch>
            <a:fillRect/>
          </a:stretch>
        </p:blipFill>
        <p:spPr bwMode="auto">
          <a:xfrm>
            <a:off x="5111750" y="3617913"/>
            <a:ext cx="4032250" cy="324008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RASTER SCAN DISPLAY</a:t>
            </a:r>
            <a:endParaRPr lang="en-IN" dirty="0"/>
          </a:p>
        </p:txBody>
      </p:sp>
      <p:sp>
        <p:nvSpPr>
          <p:cNvPr id="3" name="Content Placeholder 2"/>
          <p:cNvSpPr>
            <a:spLocks noGrp="1"/>
          </p:cNvSpPr>
          <p:nvPr>
            <p:ph idx="1"/>
          </p:nvPr>
        </p:nvSpPr>
        <p:spPr/>
        <p:txBody>
          <a:bodyPr numCol="1"/>
          <a:lstStyle/>
          <a:p>
            <a:pPr marL="571500" indent="-571500"/>
            <a:r>
              <a:rPr lang="en-US" sz="2400" b="1" dirty="0" smtClean="0">
                <a:latin typeface="Times New Roman" pitchFamily="18" charset="0"/>
                <a:cs typeface="Times New Roman" pitchFamily="18" charset="0"/>
              </a:rPr>
              <a:t>Raster: </a:t>
            </a:r>
            <a:r>
              <a:rPr lang="en-US" sz="2400" dirty="0" smtClean="0">
                <a:latin typeface="Times New Roman" pitchFamily="18" charset="0"/>
                <a:cs typeface="Times New Roman" pitchFamily="18" charset="0"/>
              </a:rPr>
              <a:t>A rectangular array of points or dot.</a:t>
            </a:r>
          </a:p>
          <a:p>
            <a:pPr marL="571500" indent="-571500"/>
            <a:r>
              <a:rPr lang="en-US" sz="2400" dirty="0" smtClean="0">
                <a:latin typeface="Times New Roman" pitchFamily="18" charset="0"/>
                <a:cs typeface="Times New Roman" pitchFamily="18" charset="0"/>
              </a:rPr>
              <a:t> A</a:t>
            </a:r>
            <a:r>
              <a:rPr lang="en-IN" sz="2400" dirty="0" smtClean="0">
                <a:latin typeface="Times New Roman" pitchFamily="18" charset="0"/>
                <a:cs typeface="Times New Roman" pitchFamily="18" charset="0"/>
              </a:rPr>
              <a:t>n image is subdivided into a sequence of (usually horizontal) strips known as "</a:t>
            </a:r>
            <a:r>
              <a:rPr lang="en-IN" sz="2400" u="sng" dirty="0" smtClean="0">
                <a:latin typeface="Times New Roman" pitchFamily="18" charset="0"/>
                <a:cs typeface="Times New Roman" pitchFamily="18" charset="0"/>
              </a:rPr>
              <a:t>scan lines</a:t>
            </a:r>
            <a:r>
              <a:rPr lang="en-IN" sz="2400" dirty="0" smtClean="0">
                <a:latin typeface="Times New Roman" pitchFamily="18" charset="0"/>
                <a:cs typeface="Times New Roman" pitchFamily="18" charset="0"/>
              </a:rPr>
              <a:t>“ which can be further divided into discrete </a:t>
            </a:r>
            <a:r>
              <a:rPr lang="en-IN" sz="2400" u="sng" dirty="0" smtClean="0">
                <a:latin typeface="Times New Roman" pitchFamily="18" charset="0"/>
                <a:cs typeface="Times New Roman" pitchFamily="18" charset="0"/>
              </a:rPr>
              <a:t>pixels</a:t>
            </a:r>
            <a:r>
              <a:rPr lang="en-IN" sz="2400" dirty="0" smtClean="0">
                <a:latin typeface="Times New Roman" pitchFamily="18" charset="0"/>
                <a:cs typeface="Times New Roman" pitchFamily="18" charset="0"/>
              </a:rPr>
              <a:t> for processing in a </a:t>
            </a:r>
            <a:r>
              <a:rPr lang="en-IN" sz="2400" u="sng" dirty="0" smtClean="0">
                <a:latin typeface="Times New Roman" pitchFamily="18" charset="0"/>
                <a:cs typeface="Times New Roman" pitchFamily="18" charset="0"/>
              </a:rPr>
              <a:t>computer system.</a:t>
            </a:r>
          </a:p>
          <a:p>
            <a:pPr marL="571500" indent="-571500">
              <a:buFont typeface="Arial" pitchFamily="34" charset="0"/>
              <a:buChar char="•"/>
            </a:pPr>
            <a:endParaRPr lang="en-IN" sz="2400" u="sng" dirty="0" smtClean="0">
              <a:latin typeface="Times New Roman" pitchFamily="18" charset="0"/>
              <a:cs typeface="Times New Roman" pitchFamily="18" charset="0"/>
            </a:endParaRPr>
          </a:p>
          <a:p>
            <a:pPr marL="571500" indent="-571500">
              <a:buNone/>
            </a:pPr>
            <a:r>
              <a:rPr lang="en-IN" sz="2800" dirty="0" smtClean="0">
                <a:latin typeface="Times New Roman" pitchFamily="18" charset="0"/>
                <a:cs typeface="Times New Roman" pitchFamily="18" charset="0"/>
              </a:rPr>
              <a:t>A raster image is a collection of dots called pixels</a:t>
            </a:r>
            <a:endParaRPr lang="en-US" sz="2800" dirty="0" smtClean="0">
              <a:latin typeface="Times New Roman" pitchFamily="18" charset="0"/>
              <a:cs typeface="Times New Roman" pitchFamily="18" charset="0"/>
            </a:endParaRPr>
          </a:p>
          <a:p>
            <a:pPr marL="571500" indent="-571500" algn="ctr">
              <a:buNone/>
            </a:pPr>
            <a:endParaRPr lang="en-US" b="1" dirty="0" smtClean="0">
              <a:latin typeface="Times New Roman" pitchFamily="18" charset="0"/>
              <a:cs typeface="Times New Roman" pitchFamily="18" charset="0"/>
            </a:endParaRPr>
          </a:p>
          <a:p>
            <a:pPr marL="571500" indent="-571500">
              <a:buNone/>
            </a:pPr>
            <a:endParaRPr lang="en-US" b="1" dirty="0" smtClean="0">
              <a:latin typeface="Times New Roman" pitchFamily="18" charset="0"/>
              <a:cs typeface="Times New Roman" pitchFamily="18" charset="0"/>
            </a:endParaRPr>
          </a:p>
          <a:p>
            <a:endParaRPr lang="en-IN" dirty="0"/>
          </a:p>
        </p:txBody>
      </p:sp>
      <p:grpSp>
        <p:nvGrpSpPr>
          <p:cNvPr id="4" name="Group 7"/>
          <p:cNvGrpSpPr>
            <a:grpSpLocks/>
          </p:cNvGrpSpPr>
          <p:nvPr/>
        </p:nvGrpSpPr>
        <p:grpSpPr bwMode="auto">
          <a:xfrm>
            <a:off x="1763688" y="4365104"/>
            <a:ext cx="6913563" cy="2239963"/>
            <a:chOff x="612" y="2790"/>
            <a:chExt cx="4355" cy="1411"/>
          </a:xfrm>
        </p:grpSpPr>
        <p:sp>
          <p:nvSpPr>
            <p:cNvPr id="5" name="Rectangle 4" descr="Large grid"/>
            <p:cNvSpPr>
              <a:spLocks noChangeArrowheads="1"/>
            </p:cNvSpPr>
            <p:nvPr/>
          </p:nvSpPr>
          <p:spPr bwMode="auto">
            <a:xfrm>
              <a:off x="612" y="2790"/>
              <a:ext cx="4355" cy="1411"/>
            </a:xfrm>
            <a:prstGeom prst="rect">
              <a:avLst/>
            </a:prstGeom>
            <a:pattFill prst="lgGrid">
              <a:fgClr>
                <a:srgbClr val="000000"/>
              </a:fgClr>
              <a:bgClr>
                <a:srgbClr val="FFFFFF"/>
              </a:bgClr>
            </a:pattFill>
            <a:ln w="38100">
              <a:solidFill>
                <a:srgbClr val="000000"/>
              </a:solidFill>
              <a:miter lim="800000"/>
              <a:headEnd/>
              <a:tailEnd/>
            </a:ln>
            <a:effectLst/>
          </p:spPr>
          <p:txBody>
            <a:bodyPr wrap="none" anchor="ctr"/>
            <a:lstStyle/>
            <a:p>
              <a:endParaRPr lang="en-IN"/>
            </a:p>
          </p:txBody>
        </p:sp>
        <p:sp>
          <p:nvSpPr>
            <p:cNvPr id="6" name="Rectangle 5"/>
            <p:cNvSpPr>
              <a:spLocks noChangeArrowheads="1"/>
            </p:cNvSpPr>
            <p:nvPr/>
          </p:nvSpPr>
          <p:spPr bwMode="auto">
            <a:xfrm>
              <a:off x="632" y="3616"/>
              <a:ext cx="4335" cy="45"/>
            </a:xfrm>
            <a:prstGeom prst="rect">
              <a:avLst/>
            </a:prstGeom>
            <a:solidFill>
              <a:srgbClr val="FF3300"/>
            </a:solidFill>
            <a:ln w="38100">
              <a:noFill/>
              <a:miter lim="800000"/>
              <a:headEnd/>
              <a:tailEnd/>
            </a:ln>
            <a:effectLst/>
          </p:spPr>
          <p:txBody>
            <a:bodyPr wrap="none" anchor="ctr"/>
            <a:lstStyle/>
            <a:p>
              <a:endParaRPr lang="en-IN"/>
            </a:p>
          </p:txBody>
        </p:sp>
        <p:sp>
          <p:nvSpPr>
            <p:cNvPr id="7" name="Rectangle 6"/>
            <p:cNvSpPr>
              <a:spLocks noChangeArrowheads="1"/>
            </p:cNvSpPr>
            <p:nvPr/>
          </p:nvSpPr>
          <p:spPr bwMode="auto">
            <a:xfrm>
              <a:off x="1440" y="2896"/>
              <a:ext cx="65" cy="43"/>
            </a:xfrm>
            <a:prstGeom prst="rect">
              <a:avLst/>
            </a:prstGeom>
            <a:solidFill>
              <a:srgbClr val="FF3300"/>
            </a:solidFill>
            <a:ln w="38100" algn="ctr">
              <a:noFill/>
              <a:miter lim="800000"/>
              <a:headEnd/>
              <a:tailEnd/>
            </a:ln>
            <a:effectLst/>
          </p:spPr>
          <p:txBody>
            <a:bodyPr wrap="none" anchor="ctr"/>
            <a:lstStyle/>
            <a:p>
              <a:endParaRPr lang="en-IN"/>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idx="1"/>
          </p:nvPr>
        </p:nvSpPr>
        <p:spPr/>
        <p:txBody>
          <a:bodyPr>
            <a:normAutofit fontScale="92500" lnSpcReduction="10000"/>
          </a:bodyPr>
          <a:lstStyle/>
          <a:p>
            <a:pPr marL="571500" indent="-571500"/>
            <a:r>
              <a:rPr lang="en-US" dirty="0" smtClean="0">
                <a:latin typeface="Times New Roman" pitchFamily="18" charset="0"/>
                <a:cs typeface="Times New Roman" pitchFamily="18" charset="0"/>
              </a:rPr>
              <a:t>Random scan displays have higher resolution than raster systems.</a:t>
            </a:r>
          </a:p>
          <a:p>
            <a:pPr marL="571500" indent="-571500"/>
            <a:r>
              <a:rPr lang="en-US" dirty="0" smtClean="0">
                <a:latin typeface="Times New Roman" pitchFamily="18" charset="0"/>
                <a:cs typeface="Times New Roman" pitchFamily="18" charset="0"/>
              </a:rPr>
              <a:t>Vector displays product smooth line drawing.</a:t>
            </a:r>
          </a:p>
          <a:p>
            <a:pPr marL="571500" indent="-571500"/>
            <a:r>
              <a:rPr lang="en-US" dirty="0" smtClean="0">
                <a:latin typeface="Times New Roman" pitchFamily="18" charset="0"/>
                <a:cs typeface="Times New Roman" pitchFamily="18" charset="0"/>
              </a:rPr>
              <a:t>This minimal amount of information translates to a much smaller file size. (file size compared to large raster images)</a:t>
            </a:r>
          </a:p>
          <a:p>
            <a:pPr marL="571500" indent="-571500"/>
            <a:r>
              <a:rPr lang="en-US" dirty="0" smtClean="0">
                <a:latin typeface="Times New Roman" pitchFamily="18" charset="0"/>
                <a:cs typeface="Times New Roman" pitchFamily="18" charset="0"/>
              </a:rPr>
              <a:t>On zooming in, and it remains smooth</a:t>
            </a:r>
          </a:p>
          <a:p>
            <a:pPr marL="571500" indent="-571500"/>
            <a:r>
              <a:rPr lang="en-US" dirty="0" smtClean="0">
                <a:latin typeface="Times New Roman" pitchFamily="18" charset="0"/>
                <a:cs typeface="Times New Roman" pitchFamily="18" charset="0"/>
              </a:rPr>
              <a:t>The parameters of obje.cts are stored and can be later modified.</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RASTER SCAN SYSTEM</a:t>
            </a:r>
            <a:br>
              <a:rPr lang="en-US"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US" sz="2800" dirty="0" smtClean="0">
                <a:latin typeface="Times New Roman" pitchFamily="18" charset="0"/>
                <a:cs typeface="Times New Roman" pitchFamily="18" charset="0"/>
              </a:rPr>
              <a:t>In addition to the central processing unit (CPU), a special processor, called the </a:t>
            </a:r>
            <a:r>
              <a:rPr lang="en-US" sz="2800" b="1" dirty="0" smtClean="0">
                <a:latin typeface="Times New Roman" pitchFamily="18" charset="0"/>
                <a:cs typeface="Times New Roman" pitchFamily="18" charset="0"/>
              </a:rPr>
              <a:t>video controller</a:t>
            </a:r>
            <a:r>
              <a:rPr lang="en-US" sz="2800" dirty="0" smtClean="0">
                <a:latin typeface="Times New Roman" pitchFamily="18" charset="0"/>
                <a:cs typeface="Times New Roman" pitchFamily="18" charset="0"/>
              </a:rPr>
              <a:t> or </a:t>
            </a:r>
            <a:r>
              <a:rPr lang="en-US" sz="2800" b="1" dirty="0" smtClean="0">
                <a:latin typeface="Times New Roman" pitchFamily="18" charset="0"/>
                <a:cs typeface="Times New Roman" pitchFamily="18" charset="0"/>
              </a:rPr>
              <a:t>display controller</a:t>
            </a:r>
            <a:r>
              <a:rPr lang="en-US" sz="2800" dirty="0" smtClean="0">
                <a:latin typeface="Times New Roman" pitchFamily="18" charset="0"/>
                <a:cs typeface="Times New Roman" pitchFamily="18" charset="0"/>
              </a:rPr>
              <a:t>, is used to control the operation of the display device.</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 fixed area of the system memory is reserved for the frame buffer, and the video controller is given direct access to the frame buffer memory.</a:t>
            </a:r>
          </a:p>
          <a:p>
            <a:pPr>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Operation performed:</a:t>
            </a:r>
          </a:p>
          <a:p>
            <a:pPr marL="571500" indent="-571500">
              <a:lnSpc>
                <a:spcPct val="90000"/>
              </a:lnSpc>
              <a:buFont typeface="+mj-lt"/>
              <a:buAutoNum type="arabicPeriod"/>
            </a:pPr>
            <a:r>
              <a:rPr lang="en-US" sz="2800" dirty="0" smtClean="0">
                <a:latin typeface="Times New Roman" pitchFamily="18" charset="0"/>
                <a:cs typeface="Times New Roman" pitchFamily="18" charset="0"/>
              </a:rPr>
              <a:t>Refreshing operation</a:t>
            </a:r>
          </a:p>
          <a:p>
            <a:pPr marL="571500" indent="-571500">
              <a:lnSpc>
                <a:spcPct val="90000"/>
              </a:lnSpc>
              <a:buFont typeface="+mj-lt"/>
              <a:buAutoNum type="arabicPeriod"/>
            </a:pPr>
            <a:endParaRPr lang="en-US" sz="2800" dirty="0" smtClean="0">
              <a:latin typeface="Times New Roman" pitchFamily="18" charset="0"/>
              <a:cs typeface="Times New Roman" pitchFamily="18" charset="0"/>
            </a:endParaRPr>
          </a:p>
          <a:p>
            <a:pPr marL="571500" indent="-571500">
              <a:lnSpc>
                <a:spcPct val="90000"/>
              </a:lnSpc>
              <a:buFont typeface="+mj-lt"/>
              <a:buAutoNum type="arabicPeriod"/>
            </a:pPr>
            <a:r>
              <a:rPr lang="en-US" sz="2800" dirty="0" smtClean="0">
                <a:latin typeface="Times New Roman" pitchFamily="18" charset="0"/>
                <a:cs typeface="Times New Roman" pitchFamily="18" charset="0"/>
              </a:rPr>
              <a:t>Transformation (Areas of the screen can be enlarged, reduces, or moved during the refresh cycles)</a:t>
            </a:r>
          </a:p>
          <a:p>
            <a:pPr>
              <a:buNone/>
            </a:pP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Video Controller-2"/>
          <p:cNvPicPr>
            <a:picLocks noChangeAspect="1" noChangeArrowheads="1"/>
          </p:cNvPicPr>
          <p:nvPr/>
        </p:nvPicPr>
        <p:blipFill>
          <a:blip r:embed="rId2" cstate="print"/>
          <a:srcRect/>
          <a:stretch>
            <a:fillRect/>
          </a:stretch>
        </p:blipFill>
        <p:spPr bwMode="auto">
          <a:xfrm>
            <a:off x="1187624" y="476672"/>
            <a:ext cx="6768752" cy="5586636"/>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04664"/>
            <a:ext cx="8939336" cy="850106"/>
          </a:xfrm>
        </p:spPr>
        <p:txBody>
          <a:bodyPr>
            <a:normAutofit fontScale="90000"/>
          </a:bodyPr>
          <a:lstStyle/>
          <a:p>
            <a:r>
              <a:rPr lang="en-US" sz="3600" b="1" u="none" dirty="0" smtClean="0">
                <a:solidFill>
                  <a:srgbClr val="002060"/>
                </a:solidFill>
              </a:rPr>
              <a:t>The Basic refresh operation of the video controller.</a:t>
            </a:r>
            <a:r>
              <a:rPr lang="en-US" b="1" u="none" dirty="0" smtClean="0"/>
              <a:t/>
            </a:r>
            <a:br>
              <a:rPr lang="en-US" b="1" u="none" dirty="0" smtClean="0"/>
            </a:br>
            <a:endParaRPr lang="en-IN" dirty="0"/>
          </a:p>
        </p:txBody>
      </p:sp>
      <p:sp>
        <p:nvSpPr>
          <p:cNvPr id="3" name="Content Placeholder 2"/>
          <p:cNvSpPr>
            <a:spLocks noGrp="1"/>
          </p:cNvSpPr>
          <p:nvPr>
            <p:ph idx="1"/>
          </p:nvPr>
        </p:nvSpPr>
        <p:spPr>
          <a:xfrm>
            <a:off x="1403648" y="1340768"/>
            <a:ext cx="7498080" cy="4800600"/>
          </a:xfrm>
        </p:spPr>
        <p:txBody>
          <a:bodyPr>
            <a:normAutofit/>
          </a:bodyPr>
          <a:lstStyle/>
          <a:p>
            <a:r>
              <a:rPr lang="en-US" sz="2400" b="1" dirty="0" smtClean="0">
                <a:latin typeface="Times New Roman" pitchFamily="18" charset="0"/>
                <a:cs typeface="Times New Roman" pitchFamily="18" charset="0"/>
              </a:rPr>
              <a:t>Frame buffer</a:t>
            </a:r>
            <a:r>
              <a:rPr lang="en-US" sz="2400" dirty="0" smtClean="0">
                <a:latin typeface="Times New Roman" pitchFamily="18" charset="0"/>
                <a:cs typeface="Times New Roman" pitchFamily="18" charset="0"/>
              </a:rPr>
              <a:t> location, and the corresponding screen positions, are referenced in Cartesian coordinates</a:t>
            </a:r>
          </a:p>
          <a:p>
            <a:r>
              <a:rPr lang="en-US" sz="2400" b="1" dirty="0" smtClean="0">
                <a:latin typeface="Times New Roman" pitchFamily="18" charset="0"/>
                <a:cs typeface="Times New Roman" pitchFamily="18" charset="0"/>
              </a:rPr>
              <a:t>Scan lines</a:t>
            </a:r>
            <a:r>
              <a:rPr lang="en-US" sz="2400" dirty="0" smtClean="0">
                <a:latin typeface="Times New Roman" pitchFamily="18" charset="0"/>
                <a:cs typeface="Times New Roman" pitchFamily="18" charset="0"/>
              </a:rPr>
              <a:t> are then labeled from </a:t>
            </a:r>
            <a:r>
              <a:rPr lang="en-US" sz="2400" dirty="0" err="1" smtClean="0">
                <a:latin typeface="Times New Roman" pitchFamily="18" charset="0"/>
                <a:cs typeface="Times New Roman" pitchFamily="18" charset="0"/>
              </a:rPr>
              <a:t>y</a:t>
            </a:r>
            <a:r>
              <a:rPr lang="en-US" sz="2400" baseline="-25000" dirty="0" err="1" smtClean="0">
                <a:latin typeface="Times New Roman" pitchFamily="18" charset="0"/>
                <a:cs typeface="Times New Roman" pitchFamily="18" charset="0"/>
              </a:rPr>
              <a:t>max</a:t>
            </a:r>
            <a:r>
              <a:rPr lang="en-US" sz="2400" dirty="0" smtClean="0">
                <a:latin typeface="Times New Roman" pitchFamily="18" charset="0"/>
                <a:cs typeface="Times New Roman" pitchFamily="18" charset="0"/>
              </a:rPr>
              <a:t> at the top of the screen to 0 at the bottom. Along each scan line, screen </a:t>
            </a:r>
            <a:r>
              <a:rPr lang="en-US" sz="2400" b="1" dirty="0" smtClean="0">
                <a:latin typeface="Times New Roman" pitchFamily="18" charset="0"/>
                <a:cs typeface="Times New Roman" pitchFamily="18" charset="0"/>
              </a:rPr>
              <a:t>pixel</a:t>
            </a:r>
            <a:r>
              <a:rPr lang="en-US" sz="2400" dirty="0" smtClean="0">
                <a:latin typeface="Times New Roman" pitchFamily="18" charset="0"/>
                <a:cs typeface="Times New Roman" pitchFamily="18" charset="0"/>
              </a:rPr>
              <a:t> positions are labeled from 0 to </a:t>
            </a:r>
            <a:r>
              <a:rPr lang="en-US" sz="2400" dirty="0" err="1" smtClean="0">
                <a:latin typeface="Times New Roman" pitchFamily="18" charset="0"/>
                <a:cs typeface="Times New Roman" pitchFamily="18" charset="0"/>
              </a:rPr>
              <a:t>x</a:t>
            </a:r>
            <a:r>
              <a:rPr lang="en-US" sz="2400" baseline="-25000" dirty="0" err="1" smtClean="0">
                <a:latin typeface="Times New Roman" pitchFamily="18" charset="0"/>
                <a:cs typeface="Times New Roman" pitchFamily="18" charset="0"/>
              </a:rPr>
              <a:t>max</a:t>
            </a:r>
            <a:endParaRPr lang="en-US" sz="2400" baseline="-250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Two registers are used to store the coordinates of the screen pixels.</a:t>
            </a:r>
          </a:p>
          <a:p>
            <a:endParaRPr lang="en-IN" dirty="0"/>
          </a:p>
        </p:txBody>
      </p:sp>
      <p:grpSp>
        <p:nvGrpSpPr>
          <p:cNvPr id="4" name="Group 75"/>
          <p:cNvGrpSpPr>
            <a:grpSpLocks/>
          </p:cNvGrpSpPr>
          <p:nvPr/>
        </p:nvGrpSpPr>
        <p:grpSpPr bwMode="auto">
          <a:xfrm>
            <a:off x="2483768" y="4509120"/>
            <a:ext cx="4464496" cy="2060848"/>
            <a:chOff x="1157" y="1797"/>
            <a:chExt cx="3220" cy="2268"/>
          </a:xfrm>
        </p:grpSpPr>
        <p:grpSp>
          <p:nvGrpSpPr>
            <p:cNvPr id="5" name="Group 59"/>
            <p:cNvGrpSpPr>
              <a:grpSpLocks/>
            </p:cNvGrpSpPr>
            <p:nvPr/>
          </p:nvGrpSpPr>
          <p:grpSpPr bwMode="auto">
            <a:xfrm>
              <a:off x="1157" y="1797"/>
              <a:ext cx="3220" cy="2268"/>
              <a:chOff x="1157" y="1797"/>
              <a:chExt cx="3220" cy="2268"/>
            </a:xfrm>
          </p:grpSpPr>
          <p:grpSp>
            <p:nvGrpSpPr>
              <p:cNvPr id="7" name="Group 6"/>
              <p:cNvGrpSpPr>
                <a:grpSpLocks/>
              </p:cNvGrpSpPr>
              <p:nvPr/>
            </p:nvGrpSpPr>
            <p:grpSpPr bwMode="auto">
              <a:xfrm>
                <a:off x="1157" y="1797"/>
                <a:ext cx="3219" cy="2268"/>
                <a:chOff x="1157" y="1888"/>
                <a:chExt cx="3219" cy="2268"/>
              </a:xfrm>
            </p:grpSpPr>
            <p:sp>
              <p:nvSpPr>
                <p:cNvPr id="15" name="AutoShape 5"/>
                <p:cNvSpPr>
                  <a:spLocks noChangeArrowheads="1"/>
                </p:cNvSpPr>
                <p:nvPr/>
              </p:nvSpPr>
              <p:spPr bwMode="auto">
                <a:xfrm>
                  <a:off x="1247" y="1888"/>
                  <a:ext cx="3039" cy="2268"/>
                </a:xfrm>
                <a:prstGeom prst="roundRect">
                  <a:avLst>
                    <a:gd name="adj" fmla="val 16667"/>
                  </a:avLst>
                </a:prstGeom>
                <a:solidFill>
                  <a:srgbClr val="FFFFB9"/>
                </a:solidFill>
                <a:ln w="76200">
                  <a:solidFill>
                    <a:srgbClr val="FF6600"/>
                  </a:solidFill>
                  <a:round/>
                  <a:headEnd/>
                  <a:tailEnd/>
                </a:ln>
                <a:effectLst/>
              </p:spPr>
              <p:txBody>
                <a:bodyPr wrap="none" anchor="ctr"/>
                <a:lstStyle/>
                <a:p>
                  <a:endParaRPr lang="en-IN"/>
                </a:p>
              </p:txBody>
            </p:sp>
            <p:sp>
              <p:nvSpPr>
                <p:cNvPr id="16" name="Line 6"/>
                <p:cNvSpPr>
                  <a:spLocks noChangeShapeType="1"/>
                </p:cNvSpPr>
                <p:nvPr/>
              </p:nvSpPr>
              <p:spPr bwMode="auto">
                <a:xfrm>
                  <a:off x="1610" y="3793"/>
                  <a:ext cx="2359" cy="0"/>
                </a:xfrm>
                <a:prstGeom prst="line">
                  <a:avLst/>
                </a:prstGeom>
                <a:noFill/>
                <a:ln w="76200">
                  <a:solidFill>
                    <a:srgbClr val="0000FF"/>
                  </a:solidFill>
                  <a:round/>
                  <a:headEnd/>
                  <a:tailEnd type="triangle" w="med" len="med"/>
                </a:ln>
                <a:effectLst/>
              </p:spPr>
              <p:txBody>
                <a:bodyPr/>
                <a:lstStyle/>
                <a:p>
                  <a:endParaRPr lang="en-IN"/>
                </a:p>
              </p:txBody>
            </p:sp>
            <p:sp>
              <p:nvSpPr>
                <p:cNvPr id="17" name="Line 7"/>
                <p:cNvSpPr>
                  <a:spLocks noChangeShapeType="1"/>
                </p:cNvSpPr>
                <p:nvPr/>
              </p:nvSpPr>
              <p:spPr bwMode="auto">
                <a:xfrm flipV="1">
                  <a:off x="1610" y="2251"/>
                  <a:ext cx="0" cy="1542"/>
                </a:xfrm>
                <a:prstGeom prst="line">
                  <a:avLst/>
                </a:prstGeom>
                <a:noFill/>
                <a:ln w="76200">
                  <a:solidFill>
                    <a:srgbClr val="0000FF"/>
                  </a:solidFill>
                  <a:round/>
                  <a:headEnd/>
                  <a:tailEnd type="triangle" w="med" len="med"/>
                </a:ln>
                <a:effectLst/>
              </p:spPr>
              <p:txBody>
                <a:bodyPr/>
                <a:lstStyle/>
                <a:p>
                  <a:endParaRPr lang="en-IN"/>
                </a:p>
              </p:txBody>
            </p:sp>
            <p:sp>
              <p:nvSpPr>
                <p:cNvPr id="18" name="Text Box 8"/>
                <p:cNvSpPr txBox="1">
                  <a:spLocks noChangeArrowheads="1"/>
                </p:cNvSpPr>
                <p:nvPr/>
              </p:nvSpPr>
              <p:spPr bwMode="auto">
                <a:xfrm>
                  <a:off x="3787" y="3521"/>
                  <a:ext cx="589" cy="404"/>
                </a:xfrm>
                <a:prstGeom prst="rect">
                  <a:avLst/>
                </a:prstGeom>
                <a:noFill/>
                <a:ln w="9525">
                  <a:noFill/>
                  <a:miter lim="800000"/>
                  <a:headEnd/>
                  <a:tailEnd/>
                </a:ln>
                <a:effectLst/>
              </p:spPr>
              <p:txBody>
                <a:bodyPr>
                  <a:spAutoFit/>
                </a:bodyPr>
                <a:lstStyle/>
                <a:p>
                  <a:pPr algn="ctr">
                    <a:spcBef>
                      <a:spcPct val="50000"/>
                    </a:spcBef>
                  </a:pPr>
                  <a:r>
                    <a:rPr lang="en-US" sz="3600" b="1" u="none">
                      <a:solidFill>
                        <a:srgbClr val="0000FF"/>
                      </a:solidFill>
                    </a:rPr>
                    <a:t>x</a:t>
                  </a:r>
                </a:p>
              </p:txBody>
            </p:sp>
            <p:sp>
              <p:nvSpPr>
                <p:cNvPr id="19" name="Text Box 9"/>
                <p:cNvSpPr txBox="1">
                  <a:spLocks noChangeArrowheads="1"/>
                </p:cNvSpPr>
                <p:nvPr/>
              </p:nvSpPr>
              <p:spPr bwMode="auto">
                <a:xfrm>
                  <a:off x="1157" y="2069"/>
                  <a:ext cx="589" cy="404"/>
                </a:xfrm>
                <a:prstGeom prst="rect">
                  <a:avLst/>
                </a:prstGeom>
                <a:noFill/>
                <a:ln w="9525">
                  <a:noFill/>
                  <a:miter lim="800000"/>
                  <a:headEnd/>
                  <a:tailEnd/>
                </a:ln>
                <a:effectLst/>
              </p:spPr>
              <p:txBody>
                <a:bodyPr>
                  <a:spAutoFit/>
                </a:bodyPr>
                <a:lstStyle/>
                <a:p>
                  <a:pPr algn="ctr">
                    <a:spcBef>
                      <a:spcPct val="50000"/>
                    </a:spcBef>
                  </a:pPr>
                  <a:r>
                    <a:rPr lang="en-US" sz="3600" b="1" u="none">
                      <a:solidFill>
                        <a:srgbClr val="0000FF"/>
                      </a:solidFill>
                    </a:rPr>
                    <a:t>y</a:t>
                  </a:r>
                </a:p>
              </p:txBody>
            </p:sp>
          </p:grpSp>
          <p:sp>
            <p:nvSpPr>
              <p:cNvPr id="8" name="Line 52"/>
              <p:cNvSpPr>
                <a:spLocks noChangeShapeType="1"/>
              </p:cNvSpPr>
              <p:nvPr/>
            </p:nvSpPr>
            <p:spPr bwMode="auto">
              <a:xfrm>
                <a:off x="1610" y="2387"/>
                <a:ext cx="2177" cy="0"/>
              </a:xfrm>
              <a:prstGeom prst="line">
                <a:avLst/>
              </a:prstGeom>
              <a:noFill/>
              <a:ln w="28575">
                <a:solidFill>
                  <a:srgbClr val="000000"/>
                </a:solidFill>
                <a:round/>
                <a:headEnd/>
                <a:tailEnd/>
              </a:ln>
              <a:effectLst/>
            </p:spPr>
            <p:txBody>
              <a:bodyPr/>
              <a:lstStyle/>
              <a:p>
                <a:endParaRPr lang="en-IN"/>
              </a:p>
            </p:txBody>
          </p:sp>
          <p:sp>
            <p:nvSpPr>
              <p:cNvPr id="9" name="Line 53"/>
              <p:cNvSpPr>
                <a:spLocks noChangeShapeType="1"/>
              </p:cNvSpPr>
              <p:nvPr/>
            </p:nvSpPr>
            <p:spPr bwMode="auto">
              <a:xfrm>
                <a:off x="1610" y="2523"/>
                <a:ext cx="2177" cy="0"/>
              </a:xfrm>
              <a:prstGeom prst="line">
                <a:avLst/>
              </a:prstGeom>
              <a:noFill/>
              <a:ln w="28575">
                <a:solidFill>
                  <a:srgbClr val="000000"/>
                </a:solidFill>
                <a:round/>
                <a:headEnd/>
                <a:tailEnd/>
              </a:ln>
              <a:effectLst/>
            </p:spPr>
            <p:txBody>
              <a:bodyPr/>
              <a:lstStyle/>
              <a:p>
                <a:endParaRPr lang="en-IN"/>
              </a:p>
            </p:txBody>
          </p:sp>
          <p:sp>
            <p:nvSpPr>
              <p:cNvPr id="10" name="Line 54"/>
              <p:cNvSpPr>
                <a:spLocks noChangeShapeType="1"/>
              </p:cNvSpPr>
              <p:nvPr/>
            </p:nvSpPr>
            <p:spPr bwMode="auto">
              <a:xfrm>
                <a:off x="1610" y="2659"/>
                <a:ext cx="2177" cy="0"/>
              </a:xfrm>
              <a:prstGeom prst="line">
                <a:avLst/>
              </a:prstGeom>
              <a:noFill/>
              <a:ln w="28575">
                <a:solidFill>
                  <a:srgbClr val="000000"/>
                </a:solidFill>
                <a:round/>
                <a:headEnd/>
                <a:tailEnd/>
              </a:ln>
              <a:effectLst/>
            </p:spPr>
            <p:txBody>
              <a:bodyPr/>
              <a:lstStyle/>
              <a:p>
                <a:endParaRPr lang="en-IN"/>
              </a:p>
            </p:txBody>
          </p:sp>
          <p:sp>
            <p:nvSpPr>
              <p:cNvPr id="11" name="Line 55"/>
              <p:cNvSpPr>
                <a:spLocks noChangeShapeType="1"/>
              </p:cNvSpPr>
              <p:nvPr/>
            </p:nvSpPr>
            <p:spPr bwMode="auto">
              <a:xfrm>
                <a:off x="1610" y="2795"/>
                <a:ext cx="2177" cy="0"/>
              </a:xfrm>
              <a:prstGeom prst="line">
                <a:avLst/>
              </a:prstGeom>
              <a:noFill/>
              <a:ln w="28575">
                <a:solidFill>
                  <a:srgbClr val="000000"/>
                </a:solidFill>
                <a:round/>
                <a:headEnd/>
                <a:tailEnd/>
              </a:ln>
              <a:effectLst/>
            </p:spPr>
            <p:txBody>
              <a:bodyPr/>
              <a:lstStyle/>
              <a:p>
                <a:endParaRPr lang="en-IN"/>
              </a:p>
            </p:txBody>
          </p:sp>
          <p:sp>
            <p:nvSpPr>
              <p:cNvPr id="12" name="Line 56"/>
              <p:cNvSpPr>
                <a:spLocks noChangeShapeType="1"/>
              </p:cNvSpPr>
              <p:nvPr/>
            </p:nvSpPr>
            <p:spPr bwMode="auto">
              <a:xfrm>
                <a:off x="1610" y="2931"/>
                <a:ext cx="2177" cy="0"/>
              </a:xfrm>
              <a:prstGeom prst="line">
                <a:avLst/>
              </a:prstGeom>
              <a:noFill/>
              <a:ln w="28575">
                <a:solidFill>
                  <a:srgbClr val="000000"/>
                </a:solidFill>
                <a:round/>
                <a:headEnd/>
                <a:tailEnd/>
              </a:ln>
              <a:effectLst/>
            </p:spPr>
            <p:txBody>
              <a:bodyPr/>
              <a:lstStyle/>
              <a:p>
                <a:endParaRPr lang="en-IN"/>
              </a:p>
            </p:txBody>
          </p:sp>
          <p:sp>
            <p:nvSpPr>
              <p:cNvPr id="13" name="Text Box 57"/>
              <p:cNvSpPr txBox="1">
                <a:spLocks noChangeArrowheads="1"/>
              </p:cNvSpPr>
              <p:nvPr/>
            </p:nvSpPr>
            <p:spPr bwMode="auto">
              <a:xfrm>
                <a:off x="3152" y="2115"/>
                <a:ext cx="1225" cy="308"/>
              </a:xfrm>
              <a:prstGeom prst="rect">
                <a:avLst/>
              </a:prstGeom>
              <a:noFill/>
              <a:ln w="9525">
                <a:noFill/>
                <a:miter lim="800000"/>
                <a:headEnd/>
                <a:tailEnd/>
              </a:ln>
              <a:effectLst/>
            </p:spPr>
            <p:txBody>
              <a:bodyPr>
                <a:spAutoFit/>
              </a:bodyPr>
              <a:lstStyle/>
              <a:p>
                <a:pPr algn="ctr">
                  <a:spcBef>
                    <a:spcPct val="50000"/>
                  </a:spcBef>
                </a:pPr>
                <a:r>
                  <a:rPr lang="en-US" b="1" u="none">
                    <a:solidFill>
                      <a:schemeClr val="tx1"/>
                    </a:solidFill>
                  </a:rPr>
                  <a:t>Line Scan</a:t>
                </a:r>
              </a:p>
            </p:txBody>
          </p:sp>
          <p:sp>
            <p:nvSpPr>
              <p:cNvPr id="14" name="Text Box 58"/>
              <p:cNvSpPr txBox="1">
                <a:spLocks noChangeArrowheads="1"/>
              </p:cNvSpPr>
              <p:nvPr/>
            </p:nvSpPr>
            <p:spPr bwMode="auto">
              <a:xfrm>
                <a:off x="1701" y="1908"/>
                <a:ext cx="771" cy="355"/>
              </a:xfrm>
              <a:prstGeom prst="rect">
                <a:avLst/>
              </a:prstGeom>
              <a:noFill/>
              <a:ln w="9525">
                <a:noFill/>
                <a:miter lim="800000"/>
                <a:headEnd/>
                <a:tailEnd/>
              </a:ln>
              <a:effectLst/>
            </p:spPr>
            <p:txBody>
              <a:bodyPr wrap="square">
                <a:spAutoFit/>
              </a:bodyPr>
              <a:lstStyle/>
              <a:p>
                <a:pPr>
                  <a:spcBef>
                    <a:spcPct val="50000"/>
                  </a:spcBef>
                </a:pPr>
                <a:r>
                  <a:rPr lang="en-US" sz="2400" b="1" u="none" dirty="0">
                    <a:solidFill>
                      <a:schemeClr val="tx1"/>
                    </a:solidFill>
                  </a:rPr>
                  <a:t>y max</a:t>
                </a:r>
              </a:p>
            </p:txBody>
          </p:sp>
        </p:grpSp>
        <p:sp>
          <p:nvSpPr>
            <p:cNvPr id="6" name="Text Box 74"/>
            <p:cNvSpPr txBox="1">
              <a:spLocks noChangeArrowheads="1"/>
            </p:cNvSpPr>
            <p:nvPr/>
          </p:nvSpPr>
          <p:spPr bwMode="auto">
            <a:xfrm>
              <a:off x="3289" y="3657"/>
              <a:ext cx="725" cy="308"/>
            </a:xfrm>
            <a:prstGeom prst="rect">
              <a:avLst/>
            </a:prstGeom>
            <a:noFill/>
            <a:ln w="9525">
              <a:noFill/>
              <a:miter lim="800000"/>
              <a:headEnd/>
              <a:tailEnd/>
            </a:ln>
            <a:effectLst/>
          </p:spPr>
          <p:txBody>
            <a:bodyPr>
              <a:spAutoFit/>
            </a:bodyPr>
            <a:lstStyle/>
            <a:p>
              <a:pPr>
                <a:spcBef>
                  <a:spcPct val="50000"/>
                </a:spcBef>
              </a:pPr>
              <a:r>
                <a:rPr lang="en-US" b="1" u="none">
                  <a:solidFill>
                    <a:schemeClr val="tx1"/>
                  </a:solidFill>
                </a:rPr>
                <a:t>x max</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a:grpSpLocks/>
          </p:cNvGrpSpPr>
          <p:nvPr/>
        </p:nvGrpSpPr>
        <p:grpSpPr bwMode="auto">
          <a:xfrm>
            <a:off x="1475656" y="332656"/>
            <a:ext cx="6571246" cy="6183539"/>
            <a:chOff x="1746" y="2024"/>
            <a:chExt cx="3641" cy="2309"/>
          </a:xfrm>
        </p:grpSpPr>
        <p:sp>
          <p:nvSpPr>
            <p:cNvPr id="21" name="Rectangle 7"/>
            <p:cNvSpPr>
              <a:spLocks noChangeArrowheads="1"/>
            </p:cNvSpPr>
            <p:nvPr/>
          </p:nvSpPr>
          <p:spPr bwMode="auto">
            <a:xfrm>
              <a:off x="1746" y="2024"/>
              <a:ext cx="1905" cy="454"/>
            </a:xfrm>
            <a:prstGeom prst="rect">
              <a:avLst/>
            </a:prstGeom>
            <a:solidFill>
              <a:srgbClr val="FFFFB9"/>
            </a:solidFill>
            <a:ln w="57150">
              <a:solidFill>
                <a:srgbClr val="FF9900"/>
              </a:solidFill>
              <a:miter lim="800000"/>
              <a:headEnd/>
              <a:tailEnd/>
            </a:ln>
            <a:effectLst/>
          </p:spPr>
          <p:txBody>
            <a:bodyPr wrap="none" anchor="ctr"/>
            <a:lstStyle/>
            <a:p>
              <a:pPr algn="ctr"/>
              <a:r>
                <a:rPr lang="en-US" sz="2000" b="1" u="none" dirty="0">
                  <a:solidFill>
                    <a:srgbClr val="0000FF"/>
                  </a:solidFill>
                </a:rPr>
                <a:t>Raster Scan Generator</a:t>
              </a:r>
            </a:p>
          </p:txBody>
        </p:sp>
        <p:sp>
          <p:nvSpPr>
            <p:cNvPr id="22" name="Rectangle 8"/>
            <p:cNvSpPr>
              <a:spLocks noChangeArrowheads="1"/>
            </p:cNvSpPr>
            <p:nvPr/>
          </p:nvSpPr>
          <p:spPr bwMode="auto">
            <a:xfrm>
              <a:off x="1746" y="2659"/>
              <a:ext cx="771" cy="453"/>
            </a:xfrm>
            <a:prstGeom prst="rect">
              <a:avLst/>
            </a:prstGeom>
            <a:solidFill>
              <a:srgbClr val="FFFFB9"/>
            </a:solidFill>
            <a:ln w="57150" algn="ctr">
              <a:solidFill>
                <a:srgbClr val="FF9900"/>
              </a:solidFill>
              <a:miter lim="800000"/>
              <a:headEnd/>
              <a:tailEnd/>
            </a:ln>
            <a:effectLst/>
          </p:spPr>
          <p:txBody>
            <a:bodyPr wrap="none" anchor="ctr"/>
            <a:lstStyle/>
            <a:p>
              <a:pPr algn="ctr"/>
              <a:r>
                <a:rPr lang="en-US" sz="2000" b="1" u="none" dirty="0">
                  <a:solidFill>
                    <a:srgbClr val="0000FF"/>
                  </a:solidFill>
                </a:rPr>
                <a:t>x Register</a:t>
              </a:r>
            </a:p>
          </p:txBody>
        </p:sp>
        <p:sp>
          <p:nvSpPr>
            <p:cNvPr id="23" name="Rectangle 9"/>
            <p:cNvSpPr>
              <a:spLocks noChangeArrowheads="1"/>
            </p:cNvSpPr>
            <p:nvPr/>
          </p:nvSpPr>
          <p:spPr bwMode="auto">
            <a:xfrm>
              <a:off x="2789" y="2659"/>
              <a:ext cx="771" cy="453"/>
            </a:xfrm>
            <a:prstGeom prst="rect">
              <a:avLst/>
            </a:prstGeom>
            <a:solidFill>
              <a:srgbClr val="FFFFB9"/>
            </a:solidFill>
            <a:ln w="57150" algn="ctr">
              <a:solidFill>
                <a:srgbClr val="FF9900"/>
              </a:solidFill>
              <a:miter lim="800000"/>
              <a:headEnd/>
              <a:tailEnd/>
            </a:ln>
            <a:effectLst/>
          </p:spPr>
          <p:txBody>
            <a:bodyPr wrap="none" anchor="ctr"/>
            <a:lstStyle/>
            <a:p>
              <a:pPr algn="ctr"/>
              <a:r>
                <a:rPr lang="en-US" sz="2000" b="1" u="none" dirty="0">
                  <a:solidFill>
                    <a:srgbClr val="0000FF"/>
                  </a:solidFill>
                </a:rPr>
                <a:t>y Register</a:t>
              </a:r>
            </a:p>
          </p:txBody>
        </p:sp>
        <p:sp>
          <p:nvSpPr>
            <p:cNvPr id="24" name="Rectangle 10"/>
            <p:cNvSpPr>
              <a:spLocks noChangeArrowheads="1"/>
            </p:cNvSpPr>
            <p:nvPr/>
          </p:nvSpPr>
          <p:spPr bwMode="auto">
            <a:xfrm>
              <a:off x="1746" y="3249"/>
              <a:ext cx="1905" cy="454"/>
            </a:xfrm>
            <a:prstGeom prst="rect">
              <a:avLst/>
            </a:prstGeom>
            <a:solidFill>
              <a:srgbClr val="FFFFB9"/>
            </a:solidFill>
            <a:ln w="57150" algn="ctr">
              <a:solidFill>
                <a:srgbClr val="FF9900"/>
              </a:solidFill>
              <a:miter lim="800000"/>
              <a:headEnd/>
              <a:tailEnd/>
            </a:ln>
            <a:effectLst/>
          </p:spPr>
          <p:txBody>
            <a:bodyPr wrap="none" anchor="ctr"/>
            <a:lstStyle/>
            <a:p>
              <a:pPr algn="ctr"/>
              <a:r>
                <a:rPr lang="en-US" sz="2000" b="1" u="none" dirty="0">
                  <a:solidFill>
                    <a:srgbClr val="0000FF"/>
                  </a:solidFill>
                </a:rPr>
                <a:t>Memory Address</a:t>
              </a:r>
            </a:p>
          </p:txBody>
        </p:sp>
        <p:sp>
          <p:nvSpPr>
            <p:cNvPr id="25" name="Rectangle 12"/>
            <p:cNvSpPr>
              <a:spLocks noChangeArrowheads="1"/>
            </p:cNvSpPr>
            <p:nvPr/>
          </p:nvSpPr>
          <p:spPr bwMode="auto">
            <a:xfrm>
              <a:off x="1746" y="3838"/>
              <a:ext cx="1905" cy="454"/>
            </a:xfrm>
            <a:prstGeom prst="rect">
              <a:avLst/>
            </a:prstGeom>
            <a:solidFill>
              <a:srgbClr val="FFFFB9"/>
            </a:solidFill>
            <a:ln w="57150" algn="ctr">
              <a:solidFill>
                <a:srgbClr val="FF9900"/>
              </a:solidFill>
              <a:miter lim="800000"/>
              <a:headEnd/>
              <a:tailEnd/>
            </a:ln>
            <a:effectLst/>
          </p:spPr>
          <p:txBody>
            <a:bodyPr wrap="none" anchor="ctr"/>
            <a:lstStyle/>
            <a:p>
              <a:pPr algn="ctr"/>
              <a:r>
                <a:rPr lang="en-US" sz="2000" b="1" u="none">
                  <a:solidFill>
                    <a:srgbClr val="0000FF"/>
                  </a:solidFill>
                </a:rPr>
                <a:t>Frame Buffer</a:t>
              </a:r>
            </a:p>
          </p:txBody>
        </p:sp>
        <p:sp>
          <p:nvSpPr>
            <p:cNvPr id="26" name="Line 13"/>
            <p:cNvSpPr>
              <a:spLocks noChangeShapeType="1"/>
            </p:cNvSpPr>
            <p:nvPr/>
          </p:nvSpPr>
          <p:spPr bwMode="auto">
            <a:xfrm>
              <a:off x="2109" y="2478"/>
              <a:ext cx="0" cy="226"/>
            </a:xfrm>
            <a:prstGeom prst="line">
              <a:avLst/>
            </a:prstGeom>
            <a:noFill/>
            <a:ln w="76200">
              <a:solidFill>
                <a:srgbClr val="FF6B07"/>
              </a:solidFill>
              <a:round/>
              <a:headEnd/>
              <a:tailEnd type="triangle" w="med" len="med"/>
            </a:ln>
            <a:effectLst/>
          </p:spPr>
          <p:txBody>
            <a:bodyPr/>
            <a:lstStyle/>
            <a:p>
              <a:endParaRPr lang="en-IN"/>
            </a:p>
          </p:txBody>
        </p:sp>
        <p:sp>
          <p:nvSpPr>
            <p:cNvPr id="27" name="Line 14"/>
            <p:cNvSpPr>
              <a:spLocks noChangeShapeType="1"/>
            </p:cNvSpPr>
            <p:nvPr/>
          </p:nvSpPr>
          <p:spPr bwMode="auto">
            <a:xfrm>
              <a:off x="3061" y="2478"/>
              <a:ext cx="0" cy="226"/>
            </a:xfrm>
            <a:prstGeom prst="line">
              <a:avLst/>
            </a:prstGeom>
            <a:noFill/>
            <a:ln w="76200">
              <a:solidFill>
                <a:srgbClr val="FF6B07"/>
              </a:solidFill>
              <a:round/>
              <a:headEnd/>
              <a:tailEnd type="triangle" w="med" len="med"/>
            </a:ln>
            <a:effectLst/>
          </p:spPr>
          <p:txBody>
            <a:bodyPr/>
            <a:lstStyle/>
            <a:p>
              <a:endParaRPr lang="en-IN"/>
            </a:p>
          </p:txBody>
        </p:sp>
        <p:sp>
          <p:nvSpPr>
            <p:cNvPr id="28" name="Line 15"/>
            <p:cNvSpPr>
              <a:spLocks noChangeShapeType="1"/>
            </p:cNvSpPr>
            <p:nvPr/>
          </p:nvSpPr>
          <p:spPr bwMode="auto">
            <a:xfrm>
              <a:off x="2154" y="3067"/>
              <a:ext cx="0" cy="226"/>
            </a:xfrm>
            <a:prstGeom prst="line">
              <a:avLst/>
            </a:prstGeom>
            <a:noFill/>
            <a:ln w="76200">
              <a:solidFill>
                <a:srgbClr val="FF6B07"/>
              </a:solidFill>
              <a:round/>
              <a:headEnd/>
              <a:tailEnd type="triangle" w="med" len="med"/>
            </a:ln>
            <a:effectLst/>
          </p:spPr>
          <p:txBody>
            <a:bodyPr/>
            <a:lstStyle/>
            <a:p>
              <a:endParaRPr lang="en-IN"/>
            </a:p>
          </p:txBody>
        </p:sp>
        <p:sp>
          <p:nvSpPr>
            <p:cNvPr id="29" name="Line 16"/>
            <p:cNvSpPr>
              <a:spLocks noChangeShapeType="1"/>
            </p:cNvSpPr>
            <p:nvPr/>
          </p:nvSpPr>
          <p:spPr bwMode="auto">
            <a:xfrm>
              <a:off x="3152" y="3067"/>
              <a:ext cx="0" cy="226"/>
            </a:xfrm>
            <a:prstGeom prst="line">
              <a:avLst/>
            </a:prstGeom>
            <a:noFill/>
            <a:ln w="76200">
              <a:solidFill>
                <a:srgbClr val="FF6B07"/>
              </a:solidFill>
              <a:round/>
              <a:headEnd/>
              <a:tailEnd type="triangle" w="med" len="med"/>
            </a:ln>
            <a:effectLst/>
          </p:spPr>
          <p:txBody>
            <a:bodyPr/>
            <a:lstStyle/>
            <a:p>
              <a:endParaRPr lang="en-IN"/>
            </a:p>
          </p:txBody>
        </p:sp>
        <p:sp>
          <p:nvSpPr>
            <p:cNvPr id="30" name="Line 17"/>
            <p:cNvSpPr>
              <a:spLocks noChangeShapeType="1"/>
            </p:cNvSpPr>
            <p:nvPr/>
          </p:nvSpPr>
          <p:spPr bwMode="auto">
            <a:xfrm>
              <a:off x="2608" y="3657"/>
              <a:ext cx="0" cy="226"/>
            </a:xfrm>
            <a:prstGeom prst="line">
              <a:avLst/>
            </a:prstGeom>
            <a:noFill/>
            <a:ln w="76200">
              <a:solidFill>
                <a:srgbClr val="FF6B07"/>
              </a:solidFill>
              <a:round/>
              <a:headEnd/>
              <a:tailEnd type="triangle" w="med" len="med"/>
            </a:ln>
            <a:effectLst/>
          </p:spPr>
          <p:txBody>
            <a:bodyPr/>
            <a:lstStyle/>
            <a:p>
              <a:endParaRPr lang="en-IN"/>
            </a:p>
          </p:txBody>
        </p:sp>
        <p:sp>
          <p:nvSpPr>
            <p:cNvPr id="31" name="Line 18"/>
            <p:cNvSpPr>
              <a:spLocks noChangeShapeType="1"/>
            </p:cNvSpPr>
            <p:nvPr/>
          </p:nvSpPr>
          <p:spPr bwMode="auto">
            <a:xfrm>
              <a:off x="3651" y="4110"/>
              <a:ext cx="648" cy="11"/>
            </a:xfrm>
            <a:prstGeom prst="line">
              <a:avLst/>
            </a:prstGeom>
            <a:noFill/>
            <a:ln w="76200">
              <a:solidFill>
                <a:srgbClr val="FF6B07"/>
              </a:solidFill>
              <a:round/>
              <a:headEnd/>
              <a:tailEnd type="triangle" w="med" len="med"/>
            </a:ln>
            <a:effectLst/>
          </p:spPr>
          <p:txBody>
            <a:bodyPr/>
            <a:lstStyle/>
            <a:p>
              <a:endParaRPr lang="en-IN"/>
            </a:p>
          </p:txBody>
        </p:sp>
        <p:sp>
          <p:nvSpPr>
            <p:cNvPr id="32" name="Rectangle 19"/>
            <p:cNvSpPr>
              <a:spLocks noChangeArrowheads="1"/>
            </p:cNvSpPr>
            <p:nvPr/>
          </p:nvSpPr>
          <p:spPr bwMode="auto">
            <a:xfrm>
              <a:off x="4299" y="3879"/>
              <a:ext cx="1088" cy="454"/>
            </a:xfrm>
            <a:prstGeom prst="rect">
              <a:avLst/>
            </a:prstGeom>
            <a:solidFill>
              <a:srgbClr val="FFFFB9"/>
            </a:solidFill>
            <a:ln w="57150" algn="ctr">
              <a:solidFill>
                <a:srgbClr val="FF9900"/>
              </a:solidFill>
              <a:miter lim="800000"/>
              <a:headEnd/>
              <a:tailEnd/>
            </a:ln>
            <a:effectLst/>
          </p:spPr>
          <p:txBody>
            <a:bodyPr wrap="none" anchor="ctr"/>
            <a:lstStyle/>
            <a:p>
              <a:pPr algn="ctr"/>
              <a:r>
                <a:rPr lang="en-US" sz="2000" b="1" u="none">
                  <a:solidFill>
                    <a:schemeClr val="accent1"/>
                  </a:solidFill>
                </a:rPr>
                <a:t>Intensity</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PROCESSOR</a:t>
            </a:r>
            <a:endParaRPr lang="en-IN"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purpose of the DP is to free the CPU from the graphics chores.</a:t>
            </a:r>
            <a:r>
              <a:rPr lang="en-US" sz="3600" b="1" dirty="0" smtClean="0">
                <a:effectLst>
                  <a:outerShdw blurRad="38100" dist="38100" dir="2700000" algn="tl">
                    <a:srgbClr val="000000"/>
                  </a:outerShdw>
                </a:effectLst>
                <a:latin typeface="Times New Roman" pitchFamily="18" charset="0"/>
                <a:cs typeface="Times New Roman" pitchFamily="18" charset="0"/>
              </a:rPr>
              <a:t> </a:t>
            </a:r>
          </a:p>
          <a:p>
            <a:r>
              <a:rPr lang="en-US" dirty="0" smtClean="0">
                <a:latin typeface="Times New Roman" pitchFamily="18" charset="0"/>
                <a:cs typeface="Times New Roman" pitchFamily="18" charset="0"/>
              </a:rPr>
              <a:t>A major task of the display processor is </a:t>
            </a:r>
            <a:r>
              <a:rPr lang="en-US" b="1" dirty="0" smtClean="0">
                <a:latin typeface="Times New Roman" pitchFamily="18" charset="0"/>
                <a:cs typeface="Times New Roman" pitchFamily="18" charset="0"/>
              </a:rPr>
              <a:t>Scan Conversion.</a:t>
            </a:r>
          </a:p>
          <a:p>
            <a:r>
              <a:rPr lang="en-US" sz="2800" dirty="0" smtClean="0">
                <a:latin typeface="Times New Roman" pitchFamily="18" charset="0"/>
                <a:cs typeface="Times New Roman" pitchFamily="18" charset="0"/>
              </a:rPr>
              <a:t>Scan Conversion: is digitizing a picture definition given in an application program into a set of pixel intensity values for storage in the frame buffer.</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Raster scan display processor"/>
          <p:cNvPicPr>
            <a:picLocks noChangeAspect="1" noChangeArrowheads="1"/>
          </p:cNvPicPr>
          <p:nvPr/>
        </p:nvPicPr>
        <p:blipFill>
          <a:blip r:embed="rId2" cstate="print"/>
          <a:srcRect/>
          <a:stretch>
            <a:fillRect/>
          </a:stretch>
        </p:blipFill>
        <p:spPr bwMode="auto">
          <a:xfrm>
            <a:off x="0" y="0"/>
            <a:ext cx="9144000" cy="2962889"/>
          </a:xfrm>
          <a:prstGeom prst="rect">
            <a:avLst/>
          </a:prstGeom>
          <a:noFill/>
        </p:spPr>
      </p:pic>
      <p:pic>
        <p:nvPicPr>
          <p:cNvPr id="7" name="Picture 8" descr="Buffer"/>
          <p:cNvPicPr>
            <a:picLocks noGrp="1" noChangeAspect="1" noChangeArrowheads="1"/>
          </p:cNvPicPr>
          <p:nvPr>
            <p:ph sz="half" idx="4294967295"/>
          </p:nvPr>
        </p:nvPicPr>
        <p:blipFill>
          <a:blip r:embed="rId3" cstate="print"/>
          <a:srcRect/>
          <a:stretch>
            <a:fillRect/>
          </a:stretch>
        </p:blipFill>
        <p:spPr>
          <a:xfrm>
            <a:off x="0" y="3068960"/>
            <a:ext cx="9144000" cy="3789040"/>
          </a:xfrm>
          <a:prstGeom prst="rect">
            <a:avLst/>
          </a:prstGeom>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RASTER SCAN SYSTEM </a:t>
            </a:r>
            <a:endParaRPr lang="en-IN" dirty="0"/>
          </a:p>
        </p:txBody>
      </p:sp>
      <p:sp>
        <p:nvSpPr>
          <p:cNvPr id="3" name="Content Placeholder 2"/>
          <p:cNvSpPr>
            <a:spLocks noGrp="1"/>
          </p:cNvSpPr>
          <p:nvPr>
            <p:ph idx="1"/>
          </p:nvPr>
        </p:nvSpPr>
        <p:spPr/>
        <p:txBody>
          <a:bodyPr>
            <a:normAutofit/>
          </a:bodyPr>
          <a:lstStyle/>
          <a:p>
            <a:pPr marL="571500" indent="-571500"/>
            <a:r>
              <a:rPr lang="en-US" sz="2800" dirty="0" smtClean="0">
                <a:latin typeface="Times New Roman" pitchFamily="18" charset="0"/>
                <a:cs typeface="Times New Roman" pitchFamily="18" charset="0"/>
              </a:rPr>
              <a:t>Graphic commands are translated by the graphics package into a display file stored in the system memory.</a:t>
            </a:r>
          </a:p>
          <a:p>
            <a:pPr marL="571500" indent="-571500"/>
            <a:r>
              <a:rPr lang="en-US" sz="2800" dirty="0" smtClean="0">
                <a:latin typeface="Times New Roman" pitchFamily="18" charset="0"/>
                <a:cs typeface="Times New Roman" pitchFamily="18" charset="0"/>
              </a:rPr>
              <a:t>This file is then accessed by the </a:t>
            </a:r>
            <a:r>
              <a:rPr lang="en-US" sz="2800" b="1" dirty="0" smtClean="0">
                <a:latin typeface="Times New Roman" pitchFamily="18" charset="0"/>
                <a:cs typeface="Times New Roman" pitchFamily="18" charset="0"/>
              </a:rPr>
              <a:t>display</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processor</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unit</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DPU</a:t>
            </a:r>
            <a:r>
              <a:rPr lang="en-US" sz="2800" dirty="0" smtClean="0">
                <a:latin typeface="Times New Roman" pitchFamily="18" charset="0"/>
                <a:cs typeface="Times New Roman" pitchFamily="18" charset="0"/>
              </a:rPr>
              <a:t>)(graphic controller) to refresh the screen.</a:t>
            </a:r>
            <a:endParaRPr lang="en-US" sz="2800" dirty="0">
              <a:latin typeface="Times New Roman" pitchFamily="18" charset="0"/>
              <a:cs typeface="Times New Roman" pitchFamily="18" charset="0"/>
            </a:endParaRPr>
          </a:p>
        </p:txBody>
      </p:sp>
      <p:pic>
        <p:nvPicPr>
          <p:cNvPr id="4" name="Picture 4" descr="Random Scan System"/>
          <p:cNvPicPr>
            <a:picLocks noChangeAspect="1" noChangeArrowheads="1"/>
          </p:cNvPicPr>
          <p:nvPr/>
        </p:nvPicPr>
        <p:blipFill>
          <a:blip r:embed="rId2" cstate="print"/>
          <a:srcRect/>
          <a:stretch>
            <a:fillRect/>
          </a:stretch>
        </p:blipFill>
        <p:spPr bwMode="auto">
          <a:xfrm>
            <a:off x="1043608" y="4293096"/>
            <a:ext cx="8100392" cy="2564904"/>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RASTER SCAN SYSTEM</a:t>
            </a:r>
            <a:endParaRPr lang="en-IN" dirty="0"/>
          </a:p>
        </p:txBody>
      </p:sp>
      <p:pic>
        <p:nvPicPr>
          <p:cNvPr id="4" name="Picture 5" descr="Random Scan System2"/>
          <p:cNvPicPr>
            <a:picLocks noGrp="1" noChangeAspect="1" noChangeArrowheads="1"/>
          </p:cNvPicPr>
          <p:nvPr>
            <p:ph idx="1"/>
          </p:nvPr>
        </p:nvPicPr>
        <p:blipFill>
          <a:blip r:embed="rId2" cstate="print"/>
          <a:srcRect/>
          <a:stretch>
            <a:fillRect/>
          </a:stretch>
        </p:blipFill>
        <p:spPr>
          <a:xfrm>
            <a:off x="1043608" y="1412777"/>
            <a:ext cx="8013473" cy="4835624"/>
          </a:xfrm>
          <a:noFill/>
          <a:ln w="76200" cap="flat" algn="ctr">
            <a:solidFill>
              <a:srgbClr val="FFFF00"/>
            </a:solid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descr="http://www.hightowergraphics.com/wp-content/uploads/2012/12/raster-1024x540.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7892" name="Picture 4" descr="http://www.hightowergraphics.com/wp-content/uploads/2012/12/raster-1024x540.png"/>
          <p:cNvPicPr>
            <a:picLocks noChangeAspect="1" noChangeArrowheads="1"/>
          </p:cNvPicPr>
          <p:nvPr/>
        </p:nvPicPr>
        <p:blipFill>
          <a:blip r:embed="rId2" cstate="print"/>
          <a:srcRect/>
          <a:stretch>
            <a:fillRect/>
          </a:stretch>
        </p:blipFill>
        <p:spPr bwMode="auto">
          <a:xfrm>
            <a:off x="0" y="1196752"/>
            <a:ext cx="9144000" cy="5143501"/>
          </a:xfrm>
          <a:prstGeom prst="rect">
            <a:avLst/>
          </a:prstGeom>
          <a:noFill/>
        </p:spPr>
      </p:pic>
      <p:sp>
        <p:nvSpPr>
          <p:cNvPr id="6" name="TextBox 5"/>
          <p:cNvSpPr txBox="1"/>
          <p:nvPr/>
        </p:nvSpPr>
        <p:spPr>
          <a:xfrm>
            <a:off x="1979712" y="260648"/>
            <a:ext cx="5832648" cy="830997"/>
          </a:xfrm>
          <a:prstGeom prst="rect">
            <a:avLst/>
          </a:prstGeom>
          <a:noFill/>
        </p:spPr>
        <p:txBody>
          <a:bodyPr wrap="square" rtlCol="0">
            <a:spAutoFit/>
          </a:bodyPr>
          <a:lstStyle/>
          <a:p>
            <a:r>
              <a:rPr lang="en-US" sz="4800" dirty="0" smtClean="0">
                <a:latin typeface="Times New Roman" pitchFamily="18" charset="0"/>
                <a:cs typeface="Times New Roman" pitchFamily="18" charset="0"/>
              </a:rPr>
              <a:t>RASTER IMAGE</a:t>
            </a:r>
            <a:endParaRPr lang="en-IN" sz="4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IN" dirty="0"/>
          </a:p>
        </p:txBody>
      </p:sp>
      <p:sp>
        <p:nvSpPr>
          <p:cNvPr id="3" name="Content Placeholder 2"/>
          <p:cNvSpPr>
            <a:spLocks noGrp="1"/>
          </p:cNvSpPr>
          <p:nvPr>
            <p:ph idx="1"/>
          </p:nvPr>
        </p:nvSpPr>
        <p:spPr/>
        <p:txBody>
          <a:bodyPr>
            <a:normAutofit lnSpcReduction="10000"/>
          </a:bodyPr>
          <a:lstStyle/>
          <a:p>
            <a:pPr marL="571500" indent="-571500">
              <a:buFont typeface="Wingdings" pitchFamily="2" charset="2"/>
              <a:buChar char="§"/>
            </a:pPr>
            <a:endParaRPr lang="en-US" sz="2600" b="1" dirty="0" smtClean="0">
              <a:latin typeface="Times New Roman" pitchFamily="18" charset="0"/>
              <a:cs typeface="Times New Roman" pitchFamily="18" charset="0"/>
            </a:endParaRPr>
          </a:p>
          <a:p>
            <a:pPr marL="571500" indent="-571500"/>
            <a:r>
              <a:rPr lang="en-US" sz="2600" dirty="0" smtClean="0">
                <a:latin typeface="Times New Roman" pitchFamily="18" charset="0"/>
                <a:cs typeface="Times New Roman" pitchFamily="18" charset="0"/>
              </a:rPr>
              <a:t>In a raster scan system, the electron beam is swept across the screen, one row at a time from top to bottom.</a:t>
            </a:r>
          </a:p>
          <a:p>
            <a:pPr marL="571500" indent="-571500"/>
            <a:r>
              <a:rPr lang="en-US" sz="2600" dirty="0" smtClean="0">
                <a:latin typeface="Times New Roman" pitchFamily="18" charset="0"/>
                <a:cs typeface="Times New Roman" pitchFamily="18" charset="0"/>
              </a:rPr>
              <a:t>As the electron beam moves across each row, the beam intensity is turned on and off to create a pattern of illuminated spots.</a:t>
            </a:r>
          </a:p>
          <a:p>
            <a:pPr marL="571500" indent="-571500"/>
            <a:r>
              <a:rPr lang="en-US" sz="2600" dirty="0" smtClean="0">
                <a:latin typeface="Times New Roman" pitchFamily="18" charset="0"/>
                <a:cs typeface="Times New Roman" pitchFamily="18" charset="0"/>
              </a:rPr>
              <a:t>The return to the left of the screen, after refreshing each scan line is called </a:t>
            </a:r>
            <a:r>
              <a:rPr lang="en-US" sz="2600" b="1" dirty="0" smtClean="0">
                <a:latin typeface="Times New Roman" pitchFamily="18" charset="0"/>
                <a:cs typeface="Times New Roman" pitchFamily="18" charset="0"/>
              </a:rPr>
              <a:t>Horizontal retrace</a:t>
            </a:r>
            <a:r>
              <a:rPr lang="en-US" sz="2600" dirty="0" smtClean="0">
                <a:latin typeface="Times New Roman" pitchFamily="18" charset="0"/>
                <a:cs typeface="Times New Roman" pitchFamily="18" charset="0"/>
              </a:rPr>
              <a:t>.</a:t>
            </a:r>
          </a:p>
          <a:p>
            <a:pPr marL="571500" indent="-571500"/>
            <a:r>
              <a:rPr lang="en-US" sz="2600" dirty="0" smtClean="0">
                <a:latin typeface="Times New Roman" pitchFamily="18" charset="0"/>
                <a:cs typeface="Times New Roman" pitchFamily="18" charset="0"/>
              </a:rPr>
              <a:t>At the end of each frame the electron beam returns to the top left corner of the screen to begin the next frame is called </a:t>
            </a:r>
            <a:r>
              <a:rPr lang="en-US" sz="2600" b="1" dirty="0" smtClean="0">
                <a:latin typeface="Times New Roman" pitchFamily="18" charset="0"/>
                <a:cs typeface="Times New Roman" pitchFamily="18" charset="0"/>
              </a:rPr>
              <a:t>Vertical retrace</a:t>
            </a:r>
            <a:r>
              <a:rPr lang="en-US" sz="2600" dirty="0" smtClean="0">
                <a:latin typeface="Times New Roman" pitchFamily="18" charset="0"/>
                <a:cs typeface="Times New Roman" pitchFamily="18" charset="0"/>
              </a:rPr>
              <a:t>: </a:t>
            </a:r>
          </a:p>
          <a:p>
            <a:pPr marL="571500" indent="-571500" algn="just">
              <a:buFont typeface="Wingdings" pitchFamily="2" charset="2"/>
              <a:buChar char="§"/>
            </a:pPr>
            <a:endParaRPr lang="en-US" dirty="0" smtClean="0">
              <a:latin typeface="Times New Roman" pitchFamily="18" charset="0"/>
              <a:cs typeface="Times New Roman" pitchFamily="18" charset="0"/>
            </a:endParaRPr>
          </a:p>
          <a:p>
            <a:pPr marL="571500" indent="-571500">
              <a:buNone/>
            </a:pPr>
            <a:endParaRPr lang="en-US"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Raster Scan Display</a:t>
            </a:r>
            <a:endParaRPr lang="en-IN" dirty="0"/>
          </a:p>
        </p:txBody>
      </p:sp>
      <p:pic>
        <p:nvPicPr>
          <p:cNvPr id="4" name="Picture 7" descr="Raster1"/>
          <p:cNvPicPr>
            <a:picLocks noChangeAspect="1" noChangeArrowheads="1"/>
          </p:cNvPicPr>
          <p:nvPr/>
        </p:nvPicPr>
        <p:blipFill>
          <a:blip r:embed="rId2" cstate="print"/>
          <a:srcRect/>
          <a:stretch>
            <a:fillRect/>
          </a:stretch>
        </p:blipFill>
        <p:spPr>
          <a:xfrm>
            <a:off x="683568" y="1412776"/>
            <a:ext cx="7479541" cy="4752528"/>
          </a:xfrm>
          <a:prstGeom prst="rect">
            <a:avLst/>
          </a:prstGeom>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IN" dirty="0"/>
          </a:p>
        </p:txBody>
      </p:sp>
      <p:sp>
        <p:nvSpPr>
          <p:cNvPr id="3" name="Content Placeholder 2"/>
          <p:cNvSpPr>
            <a:spLocks noGrp="1"/>
          </p:cNvSpPr>
          <p:nvPr>
            <p:ph idx="1"/>
          </p:nvPr>
        </p:nvSpPr>
        <p:spPr/>
        <p:txBody>
          <a:bodyPr/>
          <a:lstStyle/>
          <a:p>
            <a:pPr>
              <a:buFont typeface="Arial" pitchFamily="34" charset="0"/>
              <a:buChar char="•"/>
            </a:pPr>
            <a:r>
              <a:rPr lang="en-US" dirty="0">
                <a:latin typeface="Times New Roman" pitchFamily="18" charset="0"/>
                <a:cs typeface="Times New Roman" pitchFamily="18" charset="0"/>
              </a:rPr>
              <a:t>Picture definition is stored in a memory area called the </a:t>
            </a:r>
            <a:r>
              <a:rPr lang="en-US" b="1" dirty="0">
                <a:latin typeface="Times New Roman" pitchFamily="18" charset="0"/>
                <a:cs typeface="Times New Roman" pitchFamily="18" charset="0"/>
              </a:rPr>
              <a:t>refresh buffer</a:t>
            </a:r>
            <a:r>
              <a:rPr lang="en-US" dirty="0">
                <a:latin typeface="Times New Roman" pitchFamily="18" charset="0"/>
                <a:cs typeface="Times New Roman" pitchFamily="18" charset="0"/>
              </a:rPr>
              <a:t> or </a:t>
            </a:r>
            <a:r>
              <a:rPr lang="en-US" b="1" dirty="0">
                <a:latin typeface="Times New Roman" pitchFamily="18" charset="0"/>
                <a:cs typeface="Times New Roman" pitchFamily="18" charset="0"/>
              </a:rPr>
              <a:t>frame buffer</a:t>
            </a:r>
            <a:r>
              <a:rPr lang="en-US" dirty="0">
                <a:latin typeface="Times New Roman" pitchFamily="18" charset="0"/>
                <a:cs typeface="Times New Roman" pitchFamily="18" charset="0"/>
              </a:rPr>
              <a:t>.</a:t>
            </a:r>
          </a:p>
          <a:p>
            <a:pPr>
              <a:buFont typeface="Arial" pitchFamily="34" charset="0"/>
              <a:buChar char="•"/>
            </a:pPr>
            <a:r>
              <a:rPr lang="en-US" b="1" dirty="0" smtClean="0">
                <a:latin typeface="Times New Roman" pitchFamily="18" charset="0"/>
                <a:cs typeface="Times New Roman" pitchFamily="18" charset="0"/>
              </a:rPr>
              <a:t>Refresh buffer</a:t>
            </a:r>
            <a:r>
              <a:rPr lang="en-US" dirty="0" smtClean="0">
                <a:latin typeface="Times New Roman" pitchFamily="18" charset="0"/>
                <a:cs typeface="Times New Roman" pitchFamily="18" charset="0"/>
              </a:rPr>
              <a:t> or </a:t>
            </a:r>
            <a:r>
              <a:rPr lang="en-US" b="1" dirty="0" smtClean="0">
                <a:latin typeface="Times New Roman" pitchFamily="18" charset="0"/>
                <a:cs typeface="Times New Roman" pitchFamily="18" charset="0"/>
              </a:rPr>
              <a:t>frame buffer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is memory area  that holds the set of intensity values for all the screen points.</a:t>
            </a:r>
          </a:p>
          <a:p>
            <a:pPr>
              <a:buFont typeface="Arial" pitchFamily="34" charset="0"/>
              <a:buChar char="•"/>
            </a:pPr>
            <a:r>
              <a:rPr lang="en-US" dirty="0">
                <a:latin typeface="Times New Roman" pitchFamily="18" charset="0"/>
                <a:cs typeface="Times New Roman" pitchFamily="18" charset="0"/>
              </a:rPr>
              <a:t>Stored intensity values then retrieved from refresh buffer and “</a:t>
            </a:r>
            <a:r>
              <a:rPr lang="en-US" b="1" dirty="0">
                <a:latin typeface="Times New Roman" pitchFamily="18" charset="0"/>
                <a:cs typeface="Times New Roman" pitchFamily="18" charset="0"/>
              </a:rPr>
              <a:t>painted</a:t>
            </a:r>
            <a:r>
              <a:rPr lang="en-US" dirty="0">
                <a:latin typeface="Times New Roman" pitchFamily="18" charset="0"/>
                <a:cs typeface="Times New Roman" pitchFamily="18" charset="0"/>
              </a:rPr>
              <a:t>” on the screen one row (</a:t>
            </a:r>
            <a:r>
              <a:rPr lang="en-US" b="1" dirty="0">
                <a:latin typeface="Times New Roman" pitchFamily="18" charset="0"/>
                <a:cs typeface="Times New Roman" pitchFamily="18" charset="0"/>
              </a:rPr>
              <a:t>scan line</a:t>
            </a:r>
            <a:r>
              <a:rPr lang="en-US" dirty="0">
                <a:latin typeface="Times New Roman" pitchFamily="18" charset="0"/>
                <a:cs typeface="Times New Roman" pitchFamily="18" charset="0"/>
              </a:rPr>
              <a:t>) at a time.</a:t>
            </a:r>
          </a:p>
          <a:p>
            <a:pPr>
              <a:buFont typeface="Wingdings" pitchFamily="2" charset="2"/>
              <a:buChar char="§"/>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aster_Scan.jpg"/>
          <p:cNvPicPr>
            <a:picLocks noGrp="1" noChangeAspect="1"/>
          </p:cNvPicPr>
          <p:nvPr>
            <p:ph idx="1"/>
          </p:nvPr>
        </p:nvPicPr>
        <p:blipFill>
          <a:blip r:embed="rId2" cstate="print"/>
          <a:stretch>
            <a:fillRect/>
          </a:stretch>
        </p:blipFill>
        <p:spPr>
          <a:xfrm>
            <a:off x="1835696" y="0"/>
            <a:ext cx="5436096" cy="5738820"/>
          </a:xfrm>
        </p:spPr>
      </p:pic>
      <p:sp>
        <p:nvSpPr>
          <p:cNvPr id="6" name="TextBox 5"/>
          <p:cNvSpPr txBox="1"/>
          <p:nvPr/>
        </p:nvSpPr>
        <p:spPr>
          <a:xfrm>
            <a:off x="539552" y="5877272"/>
            <a:ext cx="8208912" cy="523220"/>
          </a:xfrm>
          <a:prstGeom prst="rect">
            <a:avLst/>
          </a:prstGeom>
          <a:noFill/>
        </p:spPr>
        <p:txBody>
          <a:bodyPr wrap="square" rtlCol="0">
            <a:spAutoFit/>
          </a:bodyPr>
          <a:lstStyle/>
          <a:p>
            <a:r>
              <a:rPr lang="en-US" sz="2800" dirty="0" smtClean="0"/>
              <a:t>Object as set of discrete points across each scan line</a:t>
            </a:r>
            <a:endParaRPr lang="en-IN"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571500" indent="-571500"/>
            <a:r>
              <a:rPr lang="en-US" sz="2800" dirty="0" smtClean="0">
                <a:latin typeface="Times New Roman" pitchFamily="18" charset="0"/>
                <a:cs typeface="Times New Roman" pitchFamily="18" charset="0"/>
              </a:rPr>
              <a:t>The quality of a raster image is determined by the total number pixels (</a:t>
            </a:r>
            <a:r>
              <a:rPr lang="en-US" sz="2800" b="1" dirty="0" smtClean="0">
                <a:solidFill>
                  <a:srgbClr val="FF0000"/>
                </a:solidFill>
                <a:latin typeface="Times New Roman" pitchFamily="18" charset="0"/>
                <a:cs typeface="Times New Roman" pitchFamily="18" charset="0"/>
              </a:rPr>
              <a:t>resolution</a:t>
            </a:r>
            <a:r>
              <a:rPr lang="en-US" sz="2800" dirty="0" smtClean="0">
                <a:latin typeface="Times New Roman" pitchFamily="18" charset="0"/>
                <a:cs typeface="Times New Roman" pitchFamily="18" charset="0"/>
              </a:rPr>
              <a:t>), and the amount of information in each pixel (</a:t>
            </a:r>
            <a:r>
              <a:rPr lang="en-US" sz="2800" b="1" dirty="0" smtClean="0">
                <a:solidFill>
                  <a:srgbClr val="FF0000"/>
                </a:solidFill>
                <a:latin typeface="Times New Roman" pitchFamily="18" charset="0"/>
                <a:cs typeface="Times New Roman" pitchFamily="18" charset="0"/>
              </a:rPr>
              <a:t>color depth</a:t>
            </a:r>
            <a:r>
              <a:rPr lang="en-US" sz="2800" dirty="0" smtClean="0">
                <a:latin typeface="Times New Roman" pitchFamily="18" charset="0"/>
                <a:cs typeface="Times New Roman" pitchFamily="18" charset="0"/>
              </a:rPr>
              <a:t>)</a:t>
            </a:r>
          </a:p>
          <a:p>
            <a:pPr marL="571500" indent="-571500"/>
            <a:r>
              <a:rPr lang="en-US" sz="2800" dirty="0" smtClean="0">
                <a:latin typeface="Times New Roman" pitchFamily="18" charset="0"/>
                <a:cs typeface="Times New Roman" pitchFamily="18" charset="0"/>
              </a:rPr>
              <a:t>A black-and-white system: each screen point is either on or off, so only </a:t>
            </a:r>
            <a:r>
              <a:rPr lang="en-US" sz="2800" b="1" dirty="0" smtClean="0">
                <a:solidFill>
                  <a:schemeClr val="accent3"/>
                </a:solidFill>
                <a:latin typeface="Times New Roman" pitchFamily="18" charset="0"/>
                <a:cs typeface="Times New Roman" pitchFamily="18" charset="0"/>
              </a:rPr>
              <a:t>one bit</a:t>
            </a:r>
            <a:r>
              <a:rPr lang="en-US" sz="2800" dirty="0" smtClean="0">
                <a:solidFill>
                  <a:schemeClr val="accent3"/>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per pixel is needed to control the intensity of screen positions</a:t>
            </a:r>
            <a:r>
              <a:rPr lang="en-US" sz="2800" dirty="0">
                <a:latin typeface="Times New Roman" pitchFamily="18" charset="0"/>
                <a:cs typeface="Times New Roman" pitchFamily="18" charset="0"/>
              </a:rPr>
              <a:t>.</a:t>
            </a:r>
            <a:r>
              <a:rPr lang="en-US" sz="2800" dirty="0" smtClean="0">
                <a:latin typeface="Times New Roman" pitchFamily="18" charset="0"/>
                <a:cs typeface="Times New Roman" pitchFamily="18" charset="0"/>
              </a:rPr>
              <a:t> Such type of frame buffer is called Bit map</a:t>
            </a:r>
          </a:p>
          <a:p>
            <a:pPr marL="571500" indent="-571500"/>
            <a:r>
              <a:rPr lang="en-US" sz="2800" dirty="0" smtClean="0">
                <a:latin typeface="Times New Roman" pitchFamily="18" charset="0"/>
                <a:cs typeface="Times New Roman" pitchFamily="18" charset="0"/>
              </a:rPr>
              <a:t>High quality raster graphics system have </a:t>
            </a:r>
            <a:r>
              <a:rPr lang="en-US" sz="2800" b="1" dirty="0" smtClean="0">
                <a:solidFill>
                  <a:schemeClr val="accent3"/>
                </a:solidFill>
                <a:latin typeface="Times New Roman" pitchFamily="18" charset="0"/>
                <a:cs typeface="Times New Roman" pitchFamily="18" charset="0"/>
              </a:rPr>
              <a:t>24</a:t>
            </a:r>
            <a:r>
              <a:rPr lang="en-US" sz="2800" dirty="0" smtClean="0">
                <a:solidFill>
                  <a:schemeClr val="accent3"/>
                </a:solidFill>
                <a:latin typeface="Times New Roman" pitchFamily="18" charset="0"/>
                <a:cs typeface="Times New Roman" pitchFamily="18" charset="0"/>
              </a:rPr>
              <a:t> bits per pixel</a:t>
            </a:r>
            <a:r>
              <a:rPr lang="en-US" sz="2800" dirty="0" smtClean="0">
                <a:latin typeface="Times New Roman" pitchFamily="18" charset="0"/>
                <a:cs typeface="Times New Roman" pitchFamily="18" charset="0"/>
              </a:rPr>
              <a:t> in the frame buffer (a </a:t>
            </a:r>
            <a:r>
              <a:rPr lang="en-US" sz="2800" b="1" dirty="0" smtClean="0">
                <a:latin typeface="Times New Roman" pitchFamily="18" charset="0"/>
                <a:cs typeface="Times New Roman" pitchFamily="18" charset="0"/>
              </a:rPr>
              <a:t>full color</a:t>
            </a:r>
            <a:r>
              <a:rPr lang="en-US" sz="2800" dirty="0" smtClean="0">
                <a:latin typeface="Times New Roman" pitchFamily="18" charset="0"/>
                <a:cs typeface="Times New Roman" pitchFamily="18" charset="0"/>
              </a:rPr>
              <a:t> system or a </a:t>
            </a:r>
            <a:r>
              <a:rPr lang="en-US" sz="2800" b="1" dirty="0" smtClean="0">
                <a:latin typeface="Times New Roman" pitchFamily="18" charset="0"/>
                <a:cs typeface="Times New Roman" pitchFamily="18" charset="0"/>
              </a:rPr>
              <a:t>true color</a:t>
            </a:r>
            <a:r>
              <a:rPr lang="en-US" sz="2800" dirty="0" smtClean="0">
                <a:latin typeface="Times New Roman" pitchFamily="18" charset="0"/>
                <a:cs typeface="Times New Roman" pitchFamily="18" charset="0"/>
              </a:rPr>
              <a:t> system)</a:t>
            </a:r>
          </a:p>
          <a:p>
            <a:pPr marL="571500" indent="-571500"/>
            <a:r>
              <a:rPr lang="en-US" sz="2800" dirty="0" smtClean="0">
                <a:latin typeface="Times New Roman" pitchFamily="18" charset="0"/>
                <a:cs typeface="Times New Roman" pitchFamily="18" charset="0"/>
              </a:rPr>
              <a:t>Refreshing on raster scan displays is carried      out at the rate 60 to 80 frame per second.</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INTERLACING </a:t>
            </a:r>
            <a:endParaRPr lang="en-IN"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On some raster systems (TV), each frame is displays in two passes using an interlaced refresh procedure.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Interlacing is primarily used for slower refresh rates.</a:t>
            </a:r>
          </a:p>
          <a:p>
            <a:endParaRPr lang="en-US"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An effective technique to avoid </a:t>
            </a:r>
            <a:r>
              <a:rPr lang="en-IN" sz="2400" b="1" dirty="0" smtClean="0">
                <a:latin typeface="Times New Roman" pitchFamily="18" charset="0"/>
                <a:cs typeface="Times New Roman" pitchFamily="18" charset="0"/>
              </a:rPr>
              <a:t>Flicker</a:t>
            </a:r>
            <a:r>
              <a:rPr lang="en-IN" sz="2400" dirty="0" smtClean="0">
                <a:latin typeface="Times New Roman" pitchFamily="18" charset="0"/>
                <a:cs typeface="Times New Roman" pitchFamily="18" charset="0"/>
              </a:rPr>
              <a:t>.(Flicker occurs on CRTs when they are driven at a low refresh rate, allowing the brightness to drop for time intervals sufficiently long to be noticed by a human eye)</a:t>
            </a:r>
          </a:p>
          <a:p>
            <a:endParaRPr lang="en-US"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359</TotalTime>
  <Words>1040</Words>
  <Application>Microsoft Office PowerPoint</Application>
  <PresentationFormat>On-screen Show (4:3)</PresentationFormat>
  <Paragraphs>102</Paragraphs>
  <Slides>28</Slides>
  <Notes>1</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Solstice</vt:lpstr>
      <vt:lpstr>Office Theme</vt:lpstr>
      <vt:lpstr>RANDOM SCAN DISPLAYS  AND RASTER SCAN DISPLAYS </vt:lpstr>
      <vt:lpstr>RASTER SCAN DISPLAY</vt:lpstr>
      <vt:lpstr>Slide 3</vt:lpstr>
      <vt:lpstr>WORKING</vt:lpstr>
      <vt:lpstr>Raster Scan Display</vt:lpstr>
      <vt:lpstr>WORKING</vt:lpstr>
      <vt:lpstr>Slide 7</vt:lpstr>
      <vt:lpstr>Slide 8</vt:lpstr>
      <vt:lpstr>INTERLACING </vt:lpstr>
      <vt:lpstr>INTERLACING</vt:lpstr>
      <vt:lpstr>APPLICATIONS</vt:lpstr>
      <vt:lpstr>DISADVANTAGE</vt:lpstr>
      <vt:lpstr>RANDOM SCAN DISPLAY</vt:lpstr>
      <vt:lpstr>VECTOR IMAGE </vt:lpstr>
      <vt:lpstr>WORKING</vt:lpstr>
      <vt:lpstr>RASTER SCAN DISPLAY </vt:lpstr>
      <vt:lpstr>Slide 17</vt:lpstr>
      <vt:lpstr>Slide 18</vt:lpstr>
      <vt:lpstr>Slide 19</vt:lpstr>
      <vt:lpstr>Advantages</vt:lpstr>
      <vt:lpstr>RASTER SCAN SYSTEM </vt:lpstr>
      <vt:lpstr>Slide 22</vt:lpstr>
      <vt:lpstr>The Basic refresh operation of the video controller. </vt:lpstr>
      <vt:lpstr>Slide 24</vt:lpstr>
      <vt:lpstr>DISPLAY PROCESSOR</vt:lpstr>
      <vt:lpstr>Slide 26</vt:lpstr>
      <vt:lpstr>RASTER SCAN SYSTEM </vt:lpstr>
      <vt:lpstr>RASTER SCAN SYSTEM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SCAN DISPLAYS  AND RASTER SCAN DISPLAYS</dc:title>
  <dc:creator>Sony</dc:creator>
  <cp:lastModifiedBy>puneet</cp:lastModifiedBy>
  <cp:revision>45</cp:revision>
  <dcterms:created xsi:type="dcterms:W3CDTF">2013-09-21T17:55:40Z</dcterms:created>
  <dcterms:modified xsi:type="dcterms:W3CDTF">2017-08-02T05:21:30Z</dcterms:modified>
</cp:coreProperties>
</file>