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56F7-F5C8-49BE-883B-506D87E62939}" type="datetimeFigureOut">
              <a:rPr lang="en-US" smtClean="0"/>
              <a:t>8/6/2015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53C1-3F34-47DE-A03E-B973C5EB93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56F7-F5C8-49BE-883B-506D87E62939}" type="datetimeFigureOut">
              <a:rPr lang="en-US" smtClean="0"/>
              <a:t>8/6/2015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53C1-3F34-47DE-A03E-B973C5EB93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56F7-F5C8-49BE-883B-506D87E62939}" type="datetimeFigureOut">
              <a:rPr lang="en-US" smtClean="0"/>
              <a:t>8/6/2015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53C1-3F34-47DE-A03E-B973C5EB93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56F7-F5C8-49BE-883B-506D87E62939}" type="datetimeFigureOut">
              <a:rPr lang="en-US" smtClean="0"/>
              <a:t>8/6/2015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53C1-3F34-47DE-A03E-B973C5EB93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56F7-F5C8-49BE-883B-506D87E62939}" type="datetimeFigureOut">
              <a:rPr lang="en-US" smtClean="0"/>
              <a:t>8/6/2015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53C1-3F34-47DE-A03E-B973C5EB93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56F7-F5C8-49BE-883B-506D87E62939}" type="datetimeFigureOut">
              <a:rPr lang="en-US" smtClean="0"/>
              <a:t>8/6/2015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53C1-3F34-47DE-A03E-B973C5EB93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56F7-F5C8-49BE-883B-506D87E62939}" type="datetimeFigureOut">
              <a:rPr lang="en-US" smtClean="0"/>
              <a:t>8/6/2015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53C1-3F34-47DE-A03E-B973C5EB93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56F7-F5C8-49BE-883B-506D87E62939}" type="datetimeFigureOut">
              <a:rPr lang="en-US" smtClean="0"/>
              <a:t>8/6/2015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53C1-3F34-47DE-A03E-B973C5EB93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56F7-F5C8-49BE-883B-506D87E62939}" type="datetimeFigureOut">
              <a:rPr lang="en-US" smtClean="0"/>
              <a:t>8/6/2015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53C1-3F34-47DE-A03E-B973C5EB93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56F7-F5C8-49BE-883B-506D87E62939}" type="datetimeFigureOut">
              <a:rPr lang="en-US" smtClean="0"/>
              <a:t>8/6/2015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53C1-3F34-47DE-A03E-B973C5EB93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56F7-F5C8-49BE-883B-506D87E62939}" type="datetimeFigureOut">
              <a:rPr lang="en-US" smtClean="0"/>
              <a:t>8/6/2015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53C1-3F34-47DE-A03E-B973C5EB93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D56F7-F5C8-49BE-883B-506D87E62939}" type="datetimeFigureOut">
              <a:rPr lang="en-US" smtClean="0"/>
              <a:t>8/6/2015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E53C1-3F34-47DE-A03E-B973C5EB932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dirty="0">
                <a:solidFill>
                  <a:schemeClr val="bg1"/>
                </a:solidFill>
                <a:latin typeface="+mj-lt"/>
              </a:rPr>
              <a:t>Algorithm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1143000"/>
            <a:ext cx="9067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An “algorithm" is a formally defined procedure for performing some calculation.  It provides a blueprint to write a program to solve a particular problem.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It is considered to be an effective procedure for solving a problem in finite number of steps. That is, a well-defined algorithm always provides an answer and is guaranteed to terminate.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Algorithms are mainly used to achieve </a:t>
            </a:r>
            <a:r>
              <a:rPr lang="en-US" altLang="en-US" sz="2400" b="1" dirty="0">
                <a:latin typeface="Calibri" pitchFamily="34" charset="0"/>
              </a:rPr>
              <a:t>software re-use</a:t>
            </a:r>
            <a:r>
              <a:rPr lang="en-US" altLang="en-US" sz="2400" dirty="0">
                <a:latin typeface="Calibri" pitchFamily="34" charset="0"/>
              </a:rPr>
              <a:t>. Once we have an idea or a blueprint of a solution, we can implement it in any high level language like C, C++, Java, so on and so forth.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dirty="0">
                <a:solidFill>
                  <a:schemeClr val="bg1"/>
                </a:solidFill>
                <a:latin typeface="+mj-lt"/>
              </a:rPr>
              <a:t>Theta Notation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675" name="Rectangle 3"/>
          <p:cNvSpPr txBox="1">
            <a:spLocks noChangeArrowheads="1"/>
          </p:cNvSpPr>
          <p:nvPr/>
        </p:nvSpPr>
        <p:spPr bwMode="auto">
          <a:xfrm>
            <a:off x="76200" y="1120775"/>
            <a:ext cx="9067800" cy="543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Theta notation provides an asymptotically tight bound for f(n).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Θ notation is simply written as, f(n) ∈ Θ(g(n)), where n is the problem size and </a:t>
            </a:r>
            <a:r>
              <a:rPr lang="pt-BR" altLang="en-US" sz="2400" dirty="0">
                <a:latin typeface="Calibri" pitchFamily="34" charset="0"/>
              </a:rPr>
              <a:t>Θ(g(n)) = {h(n): ∃ positive constants c</a:t>
            </a:r>
            <a:r>
              <a:rPr lang="pt-BR" altLang="en-US" sz="2400" baseline="-25000" dirty="0">
                <a:latin typeface="Calibri" pitchFamily="34" charset="0"/>
              </a:rPr>
              <a:t>1</a:t>
            </a:r>
            <a:r>
              <a:rPr lang="pt-BR" altLang="en-US" sz="2400" dirty="0">
                <a:latin typeface="Calibri" pitchFamily="34" charset="0"/>
              </a:rPr>
              <a:t>, c</a:t>
            </a:r>
            <a:r>
              <a:rPr lang="pt-BR" altLang="en-US" sz="2400" baseline="-25000" dirty="0">
                <a:latin typeface="Calibri" pitchFamily="34" charset="0"/>
              </a:rPr>
              <a:t>2</a:t>
            </a:r>
            <a:r>
              <a:rPr lang="pt-BR" altLang="en-US" sz="2400" dirty="0">
                <a:latin typeface="Calibri" pitchFamily="34" charset="0"/>
              </a:rPr>
              <a:t> and n</a:t>
            </a:r>
            <a:r>
              <a:rPr lang="pt-BR" altLang="en-US" sz="2400" baseline="-25000" dirty="0">
                <a:latin typeface="Calibri" pitchFamily="34" charset="0"/>
              </a:rPr>
              <a:t>0</a:t>
            </a:r>
            <a:r>
              <a:rPr lang="pt-BR" altLang="en-US" sz="2400" dirty="0">
                <a:latin typeface="Calibri" pitchFamily="34" charset="0"/>
              </a:rPr>
              <a:t> such that 0 ≤ c</a:t>
            </a:r>
            <a:r>
              <a:rPr lang="pt-BR" altLang="en-US" sz="2400" baseline="-25000" dirty="0">
                <a:latin typeface="Calibri" pitchFamily="34" charset="0"/>
              </a:rPr>
              <a:t>1</a:t>
            </a:r>
            <a:r>
              <a:rPr lang="pt-BR" altLang="en-US" sz="2400" dirty="0">
                <a:latin typeface="Calibri" pitchFamily="34" charset="0"/>
              </a:rPr>
              <a:t>g(n) ≤ h(n) ≤ c</a:t>
            </a:r>
            <a:r>
              <a:rPr lang="pt-BR" altLang="en-US" sz="2400" baseline="-25000" dirty="0">
                <a:latin typeface="Calibri" pitchFamily="34" charset="0"/>
              </a:rPr>
              <a:t>2</a:t>
            </a:r>
            <a:r>
              <a:rPr lang="pt-BR" altLang="en-US" sz="2400" dirty="0">
                <a:latin typeface="Calibri" pitchFamily="34" charset="0"/>
              </a:rPr>
              <a:t>g(n), ∀ n ≥ n</a:t>
            </a:r>
            <a:r>
              <a:rPr lang="pt-BR" altLang="en-US" sz="2400" baseline="-25000" dirty="0">
                <a:latin typeface="Calibri" pitchFamily="34" charset="0"/>
              </a:rPr>
              <a:t>0</a:t>
            </a:r>
            <a:r>
              <a:rPr lang="pt-BR" altLang="en-US" sz="2400" dirty="0">
                <a:latin typeface="Calibri" pitchFamily="34" charset="0"/>
              </a:rPr>
              <a:t>}.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Hence, we can say that Θ(g(n)) comprises a set of all the functions h(n) that are between c1g(n) and c2g(n) for all values of n ≥ n</a:t>
            </a:r>
            <a:r>
              <a:rPr lang="en-US" altLang="en-US" sz="2400" baseline="-25000" dirty="0">
                <a:latin typeface="Calibri" pitchFamily="34" charset="0"/>
              </a:rPr>
              <a:t>0</a:t>
            </a:r>
            <a:r>
              <a:rPr lang="en-US" altLang="en-US" sz="2400" dirty="0">
                <a:latin typeface="Calibri" pitchFamily="34" charset="0"/>
              </a:rPr>
              <a:t>.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To summarize,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2400" dirty="0">
                <a:latin typeface="Calibri" pitchFamily="34" charset="0"/>
              </a:rPr>
              <a:t>The best case in Θ notation is not used.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675" name="Rectangle 3"/>
          <p:cNvSpPr txBox="1">
            <a:spLocks noChangeArrowheads="1"/>
          </p:cNvSpPr>
          <p:nvPr/>
        </p:nvSpPr>
        <p:spPr bwMode="auto">
          <a:xfrm>
            <a:off x="76200" y="1120775"/>
            <a:ext cx="9067800" cy="543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altLang="en-US" sz="2400" dirty="0">
              <a:latin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14422"/>
            <a:ext cx="7286656" cy="3452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28728" y="4714884"/>
            <a:ext cx="52149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Mostly used notation for cases-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Best case - omega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Worst case - big O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Average case - theta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2192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Time and Space Complexity of Algorithm</a:t>
            </a:r>
          </a:p>
        </p:txBody>
      </p:sp>
      <p:sp>
        <p:nvSpPr>
          <p:cNvPr id="18435" name="Rectangle 3"/>
          <p:cNvSpPr txBox="1">
            <a:spLocks noChangeArrowheads="1"/>
          </p:cNvSpPr>
          <p:nvPr/>
        </p:nvSpPr>
        <p:spPr bwMode="auto">
          <a:xfrm>
            <a:off x="152400" y="1244600"/>
            <a:ext cx="8839200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2400" dirty="0" smtClean="0">
                <a:latin typeface="Calibri" pitchFamily="34" charset="0"/>
              </a:rPr>
              <a:t>To analyze an algorithm means determining the amount of resources (such as time and storage) needed to execute it.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2400" dirty="0" smtClean="0">
                <a:latin typeface="Calibri" pitchFamily="34" charset="0"/>
              </a:rPr>
              <a:t>Efficiency or complexity of an algorithm is stated in terms of time complexity and space complexity.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2400" i="1" dirty="0" smtClean="0">
                <a:latin typeface="Calibri" pitchFamily="34" charset="0"/>
              </a:rPr>
              <a:t>Time complexity</a:t>
            </a:r>
            <a:r>
              <a:rPr lang="en-US" altLang="en-US" sz="2400" dirty="0" smtClean="0">
                <a:latin typeface="Calibri" pitchFamily="34" charset="0"/>
              </a:rPr>
              <a:t> of an algorithm is basically the running time of the program as a function of the input size.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2400" dirty="0" smtClean="0">
                <a:latin typeface="Calibri" pitchFamily="34" charset="0"/>
              </a:rPr>
              <a:t>Similarly, </a:t>
            </a:r>
            <a:r>
              <a:rPr lang="en-US" altLang="en-US" sz="2400" i="1" dirty="0" smtClean="0">
                <a:latin typeface="Calibri" pitchFamily="34" charset="0"/>
              </a:rPr>
              <a:t>space complexity</a:t>
            </a:r>
            <a:r>
              <a:rPr lang="en-US" altLang="en-US" sz="2400" dirty="0" smtClean="0">
                <a:latin typeface="Calibri" pitchFamily="34" charset="0"/>
              </a:rPr>
              <a:t> of an algorithm is the amount of computer memory required during the program execution, as a function of the input size.</a:t>
            </a:r>
          </a:p>
          <a:p>
            <a:pPr marL="0" indent="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en-US" altLang="en-US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2192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Time and Space Complexity of Algorithm</a:t>
            </a:r>
          </a:p>
        </p:txBody>
      </p:sp>
      <p:sp>
        <p:nvSpPr>
          <p:cNvPr id="21507" name="Rectangle 3"/>
          <p:cNvSpPr txBox="1">
            <a:spLocks noChangeArrowheads="1"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Time complexity of an algorithm depends on the number of instructions executed. This number is primarily dependent on the size of the program's input and the algorithm used.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The space needed by a program depends on: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2400">
                <a:latin typeface="Calibri" pitchFamily="34" charset="0"/>
              </a:rPr>
              <a:t>Fixed part includes space needed for storing instructions, constants, variables, and structured variables.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en-US" sz="2400">
                <a:latin typeface="Calibri" pitchFamily="34" charset="0"/>
              </a:rPr>
              <a:t>Variable part includes space needed for recursion stack, and for structured variables that are allocated space dynamically during the run-time of the program.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dirty="0">
                <a:solidFill>
                  <a:schemeClr val="bg1"/>
                </a:solidFill>
                <a:latin typeface="+mj-lt"/>
              </a:rPr>
              <a:t>Calculating Algorithm Efficiency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225" y="1143000"/>
            <a:ext cx="8839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The efficiency of an algorithm is expressed in terms of the number of elements that has to be processed. So, if n is the number of elements, then the efficiency can be stated </a:t>
            </a:r>
            <a:r>
              <a:rPr lang="en-US" altLang="en-US" sz="2400" dirty="0" smtClean="0">
                <a:solidFill>
                  <a:schemeClr val="tx1"/>
                </a:solidFill>
              </a:rPr>
              <a:t>as </a:t>
            </a:r>
            <a:r>
              <a:rPr lang="en-US" altLang="en-US" sz="2400" b="1" i="1" dirty="0" smtClean="0">
                <a:solidFill>
                  <a:schemeClr val="tx1"/>
                </a:solidFill>
              </a:rPr>
              <a:t>Efficiency = f(n)</a:t>
            </a:r>
            <a:r>
              <a:rPr lang="en-US" altLang="en-US" sz="2400" dirty="0" smtClean="0">
                <a:solidFill>
                  <a:schemeClr val="tx1"/>
                </a:solidFill>
              </a:rPr>
              <a:t>.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tx1"/>
                </a:solidFill>
              </a:rPr>
              <a:t>If a function is linear (without any loops or recursions), the efficiency of that algorithm or the running time of that algorithm can be given as the number of instructions it contains.</a:t>
            </a:r>
          </a:p>
          <a:p>
            <a:pPr marL="342900" indent="-342900" algn="l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tx1"/>
                </a:solidFill>
              </a:rPr>
              <a:t>If an algorithm contains certain loops or recursive functions then its efficiency may vary depending on the number of loops and the running time of each loop in the algorithm. </a:t>
            </a:r>
          </a:p>
          <a:p>
            <a:pPr algn="l" eaLnBrk="1" hangingPunct="1">
              <a:lnSpc>
                <a:spcPct val="150000"/>
              </a:lnSpc>
              <a:buFontTx/>
              <a:buNone/>
              <a:defRPr/>
            </a:pPr>
            <a:endParaRPr lang="en-US" altLang="en-US" sz="2400" b="1" i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dirty="0">
                <a:solidFill>
                  <a:schemeClr val="bg1"/>
                </a:solidFill>
                <a:latin typeface="+mj-lt"/>
              </a:rPr>
              <a:t>Calculating Algorithm Efficiency</a:t>
            </a:r>
          </a:p>
        </p:txBody>
      </p:sp>
      <p:sp>
        <p:nvSpPr>
          <p:cNvPr id="23555" name="Rectangle 3"/>
          <p:cNvSpPr txBox="1">
            <a:spLocks noChangeArrowheads="1"/>
          </p:cNvSpPr>
          <p:nvPr/>
        </p:nvSpPr>
        <p:spPr bwMode="auto">
          <a:xfrm>
            <a:off x="152400" y="11430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b="1">
                <a:latin typeface="Calibri" pitchFamily="34" charset="0"/>
              </a:rPr>
              <a:t>Linear loops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b="1">
                <a:latin typeface="Calibri" pitchFamily="34" charset="0"/>
              </a:rPr>
              <a:t>	</a:t>
            </a:r>
            <a:r>
              <a:rPr lang="en-US" altLang="en-US" sz="2400">
                <a:latin typeface="Calibri" pitchFamily="34" charset="0"/>
              </a:rPr>
              <a:t>for(i=0;i&lt;100;i++)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>
                <a:latin typeface="Calibri" pitchFamily="34" charset="0"/>
              </a:rPr>
              <a:t>		statement block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>
                <a:latin typeface="Calibri" pitchFamily="34" charset="0"/>
              </a:rPr>
              <a:t>	f(n) = (n)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b="1">
                <a:latin typeface="Calibri" pitchFamily="34" charset="0"/>
              </a:rPr>
              <a:t>Logarithmic Loops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b="1">
                <a:latin typeface="Calibri" pitchFamily="34" charset="0"/>
              </a:rPr>
              <a:t>	</a:t>
            </a:r>
            <a:r>
              <a:rPr lang="en-US" altLang="en-US" sz="2400">
                <a:latin typeface="Calibri" pitchFamily="34" charset="0"/>
              </a:rPr>
              <a:t>for(i=1;i&lt;1000;i*=2)                       for(i=1000;i&gt;=1;i/=2)                                                              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>
                <a:latin typeface="Calibri" pitchFamily="34" charset="0"/>
              </a:rPr>
              <a:t>		statement block;		statement block;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>
                <a:latin typeface="Calibri" pitchFamily="34" charset="0"/>
              </a:rPr>
              <a:t>	f(n) =  log 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2400" b="1">
                <a:latin typeface="Calibri" pitchFamily="34" charset="0"/>
              </a:rPr>
              <a:t>Nested Loops</a:t>
            </a:r>
            <a:r>
              <a:rPr lang="en-US" altLang="en-US" sz="2400" b="1" i="1">
                <a:latin typeface="Calibri" pitchFamily="34" charset="0"/>
              </a:rPr>
              <a:t>	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2400" b="1" i="1">
                <a:latin typeface="Calibri" pitchFamily="34" charset="0"/>
              </a:rPr>
              <a:t>Linear logarithmic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2400">
                <a:latin typeface="Calibri" pitchFamily="34" charset="0"/>
              </a:rPr>
              <a:t>	for(i=0;i&lt;10;i++)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2400">
                <a:latin typeface="Calibri" pitchFamily="34" charset="0"/>
              </a:rPr>
              <a:t>		for(j=1; j&lt;10;j*=2)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2400">
                <a:latin typeface="Calibri" pitchFamily="34" charset="0"/>
              </a:rPr>
              <a:t>			statement block;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2400">
                <a:latin typeface="Calibri" pitchFamily="34" charset="0"/>
              </a:rPr>
              <a:t>	f(n)= n log 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dirty="0">
                <a:solidFill>
                  <a:schemeClr val="bg1"/>
                </a:solidFill>
                <a:latin typeface="+mj-lt"/>
              </a:rPr>
              <a:t>Big </a:t>
            </a:r>
            <a:r>
              <a:rPr lang="en-US" sz="4800" dirty="0">
                <a:solidFill>
                  <a:schemeClr val="bg1"/>
                </a:solidFill>
                <a:latin typeface="+mj-lt"/>
              </a:rPr>
              <a:t>O </a:t>
            </a:r>
            <a:r>
              <a:rPr lang="en-US" sz="4800" dirty="0">
                <a:solidFill>
                  <a:schemeClr val="bg1"/>
                </a:solidFill>
                <a:latin typeface="+mj-lt"/>
              </a:rPr>
              <a:t>Notation</a:t>
            </a:r>
          </a:p>
        </p:txBody>
      </p:sp>
      <p:sp>
        <p:nvSpPr>
          <p:cNvPr id="24579" name="Rectangle 3"/>
          <p:cNvSpPr txBox="1">
            <a:spLocks noChangeArrowheads="1"/>
          </p:cNvSpPr>
          <p:nvPr/>
        </p:nvSpPr>
        <p:spPr bwMode="auto">
          <a:xfrm>
            <a:off x="76200" y="1219200"/>
            <a:ext cx="8991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Big-O notation, where the "O" stands for "order of", is concerned with what happens for very large values of n.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For example, if a sorting algorithm performs n</a:t>
            </a:r>
            <a:r>
              <a:rPr lang="en-US" altLang="en-US" sz="2400" baseline="30000" dirty="0">
                <a:latin typeface="Calibri" pitchFamily="34" charset="0"/>
              </a:rPr>
              <a:t>2</a:t>
            </a:r>
            <a:r>
              <a:rPr lang="en-US" altLang="en-US" sz="2400" dirty="0">
                <a:latin typeface="Calibri" pitchFamily="34" charset="0"/>
              </a:rPr>
              <a:t> operations to sort just n elements, then that algorithm would be described as an O(n</a:t>
            </a:r>
            <a:r>
              <a:rPr lang="en-US" altLang="en-US" sz="2400" baseline="30000" dirty="0">
                <a:latin typeface="Calibri" pitchFamily="34" charset="0"/>
              </a:rPr>
              <a:t>2</a:t>
            </a:r>
            <a:r>
              <a:rPr lang="en-US" altLang="en-US" sz="2400" dirty="0">
                <a:latin typeface="Calibri" pitchFamily="34" charset="0"/>
              </a:rPr>
              <a:t>) algorithm.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When expressing complexity using Big O notation, constant multipliers are ignored. So a O(4n) algorithm is equivalent to O(n), which is how it should be written.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dirty="0">
                <a:solidFill>
                  <a:schemeClr val="bg1"/>
                </a:solidFill>
                <a:latin typeface="+mj-lt"/>
              </a:rPr>
              <a:t>Big </a:t>
            </a:r>
            <a:r>
              <a:rPr lang="en-US" sz="4800" dirty="0">
                <a:solidFill>
                  <a:schemeClr val="bg1"/>
                </a:solidFill>
                <a:latin typeface="+mj-lt"/>
              </a:rPr>
              <a:t>O </a:t>
            </a:r>
            <a:r>
              <a:rPr lang="en-US" sz="4800" dirty="0">
                <a:solidFill>
                  <a:schemeClr val="bg1"/>
                </a:solidFill>
                <a:latin typeface="+mj-lt"/>
              </a:rPr>
              <a:t>Notation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1120775"/>
            <a:ext cx="906780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tx1"/>
                </a:solidFill>
              </a:rPr>
              <a:t>If f(n) and g(n) are functions defined on positive integer number n, then</a:t>
            </a:r>
          </a:p>
          <a:p>
            <a:pPr algn="l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en-US" sz="2400" dirty="0" smtClean="0">
                <a:solidFill>
                  <a:schemeClr val="tx1"/>
                </a:solidFill>
              </a:rPr>
              <a:t>		f(n) = O(g(n))</a:t>
            </a:r>
          </a:p>
          <a:p>
            <a:pPr marL="342900" indent="-342900" algn="l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tx1"/>
                </a:solidFill>
              </a:rPr>
              <a:t>That is, f of n is big O of g of n if and only if there exists positive constants c and n, such that </a:t>
            </a:r>
          </a:p>
          <a:p>
            <a:pPr algn="l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en-US" sz="2400" i="1" dirty="0" smtClean="0">
                <a:solidFill>
                  <a:schemeClr val="tx1"/>
                </a:solidFill>
              </a:rPr>
              <a:t>		</a:t>
            </a:r>
            <a:r>
              <a:rPr lang="en-US" altLang="en-US" sz="2400" dirty="0" smtClean="0">
                <a:solidFill>
                  <a:schemeClr val="tx1"/>
                </a:solidFill>
              </a:rPr>
              <a:t>f (n) ≤ cg(n) </a:t>
            </a:r>
          </a:p>
          <a:p>
            <a:pPr marL="342900" indent="-342900" algn="l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tx1"/>
                </a:solidFill>
              </a:rPr>
              <a:t>This means that for large amounts of data, f(n) will grow no more than a constant factor than g(n). Hence, g provides an upper bound.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dirty="0">
                <a:solidFill>
                  <a:schemeClr val="bg1"/>
                </a:solidFill>
                <a:latin typeface="+mj-lt"/>
              </a:rPr>
              <a:t>Categories of Algorithms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143000"/>
            <a:ext cx="8839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tx1"/>
                </a:solidFill>
              </a:rPr>
              <a:t>Constant time algorithms have running time complexity given as O(1)</a:t>
            </a:r>
          </a:p>
          <a:p>
            <a:pPr marL="342900" indent="-342900" algn="l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tx1"/>
                </a:solidFill>
              </a:rPr>
              <a:t>Linear time algorithms have running time complexity given as O(n)</a:t>
            </a:r>
          </a:p>
          <a:p>
            <a:pPr marL="342900" indent="-342900" algn="l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tx1"/>
                </a:solidFill>
              </a:rPr>
              <a:t>Logarithmic time algorithms have running time complexity given as O(log n)</a:t>
            </a:r>
          </a:p>
          <a:p>
            <a:pPr marL="342900" indent="-342900" algn="l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tx1"/>
                </a:solidFill>
              </a:rPr>
              <a:t>Polynomial time algorithms have running time complexity given as O(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nk</a:t>
            </a:r>
            <a:r>
              <a:rPr lang="en-US" altLang="en-US" sz="2400" dirty="0" smtClean="0">
                <a:solidFill>
                  <a:schemeClr val="tx1"/>
                </a:solidFill>
              </a:rPr>
              <a:t>) where k&gt;1</a:t>
            </a:r>
          </a:p>
          <a:p>
            <a:pPr marL="342900" indent="-342900" algn="l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tx1"/>
                </a:solidFill>
              </a:rPr>
              <a:t>Exponential time algorithms have running time complexity given as O(2</a:t>
            </a:r>
            <a:r>
              <a:rPr lang="en-US" altLang="en-US" sz="2400" baseline="30000" dirty="0" smtClean="0">
                <a:solidFill>
                  <a:schemeClr val="tx1"/>
                </a:solidFill>
              </a:rPr>
              <a:t>n</a:t>
            </a:r>
            <a:r>
              <a:rPr lang="en-US" altLang="en-US" sz="2400" dirty="0" smtClean="0">
                <a:solidFill>
                  <a:schemeClr val="tx1"/>
                </a:solidFill>
              </a:rPr>
              <a:t>) </a:t>
            </a:r>
          </a:p>
          <a:p>
            <a:pPr algn="l" eaLnBrk="1" hangingPunct="1">
              <a:lnSpc>
                <a:spcPct val="90000"/>
              </a:lnSpc>
              <a:defRPr/>
            </a:pPr>
            <a:endParaRPr lang="en-US" altLang="en-US" sz="2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Group 5"/>
          <p:cNvGraphicFramePr>
            <a:graphicFrameLocks noGrp="1"/>
          </p:cNvGraphicFramePr>
          <p:nvPr/>
        </p:nvGraphicFramePr>
        <p:xfrm>
          <a:off x="1752600" y="4724400"/>
          <a:ext cx="5638800" cy="1646238"/>
        </p:xfrm>
        <a:graphic>
          <a:graphicData uri="http://schemas.openxmlformats.org/drawingml/2006/table">
            <a:tbl>
              <a:tblPr/>
              <a:tblGrid>
                <a:gridCol w="479425"/>
                <a:gridCol w="693738"/>
                <a:gridCol w="1016000"/>
                <a:gridCol w="693737"/>
                <a:gridCol w="1179513"/>
                <a:gridCol w="814387"/>
                <a:gridCol w="762000"/>
              </a:tblGrid>
              <a:tr h="274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O(1)</a:t>
                      </a: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O(log n)</a:t>
                      </a: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O(n)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O(n log n)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O(n</a:t>
                      </a:r>
                      <a:r>
                        <a:rPr kumimoji="0" lang="en-US" altLang="en-US" sz="1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) 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O(n</a:t>
                      </a:r>
                      <a:r>
                        <a:rPr kumimoji="0" lang="en-US" altLang="en-US" sz="1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)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4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4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8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4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8</a:t>
                      </a: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16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64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4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8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8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24</a:t>
                      </a: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64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512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4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16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16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64</a:t>
                      </a: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256</a:t>
                      </a: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4,096</a:t>
                      </a: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dirty="0">
                <a:solidFill>
                  <a:schemeClr val="bg1"/>
                </a:solidFill>
                <a:latin typeface="+mj-lt"/>
              </a:rPr>
              <a:t>Omega Notation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651" name="Rectangle 3"/>
          <p:cNvSpPr txBox="1">
            <a:spLocks noChangeArrowheads="1"/>
          </p:cNvSpPr>
          <p:nvPr/>
        </p:nvSpPr>
        <p:spPr bwMode="auto">
          <a:xfrm>
            <a:off x="76200" y="1120775"/>
            <a:ext cx="9067800" cy="543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Omega notation provides a tight lower bound for f(n). This means that the function can never do better than the specified value but it may do worse.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>
                <a:latin typeface="Calibri" pitchFamily="34" charset="0"/>
              </a:rPr>
              <a:t>Ω notation is simply written as, f(n) ∈ Ω(g(n)), where n is the problem size and </a:t>
            </a:r>
            <a:r>
              <a:rPr lang="pt-BR" altLang="en-US" sz="2400">
                <a:latin typeface="Calibri" pitchFamily="34" charset="0"/>
              </a:rPr>
              <a:t>Ω(g(n)) = {h(n): ∃ positive constants c &gt; 0, n</a:t>
            </a:r>
            <a:r>
              <a:rPr lang="pt-BR" altLang="en-US" sz="2400" baseline="-25000">
                <a:latin typeface="Calibri" pitchFamily="34" charset="0"/>
              </a:rPr>
              <a:t>0</a:t>
            </a:r>
            <a:r>
              <a:rPr lang="pt-BR" altLang="en-US" sz="2400">
                <a:latin typeface="Calibri" pitchFamily="34" charset="0"/>
              </a:rPr>
              <a:t> such that 0 ≤ cg(n) ≤ h(n), ∀ n ≥ n</a:t>
            </a:r>
            <a:r>
              <a:rPr lang="pt-BR" altLang="en-US" sz="2400" baseline="-25000">
                <a:latin typeface="Calibri" pitchFamily="34" charset="0"/>
              </a:rPr>
              <a:t>0</a:t>
            </a:r>
            <a:r>
              <a:rPr lang="pt-BR" altLang="en-US" sz="2400">
                <a:latin typeface="Calibri" pitchFamily="34" charset="0"/>
              </a:rPr>
              <a:t>}.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altLang="en-US" sz="2400">
                <a:latin typeface="Calibri" pitchFamily="34" charset="0"/>
              </a:rPr>
              <a:t>Examples of functions in Ω(n</a:t>
            </a:r>
            <a:r>
              <a:rPr lang="pt-BR" altLang="en-US" sz="2400" baseline="30000">
                <a:latin typeface="Calibri" pitchFamily="34" charset="0"/>
              </a:rPr>
              <a:t>2</a:t>
            </a:r>
            <a:r>
              <a:rPr lang="pt-BR" altLang="en-US" sz="2400">
                <a:latin typeface="Calibri" pitchFamily="34" charset="0"/>
              </a:rPr>
              <a:t>) include: n</a:t>
            </a:r>
            <a:r>
              <a:rPr lang="pt-BR" altLang="en-US" sz="2400" baseline="30000">
                <a:latin typeface="Calibri" pitchFamily="34" charset="0"/>
              </a:rPr>
              <a:t>2</a:t>
            </a:r>
            <a:r>
              <a:rPr lang="pt-BR" altLang="en-US" sz="2400">
                <a:latin typeface="Calibri" pitchFamily="34" charset="0"/>
              </a:rPr>
              <a:t>, n</a:t>
            </a:r>
            <a:r>
              <a:rPr lang="pt-BR" altLang="en-US" sz="2400" baseline="30000">
                <a:latin typeface="Calibri" pitchFamily="34" charset="0"/>
              </a:rPr>
              <a:t>2.9</a:t>
            </a:r>
            <a:r>
              <a:rPr lang="pt-BR" altLang="en-US" sz="2400">
                <a:latin typeface="Calibri" pitchFamily="34" charset="0"/>
              </a:rPr>
              <a:t>, n</a:t>
            </a:r>
            <a:r>
              <a:rPr lang="pt-BR" altLang="en-US" sz="2400" baseline="30000">
                <a:latin typeface="Calibri" pitchFamily="34" charset="0"/>
              </a:rPr>
              <a:t>3</a:t>
            </a:r>
            <a:r>
              <a:rPr lang="pt-BR" altLang="en-US" sz="2400">
                <a:latin typeface="Calibri" pitchFamily="34" charset="0"/>
              </a:rPr>
              <a:t> + n, 540n</a:t>
            </a:r>
            <a:r>
              <a:rPr lang="pt-BR" altLang="en-US" sz="2400" baseline="30000">
                <a:latin typeface="Calibri" pitchFamily="34" charset="0"/>
              </a:rPr>
              <a:t>2</a:t>
            </a:r>
            <a:r>
              <a:rPr lang="pt-BR" altLang="en-US" sz="2400">
                <a:latin typeface="Calibri" pitchFamily="34" charset="0"/>
              </a:rPr>
              <a:t> + 10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pt-BR" altLang="en-US" sz="2400">
                <a:latin typeface="Calibri" pitchFamily="34" charset="0"/>
              </a:rPr>
              <a:t>Examples of functions not in Ω(n</a:t>
            </a:r>
            <a:r>
              <a:rPr lang="pt-BR" altLang="en-US" sz="2400" baseline="30000">
                <a:latin typeface="Calibri" pitchFamily="34" charset="0"/>
              </a:rPr>
              <a:t>3</a:t>
            </a:r>
            <a:r>
              <a:rPr lang="pt-BR" altLang="en-US" sz="2400">
                <a:latin typeface="Calibri" pitchFamily="34" charset="0"/>
              </a:rPr>
              <a:t>) include: n, n</a:t>
            </a:r>
            <a:r>
              <a:rPr lang="pt-BR" altLang="en-US" sz="2400" baseline="30000">
                <a:latin typeface="Calibri" pitchFamily="34" charset="0"/>
              </a:rPr>
              <a:t>2.9</a:t>
            </a:r>
            <a:r>
              <a:rPr lang="pt-BR" altLang="en-US" sz="2400">
                <a:latin typeface="Calibri" pitchFamily="34" charset="0"/>
              </a:rPr>
              <a:t>, n</a:t>
            </a:r>
            <a:r>
              <a:rPr lang="pt-BR" altLang="en-US" sz="2400" baseline="30000">
                <a:latin typeface="Calibri" pitchFamily="34" charset="0"/>
              </a:rPr>
              <a:t>2</a:t>
            </a:r>
            <a:r>
              <a:rPr lang="pt-BR" altLang="en-US" sz="2400">
                <a:latin typeface="Calibri" pitchFamily="34" charset="0"/>
              </a:rPr>
              <a:t> </a:t>
            </a:r>
            <a:endParaRPr lang="en-US" altLang="en-US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857</Words>
  <Application>Microsoft Office PowerPoint</Application>
  <PresentationFormat>On-screen Show (4:3)</PresentationFormat>
  <Paragraphs>107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arun</dc:creator>
  <cp:lastModifiedBy>arun</cp:lastModifiedBy>
  <cp:revision>2</cp:revision>
  <dcterms:created xsi:type="dcterms:W3CDTF">2015-08-06T03:55:31Z</dcterms:created>
  <dcterms:modified xsi:type="dcterms:W3CDTF">2015-08-06T07:19:12Z</dcterms:modified>
</cp:coreProperties>
</file>