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1"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1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750F2F6-C208-4B11-822B-1B10EF5A925C}" type="datetimeFigureOut">
              <a:rPr lang="en-US"/>
              <a:pPr>
                <a:defRPr/>
              </a:pPr>
              <a:t>10/27/2017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F6AA8D7-AFF3-47E4-A701-A192EDCB58D4}"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1A6DC7-F798-4522-AF21-3C9843526544}" type="slidenum">
              <a:rPr lang="en-US">
                <a:cs typeface="Arial" charset="0"/>
              </a:rPr>
              <a:pPr fontAlgn="base">
                <a:spcBef>
                  <a:spcPct val="0"/>
                </a:spcBef>
                <a:spcAft>
                  <a:spcPct val="0"/>
                </a:spcAft>
              </a:pPr>
              <a:t>20</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5ABBAE1-E14D-441A-B096-72537DB97D00}" type="slidenum">
              <a:rPr lang="en-US">
                <a:cs typeface="Arial" charset="0"/>
              </a:rPr>
              <a:pPr fontAlgn="base">
                <a:spcBef>
                  <a:spcPct val="0"/>
                </a:spcBef>
                <a:spcAft>
                  <a:spcPct val="0"/>
                </a:spcAft>
              </a:pPr>
              <a:t>29</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5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E00E7C-3213-4918-BDA7-48D728F89814}" type="slidenum">
              <a:rPr lang="en-US">
                <a:cs typeface="Arial" charset="0"/>
              </a:rPr>
              <a:pPr fontAlgn="base">
                <a:spcBef>
                  <a:spcPct val="0"/>
                </a:spcBef>
                <a:spcAft>
                  <a:spcPct val="0"/>
                </a:spcAft>
              </a:pPr>
              <a:t>30</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DC9970-C6D0-4A4D-AA64-08FAC5FA990B}" type="slidenum">
              <a:rPr lang="en-US">
                <a:cs typeface="Arial" charset="0"/>
              </a:rPr>
              <a:pPr fontAlgn="base">
                <a:spcBef>
                  <a:spcPct val="0"/>
                </a:spcBef>
                <a:spcAft>
                  <a:spcPct val="0"/>
                </a:spcAft>
              </a:pPr>
              <a:t>31</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20DF99-3418-421B-AA2F-7305CD8C5039}" type="slidenum">
              <a:rPr lang="en-US">
                <a:cs typeface="Arial" charset="0"/>
              </a:rPr>
              <a:pPr fontAlgn="base">
                <a:spcBef>
                  <a:spcPct val="0"/>
                </a:spcBef>
                <a:spcAft>
                  <a:spcPct val="0"/>
                </a:spcAft>
              </a:pPr>
              <a:t>32</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83B9B6-45C4-40D6-80D7-023FA3D195C8}" type="slidenum">
              <a:rPr lang="en-US">
                <a:cs typeface="Arial" charset="0"/>
              </a:rPr>
              <a:pPr fontAlgn="base">
                <a:spcBef>
                  <a:spcPct val="0"/>
                </a:spcBef>
                <a:spcAft>
                  <a:spcPct val="0"/>
                </a:spcAft>
              </a:pPr>
              <a:t>21</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03FE51-7E86-494E-9B5E-8E785683E904}" type="slidenum">
              <a:rPr lang="en-US">
                <a:cs typeface="Arial" charset="0"/>
              </a:rPr>
              <a:pPr fontAlgn="base">
                <a:spcBef>
                  <a:spcPct val="0"/>
                </a:spcBef>
                <a:spcAft>
                  <a:spcPct val="0"/>
                </a:spcAft>
              </a:pPr>
              <a:t>22</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4543C4-EA35-49D3-A0E5-CC7FF6AFE9D1}" type="slidenum">
              <a:rPr lang="en-US">
                <a:cs typeface="Arial" charset="0"/>
              </a:rPr>
              <a:pPr fontAlgn="base">
                <a:spcBef>
                  <a:spcPct val="0"/>
                </a:spcBef>
                <a:spcAft>
                  <a:spcPct val="0"/>
                </a:spcAft>
              </a:pPr>
              <a:t>23</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3B6548-4E14-46BD-BB6F-19610C8CFDA5}"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5CE7FF-CBE2-4D41-8F88-889224DC9FE9}" type="slidenum">
              <a:rPr lang="en-US">
                <a:cs typeface="Arial" charset="0"/>
              </a:rPr>
              <a:pPr fontAlgn="base">
                <a:spcBef>
                  <a:spcPct val="0"/>
                </a:spcBef>
                <a:spcAft>
                  <a:spcPct val="0"/>
                </a:spcAft>
              </a:pPr>
              <a:t>25</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89B7057-B33E-419C-8F9E-77559AD0F136}" type="slidenum">
              <a:rPr lang="en-US">
                <a:cs typeface="Arial" charset="0"/>
              </a:rPr>
              <a:pPr fontAlgn="base">
                <a:spcBef>
                  <a:spcPct val="0"/>
                </a:spcBef>
                <a:spcAft>
                  <a:spcPct val="0"/>
                </a:spcAft>
              </a:pPr>
              <a:t>26</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A53FE8-C469-44EA-A103-DBB8659370E5}" type="slidenum">
              <a:rPr lang="en-US">
                <a:cs typeface="Arial" charset="0"/>
              </a:rPr>
              <a:pPr fontAlgn="base">
                <a:spcBef>
                  <a:spcPct val="0"/>
                </a:spcBef>
                <a:spcAft>
                  <a:spcPct val="0"/>
                </a:spcAft>
              </a:pPr>
              <a:t>27</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EB35E5D-F687-4473-B5C5-06DCEAB7B0F2}" type="slidenum">
              <a:rPr lang="en-US">
                <a:cs typeface="Arial" charset="0"/>
              </a:rPr>
              <a:pPr fontAlgn="base">
                <a:spcBef>
                  <a:spcPct val="0"/>
                </a:spcBef>
                <a:spcAft>
                  <a:spcPct val="0"/>
                </a:spcAft>
              </a:pPr>
              <a:t>28</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206538C6-9D1A-462D-B5A2-82718FF5BBF9}" type="datetimeFigureOut">
              <a:rPr lang="en-US"/>
              <a:pPr>
                <a:defRPr/>
              </a:pPr>
              <a:t>10/27/2017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C3E746F-5587-4A79-869E-7781334C4732}"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6E6552B3-1C16-4E1C-B4A9-0B2F3FF93B5C}" type="datetimeFigureOut">
              <a:rPr lang="en-US"/>
              <a:pPr>
                <a:defRPr/>
              </a:pPr>
              <a:t>10/27/2017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CCD7C4C9-FD8C-4A64-BD9F-B7E24FD22A81}"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C48F653B-266A-4D4F-B7EC-881534A7131D}" type="datetimeFigureOut">
              <a:rPr lang="en-US"/>
              <a:pPr>
                <a:defRPr/>
              </a:pPr>
              <a:t>10/27/2017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3D6B959-CA81-47E7-813F-3A383CD95A22}"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75A11197-9BCB-4162-A2D4-98C76997AB59}" type="datetimeFigureOut">
              <a:rPr lang="en-US"/>
              <a:pPr>
                <a:defRPr/>
              </a:pPr>
              <a:t>10/27/2017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31A92EE-9246-48BE-A22A-0A0B6BDB0A1A}"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E072419-91EF-4C28-9335-4A9C1FE178DC}" type="datetimeFigureOut">
              <a:rPr lang="en-US"/>
              <a:pPr>
                <a:defRPr/>
              </a:pPr>
              <a:t>10/27/2017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9968326-BE48-41CC-B093-03F1171737B5}"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95285EED-501E-464D-86D5-B8F191E12B69}" type="datetimeFigureOut">
              <a:rPr lang="en-US"/>
              <a:pPr>
                <a:defRPr/>
              </a:pPr>
              <a:t>10/27/2017</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94C6830D-4E1F-448D-84BE-ABFA1950132B}"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CA69A788-6027-4FAD-B3CD-6E57BFBCBF16}" type="datetimeFigureOut">
              <a:rPr lang="en-US"/>
              <a:pPr>
                <a:defRPr/>
              </a:pPr>
              <a:t>10/27/2017</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5044D934-7DE1-4BD5-8693-7A5E8EA757C7}"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048CC955-9B06-4B9B-928E-7F3404FF7E23}" type="datetimeFigureOut">
              <a:rPr lang="en-US"/>
              <a:pPr>
                <a:defRPr/>
              </a:pPr>
              <a:t>10/27/2017</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64C59B88-8F4F-4276-B1AE-04A3DB4687B4}"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EFBFC9D-8EE0-4239-9397-79030B467775}" type="datetimeFigureOut">
              <a:rPr lang="en-US"/>
              <a:pPr>
                <a:defRPr/>
              </a:pPr>
              <a:t>10/27/2017</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440EF5F4-4D4F-4AB4-963C-3BBCECA26C04}"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2F2E4BA-C9D8-4514-99CC-08491183B14C}" type="datetimeFigureOut">
              <a:rPr lang="en-US"/>
              <a:pPr>
                <a:defRPr/>
              </a:pPr>
              <a:t>10/27/2017</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45435EC4-6EE1-4DDE-A37F-20E280B6EFAB}"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515CFA-67B3-462F-8106-24B00E3F1326}" type="datetimeFigureOut">
              <a:rPr lang="en-US"/>
              <a:pPr>
                <a:defRPr/>
              </a:pPr>
              <a:t>10/27/2017</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D8A50D6-7720-4410-8404-2B92D8A716B6}"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5BF1EE9-8472-4C17-B87F-AED9F10284AD}" type="datetimeFigureOut">
              <a:rPr lang="en-US"/>
              <a:pPr>
                <a:defRPr/>
              </a:pPr>
              <a:t>10/27/2017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0899D391-F083-4EBA-B591-0F79266A69B9}"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a:xfrm>
            <a:off x="381000" y="1219200"/>
            <a:ext cx="8229600" cy="1143000"/>
          </a:xfrm>
        </p:spPr>
        <p:txBody>
          <a:bodyPr rtlCol="0">
            <a:normAutofit/>
          </a:bodyPr>
          <a:lstStyle/>
          <a:p>
            <a:pPr fontAlgn="auto">
              <a:spcAft>
                <a:spcPts val="0"/>
              </a:spcAft>
              <a:defRPr/>
            </a:pPr>
            <a:endParaRPr lang="en-US" sz="6000" b="1" dirty="0" smtClean="0">
              <a:solidFill>
                <a:schemeClr val="tx2">
                  <a:lumMod val="50000"/>
                </a:schemeClr>
              </a:solidFill>
              <a:effectLst>
                <a:outerShdw blurRad="38100" dist="38100" dir="2700000" algn="tl">
                  <a:srgbClr val="000000">
                    <a:alpha val="43137"/>
                  </a:srgbClr>
                </a:outerShdw>
              </a:effectLst>
            </a:endParaRPr>
          </a:p>
        </p:txBody>
      </p:sp>
      <p:sp>
        <p:nvSpPr>
          <p:cNvPr id="5" name="Title 4"/>
          <p:cNvSpPr txBox="1">
            <a:spLocks/>
          </p:cNvSpPr>
          <p:nvPr/>
        </p:nvSpPr>
        <p:spPr bwMode="auto">
          <a:xfrm>
            <a:off x="571500" y="2000250"/>
            <a:ext cx="8229600" cy="1752600"/>
          </a:xfrm>
          <a:prstGeom prst="rect">
            <a:avLst/>
          </a:prstGeom>
          <a:noFill/>
          <a:ln>
            <a:noFill/>
          </a:ln>
          <a:extLst>
            <a:ext uri="{909E8E84-426E-40DD-AFC4-6F175D3DCCD1}"/>
            <a:ext uri="{91240B29-F687-4F45-9708-019B960494DF}"/>
          </a:extLst>
        </p:spPr>
        <p:txBody>
          <a:bodyPr anchor="ct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6000" b="1" dirty="0" smtClean="0">
                <a:solidFill>
                  <a:schemeClr val="tx2">
                    <a:lumMod val="50000"/>
                  </a:schemeClr>
                </a:solidFill>
                <a:effectLst>
                  <a:outerShdw blurRad="38100" dist="38100" dir="2700000" algn="tl">
                    <a:srgbClr val="000000">
                      <a:alpha val="43137"/>
                    </a:srgbClr>
                  </a:outerShdw>
                </a:effectLst>
              </a:rPr>
              <a:t>Graphs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Terminology of a Directed Graph</a:t>
            </a:r>
          </a:p>
        </p:txBody>
      </p:sp>
      <p:sp>
        <p:nvSpPr>
          <p:cNvPr id="23554" name="Rectangle 2"/>
          <p:cNvSpPr txBox="1">
            <a:spLocks noChangeArrowheads="1"/>
          </p:cNvSpPr>
          <p:nvPr/>
        </p:nvSpPr>
        <p:spPr bwMode="auto">
          <a:xfrm>
            <a:off x="304800" y="1219200"/>
            <a:ext cx="8686800" cy="2895600"/>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en-US" altLang="en-US" sz="2400" i="1">
                <a:latin typeface="Calibri" pitchFamily="34" charset="0"/>
              </a:rPr>
              <a:t>Out-degree of a node:</a:t>
            </a:r>
            <a:r>
              <a:rPr lang="en-US" altLang="en-US" sz="2400">
                <a:latin typeface="Calibri" pitchFamily="34" charset="0"/>
              </a:rPr>
              <a:t> The out degree of a node u, written as outdeg(u), is the number of edges that originate at u.</a:t>
            </a:r>
            <a:endParaRPr lang="en-US" altLang="en-US" sz="2400" i="1">
              <a:latin typeface="Calibri" pitchFamily="34" charset="0"/>
            </a:endParaRPr>
          </a:p>
          <a:p>
            <a:pPr marL="342900" indent="-342900" eaLnBrk="0" hangingPunct="0">
              <a:lnSpc>
                <a:spcPct val="80000"/>
              </a:lnSpc>
              <a:spcBef>
                <a:spcPct val="20000"/>
              </a:spcBef>
              <a:buFont typeface="Arial" charset="0"/>
              <a:buChar char="•"/>
            </a:pPr>
            <a:r>
              <a:rPr lang="en-US" altLang="en-US" sz="2400" i="1">
                <a:latin typeface="Calibri" pitchFamily="34" charset="0"/>
              </a:rPr>
              <a:t>In-degree of a node</a:t>
            </a:r>
            <a:r>
              <a:rPr lang="en-US" altLang="en-US" sz="2400">
                <a:latin typeface="Calibri" pitchFamily="34" charset="0"/>
              </a:rPr>
              <a:t>: The in degree of a node u, written as indeg(u), is the number of edges that terminate at u. </a:t>
            </a:r>
            <a:endParaRPr lang="en-US" altLang="en-US" sz="2400" i="1">
              <a:latin typeface="Calibri" pitchFamily="34" charset="0"/>
            </a:endParaRPr>
          </a:p>
          <a:p>
            <a:pPr marL="342900" indent="-342900" eaLnBrk="0" hangingPunct="0">
              <a:lnSpc>
                <a:spcPct val="80000"/>
              </a:lnSpc>
              <a:spcBef>
                <a:spcPct val="20000"/>
              </a:spcBef>
              <a:buFont typeface="Arial" charset="0"/>
              <a:buChar char="•"/>
            </a:pPr>
            <a:r>
              <a:rPr lang="en-US" altLang="en-US" sz="2400" i="1">
                <a:latin typeface="Calibri" pitchFamily="34" charset="0"/>
              </a:rPr>
              <a:t>Degree of a node: </a:t>
            </a:r>
            <a:r>
              <a:rPr lang="en-US" altLang="en-US" sz="2400">
                <a:latin typeface="Calibri" pitchFamily="34" charset="0"/>
              </a:rPr>
              <a:t>Degree of a node written as deg(u) is equal to the sum of in-degree and out-degree of that node. Therefore, deg(u) = indeg(u) + outdeg(u)</a:t>
            </a:r>
            <a:endParaRPr lang="en-US" altLang="en-US" sz="2400" i="1">
              <a:latin typeface="Calibri" pitchFamily="34" charset="0"/>
            </a:endParaRPr>
          </a:p>
          <a:p>
            <a:pPr marL="342900" indent="-342900" eaLnBrk="0" hangingPunct="0">
              <a:lnSpc>
                <a:spcPct val="80000"/>
              </a:lnSpc>
              <a:spcBef>
                <a:spcPct val="20000"/>
              </a:spcBef>
              <a:buFont typeface="Arial" charset="0"/>
              <a:buChar char="•"/>
            </a:pPr>
            <a:r>
              <a:rPr lang="en-US" altLang="en-US" sz="2400" i="1">
                <a:latin typeface="Calibri" pitchFamily="34" charset="0"/>
              </a:rPr>
              <a:t>Source:</a:t>
            </a:r>
            <a:r>
              <a:rPr lang="en-US" altLang="en-US" sz="2400">
                <a:latin typeface="Calibri" pitchFamily="34" charset="0"/>
              </a:rPr>
              <a:t> A node u is known as a source if it has a positive out-degree but an in-degree = 0.</a:t>
            </a:r>
            <a:endParaRPr lang="en-US" altLang="en-US" sz="2400" i="1">
              <a:latin typeface="Calibri" pitchFamily="34" charset="0"/>
            </a:endParaRPr>
          </a:p>
          <a:p>
            <a:pPr marL="342900" indent="-342900" eaLnBrk="0" hangingPunct="0">
              <a:lnSpc>
                <a:spcPct val="80000"/>
              </a:lnSpc>
              <a:spcBef>
                <a:spcPct val="20000"/>
              </a:spcBef>
              <a:buFont typeface="Arial" charset="0"/>
              <a:buChar char="•"/>
            </a:pPr>
            <a:r>
              <a:rPr lang="en-US" altLang="en-US" sz="2400" i="1">
                <a:latin typeface="Calibri" pitchFamily="34" charset="0"/>
              </a:rPr>
              <a:t>Sink:</a:t>
            </a:r>
            <a:r>
              <a:rPr lang="en-US" altLang="en-US" sz="2400">
                <a:latin typeface="Calibri" pitchFamily="34" charset="0"/>
              </a:rPr>
              <a:t> A node u is known as a sink if it has a positive in degree but a zero out-degree.</a:t>
            </a:r>
            <a:endParaRPr lang="en-US" altLang="en-US" sz="2400" i="1">
              <a:latin typeface="Calibri" pitchFamily="34" charset="0"/>
            </a:endParaRPr>
          </a:p>
          <a:p>
            <a:pPr marL="342900" indent="-342900" eaLnBrk="0" hangingPunct="0">
              <a:lnSpc>
                <a:spcPct val="80000"/>
              </a:lnSpc>
              <a:spcBef>
                <a:spcPct val="20000"/>
              </a:spcBef>
              <a:buFont typeface="Arial" charset="0"/>
              <a:buChar char="•"/>
            </a:pPr>
            <a:r>
              <a:rPr lang="en-US" altLang="en-US" sz="2400" i="1">
                <a:latin typeface="Calibri" pitchFamily="34" charset="0"/>
              </a:rPr>
              <a:t>Reachability:</a:t>
            </a:r>
            <a:r>
              <a:rPr lang="en-US" altLang="en-US" sz="2400">
                <a:latin typeface="Calibri" pitchFamily="34" charset="0"/>
              </a:rPr>
              <a:t> A node v is said to be reachable from node u, if and only if there exists a (directed) path from node u to node v.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Terminology of a Directed Graph</a:t>
            </a:r>
          </a:p>
        </p:txBody>
      </p:sp>
      <p:sp>
        <p:nvSpPr>
          <p:cNvPr id="24578" name="Rectangle 2"/>
          <p:cNvSpPr txBox="1">
            <a:spLocks noChangeArrowheads="1"/>
          </p:cNvSpPr>
          <p:nvPr/>
        </p:nvSpPr>
        <p:spPr bwMode="auto">
          <a:xfrm>
            <a:off x="304800" y="1143000"/>
            <a:ext cx="8686800" cy="2895600"/>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endParaRPr lang="en-US" altLang="en-US" sz="2400" i="1">
              <a:latin typeface="Calibri" pitchFamily="34" charset="0"/>
            </a:endParaRPr>
          </a:p>
          <a:p>
            <a:pPr marL="342900" indent="-342900" eaLnBrk="0" hangingPunct="0">
              <a:lnSpc>
                <a:spcPct val="80000"/>
              </a:lnSpc>
              <a:spcBef>
                <a:spcPct val="20000"/>
              </a:spcBef>
              <a:buFont typeface="Arial" charset="0"/>
              <a:buChar char="•"/>
            </a:pPr>
            <a:r>
              <a:rPr lang="en-US" altLang="en-US" sz="2400" i="1">
                <a:latin typeface="Calibri" pitchFamily="34" charset="0"/>
              </a:rPr>
              <a:t>Strongly connected directed graph</a:t>
            </a:r>
            <a:r>
              <a:rPr lang="en-US" altLang="en-US" sz="2400">
                <a:latin typeface="Calibri" pitchFamily="34" charset="0"/>
              </a:rPr>
              <a:t>: A digraph is said to be strongly connected if and only if there exists a path from every pair of nodes in G. That is, if there is a path from node u to v, then there must be a path from node v to u. </a:t>
            </a:r>
          </a:p>
          <a:p>
            <a:pPr marL="342900" indent="-342900" eaLnBrk="0" hangingPunct="0">
              <a:lnSpc>
                <a:spcPct val="80000"/>
              </a:lnSpc>
              <a:spcBef>
                <a:spcPct val="20000"/>
              </a:spcBef>
            </a:pPr>
            <a:endParaRPr lang="en-US" altLang="en-US" sz="2400" i="1">
              <a:latin typeface="Calibri" pitchFamily="34" charset="0"/>
            </a:endParaRPr>
          </a:p>
          <a:p>
            <a:pPr marL="342900" indent="-342900" eaLnBrk="0" hangingPunct="0">
              <a:lnSpc>
                <a:spcPct val="80000"/>
              </a:lnSpc>
              <a:spcBef>
                <a:spcPct val="20000"/>
              </a:spcBef>
              <a:buFont typeface="Arial" charset="0"/>
              <a:buChar char="•"/>
            </a:pPr>
            <a:r>
              <a:rPr lang="en-US" altLang="en-US" sz="2400" i="1">
                <a:latin typeface="Calibri" pitchFamily="34" charset="0"/>
              </a:rPr>
              <a:t>Unilaterally connected graph:</a:t>
            </a:r>
            <a:r>
              <a:rPr lang="en-US" altLang="en-US" sz="2400">
                <a:latin typeface="Calibri" pitchFamily="34" charset="0"/>
              </a:rPr>
              <a:t> A digraph is said to be unilaterally connected if there exists a path from any pair of nodes u, v in G such that there is a path from u to v or a path from v to u but not both. </a:t>
            </a:r>
            <a:endParaRPr lang="en-US" altLang="en-US" sz="2400" i="1">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0" fontAlgn="auto" hangingPunct="0">
              <a:spcBef>
                <a:spcPts val="0"/>
              </a:spcBef>
              <a:spcAft>
                <a:spcPts val="0"/>
              </a:spcAft>
              <a:defRPr/>
            </a:pPr>
            <a:r>
              <a:rPr lang="en-US" sz="4800" dirty="0"/>
              <a:t>	</a:t>
            </a:r>
            <a:r>
              <a:rPr lang="en-US" sz="4800" u="sng" dirty="0"/>
              <a:t>REPRESENTATION </a:t>
            </a:r>
            <a:r>
              <a:rPr lang="en-US" sz="4800" u="sng" dirty="0"/>
              <a:t>OF GRAPHS</a:t>
            </a:r>
          </a:p>
        </p:txBody>
      </p:sp>
      <p:sp>
        <p:nvSpPr>
          <p:cNvPr id="66" name="Text Box 24"/>
          <p:cNvSpPr txBox="1">
            <a:spLocks noChangeArrowheads="1"/>
          </p:cNvSpPr>
          <p:nvPr/>
        </p:nvSpPr>
        <p:spPr bwMode="auto">
          <a:xfrm>
            <a:off x="0" y="1428750"/>
            <a:ext cx="8839200" cy="3446463"/>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401638" indent="-401638">
              <a:defRPr>
                <a:solidFill>
                  <a:schemeClr val="tx1"/>
                </a:solidFill>
                <a:latin typeface="Arial" charset="0"/>
              </a:defRPr>
            </a:lvl1pPr>
            <a:lvl2pPr marL="515938">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0" fontAlgn="auto" hangingPunct="0">
              <a:spcBef>
                <a:spcPts val="0"/>
              </a:spcBef>
              <a:spcAft>
                <a:spcPts val="0"/>
              </a:spcAft>
              <a:defRPr/>
            </a:pPr>
            <a:endParaRPr lang="en-US" sz="2000" dirty="0" smtClean="0">
              <a:latin typeface="+mn-lt"/>
              <a:cs typeface="+mn-cs"/>
            </a:endParaRPr>
          </a:p>
          <a:p>
            <a:pPr eaLnBrk="0" fontAlgn="auto" hangingPunct="0">
              <a:spcBef>
                <a:spcPts val="0"/>
              </a:spcBef>
              <a:spcAft>
                <a:spcPts val="0"/>
              </a:spcAft>
              <a:defRPr/>
            </a:pPr>
            <a:r>
              <a:rPr lang="en-US" sz="2400" dirty="0" smtClean="0">
                <a:latin typeface="+mn-lt"/>
                <a:cs typeface="+mn-cs"/>
              </a:rPr>
              <a:t>There are two common ways of storing graphs in computer’s memory. They are:</a:t>
            </a:r>
          </a:p>
          <a:p>
            <a:pPr eaLnBrk="0" fontAlgn="auto" hangingPunct="0">
              <a:spcBef>
                <a:spcPts val="0"/>
              </a:spcBef>
              <a:spcAft>
                <a:spcPts val="0"/>
              </a:spcAft>
              <a:defRPr/>
            </a:pPr>
            <a:endParaRPr lang="en-US" sz="2400" dirty="0" smtClean="0">
              <a:latin typeface="+mn-lt"/>
              <a:cs typeface="+mn-cs"/>
            </a:endParaRPr>
          </a:p>
          <a:p>
            <a:pPr eaLnBrk="0" fontAlgn="auto" hangingPunct="0">
              <a:spcBef>
                <a:spcPts val="0"/>
              </a:spcBef>
              <a:spcAft>
                <a:spcPts val="0"/>
              </a:spcAft>
              <a:buFont typeface="Wingdings" pitchFamily="2" charset="2"/>
              <a:buChar char="§"/>
              <a:defRPr/>
            </a:pPr>
            <a:r>
              <a:rPr lang="en-US" sz="2400" dirty="0" smtClean="0">
                <a:latin typeface="+mn-lt"/>
                <a:cs typeface="+mn-cs"/>
              </a:rPr>
              <a:t>Sequential representation by using an adjacency matrix</a:t>
            </a:r>
          </a:p>
          <a:p>
            <a:pPr eaLnBrk="0" fontAlgn="auto" hangingPunct="0">
              <a:spcBef>
                <a:spcPts val="0"/>
              </a:spcBef>
              <a:spcAft>
                <a:spcPts val="0"/>
              </a:spcAft>
              <a:defRPr/>
            </a:pPr>
            <a:endParaRPr lang="en-US" sz="2400" dirty="0" smtClean="0">
              <a:latin typeface="+mn-lt"/>
              <a:cs typeface="+mn-cs"/>
            </a:endParaRPr>
          </a:p>
          <a:p>
            <a:pPr eaLnBrk="0" fontAlgn="auto" hangingPunct="0">
              <a:spcBef>
                <a:spcPts val="0"/>
              </a:spcBef>
              <a:spcAft>
                <a:spcPts val="0"/>
              </a:spcAft>
              <a:buFont typeface="Wingdings" pitchFamily="2" charset="2"/>
              <a:buChar char="§"/>
              <a:defRPr/>
            </a:pPr>
            <a:r>
              <a:rPr lang="en-US" sz="2400" dirty="0" smtClean="0">
                <a:latin typeface="+mn-lt"/>
                <a:cs typeface="+mn-cs"/>
              </a:rPr>
              <a:t>Linked representation by using an adjacency list that stores the neighbors of a node using a linked list</a:t>
            </a:r>
          </a:p>
          <a:p>
            <a:pPr eaLnBrk="0" fontAlgn="auto" hangingPunct="0">
              <a:spcBef>
                <a:spcPct val="50000"/>
              </a:spcBef>
              <a:spcAft>
                <a:spcPts val="0"/>
              </a:spcAft>
              <a:defRPr/>
            </a:pPr>
            <a:endParaRPr lang="en-US" sz="2000" dirty="0" smtClean="0">
              <a:latin typeface="+mn-lt"/>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Adjacency Matrix Representation </a:t>
            </a:r>
          </a:p>
        </p:txBody>
      </p:sp>
      <p:sp>
        <p:nvSpPr>
          <p:cNvPr id="26626" name="Rectangle 3"/>
          <p:cNvSpPr txBox="1">
            <a:spLocks noChangeArrowheads="1"/>
          </p:cNvSpPr>
          <p:nvPr/>
        </p:nvSpPr>
        <p:spPr bwMode="auto">
          <a:xfrm>
            <a:off x="304800" y="1066800"/>
            <a:ext cx="8534400" cy="2590800"/>
          </a:xfrm>
          <a:prstGeom prst="rect">
            <a:avLst/>
          </a:prstGeom>
          <a:noFill/>
          <a:ln w="9525">
            <a:noFill/>
            <a:miter lim="800000"/>
            <a:headEnd/>
            <a:tailEnd/>
          </a:ln>
        </p:spPr>
        <p:txBody>
          <a:bodyPr/>
          <a:lstStyle/>
          <a:p>
            <a:pPr marL="342900" indent="-342900" eaLnBrk="0" hangingPunct="0">
              <a:lnSpc>
                <a:spcPct val="105000"/>
              </a:lnSpc>
              <a:spcBef>
                <a:spcPct val="20000"/>
              </a:spcBef>
              <a:buFont typeface="Arial" charset="0"/>
              <a:buChar char="•"/>
            </a:pPr>
            <a:r>
              <a:rPr lang="en-US" altLang="en-US" sz="2000">
                <a:latin typeface="Calibri" pitchFamily="34" charset="0"/>
              </a:rPr>
              <a:t>An adjacency matrix is used to represent which nodes are adjacent to one another. By definition, we have learnt that, two nodes are said to be adjacent if there is an edge connecting them. </a:t>
            </a:r>
          </a:p>
          <a:p>
            <a:pPr marL="342900" indent="-342900" eaLnBrk="0" hangingPunct="0">
              <a:lnSpc>
                <a:spcPct val="105000"/>
              </a:lnSpc>
              <a:spcBef>
                <a:spcPct val="20000"/>
              </a:spcBef>
              <a:buFont typeface="Arial" charset="0"/>
              <a:buChar char="•"/>
            </a:pPr>
            <a:r>
              <a:rPr lang="en-US" altLang="en-US" sz="2000">
                <a:latin typeface="Calibri" pitchFamily="34" charset="0"/>
              </a:rPr>
              <a:t>In a directed graph G, if node v is adjacent to node u, then surely there is an edge from u to v. That is, if v is adjacent to u, we can get from u to v by traversing one edge. For any graph G having n nodes, the adjacency matrix will have dimensions of n X n. </a:t>
            </a:r>
          </a:p>
          <a:p>
            <a:pPr marL="342900" indent="-342900" eaLnBrk="0" hangingPunct="0">
              <a:lnSpc>
                <a:spcPct val="105000"/>
              </a:lnSpc>
              <a:spcBef>
                <a:spcPct val="20000"/>
              </a:spcBef>
              <a:buFont typeface="Arial" charset="0"/>
              <a:buChar char="•"/>
            </a:pPr>
            <a:r>
              <a:rPr lang="en-US" altLang="en-US" sz="2000">
                <a:latin typeface="Calibri" pitchFamily="34" charset="0"/>
              </a:rPr>
              <a:t>In an adjacency matrix, the rows and columns are labeled by graph vertices. An entry aij in the adjacency matrix will contain 1, if vertices vi and vj are adjacent to each other. However, if the nodes are not adjacent, aij will be set to zero. </a:t>
            </a:r>
          </a:p>
        </p:txBody>
      </p:sp>
      <p:sp>
        <p:nvSpPr>
          <p:cNvPr id="26627" name="Line 4"/>
          <p:cNvSpPr>
            <a:spLocks noChangeShapeType="1"/>
          </p:cNvSpPr>
          <p:nvPr/>
        </p:nvSpPr>
        <p:spPr bwMode="auto">
          <a:xfrm flipV="1">
            <a:off x="1600200" y="4610100"/>
            <a:ext cx="1143000" cy="342900"/>
          </a:xfrm>
          <a:prstGeom prst="line">
            <a:avLst/>
          </a:prstGeom>
          <a:noFill/>
          <a:ln w="9525">
            <a:solidFill>
              <a:schemeClr val="tx1"/>
            </a:solidFill>
            <a:round/>
            <a:headEnd/>
            <a:tailEnd type="triangle" w="med" len="med"/>
          </a:ln>
        </p:spPr>
        <p:txBody>
          <a:bodyPr/>
          <a:lstStyle/>
          <a:p>
            <a:endParaRPr lang="en-US"/>
          </a:p>
        </p:txBody>
      </p:sp>
      <p:sp>
        <p:nvSpPr>
          <p:cNvPr id="26628" name="Line 5"/>
          <p:cNvSpPr>
            <a:spLocks noChangeShapeType="1"/>
          </p:cNvSpPr>
          <p:nvPr/>
        </p:nvSpPr>
        <p:spPr bwMode="auto">
          <a:xfrm>
            <a:off x="1600200" y="4953000"/>
            <a:ext cx="1143000" cy="228600"/>
          </a:xfrm>
          <a:prstGeom prst="line">
            <a:avLst/>
          </a:prstGeom>
          <a:noFill/>
          <a:ln w="9525">
            <a:solidFill>
              <a:schemeClr val="tx1"/>
            </a:solidFill>
            <a:round/>
            <a:headEnd/>
            <a:tailEnd type="triangle" w="med" len="med"/>
          </a:ln>
        </p:spPr>
        <p:txBody>
          <a:bodyPr/>
          <a:lstStyle/>
          <a:p>
            <a:endParaRPr lang="en-US"/>
          </a:p>
        </p:txBody>
      </p:sp>
      <p:sp>
        <p:nvSpPr>
          <p:cNvPr id="26629" name="Text Box 6"/>
          <p:cNvSpPr txBox="1">
            <a:spLocks noChangeArrowheads="1"/>
          </p:cNvSpPr>
          <p:nvPr/>
        </p:nvSpPr>
        <p:spPr bwMode="auto">
          <a:xfrm>
            <a:off x="2971800" y="4633913"/>
            <a:ext cx="4572000" cy="381000"/>
          </a:xfrm>
          <a:prstGeom prst="rect">
            <a:avLst/>
          </a:prstGeom>
          <a:solidFill>
            <a:srgbClr val="FFFFCC"/>
          </a:solidFill>
          <a:ln w="9525">
            <a:solidFill>
              <a:schemeClr val="tx1"/>
            </a:solidFill>
            <a:miter lim="800000"/>
            <a:headEnd/>
            <a:tailEnd/>
          </a:ln>
        </p:spPr>
        <p:txBody>
          <a:bodyPr/>
          <a:lstStyle/>
          <a:p>
            <a:pPr eaLnBrk="0" hangingPunct="0"/>
            <a:r>
              <a:rPr lang="en-US" altLang="en-US" sz="1200" b="1">
                <a:solidFill>
                  <a:srgbClr val="993300"/>
                </a:solidFill>
                <a:latin typeface="Times New Roman" pitchFamily="18" charset="0"/>
              </a:rPr>
              <a:t>1	if v</a:t>
            </a:r>
            <a:r>
              <a:rPr lang="en-US" altLang="en-US" sz="1200" b="1" baseline="-25000">
                <a:solidFill>
                  <a:srgbClr val="993300"/>
                </a:solidFill>
                <a:latin typeface="Times New Roman" pitchFamily="18" charset="0"/>
              </a:rPr>
              <a:t>i</a:t>
            </a:r>
            <a:r>
              <a:rPr lang="en-US" altLang="en-US" sz="1200" b="1">
                <a:solidFill>
                  <a:srgbClr val="993300"/>
                </a:solidFill>
                <a:latin typeface="Times New Roman" pitchFamily="18" charset="0"/>
              </a:rPr>
              <a:t> is adjacent to v</a:t>
            </a:r>
            <a:r>
              <a:rPr lang="en-US" altLang="en-US" sz="1200" b="1" baseline="-25000">
                <a:solidFill>
                  <a:srgbClr val="993300"/>
                </a:solidFill>
                <a:latin typeface="Times New Roman" pitchFamily="18" charset="0"/>
              </a:rPr>
              <a:t>j</a:t>
            </a:r>
            <a:r>
              <a:rPr lang="en-US" altLang="en-US" sz="1200" b="1">
                <a:solidFill>
                  <a:srgbClr val="993300"/>
                </a:solidFill>
                <a:latin typeface="Times New Roman" pitchFamily="18" charset="0"/>
              </a:rPr>
              <a:t>, that is there is an edge (v</a:t>
            </a:r>
            <a:r>
              <a:rPr lang="en-US" altLang="en-US" sz="1200" b="1" baseline="-25000">
                <a:solidFill>
                  <a:srgbClr val="993300"/>
                </a:solidFill>
                <a:latin typeface="Times New Roman" pitchFamily="18" charset="0"/>
              </a:rPr>
              <a:t>i</a:t>
            </a:r>
            <a:r>
              <a:rPr lang="en-US" altLang="en-US" sz="1200" b="1">
                <a:solidFill>
                  <a:srgbClr val="993300"/>
                </a:solidFill>
                <a:latin typeface="Times New Roman" pitchFamily="18" charset="0"/>
              </a:rPr>
              <a:t>, v</a:t>
            </a:r>
            <a:r>
              <a:rPr lang="en-US" altLang="en-US" sz="1200" b="1" baseline="-25000">
                <a:solidFill>
                  <a:srgbClr val="993300"/>
                </a:solidFill>
                <a:latin typeface="Times New Roman" pitchFamily="18" charset="0"/>
              </a:rPr>
              <a:t>j</a:t>
            </a:r>
            <a:r>
              <a:rPr lang="en-US" altLang="en-US" sz="1200" b="1">
                <a:solidFill>
                  <a:srgbClr val="993300"/>
                </a:solidFill>
                <a:latin typeface="Times New Roman" pitchFamily="18" charset="0"/>
              </a:rPr>
              <a:t>)</a:t>
            </a:r>
          </a:p>
        </p:txBody>
      </p:sp>
      <p:sp>
        <p:nvSpPr>
          <p:cNvPr id="26630" name="Text Box 7"/>
          <p:cNvSpPr txBox="1">
            <a:spLocks noChangeArrowheads="1"/>
          </p:cNvSpPr>
          <p:nvPr/>
        </p:nvSpPr>
        <p:spPr bwMode="auto">
          <a:xfrm>
            <a:off x="2857500" y="5067300"/>
            <a:ext cx="4229100" cy="342900"/>
          </a:xfrm>
          <a:prstGeom prst="rect">
            <a:avLst/>
          </a:prstGeom>
          <a:solidFill>
            <a:srgbClr val="FFFFCC"/>
          </a:solidFill>
          <a:ln w="9525">
            <a:solidFill>
              <a:schemeClr val="tx1"/>
            </a:solidFill>
            <a:miter lim="800000"/>
            <a:headEnd/>
            <a:tailEnd/>
          </a:ln>
        </p:spPr>
        <p:txBody>
          <a:bodyPr/>
          <a:lstStyle/>
          <a:p>
            <a:pPr eaLnBrk="0" hangingPunct="0"/>
            <a:r>
              <a:rPr lang="en-US" altLang="en-US" sz="1200" b="1">
                <a:solidFill>
                  <a:srgbClr val="993300"/>
                </a:solidFill>
                <a:latin typeface="Times New Roman" pitchFamily="18" charset="0"/>
              </a:rPr>
              <a:t>0	otherwise</a:t>
            </a:r>
          </a:p>
        </p:txBody>
      </p:sp>
      <p:sp>
        <p:nvSpPr>
          <p:cNvPr id="26631" name="Rectangle 8"/>
          <p:cNvSpPr>
            <a:spLocks noChangeArrowheads="1"/>
          </p:cNvSpPr>
          <p:nvPr/>
        </p:nvSpPr>
        <p:spPr bwMode="auto">
          <a:xfrm>
            <a:off x="1066800" y="4781550"/>
            <a:ext cx="479425" cy="376238"/>
          </a:xfrm>
          <a:prstGeom prst="rect">
            <a:avLst/>
          </a:prstGeom>
          <a:solidFill>
            <a:srgbClr val="FFFFCC"/>
          </a:solidFill>
          <a:ln w="9525">
            <a:solidFill>
              <a:schemeClr val="tx1"/>
            </a:solidFill>
            <a:miter lim="800000"/>
            <a:headEnd/>
            <a:tailEnd/>
          </a:ln>
        </p:spPr>
        <p:txBody>
          <a:bodyPr wrap="none" anchor="ctr">
            <a:spAutoFit/>
          </a:bodyPr>
          <a:lstStyle/>
          <a:p>
            <a:pPr eaLnBrk="0" hangingPunct="0"/>
            <a:r>
              <a:rPr lang="en-US" altLang="en-US">
                <a:solidFill>
                  <a:srgbClr val="993300"/>
                </a:solidFill>
                <a:latin typeface="Times New Roman" pitchFamily="18" charset="0"/>
              </a:rPr>
              <a:t>aij </a:t>
            </a:r>
          </a:p>
        </p:txBody>
      </p:sp>
      <p:sp>
        <p:nvSpPr>
          <p:cNvPr id="26632" name="Rectangle 9"/>
          <p:cNvSpPr>
            <a:spLocks noChangeArrowheads="1"/>
          </p:cNvSpPr>
          <p:nvPr/>
        </p:nvSpPr>
        <p:spPr bwMode="auto">
          <a:xfrm>
            <a:off x="228600" y="5464175"/>
            <a:ext cx="8763000" cy="1322388"/>
          </a:xfrm>
          <a:prstGeom prst="rect">
            <a:avLst/>
          </a:prstGeom>
          <a:noFill/>
          <a:ln w="9525">
            <a:noFill/>
            <a:miter lim="800000"/>
            <a:headEnd/>
            <a:tailEnd/>
          </a:ln>
        </p:spPr>
        <p:txBody>
          <a:bodyPr anchor="ctr">
            <a:spAutoFit/>
          </a:bodyPr>
          <a:lstStyle/>
          <a:p>
            <a:pPr marL="342900" indent="-342900" eaLnBrk="0" hangingPunct="0">
              <a:buFont typeface="Arial" charset="0"/>
              <a:buChar char="•"/>
            </a:pPr>
            <a:r>
              <a:rPr lang="en-US" sz="2000">
                <a:latin typeface="Calibri" pitchFamily="34" charset="0"/>
              </a:rPr>
              <a:t>Since an adjacency matrix contains only 0s and 1s, it is called a bit matrix or a Boolean matrix. The entries in the matrix depend on the ordering of the nodes in G. therefore, a change in the order of nodes will result in a different adjacency matrix.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Adjacency Matrix Representation </a:t>
            </a:r>
          </a:p>
        </p:txBody>
      </p:sp>
      <p:pic>
        <p:nvPicPr>
          <p:cNvPr id="27650" name="Picture 66"/>
          <p:cNvPicPr>
            <a:picLocks noChangeAspect="1" noChangeArrowheads="1"/>
          </p:cNvPicPr>
          <p:nvPr/>
        </p:nvPicPr>
        <p:blipFill>
          <a:blip r:embed="rId2">
            <a:lum contrast="20000"/>
          </a:blip>
          <a:srcRect/>
          <a:stretch>
            <a:fillRect/>
          </a:stretch>
        </p:blipFill>
        <p:spPr bwMode="auto">
          <a:xfrm>
            <a:off x="500063" y="1714500"/>
            <a:ext cx="7934325" cy="411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Adjacency List </a:t>
            </a:r>
          </a:p>
        </p:txBody>
      </p:sp>
      <p:sp>
        <p:nvSpPr>
          <p:cNvPr id="8" name="Text Box 11"/>
          <p:cNvSpPr txBox="1">
            <a:spLocks noChangeArrowheads="1"/>
          </p:cNvSpPr>
          <p:nvPr/>
        </p:nvSpPr>
        <p:spPr bwMode="auto">
          <a:xfrm>
            <a:off x="228600" y="1143000"/>
            <a:ext cx="8686800" cy="5457825"/>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401638" indent="-401638">
              <a:defRPr>
                <a:solidFill>
                  <a:schemeClr val="tx1"/>
                </a:solidFill>
                <a:latin typeface="Arial" charset="0"/>
              </a:defRPr>
            </a:lvl1pPr>
            <a:lvl2pPr marL="515938">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0" indent="0" eaLnBrk="0" fontAlgn="auto" hangingPunct="0">
              <a:lnSpc>
                <a:spcPct val="135000"/>
              </a:lnSpc>
              <a:spcBef>
                <a:spcPts val="0"/>
              </a:spcBef>
              <a:spcAft>
                <a:spcPts val="0"/>
              </a:spcAft>
              <a:defRPr/>
            </a:pPr>
            <a:r>
              <a:rPr lang="en-US" sz="2000" dirty="0" smtClean="0">
                <a:latin typeface="+mn-lt"/>
                <a:cs typeface="+mn-cs"/>
              </a:rPr>
              <a:t>The adjacency list is another way in which graphs can be represented in computer’s memory. This structure consists of a list of all nodes in G.  Furthermore, every node is in turn linked to its own list that contains the names of all other nodes that are adjacent to itself. </a:t>
            </a:r>
          </a:p>
          <a:p>
            <a:pPr eaLnBrk="0" fontAlgn="auto" hangingPunct="0">
              <a:lnSpc>
                <a:spcPct val="135000"/>
              </a:lnSpc>
              <a:spcBef>
                <a:spcPts val="0"/>
              </a:spcBef>
              <a:spcAft>
                <a:spcPts val="0"/>
              </a:spcAft>
              <a:defRPr/>
            </a:pPr>
            <a:r>
              <a:rPr lang="en-US" sz="2000" dirty="0" smtClean="0">
                <a:latin typeface="+mn-lt"/>
                <a:cs typeface="+mn-cs"/>
              </a:rPr>
              <a:t>The key advantage of using an adjacency list includes:</a:t>
            </a:r>
          </a:p>
          <a:p>
            <a:pPr marL="342900" indent="-342900" eaLnBrk="0" fontAlgn="auto" hangingPunct="0">
              <a:lnSpc>
                <a:spcPct val="135000"/>
              </a:lnSpc>
              <a:spcBef>
                <a:spcPts val="0"/>
              </a:spcBef>
              <a:spcAft>
                <a:spcPts val="0"/>
              </a:spcAft>
              <a:buFont typeface="Arial" pitchFamily="34" charset="0"/>
              <a:buChar char="•"/>
              <a:defRPr/>
            </a:pPr>
            <a:r>
              <a:rPr lang="en-US" sz="2000" dirty="0" smtClean="0">
                <a:latin typeface="+mn-lt"/>
                <a:cs typeface="+mn-cs"/>
              </a:rPr>
              <a:t>It is easy to follow, and clearly shows the adjacent nodes of a particular node</a:t>
            </a:r>
          </a:p>
          <a:p>
            <a:pPr marL="342900" indent="-342900" eaLnBrk="0" fontAlgn="auto" hangingPunct="0">
              <a:lnSpc>
                <a:spcPct val="135000"/>
              </a:lnSpc>
              <a:spcBef>
                <a:spcPts val="0"/>
              </a:spcBef>
              <a:spcAft>
                <a:spcPts val="0"/>
              </a:spcAft>
              <a:buFont typeface="Arial" pitchFamily="34" charset="0"/>
              <a:buChar char="•"/>
              <a:defRPr/>
            </a:pPr>
            <a:r>
              <a:rPr lang="en-US" sz="2000" dirty="0" smtClean="0">
                <a:latin typeface="+mn-lt"/>
                <a:cs typeface="+mn-cs"/>
              </a:rPr>
              <a:t>It is often used for storing graphs that have a small to moderate number of edges. That is an Adjacency list is preferred for representing sparse graphs in computer’s memory; otherwise, an adjacency matrix is a good choice.</a:t>
            </a:r>
          </a:p>
          <a:p>
            <a:pPr eaLnBrk="0" fontAlgn="auto" hangingPunct="0">
              <a:lnSpc>
                <a:spcPct val="135000"/>
              </a:lnSpc>
              <a:spcBef>
                <a:spcPts val="0"/>
              </a:spcBef>
              <a:spcAft>
                <a:spcPts val="0"/>
              </a:spcAft>
              <a:defRPr/>
            </a:pPr>
            <a:r>
              <a:rPr lang="en-US" sz="2000" dirty="0" smtClean="0">
                <a:latin typeface="+mn-lt"/>
                <a:cs typeface="+mn-cs"/>
              </a:rPr>
              <a:t>	Adding new nodes in G is easy and straightforward when G is represented using an Adjacency list. Adding new nodes in an Adjacency matrix is a difficult task as size of the matrix needs to be changed and existing nodes may have to be reordered.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Adjacency List </a:t>
            </a:r>
          </a:p>
        </p:txBody>
      </p:sp>
      <p:sp>
        <p:nvSpPr>
          <p:cNvPr id="29698" name="Oval 2"/>
          <p:cNvSpPr>
            <a:spLocks noChangeArrowheads="1"/>
          </p:cNvSpPr>
          <p:nvPr/>
        </p:nvSpPr>
        <p:spPr bwMode="auto">
          <a:xfrm>
            <a:off x="2058988" y="1677988"/>
            <a:ext cx="225425" cy="288925"/>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A</a:t>
            </a:r>
            <a:endParaRPr lang="en-US" altLang="en-US">
              <a:solidFill>
                <a:srgbClr val="993300"/>
              </a:solidFill>
              <a:latin typeface="Times New Roman" pitchFamily="18" charset="0"/>
            </a:endParaRPr>
          </a:p>
        </p:txBody>
      </p:sp>
      <p:sp>
        <p:nvSpPr>
          <p:cNvPr id="29699" name="Oval 3"/>
          <p:cNvSpPr>
            <a:spLocks noChangeArrowheads="1"/>
          </p:cNvSpPr>
          <p:nvPr/>
        </p:nvSpPr>
        <p:spPr bwMode="auto">
          <a:xfrm>
            <a:off x="3659188" y="1677988"/>
            <a:ext cx="225425" cy="288925"/>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B</a:t>
            </a:r>
            <a:endParaRPr lang="en-US" altLang="en-US">
              <a:solidFill>
                <a:srgbClr val="993300"/>
              </a:solidFill>
              <a:latin typeface="Times New Roman" pitchFamily="18" charset="0"/>
            </a:endParaRPr>
          </a:p>
        </p:txBody>
      </p:sp>
      <p:sp>
        <p:nvSpPr>
          <p:cNvPr id="29700" name="Oval 4"/>
          <p:cNvSpPr>
            <a:spLocks noChangeArrowheads="1"/>
          </p:cNvSpPr>
          <p:nvPr/>
        </p:nvSpPr>
        <p:spPr bwMode="auto">
          <a:xfrm>
            <a:off x="2058988" y="2478088"/>
            <a:ext cx="225425" cy="288925"/>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C</a:t>
            </a:r>
            <a:endParaRPr lang="en-US" altLang="en-US">
              <a:solidFill>
                <a:srgbClr val="993300"/>
              </a:solidFill>
              <a:latin typeface="Times New Roman" pitchFamily="18" charset="0"/>
            </a:endParaRPr>
          </a:p>
        </p:txBody>
      </p:sp>
      <p:sp>
        <p:nvSpPr>
          <p:cNvPr id="29701" name="Oval 5"/>
          <p:cNvSpPr>
            <a:spLocks noChangeArrowheads="1"/>
          </p:cNvSpPr>
          <p:nvPr/>
        </p:nvSpPr>
        <p:spPr bwMode="auto">
          <a:xfrm>
            <a:off x="3544888" y="2506663"/>
            <a:ext cx="225425" cy="288925"/>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D</a:t>
            </a:r>
            <a:endParaRPr lang="en-US" altLang="en-US">
              <a:solidFill>
                <a:srgbClr val="993300"/>
              </a:solidFill>
              <a:latin typeface="Times New Roman" pitchFamily="18" charset="0"/>
            </a:endParaRPr>
          </a:p>
        </p:txBody>
      </p:sp>
      <p:sp>
        <p:nvSpPr>
          <p:cNvPr id="29702" name="Line 6"/>
          <p:cNvSpPr>
            <a:spLocks noChangeShapeType="1"/>
          </p:cNvSpPr>
          <p:nvPr/>
        </p:nvSpPr>
        <p:spPr bwMode="auto">
          <a:xfrm>
            <a:off x="2173288" y="1938338"/>
            <a:ext cx="0" cy="576262"/>
          </a:xfrm>
          <a:prstGeom prst="line">
            <a:avLst/>
          </a:prstGeom>
          <a:noFill/>
          <a:ln w="9525">
            <a:solidFill>
              <a:schemeClr val="tx1"/>
            </a:solidFill>
            <a:round/>
            <a:headEnd/>
            <a:tailEnd type="triangle" w="med" len="med"/>
          </a:ln>
        </p:spPr>
        <p:txBody>
          <a:bodyPr/>
          <a:lstStyle/>
          <a:p>
            <a:endParaRPr lang="en-US"/>
          </a:p>
        </p:txBody>
      </p:sp>
      <p:sp>
        <p:nvSpPr>
          <p:cNvPr id="29703" name="Line 7"/>
          <p:cNvSpPr>
            <a:spLocks noChangeShapeType="1"/>
          </p:cNvSpPr>
          <p:nvPr/>
        </p:nvSpPr>
        <p:spPr bwMode="auto">
          <a:xfrm flipH="1">
            <a:off x="2287588" y="1820863"/>
            <a:ext cx="1371600" cy="774700"/>
          </a:xfrm>
          <a:prstGeom prst="line">
            <a:avLst/>
          </a:prstGeom>
          <a:noFill/>
          <a:ln w="9525">
            <a:solidFill>
              <a:schemeClr val="tx1"/>
            </a:solidFill>
            <a:round/>
            <a:headEnd/>
            <a:tailEnd type="triangle" w="med" len="med"/>
          </a:ln>
        </p:spPr>
        <p:txBody>
          <a:bodyPr/>
          <a:lstStyle/>
          <a:p>
            <a:endParaRPr lang="en-US"/>
          </a:p>
        </p:txBody>
      </p:sp>
      <p:sp>
        <p:nvSpPr>
          <p:cNvPr id="29704" name="Line 8"/>
          <p:cNvSpPr>
            <a:spLocks noChangeShapeType="1"/>
          </p:cNvSpPr>
          <p:nvPr/>
        </p:nvSpPr>
        <p:spPr bwMode="auto">
          <a:xfrm>
            <a:off x="2287588" y="2595563"/>
            <a:ext cx="1257300" cy="25400"/>
          </a:xfrm>
          <a:prstGeom prst="line">
            <a:avLst/>
          </a:prstGeom>
          <a:noFill/>
          <a:ln w="9525">
            <a:solidFill>
              <a:schemeClr val="tx1"/>
            </a:solidFill>
            <a:round/>
            <a:headEnd/>
            <a:tailEnd type="triangle" w="med" len="med"/>
          </a:ln>
        </p:spPr>
        <p:txBody>
          <a:bodyPr/>
          <a:lstStyle/>
          <a:p>
            <a:endParaRPr lang="en-US"/>
          </a:p>
        </p:txBody>
      </p:sp>
      <p:sp>
        <p:nvSpPr>
          <p:cNvPr id="29705" name="Line 9"/>
          <p:cNvSpPr>
            <a:spLocks noChangeShapeType="1"/>
          </p:cNvSpPr>
          <p:nvPr/>
        </p:nvSpPr>
        <p:spPr bwMode="auto">
          <a:xfrm flipV="1">
            <a:off x="3657600" y="1816100"/>
            <a:ext cx="0" cy="709613"/>
          </a:xfrm>
          <a:prstGeom prst="line">
            <a:avLst/>
          </a:prstGeom>
          <a:noFill/>
          <a:ln w="9525">
            <a:solidFill>
              <a:schemeClr val="tx1"/>
            </a:solidFill>
            <a:round/>
            <a:headEnd/>
            <a:tailEnd type="triangle" w="med" len="med"/>
          </a:ln>
        </p:spPr>
        <p:txBody>
          <a:bodyPr/>
          <a:lstStyle/>
          <a:p>
            <a:endParaRPr lang="en-US"/>
          </a:p>
        </p:txBody>
      </p:sp>
      <p:sp>
        <p:nvSpPr>
          <p:cNvPr id="29706" name="Line 10"/>
          <p:cNvSpPr>
            <a:spLocks noChangeShapeType="1"/>
          </p:cNvSpPr>
          <p:nvPr/>
        </p:nvSpPr>
        <p:spPr bwMode="auto">
          <a:xfrm>
            <a:off x="2286000" y="1816100"/>
            <a:ext cx="1371600" cy="0"/>
          </a:xfrm>
          <a:prstGeom prst="line">
            <a:avLst/>
          </a:prstGeom>
          <a:noFill/>
          <a:ln w="9525">
            <a:solidFill>
              <a:schemeClr val="tx1"/>
            </a:solidFill>
            <a:round/>
            <a:headEnd/>
            <a:tailEnd type="triangle" w="med" len="med"/>
          </a:ln>
        </p:spPr>
        <p:txBody>
          <a:bodyPr/>
          <a:lstStyle/>
          <a:p>
            <a:endParaRPr lang="en-US"/>
          </a:p>
        </p:txBody>
      </p:sp>
      <p:sp>
        <p:nvSpPr>
          <p:cNvPr id="29707" name="AutoShape 11"/>
          <p:cNvSpPr>
            <a:spLocks noChangeArrowheads="1"/>
          </p:cNvSpPr>
          <p:nvPr/>
        </p:nvSpPr>
        <p:spPr bwMode="auto">
          <a:xfrm>
            <a:off x="3773488" y="1935163"/>
            <a:ext cx="342900" cy="800100"/>
          </a:xfrm>
          <a:prstGeom prst="curvedLeftArrow">
            <a:avLst>
              <a:gd name="adj1" fmla="val 7778"/>
              <a:gd name="adj2" fmla="val 54444"/>
              <a:gd name="adj3" fmla="val 33333"/>
            </a:avLst>
          </a:prstGeom>
          <a:solidFill>
            <a:srgbClr val="FFFFCC"/>
          </a:solidFill>
          <a:ln w="9525">
            <a:solidFill>
              <a:schemeClr val="tx1"/>
            </a:solidFill>
            <a:miter lim="800000"/>
            <a:headEnd/>
            <a:tailEnd/>
          </a:ln>
        </p:spPr>
        <p:txBody>
          <a:bodyPr/>
          <a:lstStyle/>
          <a:p>
            <a:endParaRPr lang="en-US" altLang="en-US">
              <a:latin typeface="Calibri" pitchFamily="34" charset="0"/>
            </a:endParaRPr>
          </a:p>
        </p:txBody>
      </p:sp>
      <p:sp>
        <p:nvSpPr>
          <p:cNvPr id="29708" name="Rectangle 16"/>
          <p:cNvSpPr>
            <a:spLocks noChangeArrowheads="1"/>
          </p:cNvSpPr>
          <p:nvPr/>
        </p:nvSpPr>
        <p:spPr bwMode="auto">
          <a:xfrm>
            <a:off x="4229100" y="3549650"/>
            <a:ext cx="306388" cy="0"/>
          </a:xfrm>
          <a:prstGeom prst="rect">
            <a:avLst/>
          </a:prstGeom>
          <a:noFill/>
          <a:ln w="9525">
            <a:noFill/>
            <a:miter lim="800000"/>
            <a:headEnd/>
            <a:tailEnd/>
          </a:ln>
        </p:spPr>
        <p:txBody>
          <a:bodyPr wrap="none" anchor="b">
            <a:spAutoFit/>
          </a:bodyPr>
          <a:lstStyle/>
          <a:p>
            <a:endParaRPr lang="en-US" altLang="en-US">
              <a:latin typeface="Calibri" pitchFamily="34" charset="0"/>
            </a:endParaRPr>
          </a:p>
        </p:txBody>
      </p:sp>
      <p:sp>
        <p:nvSpPr>
          <p:cNvPr id="29709" name="Rectangle 17"/>
          <p:cNvSpPr>
            <a:spLocks noChangeArrowheads="1"/>
          </p:cNvSpPr>
          <p:nvPr/>
        </p:nvSpPr>
        <p:spPr bwMode="auto">
          <a:xfrm>
            <a:off x="4229100" y="3549650"/>
            <a:ext cx="306388" cy="0"/>
          </a:xfrm>
          <a:prstGeom prst="rect">
            <a:avLst/>
          </a:prstGeom>
          <a:noFill/>
          <a:ln w="9525">
            <a:noFill/>
            <a:miter lim="800000"/>
            <a:headEnd/>
            <a:tailEnd/>
          </a:ln>
        </p:spPr>
        <p:txBody>
          <a:bodyPr wrap="none" anchor="b">
            <a:spAutoFit/>
          </a:bodyPr>
          <a:lstStyle/>
          <a:p>
            <a:endParaRPr lang="en-US" altLang="en-US">
              <a:latin typeface="Calibri" pitchFamily="34" charset="0"/>
            </a:endParaRPr>
          </a:p>
        </p:txBody>
      </p:sp>
      <p:sp>
        <p:nvSpPr>
          <p:cNvPr id="29710" name="Rectangle 18"/>
          <p:cNvSpPr>
            <a:spLocks noChangeArrowheads="1"/>
          </p:cNvSpPr>
          <p:nvPr/>
        </p:nvSpPr>
        <p:spPr bwMode="auto">
          <a:xfrm>
            <a:off x="4229100" y="3549650"/>
            <a:ext cx="306388" cy="0"/>
          </a:xfrm>
          <a:prstGeom prst="rect">
            <a:avLst/>
          </a:prstGeom>
          <a:noFill/>
          <a:ln w="9525">
            <a:noFill/>
            <a:miter lim="800000"/>
            <a:headEnd/>
            <a:tailEnd/>
          </a:ln>
        </p:spPr>
        <p:txBody>
          <a:bodyPr wrap="none" anchor="b">
            <a:spAutoFit/>
          </a:bodyPr>
          <a:lstStyle/>
          <a:p>
            <a:endParaRPr lang="en-US" altLang="en-US">
              <a:latin typeface="Calibri" pitchFamily="34" charset="0"/>
            </a:endParaRPr>
          </a:p>
        </p:txBody>
      </p:sp>
      <p:sp>
        <p:nvSpPr>
          <p:cNvPr id="29711" name="Rectangle 19"/>
          <p:cNvSpPr>
            <a:spLocks noChangeArrowheads="1"/>
          </p:cNvSpPr>
          <p:nvPr/>
        </p:nvSpPr>
        <p:spPr bwMode="auto">
          <a:xfrm>
            <a:off x="4229100" y="3549650"/>
            <a:ext cx="306388" cy="0"/>
          </a:xfrm>
          <a:prstGeom prst="rect">
            <a:avLst/>
          </a:prstGeom>
          <a:noFill/>
          <a:ln w="9525">
            <a:noFill/>
            <a:miter lim="800000"/>
            <a:headEnd/>
            <a:tailEnd/>
          </a:ln>
        </p:spPr>
        <p:txBody>
          <a:bodyPr wrap="none" anchor="b">
            <a:spAutoFit/>
          </a:bodyPr>
          <a:lstStyle/>
          <a:p>
            <a:endParaRPr lang="en-US" altLang="en-US">
              <a:latin typeface="Calibri" pitchFamily="34" charset="0"/>
            </a:endParaRPr>
          </a:p>
        </p:txBody>
      </p:sp>
      <p:sp>
        <p:nvSpPr>
          <p:cNvPr id="29712" name="Rectangle 32"/>
          <p:cNvSpPr>
            <a:spLocks noChangeArrowheads="1"/>
          </p:cNvSpPr>
          <p:nvPr/>
        </p:nvSpPr>
        <p:spPr bwMode="auto">
          <a:xfrm>
            <a:off x="4217988" y="3932238"/>
            <a:ext cx="263525" cy="0"/>
          </a:xfrm>
          <a:prstGeom prst="rect">
            <a:avLst/>
          </a:prstGeom>
          <a:noFill/>
          <a:ln w="9525">
            <a:noFill/>
            <a:miter lim="800000"/>
            <a:headEnd/>
            <a:tailEnd/>
          </a:ln>
        </p:spPr>
        <p:txBody>
          <a:bodyPr wrap="none">
            <a:spAutoFit/>
          </a:bodyPr>
          <a:lstStyle/>
          <a:p>
            <a:endParaRPr lang="en-US" altLang="en-US">
              <a:latin typeface="Calibri" pitchFamily="34" charset="0"/>
            </a:endParaRPr>
          </a:p>
        </p:txBody>
      </p:sp>
      <p:sp>
        <p:nvSpPr>
          <p:cNvPr id="29713" name="Text Box 50"/>
          <p:cNvSpPr txBox="1">
            <a:spLocks noChangeArrowheads="1"/>
          </p:cNvSpPr>
          <p:nvPr/>
        </p:nvSpPr>
        <p:spPr bwMode="auto">
          <a:xfrm>
            <a:off x="152400" y="3506788"/>
            <a:ext cx="8763000" cy="2462212"/>
          </a:xfrm>
          <a:prstGeom prst="rect">
            <a:avLst/>
          </a:prstGeom>
          <a:noFill/>
          <a:ln w="9525">
            <a:noFill/>
            <a:miter lim="800000"/>
            <a:headEnd/>
            <a:tailEnd/>
          </a:ln>
        </p:spPr>
        <p:txBody>
          <a:bodyPr>
            <a:spAutoFit/>
          </a:bodyPr>
          <a:lstStyle/>
          <a:p>
            <a:pPr eaLnBrk="0" hangingPunct="0"/>
            <a:r>
              <a:rPr lang="en-US" sz="2200">
                <a:latin typeface="Calibri" pitchFamily="34" charset="0"/>
              </a:rPr>
              <a:t>Graph G and its adjacency list</a:t>
            </a:r>
          </a:p>
          <a:p>
            <a:pPr eaLnBrk="0" hangingPunct="0"/>
            <a:endParaRPr lang="en-US" sz="2200">
              <a:latin typeface="Calibri" pitchFamily="34" charset="0"/>
            </a:endParaRPr>
          </a:p>
          <a:p>
            <a:pPr eaLnBrk="0" hangingPunct="0"/>
            <a:r>
              <a:rPr lang="en-US" sz="2200">
                <a:latin typeface="Calibri" pitchFamily="34" charset="0"/>
              </a:rPr>
              <a:t>For a directed graph, the sum of lengths of all adjacency lists is equal to the number of edges in G. However, for an undirected graph, the sum of lengths of all adjacency lists is equal to twice the number of edges in G because an edge (u, v) means an edge from node u to v as well as an edge v to u. The adjacency list can also be modified to store weighted graphs. </a:t>
            </a:r>
          </a:p>
        </p:txBody>
      </p:sp>
      <p:sp>
        <p:nvSpPr>
          <p:cNvPr id="29714" name="Rectangle 101"/>
          <p:cNvSpPr>
            <a:spLocks noChangeArrowheads="1"/>
          </p:cNvSpPr>
          <p:nvPr/>
        </p:nvSpPr>
        <p:spPr bwMode="auto">
          <a:xfrm>
            <a:off x="3425825" y="3657600"/>
            <a:ext cx="2420938" cy="0"/>
          </a:xfrm>
          <a:prstGeom prst="rect">
            <a:avLst/>
          </a:prstGeom>
          <a:noFill/>
          <a:ln w="9525">
            <a:noFill/>
            <a:miter lim="800000"/>
            <a:headEnd/>
            <a:tailEnd/>
          </a:ln>
        </p:spPr>
        <p:txBody>
          <a:bodyPr wrap="none">
            <a:spAutoFit/>
          </a:bodyPr>
          <a:lstStyle/>
          <a:p>
            <a:pPr eaLnBrk="0" hangingPunct="0"/>
            <a:endParaRPr lang="en-US" altLang="en-US" sz="2400">
              <a:latin typeface="Times New Roman" pitchFamily="18" charset="0"/>
            </a:endParaRPr>
          </a:p>
        </p:txBody>
      </p:sp>
      <p:sp>
        <p:nvSpPr>
          <p:cNvPr id="29715" name="Rectangle 102"/>
          <p:cNvSpPr>
            <a:spLocks noChangeArrowheads="1"/>
          </p:cNvSpPr>
          <p:nvPr/>
        </p:nvSpPr>
        <p:spPr bwMode="auto">
          <a:xfrm>
            <a:off x="3425825" y="3657600"/>
            <a:ext cx="3378200" cy="0"/>
          </a:xfrm>
          <a:prstGeom prst="rect">
            <a:avLst/>
          </a:prstGeom>
          <a:noFill/>
          <a:ln w="9525">
            <a:noFill/>
            <a:miter lim="800000"/>
            <a:headEnd/>
            <a:tailEnd/>
          </a:ln>
        </p:spPr>
        <p:txBody>
          <a:bodyPr wrap="none">
            <a:spAutoFit/>
          </a:bodyPr>
          <a:lstStyle/>
          <a:p>
            <a:endParaRPr lang="en-US" altLang="en-US">
              <a:latin typeface="Calibri" pitchFamily="34" charset="0"/>
            </a:endParaRPr>
          </a:p>
        </p:txBody>
      </p:sp>
      <p:graphicFrame>
        <p:nvGraphicFramePr>
          <p:cNvPr id="43" name="Table 42"/>
          <p:cNvGraphicFramePr>
            <a:graphicFrameLocks noGrp="1"/>
          </p:cNvGraphicFramePr>
          <p:nvPr/>
        </p:nvGraphicFramePr>
        <p:xfrm>
          <a:off x="4500563" y="1397000"/>
          <a:ext cx="3286125" cy="1752600"/>
        </p:xfrm>
        <a:graphic>
          <a:graphicData uri="http://schemas.openxmlformats.org/drawingml/2006/table">
            <a:tbl>
              <a:tblPr firstRow="1" bandRow="1">
                <a:tableStyleId>{5C22544A-7EE6-4342-B048-85BDC9FD1C3A}</a:tableStyleId>
              </a:tblPr>
              <a:tblGrid>
                <a:gridCol w="1643074"/>
                <a:gridCol w="1643074"/>
              </a:tblGrid>
              <a:tr h="370840">
                <a:tc>
                  <a:txBody>
                    <a:bodyPr/>
                    <a:lstStyle/>
                    <a:p>
                      <a:r>
                        <a:rPr lang="en-IN" dirty="0" smtClean="0"/>
                        <a:t>Node</a:t>
                      </a:r>
                      <a:endParaRPr lang="en-IN" dirty="0"/>
                    </a:p>
                  </a:txBody>
                  <a:tcPr/>
                </a:tc>
                <a:tc>
                  <a:txBody>
                    <a:bodyPr/>
                    <a:lstStyle/>
                    <a:p>
                      <a:r>
                        <a:rPr lang="en-IN" dirty="0" smtClean="0"/>
                        <a:t>Adjacency</a:t>
                      </a:r>
                      <a:r>
                        <a:rPr lang="en-IN" baseline="0" dirty="0" smtClean="0"/>
                        <a:t> list</a:t>
                      </a:r>
                      <a:endParaRPr lang="en-IN" dirty="0"/>
                    </a:p>
                  </a:txBody>
                  <a:tcPr/>
                </a:tc>
              </a:tr>
              <a:tr h="370840">
                <a:tc>
                  <a:txBody>
                    <a:bodyPr/>
                    <a:lstStyle/>
                    <a:p>
                      <a:r>
                        <a:rPr lang="en-IN" dirty="0" smtClean="0"/>
                        <a:t>A</a:t>
                      </a:r>
                    </a:p>
                    <a:p>
                      <a:r>
                        <a:rPr lang="en-IN" dirty="0" smtClean="0"/>
                        <a:t>B</a:t>
                      </a:r>
                      <a:endParaRPr lang="en-IN" dirty="0"/>
                    </a:p>
                  </a:txBody>
                  <a:tcPr/>
                </a:tc>
                <a:tc>
                  <a:txBody>
                    <a:bodyPr/>
                    <a:lstStyle/>
                    <a:p>
                      <a:r>
                        <a:rPr lang="en-IN" dirty="0" smtClean="0"/>
                        <a:t>B,C</a:t>
                      </a:r>
                    </a:p>
                    <a:p>
                      <a:r>
                        <a:rPr lang="en-IN" smtClean="0"/>
                        <a:t>C,D</a:t>
                      </a:r>
                      <a:endParaRPr lang="en-IN" dirty="0"/>
                    </a:p>
                  </a:txBody>
                  <a:tcPr/>
                </a:tc>
              </a:tr>
              <a:tr h="370840">
                <a:tc>
                  <a:txBody>
                    <a:bodyPr/>
                    <a:lstStyle/>
                    <a:p>
                      <a:r>
                        <a:rPr lang="en-IN" dirty="0" smtClean="0"/>
                        <a:t>C</a:t>
                      </a:r>
                      <a:endParaRPr lang="en-IN" dirty="0"/>
                    </a:p>
                  </a:txBody>
                  <a:tcPr/>
                </a:tc>
                <a:tc>
                  <a:txBody>
                    <a:bodyPr/>
                    <a:lstStyle/>
                    <a:p>
                      <a:r>
                        <a:rPr lang="en-IN" dirty="0" smtClean="0"/>
                        <a:t>D</a:t>
                      </a:r>
                      <a:endParaRPr lang="en-IN" dirty="0"/>
                    </a:p>
                  </a:txBody>
                  <a:tcPr/>
                </a:tc>
              </a:tr>
              <a:tr h="370840">
                <a:tc>
                  <a:txBody>
                    <a:bodyPr/>
                    <a:lstStyle/>
                    <a:p>
                      <a:r>
                        <a:rPr lang="en-IN" dirty="0" smtClean="0"/>
                        <a:t>D</a:t>
                      </a:r>
                      <a:endParaRPr lang="en-IN" dirty="0"/>
                    </a:p>
                  </a:txBody>
                  <a:tcPr/>
                </a:tc>
                <a:tc>
                  <a:txBody>
                    <a:bodyPr/>
                    <a:lstStyle/>
                    <a:p>
                      <a:r>
                        <a:rPr lang="en-IN" dirty="0" smtClean="0"/>
                        <a:t>B</a:t>
                      </a:r>
                      <a:endParaRPr lang="en-IN"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Adjacency List </a:t>
            </a:r>
          </a:p>
        </p:txBody>
      </p:sp>
      <p:grpSp>
        <p:nvGrpSpPr>
          <p:cNvPr id="30722" name="Group 1"/>
          <p:cNvGrpSpPr>
            <a:grpSpLocks/>
          </p:cNvGrpSpPr>
          <p:nvPr/>
        </p:nvGrpSpPr>
        <p:grpSpPr bwMode="auto">
          <a:xfrm>
            <a:off x="1338263" y="2286000"/>
            <a:ext cx="5595937" cy="2547938"/>
            <a:chOff x="1338263" y="2286000"/>
            <a:chExt cx="5595937" cy="2547938"/>
          </a:xfrm>
        </p:grpSpPr>
        <p:sp>
          <p:nvSpPr>
            <p:cNvPr id="30723" name="Rectangle 16"/>
            <p:cNvSpPr>
              <a:spLocks noChangeArrowheads="1"/>
            </p:cNvSpPr>
            <p:nvPr/>
          </p:nvSpPr>
          <p:spPr bwMode="auto">
            <a:xfrm>
              <a:off x="4229100" y="3549650"/>
              <a:ext cx="306388" cy="0"/>
            </a:xfrm>
            <a:prstGeom prst="rect">
              <a:avLst/>
            </a:prstGeom>
            <a:noFill/>
            <a:ln w="9525">
              <a:noFill/>
              <a:miter lim="800000"/>
              <a:headEnd/>
              <a:tailEnd/>
            </a:ln>
          </p:spPr>
          <p:txBody>
            <a:bodyPr wrap="none" anchor="b">
              <a:spAutoFit/>
            </a:bodyPr>
            <a:lstStyle/>
            <a:p>
              <a:endParaRPr lang="en-US" altLang="en-US">
                <a:latin typeface="Calibri" pitchFamily="34" charset="0"/>
              </a:endParaRPr>
            </a:p>
          </p:txBody>
        </p:sp>
        <p:sp>
          <p:nvSpPr>
            <p:cNvPr id="30724" name="Rectangle 17"/>
            <p:cNvSpPr>
              <a:spLocks noChangeArrowheads="1"/>
            </p:cNvSpPr>
            <p:nvPr/>
          </p:nvSpPr>
          <p:spPr bwMode="auto">
            <a:xfrm>
              <a:off x="4229100" y="3549650"/>
              <a:ext cx="306388" cy="0"/>
            </a:xfrm>
            <a:prstGeom prst="rect">
              <a:avLst/>
            </a:prstGeom>
            <a:noFill/>
            <a:ln w="9525">
              <a:noFill/>
              <a:miter lim="800000"/>
              <a:headEnd/>
              <a:tailEnd/>
            </a:ln>
          </p:spPr>
          <p:txBody>
            <a:bodyPr wrap="none" anchor="b">
              <a:spAutoFit/>
            </a:bodyPr>
            <a:lstStyle/>
            <a:p>
              <a:endParaRPr lang="en-US" altLang="en-US">
                <a:latin typeface="Calibri" pitchFamily="34" charset="0"/>
              </a:endParaRPr>
            </a:p>
          </p:txBody>
        </p:sp>
        <p:sp>
          <p:nvSpPr>
            <p:cNvPr id="30725" name="Rectangle 18"/>
            <p:cNvSpPr>
              <a:spLocks noChangeArrowheads="1"/>
            </p:cNvSpPr>
            <p:nvPr/>
          </p:nvSpPr>
          <p:spPr bwMode="auto">
            <a:xfrm>
              <a:off x="4229100" y="3549650"/>
              <a:ext cx="306388" cy="0"/>
            </a:xfrm>
            <a:prstGeom prst="rect">
              <a:avLst/>
            </a:prstGeom>
            <a:noFill/>
            <a:ln w="9525">
              <a:noFill/>
              <a:miter lim="800000"/>
              <a:headEnd/>
              <a:tailEnd/>
            </a:ln>
          </p:spPr>
          <p:txBody>
            <a:bodyPr wrap="none" anchor="b">
              <a:spAutoFit/>
            </a:bodyPr>
            <a:lstStyle/>
            <a:p>
              <a:endParaRPr lang="en-US" altLang="en-US">
                <a:latin typeface="Calibri" pitchFamily="34" charset="0"/>
              </a:endParaRPr>
            </a:p>
          </p:txBody>
        </p:sp>
        <p:sp>
          <p:nvSpPr>
            <p:cNvPr id="30726" name="Rectangle 19"/>
            <p:cNvSpPr>
              <a:spLocks noChangeArrowheads="1"/>
            </p:cNvSpPr>
            <p:nvPr/>
          </p:nvSpPr>
          <p:spPr bwMode="auto">
            <a:xfrm>
              <a:off x="4229100" y="3549650"/>
              <a:ext cx="306388" cy="0"/>
            </a:xfrm>
            <a:prstGeom prst="rect">
              <a:avLst/>
            </a:prstGeom>
            <a:noFill/>
            <a:ln w="9525">
              <a:noFill/>
              <a:miter lim="800000"/>
              <a:headEnd/>
              <a:tailEnd/>
            </a:ln>
          </p:spPr>
          <p:txBody>
            <a:bodyPr wrap="none" anchor="b">
              <a:spAutoFit/>
            </a:bodyPr>
            <a:lstStyle/>
            <a:p>
              <a:endParaRPr lang="en-US" altLang="en-US">
                <a:latin typeface="Calibri" pitchFamily="34" charset="0"/>
              </a:endParaRPr>
            </a:p>
          </p:txBody>
        </p:sp>
        <p:sp>
          <p:nvSpPr>
            <p:cNvPr id="30727" name="Rectangle 32"/>
            <p:cNvSpPr>
              <a:spLocks noChangeArrowheads="1"/>
            </p:cNvSpPr>
            <p:nvPr/>
          </p:nvSpPr>
          <p:spPr bwMode="auto">
            <a:xfrm>
              <a:off x="4370388" y="2286000"/>
              <a:ext cx="263525" cy="0"/>
            </a:xfrm>
            <a:prstGeom prst="rect">
              <a:avLst/>
            </a:prstGeom>
            <a:noFill/>
            <a:ln w="9525">
              <a:noFill/>
              <a:miter lim="800000"/>
              <a:headEnd/>
              <a:tailEnd/>
            </a:ln>
          </p:spPr>
          <p:txBody>
            <a:bodyPr wrap="none">
              <a:spAutoFit/>
            </a:bodyPr>
            <a:lstStyle/>
            <a:p>
              <a:endParaRPr lang="en-US" altLang="en-US">
                <a:latin typeface="Calibri" pitchFamily="34" charset="0"/>
              </a:endParaRPr>
            </a:p>
          </p:txBody>
        </p:sp>
        <p:sp>
          <p:nvSpPr>
            <p:cNvPr id="30728" name="Oval 51"/>
            <p:cNvSpPr>
              <a:spLocks noChangeArrowheads="1"/>
            </p:cNvSpPr>
            <p:nvPr/>
          </p:nvSpPr>
          <p:spPr bwMode="auto">
            <a:xfrm>
              <a:off x="1338263" y="2892425"/>
              <a:ext cx="225425" cy="288925"/>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cs typeface="Times New Roman" pitchFamily="18" charset="0"/>
                </a:rPr>
                <a:t>A</a:t>
              </a:r>
              <a:endParaRPr lang="en-US" altLang="en-US" sz="2400" b="1">
                <a:solidFill>
                  <a:srgbClr val="993300"/>
                </a:solidFill>
                <a:latin typeface="Times New Roman" pitchFamily="18" charset="0"/>
              </a:endParaRPr>
            </a:p>
          </p:txBody>
        </p:sp>
        <p:sp>
          <p:nvSpPr>
            <p:cNvPr id="30729" name="Oval 52"/>
            <p:cNvSpPr>
              <a:spLocks noChangeArrowheads="1"/>
            </p:cNvSpPr>
            <p:nvPr/>
          </p:nvSpPr>
          <p:spPr bwMode="auto">
            <a:xfrm>
              <a:off x="2024063" y="2892425"/>
              <a:ext cx="225425" cy="288925"/>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cs typeface="Times New Roman" pitchFamily="18" charset="0"/>
                </a:rPr>
                <a:t>B</a:t>
              </a:r>
              <a:endParaRPr lang="en-US" altLang="en-US" sz="2400" b="1">
                <a:solidFill>
                  <a:srgbClr val="993300"/>
                </a:solidFill>
                <a:latin typeface="Times New Roman" pitchFamily="18" charset="0"/>
              </a:endParaRPr>
            </a:p>
          </p:txBody>
        </p:sp>
        <p:sp>
          <p:nvSpPr>
            <p:cNvPr id="30730" name="Oval 53"/>
            <p:cNvSpPr>
              <a:spLocks noChangeArrowheads="1"/>
            </p:cNvSpPr>
            <p:nvPr/>
          </p:nvSpPr>
          <p:spPr bwMode="auto">
            <a:xfrm>
              <a:off x="2940050" y="2894013"/>
              <a:ext cx="341313" cy="288925"/>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cs typeface="Times New Roman" pitchFamily="18" charset="0"/>
                </a:rPr>
                <a:t>C</a:t>
              </a:r>
              <a:endParaRPr lang="en-US" altLang="en-US" sz="2400" b="1">
                <a:solidFill>
                  <a:srgbClr val="993300"/>
                </a:solidFill>
                <a:latin typeface="Times New Roman" pitchFamily="18" charset="0"/>
              </a:endParaRPr>
            </a:p>
          </p:txBody>
        </p:sp>
        <p:sp>
          <p:nvSpPr>
            <p:cNvPr id="30731" name="Oval 54"/>
            <p:cNvSpPr>
              <a:spLocks noChangeArrowheads="1"/>
            </p:cNvSpPr>
            <p:nvPr/>
          </p:nvSpPr>
          <p:spPr bwMode="auto">
            <a:xfrm>
              <a:off x="1338263" y="3714750"/>
              <a:ext cx="225425" cy="288925"/>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cs typeface="Times New Roman" pitchFamily="18" charset="0"/>
                </a:rPr>
                <a:t>D</a:t>
              </a:r>
              <a:endParaRPr lang="en-US" altLang="en-US" sz="2400" b="1">
                <a:solidFill>
                  <a:srgbClr val="993300"/>
                </a:solidFill>
                <a:latin typeface="Times New Roman" pitchFamily="18" charset="0"/>
              </a:endParaRPr>
            </a:p>
          </p:txBody>
        </p:sp>
        <p:sp>
          <p:nvSpPr>
            <p:cNvPr id="30732" name="Oval 55"/>
            <p:cNvSpPr>
              <a:spLocks noChangeArrowheads="1"/>
            </p:cNvSpPr>
            <p:nvPr/>
          </p:nvSpPr>
          <p:spPr bwMode="auto">
            <a:xfrm>
              <a:off x="2366963" y="3714750"/>
              <a:ext cx="225425" cy="288925"/>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cs typeface="Times New Roman" pitchFamily="18" charset="0"/>
                </a:rPr>
                <a:t>E</a:t>
              </a:r>
              <a:endParaRPr lang="en-US" altLang="en-US" sz="2400" b="1">
                <a:solidFill>
                  <a:srgbClr val="993300"/>
                </a:solidFill>
                <a:latin typeface="Times New Roman" pitchFamily="18" charset="0"/>
              </a:endParaRPr>
            </a:p>
          </p:txBody>
        </p:sp>
        <p:sp>
          <p:nvSpPr>
            <p:cNvPr id="30733" name="Line 56"/>
            <p:cNvSpPr>
              <a:spLocks noChangeShapeType="1"/>
            </p:cNvSpPr>
            <p:nvPr/>
          </p:nvSpPr>
          <p:spPr bwMode="auto">
            <a:xfrm flipV="1">
              <a:off x="2593975" y="3124200"/>
              <a:ext cx="457200" cy="685800"/>
            </a:xfrm>
            <a:prstGeom prst="line">
              <a:avLst/>
            </a:prstGeom>
            <a:noFill/>
            <a:ln w="9525">
              <a:solidFill>
                <a:schemeClr val="tx1"/>
              </a:solidFill>
              <a:round/>
              <a:headEnd/>
              <a:tailEnd/>
            </a:ln>
          </p:spPr>
          <p:txBody>
            <a:bodyPr/>
            <a:lstStyle/>
            <a:p>
              <a:endParaRPr lang="en-US"/>
            </a:p>
          </p:txBody>
        </p:sp>
        <p:sp>
          <p:nvSpPr>
            <p:cNvPr id="30734" name="Line 57"/>
            <p:cNvSpPr>
              <a:spLocks noChangeShapeType="1"/>
            </p:cNvSpPr>
            <p:nvPr/>
          </p:nvSpPr>
          <p:spPr bwMode="auto">
            <a:xfrm>
              <a:off x="2251075" y="3005138"/>
              <a:ext cx="685800" cy="0"/>
            </a:xfrm>
            <a:prstGeom prst="line">
              <a:avLst/>
            </a:prstGeom>
            <a:noFill/>
            <a:ln w="9525">
              <a:solidFill>
                <a:schemeClr val="tx1"/>
              </a:solidFill>
              <a:round/>
              <a:headEnd/>
              <a:tailEnd/>
            </a:ln>
          </p:spPr>
          <p:txBody>
            <a:bodyPr/>
            <a:lstStyle/>
            <a:p>
              <a:endParaRPr lang="en-US"/>
            </a:p>
          </p:txBody>
        </p:sp>
        <p:sp>
          <p:nvSpPr>
            <p:cNvPr id="30735" name="Line 58"/>
            <p:cNvSpPr>
              <a:spLocks noChangeShapeType="1"/>
            </p:cNvSpPr>
            <p:nvPr/>
          </p:nvSpPr>
          <p:spPr bwMode="auto">
            <a:xfrm>
              <a:off x="1565275" y="3952875"/>
              <a:ext cx="800100" cy="0"/>
            </a:xfrm>
            <a:prstGeom prst="line">
              <a:avLst/>
            </a:prstGeom>
            <a:noFill/>
            <a:ln w="9525">
              <a:solidFill>
                <a:schemeClr val="tx1"/>
              </a:solidFill>
              <a:round/>
              <a:headEnd/>
              <a:tailEnd/>
            </a:ln>
          </p:spPr>
          <p:txBody>
            <a:bodyPr/>
            <a:lstStyle/>
            <a:p>
              <a:endParaRPr lang="en-US"/>
            </a:p>
          </p:txBody>
        </p:sp>
        <p:sp>
          <p:nvSpPr>
            <p:cNvPr id="30736" name="Line 59"/>
            <p:cNvSpPr>
              <a:spLocks noChangeShapeType="1"/>
            </p:cNvSpPr>
            <p:nvPr/>
          </p:nvSpPr>
          <p:spPr bwMode="auto">
            <a:xfrm flipV="1">
              <a:off x="1568450" y="3125788"/>
              <a:ext cx="569913" cy="688975"/>
            </a:xfrm>
            <a:prstGeom prst="line">
              <a:avLst/>
            </a:prstGeom>
            <a:noFill/>
            <a:ln w="9525">
              <a:solidFill>
                <a:schemeClr val="tx1"/>
              </a:solidFill>
              <a:round/>
              <a:headEnd/>
              <a:tailEnd/>
            </a:ln>
          </p:spPr>
          <p:txBody>
            <a:bodyPr/>
            <a:lstStyle/>
            <a:p>
              <a:endParaRPr lang="en-US"/>
            </a:p>
          </p:txBody>
        </p:sp>
        <p:sp>
          <p:nvSpPr>
            <p:cNvPr id="30737" name="Line 60"/>
            <p:cNvSpPr>
              <a:spLocks noChangeShapeType="1"/>
            </p:cNvSpPr>
            <p:nvPr/>
          </p:nvSpPr>
          <p:spPr bwMode="auto">
            <a:xfrm flipV="1">
              <a:off x="1452563" y="3125788"/>
              <a:ext cx="0" cy="571500"/>
            </a:xfrm>
            <a:prstGeom prst="line">
              <a:avLst/>
            </a:prstGeom>
            <a:noFill/>
            <a:ln w="9525">
              <a:solidFill>
                <a:schemeClr val="tx1"/>
              </a:solidFill>
              <a:round/>
              <a:headEnd/>
              <a:tailEnd/>
            </a:ln>
          </p:spPr>
          <p:txBody>
            <a:bodyPr/>
            <a:lstStyle/>
            <a:p>
              <a:endParaRPr lang="en-US"/>
            </a:p>
          </p:txBody>
        </p:sp>
        <p:sp>
          <p:nvSpPr>
            <p:cNvPr id="30738" name="Line 61"/>
            <p:cNvSpPr>
              <a:spLocks noChangeShapeType="1"/>
            </p:cNvSpPr>
            <p:nvPr/>
          </p:nvSpPr>
          <p:spPr bwMode="auto">
            <a:xfrm>
              <a:off x="1565275" y="2928938"/>
              <a:ext cx="457200" cy="0"/>
            </a:xfrm>
            <a:prstGeom prst="line">
              <a:avLst/>
            </a:prstGeom>
            <a:noFill/>
            <a:ln w="9525">
              <a:solidFill>
                <a:schemeClr val="tx1"/>
              </a:solidFill>
              <a:round/>
              <a:headEnd/>
              <a:tailEnd/>
            </a:ln>
          </p:spPr>
          <p:txBody>
            <a:bodyPr/>
            <a:lstStyle/>
            <a:p>
              <a:endParaRPr lang="en-US"/>
            </a:p>
          </p:txBody>
        </p:sp>
        <p:sp>
          <p:nvSpPr>
            <p:cNvPr id="30739" name="Rectangle 62"/>
            <p:cNvSpPr>
              <a:spLocks noChangeArrowheads="1"/>
            </p:cNvSpPr>
            <p:nvPr/>
          </p:nvSpPr>
          <p:spPr bwMode="auto">
            <a:xfrm>
              <a:off x="4384675" y="2852738"/>
              <a:ext cx="339725" cy="1941512"/>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A</a:t>
              </a:r>
            </a:p>
            <a:p>
              <a:pPr eaLnBrk="0" hangingPunct="0"/>
              <a:endParaRPr lang="en-US" altLang="en-US" sz="1000" b="1">
                <a:solidFill>
                  <a:srgbClr val="993300"/>
                </a:solidFill>
                <a:latin typeface="Times New Roman" pitchFamily="18" charset="0"/>
                <a:cs typeface="Times New Roman" pitchFamily="18" charset="0"/>
              </a:endParaRPr>
            </a:p>
            <a:p>
              <a:pPr eaLnBrk="0" hangingPunct="0"/>
              <a:endParaRPr lang="en-US" altLang="en-US" sz="1000" b="1">
                <a:solidFill>
                  <a:srgbClr val="993300"/>
                </a:solidFill>
                <a:latin typeface="Times New Roman" pitchFamily="18" charset="0"/>
                <a:cs typeface="Times New Roman" pitchFamily="18" charset="0"/>
              </a:endParaRPr>
            </a:p>
            <a:p>
              <a:pPr eaLnBrk="0" hangingPunct="0"/>
              <a:r>
                <a:rPr lang="en-US" altLang="en-US" sz="1000" b="1">
                  <a:solidFill>
                    <a:srgbClr val="993300"/>
                  </a:solidFill>
                  <a:latin typeface="Times New Roman" pitchFamily="18" charset="0"/>
                  <a:cs typeface="Times New Roman" pitchFamily="18" charset="0"/>
                </a:rPr>
                <a:t>B</a:t>
              </a:r>
            </a:p>
            <a:p>
              <a:pPr eaLnBrk="0" hangingPunct="0"/>
              <a:endParaRPr lang="en-US" altLang="en-US" sz="1000" b="1">
                <a:solidFill>
                  <a:srgbClr val="993300"/>
                </a:solidFill>
                <a:latin typeface="Times New Roman" pitchFamily="18" charset="0"/>
                <a:cs typeface="Times New Roman" pitchFamily="18" charset="0"/>
              </a:endParaRPr>
            </a:p>
            <a:p>
              <a:pPr eaLnBrk="0" hangingPunct="0"/>
              <a:endParaRPr lang="en-US" altLang="en-US" sz="1000" b="1">
                <a:solidFill>
                  <a:srgbClr val="993300"/>
                </a:solidFill>
                <a:latin typeface="Times New Roman" pitchFamily="18" charset="0"/>
                <a:cs typeface="Times New Roman" pitchFamily="18" charset="0"/>
              </a:endParaRPr>
            </a:p>
            <a:p>
              <a:pPr eaLnBrk="0" hangingPunct="0"/>
              <a:r>
                <a:rPr lang="en-US" altLang="en-US" sz="1000" b="1">
                  <a:solidFill>
                    <a:srgbClr val="993300"/>
                  </a:solidFill>
                  <a:latin typeface="Times New Roman" pitchFamily="18" charset="0"/>
                  <a:cs typeface="Times New Roman" pitchFamily="18" charset="0"/>
                </a:rPr>
                <a:t>C</a:t>
              </a:r>
            </a:p>
            <a:p>
              <a:pPr eaLnBrk="0" hangingPunct="0"/>
              <a:endParaRPr lang="en-US" altLang="en-US" sz="1000" b="1">
                <a:solidFill>
                  <a:srgbClr val="993300"/>
                </a:solidFill>
                <a:latin typeface="Times New Roman" pitchFamily="18" charset="0"/>
                <a:cs typeface="Times New Roman" pitchFamily="18" charset="0"/>
              </a:endParaRPr>
            </a:p>
            <a:p>
              <a:pPr eaLnBrk="0" hangingPunct="0"/>
              <a:endParaRPr lang="en-US" altLang="en-US" sz="1000" b="1">
                <a:solidFill>
                  <a:srgbClr val="993300"/>
                </a:solidFill>
                <a:latin typeface="Times New Roman" pitchFamily="18" charset="0"/>
                <a:cs typeface="Times New Roman" pitchFamily="18" charset="0"/>
              </a:endParaRPr>
            </a:p>
            <a:p>
              <a:pPr eaLnBrk="0" hangingPunct="0"/>
              <a:r>
                <a:rPr lang="en-US" altLang="en-US" sz="1000" b="1">
                  <a:solidFill>
                    <a:srgbClr val="993300"/>
                  </a:solidFill>
                  <a:latin typeface="Times New Roman" pitchFamily="18" charset="0"/>
                  <a:cs typeface="Times New Roman" pitchFamily="18" charset="0"/>
                </a:rPr>
                <a:t>D</a:t>
              </a:r>
            </a:p>
            <a:p>
              <a:pPr eaLnBrk="0" hangingPunct="0"/>
              <a:endParaRPr lang="en-US" altLang="en-US" sz="1000" b="1">
                <a:solidFill>
                  <a:srgbClr val="993300"/>
                </a:solidFill>
                <a:latin typeface="Times New Roman" pitchFamily="18" charset="0"/>
                <a:cs typeface="Times New Roman" pitchFamily="18" charset="0"/>
              </a:endParaRPr>
            </a:p>
            <a:p>
              <a:pPr eaLnBrk="0" hangingPunct="0"/>
              <a:r>
                <a:rPr lang="en-US" altLang="en-US" sz="1000" b="1">
                  <a:solidFill>
                    <a:srgbClr val="993300"/>
                  </a:solidFill>
                  <a:latin typeface="Times New Roman" pitchFamily="18" charset="0"/>
                  <a:cs typeface="Times New Roman" pitchFamily="18" charset="0"/>
                </a:rPr>
                <a:t>E</a:t>
              </a:r>
              <a:endParaRPr lang="en-US" altLang="en-US" sz="2400" b="1">
                <a:solidFill>
                  <a:srgbClr val="993300"/>
                </a:solidFill>
                <a:latin typeface="Times New Roman" pitchFamily="18" charset="0"/>
              </a:endParaRPr>
            </a:p>
          </p:txBody>
        </p:sp>
        <p:sp>
          <p:nvSpPr>
            <p:cNvPr id="30740" name="Line 65"/>
            <p:cNvSpPr>
              <a:spLocks noChangeShapeType="1"/>
            </p:cNvSpPr>
            <p:nvPr/>
          </p:nvSpPr>
          <p:spPr bwMode="auto">
            <a:xfrm>
              <a:off x="4572000" y="3003550"/>
              <a:ext cx="342900" cy="0"/>
            </a:xfrm>
            <a:prstGeom prst="line">
              <a:avLst/>
            </a:prstGeom>
            <a:noFill/>
            <a:ln w="9525">
              <a:solidFill>
                <a:schemeClr val="tx1"/>
              </a:solidFill>
              <a:round/>
              <a:headEnd/>
              <a:tailEnd type="triangle" w="med" len="med"/>
            </a:ln>
          </p:spPr>
          <p:txBody>
            <a:bodyPr/>
            <a:lstStyle/>
            <a:p>
              <a:endParaRPr lang="en-US"/>
            </a:p>
          </p:txBody>
        </p:sp>
        <p:sp>
          <p:nvSpPr>
            <p:cNvPr id="30741" name="Rectangle 66"/>
            <p:cNvSpPr>
              <a:spLocks noChangeArrowheads="1"/>
            </p:cNvSpPr>
            <p:nvPr/>
          </p:nvSpPr>
          <p:spPr bwMode="auto">
            <a:xfrm>
              <a:off x="4918075" y="2890838"/>
              <a:ext cx="4540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B    </a:t>
              </a:r>
              <a:endParaRPr lang="en-US" altLang="en-US" sz="2400" b="1">
                <a:solidFill>
                  <a:srgbClr val="993300"/>
                </a:solidFill>
                <a:latin typeface="Times New Roman" pitchFamily="18" charset="0"/>
              </a:endParaRPr>
            </a:p>
          </p:txBody>
        </p:sp>
        <p:sp>
          <p:nvSpPr>
            <p:cNvPr id="30742" name="Line 67"/>
            <p:cNvSpPr>
              <a:spLocks noChangeShapeType="1"/>
            </p:cNvSpPr>
            <p:nvPr/>
          </p:nvSpPr>
          <p:spPr bwMode="auto">
            <a:xfrm>
              <a:off x="5143500" y="2889250"/>
              <a:ext cx="0" cy="228600"/>
            </a:xfrm>
            <a:prstGeom prst="line">
              <a:avLst/>
            </a:prstGeom>
            <a:noFill/>
            <a:ln w="9525">
              <a:solidFill>
                <a:schemeClr val="tx1"/>
              </a:solidFill>
              <a:round/>
              <a:headEnd/>
              <a:tailEnd/>
            </a:ln>
          </p:spPr>
          <p:txBody>
            <a:bodyPr/>
            <a:lstStyle/>
            <a:p>
              <a:endParaRPr lang="en-US"/>
            </a:p>
          </p:txBody>
        </p:sp>
        <p:sp>
          <p:nvSpPr>
            <p:cNvPr id="30743" name="Line 68"/>
            <p:cNvSpPr>
              <a:spLocks noChangeShapeType="1"/>
            </p:cNvSpPr>
            <p:nvPr/>
          </p:nvSpPr>
          <p:spPr bwMode="auto">
            <a:xfrm>
              <a:off x="5260975" y="3005138"/>
              <a:ext cx="457200" cy="0"/>
            </a:xfrm>
            <a:prstGeom prst="line">
              <a:avLst/>
            </a:prstGeom>
            <a:noFill/>
            <a:ln w="9525">
              <a:solidFill>
                <a:schemeClr val="tx1"/>
              </a:solidFill>
              <a:round/>
              <a:headEnd/>
              <a:tailEnd type="triangle" w="med" len="med"/>
            </a:ln>
          </p:spPr>
          <p:txBody>
            <a:bodyPr/>
            <a:lstStyle/>
            <a:p>
              <a:endParaRPr lang="en-US"/>
            </a:p>
          </p:txBody>
        </p:sp>
        <p:sp>
          <p:nvSpPr>
            <p:cNvPr id="30744" name="Rectangle 69"/>
            <p:cNvSpPr>
              <a:spLocks noChangeArrowheads="1"/>
            </p:cNvSpPr>
            <p:nvPr/>
          </p:nvSpPr>
          <p:spPr bwMode="auto">
            <a:xfrm>
              <a:off x="5680075" y="2852738"/>
              <a:ext cx="5683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D    X</a:t>
              </a:r>
              <a:endParaRPr lang="en-US" altLang="en-US" sz="2400" b="1">
                <a:solidFill>
                  <a:srgbClr val="993300"/>
                </a:solidFill>
                <a:latin typeface="Times New Roman" pitchFamily="18" charset="0"/>
              </a:endParaRPr>
            </a:p>
          </p:txBody>
        </p:sp>
        <p:sp>
          <p:nvSpPr>
            <p:cNvPr id="30745" name="Line 70"/>
            <p:cNvSpPr>
              <a:spLocks noChangeShapeType="1"/>
            </p:cNvSpPr>
            <p:nvPr/>
          </p:nvSpPr>
          <p:spPr bwMode="auto">
            <a:xfrm>
              <a:off x="5902325" y="2849563"/>
              <a:ext cx="0" cy="228600"/>
            </a:xfrm>
            <a:prstGeom prst="line">
              <a:avLst/>
            </a:prstGeom>
            <a:noFill/>
            <a:ln w="9525">
              <a:solidFill>
                <a:schemeClr val="tx1"/>
              </a:solidFill>
              <a:round/>
              <a:headEnd/>
              <a:tailEnd/>
            </a:ln>
          </p:spPr>
          <p:txBody>
            <a:bodyPr/>
            <a:lstStyle/>
            <a:p>
              <a:endParaRPr lang="en-US"/>
            </a:p>
          </p:txBody>
        </p:sp>
        <p:sp>
          <p:nvSpPr>
            <p:cNvPr id="30746" name="Line 71"/>
            <p:cNvSpPr>
              <a:spLocks noChangeShapeType="1"/>
            </p:cNvSpPr>
            <p:nvPr/>
          </p:nvSpPr>
          <p:spPr bwMode="auto">
            <a:xfrm>
              <a:off x="4572000" y="3460750"/>
              <a:ext cx="342900" cy="0"/>
            </a:xfrm>
            <a:prstGeom prst="line">
              <a:avLst/>
            </a:prstGeom>
            <a:noFill/>
            <a:ln w="9525">
              <a:solidFill>
                <a:schemeClr val="tx1"/>
              </a:solidFill>
              <a:round/>
              <a:headEnd/>
              <a:tailEnd type="triangle" w="med" len="med"/>
            </a:ln>
          </p:spPr>
          <p:txBody>
            <a:bodyPr/>
            <a:lstStyle/>
            <a:p>
              <a:endParaRPr lang="en-US"/>
            </a:p>
          </p:txBody>
        </p:sp>
        <p:sp>
          <p:nvSpPr>
            <p:cNvPr id="30747" name="Rectangle 72"/>
            <p:cNvSpPr>
              <a:spLocks noChangeArrowheads="1"/>
            </p:cNvSpPr>
            <p:nvPr/>
          </p:nvSpPr>
          <p:spPr bwMode="auto">
            <a:xfrm>
              <a:off x="4918075" y="3348038"/>
              <a:ext cx="4540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A    </a:t>
              </a:r>
              <a:endParaRPr lang="en-US" altLang="en-US" sz="2400" b="1">
                <a:solidFill>
                  <a:srgbClr val="993300"/>
                </a:solidFill>
                <a:latin typeface="Times New Roman" pitchFamily="18" charset="0"/>
              </a:endParaRPr>
            </a:p>
          </p:txBody>
        </p:sp>
        <p:sp>
          <p:nvSpPr>
            <p:cNvPr id="30748" name="Line 73"/>
            <p:cNvSpPr>
              <a:spLocks noChangeShapeType="1"/>
            </p:cNvSpPr>
            <p:nvPr/>
          </p:nvSpPr>
          <p:spPr bwMode="auto">
            <a:xfrm>
              <a:off x="5143500" y="3346450"/>
              <a:ext cx="0" cy="228600"/>
            </a:xfrm>
            <a:prstGeom prst="line">
              <a:avLst/>
            </a:prstGeom>
            <a:noFill/>
            <a:ln w="9525">
              <a:solidFill>
                <a:schemeClr val="tx1"/>
              </a:solidFill>
              <a:round/>
              <a:headEnd/>
              <a:tailEnd/>
            </a:ln>
          </p:spPr>
          <p:txBody>
            <a:bodyPr/>
            <a:lstStyle/>
            <a:p>
              <a:endParaRPr lang="en-US"/>
            </a:p>
          </p:txBody>
        </p:sp>
        <p:sp>
          <p:nvSpPr>
            <p:cNvPr id="30749" name="Line 74"/>
            <p:cNvSpPr>
              <a:spLocks noChangeShapeType="1"/>
            </p:cNvSpPr>
            <p:nvPr/>
          </p:nvSpPr>
          <p:spPr bwMode="auto">
            <a:xfrm>
              <a:off x="5260975" y="3462338"/>
              <a:ext cx="457200" cy="0"/>
            </a:xfrm>
            <a:prstGeom prst="line">
              <a:avLst/>
            </a:prstGeom>
            <a:noFill/>
            <a:ln w="9525">
              <a:solidFill>
                <a:schemeClr val="tx1"/>
              </a:solidFill>
              <a:round/>
              <a:headEnd/>
              <a:tailEnd type="triangle" w="med" len="med"/>
            </a:ln>
          </p:spPr>
          <p:txBody>
            <a:bodyPr/>
            <a:lstStyle/>
            <a:p>
              <a:endParaRPr lang="en-US"/>
            </a:p>
          </p:txBody>
        </p:sp>
        <p:sp>
          <p:nvSpPr>
            <p:cNvPr id="30750" name="Rectangle 75"/>
            <p:cNvSpPr>
              <a:spLocks noChangeArrowheads="1"/>
            </p:cNvSpPr>
            <p:nvPr/>
          </p:nvSpPr>
          <p:spPr bwMode="auto">
            <a:xfrm>
              <a:off x="6365875" y="3309938"/>
              <a:ext cx="5683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D    X</a:t>
              </a:r>
              <a:endParaRPr lang="en-US" altLang="en-US" sz="2400" b="1">
                <a:solidFill>
                  <a:srgbClr val="993300"/>
                </a:solidFill>
                <a:latin typeface="Times New Roman" pitchFamily="18" charset="0"/>
              </a:endParaRPr>
            </a:p>
          </p:txBody>
        </p:sp>
        <p:sp>
          <p:nvSpPr>
            <p:cNvPr id="30751" name="Line 76"/>
            <p:cNvSpPr>
              <a:spLocks noChangeShapeType="1"/>
            </p:cNvSpPr>
            <p:nvPr/>
          </p:nvSpPr>
          <p:spPr bwMode="auto">
            <a:xfrm>
              <a:off x="6584950" y="3305175"/>
              <a:ext cx="0" cy="228600"/>
            </a:xfrm>
            <a:prstGeom prst="line">
              <a:avLst/>
            </a:prstGeom>
            <a:noFill/>
            <a:ln w="9525">
              <a:solidFill>
                <a:schemeClr val="tx1"/>
              </a:solidFill>
              <a:round/>
              <a:headEnd/>
              <a:tailEnd/>
            </a:ln>
          </p:spPr>
          <p:txBody>
            <a:bodyPr/>
            <a:lstStyle/>
            <a:p>
              <a:endParaRPr lang="en-US"/>
            </a:p>
          </p:txBody>
        </p:sp>
        <p:sp>
          <p:nvSpPr>
            <p:cNvPr id="30752" name="Rectangle 77"/>
            <p:cNvSpPr>
              <a:spLocks noChangeArrowheads="1"/>
            </p:cNvSpPr>
            <p:nvPr/>
          </p:nvSpPr>
          <p:spPr bwMode="auto">
            <a:xfrm>
              <a:off x="5676900" y="3308350"/>
              <a:ext cx="4540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C    </a:t>
              </a:r>
              <a:endParaRPr lang="en-US" altLang="en-US" sz="2400" b="1">
                <a:solidFill>
                  <a:srgbClr val="993300"/>
                </a:solidFill>
                <a:latin typeface="Times New Roman" pitchFamily="18" charset="0"/>
              </a:endParaRPr>
            </a:p>
          </p:txBody>
        </p:sp>
        <p:sp>
          <p:nvSpPr>
            <p:cNvPr id="30753" name="Line 78"/>
            <p:cNvSpPr>
              <a:spLocks noChangeShapeType="1"/>
            </p:cNvSpPr>
            <p:nvPr/>
          </p:nvSpPr>
          <p:spPr bwMode="auto">
            <a:xfrm>
              <a:off x="5899150" y="3305175"/>
              <a:ext cx="0" cy="228600"/>
            </a:xfrm>
            <a:prstGeom prst="line">
              <a:avLst/>
            </a:prstGeom>
            <a:noFill/>
            <a:ln w="9525">
              <a:solidFill>
                <a:schemeClr val="tx1"/>
              </a:solidFill>
              <a:round/>
              <a:headEnd/>
              <a:tailEnd/>
            </a:ln>
          </p:spPr>
          <p:txBody>
            <a:bodyPr/>
            <a:lstStyle/>
            <a:p>
              <a:endParaRPr lang="en-US"/>
            </a:p>
          </p:txBody>
        </p:sp>
        <p:sp>
          <p:nvSpPr>
            <p:cNvPr id="30754" name="Line 79"/>
            <p:cNvSpPr>
              <a:spLocks noChangeShapeType="1"/>
            </p:cNvSpPr>
            <p:nvPr/>
          </p:nvSpPr>
          <p:spPr bwMode="auto">
            <a:xfrm>
              <a:off x="6016625" y="3421063"/>
              <a:ext cx="342900" cy="0"/>
            </a:xfrm>
            <a:prstGeom prst="line">
              <a:avLst/>
            </a:prstGeom>
            <a:noFill/>
            <a:ln w="9525">
              <a:solidFill>
                <a:schemeClr val="tx1"/>
              </a:solidFill>
              <a:round/>
              <a:headEnd/>
              <a:tailEnd type="triangle" w="med" len="med"/>
            </a:ln>
          </p:spPr>
          <p:txBody>
            <a:bodyPr/>
            <a:lstStyle/>
            <a:p>
              <a:endParaRPr lang="en-US"/>
            </a:p>
          </p:txBody>
        </p:sp>
        <p:sp>
          <p:nvSpPr>
            <p:cNvPr id="30755" name="Line 80"/>
            <p:cNvSpPr>
              <a:spLocks noChangeShapeType="1"/>
            </p:cNvSpPr>
            <p:nvPr/>
          </p:nvSpPr>
          <p:spPr bwMode="auto">
            <a:xfrm>
              <a:off x="4572000" y="3917950"/>
              <a:ext cx="342900" cy="0"/>
            </a:xfrm>
            <a:prstGeom prst="line">
              <a:avLst/>
            </a:prstGeom>
            <a:noFill/>
            <a:ln w="9525">
              <a:solidFill>
                <a:schemeClr val="tx1"/>
              </a:solidFill>
              <a:round/>
              <a:headEnd/>
              <a:tailEnd type="triangle" w="med" len="med"/>
            </a:ln>
          </p:spPr>
          <p:txBody>
            <a:bodyPr/>
            <a:lstStyle/>
            <a:p>
              <a:endParaRPr lang="en-US"/>
            </a:p>
          </p:txBody>
        </p:sp>
        <p:sp>
          <p:nvSpPr>
            <p:cNvPr id="30756" name="Rectangle 81"/>
            <p:cNvSpPr>
              <a:spLocks noChangeArrowheads="1"/>
            </p:cNvSpPr>
            <p:nvPr/>
          </p:nvSpPr>
          <p:spPr bwMode="auto">
            <a:xfrm>
              <a:off x="4918075" y="3805238"/>
              <a:ext cx="4540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B    </a:t>
              </a:r>
              <a:endParaRPr lang="en-US" altLang="en-US" sz="2400" b="1">
                <a:solidFill>
                  <a:srgbClr val="993300"/>
                </a:solidFill>
                <a:latin typeface="Times New Roman" pitchFamily="18" charset="0"/>
              </a:endParaRPr>
            </a:p>
          </p:txBody>
        </p:sp>
        <p:sp>
          <p:nvSpPr>
            <p:cNvPr id="30757" name="Line 82"/>
            <p:cNvSpPr>
              <a:spLocks noChangeShapeType="1"/>
            </p:cNvSpPr>
            <p:nvPr/>
          </p:nvSpPr>
          <p:spPr bwMode="auto">
            <a:xfrm>
              <a:off x="5143500" y="3835400"/>
              <a:ext cx="0" cy="196850"/>
            </a:xfrm>
            <a:prstGeom prst="line">
              <a:avLst/>
            </a:prstGeom>
            <a:noFill/>
            <a:ln w="9525">
              <a:solidFill>
                <a:schemeClr val="tx1"/>
              </a:solidFill>
              <a:round/>
              <a:headEnd/>
              <a:tailEnd/>
            </a:ln>
          </p:spPr>
          <p:txBody>
            <a:bodyPr/>
            <a:lstStyle/>
            <a:p>
              <a:endParaRPr lang="en-US"/>
            </a:p>
          </p:txBody>
        </p:sp>
        <p:sp>
          <p:nvSpPr>
            <p:cNvPr id="30758" name="Line 83"/>
            <p:cNvSpPr>
              <a:spLocks noChangeShapeType="1"/>
            </p:cNvSpPr>
            <p:nvPr/>
          </p:nvSpPr>
          <p:spPr bwMode="auto">
            <a:xfrm>
              <a:off x="5257800" y="3917950"/>
              <a:ext cx="457200" cy="0"/>
            </a:xfrm>
            <a:prstGeom prst="line">
              <a:avLst/>
            </a:prstGeom>
            <a:noFill/>
            <a:ln w="9525">
              <a:solidFill>
                <a:schemeClr val="tx1"/>
              </a:solidFill>
              <a:round/>
              <a:headEnd/>
              <a:tailEnd type="triangle" w="med" len="med"/>
            </a:ln>
          </p:spPr>
          <p:txBody>
            <a:bodyPr/>
            <a:lstStyle/>
            <a:p>
              <a:endParaRPr lang="en-US"/>
            </a:p>
          </p:txBody>
        </p:sp>
        <p:sp>
          <p:nvSpPr>
            <p:cNvPr id="30759" name="Rectangle 84"/>
            <p:cNvSpPr>
              <a:spLocks noChangeArrowheads="1"/>
            </p:cNvSpPr>
            <p:nvPr/>
          </p:nvSpPr>
          <p:spPr bwMode="auto">
            <a:xfrm>
              <a:off x="5718175" y="3805238"/>
              <a:ext cx="5683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E    X</a:t>
              </a:r>
              <a:endParaRPr lang="en-US" altLang="en-US" sz="2400" b="1">
                <a:solidFill>
                  <a:srgbClr val="993300"/>
                </a:solidFill>
                <a:latin typeface="Times New Roman" pitchFamily="18" charset="0"/>
              </a:endParaRPr>
            </a:p>
          </p:txBody>
        </p:sp>
        <p:sp>
          <p:nvSpPr>
            <p:cNvPr id="30760" name="Line 85"/>
            <p:cNvSpPr>
              <a:spLocks noChangeShapeType="1"/>
            </p:cNvSpPr>
            <p:nvPr/>
          </p:nvSpPr>
          <p:spPr bwMode="auto">
            <a:xfrm>
              <a:off x="5940425" y="3802063"/>
              <a:ext cx="0" cy="228600"/>
            </a:xfrm>
            <a:prstGeom prst="line">
              <a:avLst/>
            </a:prstGeom>
            <a:noFill/>
            <a:ln w="9525">
              <a:solidFill>
                <a:schemeClr val="tx1"/>
              </a:solidFill>
              <a:round/>
              <a:headEnd/>
              <a:tailEnd/>
            </a:ln>
          </p:spPr>
          <p:txBody>
            <a:bodyPr/>
            <a:lstStyle/>
            <a:p>
              <a:endParaRPr lang="en-US"/>
            </a:p>
          </p:txBody>
        </p:sp>
        <p:sp>
          <p:nvSpPr>
            <p:cNvPr id="30761" name="Line 86"/>
            <p:cNvSpPr>
              <a:spLocks noChangeShapeType="1"/>
            </p:cNvSpPr>
            <p:nvPr/>
          </p:nvSpPr>
          <p:spPr bwMode="auto">
            <a:xfrm>
              <a:off x="4572000" y="4375150"/>
              <a:ext cx="355600" cy="0"/>
            </a:xfrm>
            <a:prstGeom prst="line">
              <a:avLst/>
            </a:prstGeom>
            <a:noFill/>
            <a:ln w="9525">
              <a:solidFill>
                <a:schemeClr val="tx1"/>
              </a:solidFill>
              <a:round/>
              <a:headEnd/>
              <a:tailEnd type="triangle" w="med" len="med"/>
            </a:ln>
          </p:spPr>
          <p:txBody>
            <a:bodyPr/>
            <a:lstStyle/>
            <a:p>
              <a:endParaRPr lang="en-US"/>
            </a:p>
          </p:txBody>
        </p:sp>
        <p:sp>
          <p:nvSpPr>
            <p:cNvPr id="30762" name="Rectangle 87"/>
            <p:cNvSpPr>
              <a:spLocks noChangeArrowheads="1"/>
            </p:cNvSpPr>
            <p:nvPr/>
          </p:nvSpPr>
          <p:spPr bwMode="auto">
            <a:xfrm>
              <a:off x="4918075" y="4262438"/>
              <a:ext cx="4540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A    </a:t>
              </a:r>
              <a:endParaRPr lang="en-US" altLang="en-US" sz="2400" b="1">
                <a:solidFill>
                  <a:srgbClr val="993300"/>
                </a:solidFill>
                <a:latin typeface="Times New Roman" pitchFamily="18" charset="0"/>
              </a:endParaRPr>
            </a:p>
          </p:txBody>
        </p:sp>
        <p:sp>
          <p:nvSpPr>
            <p:cNvPr id="30763" name="Line 88"/>
            <p:cNvSpPr>
              <a:spLocks noChangeShapeType="1"/>
            </p:cNvSpPr>
            <p:nvPr/>
          </p:nvSpPr>
          <p:spPr bwMode="auto">
            <a:xfrm>
              <a:off x="5143500" y="4260850"/>
              <a:ext cx="0" cy="228600"/>
            </a:xfrm>
            <a:prstGeom prst="line">
              <a:avLst/>
            </a:prstGeom>
            <a:noFill/>
            <a:ln w="9525">
              <a:solidFill>
                <a:schemeClr val="tx1"/>
              </a:solidFill>
              <a:round/>
              <a:headEnd/>
              <a:tailEnd/>
            </a:ln>
          </p:spPr>
          <p:txBody>
            <a:bodyPr/>
            <a:lstStyle/>
            <a:p>
              <a:endParaRPr lang="en-US"/>
            </a:p>
          </p:txBody>
        </p:sp>
        <p:sp>
          <p:nvSpPr>
            <p:cNvPr id="30764" name="Rectangle 89"/>
            <p:cNvSpPr>
              <a:spLocks noChangeArrowheads="1"/>
            </p:cNvSpPr>
            <p:nvPr/>
          </p:nvSpPr>
          <p:spPr bwMode="auto">
            <a:xfrm>
              <a:off x="6362700" y="4222750"/>
              <a:ext cx="5683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E    X</a:t>
              </a:r>
              <a:endParaRPr lang="en-US" altLang="en-US" sz="2400" b="1">
                <a:solidFill>
                  <a:srgbClr val="993300"/>
                </a:solidFill>
                <a:latin typeface="Times New Roman" pitchFamily="18" charset="0"/>
              </a:endParaRPr>
            </a:p>
          </p:txBody>
        </p:sp>
        <p:sp>
          <p:nvSpPr>
            <p:cNvPr id="30765" name="Line 90"/>
            <p:cNvSpPr>
              <a:spLocks noChangeShapeType="1"/>
            </p:cNvSpPr>
            <p:nvPr/>
          </p:nvSpPr>
          <p:spPr bwMode="auto">
            <a:xfrm>
              <a:off x="6626225" y="4259263"/>
              <a:ext cx="0" cy="228600"/>
            </a:xfrm>
            <a:prstGeom prst="line">
              <a:avLst/>
            </a:prstGeom>
            <a:noFill/>
            <a:ln w="9525">
              <a:solidFill>
                <a:schemeClr val="tx1"/>
              </a:solidFill>
              <a:round/>
              <a:headEnd/>
              <a:tailEnd/>
            </a:ln>
          </p:spPr>
          <p:txBody>
            <a:bodyPr/>
            <a:lstStyle/>
            <a:p>
              <a:endParaRPr lang="en-US"/>
            </a:p>
          </p:txBody>
        </p:sp>
        <p:sp>
          <p:nvSpPr>
            <p:cNvPr id="30766" name="Rectangle 91"/>
            <p:cNvSpPr>
              <a:spLocks noChangeArrowheads="1"/>
            </p:cNvSpPr>
            <p:nvPr/>
          </p:nvSpPr>
          <p:spPr bwMode="auto">
            <a:xfrm>
              <a:off x="5676900" y="4222750"/>
              <a:ext cx="4540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B    </a:t>
              </a:r>
              <a:endParaRPr lang="en-US" altLang="en-US" sz="2400" b="1">
                <a:solidFill>
                  <a:srgbClr val="993300"/>
                </a:solidFill>
                <a:latin typeface="Times New Roman" pitchFamily="18" charset="0"/>
              </a:endParaRPr>
            </a:p>
          </p:txBody>
        </p:sp>
        <p:sp>
          <p:nvSpPr>
            <p:cNvPr id="30767" name="Line 92"/>
            <p:cNvSpPr>
              <a:spLocks noChangeShapeType="1"/>
            </p:cNvSpPr>
            <p:nvPr/>
          </p:nvSpPr>
          <p:spPr bwMode="auto">
            <a:xfrm>
              <a:off x="5937250" y="4257675"/>
              <a:ext cx="0" cy="228600"/>
            </a:xfrm>
            <a:prstGeom prst="line">
              <a:avLst/>
            </a:prstGeom>
            <a:noFill/>
            <a:ln w="9525">
              <a:solidFill>
                <a:schemeClr val="tx1"/>
              </a:solidFill>
              <a:round/>
              <a:headEnd/>
              <a:tailEnd/>
            </a:ln>
          </p:spPr>
          <p:txBody>
            <a:bodyPr/>
            <a:lstStyle/>
            <a:p>
              <a:endParaRPr lang="en-US"/>
            </a:p>
          </p:txBody>
        </p:sp>
        <p:sp>
          <p:nvSpPr>
            <p:cNvPr id="30768" name="Line 93"/>
            <p:cNvSpPr>
              <a:spLocks noChangeShapeType="1"/>
            </p:cNvSpPr>
            <p:nvPr/>
          </p:nvSpPr>
          <p:spPr bwMode="auto">
            <a:xfrm>
              <a:off x="6054725" y="4373563"/>
              <a:ext cx="342900" cy="0"/>
            </a:xfrm>
            <a:prstGeom prst="line">
              <a:avLst/>
            </a:prstGeom>
            <a:noFill/>
            <a:ln w="9525">
              <a:solidFill>
                <a:schemeClr val="tx1"/>
              </a:solidFill>
              <a:round/>
              <a:headEnd/>
              <a:tailEnd type="triangle" w="med" len="med"/>
            </a:ln>
          </p:spPr>
          <p:txBody>
            <a:bodyPr/>
            <a:lstStyle/>
            <a:p>
              <a:endParaRPr lang="en-US"/>
            </a:p>
          </p:txBody>
        </p:sp>
        <p:sp>
          <p:nvSpPr>
            <p:cNvPr id="30769" name="Line 94"/>
            <p:cNvSpPr>
              <a:spLocks noChangeShapeType="1"/>
            </p:cNvSpPr>
            <p:nvPr/>
          </p:nvSpPr>
          <p:spPr bwMode="auto">
            <a:xfrm>
              <a:off x="5257800" y="4375150"/>
              <a:ext cx="457200" cy="0"/>
            </a:xfrm>
            <a:prstGeom prst="line">
              <a:avLst/>
            </a:prstGeom>
            <a:noFill/>
            <a:ln w="9525">
              <a:solidFill>
                <a:schemeClr val="tx1"/>
              </a:solidFill>
              <a:round/>
              <a:headEnd/>
              <a:tailEnd type="triangle" w="med" len="med"/>
            </a:ln>
          </p:spPr>
          <p:txBody>
            <a:bodyPr/>
            <a:lstStyle/>
            <a:p>
              <a:endParaRPr lang="en-US"/>
            </a:p>
          </p:txBody>
        </p:sp>
        <p:sp>
          <p:nvSpPr>
            <p:cNvPr id="30770" name="Line 95"/>
            <p:cNvSpPr>
              <a:spLocks noChangeShapeType="1"/>
            </p:cNvSpPr>
            <p:nvPr/>
          </p:nvSpPr>
          <p:spPr bwMode="auto">
            <a:xfrm>
              <a:off x="4572000" y="4718050"/>
              <a:ext cx="342900" cy="0"/>
            </a:xfrm>
            <a:prstGeom prst="line">
              <a:avLst/>
            </a:prstGeom>
            <a:noFill/>
            <a:ln w="9525">
              <a:solidFill>
                <a:schemeClr val="tx1"/>
              </a:solidFill>
              <a:round/>
              <a:headEnd/>
              <a:tailEnd type="triangle" w="med" len="med"/>
            </a:ln>
          </p:spPr>
          <p:txBody>
            <a:bodyPr/>
            <a:lstStyle/>
            <a:p>
              <a:endParaRPr lang="en-US"/>
            </a:p>
          </p:txBody>
        </p:sp>
        <p:sp>
          <p:nvSpPr>
            <p:cNvPr id="30771" name="Rectangle 96"/>
            <p:cNvSpPr>
              <a:spLocks noChangeArrowheads="1"/>
            </p:cNvSpPr>
            <p:nvPr/>
          </p:nvSpPr>
          <p:spPr bwMode="auto">
            <a:xfrm>
              <a:off x="4918075" y="4605338"/>
              <a:ext cx="4540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C    </a:t>
              </a:r>
              <a:endParaRPr lang="en-US" altLang="en-US" sz="2400" b="1">
                <a:solidFill>
                  <a:srgbClr val="993300"/>
                </a:solidFill>
                <a:latin typeface="Times New Roman" pitchFamily="18" charset="0"/>
              </a:endParaRPr>
            </a:p>
          </p:txBody>
        </p:sp>
        <p:sp>
          <p:nvSpPr>
            <p:cNvPr id="30772" name="Line 97"/>
            <p:cNvSpPr>
              <a:spLocks noChangeShapeType="1"/>
            </p:cNvSpPr>
            <p:nvPr/>
          </p:nvSpPr>
          <p:spPr bwMode="auto">
            <a:xfrm>
              <a:off x="5143500" y="4603750"/>
              <a:ext cx="0" cy="228600"/>
            </a:xfrm>
            <a:prstGeom prst="line">
              <a:avLst/>
            </a:prstGeom>
            <a:noFill/>
            <a:ln w="9525">
              <a:solidFill>
                <a:schemeClr val="tx1"/>
              </a:solidFill>
              <a:round/>
              <a:headEnd/>
              <a:tailEnd/>
            </a:ln>
          </p:spPr>
          <p:txBody>
            <a:bodyPr/>
            <a:lstStyle/>
            <a:p>
              <a:endParaRPr lang="en-US"/>
            </a:p>
          </p:txBody>
        </p:sp>
        <p:sp>
          <p:nvSpPr>
            <p:cNvPr id="30773" name="Line 98"/>
            <p:cNvSpPr>
              <a:spLocks noChangeShapeType="1"/>
            </p:cNvSpPr>
            <p:nvPr/>
          </p:nvSpPr>
          <p:spPr bwMode="auto">
            <a:xfrm>
              <a:off x="5257800" y="4718050"/>
              <a:ext cx="457200" cy="0"/>
            </a:xfrm>
            <a:prstGeom prst="line">
              <a:avLst/>
            </a:prstGeom>
            <a:noFill/>
            <a:ln w="9525">
              <a:solidFill>
                <a:schemeClr val="tx1"/>
              </a:solidFill>
              <a:round/>
              <a:headEnd/>
              <a:tailEnd type="triangle" w="med" len="med"/>
            </a:ln>
          </p:spPr>
          <p:txBody>
            <a:bodyPr/>
            <a:lstStyle/>
            <a:p>
              <a:endParaRPr lang="en-US"/>
            </a:p>
          </p:txBody>
        </p:sp>
        <p:sp>
          <p:nvSpPr>
            <p:cNvPr id="30774" name="Rectangle 99"/>
            <p:cNvSpPr>
              <a:spLocks noChangeArrowheads="1"/>
            </p:cNvSpPr>
            <p:nvPr/>
          </p:nvSpPr>
          <p:spPr bwMode="auto">
            <a:xfrm>
              <a:off x="5673725" y="4564063"/>
              <a:ext cx="568325" cy="228600"/>
            </a:xfrm>
            <a:prstGeom prst="rect">
              <a:avLst/>
            </a:prstGeom>
            <a:solidFill>
              <a:srgbClr val="FFFFCC"/>
            </a:solidFill>
            <a:ln w="9525">
              <a:solidFill>
                <a:schemeClr val="tx1"/>
              </a:solidFill>
              <a:miter lim="800000"/>
              <a:headEnd/>
              <a:tailEnd/>
            </a:ln>
          </p:spPr>
          <p:txBody>
            <a:bodyPr/>
            <a:lstStyle/>
            <a:p>
              <a:pPr eaLnBrk="0" hangingPunct="0"/>
              <a:r>
                <a:rPr lang="en-US" altLang="en-US" sz="1000" b="1">
                  <a:solidFill>
                    <a:srgbClr val="993300"/>
                  </a:solidFill>
                  <a:latin typeface="Times New Roman" pitchFamily="18" charset="0"/>
                  <a:cs typeface="Times New Roman" pitchFamily="18" charset="0"/>
                </a:rPr>
                <a:t>D    X</a:t>
              </a:r>
              <a:endParaRPr lang="en-US" altLang="en-US" sz="2400" b="1">
                <a:solidFill>
                  <a:srgbClr val="993300"/>
                </a:solidFill>
                <a:latin typeface="Times New Roman" pitchFamily="18" charset="0"/>
              </a:endParaRPr>
            </a:p>
          </p:txBody>
        </p:sp>
        <p:sp>
          <p:nvSpPr>
            <p:cNvPr id="30775" name="Line 100"/>
            <p:cNvSpPr>
              <a:spLocks noChangeShapeType="1"/>
            </p:cNvSpPr>
            <p:nvPr/>
          </p:nvSpPr>
          <p:spPr bwMode="auto">
            <a:xfrm>
              <a:off x="5937250" y="4600575"/>
              <a:ext cx="0" cy="228600"/>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Adjacency Matrix Representation </a:t>
            </a:r>
          </a:p>
        </p:txBody>
      </p:sp>
      <p:pic>
        <p:nvPicPr>
          <p:cNvPr id="31746" name="Picture 57"/>
          <p:cNvPicPr>
            <a:picLocks noChangeAspect="1" noChangeArrowheads="1"/>
          </p:cNvPicPr>
          <p:nvPr/>
        </p:nvPicPr>
        <p:blipFill>
          <a:blip r:embed="rId2"/>
          <a:srcRect/>
          <a:stretch>
            <a:fillRect/>
          </a:stretch>
        </p:blipFill>
        <p:spPr bwMode="auto">
          <a:xfrm>
            <a:off x="990600" y="2286000"/>
            <a:ext cx="70866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Graph Traversal Algorithms </a:t>
            </a:r>
          </a:p>
        </p:txBody>
      </p:sp>
      <p:sp>
        <p:nvSpPr>
          <p:cNvPr id="32770" name="Rectangle 3"/>
          <p:cNvSpPr txBox="1">
            <a:spLocks noChangeArrowheads="1"/>
          </p:cNvSpPr>
          <p:nvPr/>
        </p:nvSpPr>
        <p:spPr bwMode="auto">
          <a:xfrm>
            <a:off x="76200" y="1295400"/>
            <a:ext cx="8991600" cy="3352800"/>
          </a:xfrm>
          <a:prstGeom prst="rect">
            <a:avLst/>
          </a:prstGeom>
          <a:noFill/>
          <a:ln w="9525">
            <a:noFill/>
            <a:miter lim="800000"/>
            <a:headEnd/>
            <a:tailEnd/>
          </a:ln>
        </p:spPr>
        <p:txBody>
          <a:bodyPr/>
          <a:lstStyle/>
          <a:p>
            <a:pPr marL="342900" indent="-342900" eaLnBrk="0" hangingPunct="0">
              <a:lnSpc>
                <a:spcPct val="105000"/>
              </a:lnSpc>
              <a:spcBef>
                <a:spcPct val="20000"/>
              </a:spcBef>
              <a:buFont typeface="Arial" charset="0"/>
              <a:buChar char="•"/>
            </a:pPr>
            <a:r>
              <a:rPr lang="en-US" altLang="en-US" sz="2400">
                <a:latin typeface="Calibri" pitchFamily="34" charset="0"/>
              </a:rPr>
              <a:t>By traversing a graph, we mean the method of examining the nodes and edges of the graph. There are two standard methods of graph traversal which we will discuss in this section. These two methods are-</a:t>
            </a:r>
          </a:p>
          <a:p>
            <a:pPr marL="342900" indent="-342900" eaLnBrk="0" hangingPunct="0">
              <a:lnSpc>
                <a:spcPct val="105000"/>
              </a:lnSpc>
              <a:spcBef>
                <a:spcPct val="20000"/>
              </a:spcBef>
              <a:buFont typeface="Arial" charset="0"/>
              <a:buChar char="•"/>
            </a:pPr>
            <a:r>
              <a:rPr lang="en-US" altLang="en-US" sz="2400">
                <a:latin typeface="Calibri" pitchFamily="34" charset="0"/>
              </a:rPr>
              <a:t>Breadth first search </a:t>
            </a:r>
          </a:p>
          <a:p>
            <a:pPr marL="342900" indent="-342900" eaLnBrk="0" hangingPunct="0">
              <a:lnSpc>
                <a:spcPct val="105000"/>
              </a:lnSpc>
              <a:spcBef>
                <a:spcPct val="20000"/>
              </a:spcBef>
              <a:buFont typeface="Arial" charset="0"/>
              <a:buChar char="•"/>
            </a:pPr>
            <a:r>
              <a:rPr lang="en-US" altLang="en-US" sz="2400">
                <a:latin typeface="Calibri" pitchFamily="34" charset="0"/>
              </a:rPr>
              <a:t>Depth first search</a:t>
            </a:r>
          </a:p>
          <a:p>
            <a:pPr marL="342900" indent="-342900" eaLnBrk="0" hangingPunct="0">
              <a:lnSpc>
                <a:spcPct val="105000"/>
              </a:lnSpc>
              <a:spcBef>
                <a:spcPct val="20000"/>
              </a:spcBef>
              <a:buFont typeface="Arial" charset="0"/>
              <a:buChar char="•"/>
            </a:pPr>
            <a:r>
              <a:rPr lang="en-US" altLang="en-US" sz="2400">
                <a:latin typeface="Calibri" pitchFamily="34" charset="0"/>
              </a:rPr>
              <a:t>While breadth first search will use a queue as an auxiliary data structure to store nodes for further processing, the depth-first search scheme will use a stack. But both these algorithms will make use of a variable STATUS. During the execution of the algorithm, every node in the graph will have the variable STATUS set to 1, 2 or 3 depending on its current state.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Introduction</a:t>
            </a:r>
            <a:endParaRPr lang="en-US" dirty="0">
              <a:solidFill>
                <a:schemeClr val="bg1"/>
              </a:solidFill>
              <a:latin typeface="+mj-lt"/>
            </a:endParaRPr>
          </a:p>
        </p:txBody>
      </p:sp>
      <p:sp>
        <p:nvSpPr>
          <p:cNvPr id="7171" name="Rectangle 3"/>
          <p:cNvSpPr txBox="1">
            <a:spLocks noChangeArrowheads="1"/>
          </p:cNvSpPr>
          <p:nvPr/>
        </p:nvSpPr>
        <p:spPr bwMode="auto">
          <a:xfrm>
            <a:off x="152400" y="1066800"/>
            <a:ext cx="8839200" cy="4876800"/>
          </a:xfrm>
          <a:prstGeom prst="rect">
            <a:avLst/>
          </a:prstGeom>
          <a:noFill/>
          <a:ln>
            <a:noFill/>
          </a:ln>
          <a:extLst>
            <a:ext uri="{909E8E84-426E-40DD-AFC4-6F175D3DCCD1}"/>
            <a:ext uri="{91240B29-F687-4F45-9708-019B960494DF}"/>
          </a:extLst>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342900" indent="-342900" fontAlgn="auto">
              <a:lnSpc>
                <a:spcPct val="110000"/>
              </a:lnSpc>
              <a:spcBef>
                <a:spcPct val="20000"/>
              </a:spcBef>
              <a:spcAft>
                <a:spcPts val="0"/>
              </a:spcAft>
              <a:buFont typeface="Arial" pitchFamily="34" charset="0"/>
              <a:buChar char="•"/>
              <a:defRPr/>
            </a:pPr>
            <a:r>
              <a:rPr lang="en-US" sz="2000" dirty="0" smtClean="0">
                <a:latin typeface="Calibri" pitchFamily="34" charset="0"/>
              </a:rPr>
              <a:t>A graph is an abstract data structure that is used to implement the graph concept from mathematics. A graph is basically, a collection of vertices (also called nodes) and edges that connect these vertices. A graph is often viewed as a generalization of the tree structure, where instead of a having a purely parent-to-child relationship between tree nodes, any kind of complex relationships between the nodes can be represented.</a:t>
            </a:r>
          </a:p>
          <a:p>
            <a:pPr fontAlgn="auto">
              <a:lnSpc>
                <a:spcPct val="110000"/>
              </a:lnSpc>
              <a:spcBef>
                <a:spcPct val="20000"/>
              </a:spcBef>
              <a:spcAft>
                <a:spcPts val="0"/>
              </a:spcAft>
              <a:defRPr/>
            </a:pPr>
            <a:endParaRPr lang="en-US" sz="2000" dirty="0" smtClean="0">
              <a:latin typeface="Calibri" pitchFamily="34" charset="0"/>
            </a:endParaRPr>
          </a:p>
          <a:p>
            <a:pPr fontAlgn="auto">
              <a:lnSpc>
                <a:spcPct val="110000"/>
              </a:lnSpc>
              <a:spcBef>
                <a:spcPct val="20000"/>
              </a:spcBef>
              <a:spcAft>
                <a:spcPts val="0"/>
              </a:spcAft>
              <a:defRPr/>
            </a:pPr>
            <a:r>
              <a:rPr lang="en-US" sz="2000" u="sng" dirty="0" smtClean="0">
                <a:latin typeface="Calibri" pitchFamily="34" charset="0"/>
              </a:rPr>
              <a:t>Why graphs are useful?</a:t>
            </a:r>
          </a:p>
          <a:p>
            <a:pPr marL="342900" indent="-342900" fontAlgn="auto">
              <a:lnSpc>
                <a:spcPct val="110000"/>
              </a:lnSpc>
              <a:spcBef>
                <a:spcPct val="20000"/>
              </a:spcBef>
              <a:spcAft>
                <a:spcPts val="0"/>
              </a:spcAft>
              <a:buFont typeface="Arial" pitchFamily="34" charset="0"/>
              <a:buChar char="•"/>
              <a:defRPr/>
            </a:pPr>
            <a:r>
              <a:rPr lang="en-US" sz="2000" dirty="0" smtClean="0">
                <a:latin typeface="Calibri" pitchFamily="34" charset="0"/>
              </a:rPr>
              <a:t>Graphs are widely used to model any situation where entities or things are related to each other in pairs; for example, the following information can be represented by graphs: </a:t>
            </a:r>
          </a:p>
          <a:p>
            <a:pPr marL="342900" indent="-342900" fontAlgn="auto">
              <a:lnSpc>
                <a:spcPct val="110000"/>
              </a:lnSpc>
              <a:spcBef>
                <a:spcPct val="20000"/>
              </a:spcBef>
              <a:spcAft>
                <a:spcPts val="0"/>
              </a:spcAft>
              <a:buFont typeface="Arial" pitchFamily="34" charset="0"/>
              <a:buChar char="•"/>
              <a:defRPr/>
            </a:pPr>
            <a:r>
              <a:rPr lang="en-US" sz="2000" i="1" dirty="0" smtClean="0">
                <a:latin typeface="Calibri" pitchFamily="34" charset="0"/>
              </a:rPr>
              <a:t>Family trees</a:t>
            </a:r>
            <a:r>
              <a:rPr lang="en-US" sz="2000" dirty="0" smtClean="0">
                <a:latin typeface="Calibri" pitchFamily="34" charset="0"/>
              </a:rPr>
              <a:t> in which the member nodes have an edge from parent to each of their children. </a:t>
            </a:r>
          </a:p>
          <a:p>
            <a:pPr marL="342900" indent="-342900" fontAlgn="auto">
              <a:lnSpc>
                <a:spcPct val="110000"/>
              </a:lnSpc>
              <a:spcBef>
                <a:spcPct val="20000"/>
              </a:spcBef>
              <a:spcAft>
                <a:spcPts val="0"/>
              </a:spcAft>
              <a:buFont typeface="Arial" pitchFamily="34" charset="0"/>
              <a:buChar char="•"/>
              <a:defRPr/>
            </a:pPr>
            <a:r>
              <a:rPr lang="en-US" sz="2000" i="1" dirty="0" smtClean="0">
                <a:latin typeface="Calibri" pitchFamily="34" charset="0"/>
              </a:rPr>
              <a:t>Transportation networks</a:t>
            </a:r>
            <a:r>
              <a:rPr lang="en-US" sz="2000" dirty="0" smtClean="0">
                <a:latin typeface="Calibri" pitchFamily="34" charset="0"/>
              </a:rPr>
              <a:t> in which nodes are airports, intersections, ports, etc. The edges can be airline flights, one-way roads, shipping routes, etc. </a:t>
            </a:r>
          </a:p>
          <a:p>
            <a:pPr fontAlgn="auto">
              <a:lnSpc>
                <a:spcPct val="80000"/>
              </a:lnSpc>
              <a:spcBef>
                <a:spcPct val="20000"/>
              </a:spcBef>
              <a:spcAft>
                <a:spcPts val="0"/>
              </a:spcAft>
              <a:buFont typeface="Arial" charset="0"/>
              <a:buNone/>
              <a:defRPr/>
            </a:pPr>
            <a:endParaRPr lang="en-US" sz="2000" dirty="0" smtClean="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Breadth First Search </a:t>
            </a:r>
          </a:p>
        </p:txBody>
      </p:sp>
      <p:sp>
        <p:nvSpPr>
          <p:cNvPr id="33794" name="Rectangle 2"/>
          <p:cNvSpPr txBox="1">
            <a:spLocks noChangeArrowheads="1"/>
          </p:cNvSpPr>
          <p:nvPr/>
        </p:nvSpPr>
        <p:spPr bwMode="auto">
          <a:xfrm>
            <a:off x="152400" y="1600200"/>
            <a:ext cx="8763000" cy="1752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en-US" sz="2400">
                <a:latin typeface="Calibri" pitchFamily="34" charset="0"/>
              </a:rPr>
              <a:t>Breadth-first search (BFS) is a graph search algorithm that begins at the root node and explores all the neighboring nodes. Then for each of those nearest nodes, the algorithm explores their unexplored neighbor nodes, and so on, until it finds the goal. </a:t>
            </a:r>
          </a:p>
          <a:p>
            <a:pPr marL="342900" indent="-342900" eaLnBrk="0" hangingPunct="0">
              <a:spcBef>
                <a:spcPct val="20000"/>
              </a:spcBef>
              <a:buFont typeface="Arial" charset="0"/>
              <a:buChar char="•"/>
            </a:pPr>
            <a:endParaRPr lang="en-US" altLang="en-US" sz="2400">
              <a:latin typeface="Calibri" pitchFamily="34" charset="0"/>
            </a:endParaRPr>
          </a:p>
          <a:p>
            <a:pPr marL="342900" indent="-342900" eaLnBrk="0" hangingPunct="0">
              <a:lnSpc>
                <a:spcPct val="115000"/>
              </a:lnSpc>
              <a:spcBef>
                <a:spcPct val="20000"/>
              </a:spcBef>
              <a:buFont typeface="Arial" charset="0"/>
              <a:buChar char="•"/>
            </a:pPr>
            <a:r>
              <a:rPr lang="en-US" altLang="en-US" sz="2400">
                <a:latin typeface="Calibri" pitchFamily="34" charset="0"/>
              </a:rPr>
              <a:t>That is, we start examining the node A and then all the neighbors of A are examined. In the next step we examine the neighbors of neighbors of A, so on and so forth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Breadth First Search </a:t>
            </a:r>
          </a:p>
        </p:txBody>
      </p:sp>
      <p:sp>
        <p:nvSpPr>
          <p:cNvPr id="35842" name="AutoShape 3"/>
          <p:cNvSpPr>
            <a:spLocks noChangeArrowheads="1"/>
          </p:cNvSpPr>
          <p:nvPr/>
        </p:nvSpPr>
        <p:spPr bwMode="auto">
          <a:xfrm>
            <a:off x="228600" y="1219200"/>
            <a:ext cx="8763000" cy="2590800"/>
          </a:xfrm>
          <a:prstGeom prst="bevel">
            <a:avLst>
              <a:gd name="adj" fmla="val 12500"/>
            </a:avLst>
          </a:prstGeom>
          <a:solidFill>
            <a:srgbClr val="FFCC99"/>
          </a:solidFill>
          <a:ln w="9525">
            <a:solidFill>
              <a:srgbClr val="000000"/>
            </a:solidFill>
            <a:miter lim="800000"/>
            <a:headEnd/>
            <a:tailEnd/>
          </a:ln>
        </p:spPr>
        <p:txBody>
          <a:bodyPr/>
          <a:lstStyle/>
          <a:p>
            <a:pPr eaLnBrk="0" hangingPunct="0"/>
            <a:r>
              <a:rPr lang="en-US" sz="1200">
                <a:latin typeface="Calibri" pitchFamily="34" charset="0"/>
              </a:rPr>
              <a:t>Algorithm for breadth-first search in a graph G beginning at a starting node A</a:t>
            </a:r>
          </a:p>
          <a:p>
            <a:pPr eaLnBrk="0" hangingPunct="0"/>
            <a:endParaRPr lang="en-US" sz="1200">
              <a:latin typeface="Calibri" pitchFamily="34" charset="0"/>
            </a:endParaRPr>
          </a:p>
          <a:p>
            <a:pPr eaLnBrk="0" hangingPunct="0"/>
            <a:r>
              <a:rPr lang="en-US" sz="1200">
                <a:latin typeface="Calibri" pitchFamily="34" charset="0"/>
              </a:rPr>
              <a:t>Step 1: SET STATUS = 1 (ready state) for each node in G. </a:t>
            </a:r>
          </a:p>
          <a:p>
            <a:pPr eaLnBrk="0" hangingPunct="0"/>
            <a:r>
              <a:rPr lang="en-US" sz="1200">
                <a:latin typeface="Calibri" pitchFamily="34" charset="0"/>
              </a:rPr>
              <a:t>Step 2: Enqueue the starting node A and set its STATUS = 2 (waiting state)</a:t>
            </a:r>
          </a:p>
          <a:p>
            <a:pPr eaLnBrk="0" hangingPunct="0"/>
            <a:r>
              <a:rPr lang="en-US" sz="1200">
                <a:latin typeface="Calibri" pitchFamily="34" charset="0"/>
              </a:rPr>
              <a:t>Step 3: Repeat Steps 4 and 5 until QUEUE is empty</a:t>
            </a:r>
          </a:p>
          <a:p>
            <a:pPr eaLnBrk="0" hangingPunct="0"/>
            <a:r>
              <a:rPr lang="en-US" sz="1200">
                <a:latin typeface="Calibri" pitchFamily="34" charset="0"/>
              </a:rPr>
              <a:t>Step 4:		Dequeue a node N. Process it and set its STATUS = 3 (processed state).  </a:t>
            </a:r>
          </a:p>
          <a:p>
            <a:pPr eaLnBrk="0" hangingPunct="0"/>
            <a:r>
              <a:rPr lang="en-US" sz="1200">
                <a:latin typeface="Calibri" pitchFamily="34" charset="0"/>
              </a:rPr>
              <a:t>Step 5:		Enqueue all the neighbors of N that are in the ready state 		(whose STATUS = 1) and set their STATUS = 2 (waiting state)</a:t>
            </a:r>
          </a:p>
          <a:p>
            <a:pPr marL="114300" lvl="1" eaLnBrk="0" hangingPunct="0"/>
            <a:r>
              <a:rPr lang="en-US" sz="1200">
                <a:latin typeface="Calibri" pitchFamily="34" charset="0"/>
              </a:rPr>
              <a:t>          [END OF LOOP]</a:t>
            </a:r>
          </a:p>
          <a:p>
            <a:pPr marL="114300" lvl="1" eaLnBrk="0" hangingPunct="0"/>
            <a:r>
              <a:rPr lang="en-US" sz="1200">
                <a:latin typeface="Calibri" pitchFamily="34" charset="0"/>
              </a:rPr>
              <a:t>Step 6: EXIT</a:t>
            </a:r>
          </a:p>
          <a:p>
            <a:pPr eaLnBrk="0" hangingPunct="0"/>
            <a:endParaRPr lang="en-US" sz="1200">
              <a:latin typeface="Calibri" pitchFamily="34" charset="0"/>
            </a:endParaRPr>
          </a:p>
        </p:txBody>
      </p:sp>
      <p:sp>
        <p:nvSpPr>
          <p:cNvPr id="35843" name="Rectangle 4"/>
          <p:cNvSpPr>
            <a:spLocks noChangeArrowheads="1"/>
          </p:cNvSpPr>
          <p:nvPr/>
        </p:nvSpPr>
        <p:spPr bwMode="auto">
          <a:xfrm>
            <a:off x="228600" y="4081463"/>
            <a:ext cx="8763000" cy="1938337"/>
          </a:xfrm>
          <a:prstGeom prst="rect">
            <a:avLst/>
          </a:prstGeom>
          <a:noFill/>
          <a:ln w="9525">
            <a:noFill/>
            <a:miter lim="800000"/>
            <a:headEnd/>
            <a:tailEnd/>
          </a:ln>
        </p:spPr>
        <p:txBody>
          <a:bodyPr anchor="ctr">
            <a:spAutoFit/>
          </a:bodyPr>
          <a:lstStyle/>
          <a:p>
            <a:pPr algn="just" eaLnBrk="0" hangingPunct="0"/>
            <a:r>
              <a:rPr lang="en-US" sz="2400">
                <a:latin typeface="Calibri" pitchFamily="34" charset="0"/>
              </a:rPr>
              <a:t>Example: Consider the graph G given below. The adjacency list of G is also given. Assume that G represents the daily flights between different cities and we want to fly from city A to H with minimum stops. That is, find the minimum path P from A to H given that every edge has length = 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Breadth First Search </a:t>
            </a:r>
          </a:p>
        </p:txBody>
      </p:sp>
      <p:graphicFrame>
        <p:nvGraphicFramePr>
          <p:cNvPr id="36" name="Group 29"/>
          <p:cNvGraphicFramePr>
            <a:graphicFrameLocks/>
          </p:cNvGraphicFramePr>
          <p:nvPr/>
        </p:nvGraphicFramePr>
        <p:xfrm>
          <a:off x="6248400" y="2255838"/>
          <a:ext cx="1371600" cy="1955800"/>
        </p:xfrm>
        <a:graphic>
          <a:graphicData uri="http://schemas.openxmlformats.org/drawingml/2006/table">
            <a:tbl>
              <a:tblPr/>
              <a:tblGrid>
                <a:gridCol w="1371600"/>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993300"/>
                          </a:solidFill>
                          <a:effectLst/>
                          <a:latin typeface="Arial" charset="0"/>
                          <a:cs typeface="Times New Roman" pitchFamily="18" charset="0"/>
                        </a:rPr>
                        <a:t>Adjacency Lists</a:t>
                      </a:r>
                      <a:endParaRPr kumimoji="0" lang="en-US" sz="2400" b="1" i="0" u="none" strike="noStrike" cap="none" normalizeH="0" baseline="0" dirty="0" smtClean="0">
                        <a:ln>
                          <a:noFill/>
                        </a:ln>
                        <a:solidFill>
                          <a:srgbClr val="99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6510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smtClean="0">
                          <a:ln>
                            <a:noFill/>
                          </a:ln>
                          <a:solidFill>
                            <a:srgbClr val="993300"/>
                          </a:solidFill>
                          <a:effectLst/>
                          <a:latin typeface="Arial" charset="0"/>
                          <a:cs typeface="Times New Roman" pitchFamily="18" charset="0"/>
                        </a:rPr>
                        <a:t>A: B, C, D</a:t>
                      </a: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smtClean="0">
                          <a:ln>
                            <a:noFill/>
                          </a:ln>
                          <a:solidFill>
                            <a:srgbClr val="993300"/>
                          </a:solidFill>
                          <a:effectLst/>
                          <a:latin typeface="Arial" charset="0"/>
                          <a:cs typeface="Times New Roman" pitchFamily="18" charset="0"/>
                        </a:rPr>
                        <a:t>B: E</a:t>
                      </a: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smtClean="0">
                          <a:ln>
                            <a:noFill/>
                          </a:ln>
                          <a:solidFill>
                            <a:srgbClr val="993300"/>
                          </a:solidFill>
                          <a:effectLst/>
                          <a:latin typeface="Arial" charset="0"/>
                          <a:cs typeface="Times New Roman" pitchFamily="18" charset="0"/>
                        </a:rPr>
                        <a:t>C: B, G</a:t>
                      </a: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smtClean="0">
                          <a:ln>
                            <a:noFill/>
                          </a:ln>
                          <a:solidFill>
                            <a:srgbClr val="993300"/>
                          </a:solidFill>
                          <a:effectLst/>
                          <a:latin typeface="Arial" charset="0"/>
                          <a:cs typeface="Times New Roman" pitchFamily="18" charset="0"/>
                        </a:rPr>
                        <a:t>D: C, G</a:t>
                      </a: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E: C, F</a:t>
                      </a: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F: C, H</a:t>
                      </a: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G: F, H, I</a:t>
                      </a: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H: E, I</a:t>
                      </a: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I: F</a:t>
                      </a:r>
                      <a:endParaRPr kumimoji="0" lang="en-US" sz="2400" b="1" i="0" u="none" strike="noStrike" cap="none" normalizeH="0" baseline="0" dirty="0" smtClean="0">
                        <a:ln>
                          <a:noFill/>
                        </a:ln>
                        <a:solidFill>
                          <a:srgbClr val="99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grpSp>
        <p:nvGrpSpPr>
          <p:cNvPr id="37898" name="Group 1"/>
          <p:cNvGrpSpPr>
            <a:grpSpLocks/>
          </p:cNvGrpSpPr>
          <p:nvPr/>
        </p:nvGrpSpPr>
        <p:grpSpPr bwMode="auto">
          <a:xfrm>
            <a:off x="1719263" y="1874838"/>
            <a:ext cx="4343400" cy="2743200"/>
            <a:chOff x="1719263" y="1874838"/>
            <a:chExt cx="4343400" cy="2743200"/>
          </a:xfrm>
        </p:grpSpPr>
        <p:sp>
          <p:nvSpPr>
            <p:cNvPr id="37910" name="Oval 2"/>
            <p:cNvSpPr>
              <a:spLocks noChangeArrowheads="1"/>
            </p:cNvSpPr>
            <p:nvPr/>
          </p:nvSpPr>
          <p:spPr bwMode="auto">
            <a:xfrm>
              <a:off x="3432175" y="1874838"/>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A</a:t>
              </a:r>
              <a:endParaRPr lang="en-US" altLang="en-US">
                <a:solidFill>
                  <a:srgbClr val="993300"/>
                </a:solidFill>
                <a:latin typeface="Times New Roman" pitchFamily="18" charset="0"/>
              </a:endParaRPr>
            </a:p>
          </p:txBody>
        </p:sp>
        <p:sp>
          <p:nvSpPr>
            <p:cNvPr id="37911" name="Oval 3"/>
            <p:cNvSpPr>
              <a:spLocks noChangeArrowheads="1"/>
            </p:cNvSpPr>
            <p:nvPr/>
          </p:nvSpPr>
          <p:spPr bwMode="auto">
            <a:xfrm>
              <a:off x="4919663" y="2676525"/>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D</a:t>
              </a:r>
              <a:endParaRPr lang="en-US" altLang="en-US">
                <a:solidFill>
                  <a:srgbClr val="993300"/>
                </a:solidFill>
                <a:latin typeface="Times New Roman" pitchFamily="18" charset="0"/>
              </a:endParaRPr>
            </a:p>
          </p:txBody>
        </p:sp>
        <p:sp>
          <p:nvSpPr>
            <p:cNvPr id="37912" name="Oval 4"/>
            <p:cNvSpPr>
              <a:spLocks noChangeArrowheads="1"/>
            </p:cNvSpPr>
            <p:nvPr/>
          </p:nvSpPr>
          <p:spPr bwMode="auto">
            <a:xfrm>
              <a:off x="3433763" y="2676525"/>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C</a:t>
              </a:r>
              <a:endParaRPr lang="en-US" altLang="en-US">
                <a:solidFill>
                  <a:srgbClr val="993300"/>
                </a:solidFill>
                <a:latin typeface="Times New Roman" pitchFamily="18" charset="0"/>
              </a:endParaRPr>
            </a:p>
          </p:txBody>
        </p:sp>
        <p:sp>
          <p:nvSpPr>
            <p:cNvPr id="37913" name="Oval 5"/>
            <p:cNvSpPr>
              <a:spLocks noChangeArrowheads="1"/>
            </p:cNvSpPr>
            <p:nvPr/>
          </p:nvSpPr>
          <p:spPr bwMode="auto">
            <a:xfrm>
              <a:off x="2062163" y="2676525"/>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B</a:t>
              </a:r>
              <a:endParaRPr lang="en-US" altLang="en-US">
                <a:solidFill>
                  <a:srgbClr val="993300"/>
                </a:solidFill>
                <a:latin typeface="Times New Roman" pitchFamily="18" charset="0"/>
              </a:endParaRPr>
            </a:p>
          </p:txBody>
        </p:sp>
        <p:sp>
          <p:nvSpPr>
            <p:cNvPr id="37914" name="Line 6"/>
            <p:cNvSpPr>
              <a:spLocks noChangeShapeType="1"/>
            </p:cNvSpPr>
            <p:nvPr/>
          </p:nvSpPr>
          <p:spPr bwMode="auto">
            <a:xfrm flipH="1">
              <a:off x="2290763" y="2109788"/>
              <a:ext cx="1144587" cy="566737"/>
            </a:xfrm>
            <a:prstGeom prst="line">
              <a:avLst/>
            </a:prstGeom>
            <a:noFill/>
            <a:ln w="9525">
              <a:solidFill>
                <a:schemeClr val="tx1"/>
              </a:solidFill>
              <a:round/>
              <a:headEnd/>
              <a:tailEnd type="triangle" w="med" len="med"/>
            </a:ln>
          </p:spPr>
          <p:txBody>
            <a:bodyPr/>
            <a:lstStyle/>
            <a:p>
              <a:endParaRPr lang="en-US"/>
            </a:p>
          </p:txBody>
        </p:sp>
        <p:sp>
          <p:nvSpPr>
            <p:cNvPr id="37915" name="Line 7"/>
            <p:cNvSpPr>
              <a:spLocks noChangeShapeType="1"/>
            </p:cNvSpPr>
            <p:nvPr/>
          </p:nvSpPr>
          <p:spPr bwMode="auto">
            <a:xfrm>
              <a:off x="3548063" y="2219325"/>
              <a:ext cx="0" cy="457200"/>
            </a:xfrm>
            <a:prstGeom prst="line">
              <a:avLst/>
            </a:prstGeom>
            <a:noFill/>
            <a:ln w="9525">
              <a:solidFill>
                <a:schemeClr val="tx1"/>
              </a:solidFill>
              <a:round/>
              <a:headEnd/>
              <a:tailEnd type="triangle" w="med" len="med"/>
            </a:ln>
          </p:spPr>
          <p:txBody>
            <a:bodyPr/>
            <a:lstStyle/>
            <a:p>
              <a:endParaRPr lang="en-US"/>
            </a:p>
          </p:txBody>
        </p:sp>
        <p:sp>
          <p:nvSpPr>
            <p:cNvPr id="37916" name="Line 8"/>
            <p:cNvSpPr>
              <a:spLocks noChangeShapeType="1"/>
            </p:cNvSpPr>
            <p:nvPr/>
          </p:nvSpPr>
          <p:spPr bwMode="auto">
            <a:xfrm>
              <a:off x="3776663" y="2108200"/>
              <a:ext cx="1257300" cy="568325"/>
            </a:xfrm>
            <a:prstGeom prst="line">
              <a:avLst/>
            </a:prstGeom>
            <a:noFill/>
            <a:ln w="9525">
              <a:solidFill>
                <a:schemeClr val="tx1"/>
              </a:solidFill>
              <a:round/>
              <a:headEnd/>
              <a:tailEnd type="triangle" w="med" len="med"/>
            </a:ln>
          </p:spPr>
          <p:txBody>
            <a:bodyPr/>
            <a:lstStyle/>
            <a:p>
              <a:endParaRPr lang="en-US"/>
            </a:p>
          </p:txBody>
        </p:sp>
        <p:sp>
          <p:nvSpPr>
            <p:cNvPr id="37917" name="Oval 9"/>
            <p:cNvSpPr>
              <a:spLocks noChangeArrowheads="1"/>
            </p:cNvSpPr>
            <p:nvPr/>
          </p:nvSpPr>
          <p:spPr bwMode="auto">
            <a:xfrm>
              <a:off x="4918075" y="3360738"/>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G</a:t>
              </a:r>
              <a:endParaRPr lang="en-US" altLang="en-US">
                <a:solidFill>
                  <a:srgbClr val="993300"/>
                </a:solidFill>
                <a:latin typeface="Times New Roman" pitchFamily="18" charset="0"/>
              </a:endParaRPr>
            </a:p>
          </p:txBody>
        </p:sp>
        <p:sp>
          <p:nvSpPr>
            <p:cNvPr id="37918" name="Oval 10"/>
            <p:cNvSpPr>
              <a:spLocks noChangeArrowheads="1"/>
            </p:cNvSpPr>
            <p:nvPr/>
          </p:nvSpPr>
          <p:spPr bwMode="auto">
            <a:xfrm>
              <a:off x="3433763" y="3362325"/>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F</a:t>
              </a:r>
              <a:endParaRPr lang="en-US" altLang="en-US">
                <a:solidFill>
                  <a:srgbClr val="993300"/>
                </a:solidFill>
                <a:latin typeface="Times New Roman" pitchFamily="18" charset="0"/>
              </a:endParaRPr>
            </a:p>
          </p:txBody>
        </p:sp>
        <p:sp>
          <p:nvSpPr>
            <p:cNvPr id="37919" name="Oval 11"/>
            <p:cNvSpPr>
              <a:spLocks noChangeArrowheads="1"/>
            </p:cNvSpPr>
            <p:nvPr/>
          </p:nvSpPr>
          <p:spPr bwMode="auto">
            <a:xfrm>
              <a:off x="2062163" y="3362325"/>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E</a:t>
              </a:r>
              <a:endParaRPr lang="en-US" altLang="en-US">
                <a:solidFill>
                  <a:srgbClr val="993300"/>
                </a:solidFill>
                <a:latin typeface="Times New Roman" pitchFamily="18" charset="0"/>
              </a:endParaRPr>
            </a:p>
          </p:txBody>
        </p:sp>
        <p:sp>
          <p:nvSpPr>
            <p:cNvPr id="37920" name="Line 12"/>
            <p:cNvSpPr>
              <a:spLocks noChangeShapeType="1"/>
            </p:cNvSpPr>
            <p:nvPr/>
          </p:nvSpPr>
          <p:spPr bwMode="auto">
            <a:xfrm>
              <a:off x="2176463" y="3019425"/>
              <a:ext cx="0" cy="342900"/>
            </a:xfrm>
            <a:prstGeom prst="line">
              <a:avLst/>
            </a:prstGeom>
            <a:noFill/>
            <a:ln w="9525">
              <a:solidFill>
                <a:schemeClr val="tx1"/>
              </a:solidFill>
              <a:round/>
              <a:headEnd/>
              <a:tailEnd type="triangle" w="med" len="med"/>
            </a:ln>
          </p:spPr>
          <p:txBody>
            <a:bodyPr/>
            <a:lstStyle/>
            <a:p>
              <a:endParaRPr lang="en-US"/>
            </a:p>
          </p:txBody>
        </p:sp>
        <p:sp>
          <p:nvSpPr>
            <p:cNvPr id="37921" name="Line 13"/>
            <p:cNvSpPr>
              <a:spLocks noChangeShapeType="1"/>
            </p:cNvSpPr>
            <p:nvPr/>
          </p:nvSpPr>
          <p:spPr bwMode="auto">
            <a:xfrm flipH="1" flipV="1">
              <a:off x="2405063" y="2905125"/>
              <a:ext cx="1028700" cy="3175"/>
            </a:xfrm>
            <a:prstGeom prst="line">
              <a:avLst/>
            </a:prstGeom>
            <a:noFill/>
            <a:ln w="9525">
              <a:solidFill>
                <a:schemeClr val="tx1"/>
              </a:solidFill>
              <a:round/>
              <a:headEnd/>
              <a:tailEnd type="triangle" w="med" len="med"/>
            </a:ln>
          </p:spPr>
          <p:txBody>
            <a:bodyPr/>
            <a:lstStyle/>
            <a:p>
              <a:endParaRPr lang="en-US"/>
            </a:p>
          </p:txBody>
        </p:sp>
        <p:sp>
          <p:nvSpPr>
            <p:cNvPr id="37922" name="Line 14"/>
            <p:cNvSpPr>
              <a:spLocks noChangeShapeType="1"/>
            </p:cNvSpPr>
            <p:nvPr/>
          </p:nvSpPr>
          <p:spPr bwMode="auto">
            <a:xfrm flipV="1">
              <a:off x="3548063" y="3019425"/>
              <a:ext cx="0" cy="342900"/>
            </a:xfrm>
            <a:prstGeom prst="line">
              <a:avLst/>
            </a:prstGeom>
            <a:noFill/>
            <a:ln w="9525">
              <a:solidFill>
                <a:schemeClr val="tx1"/>
              </a:solidFill>
              <a:round/>
              <a:headEnd/>
              <a:tailEnd type="triangle" w="med" len="med"/>
            </a:ln>
          </p:spPr>
          <p:txBody>
            <a:bodyPr/>
            <a:lstStyle/>
            <a:p>
              <a:endParaRPr lang="en-US"/>
            </a:p>
          </p:txBody>
        </p:sp>
        <p:sp>
          <p:nvSpPr>
            <p:cNvPr id="37923" name="Line 15"/>
            <p:cNvSpPr>
              <a:spLocks noChangeShapeType="1"/>
            </p:cNvSpPr>
            <p:nvPr/>
          </p:nvSpPr>
          <p:spPr bwMode="auto">
            <a:xfrm>
              <a:off x="5148263" y="3019425"/>
              <a:ext cx="0" cy="342900"/>
            </a:xfrm>
            <a:prstGeom prst="line">
              <a:avLst/>
            </a:prstGeom>
            <a:noFill/>
            <a:ln w="9525">
              <a:solidFill>
                <a:schemeClr val="tx1"/>
              </a:solidFill>
              <a:round/>
              <a:headEnd/>
              <a:tailEnd type="triangle" w="med" len="med"/>
            </a:ln>
          </p:spPr>
          <p:txBody>
            <a:bodyPr/>
            <a:lstStyle/>
            <a:p>
              <a:endParaRPr lang="en-US"/>
            </a:p>
          </p:txBody>
        </p:sp>
        <p:sp>
          <p:nvSpPr>
            <p:cNvPr id="37924" name="Line 16"/>
            <p:cNvSpPr>
              <a:spLocks noChangeShapeType="1"/>
            </p:cNvSpPr>
            <p:nvPr/>
          </p:nvSpPr>
          <p:spPr bwMode="auto">
            <a:xfrm flipV="1">
              <a:off x="2403475" y="2903538"/>
              <a:ext cx="1028700" cy="571500"/>
            </a:xfrm>
            <a:prstGeom prst="line">
              <a:avLst/>
            </a:prstGeom>
            <a:noFill/>
            <a:ln w="9525">
              <a:solidFill>
                <a:schemeClr val="tx1"/>
              </a:solidFill>
              <a:round/>
              <a:headEnd/>
              <a:tailEnd type="triangle" w="med" len="med"/>
            </a:ln>
          </p:spPr>
          <p:txBody>
            <a:bodyPr/>
            <a:lstStyle/>
            <a:p>
              <a:endParaRPr lang="en-US"/>
            </a:p>
          </p:txBody>
        </p:sp>
        <p:sp>
          <p:nvSpPr>
            <p:cNvPr id="37925" name="Line 17"/>
            <p:cNvSpPr>
              <a:spLocks noChangeShapeType="1"/>
            </p:cNvSpPr>
            <p:nvPr/>
          </p:nvSpPr>
          <p:spPr bwMode="auto">
            <a:xfrm>
              <a:off x="3775075" y="2903538"/>
              <a:ext cx="1143000" cy="571500"/>
            </a:xfrm>
            <a:prstGeom prst="line">
              <a:avLst/>
            </a:prstGeom>
            <a:noFill/>
            <a:ln w="9525">
              <a:solidFill>
                <a:schemeClr val="tx1"/>
              </a:solidFill>
              <a:round/>
              <a:headEnd/>
              <a:tailEnd type="triangle" w="med" len="med"/>
            </a:ln>
          </p:spPr>
          <p:txBody>
            <a:bodyPr/>
            <a:lstStyle/>
            <a:p>
              <a:endParaRPr lang="en-US"/>
            </a:p>
          </p:txBody>
        </p:sp>
        <p:sp>
          <p:nvSpPr>
            <p:cNvPr id="37926" name="Line 18"/>
            <p:cNvSpPr>
              <a:spLocks noChangeShapeType="1"/>
            </p:cNvSpPr>
            <p:nvPr/>
          </p:nvSpPr>
          <p:spPr bwMode="auto">
            <a:xfrm>
              <a:off x="2403475" y="3475038"/>
              <a:ext cx="1028700" cy="0"/>
            </a:xfrm>
            <a:prstGeom prst="line">
              <a:avLst/>
            </a:prstGeom>
            <a:noFill/>
            <a:ln w="9525">
              <a:solidFill>
                <a:schemeClr val="tx1"/>
              </a:solidFill>
              <a:round/>
              <a:headEnd/>
              <a:tailEnd type="triangle" w="med" len="med"/>
            </a:ln>
          </p:spPr>
          <p:txBody>
            <a:bodyPr/>
            <a:lstStyle/>
            <a:p>
              <a:endParaRPr lang="en-US"/>
            </a:p>
          </p:txBody>
        </p:sp>
        <p:sp>
          <p:nvSpPr>
            <p:cNvPr id="37927" name="Line 19"/>
            <p:cNvSpPr>
              <a:spLocks noChangeShapeType="1"/>
            </p:cNvSpPr>
            <p:nvPr/>
          </p:nvSpPr>
          <p:spPr bwMode="auto">
            <a:xfrm flipH="1">
              <a:off x="3775075" y="3475038"/>
              <a:ext cx="1143000" cy="0"/>
            </a:xfrm>
            <a:prstGeom prst="line">
              <a:avLst/>
            </a:prstGeom>
            <a:noFill/>
            <a:ln w="9525">
              <a:solidFill>
                <a:schemeClr val="tx1"/>
              </a:solidFill>
              <a:round/>
              <a:headEnd/>
              <a:tailEnd type="triangle" w="med" len="med"/>
            </a:ln>
          </p:spPr>
          <p:txBody>
            <a:bodyPr/>
            <a:lstStyle/>
            <a:p>
              <a:endParaRPr lang="en-US"/>
            </a:p>
          </p:txBody>
        </p:sp>
        <p:sp>
          <p:nvSpPr>
            <p:cNvPr id="37928" name="Oval 20"/>
            <p:cNvSpPr>
              <a:spLocks noChangeArrowheads="1"/>
            </p:cNvSpPr>
            <p:nvPr/>
          </p:nvSpPr>
          <p:spPr bwMode="auto">
            <a:xfrm>
              <a:off x="4918075" y="3932238"/>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I</a:t>
              </a:r>
              <a:endParaRPr lang="en-US" altLang="en-US">
                <a:solidFill>
                  <a:srgbClr val="993300"/>
                </a:solidFill>
                <a:latin typeface="Times New Roman" pitchFamily="18" charset="0"/>
              </a:endParaRPr>
            </a:p>
          </p:txBody>
        </p:sp>
        <p:sp>
          <p:nvSpPr>
            <p:cNvPr id="37929" name="Oval 21"/>
            <p:cNvSpPr>
              <a:spLocks noChangeArrowheads="1"/>
            </p:cNvSpPr>
            <p:nvPr/>
          </p:nvSpPr>
          <p:spPr bwMode="auto">
            <a:xfrm>
              <a:off x="2060575" y="3932238"/>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a:solidFill>
                    <a:srgbClr val="993300"/>
                  </a:solidFill>
                  <a:latin typeface="Times New Roman" pitchFamily="18" charset="0"/>
                </a:rPr>
                <a:t>H</a:t>
              </a:r>
              <a:endParaRPr lang="en-US" altLang="en-US">
                <a:solidFill>
                  <a:srgbClr val="993300"/>
                </a:solidFill>
                <a:latin typeface="Times New Roman" pitchFamily="18" charset="0"/>
              </a:endParaRPr>
            </a:p>
          </p:txBody>
        </p:sp>
        <p:sp>
          <p:nvSpPr>
            <p:cNvPr id="37930" name="Line 22"/>
            <p:cNvSpPr>
              <a:spLocks noChangeShapeType="1"/>
            </p:cNvSpPr>
            <p:nvPr/>
          </p:nvSpPr>
          <p:spPr bwMode="auto">
            <a:xfrm>
              <a:off x="2403475" y="4160838"/>
              <a:ext cx="2514600" cy="0"/>
            </a:xfrm>
            <a:prstGeom prst="line">
              <a:avLst/>
            </a:prstGeom>
            <a:noFill/>
            <a:ln w="9525">
              <a:solidFill>
                <a:schemeClr val="tx1"/>
              </a:solidFill>
              <a:round/>
              <a:headEnd/>
              <a:tailEnd type="triangle" w="med" len="med"/>
            </a:ln>
          </p:spPr>
          <p:txBody>
            <a:bodyPr/>
            <a:lstStyle/>
            <a:p>
              <a:endParaRPr lang="en-US"/>
            </a:p>
          </p:txBody>
        </p:sp>
        <p:sp>
          <p:nvSpPr>
            <p:cNvPr id="37931" name="Line 23"/>
            <p:cNvSpPr>
              <a:spLocks noChangeShapeType="1"/>
            </p:cNvSpPr>
            <p:nvPr/>
          </p:nvSpPr>
          <p:spPr bwMode="auto">
            <a:xfrm flipV="1">
              <a:off x="2174875" y="3703638"/>
              <a:ext cx="0" cy="228600"/>
            </a:xfrm>
            <a:prstGeom prst="line">
              <a:avLst/>
            </a:prstGeom>
            <a:noFill/>
            <a:ln w="9525">
              <a:solidFill>
                <a:schemeClr val="tx1"/>
              </a:solidFill>
              <a:round/>
              <a:headEnd/>
              <a:tailEnd type="triangle" w="med" len="med"/>
            </a:ln>
          </p:spPr>
          <p:txBody>
            <a:bodyPr/>
            <a:lstStyle/>
            <a:p>
              <a:endParaRPr lang="en-US"/>
            </a:p>
          </p:txBody>
        </p:sp>
        <p:sp>
          <p:nvSpPr>
            <p:cNvPr id="37932" name="Line 24"/>
            <p:cNvSpPr>
              <a:spLocks noChangeShapeType="1"/>
            </p:cNvSpPr>
            <p:nvPr/>
          </p:nvSpPr>
          <p:spPr bwMode="auto">
            <a:xfrm>
              <a:off x="5032375" y="3703638"/>
              <a:ext cx="0" cy="228600"/>
            </a:xfrm>
            <a:prstGeom prst="line">
              <a:avLst/>
            </a:prstGeom>
            <a:noFill/>
            <a:ln w="9525">
              <a:solidFill>
                <a:schemeClr val="tx1"/>
              </a:solidFill>
              <a:round/>
              <a:headEnd/>
              <a:tailEnd type="triangle" w="med" len="med"/>
            </a:ln>
          </p:spPr>
          <p:txBody>
            <a:bodyPr/>
            <a:lstStyle/>
            <a:p>
              <a:endParaRPr lang="en-US"/>
            </a:p>
          </p:txBody>
        </p:sp>
        <p:sp>
          <p:nvSpPr>
            <p:cNvPr id="37933" name="Line 25"/>
            <p:cNvSpPr>
              <a:spLocks noChangeShapeType="1"/>
            </p:cNvSpPr>
            <p:nvPr/>
          </p:nvSpPr>
          <p:spPr bwMode="auto">
            <a:xfrm flipH="1">
              <a:off x="2401888" y="3473450"/>
              <a:ext cx="2514600" cy="685800"/>
            </a:xfrm>
            <a:prstGeom prst="line">
              <a:avLst/>
            </a:prstGeom>
            <a:noFill/>
            <a:ln w="9525">
              <a:solidFill>
                <a:schemeClr val="tx1"/>
              </a:solidFill>
              <a:round/>
              <a:headEnd/>
              <a:tailEnd type="triangle" w="med" len="med"/>
            </a:ln>
          </p:spPr>
          <p:txBody>
            <a:bodyPr/>
            <a:lstStyle/>
            <a:p>
              <a:endParaRPr lang="en-US"/>
            </a:p>
          </p:txBody>
        </p:sp>
        <p:sp>
          <p:nvSpPr>
            <p:cNvPr id="37934" name="Line 26"/>
            <p:cNvSpPr>
              <a:spLocks noChangeShapeType="1"/>
            </p:cNvSpPr>
            <p:nvPr/>
          </p:nvSpPr>
          <p:spPr bwMode="auto">
            <a:xfrm flipH="1" flipV="1">
              <a:off x="3775075" y="3589338"/>
              <a:ext cx="1143000" cy="457200"/>
            </a:xfrm>
            <a:prstGeom prst="line">
              <a:avLst/>
            </a:prstGeom>
            <a:noFill/>
            <a:ln w="9525">
              <a:solidFill>
                <a:schemeClr val="tx1"/>
              </a:solidFill>
              <a:round/>
              <a:headEnd/>
              <a:tailEnd type="triangle" w="med" len="med"/>
            </a:ln>
          </p:spPr>
          <p:txBody>
            <a:bodyPr/>
            <a:lstStyle/>
            <a:p>
              <a:endParaRPr lang="en-US"/>
            </a:p>
          </p:txBody>
        </p:sp>
        <p:sp>
          <p:nvSpPr>
            <p:cNvPr id="37935" name="Line 27"/>
            <p:cNvSpPr>
              <a:spLocks noChangeShapeType="1"/>
            </p:cNvSpPr>
            <p:nvPr/>
          </p:nvSpPr>
          <p:spPr bwMode="auto">
            <a:xfrm flipH="1">
              <a:off x="2403475" y="3589338"/>
              <a:ext cx="1028700" cy="457200"/>
            </a:xfrm>
            <a:prstGeom prst="line">
              <a:avLst/>
            </a:prstGeom>
            <a:noFill/>
            <a:ln w="9525">
              <a:solidFill>
                <a:schemeClr val="tx1"/>
              </a:solidFill>
              <a:round/>
              <a:headEnd/>
              <a:tailEnd type="triangle" w="med" len="med"/>
            </a:ln>
          </p:spPr>
          <p:txBody>
            <a:bodyPr/>
            <a:lstStyle/>
            <a:p>
              <a:endParaRPr lang="en-US"/>
            </a:p>
          </p:txBody>
        </p:sp>
        <p:sp>
          <p:nvSpPr>
            <p:cNvPr id="37936" name="Line 28"/>
            <p:cNvSpPr>
              <a:spLocks noChangeShapeType="1"/>
            </p:cNvSpPr>
            <p:nvPr/>
          </p:nvSpPr>
          <p:spPr bwMode="auto">
            <a:xfrm flipH="1">
              <a:off x="3773488" y="2901950"/>
              <a:ext cx="1143000" cy="0"/>
            </a:xfrm>
            <a:prstGeom prst="line">
              <a:avLst/>
            </a:prstGeom>
            <a:noFill/>
            <a:ln w="9525">
              <a:solidFill>
                <a:schemeClr val="tx1"/>
              </a:solidFill>
              <a:round/>
              <a:headEnd/>
              <a:tailEnd type="triangle" w="med" len="med"/>
            </a:ln>
          </p:spPr>
          <p:txBody>
            <a:bodyPr/>
            <a:lstStyle/>
            <a:p>
              <a:endParaRPr lang="en-US"/>
            </a:p>
          </p:txBody>
        </p:sp>
        <p:sp>
          <p:nvSpPr>
            <p:cNvPr id="37937" name="Rectangle 37"/>
            <p:cNvSpPr>
              <a:spLocks noChangeArrowheads="1"/>
            </p:cNvSpPr>
            <p:nvPr/>
          </p:nvSpPr>
          <p:spPr bwMode="auto">
            <a:xfrm>
              <a:off x="1719263" y="4310063"/>
              <a:ext cx="4343400" cy="307975"/>
            </a:xfrm>
            <a:prstGeom prst="rect">
              <a:avLst/>
            </a:prstGeom>
            <a:noFill/>
            <a:ln w="9525">
              <a:noFill/>
              <a:miter lim="800000"/>
              <a:headEnd/>
              <a:tailEnd/>
            </a:ln>
          </p:spPr>
          <p:txBody>
            <a:bodyPr anchor="ctr">
              <a:spAutoFit/>
            </a:bodyPr>
            <a:lstStyle/>
            <a:p>
              <a:pPr algn="just" eaLnBrk="0" hangingPunct="0">
                <a:buFontTx/>
                <a:buAutoNum type="alphaLcParenR"/>
                <a:tabLst>
                  <a:tab pos="228600" algn="l"/>
                </a:tabLst>
              </a:pPr>
              <a:r>
                <a:rPr lang="en-US" sz="1400" b="1">
                  <a:latin typeface="Calibri" pitchFamily="34" charset="0"/>
                  <a:cs typeface="Times New Roman" pitchFamily="18" charset="0"/>
                </a:rPr>
                <a:t>Initially add A to </a:t>
              </a:r>
              <a:r>
                <a:rPr lang="en-US" sz="1400" b="1">
                  <a:latin typeface="Calibri" pitchFamily="34" charset="0"/>
                  <a:ea typeface="Times New Roman" pitchFamily="18" charset="0"/>
                  <a:cs typeface="Courier New" pitchFamily="49" charset="0"/>
                </a:rPr>
                <a:t>QUEUE</a:t>
              </a:r>
              <a:r>
                <a:rPr lang="en-US" sz="1400" b="1">
                  <a:latin typeface="Calibri" pitchFamily="34" charset="0"/>
                  <a:cs typeface="Times New Roman" pitchFamily="18" charset="0"/>
                </a:rPr>
                <a:t> and add NULL to ORIG, so</a:t>
              </a:r>
              <a:endParaRPr lang="en-US" sz="1400" b="1">
                <a:latin typeface="Calibri" pitchFamily="34" charset="0"/>
              </a:endParaRPr>
            </a:p>
          </p:txBody>
        </p:sp>
      </p:grpSp>
      <p:graphicFrame>
        <p:nvGraphicFramePr>
          <p:cNvPr id="38" name="Group 38"/>
          <p:cNvGraphicFramePr>
            <a:graphicFrameLocks noGrp="1"/>
          </p:cNvGraphicFramePr>
          <p:nvPr/>
        </p:nvGraphicFramePr>
        <p:xfrm>
          <a:off x="1871663" y="4922838"/>
          <a:ext cx="5595937" cy="639762"/>
        </p:xfrm>
        <a:graphic>
          <a:graphicData uri="http://schemas.openxmlformats.org/drawingml/2006/table">
            <a:tbl>
              <a:tblPr/>
              <a:tblGrid>
                <a:gridCol w="868363"/>
                <a:gridCol w="4727574"/>
              </a:tblGrid>
              <a:tr h="396071">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993300"/>
                          </a:solidFill>
                          <a:effectLst/>
                          <a:latin typeface="Arial" charset="0"/>
                          <a:cs typeface="Times New Roman" pitchFamily="18" charset="0"/>
                        </a:rPr>
                        <a:t>FRONT</a:t>
                      </a:r>
                      <a:r>
                        <a:rPr kumimoji="0" lang="en-US" sz="1000" b="0" i="0" u="none" strike="noStrike" cap="none" normalizeH="0" baseline="0" smtClean="0">
                          <a:ln>
                            <a:noFill/>
                          </a:ln>
                          <a:solidFill>
                            <a:srgbClr val="993300"/>
                          </a:solidFill>
                          <a:effectLst/>
                          <a:latin typeface="Arial" charset="0"/>
                          <a:cs typeface="Times New Roman" pitchFamily="18" charset="0"/>
                        </a:rPr>
                        <a:t> = 1</a:t>
                      </a:r>
                      <a:endParaRPr kumimoji="0" lang="en-US" sz="2400" b="0" i="0" u="none" strike="noStrike" cap="none" normalizeH="0" baseline="0" smtClean="0">
                        <a:ln>
                          <a:noFill/>
                        </a:ln>
                        <a:solidFill>
                          <a:srgbClr val="993300"/>
                        </a:solidFill>
                        <a:effectLst/>
                        <a:latin typeface="Arial" charset="0"/>
                      </a:endParaRPr>
                    </a:p>
                  </a:txBody>
                  <a:tcPr marT="45655" marB="456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993300"/>
                          </a:solidFill>
                          <a:effectLst/>
                          <a:latin typeface="Arial" charset="0"/>
                          <a:cs typeface="Times New Roman" pitchFamily="18" charset="0"/>
                        </a:rPr>
                        <a:t>QUEUE</a:t>
                      </a:r>
                      <a:r>
                        <a:rPr kumimoji="0" lang="en-US" sz="1000" b="0" i="0" u="none" strike="noStrike" cap="none" normalizeH="0" baseline="0" smtClean="0">
                          <a:ln>
                            <a:noFill/>
                          </a:ln>
                          <a:solidFill>
                            <a:srgbClr val="993300"/>
                          </a:solidFill>
                          <a:effectLst/>
                          <a:latin typeface="Arial" charset="0"/>
                          <a:cs typeface="Times New Roman" pitchFamily="18" charset="0"/>
                        </a:rPr>
                        <a:t> = A</a:t>
                      </a:r>
                      <a:endParaRPr kumimoji="0" lang="en-US" sz="2400" b="0" i="0" u="none" strike="noStrike" cap="none" normalizeH="0" baseline="0" smtClean="0">
                        <a:ln>
                          <a:noFill/>
                        </a:ln>
                        <a:solidFill>
                          <a:srgbClr val="993300"/>
                        </a:solidFill>
                        <a:effectLst/>
                        <a:latin typeface="Arial" charset="0"/>
                      </a:endParaRPr>
                    </a:p>
                  </a:txBody>
                  <a:tcPr marT="45655" marB="456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243691">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993300"/>
                          </a:solidFill>
                          <a:effectLst/>
                          <a:latin typeface="Arial" charset="0"/>
                          <a:cs typeface="Times New Roman" pitchFamily="18" charset="0"/>
                        </a:rPr>
                        <a:t>REAR</a:t>
                      </a:r>
                      <a:r>
                        <a:rPr kumimoji="0" lang="en-US" sz="1000" b="0" i="0" u="none" strike="noStrike" cap="none" normalizeH="0" baseline="0" smtClean="0">
                          <a:ln>
                            <a:noFill/>
                          </a:ln>
                          <a:solidFill>
                            <a:srgbClr val="993300"/>
                          </a:solidFill>
                          <a:effectLst/>
                          <a:latin typeface="Arial" charset="0"/>
                          <a:cs typeface="Times New Roman" pitchFamily="18" charset="0"/>
                        </a:rPr>
                        <a:t> = 1</a:t>
                      </a:r>
                      <a:endParaRPr kumimoji="0" lang="en-US" sz="2400" b="0" i="0" u="none" strike="noStrike" cap="none" normalizeH="0" baseline="0" smtClean="0">
                        <a:ln>
                          <a:noFill/>
                        </a:ln>
                        <a:solidFill>
                          <a:srgbClr val="993300"/>
                        </a:solidFill>
                        <a:effectLst/>
                        <a:latin typeface="Arial" charset="0"/>
                      </a:endParaRPr>
                    </a:p>
                  </a:txBody>
                  <a:tcPr marT="45655" marB="456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ORIG</a:t>
                      </a:r>
                      <a:r>
                        <a:rPr kumimoji="0" lang="en-US" sz="1000" b="0" i="0" u="none" strike="noStrike" cap="none" normalizeH="0" baseline="0" dirty="0" smtClean="0">
                          <a:ln>
                            <a:noFill/>
                          </a:ln>
                          <a:solidFill>
                            <a:srgbClr val="993300"/>
                          </a:solidFill>
                          <a:effectLst/>
                          <a:latin typeface="Arial" charset="0"/>
                          <a:cs typeface="Times New Roman" pitchFamily="18" charset="0"/>
                        </a:rPr>
                        <a:t> = \0</a:t>
                      </a:r>
                      <a:endParaRPr kumimoji="0" lang="en-US" sz="2400" b="0" i="0" u="none" strike="noStrike" cap="none" normalizeH="0" baseline="0" dirty="0" smtClean="0">
                        <a:ln>
                          <a:noFill/>
                        </a:ln>
                        <a:solidFill>
                          <a:srgbClr val="993300"/>
                        </a:solidFill>
                        <a:effectLst/>
                        <a:latin typeface="Arial" charset="0"/>
                      </a:endParaRPr>
                    </a:p>
                  </a:txBody>
                  <a:tcPr marT="45655" marB="456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Breadth First Search </a:t>
            </a:r>
          </a:p>
        </p:txBody>
      </p:sp>
      <p:sp>
        <p:nvSpPr>
          <p:cNvPr id="39938" name="Rectangle 49"/>
          <p:cNvSpPr>
            <a:spLocks noChangeArrowheads="1"/>
          </p:cNvSpPr>
          <p:nvPr/>
        </p:nvSpPr>
        <p:spPr bwMode="auto">
          <a:xfrm>
            <a:off x="304800" y="1143000"/>
            <a:ext cx="8616950" cy="1016000"/>
          </a:xfrm>
          <a:prstGeom prst="rect">
            <a:avLst/>
          </a:prstGeom>
          <a:noFill/>
          <a:ln w="9525">
            <a:noFill/>
            <a:miter lim="800000"/>
            <a:headEnd/>
            <a:tailEnd/>
          </a:ln>
        </p:spPr>
        <p:txBody>
          <a:bodyPr anchor="ctr">
            <a:spAutoFit/>
          </a:bodyPr>
          <a:lstStyle/>
          <a:p>
            <a:pPr algn="just" eaLnBrk="0" hangingPunct="0">
              <a:tabLst>
                <a:tab pos="457200" algn="l"/>
              </a:tabLst>
            </a:pPr>
            <a:r>
              <a:rPr lang="en-US" sz="2000">
                <a:latin typeface="Calibri" pitchFamily="34" charset="0"/>
              </a:rPr>
              <a:t>Dequeue a node by setting FRONT = FRONT + 1 (remove the FRONT element of QUEUE) and enqueue the neighbors of A. Also add A as the ORIG of its neighbors, so</a:t>
            </a:r>
          </a:p>
        </p:txBody>
      </p:sp>
      <p:sp>
        <p:nvSpPr>
          <p:cNvPr id="39939" name="Text Box 50"/>
          <p:cNvSpPr txBox="1">
            <a:spLocks noChangeArrowheads="1"/>
          </p:cNvSpPr>
          <p:nvPr/>
        </p:nvSpPr>
        <p:spPr bwMode="auto">
          <a:xfrm>
            <a:off x="2573338" y="2057400"/>
            <a:ext cx="3446462" cy="457200"/>
          </a:xfrm>
          <a:prstGeom prst="rect">
            <a:avLst/>
          </a:prstGeom>
          <a:solidFill>
            <a:srgbClr val="FFFFFF"/>
          </a:solidFill>
          <a:ln w="9525">
            <a:solidFill>
              <a:srgbClr val="000000"/>
            </a:solidFill>
            <a:miter lim="800000"/>
            <a:headEnd/>
            <a:tailEnd/>
          </a:ln>
        </p:spPr>
        <p:txBody>
          <a:bodyPr/>
          <a:lstStyle/>
          <a:p>
            <a:pPr eaLnBrk="0" hangingPunct="0"/>
            <a:r>
              <a:rPr lang="fr-FR" altLang="en-US" sz="1200" b="1">
                <a:latin typeface="Times New Roman" pitchFamily="18" charset="0"/>
              </a:rPr>
              <a:t>FRONT = 2 		QUEUE = A B C D</a:t>
            </a:r>
          </a:p>
          <a:p>
            <a:pPr eaLnBrk="0" hangingPunct="0"/>
            <a:r>
              <a:rPr lang="fr-FR" altLang="en-US" sz="1200" b="1">
                <a:latin typeface="Times New Roman" pitchFamily="18" charset="0"/>
              </a:rPr>
              <a:t>REAR = 4 	 	 ORIG =   \0 A A A</a:t>
            </a:r>
            <a:endParaRPr lang="en-US" altLang="en-US">
              <a:latin typeface="Times New Roman" pitchFamily="18" charset="0"/>
            </a:endParaRPr>
          </a:p>
        </p:txBody>
      </p:sp>
      <p:sp>
        <p:nvSpPr>
          <p:cNvPr id="39940" name="Rectangle 51"/>
          <p:cNvSpPr>
            <a:spLocks noChangeArrowheads="1"/>
          </p:cNvSpPr>
          <p:nvPr/>
        </p:nvSpPr>
        <p:spPr bwMode="auto">
          <a:xfrm>
            <a:off x="304800" y="2819400"/>
            <a:ext cx="8316913" cy="708025"/>
          </a:xfrm>
          <a:prstGeom prst="rect">
            <a:avLst/>
          </a:prstGeom>
          <a:noFill/>
          <a:ln w="9525">
            <a:noFill/>
            <a:miter lim="800000"/>
            <a:headEnd/>
            <a:tailEnd/>
          </a:ln>
        </p:spPr>
        <p:txBody>
          <a:bodyPr anchor="ctr">
            <a:spAutoFit/>
          </a:bodyPr>
          <a:lstStyle/>
          <a:p>
            <a:pPr algn="just" eaLnBrk="0" hangingPunct="0">
              <a:tabLst>
                <a:tab pos="457200" algn="l"/>
              </a:tabLst>
            </a:pPr>
            <a:r>
              <a:rPr lang="en-US" sz="2000">
                <a:latin typeface="Calibri" pitchFamily="34" charset="0"/>
              </a:rPr>
              <a:t>Dequeue a node by setting FRONT = FRONT + 1 and enqueue the neighbors of B. Also add B as the ORIG of its neighbors, so</a:t>
            </a:r>
          </a:p>
        </p:txBody>
      </p:sp>
      <p:sp>
        <p:nvSpPr>
          <p:cNvPr id="39941" name="Text Box 52"/>
          <p:cNvSpPr txBox="1">
            <a:spLocks noChangeArrowheads="1"/>
          </p:cNvSpPr>
          <p:nvPr/>
        </p:nvSpPr>
        <p:spPr bwMode="auto">
          <a:xfrm>
            <a:off x="2573338" y="3733800"/>
            <a:ext cx="3446462" cy="457200"/>
          </a:xfrm>
          <a:prstGeom prst="rect">
            <a:avLst/>
          </a:prstGeom>
          <a:solidFill>
            <a:srgbClr val="FFFFFF"/>
          </a:solidFill>
          <a:ln w="9525">
            <a:solidFill>
              <a:srgbClr val="000000"/>
            </a:solidFill>
            <a:miter lim="800000"/>
            <a:headEnd/>
            <a:tailEnd/>
          </a:ln>
        </p:spPr>
        <p:txBody>
          <a:bodyPr/>
          <a:lstStyle/>
          <a:p>
            <a:pPr eaLnBrk="0" hangingPunct="0"/>
            <a:r>
              <a:rPr lang="fr-FR" altLang="en-US" sz="1200" b="1">
                <a:latin typeface="Times New Roman" pitchFamily="18" charset="0"/>
              </a:rPr>
              <a:t>FRONT = 3 		QUEUE = A B C D  E</a:t>
            </a:r>
          </a:p>
          <a:p>
            <a:pPr eaLnBrk="0" hangingPunct="0"/>
            <a:r>
              <a:rPr lang="fr-FR" altLang="en-US" sz="1200" b="1">
                <a:latin typeface="Times New Roman" pitchFamily="18" charset="0"/>
              </a:rPr>
              <a:t>REAR =  5	 	 ORIG =   \0 A A A  B</a:t>
            </a:r>
            <a:endParaRPr lang="en-US" altLang="en-US">
              <a:latin typeface="Times New Roman" pitchFamily="18" charset="0"/>
            </a:endParaRPr>
          </a:p>
        </p:txBody>
      </p:sp>
      <p:sp>
        <p:nvSpPr>
          <p:cNvPr id="39942" name="Rectangle 53"/>
          <p:cNvSpPr>
            <a:spLocks noChangeArrowheads="1"/>
          </p:cNvSpPr>
          <p:nvPr/>
        </p:nvSpPr>
        <p:spPr bwMode="auto">
          <a:xfrm>
            <a:off x="304800" y="4191000"/>
            <a:ext cx="8693150" cy="1323975"/>
          </a:xfrm>
          <a:prstGeom prst="rect">
            <a:avLst/>
          </a:prstGeom>
          <a:noFill/>
          <a:ln w="9525">
            <a:noFill/>
            <a:miter lim="800000"/>
            <a:headEnd/>
            <a:tailEnd/>
          </a:ln>
        </p:spPr>
        <p:txBody>
          <a:bodyPr anchor="ctr">
            <a:spAutoFit/>
          </a:bodyPr>
          <a:lstStyle/>
          <a:p>
            <a:pPr algn="just" eaLnBrk="0" hangingPunct="0">
              <a:tabLst>
                <a:tab pos="457200" algn="l"/>
              </a:tabLst>
            </a:pPr>
            <a:r>
              <a:rPr lang="en-US" sz="2000">
                <a:latin typeface="Calibri" pitchFamily="34" charset="0"/>
              </a:rPr>
              <a:t>Dequeue a node by setting FRONT = FRONT + 1 and enqueue the neighbors of C. Also add C as the ORIG of its neighbors. Note that C has two neighbors B and G. Since B has already been added to the queue and it is not in the Ready state, we will not add B and add only G, so</a:t>
            </a:r>
          </a:p>
        </p:txBody>
      </p:sp>
      <p:sp>
        <p:nvSpPr>
          <p:cNvPr id="39943" name="Text Box 54"/>
          <p:cNvSpPr txBox="1">
            <a:spLocks noChangeArrowheads="1"/>
          </p:cNvSpPr>
          <p:nvPr/>
        </p:nvSpPr>
        <p:spPr bwMode="auto">
          <a:xfrm>
            <a:off x="2352675" y="5715000"/>
            <a:ext cx="3971925" cy="457200"/>
          </a:xfrm>
          <a:prstGeom prst="rect">
            <a:avLst/>
          </a:prstGeom>
          <a:solidFill>
            <a:srgbClr val="FFFFFF"/>
          </a:solidFill>
          <a:ln w="9525">
            <a:solidFill>
              <a:srgbClr val="000000"/>
            </a:solidFill>
            <a:miter lim="800000"/>
            <a:headEnd/>
            <a:tailEnd/>
          </a:ln>
        </p:spPr>
        <p:txBody>
          <a:bodyPr/>
          <a:lstStyle/>
          <a:p>
            <a:pPr eaLnBrk="0" hangingPunct="0"/>
            <a:r>
              <a:rPr lang="fr-FR" altLang="en-US" sz="1200" b="1">
                <a:latin typeface="Times New Roman" pitchFamily="18" charset="0"/>
              </a:rPr>
              <a:t>FRONT = 4 		QUEUE = A B C D  E  G</a:t>
            </a:r>
          </a:p>
          <a:p>
            <a:pPr eaLnBrk="0" hangingPunct="0"/>
            <a:r>
              <a:rPr lang="fr-FR" altLang="en-US" sz="1200" b="1">
                <a:latin typeface="Times New Roman" pitchFamily="18" charset="0"/>
              </a:rPr>
              <a:t>REAR =  6	 	 ORIG =   \0 A A A  B  C</a:t>
            </a:r>
            <a:endParaRPr lang="en-US" altLang="en-US">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Breadth First Search </a:t>
            </a:r>
          </a:p>
        </p:txBody>
      </p:sp>
      <p:sp>
        <p:nvSpPr>
          <p:cNvPr id="41986" name="Rectangle 2"/>
          <p:cNvSpPr>
            <a:spLocks noChangeArrowheads="1"/>
          </p:cNvSpPr>
          <p:nvPr/>
        </p:nvSpPr>
        <p:spPr bwMode="auto">
          <a:xfrm>
            <a:off x="76200" y="1185863"/>
            <a:ext cx="8991600" cy="1938337"/>
          </a:xfrm>
          <a:prstGeom prst="rect">
            <a:avLst/>
          </a:prstGeom>
          <a:noFill/>
          <a:ln w="9525">
            <a:noFill/>
            <a:miter lim="800000"/>
            <a:headEnd/>
            <a:tailEnd/>
          </a:ln>
        </p:spPr>
        <p:txBody>
          <a:bodyPr anchor="ctr">
            <a:spAutoFit/>
          </a:bodyPr>
          <a:lstStyle/>
          <a:p>
            <a:pPr eaLnBrk="0" hangingPunct="0">
              <a:tabLst>
                <a:tab pos="228600" algn="l"/>
              </a:tabLst>
            </a:pPr>
            <a:r>
              <a:rPr lang="en-US" sz="2400">
                <a:latin typeface="Calibri" pitchFamily="34" charset="0"/>
              </a:rPr>
              <a:t>Dequeue a node by setting FRONT = FRONT + 1 and enqueue the neighbors of D. Also add D as the ORIG of its neighbors. Note that D has two neighbors C and G. Since both of them have already been added to the queue and they are not in the Ready state, we will not add them again, so</a:t>
            </a:r>
          </a:p>
        </p:txBody>
      </p:sp>
      <p:sp>
        <p:nvSpPr>
          <p:cNvPr id="41987" name="Text Box 3"/>
          <p:cNvSpPr txBox="1">
            <a:spLocks noChangeArrowheads="1"/>
          </p:cNvSpPr>
          <p:nvPr/>
        </p:nvSpPr>
        <p:spPr bwMode="auto">
          <a:xfrm>
            <a:off x="2286000" y="3352800"/>
            <a:ext cx="4038600" cy="457200"/>
          </a:xfrm>
          <a:prstGeom prst="rect">
            <a:avLst/>
          </a:prstGeom>
          <a:solidFill>
            <a:srgbClr val="FFFFFF"/>
          </a:solidFill>
          <a:ln w="9525">
            <a:solidFill>
              <a:srgbClr val="000000"/>
            </a:solidFill>
            <a:miter lim="800000"/>
            <a:headEnd/>
            <a:tailEnd/>
          </a:ln>
        </p:spPr>
        <p:txBody>
          <a:bodyPr/>
          <a:lstStyle/>
          <a:p>
            <a:pPr eaLnBrk="0" hangingPunct="0"/>
            <a:r>
              <a:rPr lang="fr-FR" altLang="en-US" sz="1200" b="1">
                <a:latin typeface="Times New Roman" pitchFamily="18" charset="0"/>
              </a:rPr>
              <a:t>FRONT = 5 		QUEUE = A B C D  E  G</a:t>
            </a:r>
          </a:p>
          <a:p>
            <a:pPr eaLnBrk="0" hangingPunct="0"/>
            <a:r>
              <a:rPr lang="fr-FR" altLang="en-US" sz="1200" b="1">
                <a:latin typeface="Times New Roman" pitchFamily="18" charset="0"/>
              </a:rPr>
              <a:t>REAR =  6	 	 ORIG =   \0 A A A  B  C</a:t>
            </a:r>
            <a:endParaRPr lang="en-US" altLang="en-US">
              <a:latin typeface="Times New Roman" pitchFamily="18" charset="0"/>
            </a:endParaRPr>
          </a:p>
        </p:txBody>
      </p:sp>
      <p:sp>
        <p:nvSpPr>
          <p:cNvPr id="41988" name="Rectangle 4"/>
          <p:cNvSpPr>
            <a:spLocks noChangeArrowheads="1"/>
          </p:cNvSpPr>
          <p:nvPr/>
        </p:nvSpPr>
        <p:spPr bwMode="auto">
          <a:xfrm>
            <a:off x="76200" y="4297363"/>
            <a:ext cx="8915400" cy="1570037"/>
          </a:xfrm>
          <a:prstGeom prst="rect">
            <a:avLst/>
          </a:prstGeom>
          <a:noFill/>
          <a:ln w="9525">
            <a:noFill/>
            <a:miter lim="800000"/>
            <a:headEnd/>
            <a:tailEnd/>
          </a:ln>
        </p:spPr>
        <p:txBody>
          <a:bodyPr anchor="ctr">
            <a:spAutoFit/>
          </a:bodyPr>
          <a:lstStyle/>
          <a:p>
            <a:pPr algn="just" eaLnBrk="0" hangingPunct="0">
              <a:tabLst>
                <a:tab pos="457200" algn="l"/>
              </a:tabLst>
            </a:pPr>
            <a:r>
              <a:rPr lang="en-US" sz="2400">
                <a:latin typeface="Calibri" pitchFamily="34" charset="0"/>
              </a:rPr>
              <a:t>Dequeue a node by setting FRONT = FRONT + 1 and enqueue the neighbors of E. Also add E as the ORIG of its neighbors. Note that E has two neighbors C and F. Since C has already been added to the queue and it is not in the Ready state, we will not add C and add only F, so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Breadth First Search </a:t>
            </a:r>
          </a:p>
        </p:txBody>
      </p:sp>
      <p:sp>
        <p:nvSpPr>
          <p:cNvPr id="44034" name="Text Box 5"/>
          <p:cNvSpPr txBox="1">
            <a:spLocks noChangeArrowheads="1"/>
          </p:cNvSpPr>
          <p:nvPr/>
        </p:nvSpPr>
        <p:spPr bwMode="auto">
          <a:xfrm>
            <a:off x="2286000" y="1371600"/>
            <a:ext cx="4114800" cy="533400"/>
          </a:xfrm>
          <a:prstGeom prst="rect">
            <a:avLst/>
          </a:prstGeom>
          <a:solidFill>
            <a:srgbClr val="FFFFFF"/>
          </a:solidFill>
          <a:ln w="9525">
            <a:solidFill>
              <a:srgbClr val="000000"/>
            </a:solidFill>
            <a:miter lim="800000"/>
            <a:headEnd/>
            <a:tailEnd/>
          </a:ln>
        </p:spPr>
        <p:txBody>
          <a:bodyPr/>
          <a:lstStyle/>
          <a:p>
            <a:pPr eaLnBrk="0" hangingPunct="0"/>
            <a:r>
              <a:rPr lang="fr-FR" altLang="en-US" sz="1200" b="1">
                <a:latin typeface="Times New Roman" pitchFamily="18" charset="0"/>
              </a:rPr>
              <a:t>FRONT = 6 		QUEUE = A B C D  E  G  F</a:t>
            </a:r>
          </a:p>
          <a:p>
            <a:pPr eaLnBrk="0" hangingPunct="0"/>
            <a:r>
              <a:rPr lang="fr-FR" altLang="en-US" sz="1200" b="1">
                <a:latin typeface="Times New Roman" pitchFamily="18" charset="0"/>
              </a:rPr>
              <a:t>REAR =  7	 	 ORIG =   \0 A A A  B  C  G</a:t>
            </a:r>
            <a:endParaRPr lang="en-US" altLang="en-US">
              <a:latin typeface="Times New Roman" pitchFamily="18" charset="0"/>
            </a:endParaRPr>
          </a:p>
        </p:txBody>
      </p:sp>
      <p:sp>
        <p:nvSpPr>
          <p:cNvPr id="44035" name="Rectangle 6"/>
          <p:cNvSpPr>
            <a:spLocks noChangeArrowheads="1"/>
          </p:cNvSpPr>
          <p:nvPr/>
        </p:nvSpPr>
        <p:spPr bwMode="auto">
          <a:xfrm>
            <a:off x="76200" y="2000250"/>
            <a:ext cx="8915400" cy="1200150"/>
          </a:xfrm>
          <a:prstGeom prst="rect">
            <a:avLst/>
          </a:prstGeom>
          <a:noFill/>
          <a:ln w="9525">
            <a:noFill/>
            <a:miter lim="800000"/>
            <a:headEnd/>
            <a:tailEnd/>
          </a:ln>
        </p:spPr>
        <p:txBody>
          <a:bodyPr anchor="ctr">
            <a:spAutoFit/>
          </a:bodyPr>
          <a:lstStyle/>
          <a:p>
            <a:pPr algn="just" eaLnBrk="0" hangingPunct="0">
              <a:tabLst>
                <a:tab pos="457200" algn="l"/>
              </a:tabLst>
            </a:pPr>
            <a:r>
              <a:rPr lang="en-US" sz="2400">
                <a:latin typeface="Calibri" pitchFamily="34" charset="0"/>
              </a:rPr>
              <a:t>Dequeue a node by setting FRONT = FRONT + 1 and enqueue the neighbors of G. Also add G as the ORIG of its neighbors. Note that G has three neighbors F, H and I. </a:t>
            </a:r>
          </a:p>
        </p:txBody>
      </p:sp>
      <p:sp>
        <p:nvSpPr>
          <p:cNvPr id="44036" name="Text Box 7"/>
          <p:cNvSpPr txBox="1">
            <a:spLocks noChangeArrowheads="1"/>
          </p:cNvSpPr>
          <p:nvPr/>
        </p:nvSpPr>
        <p:spPr bwMode="auto">
          <a:xfrm>
            <a:off x="2209800" y="3448050"/>
            <a:ext cx="4495800" cy="590550"/>
          </a:xfrm>
          <a:prstGeom prst="rect">
            <a:avLst/>
          </a:prstGeom>
          <a:solidFill>
            <a:srgbClr val="FFFFFF"/>
          </a:solidFill>
          <a:ln w="9525">
            <a:solidFill>
              <a:srgbClr val="000000"/>
            </a:solidFill>
            <a:miter lim="800000"/>
            <a:headEnd/>
            <a:tailEnd/>
          </a:ln>
        </p:spPr>
        <p:txBody>
          <a:bodyPr/>
          <a:lstStyle/>
          <a:p>
            <a:pPr eaLnBrk="0" hangingPunct="0"/>
            <a:r>
              <a:rPr lang="fr-FR" altLang="en-US" sz="1200" b="1">
                <a:latin typeface="Times New Roman" pitchFamily="18" charset="0"/>
              </a:rPr>
              <a:t>FRONT = 7		QUEUE = A B C D  E  G  F  H   I</a:t>
            </a:r>
          </a:p>
          <a:p>
            <a:pPr eaLnBrk="0" hangingPunct="0"/>
            <a:r>
              <a:rPr lang="fr-FR" altLang="en-US" sz="1200" b="1">
                <a:latin typeface="Times New Roman" pitchFamily="18" charset="0"/>
              </a:rPr>
              <a:t>REAR =  10	 	 ORIG =   \0 A A A  B  C  G  G  G</a:t>
            </a:r>
            <a:endParaRPr lang="en-US" altLang="en-US">
              <a:latin typeface="Times New Roman" pitchFamily="18" charset="0"/>
            </a:endParaRPr>
          </a:p>
        </p:txBody>
      </p:sp>
      <p:sp>
        <p:nvSpPr>
          <p:cNvPr id="44037" name="Rectangle 8"/>
          <p:cNvSpPr>
            <a:spLocks noChangeArrowheads="1"/>
          </p:cNvSpPr>
          <p:nvPr/>
        </p:nvSpPr>
        <p:spPr bwMode="auto">
          <a:xfrm>
            <a:off x="76200" y="4267200"/>
            <a:ext cx="8991600" cy="1570038"/>
          </a:xfrm>
          <a:prstGeom prst="rect">
            <a:avLst/>
          </a:prstGeom>
          <a:noFill/>
          <a:ln w="9525">
            <a:noFill/>
            <a:miter lim="800000"/>
            <a:headEnd/>
            <a:tailEnd/>
          </a:ln>
        </p:spPr>
        <p:txBody>
          <a:bodyPr anchor="ctr">
            <a:spAutoFit/>
          </a:bodyPr>
          <a:lstStyle/>
          <a:p>
            <a:pPr algn="just" eaLnBrk="0" hangingPunct="0"/>
            <a:r>
              <a:rPr lang="en-US" sz="2400">
                <a:latin typeface="Calibri" pitchFamily="34" charset="0"/>
              </a:rPr>
              <a:t>Since I is our final destination, we stop the execution of this algorithm as soon as it is encountered and added to the QUEUE. Now backtrack from I using ORIG to find the minimum path P. thus, we have P as A -&gt; C -&gt; G -&gt; I.</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Depth First Search Algorithm  </a:t>
            </a:r>
          </a:p>
        </p:txBody>
      </p:sp>
      <p:sp>
        <p:nvSpPr>
          <p:cNvPr id="46082" name="Text Box 9"/>
          <p:cNvSpPr txBox="1">
            <a:spLocks noChangeArrowheads="1"/>
          </p:cNvSpPr>
          <p:nvPr/>
        </p:nvSpPr>
        <p:spPr bwMode="auto">
          <a:xfrm>
            <a:off x="152400" y="1277938"/>
            <a:ext cx="8839200" cy="4894262"/>
          </a:xfrm>
          <a:prstGeom prst="rect">
            <a:avLst/>
          </a:prstGeom>
          <a:noFill/>
          <a:ln w="9525">
            <a:noFill/>
            <a:miter lim="800000"/>
            <a:headEnd/>
            <a:tailEnd/>
          </a:ln>
        </p:spPr>
        <p:txBody>
          <a:bodyPr>
            <a:spAutoFit/>
          </a:bodyPr>
          <a:lstStyle/>
          <a:p>
            <a:pPr eaLnBrk="0" hangingPunct="0"/>
            <a:r>
              <a:rPr lang="en-US" sz="2400">
                <a:latin typeface="Calibri" pitchFamily="34" charset="0"/>
              </a:rPr>
              <a:t>The Depth First Search algorithm progresses by expanding the starting node of G and thus going deeper and deeper until a goal node is found, or until a node that has no children is encountered. When a dead- end is reached, the algorithm backtracks, returning to the most recent node that has not been completely explored. </a:t>
            </a:r>
          </a:p>
          <a:p>
            <a:pPr eaLnBrk="0" hangingPunct="0"/>
            <a:endParaRPr lang="en-US" sz="2400">
              <a:latin typeface="Calibri" pitchFamily="34" charset="0"/>
            </a:endParaRPr>
          </a:p>
          <a:p>
            <a:pPr eaLnBrk="0" hangingPunct="0"/>
            <a:r>
              <a:rPr lang="en-US" sz="2400">
                <a:latin typeface="Calibri" pitchFamily="34" charset="0"/>
              </a:rPr>
              <a:t>In other words, the Depth- First Search algorithm begins at a starting node A which becomes the current node. Then it examines each node N along a path P which begins at A. That is, we process a neighbor of A, then a neighbor of neighbor of A and so on. During the execution of the algorithm, if we reach a path that has a node N that has already been processed, then we backtrack to the current node. Otherwise, the un-visited (un-processed node) becomes the current node.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Depth First Search Algorithm  </a:t>
            </a:r>
          </a:p>
        </p:txBody>
      </p:sp>
      <p:sp>
        <p:nvSpPr>
          <p:cNvPr id="48130" name="AutoShape 2"/>
          <p:cNvSpPr>
            <a:spLocks noChangeArrowheads="1"/>
          </p:cNvSpPr>
          <p:nvPr/>
        </p:nvSpPr>
        <p:spPr bwMode="auto">
          <a:xfrm>
            <a:off x="533400" y="1981200"/>
            <a:ext cx="8153400" cy="3429000"/>
          </a:xfrm>
          <a:prstGeom prst="bevel">
            <a:avLst>
              <a:gd name="adj" fmla="val 12500"/>
            </a:avLst>
          </a:prstGeom>
          <a:solidFill>
            <a:srgbClr val="FFCC99"/>
          </a:solidFill>
          <a:ln w="9525">
            <a:solidFill>
              <a:srgbClr val="000000"/>
            </a:solidFill>
            <a:miter lim="800000"/>
            <a:headEnd/>
            <a:tailEnd/>
          </a:ln>
        </p:spPr>
        <p:txBody>
          <a:bodyPr/>
          <a:lstStyle/>
          <a:p>
            <a:pPr eaLnBrk="0" hangingPunct="0"/>
            <a:r>
              <a:rPr lang="en-US" altLang="en-US" sz="1200" b="1">
                <a:latin typeface="Courier New" pitchFamily="49" charset="0"/>
              </a:rPr>
              <a:t>Algorithm for depth-first search in a graph G beginning at a starting node A</a:t>
            </a:r>
          </a:p>
          <a:p>
            <a:pPr eaLnBrk="0" hangingPunct="0"/>
            <a:endParaRPr lang="en-US" altLang="en-US" sz="1200" b="1">
              <a:latin typeface="Courier New" pitchFamily="49" charset="0"/>
            </a:endParaRPr>
          </a:p>
          <a:p>
            <a:pPr eaLnBrk="0" hangingPunct="0"/>
            <a:r>
              <a:rPr lang="en-US" altLang="en-US" sz="1200" b="1">
                <a:latin typeface="Courier New" pitchFamily="49" charset="0"/>
              </a:rPr>
              <a:t>Step 1: SET STATUS = 1 (ready state) for each node in G. </a:t>
            </a:r>
          </a:p>
          <a:p>
            <a:pPr eaLnBrk="0" hangingPunct="0"/>
            <a:r>
              <a:rPr lang="en-US" altLang="en-US" sz="1200" b="1">
                <a:latin typeface="Courier New" pitchFamily="49" charset="0"/>
              </a:rPr>
              <a:t>Step 2: Push the starting node A on the stack and set its STATUS = 2 (waiting state)</a:t>
            </a:r>
          </a:p>
          <a:p>
            <a:pPr eaLnBrk="0" hangingPunct="0"/>
            <a:r>
              <a:rPr lang="en-US" altLang="en-US" sz="1200" b="1">
                <a:latin typeface="Courier New" pitchFamily="49" charset="0"/>
              </a:rPr>
              <a:t>Step 3: Repeat Steps 4 and 5 until STACK is empty</a:t>
            </a:r>
          </a:p>
          <a:p>
            <a:pPr eaLnBrk="0" hangingPunct="0"/>
            <a:r>
              <a:rPr lang="en-US" altLang="en-US" sz="1200" b="1">
                <a:latin typeface="Courier New" pitchFamily="49" charset="0"/>
              </a:rPr>
              <a:t>Step 4:		Pop the top node N. Process it and set its STATUS = 3 (processed state).  </a:t>
            </a:r>
          </a:p>
          <a:p>
            <a:pPr eaLnBrk="0" hangingPunct="0"/>
            <a:r>
              <a:rPr lang="en-US" altLang="en-US" sz="1200" b="1">
                <a:latin typeface="Courier New" pitchFamily="49" charset="0"/>
              </a:rPr>
              <a:t>Step 5:		Push on to the stack all the neighbors of N that are in 	the ready state (whose STATUS = 1) and set their STATUS = 2 	(waiting state)</a:t>
            </a:r>
          </a:p>
          <a:p>
            <a:pPr marL="114300" lvl="1" eaLnBrk="0" hangingPunct="0"/>
            <a:r>
              <a:rPr lang="en-US" altLang="en-US" sz="1200" b="1">
                <a:latin typeface="Courier New" pitchFamily="49" charset="0"/>
              </a:rPr>
              <a:t>          [END OF LOOP]</a:t>
            </a:r>
          </a:p>
          <a:p>
            <a:pPr marL="114300" lvl="1" eaLnBrk="0" hangingPunct="0"/>
            <a:r>
              <a:rPr lang="en-US" altLang="en-US" sz="1200" b="1">
                <a:latin typeface="Courier New" pitchFamily="49" charset="0"/>
              </a:rPr>
              <a:t>Step 6: EXIT</a:t>
            </a:r>
          </a:p>
          <a:p>
            <a:pPr eaLnBrk="0" hangingPunct="0"/>
            <a:endParaRPr lang="en-US" altLang="en-US" sz="1200" b="1">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Depth First Search Algorithm  </a:t>
            </a:r>
          </a:p>
        </p:txBody>
      </p:sp>
      <p:sp>
        <p:nvSpPr>
          <p:cNvPr id="50178" name="Text Box 3"/>
          <p:cNvSpPr txBox="1">
            <a:spLocks noChangeArrowheads="1"/>
          </p:cNvSpPr>
          <p:nvPr/>
        </p:nvSpPr>
        <p:spPr bwMode="auto">
          <a:xfrm>
            <a:off x="152400" y="1414463"/>
            <a:ext cx="8839200" cy="1938337"/>
          </a:xfrm>
          <a:prstGeom prst="rect">
            <a:avLst/>
          </a:prstGeom>
          <a:noFill/>
          <a:ln w="9525">
            <a:noFill/>
            <a:miter lim="800000"/>
            <a:headEnd/>
            <a:tailEnd/>
          </a:ln>
        </p:spPr>
        <p:txBody>
          <a:bodyPr>
            <a:spAutoFit/>
          </a:bodyPr>
          <a:lstStyle/>
          <a:p>
            <a:pPr eaLnBrk="0" hangingPunct="0">
              <a:spcBef>
                <a:spcPct val="50000"/>
              </a:spcBef>
            </a:pPr>
            <a:r>
              <a:rPr lang="en-US" sz="2400">
                <a:latin typeface="Calibri" pitchFamily="34" charset="0"/>
              </a:rPr>
              <a:t>Example: Consider the graph G given below. The adjacency list of G is also given. Suppose we want to print all nodes that can be reached from the node H (including H itself). One alternative is to use a Depth- First Search of G starting at node H. the procedure can be explained as below.</a:t>
            </a:r>
          </a:p>
        </p:txBody>
      </p:sp>
      <p:sp>
        <p:nvSpPr>
          <p:cNvPr id="50179" name="Oval 4"/>
          <p:cNvSpPr>
            <a:spLocks noChangeArrowheads="1"/>
          </p:cNvSpPr>
          <p:nvPr/>
        </p:nvSpPr>
        <p:spPr bwMode="auto">
          <a:xfrm>
            <a:off x="3124200" y="3467100"/>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rPr>
              <a:t>A</a:t>
            </a:r>
            <a:endParaRPr lang="en-US" altLang="en-US" b="1">
              <a:solidFill>
                <a:srgbClr val="993300"/>
              </a:solidFill>
              <a:latin typeface="Times New Roman" pitchFamily="18" charset="0"/>
            </a:endParaRPr>
          </a:p>
        </p:txBody>
      </p:sp>
      <p:sp>
        <p:nvSpPr>
          <p:cNvPr id="50180" name="Oval 5"/>
          <p:cNvSpPr>
            <a:spLocks noChangeArrowheads="1"/>
          </p:cNvSpPr>
          <p:nvPr/>
        </p:nvSpPr>
        <p:spPr bwMode="auto">
          <a:xfrm>
            <a:off x="4611688" y="4268788"/>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rPr>
              <a:t>D</a:t>
            </a:r>
            <a:endParaRPr lang="en-US" altLang="en-US" b="1">
              <a:solidFill>
                <a:srgbClr val="993300"/>
              </a:solidFill>
              <a:latin typeface="Times New Roman" pitchFamily="18" charset="0"/>
            </a:endParaRPr>
          </a:p>
        </p:txBody>
      </p:sp>
      <p:sp>
        <p:nvSpPr>
          <p:cNvPr id="50181" name="Oval 6"/>
          <p:cNvSpPr>
            <a:spLocks noChangeArrowheads="1"/>
          </p:cNvSpPr>
          <p:nvPr/>
        </p:nvSpPr>
        <p:spPr bwMode="auto">
          <a:xfrm>
            <a:off x="3125788" y="4268788"/>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rPr>
              <a:t>C</a:t>
            </a:r>
            <a:endParaRPr lang="en-US" altLang="en-US" b="1">
              <a:solidFill>
                <a:srgbClr val="993300"/>
              </a:solidFill>
              <a:latin typeface="Times New Roman" pitchFamily="18" charset="0"/>
            </a:endParaRPr>
          </a:p>
        </p:txBody>
      </p:sp>
      <p:sp>
        <p:nvSpPr>
          <p:cNvPr id="50182" name="Oval 7"/>
          <p:cNvSpPr>
            <a:spLocks noChangeArrowheads="1"/>
          </p:cNvSpPr>
          <p:nvPr/>
        </p:nvSpPr>
        <p:spPr bwMode="auto">
          <a:xfrm>
            <a:off x="1754188" y="4268788"/>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rPr>
              <a:t>B</a:t>
            </a:r>
            <a:endParaRPr lang="en-US" altLang="en-US" b="1">
              <a:solidFill>
                <a:srgbClr val="993300"/>
              </a:solidFill>
              <a:latin typeface="Times New Roman" pitchFamily="18" charset="0"/>
            </a:endParaRPr>
          </a:p>
        </p:txBody>
      </p:sp>
      <p:sp>
        <p:nvSpPr>
          <p:cNvPr id="50183" name="Line 8"/>
          <p:cNvSpPr>
            <a:spLocks noChangeShapeType="1"/>
          </p:cNvSpPr>
          <p:nvPr/>
        </p:nvSpPr>
        <p:spPr bwMode="auto">
          <a:xfrm flipH="1">
            <a:off x="1982788" y="3702050"/>
            <a:ext cx="1144587" cy="566738"/>
          </a:xfrm>
          <a:prstGeom prst="line">
            <a:avLst/>
          </a:prstGeom>
          <a:noFill/>
          <a:ln w="9525">
            <a:solidFill>
              <a:schemeClr val="tx1"/>
            </a:solidFill>
            <a:round/>
            <a:headEnd/>
            <a:tailEnd type="triangle" w="med" len="med"/>
          </a:ln>
        </p:spPr>
        <p:txBody>
          <a:bodyPr/>
          <a:lstStyle/>
          <a:p>
            <a:endParaRPr lang="en-US"/>
          </a:p>
        </p:txBody>
      </p:sp>
      <p:sp>
        <p:nvSpPr>
          <p:cNvPr id="50184" name="Line 9"/>
          <p:cNvSpPr>
            <a:spLocks noChangeShapeType="1"/>
          </p:cNvSpPr>
          <p:nvPr/>
        </p:nvSpPr>
        <p:spPr bwMode="auto">
          <a:xfrm>
            <a:off x="3240088" y="3811588"/>
            <a:ext cx="0" cy="457200"/>
          </a:xfrm>
          <a:prstGeom prst="line">
            <a:avLst/>
          </a:prstGeom>
          <a:noFill/>
          <a:ln w="9525">
            <a:solidFill>
              <a:schemeClr val="tx1"/>
            </a:solidFill>
            <a:round/>
            <a:headEnd/>
            <a:tailEnd type="triangle" w="med" len="med"/>
          </a:ln>
        </p:spPr>
        <p:txBody>
          <a:bodyPr/>
          <a:lstStyle/>
          <a:p>
            <a:endParaRPr lang="en-US"/>
          </a:p>
        </p:txBody>
      </p:sp>
      <p:sp>
        <p:nvSpPr>
          <p:cNvPr id="50185" name="Line 10"/>
          <p:cNvSpPr>
            <a:spLocks noChangeShapeType="1"/>
          </p:cNvSpPr>
          <p:nvPr/>
        </p:nvSpPr>
        <p:spPr bwMode="auto">
          <a:xfrm>
            <a:off x="3468688" y="3698875"/>
            <a:ext cx="1257300" cy="569913"/>
          </a:xfrm>
          <a:prstGeom prst="line">
            <a:avLst/>
          </a:prstGeom>
          <a:noFill/>
          <a:ln w="9525">
            <a:solidFill>
              <a:schemeClr val="tx1"/>
            </a:solidFill>
            <a:round/>
            <a:headEnd/>
            <a:tailEnd type="triangle" w="med" len="med"/>
          </a:ln>
        </p:spPr>
        <p:txBody>
          <a:bodyPr/>
          <a:lstStyle/>
          <a:p>
            <a:endParaRPr lang="en-US"/>
          </a:p>
        </p:txBody>
      </p:sp>
      <p:sp>
        <p:nvSpPr>
          <p:cNvPr id="50186" name="Oval 11"/>
          <p:cNvSpPr>
            <a:spLocks noChangeArrowheads="1"/>
          </p:cNvSpPr>
          <p:nvPr/>
        </p:nvSpPr>
        <p:spPr bwMode="auto">
          <a:xfrm>
            <a:off x="4610100" y="4953000"/>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rPr>
              <a:t>G</a:t>
            </a:r>
            <a:endParaRPr lang="en-US" altLang="en-US" b="1">
              <a:solidFill>
                <a:srgbClr val="993300"/>
              </a:solidFill>
              <a:latin typeface="Times New Roman" pitchFamily="18" charset="0"/>
            </a:endParaRPr>
          </a:p>
        </p:txBody>
      </p:sp>
      <p:sp>
        <p:nvSpPr>
          <p:cNvPr id="50187" name="Oval 12"/>
          <p:cNvSpPr>
            <a:spLocks noChangeArrowheads="1"/>
          </p:cNvSpPr>
          <p:nvPr/>
        </p:nvSpPr>
        <p:spPr bwMode="auto">
          <a:xfrm>
            <a:off x="3125788" y="4954588"/>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rPr>
              <a:t>F</a:t>
            </a:r>
            <a:endParaRPr lang="en-US" altLang="en-US" b="1">
              <a:solidFill>
                <a:srgbClr val="993300"/>
              </a:solidFill>
              <a:latin typeface="Times New Roman" pitchFamily="18" charset="0"/>
            </a:endParaRPr>
          </a:p>
        </p:txBody>
      </p:sp>
      <p:sp>
        <p:nvSpPr>
          <p:cNvPr id="50188" name="Oval 13"/>
          <p:cNvSpPr>
            <a:spLocks noChangeArrowheads="1"/>
          </p:cNvSpPr>
          <p:nvPr/>
        </p:nvSpPr>
        <p:spPr bwMode="auto">
          <a:xfrm>
            <a:off x="1754188" y="4954588"/>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rPr>
              <a:t>E</a:t>
            </a:r>
            <a:endParaRPr lang="en-US" altLang="en-US" b="1">
              <a:solidFill>
                <a:srgbClr val="993300"/>
              </a:solidFill>
              <a:latin typeface="Times New Roman" pitchFamily="18" charset="0"/>
            </a:endParaRPr>
          </a:p>
        </p:txBody>
      </p:sp>
      <p:sp>
        <p:nvSpPr>
          <p:cNvPr id="50189" name="Line 14"/>
          <p:cNvSpPr>
            <a:spLocks noChangeShapeType="1"/>
          </p:cNvSpPr>
          <p:nvPr/>
        </p:nvSpPr>
        <p:spPr bwMode="auto">
          <a:xfrm>
            <a:off x="1868488" y="4611688"/>
            <a:ext cx="0" cy="342900"/>
          </a:xfrm>
          <a:prstGeom prst="line">
            <a:avLst/>
          </a:prstGeom>
          <a:noFill/>
          <a:ln w="9525">
            <a:solidFill>
              <a:schemeClr val="tx1"/>
            </a:solidFill>
            <a:round/>
            <a:headEnd/>
            <a:tailEnd type="triangle" w="med" len="med"/>
          </a:ln>
        </p:spPr>
        <p:txBody>
          <a:bodyPr/>
          <a:lstStyle/>
          <a:p>
            <a:endParaRPr lang="en-US"/>
          </a:p>
        </p:txBody>
      </p:sp>
      <p:sp>
        <p:nvSpPr>
          <p:cNvPr id="50190" name="Line 15"/>
          <p:cNvSpPr>
            <a:spLocks noChangeShapeType="1"/>
          </p:cNvSpPr>
          <p:nvPr/>
        </p:nvSpPr>
        <p:spPr bwMode="auto">
          <a:xfrm flipH="1" flipV="1">
            <a:off x="2097088" y="4497388"/>
            <a:ext cx="1028700" cy="1587"/>
          </a:xfrm>
          <a:prstGeom prst="line">
            <a:avLst/>
          </a:prstGeom>
          <a:noFill/>
          <a:ln w="9525">
            <a:solidFill>
              <a:schemeClr val="tx1"/>
            </a:solidFill>
            <a:round/>
            <a:headEnd/>
            <a:tailEnd type="triangle" w="med" len="med"/>
          </a:ln>
        </p:spPr>
        <p:txBody>
          <a:bodyPr/>
          <a:lstStyle/>
          <a:p>
            <a:endParaRPr lang="en-US"/>
          </a:p>
        </p:txBody>
      </p:sp>
      <p:sp>
        <p:nvSpPr>
          <p:cNvPr id="50191" name="Line 16"/>
          <p:cNvSpPr>
            <a:spLocks noChangeShapeType="1"/>
          </p:cNvSpPr>
          <p:nvPr/>
        </p:nvSpPr>
        <p:spPr bwMode="auto">
          <a:xfrm flipV="1">
            <a:off x="3240088" y="4611688"/>
            <a:ext cx="0" cy="342900"/>
          </a:xfrm>
          <a:prstGeom prst="line">
            <a:avLst/>
          </a:prstGeom>
          <a:noFill/>
          <a:ln w="9525">
            <a:solidFill>
              <a:schemeClr val="tx1"/>
            </a:solidFill>
            <a:round/>
            <a:headEnd/>
            <a:tailEnd type="triangle" w="med" len="med"/>
          </a:ln>
        </p:spPr>
        <p:txBody>
          <a:bodyPr/>
          <a:lstStyle/>
          <a:p>
            <a:endParaRPr lang="en-US"/>
          </a:p>
        </p:txBody>
      </p:sp>
      <p:sp>
        <p:nvSpPr>
          <p:cNvPr id="50192" name="Line 17"/>
          <p:cNvSpPr>
            <a:spLocks noChangeShapeType="1"/>
          </p:cNvSpPr>
          <p:nvPr/>
        </p:nvSpPr>
        <p:spPr bwMode="auto">
          <a:xfrm>
            <a:off x="4840288" y="4611688"/>
            <a:ext cx="0" cy="342900"/>
          </a:xfrm>
          <a:prstGeom prst="line">
            <a:avLst/>
          </a:prstGeom>
          <a:noFill/>
          <a:ln w="9525">
            <a:solidFill>
              <a:schemeClr val="tx1"/>
            </a:solidFill>
            <a:round/>
            <a:headEnd/>
            <a:tailEnd type="triangle" w="med" len="med"/>
          </a:ln>
        </p:spPr>
        <p:txBody>
          <a:bodyPr/>
          <a:lstStyle/>
          <a:p>
            <a:endParaRPr lang="en-US"/>
          </a:p>
        </p:txBody>
      </p:sp>
      <p:sp>
        <p:nvSpPr>
          <p:cNvPr id="50193" name="Line 18"/>
          <p:cNvSpPr>
            <a:spLocks noChangeShapeType="1"/>
          </p:cNvSpPr>
          <p:nvPr/>
        </p:nvSpPr>
        <p:spPr bwMode="auto">
          <a:xfrm flipV="1">
            <a:off x="2095500" y="4495800"/>
            <a:ext cx="1028700" cy="571500"/>
          </a:xfrm>
          <a:prstGeom prst="line">
            <a:avLst/>
          </a:prstGeom>
          <a:noFill/>
          <a:ln w="9525">
            <a:solidFill>
              <a:schemeClr val="tx1"/>
            </a:solidFill>
            <a:round/>
            <a:headEnd/>
            <a:tailEnd type="triangle" w="med" len="med"/>
          </a:ln>
        </p:spPr>
        <p:txBody>
          <a:bodyPr/>
          <a:lstStyle/>
          <a:p>
            <a:endParaRPr lang="en-US"/>
          </a:p>
        </p:txBody>
      </p:sp>
      <p:sp>
        <p:nvSpPr>
          <p:cNvPr id="50194" name="Line 19"/>
          <p:cNvSpPr>
            <a:spLocks noChangeShapeType="1"/>
          </p:cNvSpPr>
          <p:nvPr/>
        </p:nvSpPr>
        <p:spPr bwMode="auto">
          <a:xfrm>
            <a:off x="3467100" y="4495800"/>
            <a:ext cx="1143000" cy="571500"/>
          </a:xfrm>
          <a:prstGeom prst="line">
            <a:avLst/>
          </a:prstGeom>
          <a:noFill/>
          <a:ln w="9525">
            <a:solidFill>
              <a:schemeClr val="tx1"/>
            </a:solidFill>
            <a:round/>
            <a:headEnd/>
            <a:tailEnd type="triangle" w="med" len="med"/>
          </a:ln>
        </p:spPr>
        <p:txBody>
          <a:bodyPr/>
          <a:lstStyle/>
          <a:p>
            <a:endParaRPr lang="en-US"/>
          </a:p>
        </p:txBody>
      </p:sp>
      <p:sp>
        <p:nvSpPr>
          <p:cNvPr id="50195" name="Line 20"/>
          <p:cNvSpPr>
            <a:spLocks noChangeShapeType="1"/>
          </p:cNvSpPr>
          <p:nvPr/>
        </p:nvSpPr>
        <p:spPr bwMode="auto">
          <a:xfrm>
            <a:off x="2095500" y="5067300"/>
            <a:ext cx="1028700" cy="0"/>
          </a:xfrm>
          <a:prstGeom prst="line">
            <a:avLst/>
          </a:prstGeom>
          <a:noFill/>
          <a:ln w="9525">
            <a:solidFill>
              <a:schemeClr val="tx1"/>
            </a:solidFill>
            <a:round/>
            <a:headEnd/>
            <a:tailEnd type="triangle" w="med" len="med"/>
          </a:ln>
        </p:spPr>
        <p:txBody>
          <a:bodyPr/>
          <a:lstStyle/>
          <a:p>
            <a:endParaRPr lang="en-US"/>
          </a:p>
        </p:txBody>
      </p:sp>
      <p:sp>
        <p:nvSpPr>
          <p:cNvPr id="50196" name="Line 21"/>
          <p:cNvSpPr>
            <a:spLocks noChangeShapeType="1"/>
          </p:cNvSpPr>
          <p:nvPr/>
        </p:nvSpPr>
        <p:spPr bwMode="auto">
          <a:xfrm flipH="1">
            <a:off x="3467100" y="5067300"/>
            <a:ext cx="1143000" cy="0"/>
          </a:xfrm>
          <a:prstGeom prst="line">
            <a:avLst/>
          </a:prstGeom>
          <a:noFill/>
          <a:ln w="9525">
            <a:solidFill>
              <a:schemeClr val="tx1"/>
            </a:solidFill>
            <a:round/>
            <a:headEnd/>
            <a:tailEnd type="triangle" w="med" len="med"/>
          </a:ln>
        </p:spPr>
        <p:txBody>
          <a:bodyPr/>
          <a:lstStyle/>
          <a:p>
            <a:endParaRPr lang="en-US"/>
          </a:p>
        </p:txBody>
      </p:sp>
      <p:sp>
        <p:nvSpPr>
          <p:cNvPr id="50197" name="Oval 22"/>
          <p:cNvSpPr>
            <a:spLocks noChangeArrowheads="1"/>
          </p:cNvSpPr>
          <p:nvPr/>
        </p:nvSpPr>
        <p:spPr bwMode="auto">
          <a:xfrm>
            <a:off x="4610100" y="5524500"/>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rPr>
              <a:t>I</a:t>
            </a:r>
            <a:endParaRPr lang="en-US" altLang="en-US" b="1">
              <a:solidFill>
                <a:srgbClr val="993300"/>
              </a:solidFill>
              <a:latin typeface="Times New Roman" pitchFamily="18" charset="0"/>
            </a:endParaRPr>
          </a:p>
        </p:txBody>
      </p:sp>
      <p:sp>
        <p:nvSpPr>
          <p:cNvPr id="50198" name="Oval 23"/>
          <p:cNvSpPr>
            <a:spLocks noChangeArrowheads="1"/>
          </p:cNvSpPr>
          <p:nvPr/>
        </p:nvSpPr>
        <p:spPr bwMode="auto">
          <a:xfrm>
            <a:off x="1752600" y="5524500"/>
            <a:ext cx="342900" cy="342900"/>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imes New Roman" pitchFamily="18" charset="0"/>
              </a:rPr>
              <a:t>H</a:t>
            </a:r>
            <a:endParaRPr lang="en-US" altLang="en-US" sz="1200" b="1">
              <a:solidFill>
                <a:srgbClr val="993300"/>
              </a:solidFill>
              <a:latin typeface="Times New Roman" pitchFamily="18" charset="0"/>
            </a:endParaRPr>
          </a:p>
          <a:p>
            <a:pPr eaLnBrk="0" hangingPunct="0"/>
            <a:endParaRPr lang="en-US" altLang="en-US" b="1">
              <a:solidFill>
                <a:srgbClr val="993300"/>
              </a:solidFill>
              <a:latin typeface="Times New Roman" pitchFamily="18" charset="0"/>
            </a:endParaRPr>
          </a:p>
        </p:txBody>
      </p:sp>
      <p:sp>
        <p:nvSpPr>
          <p:cNvPr id="50199" name="Line 24"/>
          <p:cNvSpPr>
            <a:spLocks noChangeShapeType="1"/>
          </p:cNvSpPr>
          <p:nvPr/>
        </p:nvSpPr>
        <p:spPr bwMode="auto">
          <a:xfrm>
            <a:off x="2095500" y="5753100"/>
            <a:ext cx="2514600" cy="0"/>
          </a:xfrm>
          <a:prstGeom prst="line">
            <a:avLst/>
          </a:prstGeom>
          <a:noFill/>
          <a:ln w="9525">
            <a:solidFill>
              <a:schemeClr val="tx1"/>
            </a:solidFill>
            <a:round/>
            <a:headEnd/>
            <a:tailEnd type="triangle" w="med" len="med"/>
          </a:ln>
        </p:spPr>
        <p:txBody>
          <a:bodyPr/>
          <a:lstStyle/>
          <a:p>
            <a:endParaRPr lang="en-US"/>
          </a:p>
        </p:txBody>
      </p:sp>
      <p:sp>
        <p:nvSpPr>
          <p:cNvPr id="50200" name="Line 25"/>
          <p:cNvSpPr>
            <a:spLocks noChangeShapeType="1"/>
          </p:cNvSpPr>
          <p:nvPr/>
        </p:nvSpPr>
        <p:spPr bwMode="auto">
          <a:xfrm flipV="1">
            <a:off x="1866900" y="5295900"/>
            <a:ext cx="0" cy="228600"/>
          </a:xfrm>
          <a:prstGeom prst="line">
            <a:avLst/>
          </a:prstGeom>
          <a:noFill/>
          <a:ln w="9525">
            <a:solidFill>
              <a:schemeClr val="tx1"/>
            </a:solidFill>
            <a:round/>
            <a:headEnd/>
            <a:tailEnd type="triangle" w="med" len="med"/>
          </a:ln>
        </p:spPr>
        <p:txBody>
          <a:bodyPr/>
          <a:lstStyle/>
          <a:p>
            <a:endParaRPr lang="en-US"/>
          </a:p>
        </p:txBody>
      </p:sp>
      <p:sp>
        <p:nvSpPr>
          <p:cNvPr id="50201" name="Line 26"/>
          <p:cNvSpPr>
            <a:spLocks noChangeShapeType="1"/>
          </p:cNvSpPr>
          <p:nvPr/>
        </p:nvSpPr>
        <p:spPr bwMode="auto">
          <a:xfrm>
            <a:off x="4724400" y="5295900"/>
            <a:ext cx="0" cy="228600"/>
          </a:xfrm>
          <a:prstGeom prst="line">
            <a:avLst/>
          </a:prstGeom>
          <a:noFill/>
          <a:ln w="9525">
            <a:solidFill>
              <a:schemeClr val="tx1"/>
            </a:solidFill>
            <a:round/>
            <a:headEnd/>
            <a:tailEnd type="triangle" w="med" len="med"/>
          </a:ln>
        </p:spPr>
        <p:txBody>
          <a:bodyPr/>
          <a:lstStyle/>
          <a:p>
            <a:endParaRPr lang="en-US"/>
          </a:p>
        </p:txBody>
      </p:sp>
      <p:sp>
        <p:nvSpPr>
          <p:cNvPr id="50202" name="Line 27"/>
          <p:cNvSpPr>
            <a:spLocks noChangeShapeType="1"/>
          </p:cNvSpPr>
          <p:nvPr/>
        </p:nvSpPr>
        <p:spPr bwMode="auto">
          <a:xfrm flipH="1">
            <a:off x="2093913" y="5065713"/>
            <a:ext cx="2514600" cy="685800"/>
          </a:xfrm>
          <a:prstGeom prst="line">
            <a:avLst/>
          </a:prstGeom>
          <a:noFill/>
          <a:ln w="9525">
            <a:solidFill>
              <a:schemeClr val="tx1"/>
            </a:solidFill>
            <a:round/>
            <a:headEnd/>
            <a:tailEnd type="triangle" w="med" len="med"/>
          </a:ln>
        </p:spPr>
        <p:txBody>
          <a:bodyPr/>
          <a:lstStyle/>
          <a:p>
            <a:endParaRPr lang="en-US"/>
          </a:p>
        </p:txBody>
      </p:sp>
      <p:sp>
        <p:nvSpPr>
          <p:cNvPr id="50203" name="Line 28"/>
          <p:cNvSpPr>
            <a:spLocks noChangeShapeType="1"/>
          </p:cNvSpPr>
          <p:nvPr/>
        </p:nvSpPr>
        <p:spPr bwMode="auto">
          <a:xfrm flipH="1" flipV="1">
            <a:off x="3467100" y="5181600"/>
            <a:ext cx="1143000" cy="457200"/>
          </a:xfrm>
          <a:prstGeom prst="line">
            <a:avLst/>
          </a:prstGeom>
          <a:noFill/>
          <a:ln w="9525">
            <a:solidFill>
              <a:schemeClr val="tx1"/>
            </a:solidFill>
            <a:round/>
            <a:headEnd/>
            <a:tailEnd type="triangle" w="med" len="med"/>
          </a:ln>
        </p:spPr>
        <p:txBody>
          <a:bodyPr/>
          <a:lstStyle/>
          <a:p>
            <a:endParaRPr lang="en-US"/>
          </a:p>
        </p:txBody>
      </p:sp>
      <p:sp>
        <p:nvSpPr>
          <p:cNvPr id="50204" name="Line 29"/>
          <p:cNvSpPr>
            <a:spLocks noChangeShapeType="1"/>
          </p:cNvSpPr>
          <p:nvPr/>
        </p:nvSpPr>
        <p:spPr bwMode="auto">
          <a:xfrm flipH="1">
            <a:off x="2095500" y="5181600"/>
            <a:ext cx="1028700" cy="457200"/>
          </a:xfrm>
          <a:prstGeom prst="line">
            <a:avLst/>
          </a:prstGeom>
          <a:noFill/>
          <a:ln w="9525">
            <a:solidFill>
              <a:schemeClr val="tx1"/>
            </a:solidFill>
            <a:round/>
            <a:headEnd/>
            <a:tailEnd type="triangle" w="med" len="med"/>
          </a:ln>
        </p:spPr>
        <p:txBody>
          <a:bodyPr/>
          <a:lstStyle/>
          <a:p>
            <a:endParaRPr lang="en-US"/>
          </a:p>
        </p:txBody>
      </p:sp>
      <p:sp>
        <p:nvSpPr>
          <p:cNvPr id="50205" name="Line 30"/>
          <p:cNvSpPr>
            <a:spLocks noChangeShapeType="1"/>
          </p:cNvSpPr>
          <p:nvPr/>
        </p:nvSpPr>
        <p:spPr bwMode="auto">
          <a:xfrm flipH="1">
            <a:off x="3465513" y="4494213"/>
            <a:ext cx="1143000" cy="0"/>
          </a:xfrm>
          <a:prstGeom prst="line">
            <a:avLst/>
          </a:prstGeom>
          <a:noFill/>
          <a:ln w="9525">
            <a:solidFill>
              <a:schemeClr val="tx1"/>
            </a:solidFill>
            <a:round/>
            <a:headEnd/>
            <a:tailEnd type="triangle" w="med" len="med"/>
          </a:ln>
        </p:spPr>
        <p:txBody>
          <a:bodyPr/>
          <a:lstStyle/>
          <a:p>
            <a:endParaRPr lang="en-US"/>
          </a:p>
        </p:txBody>
      </p:sp>
      <p:graphicFrame>
        <p:nvGraphicFramePr>
          <p:cNvPr id="34" name="Group 40"/>
          <p:cNvGraphicFramePr>
            <a:graphicFrameLocks/>
          </p:cNvGraphicFramePr>
          <p:nvPr/>
        </p:nvGraphicFramePr>
        <p:xfrm>
          <a:off x="5715000" y="3581400"/>
          <a:ext cx="1371600" cy="2133600"/>
        </p:xfrm>
        <a:graphic>
          <a:graphicData uri="http://schemas.openxmlformats.org/drawingml/2006/table">
            <a:tbl>
              <a:tblPr/>
              <a:tblGrid>
                <a:gridCol w="1371600"/>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Adjacency Lists</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5896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smtClean="0">
                          <a:ln>
                            <a:noFill/>
                          </a:ln>
                          <a:solidFill>
                            <a:schemeClr val="tx1"/>
                          </a:solidFill>
                          <a:effectLst/>
                          <a:latin typeface="Arial" charset="0"/>
                          <a:cs typeface="Times New Roman" pitchFamily="18" charset="0"/>
                        </a:rPr>
                        <a:t>A: B, C, D</a:t>
                      </a:r>
                      <a:endParaRPr kumimoji="0" lang="en-US" sz="1200" b="1" i="0" u="none" strike="noStrike" cap="none" normalizeH="0" baseline="0" dirty="0" smtClean="0">
                        <a:ln>
                          <a:noFill/>
                        </a:ln>
                        <a:solidFill>
                          <a:schemeClr val="tx1"/>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smtClean="0">
                          <a:ln>
                            <a:noFill/>
                          </a:ln>
                          <a:solidFill>
                            <a:schemeClr val="tx1"/>
                          </a:solidFill>
                          <a:effectLst/>
                          <a:latin typeface="Arial" charset="0"/>
                          <a:cs typeface="Times New Roman" pitchFamily="18" charset="0"/>
                        </a:rPr>
                        <a:t>B: E</a:t>
                      </a:r>
                      <a:endParaRPr kumimoji="0" lang="en-US" sz="1200" b="1" i="0" u="none" strike="noStrike" cap="none" normalizeH="0" baseline="0" dirty="0" smtClean="0">
                        <a:ln>
                          <a:noFill/>
                        </a:ln>
                        <a:solidFill>
                          <a:schemeClr val="tx1"/>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smtClean="0">
                          <a:ln>
                            <a:noFill/>
                          </a:ln>
                          <a:solidFill>
                            <a:schemeClr val="tx1"/>
                          </a:solidFill>
                          <a:effectLst/>
                          <a:latin typeface="Arial" charset="0"/>
                          <a:cs typeface="Times New Roman" pitchFamily="18" charset="0"/>
                        </a:rPr>
                        <a:t>C: B, G</a:t>
                      </a:r>
                      <a:endParaRPr kumimoji="0" lang="en-US" sz="1200" b="1" i="0" u="none" strike="noStrike" cap="none" normalizeH="0" baseline="0" dirty="0" smtClean="0">
                        <a:ln>
                          <a:noFill/>
                        </a:ln>
                        <a:solidFill>
                          <a:schemeClr val="tx1"/>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smtClean="0">
                          <a:ln>
                            <a:noFill/>
                          </a:ln>
                          <a:solidFill>
                            <a:schemeClr val="tx1"/>
                          </a:solidFill>
                          <a:effectLst/>
                          <a:latin typeface="Arial" charset="0"/>
                          <a:cs typeface="Times New Roman" pitchFamily="18" charset="0"/>
                        </a:rPr>
                        <a:t>D: C, G</a:t>
                      </a:r>
                      <a:endParaRPr kumimoji="0" lang="en-US" sz="1200" b="1" i="0" u="none" strike="noStrike" cap="none" normalizeH="0" baseline="0" dirty="0" smtClean="0">
                        <a:ln>
                          <a:noFill/>
                        </a:ln>
                        <a:solidFill>
                          <a:schemeClr val="tx1"/>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pitchFamily="18" charset="0"/>
                        </a:rPr>
                        <a:t>E: C, F</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pitchFamily="18" charset="0"/>
                        </a:rPr>
                        <a:t>F: C, H</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pitchFamily="18" charset="0"/>
                        </a:rPr>
                        <a:t>G: F, H, I</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pitchFamily="18" charset="0"/>
                        </a:rPr>
                        <a:t>H: E, I</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pitchFamily="18" charset="0"/>
                        </a:rPr>
                        <a:t>I: F</a:t>
                      </a:r>
                      <a:endParaRPr kumimoji="0" lang="en-US" sz="12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Depth First Search Algorithm  </a:t>
            </a:r>
          </a:p>
        </p:txBody>
      </p:sp>
      <p:sp>
        <p:nvSpPr>
          <p:cNvPr id="52226" name="Rectangle 2"/>
          <p:cNvSpPr>
            <a:spLocks noChangeArrowheads="1"/>
          </p:cNvSpPr>
          <p:nvPr/>
        </p:nvSpPr>
        <p:spPr bwMode="auto">
          <a:xfrm>
            <a:off x="1985963" y="1295400"/>
            <a:ext cx="2001837" cy="304800"/>
          </a:xfrm>
          <a:prstGeom prst="rect">
            <a:avLst/>
          </a:prstGeom>
          <a:solidFill>
            <a:srgbClr val="FFFFCC"/>
          </a:solidFill>
          <a:ln w="9525">
            <a:solidFill>
              <a:schemeClr val="tx1"/>
            </a:solidFill>
            <a:miter lim="800000"/>
            <a:headEnd/>
            <a:tailEnd/>
          </a:ln>
        </p:spPr>
        <p:txBody>
          <a:bodyPr wrap="none" anchor="ctr">
            <a:spAutoFit/>
          </a:bodyPr>
          <a:lstStyle/>
          <a:p>
            <a:pPr algn="just" eaLnBrk="0" hangingPunct="0">
              <a:buFontTx/>
              <a:buAutoNum type="alphaLcParenR"/>
              <a:tabLst>
                <a:tab pos="457200" algn="l"/>
              </a:tabLst>
            </a:pPr>
            <a:r>
              <a:rPr lang="en-US" altLang="en-US" sz="1400" b="1">
                <a:solidFill>
                  <a:srgbClr val="993300"/>
                </a:solidFill>
                <a:latin typeface="Times New Roman" pitchFamily="18" charset="0"/>
                <a:cs typeface="Times New Roman" pitchFamily="18" charset="0"/>
              </a:rPr>
              <a:t>Push </a:t>
            </a:r>
            <a:r>
              <a:rPr lang="en-US" altLang="en-US" sz="1400" b="1">
                <a:solidFill>
                  <a:srgbClr val="993300"/>
                </a:solidFill>
                <a:latin typeface="Courier New" pitchFamily="49" charset="0"/>
                <a:ea typeface="Times New Roman" pitchFamily="18" charset="0"/>
                <a:cs typeface="Courier New" pitchFamily="49" charset="0"/>
              </a:rPr>
              <a:t>H</a:t>
            </a:r>
            <a:r>
              <a:rPr lang="en-US" altLang="en-US" sz="1400" b="1">
                <a:solidFill>
                  <a:srgbClr val="993300"/>
                </a:solidFill>
                <a:latin typeface="Times New Roman" pitchFamily="18" charset="0"/>
                <a:cs typeface="Times New Roman" pitchFamily="18" charset="0"/>
              </a:rPr>
              <a:t> on to the stack</a:t>
            </a:r>
            <a:endParaRPr lang="en-US" altLang="en-US" sz="1400" b="1">
              <a:solidFill>
                <a:srgbClr val="993300"/>
              </a:solidFill>
              <a:latin typeface="Times New Roman" pitchFamily="18" charset="0"/>
            </a:endParaRPr>
          </a:p>
        </p:txBody>
      </p:sp>
      <p:graphicFrame>
        <p:nvGraphicFramePr>
          <p:cNvPr id="36" name="Group 3"/>
          <p:cNvGraphicFramePr>
            <a:graphicFrameLocks noGrp="1"/>
          </p:cNvGraphicFramePr>
          <p:nvPr/>
        </p:nvGraphicFramePr>
        <p:xfrm>
          <a:off x="4805363" y="1309688"/>
          <a:ext cx="1900237" cy="457200"/>
        </p:xfrm>
        <a:graphic>
          <a:graphicData uri="http://schemas.openxmlformats.org/drawingml/2006/table">
            <a:tbl>
              <a:tblPr/>
              <a:tblGrid>
                <a:gridCol w="1900237"/>
              </a:tblGrid>
              <a:tr h="1809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993300"/>
                          </a:solidFill>
                          <a:effectLst/>
                          <a:latin typeface="Arial" charset="0"/>
                          <a:cs typeface="Times New Roman" pitchFamily="18" charset="0"/>
                        </a:rPr>
                        <a:t>STACK: H</a:t>
                      </a:r>
                      <a:endParaRPr kumimoji="0" lang="en-US" sz="2400" b="0" i="0" u="none" strike="noStrike" cap="none" normalizeH="0" baseline="0" smtClean="0">
                        <a:ln>
                          <a:noFill/>
                        </a:ln>
                        <a:solidFill>
                          <a:srgbClr val="99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52233" name="Rectangle 9"/>
          <p:cNvSpPr>
            <a:spLocks noChangeArrowheads="1"/>
          </p:cNvSpPr>
          <p:nvPr/>
        </p:nvSpPr>
        <p:spPr bwMode="auto">
          <a:xfrm>
            <a:off x="228600" y="1879600"/>
            <a:ext cx="8763000" cy="1016000"/>
          </a:xfrm>
          <a:prstGeom prst="rect">
            <a:avLst/>
          </a:prstGeom>
          <a:noFill/>
          <a:ln w="9525">
            <a:noFill/>
            <a:miter lim="800000"/>
            <a:headEnd/>
            <a:tailEnd/>
          </a:ln>
        </p:spPr>
        <p:txBody>
          <a:bodyPr anchor="ctr">
            <a:spAutoFit/>
          </a:bodyPr>
          <a:lstStyle/>
          <a:p>
            <a:pPr eaLnBrk="0" hangingPunct="0">
              <a:tabLst>
                <a:tab pos="457200" algn="l"/>
              </a:tabLst>
            </a:pPr>
            <a:r>
              <a:rPr lang="en-US" sz="2000">
                <a:latin typeface="Calibri" pitchFamily="34" charset="0"/>
                <a:cs typeface="Times New Roman" pitchFamily="18" charset="0"/>
              </a:rPr>
              <a:t>Pop and Print the top element of the </a:t>
            </a:r>
            <a:r>
              <a:rPr lang="en-US" sz="2000">
                <a:latin typeface="Calibri" pitchFamily="34" charset="0"/>
                <a:ea typeface="Times New Roman" pitchFamily="18" charset="0"/>
                <a:cs typeface="Courier New" pitchFamily="49" charset="0"/>
              </a:rPr>
              <a:t>STACK</a:t>
            </a:r>
            <a:r>
              <a:rPr lang="en-US" sz="2000">
                <a:latin typeface="Calibri" pitchFamily="34" charset="0"/>
                <a:cs typeface="Times New Roman" pitchFamily="18" charset="0"/>
              </a:rPr>
              <a:t>, that is, H. Push all the neighbors of H on to the stack that are in the ready state. The STACK now becomes:</a:t>
            </a:r>
          </a:p>
          <a:p>
            <a:pPr eaLnBrk="0" hangingPunct="0">
              <a:tabLst>
                <a:tab pos="457200" algn="l"/>
              </a:tabLst>
            </a:pPr>
            <a:endParaRPr lang="en-US" sz="2000">
              <a:latin typeface="Calibri" pitchFamily="34" charset="0"/>
            </a:endParaRPr>
          </a:p>
        </p:txBody>
      </p:sp>
      <p:graphicFrame>
        <p:nvGraphicFramePr>
          <p:cNvPr id="38" name="Group 55"/>
          <p:cNvGraphicFramePr>
            <a:graphicFrameLocks noGrp="1"/>
          </p:cNvGraphicFramePr>
          <p:nvPr/>
        </p:nvGraphicFramePr>
        <p:xfrm>
          <a:off x="3281363" y="2667000"/>
          <a:ext cx="1900237" cy="274638"/>
        </p:xfrm>
        <a:graphic>
          <a:graphicData uri="http://schemas.openxmlformats.org/drawingml/2006/table">
            <a:tbl>
              <a:tblPr/>
              <a:tblGrid>
                <a:gridCol w="1900237"/>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993300"/>
                          </a:solidFill>
                          <a:effectLst/>
                          <a:latin typeface="Arial" charset="0"/>
                          <a:cs typeface="Times New Roman" pitchFamily="18" charset="0"/>
                        </a:rPr>
                        <a:t>STACK: E, I</a:t>
                      </a:r>
                      <a:endParaRPr kumimoji="0" lang="en-US" sz="2400" b="0" i="0" u="none" strike="noStrike" cap="none" normalizeH="0" baseline="0" dirty="0" smtClean="0">
                        <a:ln>
                          <a:noFill/>
                        </a:ln>
                        <a:solidFill>
                          <a:srgbClr val="993300"/>
                        </a:solidFill>
                        <a:effectLst/>
                        <a:latin typeface="Arial"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52240" name="Rectangle 16"/>
          <p:cNvSpPr>
            <a:spLocks noChangeArrowheads="1"/>
          </p:cNvSpPr>
          <p:nvPr/>
        </p:nvSpPr>
        <p:spPr bwMode="auto">
          <a:xfrm>
            <a:off x="228600" y="2971800"/>
            <a:ext cx="8763000" cy="708025"/>
          </a:xfrm>
          <a:prstGeom prst="rect">
            <a:avLst/>
          </a:prstGeom>
          <a:noFill/>
          <a:ln w="9525">
            <a:noFill/>
            <a:miter lim="800000"/>
            <a:headEnd/>
            <a:tailEnd/>
          </a:ln>
        </p:spPr>
        <p:txBody>
          <a:bodyPr anchor="ctr">
            <a:spAutoFit/>
          </a:bodyPr>
          <a:lstStyle/>
          <a:p>
            <a:pPr algn="just" eaLnBrk="0" hangingPunct="0">
              <a:tabLst>
                <a:tab pos="457200" algn="l"/>
              </a:tabLst>
            </a:pPr>
            <a:r>
              <a:rPr lang="en-US" sz="2000">
                <a:latin typeface="Calibri" pitchFamily="34" charset="0"/>
                <a:cs typeface="Times New Roman" pitchFamily="18" charset="0"/>
              </a:rPr>
              <a:t>Pop and Print the top element of the </a:t>
            </a:r>
            <a:r>
              <a:rPr lang="en-US" sz="2000">
                <a:latin typeface="Calibri" pitchFamily="34" charset="0"/>
                <a:ea typeface="Times New Roman" pitchFamily="18" charset="0"/>
                <a:cs typeface="Courier New" pitchFamily="49" charset="0"/>
              </a:rPr>
              <a:t>STACK</a:t>
            </a:r>
            <a:r>
              <a:rPr lang="en-US" sz="2000">
                <a:latin typeface="Calibri" pitchFamily="34" charset="0"/>
                <a:cs typeface="Times New Roman" pitchFamily="18" charset="0"/>
              </a:rPr>
              <a:t>, that is, I. Push all the neighbors of I on to the stack that are in the ready state. The STACK now becomes:</a:t>
            </a:r>
            <a:endParaRPr lang="en-US" sz="2000">
              <a:latin typeface="Calibri" pitchFamily="34" charset="0"/>
            </a:endParaRPr>
          </a:p>
        </p:txBody>
      </p:sp>
      <p:graphicFrame>
        <p:nvGraphicFramePr>
          <p:cNvPr id="40" name="Group 17"/>
          <p:cNvGraphicFramePr>
            <a:graphicFrameLocks noGrp="1"/>
          </p:cNvGraphicFramePr>
          <p:nvPr/>
        </p:nvGraphicFramePr>
        <p:xfrm>
          <a:off x="3810000" y="3657600"/>
          <a:ext cx="1752600" cy="457200"/>
        </p:xfrm>
        <a:graphic>
          <a:graphicData uri="http://schemas.openxmlformats.org/drawingml/2006/table">
            <a:tbl>
              <a:tblPr/>
              <a:tblGrid>
                <a:gridCol w="1752600"/>
              </a:tblGrid>
              <a:tr h="1809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993300"/>
                          </a:solidFill>
                          <a:effectLst/>
                          <a:latin typeface="Arial" charset="0"/>
                          <a:cs typeface="Times New Roman" pitchFamily="18" charset="0"/>
                        </a:rPr>
                        <a:t>STACK: E, F</a:t>
                      </a:r>
                      <a:endParaRPr kumimoji="0" lang="en-US" sz="2400" b="0" i="0" u="none" strike="noStrike" cap="none" normalizeH="0" baseline="0" dirty="0" smtClean="0">
                        <a:ln>
                          <a:noFill/>
                        </a:ln>
                        <a:solidFill>
                          <a:srgbClr val="99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52247" name="Rectangle 23"/>
          <p:cNvSpPr>
            <a:spLocks noChangeArrowheads="1"/>
          </p:cNvSpPr>
          <p:nvPr/>
        </p:nvSpPr>
        <p:spPr bwMode="auto">
          <a:xfrm>
            <a:off x="2743200" y="3810000"/>
            <a:ext cx="804863" cy="274638"/>
          </a:xfrm>
          <a:prstGeom prst="rect">
            <a:avLst/>
          </a:prstGeom>
          <a:solidFill>
            <a:srgbClr val="FFFFCC"/>
          </a:solidFill>
          <a:ln w="9525">
            <a:solidFill>
              <a:schemeClr val="tx1"/>
            </a:solidFill>
            <a:miter lim="800000"/>
            <a:headEnd/>
            <a:tailEnd/>
          </a:ln>
        </p:spPr>
        <p:txBody>
          <a:bodyPr wrap="none" anchor="ctr">
            <a:spAutoFit/>
          </a:bodyPr>
          <a:lstStyle/>
          <a:p>
            <a:pPr algn="just" eaLnBrk="0" hangingPunct="0"/>
            <a:r>
              <a:rPr lang="en-US" altLang="en-US" sz="1200" b="1">
                <a:solidFill>
                  <a:srgbClr val="993300"/>
                </a:solidFill>
                <a:latin typeface="Times New Roman" pitchFamily="18" charset="0"/>
                <a:cs typeface="Times New Roman" pitchFamily="18" charset="0"/>
              </a:rPr>
              <a:t>PRINT: I</a:t>
            </a:r>
            <a:endParaRPr lang="en-US" altLang="en-US" sz="2400">
              <a:solidFill>
                <a:srgbClr val="993300"/>
              </a:solidFill>
              <a:latin typeface="Times New Roman" pitchFamily="18" charset="0"/>
            </a:endParaRPr>
          </a:p>
        </p:txBody>
      </p:sp>
      <p:sp>
        <p:nvSpPr>
          <p:cNvPr id="52248" name="Rectangle 24"/>
          <p:cNvSpPr>
            <a:spLocks noChangeArrowheads="1"/>
          </p:cNvSpPr>
          <p:nvPr/>
        </p:nvSpPr>
        <p:spPr bwMode="auto">
          <a:xfrm>
            <a:off x="228600" y="4200525"/>
            <a:ext cx="8686800" cy="1322388"/>
          </a:xfrm>
          <a:prstGeom prst="rect">
            <a:avLst/>
          </a:prstGeom>
          <a:noFill/>
          <a:ln w="9525">
            <a:noFill/>
            <a:miter lim="800000"/>
            <a:headEnd/>
            <a:tailEnd/>
          </a:ln>
        </p:spPr>
        <p:txBody>
          <a:bodyPr anchor="ctr">
            <a:spAutoFit/>
          </a:bodyPr>
          <a:lstStyle/>
          <a:p>
            <a:pPr eaLnBrk="0" hangingPunct="0">
              <a:tabLst>
                <a:tab pos="457200" algn="l"/>
              </a:tabLst>
            </a:pPr>
            <a:r>
              <a:rPr lang="en-US" sz="2000">
                <a:latin typeface="Calibri" pitchFamily="34" charset="0"/>
              </a:rPr>
              <a:t>Pop and Print the top element of the STACK, that is, F. Push all the neighbors of F on to the stack that are in the ready state. (Note F has two neighbors C and H. but only C will be added as H is not in the ready state). The STACK now becomes:</a:t>
            </a:r>
          </a:p>
          <a:p>
            <a:pPr eaLnBrk="0" hangingPunct="0">
              <a:tabLst>
                <a:tab pos="457200" algn="l"/>
              </a:tabLst>
            </a:pPr>
            <a:r>
              <a:rPr lang="en-US" sz="2000">
                <a:latin typeface="Calibri" pitchFamily="34" charset="0"/>
              </a:rPr>
              <a:t>	PRINT: F</a:t>
            </a:r>
          </a:p>
        </p:txBody>
      </p:sp>
      <p:graphicFrame>
        <p:nvGraphicFramePr>
          <p:cNvPr id="43" name="Group 56"/>
          <p:cNvGraphicFramePr>
            <a:graphicFrameLocks/>
          </p:cNvGraphicFramePr>
          <p:nvPr/>
        </p:nvGraphicFramePr>
        <p:xfrm>
          <a:off x="3571875" y="5257800"/>
          <a:ext cx="1533525" cy="457200"/>
        </p:xfrm>
        <a:graphic>
          <a:graphicData uri="http://schemas.openxmlformats.org/drawingml/2006/table">
            <a:tbl>
              <a:tblPr/>
              <a:tblGrid>
                <a:gridCol w="1533525"/>
              </a:tblGrid>
              <a:tr h="3810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993300"/>
                          </a:solidFill>
                          <a:effectLst/>
                          <a:latin typeface="Arial" charset="0"/>
                          <a:cs typeface="Times New Roman" pitchFamily="18" charset="0"/>
                        </a:rPr>
                        <a:t>STACK: E, C</a:t>
                      </a:r>
                      <a:endParaRPr kumimoji="0" lang="en-US" sz="2400" b="0" i="0" u="none" strike="noStrike" cap="none" normalizeH="0" baseline="0" dirty="0" smtClean="0">
                        <a:ln>
                          <a:noFill/>
                        </a:ln>
                        <a:solidFill>
                          <a:srgbClr val="99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52255" name="Rectangle 31"/>
          <p:cNvSpPr>
            <a:spLocks noChangeArrowheads="1"/>
          </p:cNvSpPr>
          <p:nvPr/>
        </p:nvSpPr>
        <p:spPr bwMode="auto">
          <a:xfrm>
            <a:off x="228600" y="5741988"/>
            <a:ext cx="8610600" cy="708025"/>
          </a:xfrm>
          <a:prstGeom prst="rect">
            <a:avLst/>
          </a:prstGeom>
          <a:noFill/>
          <a:ln w="9525">
            <a:noFill/>
            <a:miter lim="800000"/>
            <a:headEnd/>
            <a:tailEnd/>
          </a:ln>
        </p:spPr>
        <p:txBody>
          <a:bodyPr anchor="ctr">
            <a:spAutoFit/>
          </a:bodyPr>
          <a:lstStyle/>
          <a:p>
            <a:pPr algn="just" eaLnBrk="0" hangingPunct="0">
              <a:tabLst>
                <a:tab pos="457200" algn="l"/>
              </a:tabLst>
            </a:pPr>
            <a:r>
              <a:rPr lang="en-US" sz="2000">
                <a:latin typeface="Calibri" pitchFamily="34" charset="0"/>
                <a:cs typeface="Times New Roman" pitchFamily="18" charset="0"/>
              </a:rPr>
              <a:t>Pop and Print the top element of the</a:t>
            </a:r>
            <a:r>
              <a:rPr lang="en-US" sz="2000">
                <a:latin typeface="Calibri" pitchFamily="34" charset="0"/>
                <a:ea typeface="Times New Roman" pitchFamily="18" charset="0"/>
                <a:cs typeface="Courier New" pitchFamily="49" charset="0"/>
              </a:rPr>
              <a:t> STACK</a:t>
            </a:r>
            <a:r>
              <a:rPr lang="en-US" sz="2000">
                <a:latin typeface="Calibri" pitchFamily="34" charset="0"/>
                <a:cs typeface="Times New Roman" pitchFamily="18" charset="0"/>
              </a:rPr>
              <a:t>, that is, C. Push all the neighbors of C on to the stack that are in the ready state. The STACK now becomes:</a:t>
            </a:r>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Definition</a:t>
            </a:r>
          </a:p>
        </p:txBody>
      </p:sp>
      <p:sp>
        <p:nvSpPr>
          <p:cNvPr id="8195" name="Rectangle 2"/>
          <p:cNvSpPr txBox="1">
            <a:spLocks noChangeArrowheads="1"/>
          </p:cNvSpPr>
          <p:nvPr/>
        </p:nvSpPr>
        <p:spPr bwMode="auto">
          <a:xfrm>
            <a:off x="114300" y="1295400"/>
            <a:ext cx="8877300" cy="1981200"/>
          </a:xfrm>
          <a:prstGeom prst="rect">
            <a:avLst/>
          </a:prstGeom>
          <a:noFill/>
          <a:ln>
            <a:noFill/>
          </a:ln>
          <a:extLst>
            <a:ext uri="{909E8E84-426E-40DD-AFC4-6F175D3DCCD1}"/>
            <a:ext uri="{91240B29-F687-4F45-9708-019B960494DF}"/>
          </a:extLst>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342900" indent="-342900" fontAlgn="auto">
              <a:spcBef>
                <a:spcPct val="20000"/>
              </a:spcBef>
              <a:spcAft>
                <a:spcPts val="0"/>
              </a:spcAft>
              <a:buFont typeface="Arial" pitchFamily="34" charset="0"/>
              <a:buChar char="•"/>
              <a:defRPr/>
            </a:pPr>
            <a:r>
              <a:rPr lang="en-US" sz="2400" dirty="0" smtClean="0">
                <a:latin typeface="Calibri" pitchFamily="34" charset="0"/>
              </a:rPr>
              <a:t>A graph G is defined as an ordered set (V, E), where V(G) represent the set of vertices and E(G) represents the edges that connect the vertices.</a:t>
            </a:r>
          </a:p>
          <a:p>
            <a:pPr fontAlgn="auto">
              <a:spcBef>
                <a:spcPct val="20000"/>
              </a:spcBef>
              <a:spcAft>
                <a:spcPts val="0"/>
              </a:spcAft>
              <a:buFont typeface="Arial" charset="0"/>
              <a:buNone/>
              <a:defRPr/>
            </a:pPr>
            <a:endParaRPr lang="en-US" sz="2400" dirty="0" smtClean="0">
              <a:latin typeface="Calibri" pitchFamily="34" charset="0"/>
            </a:endParaRPr>
          </a:p>
          <a:p>
            <a:pPr marL="342900" indent="-342900" fontAlgn="auto">
              <a:spcBef>
                <a:spcPct val="20000"/>
              </a:spcBef>
              <a:spcAft>
                <a:spcPts val="0"/>
              </a:spcAft>
              <a:buFont typeface="Arial" pitchFamily="34" charset="0"/>
              <a:buChar char="•"/>
              <a:defRPr/>
            </a:pPr>
            <a:r>
              <a:rPr lang="en-US" sz="2400" dirty="0" smtClean="0">
                <a:latin typeface="Calibri" pitchFamily="34" charset="0"/>
              </a:rPr>
              <a:t>The figure given shows a graph with V(G) = { A, B, C, D and E} and E(G) = { (A, B), (B, C), (A, D), (B, D), (D, E), (C, E) }. Note that there are 5 vertices or nodes and 6 edges in the graph.</a:t>
            </a:r>
          </a:p>
        </p:txBody>
      </p:sp>
      <p:grpSp>
        <p:nvGrpSpPr>
          <p:cNvPr id="16387" name="Group 3"/>
          <p:cNvGrpSpPr>
            <a:grpSpLocks/>
          </p:cNvGrpSpPr>
          <p:nvPr/>
        </p:nvGrpSpPr>
        <p:grpSpPr bwMode="auto">
          <a:xfrm>
            <a:off x="3124200" y="4457700"/>
            <a:ext cx="2628900" cy="1257300"/>
            <a:chOff x="1704" y="2304"/>
            <a:chExt cx="1656" cy="792"/>
          </a:xfrm>
        </p:grpSpPr>
        <p:sp>
          <p:nvSpPr>
            <p:cNvPr id="16388" name="Oval 4"/>
            <p:cNvSpPr>
              <a:spLocks noChangeArrowheads="1"/>
            </p:cNvSpPr>
            <p:nvPr/>
          </p:nvSpPr>
          <p:spPr bwMode="auto">
            <a:xfrm>
              <a:off x="1704" y="2304"/>
              <a:ext cx="216" cy="216"/>
            </a:xfrm>
            <a:prstGeom prst="ellipse">
              <a:avLst/>
            </a:prstGeom>
            <a:solidFill>
              <a:srgbClr val="FFFFCC"/>
            </a:solidFill>
            <a:ln w="9525">
              <a:solidFill>
                <a:schemeClr val="accent1"/>
              </a:solidFill>
              <a:round/>
              <a:headEnd/>
              <a:tailEnd/>
            </a:ln>
          </p:spPr>
          <p:txBody>
            <a:bodyPr/>
            <a:lstStyle/>
            <a:p>
              <a:pPr eaLnBrk="0" hangingPunct="0"/>
              <a:r>
                <a:rPr lang="en-US" altLang="en-US" sz="1000" b="1">
                  <a:solidFill>
                    <a:srgbClr val="993300"/>
                  </a:solidFill>
                  <a:latin typeface="Tahoma" pitchFamily="34" charset="0"/>
                </a:rPr>
                <a:t>A</a:t>
              </a:r>
              <a:endParaRPr lang="en-US" altLang="en-US" b="1">
                <a:solidFill>
                  <a:srgbClr val="993300"/>
                </a:solidFill>
                <a:latin typeface="Tahoma" pitchFamily="34" charset="0"/>
              </a:endParaRPr>
            </a:p>
          </p:txBody>
        </p:sp>
        <p:sp>
          <p:nvSpPr>
            <p:cNvPr id="16389" name="Oval 5"/>
            <p:cNvSpPr>
              <a:spLocks noChangeArrowheads="1"/>
            </p:cNvSpPr>
            <p:nvPr/>
          </p:nvSpPr>
          <p:spPr bwMode="auto">
            <a:xfrm>
              <a:off x="2496" y="2304"/>
              <a:ext cx="216" cy="216"/>
            </a:xfrm>
            <a:prstGeom prst="ellipse">
              <a:avLst/>
            </a:prstGeom>
            <a:solidFill>
              <a:srgbClr val="FFFFCC"/>
            </a:solidFill>
            <a:ln w="9525">
              <a:solidFill>
                <a:schemeClr val="accent1"/>
              </a:solidFill>
              <a:round/>
              <a:headEnd/>
              <a:tailEnd/>
            </a:ln>
          </p:spPr>
          <p:txBody>
            <a:bodyPr/>
            <a:lstStyle/>
            <a:p>
              <a:pPr eaLnBrk="0" hangingPunct="0"/>
              <a:r>
                <a:rPr lang="en-US" altLang="en-US" sz="1000" b="1">
                  <a:solidFill>
                    <a:srgbClr val="993300"/>
                  </a:solidFill>
                  <a:latin typeface="Tahoma" pitchFamily="34" charset="0"/>
                </a:rPr>
                <a:t>B</a:t>
              </a:r>
              <a:endParaRPr lang="en-US" altLang="en-US" b="1">
                <a:solidFill>
                  <a:srgbClr val="993300"/>
                </a:solidFill>
                <a:latin typeface="Tahoma" pitchFamily="34" charset="0"/>
              </a:endParaRPr>
            </a:p>
          </p:txBody>
        </p:sp>
        <p:sp>
          <p:nvSpPr>
            <p:cNvPr id="16390" name="Oval 6"/>
            <p:cNvSpPr>
              <a:spLocks noChangeArrowheads="1"/>
            </p:cNvSpPr>
            <p:nvPr/>
          </p:nvSpPr>
          <p:spPr bwMode="auto">
            <a:xfrm>
              <a:off x="3144" y="2304"/>
              <a:ext cx="216" cy="216"/>
            </a:xfrm>
            <a:prstGeom prst="ellipse">
              <a:avLst/>
            </a:prstGeom>
            <a:solidFill>
              <a:srgbClr val="FFFFCC"/>
            </a:solidFill>
            <a:ln w="9525">
              <a:solidFill>
                <a:schemeClr val="accent1"/>
              </a:solidFill>
              <a:round/>
              <a:headEnd/>
              <a:tailEnd/>
            </a:ln>
          </p:spPr>
          <p:txBody>
            <a:bodyPr/>
            <a:lstStyle/>
            <a:p>
              <a:pPr eaLnBrk="0" hangingPunct="0"/>
              <a:r>
                <a:rPr lang="en-US" altLang="en-US" sz="1000" b="1">
                  <a:solidFill>
                    <a:srgbClr val="993300"/>
                  </a:solidFill>
                  <a:latin typeface="Tahoma" pitchFamily="34" charset="0"/>
                </a:rPr>
                <a:t>C</a:t>
              </a:r>
              <a:endParaRPr lang="en-US" altLang="en-US" b="1">
                <a:solidFill>
                  <a:srgbClr val="993300"/>
                </a:solidFill>
                <a:latin typeface="Tahoma" pitchFamily="34" charset="0"/>
              </a:endParaRPr>
            </a:p>
          </p:txBody>
        </p:sp>
        <p:sp>
          <p:nvSpPr>
            <p:cNvPr id="16391" name="Oval 7"/>
            <p:cNvSpPr>
              <a:spLocks noChangeArrowheads="1"/>
            </p:cNvSpPr>
            <p:nvPr/>
          </p:nvSpPr>
          <p:spPr bwMode="auto">
            <a:xfrm>
              <a:off x="1704" y="2880"/>
              <a:ext cx="216" cy="216"/>
            </a:xfrm>
            <a:prstGeom prst="ellipse">
              <a:avLst/>
            </a:prstGeom>
            <a:solidFill>
              <a:srgbClr val="FFFFCC"/>
            </a:solidFill>
            <a:ln w="9525">
              <a:solidFill>
                <a:schemeClr val="accent1"/>
              </a:solidFill>
              <a:round/>
              <a:headEnd/>
              <a:tailEnd/>
            </a:ln>
          </p:spPr>
          <p:txBody>
            <a:bodyPr/>
            <a:lstStyle/>
            <a:p>
              <a:pPr eaLnBrk="0" hangingPunct="0"/>
              <a:r>
                <a:rPr lang="en-US" altLang="en-US" sz="1000" b="1">
                  <a:solidFill>
                    <a:srgbClr val="993300"/>
                  </a:solidFill>
                  <a:latin typeface="Tahoma" pitchFamily="34" charset="0"/>
                </a:rPr>
                <a:t>D</a:t>
              </a:r>
              <a:endParaRPr lang="en-US" altLang="en-US" b="1">
                <a:solidFill>
                  <a:srgbClr val="993300"/>
                </a:solidFill>
                <a:latin typeface="Tahoma" pitchFamily="34" charset="0"/>
              </a:endParaRPr>
            </a:p>
          </p:txBody>
        </p:sp>
        <p:sp>
          <p:nvSpPr>
            <p:cNvPr id="16392" name="Oval 8"/>
            <p:cNvSpPr>
              <a:spLocks noChangeArrowheads="1"/>
            </p:cNvSpPr>
            <p:nvPr/>
          </p:nvSpPr>
          <p:spPr bwMode="auto">
            <a:xfrm>
              <a:off x="2496" y="2880"/>
              <a:ext cx="216" cy="216"/>
            </a:xfrm>
            <a:prstGeom prst="ellipse">
              <a:avLst/>
            </a:prstGeom>
            <a:solidFill>
              <a:srgbClr val="FFFFCC"/>
            </a:solidFill>
            <a:ln w="9525">
              <a:solidFill>
                <a:schemeClr val="accent1"/>
              </a:solidFill>
              <a:round/>
              <a:headEnd/>
              <a:tailEnd/>
            </a:ln>
          </p:spPr>
          <p:txBody>
            <a:bodyPr/>
            <a:lstStyle/>
            <a:p>
              <a:pPr eaLnBrk="0" hangingPunct="0"/>
              <a:r>
                <a:rPr lang="en-US" altLang="en-US" sz="1000" b="1">
                  <a:solidFill>
                    <a:srgbClr val="993300"/>
                  </a:solidFill>
                  <a:latin typeface="Tahoma" pitchFamily="34" charset="0"/>
                </a:rPr>
                <a:t>E</a:t>
              </a:r>
              <a:endParaRPr lang="en-US" altLang="en-US" b="1">
                <a:solidFill>
                  <a:srgbClr val="993300"/>
                </a:solidFill>
                <a:latin typeface="Tahoma" pitchFamily="34" charset="0"/>
              </a:endParaRPr>
            </a:p>
          </p:txBody>
        </p:sp>
        <p:sp>
          <p:nvSpPr>
            <p:cNvPr id="16393" name="Line 9"/>
            <p:cNvSpPr>
              <a:spLocks noChangeShapeType="1"/>
            </p:cNvSpPr>
            <p:nvPr/>
          </p:nvSpPr>
          <p:spPr bwMode="auto">
            <a:xfrm>
              <a:off x="1776" y="2520"/>
              <a:ext cx="0" cy="360"/>
            </a:xfrm>
            <a:prstGeom prst="line">
              <a:avLst/>
            </a:prstGeom>
            <a:noFill/>
            <a:ln w="9525">
              <a:solidFill>
                <a:schemeClr val="accent1"/>
              </a:solidFill>
              <a:round/>
              <a:headEnd/>
              <a:tailEnd/>
            </a:ln>
          </p:spPr>
          <p:txBody>
            <a:bodyPr/>
            <a:lstStyle/>
            <a:p>
              <a:endParaRPr lang="en-US"/>
            </a:p>
          </p:txBody>
        </p:sp>
        <p:sp>
          <p:nvSpPr>
            <p:cNvPr id="16394" name="Line 10"/>
            <p:cNvSpPr>
              <a:spLocks noChangeShapeType="1"/>
            </p:cNvSpPr>
            <p:nvPr/>
          </p:nvSpPr>
          <p:spPr bwMode="auto">
            <a:xfrm>
              <a:off x="1920" y="2376"/>
              <a:ext cx="576" cy="0"/>
            </a:xfrm>
            <a:prstGeom prst="line">
              <a:avLst/>
            </a:prstGeom>
            <a:noFill/>
            <a:ln w="9525">
              <a:solidFill>
                <a:schemeClr val="accent1"/>
              </a:solidFill>
              <a:round/>
              <a:headEnd/>
              <a:tailEnd/>
            </a:ln>
          </p:spPr>
          <p:txBody>
            <a:bodyPr/>
            <a:lstStyle/>
            <a:p>
              <a:endParaRPr lang="en-US"/>
            </a:p>
          </p:txBody>
        </p:sp>
        <p:sp>
          <p:nvSpPr>
            <p:cNvPr id="16395" name="Line 11"/>
            <p:cNvSpPr>
              <a:spLocks noChangeShapeType="1"/>
            </p:cNvSpPr>
            <p:nvPr/>
          </p:nvSpPr>
          <p:spPr bwMode="auto">
            <a:xfrm>
              <a:off x="1920" y="3024"/>
              <a:ext cx="576" cy="0"/>
            </a:xfrm>
            <a:prstGeom prst="line">
              <a:avLst/>
            </a:prstGeom>
            <a:noFill/>
            <a:ln w="9525">
              <a:solidFill>
                <a:schemeClr val="accent1"/>
              </a:solidFill>
              <a:round/>
              <a:headEnd/>
              <a:tailEnd/>
            </a:ln>
          </p:spPr>
          <p:txBody>
            <a:bodyPr/>
            <a:lstStyle/>
            <a:p>
              <a:endParaRPr lang="en-US"/>
            </a:p>
          </p:txBody>
        </p:sp>
        <p:sp>
          <p:nvSpPr>
            <p:cNvPr id="16396" name="Line 12"/>
            <p:cNvSpPr>
              <a:spLocks noChangeShapeType="1"/>
            </p:cNvSpPr>
            <p:nvPr/>
          </p:nvSpPr>
          <p:spPr bwMode="auto">
            <a:xfrm flipV="1">
              <a:off x="1920" y="2448"/>
              <a:ext cx="576" cy="504"/>
            </a:xfrm>
            <a:prstGeom prst="line">
              <a:avLst/>
            </a:prstGeom>
            <a:noFill/>
            <a:ln w="9525">
              <a:solidFill>
                <a:schemeClr val="accent1"/>
              </a:solidFill>
              <a:round/>
              <a:headEnd/>
              <a:tailEnd/>
            </a:ln>
          </p:spPr>
          <p:txBody>
            <a:bodyPr/>
            <a:lstStyle/>
            <a:p>
              <a:endParaRPr lang="en-US"/>
            </a:p>
          </p:txBody>
        </p:sp>
        <p:sp>
          <p:nvSpPr>
            <p:cNvPr id="16397" name="Line 13"/>
            <p:cNvSpPr>
              <a:spLocks noChangeShapeType="1"/>
            </p:cNvSpPr>
            <p:nvPr/>
          </p:nvSpPr>
          <p:spPr bwMode="auto">
            <a:xfrm>
              <a:off x="2712" y="2376"/>
              <a:ext cx="432" cy="0"/>
            </a:xfrm>
            <a:prstGeom prst="line">
              <a:avLst/>
            </a:prstGeom>
            <a:noFill/>
            <a:ln w="9525">
              <a:solidFill>
                <a:schemeClr val="accent1"/>
              </a:solidFill>
              <a:round/>
              <a:headEnd/>
              <a:tailEnd/>
            </a:ln>
          </p:spPr>
          <p:txBody>
            <a:bodyPr/>
            <a:lstStyle/>
            <a:p>
              <a:endParaRPr lang="en-US"/>
            </a:p>
          </p:txBody>
        </p:sp>
        <p:sp>
          <p:nvSpPr>
            <p:cNvPr id="16398" name="Line 14"/>
            <p:cNvSpPr>
              <a:spLocks noChangeShapeType="1"/>
            </p:cNvSpPr>
            <p:nvPr/>
          </p:nvSpPr>
          <p:spPr bwMode="auto">
            <a:xfrm flipH="1">
              <a:off x="2712" y="2520"/>
              <a:ext cx="504" cy="432"/>
            </a:xfrm>
            <a:prstGeom prst="line">
              <a:avLst/>
            </a:prstGeom>
            <a:noFill/>
            <a:ln w="9525">
              <a:solidFill>
                <a:schemeClr val="accent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Depth First Search Algorithm  </a:t>
            </a:r>
          </a:p>
        </p:txBody>
      </p:sp>
      <p:graphicFrame>
        <p:nvGraphicFramePr>
          <p:cNvPr id="13" name="Group 32"/>
          <p:cNvGraphicFramePr>
            <a:graphicFrameLocks noGrp="1"/>
          </p:cNvGraphicFramePr>
          <p:nvPr/>
        </p:nvGraphicFramePr>
        <p:xfrm>
          <a:off x="4424363" y="1219200"/>
          <a:ext cx="1900237" cy="457200"/>
        </p:xfrm>
        <a:graphic>
          <a:graphicData uri="http://schemas.openxmlformats.org/drawingml/2006/table">
            <a:tbl>
              <a:tblPr/>
              <a:tblGrid>
                <a:gridCol w="1900237"/>
              </a:tblGrid>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993300"/>
                        </a:solidFill>
                        <a:effectLst/>
                        <a:latin typeface="Arial"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993300"/>
                          </a:solidFill>
                          <a:effectLst/>
                          <a:latin typeface="Arial" charset="0"/>
                          <a:cs typeface="Times New Roman" pitchFamily="18" charset="0"/>
                        </a:rPr>
                        <a:t>STACK: E, B, G</a:t>
                      </a:r>
                      <a:endParaRPr kumimoji="0" lang="en-US" sz="2400" b="0" i="0" u="none" strike="noStrike" cap="none" normalizeH="0" baseline="0" dirty="0" smtClean="0">
                        <a:ln>
                          <a:noFill/>
                        </a:ln>
                        <a:solidFill>
                          <a:srgbClr val="99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54280" name="Rectangle 38"/>
          <p:cNvSpPr>
            <a:spLocks noChangeArrowheads="1"/>
          </p:cNvSpPr>
          <p:nvPr/>
        </p:nvSpPr>
        <p:spPr bwMode="auto">
          <a:xfrm>
            <a:off x="2519363" y="1371600"/>
            <a:ext cx="1770062" cy="274638"/>
          </a:xfrm>
          <a:prstGeom prst="rect">
            <a:avLst/>
          </a:prstGeom>
          <a:solidFill>
            <a:srgbClr val="FFFFCC"/>
          </a:solidFill>
          <a:ln w="9525">
            <a:noFill/>
            <a:miter lim="800000"/>
            <a:headEnd/>
            <a:tailEnd/>
          </a:ln>
        </p:spPr>
        <p:txBody>
          <a:bodyPr wrap="none" anchor="ctr">
            <a:spAutoFit/>
          </a:bodyPr>
          <a:lstStyle/>
          <a:p>
            <a:pPr algn="just" eaLnBrk="0" hangingPunct="0"/>
            <a:r>
              <a:rPr lang="en-US" altLang="en-US" sz="1200" b="1">
                <a:solidFill>
                  <a:srgbClr val="993300"/>
                </a:solidFill>
                <a:latin typeface="Times New Roman" pitchFamily="18" charset="0"/>
                <a:cs typeface="Times New Roman" pitchFamily="18" charset="0"/>
              </a:rPr>
              <a:t>	PRINT: C</a:t>
            </a:r>
            <a:endParaRPr lang="en-US" altLang="en-US" sz="2400">
              <a:solidFill>
                <a:srgbClr val="993300"/>
              </a:solidFill>
              <a:latin typeface="Times New Roman" pitchFamily="18" charset="0"/>
            </a:endParaRPr>
          </a:p>
        </p:txBody>
      </p:sp>
      <p:sp>
        <p:nvSpPr>
          <p:cNvPr id="54281" name="Rectangle 39"/>
          <p:cNvSpPr>
            <a:spLocks noChangeArrowheads="1"/>
          </p:cNvSpPr>
          <p:nvPr/>
        </p:nvSpPr>
        <p:spPr bwMode="auto">
          <a:xfrm>
            <a:off x="228600" y="1706563"/>
            <a:ext cx="8686800" cy="1016000"/>
          </a:xfrm>
          <a:prstGeom prst="rect">
            <a:avLst/>
          </a:prstGeom>
          <a:noFill/>
          <a:ln w="9525">
            <a:noFill/>
            <a:miter lim="800000"/>
            <a:headEnd/>
            <a:tailEnd/>
          </a:ln>
        </p:spPr>
        <p:txBody>
          <a:bodyPr anchor="ctr">
            <a:spAutoFit/>
          </a:bodyPr>
          <a:lstStyle/>
          <a:p>
            <a:pPr algn="just" eaLnBrk="0" hangingPunct="0">
              <a:tabLst>
                <a:tab pos="457200" algn="l"/>
              </a:tabLst>
            </a:pPr>
            <a:r>
              <a:rPr lang="en-US" sz="2000">
                <a:latin typeface="Calibri" pitchFamily="34" charset="0"/>
                <a:cs typeface="Times New Roman" pitchFamily="18" charset="0"/>
              </a:rPr>
              <a:t>Pop and Print the top element of the </a:t>
            </a:r>
            <a:r>
              <a:rPr lang="en-US" sz="2000">
                <a:latin typeface="Calibri" pitchFamily="34" charset="0"/>
                <a:ea typeface="Times New Roman" pitchFamily="18" charset="0"/>
                <a:cs typeface="Courier New" pitchFamily="49" charset="0"/>
              </a:rPr>
              <a:t>STACK</a:t>
            </a:r>
            <a:r>
              <a:rPr lang="en-US" sz="2000">
                <a:latin typeface="Calibri" pitchFamily="34" charset="0"/>
                <a:cs typeface="Times New Roman" pitchFamily="18" charset="0"/>
              </a:rPr>
              <a:t>, that is, G. Push all the neighbors of G on to the stack that are in the ready state. Since there are no neighbors of G that are in the ready state no push operation is performed. The STACK now becomes:</a:t>
            </a:r>
            <a:endParaRPr lang="en-US" sz="2000">
              <a:latin typeface="Calibri" pitchFamily="34" charset="0"/>
            </a:endParaRPr>
          </a:p>
        </p:txBody>
      </p:sp>
      <p:graphicFrame>
        <p:nvGraphicFramePr>
          <p:cNvPr id="16" name="Group 40"/>
          <p:cNvGraphicFramePr>
            <a:graphicFrameLocks noGrp="1"/>
          </p:cNvGraphicFramePr>
          <p:nvPr/>
        </p:nvGraphicFramePr>
        <p:xfrm>
          <a:off x="4424363" y="2743200"/>
          <a:ext cx="1900237" cy="457200"/>
        </p:xfrm>
        <a:graphic>
          <a:graphicData uri="http://schemas.openxmlformats.org/drawingml/2006/table">
            <a:tbl>
              <a:tblPr/>
              <a:tblGrid>
                <a:gridCol w="1900237"/>
              </a:tblGrid>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rgbClr val="993300"/>
                        </a:solidFill>
                        <a:effectLst/>
                        <a:latin typeface="Arial"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993300"/>
                          </a:solidFill>
                          <a:effectLst/>
                          <a:latin typeface="Arial" charset="0"/>
                          <a:cs typeface="Times New Roman" pitchFamily="18" charset="0"/>
                        </a:rPr>
                        <a:t>STACK: E, B</a:t>
                      </a:r>
                      <a:endParaRPr kumimoji="0" lang="en-US" sz="2400" b="0" i="0" u="none" strike="noStrike" cap="none" normalizeH="0" baseline="0" smtClean="0">
                        <a:ln>
                          <a:noFill/>
                        </a:ln>
                        <a:solidFill>
                          <a:srgbClr val="99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54288" name="Rectangle 46"/>
          <p:cNvSpPr>
            <a:spLocks noChangeArrowheads="1"/>
          </p:cNvSpPr>
          <p:nvPr/>
        </p:nvSpPr>
        <p:spPr bwMode="auto">
          <a:xfrm>
            <a:off x="2595563" y="2743200"/>
            <a:ext cx="1817687" cy="274638"/>
          </a:xfrm>
          <a:prstGeom prst="rect">
            <a:avLst/>
          </a:prstGeom>
          <a:solidFill>
            <a:srgbClr val="FFFFCC"/>
          </a:solidFill>
          <a:ln w="9525">
            <a:noFill/>
            <a:miter lim="800000"/>
            <a:headEnd/>
            <a:tailEnd/>
          </a:ln>
        </p:spPr>
        <p:txBody>
          <a:bodyPr wrap="none" anchor="ctr">
            <a:spAutoFit/>
          </a:bodyPr>
          <a:lstStyle/>
          <a:p>
            <a:pPr algn="just" eaLnBrk="0" hangingPunct="0"/>
            <a:r>
              <a:rPr lang="en-US" altLang="en-US" sz="1200" b="1">
                <a:solidFill>
                  <a:srgbClr val="993300"/>
                </a:solidFill>
                <a:latin typeface="Times New Roman" pitchFamily="18" charset="0"/>
                <a:cs typeface="Times New Roman" pitchFamily="18" charset="0"/>
              </a:rPr>
              <a:t>	PRINT G: </a:t>
            </a:r>
            <a:endParaRPr lang="en-US" altLang="en-US" sz="2400">
              <a:solidFill>
                <a:srgbClr val="993300"/>
              </a:solidFill>
              <a:latin typeface="Times New Roman" pitchFamily="18" charset="0"/>
            </a:endParaRPr>
          </a:p>
        </p:txBody>
      </p:sp>
      <p:sp>
        <p:nvSpPr>
          <p:cNvPr id="54289" name="Rectangle 47"/>
          <p:cNvSpPr>
            <a:spLocks noChangeArrowheads="1"/>
          </p:cNvSpPr>
          <p:nvPr/>
        </p:nvSpPr>
        <p:spPr bwMode="auto">
          <a:xfrm>
            <a:off x="228600" y="3200400"/>
            <a:ext cx="8763000" cy="1016000"/>
          </a:xfrm>
          <a:prstGeom prst="rect">
            <a:avLst/>
          </a:prstGeom>
          <a:noFill/>
          <a:ln w="9525">
            <a:noFill/>
            <a:miter lim="800000"/>
            <a:headEnd/>
            <a:tailEnd/>
          </a:ln>
        </p:spPr>
        <p:txBody>
          <a:bodyPr anchor="ctr">
            <a:spAutoFit/>
          </a:bodyPr>
          <a:lstStyle/>
          <a:p>
            <a:pPr algn="just" eaLnBrk="0" hangingPunct="0">
              <a:tabLst>
                <a:tab pos="457200" algn="l"/>
              </a:tabLst>
            </a:pPr>
            <a:r>
              <a:rPr lang="en-US" sz="2000">
                <a:latin typeface="Calibri" pitchFamily="34" charset="0"/>
                <a:cs typeface="Times New Roman" pitchFamily="18" charset="0"/>
              </a:rPr>
              <a:t>Pop and Print the top element of the </a:t>
            </a:r>
            <a:r>
              <a:rPr lang="en-US" sz="2000">
                <a:latin typeface="Calibri" pitchFamily="34" charset="0"/>
                <a:ea typeface="Times New Roman" pitchFamily="18" charset="0"/>
                <a:cs typeface="Courier New" pitchFamily="49" charset="0"/>
              </a:rPr>
              <a:t>STACK</a:t>
            </a:r>
            <a:r>
              <a:rPr lang="en-US" sz="2000">
                <a:latin typeface="Calibri" pitchFamily="34" charset="0"/>
                <a:cs typeface="Times New Roman" pitchFamily="18" charset="0"/>
              </a:rPr>
              <a:t>, that is, B. Push all the neighbors of B on to the stack that are in the ready state. Since there are no neighbors of B that are in the ready state no Push operation is performed. The STACK now becomes:</a:t>
            </a:r>
            <a:endParaRPr lang="en-US" sz="2000">
              <a:latin typeface="Calibri" pitchFamily="34" charset="0"/>
            </a:endParaRPr>
          </a:p>
        </p:txBody>
      </p:sp>
      <p:graphicFrame>
        <p:nvGraphicFramePr>
          <p:cNvPr id="19" name="Group 48"/>
          <p:cNvGraphicFramePr>
            <a:graphicFrameLocks noGrp="1"/>
          </p:cNvGraphicFramePr>
          <p:nvPr/>
        </p:nvGraphicFramePr>
        <p:xfrm>
          <a:off x="4495800" y="4267200"/>
          <a:ext cx="1900238" cy="457200"/>
        </p:xfrm>
        <a:graphic>
          <a:graphicData uri="http://schemas.openxmlformats.org/drawingml/2006/table">
            <a:tbl>
              <a:tblPr/>
              <a:tblGrid>
                <a:gridCol w="1900238"/>
              </a:tblGrid>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rgbClr val="993300"/>
                        </a:solidFill>
                        <a:effectLst/>
                        <a:latin typeface="Arial"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993300"/>
                          </a:solidFill>
                          <a:effectLst/>
                          <a:latin typeface="Arial" charset="0"/>
                          <a:cs typeface="Times New Roman" pitchFamily="18" charset="0"/>
                        </a:rPr>
                        <a:t>STACK: E</a:t>
                      </a:r>
                      <a:endParaRPr kumimoji="0" lang="en-US" sz="2400" b="0" i="0" u="none" strike="noStrike" cap="none" normalizeH="0" baseline="0" smtClean="0">
                        <a:ln>
                          <a:noFill/>
                        </a:ln>
                        <a:solidFill>
                          <a:srgbClr val="99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54296" name="Rectangle 54"/>
          <p:cNvSpPr>
            <a:spLocks noChangeArrowheads="1"/>
          </p:cNvSpPr>
          <p:nvPr/>
        </p:nvSpPr>
        <p:spPr bwMode="auto">
          <a:xfrm>
            <a:off x="2286000" y="4343400"/>
            <a:ext cx="1766888" cy="274638"/>
          </a:xfrm>
          <a:prstGeom prst="rect">
            <a:avLst/>
          </a:prstGeom>
          <a:solidFill>
            <a:srgbClr val="FFFFCC"/>
          </a:solidFill>
          <a:ln w="9525">
            <a:noFill/>
            <a:miter lim="800000"/>
            <a:headEnd/>
            <a:tailEnd/>
          </a:ln>
        </p:spPr>
        <p:txBody>
          <a:bodyPr wrap="none" anchor="ctr">
            <a:spAutoFit/>
          </a:bodyPr>
          <a:lstStyle/>
          <a:p>
            <a:pPr algn="just" eaLnBrk="0" hangingPunct="0"/>
            <a:r>
              <a:rPr lang="en-US" altLang="en-US" sz="1200" b="1">
                <a:solidFill>
                  <a:srgbClr val="993300"/>
                </a:solidFill>
                <a:latin typeface="Times New Roman" pitchFamily="18" charset="0"/>
                <a:cs typeface="Times New Roman" pitchFamily="18" charset="0"/>
              </a:rPr>
              <a:t>	PRINT e: </a:t>
            </a:r>
            <a:endParaRPr lang="en-US" altLang="en-US" sz="2400">
              <a:solidFill>
                <a:srgbClr val="993300"/>
              </a:solidFill>
              <a:latin typeface="Times New Roman" pitchFamily="18" charset="0"/>
            </a:endParaRPr>
          </a:p>
        </p:txBody>
      </p:sp>
      <p:sp>
        <p:nvSpPr>
          <p:cNvPr id="54297" name="Rectangle 2"/>
          <p:cNvSpPr>
            <a:spLocks noChangeArrowheads="1"/>
          </p:cNvSpPr>
          <p:nvPr/>
        </p:nvSpPr>
        <p:spPr bwMode="auto">
          <a:xfrm>
            <a:off x="0" y="4778375"/>
            <a:ext cx="9144000" cy="1938338"/>
          </a:xfrm>
          <a:prstGeom prst="rect">
            <a:avLst/>
          </a:prstGeom>
          <a:noFill/>
          <a:ln w="9525">
            <a:noFill/>
            <a:miter lim="800000"/>
            <a:headEnd/>
            <a:tailEnd/>
          </a:ln>
        </p:spPr>
        <p:txBody>
          <a:bodyPr anchor="ctr">
            <a:spAutoFit/>
          </a:bodyPr>
          <a:lstStyle/>
          <a:p>
            <a:pPr eaLnBrk="0" hangingPunct="0">
              <a:tabLst>
                <a:tab pos="457200" algn="l"/>
              </a:tabLst>
            </a:pPr>
            <a:r>
              <a:rPr lang="en-US" sz="2000">
                <a:latin typeface="Calibri" pitchFamily="34" charset="0"/>
              </a:rPr>
              <a:t>Pop and Print the top element of the STACK, that is, E. Push all the neighbors of E on to the stack that are in the ready state. Since there are no neighbors of E that are in the ready state no Push operation is performed. The STACK now becomes empty: 	PRINT: E. Since the STACK is now empty, the depth-first search of G starting at node H is complete and the nodes which were printed are-H, I, F, C, G, B E.  These are the nodes which are reachable from the node H.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Minimum Spanning Tree  </a:t>
            </a:r>
          </a:p>
        </p:txBody>
      </p:sp>
      <p:sp>
        <p:nvSpPr>
          <p:cNvPr id="56322" name="Rectangle 3"/>
          <p:cNvSpPr txBox="1">
            <a:spLocks noChangeArrowheads="1"/>
          </p:cNvSpPr>
          <p:nvPr/>
        </p:nvSpPr>
        <p:spPr bwMode="auto">
          <a:xfrm>
            <a:off x="290513" y="1222375"/>
            <a:ext cx="8624887" cy="3121025"/>
          </a:xfrm>
          <a:prstGeom prst="rect">
            <a:avLst/>
          </a:prstGeom>
          <a:noFill/>
          <a:ln w="9525">
            <a:noFill/>
            <a:miter lim="800000"/>
            <a:headEnd/>
            <a:tailEnd/>
          </a:ln>
        </p:spPr>
        <p:txBody>
          <a:bodyPr/>
          <a:lstStyle/>
          <a:p>
            <a:pPr marL="342900" indent="-342900" eaLnBrk="0" hangingPunct="0">
              <a:lnSpc>
                <a:spcPct val="110000"/>
              </a:lnSpc>
              <a:spcBef>
                <a:spcPct val="20000"/>
              </a:spcBef>
              <a:buFont typeface="Arial" charset="0"/>
              <a:buChar char="•"/>
            </a:pPr>
            <a:r>
              <a:rPr lang="en-US" altLang="en-US" sz="2200">
                <a:latin typeface="Calibri" pitchFamily="34" charset="0"/>
              </a:rPr>
              <a:t>A spanning tree of a connected, undirected graph G, is a sub-graph of G which is a tree that connects all the vertices together. A graph G can have many different spanning trees. </a:t>
            </a:r>
          </a:p>
          <a:p>
            <a:pPr marL="342900" indent="-342900" eaLnBrk="0" hangingPunct="0">
              <a:lnSpc>
                <a:spcPct val="110000"/>
              </a:lnSpc>
              <a:spcBef>
                <a:spcPct val="20000"/>
              </a:spcBef>
              <a:buFont typeface="Arial" charset="0"/>
              <a:buChar char="•"/>
            </a:pPr>
            <a:r>
              <a:rPr lang="en-US" altLang="en-US" sz="2200">
                <a:latin typeface="Calibri" pitchFamily="34" charset="0"/>
              </a:rPr>
              <a:t>When we assign </a:t>
            </a:r>
            <a:r>
              <a:rPr lang="en-US" altLang="en-US" sz="2200" i="1">
                <a:latin typeface="Calibri" pitchFamily="34" charset="0"/>
              </a:rPr>
              <a:t>weights</a:t>
            </a:r>
            <a:r>
              <a:rPr lang="en-US" altLang="en-US" sz="2200">
                <a:latin typeface="Calibri" pitchFamily="34" charset="0"/>
              </a:rPr>
              <a:t> to each edge (which is a number that represents how unfavorable the edge is), and use it to assign a weight to a spanning tree by calculating the sum of the weights of the edges in that spanning tree. </a:t>
            </a:r>
          </a:p>
          <a:p>
            <a:pPr marL="342900" indent="-342900" eaLnBrk="0" hangingPunct="0">
              <a:lnSpc>
                <a:spcPct val="110000"/>
              </a:lnSpc>
              <a:spcBef>
                <a:spcPct val="20000"/>
              </a:spcBef>
              <a:buFont typeface="Arial" charset="0"/>
              <a:buChar char="•"/>
            </a:pPr>
            <a:r>
              <a:rPr lang="en-US" altLang="en-US" sz="2200">
                <a:latin typeface="Calibri" pitchFamily="34" charset="0"/>
              </a:rPr>
              <a:t>A minimum spanning tree (MST) is defined as a spanning tree with weight less than or equal to the weight of every other spanning tree. In other words, a </a:t>
            </a:r>
            <a:r>
              <a:rPr lang="en-US" altLang="en-US" sz="2200" b="1">
                <a:latin typeface="Calibri" pitchFamily="34" charset="0"/>
              </a:rPr>
              <a:t>minimum spanning tree </a:t>
            </a:r>
            <a:r>
              <a:rPr lang="en-US" altLang="en-US" sz="2200">
                <a:latin typeface="Calibri" pitchFamily="34" charset="0"/>
              </a:rPr>
              <a:t>is a spanning tree that has weights associated with its edges, and the total weight of the tree (the sum of the weights of its edges) is at a minimum.</a:t>
            </a:r>
          </a:p>
          <a:p>
            <a:pPr marL="342900" indent="-342900" eaLnBrk="0" hangingPunct="0">
              <a:lnSpc>
                <a:spcPct val="110000"/>
              </a:lnSpc>
              <a:spcBef>
                <a:spcPct val="20000"/>
              </a:spcBef>
              <a:buFont typeface="Arial" charset="0"/>
              <a:buChar char="•"/>
            </a:pPr>
            <a:endParaRPr lang="en-US" altLang="en-US" sz="220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Minimum Spanning Tree  </a:t>
            </a:r>
          </a:p>
        </p:txBody>
      </p:sp>
      <p:sp>
        <p:nvSpPr>
          <p:cNvPr id="58370" name="Rectangle 3"/>
          <p:cNvSpPr txBox="1">
            <a:spLocks noChangeArrowheads="1"/>
          </p:cNvSpPr>
          <p:nvPr/>
        </p:nvSpPr>
        <p:spPr bwMode="auto">
          <a:xfrm>
            <a:off x="228600" y="1143000"/>
            <a:ext cx="8458200" cy="1066800"/>
          </a:xfrm>
          <a:prstGeom prst="rect">
            <a:avLst/>
          </a:prstGeom>
          <a:noFill/>
          <a:ln w="9525">
            <a:noFill/>
            <a:miter lim="800000"/>
            <a:headEnd/>
            <a:tailEnd/>
          </a:ln>
        </p:spPr>
        <p:txBody>
          <a:bodyPr/>
          <a:lstStyle/>
          <a:p>
            <a:pPr eaLnBrk="0" hangingPunct="0">
              <a:lnSpc>
                <a:spcPct val="110000"/>
              </a:lnSpc>
              <a:spcBef>
                <a:spcPct val="20000"/>
              </a:spcBef>
              <a:buFont typeface="Arial" charset="0"/>
              <a:buNone/>
            </a:pPr>
            <a:r>
              <a:rPr lang="en-US" altLang="en-US" sz="2400">
                <a:latin typeface="Calibri" pitchFamily="34" charset="0"/>
              </a:rPr>
              <a:t>Example: Consider an un-weighted graph G given below. From G we can draw many distinct spanning trees. (Eight of them are given here). For an un-weighted graph, every spanning tree is a minimum spanning tree.</a:t>
            </a:r>
          </a:p>
        </p:txBody>
      </p:sp>
      <p:sp>
        <p:nvSpPr>
          <p:cNvPr id="58371" name="Oval 4"/>
          <p:cNvSpPr>
            <a:spLocks noChangeArrowheads="1"/>
          </p:cNvSpPr>
          <p:nvPr/>
        </p:nvSpPr>
        <p:spPr bwMode="auto">
          <a:xfrm>
            <a:off x="488950" y="34385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A</a:t>
            </a:r>
            <a:endParaRPr lang="en-US" altLang="en-US" sz="1400">
              <a:solidFill>
                <a:srgbClr val="993300"/>
              </a:solidFill>
              <a:latin typeface="Times New Roman" pitchFamily="18" charset="0"/>
            </a:endParaRPr>
          </a:p>
        </p:txBody>
      </p:sp>
      <p:sp>
        <p:nvSpPr>
          <p:cNvPr id="58372" name="Oval 5"/>
          <p:cNvSpPr>
            <a:spLocks noChangeArrowheads="1"/>
          </p:cNvSpPr>
          <p:nvPr/>
        </p:nvSpPr>
        <p:spPr bwMode="auto">
          <a:xfrm>
            <a:off x="1174750" y="34385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B</a:t>
            </a:r>
            <a:endParaRPr lang="en-US" altLang="en-US" sz="1400">
              <a:solidFill>
                <a:srgbClr val="993300"/>
              </a:solidFill>
              <a:latin typeface="Times New Roman" pitchFamily="18" charset="0"/>
            </a:endParaRPr>
          </a:p>
        </p:txBody>
      </p:sp>
      <p:sp>
        <p:nvSpPr>
          <p:cNvPr id="58373" name="Oval 6"/>
          <p:cNvSpPr>
            <a:spLocks noChangeArrowheads="1"/>
          </p:cNvSpPr>
          <p:nvPr/>
        </p:nvSpPr>
        <p:spPr bwMode="auto">
          <a:xfrm>
            <a:off x="488950" y="41243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374" name="Oval 7"/>
          <p:cNvSpPr>
            <a:spLocks noChangeArrowheads="1"/>
          </p:cNvSpPr>
          <p:nvPr/>
        </p:nvSpPr>
        <p:spPr bwMode="auto">
          <a:xfrm>
            <a:off x="1174750" y="41243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375" name="Line 8"/>
          <p:cNvSpPr>
            <a:spLocks noChangeShapeType="1"/>
          </p:cNvSpPr>
          <p:nvPr/>
        </p:nvSpPr>
        <p:spPr bwMode="auto">
          <a:xfrm>
            <a:off x="717550" y="3552825"/>
            <a:ext cx="457200" cy="0"/>
          </a:xfrm>
          <a:prstGeom prst="line">
            <a:avLst/>
          </a:prstGeom>
          <a:noFill/>
          <a:ln w="9525">
            <a:solidFill>
              <a:schemeClr val="tx1"/>
            </a:solidFill>
            <a:round/>
            <a:headEnd/>
            <a:tailEnd/>
          </a:ln>
        </p:spPr>
        <p:txBody>
          <a:bodyPr/>
          <a:lstStyle/>
          <a:p>
            <a:endParaRPr lang="en-US"/>
          </a:p>
        </p:txBody>
      </p:sp>
      <p:sp>
        <p:nvSpPr>
          <p:cNvPr id="58376" name="Line 9"/>
          <p:cNvSpPr>
            <a:spLocks noChangeShapeType="1"/>
          </p:cNvSpPr>
          <p:nvPr/>
        </p:nvSpPr>
        <p:spPr bwMode="auto">
          <a:xfrm>
            <a:off x="603250" y="3667125"/>
            <a:ext cx="0" cy="457200"/>
          </a:xfrm>
          <a:prstGeom prst="line">
            <a:avLst/>
          </a:prstGeom>
          <a:noFill/>
          <a:ln w="9525">
            <a:solidFill>
              <a:schemeClr val="tx1"/>
            </a:solidFill>
            <a:round/>
            <a:headEnd/>
            <a:tailEnd/>
          </a:ln>
        </p:spPr>
        <p:txBody>
          <a:bodyPr/>
          <a:lstStyle/>
          <a:p>
            <a:endParaRPr lang="en-US"/>
          </a:p>
        </p:txBody>
      </p:sp>
      <p:sp>
        <p:nvSpPr>
          <p:cNvPr id="58377" name="Line 10"/>
          <p:cNvSpPr>
            <a:spLocks noChangeShapeType="1"/>
          </p:cNvSpPr>
          <p:nvPr/>
        </p:nvSpPr>
        <p:spPr bwMode="auto">
          <a:xfrm>
            <a:off x="1289050" y="3667125"/>
            <a:ext cx="0" cy="457200"/>
          </a:xfrm>
          <a:prstGeom prst="line">
            <a:avLst/>
          </a:prstGeom>
          <a:noFill/>
          <a:ln w="9525">
            <a:solidFill>
              <a:schemeClr val="tx1"/>
            </a:solidFill>
            <a:round/>
            <a:headEnd/>
            <a:tailEnd/>
          </a:ln>
        </p:spPr>
        <p:txBody>
          <a:bodyPr/>
          <a:lstStyle/>
          <a:p>
            <a:endParaRPr lang="en-US"/>
          </a:p>
        </p:txBody>
      </p:sp>
      <p:sp>
        <p:nvSpPr>
          <p:cNvPr id="58378" name="Line 11"/>
          <p:cNvSpPr>
            <a:spLocks noChangeShapeType="1"/>
          </p:cNvSpPr>
          <p:nvPr/>
        </p:nvSpPr>
        <p:spPr bwMode="auto">
          <a:xfrm>
            <a:off x="717550" y="4238625"/>
            <a:ext cx="457200" cy="0"/>
          </a:xfrm>
          <a:prstGeom prst="line">
            <a:avLst/>
          </a:prstGeom>
          <a:noFill/>
          <a:ln w="9525">
            <a:solidFill>
              <a:schemeClr val="tx1"/>
            </a:solidFill>
            <a:round/>
            <a:headEnd/>
            <a:tailEnd/>
          </a:ln>
        </p:spPr>
        <p:txBody>
          <a:bodyPr/>
          <a:lstStyle/>
          <a:p>
            <a:endParaRPr lang="en-US"/>
          </a:p>
        </p:txBody>
      </p:sp>
      <p:sp>
        <p:nvSpPr>
          <p:cNvPr id="58379" name="Line 12"/>
          <p:cNvSpPr>
            <a:spLocks noChangeShapeType="1"/>
          </p:cNvSpPr>
          <p:nvPr/>
        </p:nvSpPr>
        <p:spPr bwMode="auto">
          <a:xfrm flipH="1">
            <a:off x="606425" y="3667125"/>
            <a:ext cx="682625" cy="461963"/>
          </a:xfrm>
          <a:prstGeom prst="line">
            <a:avLst/>
          </a:prstGeom>
          <a:noFill/>
          <a:ln w="9525">
            <a:solidFill>
              <a:schemeClr val="tx1"/>
            </a:solidFill>
            <a:round/>
            <a:headEnd/>
            <a:tailEnd/>
          </a:ln>
        </p:spPr>
        <p:txBody>
          <a:bodyPr/>
          <a:lstStyle/>
          <a:p>
            <a:endParaRPr lang="en-US"/>
          </a:p>
        </p:txBody>
      </p:sp>
      <p:sp>
        <p:nvSpPr>
          <p:cNvPr id="58380" name="Oval 13"/>
          <p:cNvSpPr>
            <a:spLocks noChangeArrowheads="1"/>
          </p:cNvSpPr>
          <p:nvPr/>
        </p:nvSpPr>
        <p:spPr bwMode="auto">
          <a:xfrm>
            <a:off x="1735138" y="34385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A</a:t>
            </a:r>
            <a:endParaRPr lang="en-US" altLang="en-US" sz="1400">
              <a:solidFill>
                <a:srgbClr val="993300"/>
              </a:solidFill>
              <a:latin typeface="Times New Roman" pitchFamily="18" charset="0"/>
            </a:endParaRPr>
          </a:p>
        </p:txBody>
      </p:sp>
      <p:sp>
        <p:nvSpPr>
          <p:cNvPr id="58381" name="Oval 14"/>
          <p:cNvSpPr>
            <a:spLocks noChangeArrowheads="1"/>
          </p:cNvSpPr>
          <p:nvPr/>
        </p:nvSpPr>
        <p:spPr bwMode="auto">
          <a:xfrm>
            <a:off x="2420938" y="34385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B</a:t>
            </a:r>
            <a:endParaRPr lang="en-US" altLang="en-US" sz="1400">
              <a:solidFill>
                <a:srgbClr val="993300"/>
              </a:solidFill>
              <a:latin typeface="Times New Roman" pitchFamily="18" charset="0"/>
            </a:endParaRPr>
          </a:p>
        </p:txBody>
      </p:sp>
      <p:sp>
        <p:nvSpPr>
          <p:cNvPr id="58382" name="Oval 15"/>
          <p:cNvSpPr>
            <a:spLocks noChangeArrowheads="1"/>
          </p:cNvSpPr>
          <p:nvPr/>
        </p:nvSpPr>
        <p:spPr bwMode="auto">
          <a:xfrm>
            <a:off x="1735138" y="41243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383" name="Oval 16"/>
          <p:cNvSpPr>
            <a:spLocks noChangeArrowheads="1"/>
          </p:cNvSpPr>
          <p:nvPr/>
        </p:nvSpPr>
        <p:spPr bwMode="auto">
          <a:xfrm>
            <a:off x="2420938" y="41243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384" name="Line 17"/>
          <p:cNvSpPr>
            <a:spLocks noChangeShapeType="1"/>
          </p:cNvSpPr>
          <p:nvPr/>
        </p:nvSpPr>
        <p:spPr bwMode="auto">
          <a:xfrm>
            <a:off x="1963738" y="3552825"/>
            <a:ext cx="457200" cy="0"/>
          </a:xfrm>
          <a:prstGeom prst="line">
            <a:avLst/>
          </a:prstGeom>
          <a:noFill/>
          <a:ln w="9525">
            <a:solidFill>
              <a:schemeClr val="tx1"/>
            </a:solidFill>
            <a:round/>
            <a:headEnd/>
            <a:tailEnd/>
          </a:ln>
        </p:spPr>
        <p:txBody>
          <a:bodyPr/>
          <a:lstStyle/>
          <a:p>
            <a:endParaRPr lang="en-US"/>
          </a:p>
        </p:txBody>
      </p:sp>
      <p:sp>
        <p:nvSpPr>
          <p:cNvPr id="58385" name="Line 18"/>
          <p:cNvSpPr>
            <a:spLocks noChangeShapeType="1"/>
          </p:cNvSpPr>
          <p:nvPr/>
        </p:nvSpPr>
        <p:spPr bwMode="auto">
          <a:xfrm>
            <a:off x="1960563" y="4233863"/>
            <a:ext cx="457200" cy="0"/>
          </a:xfrm>
          <a:prstGeom prst="line">
            <a:avLst/>
          </a:prstGeom>
          <a:noFill/>
          <a:ln w="9525">
            <a:solidFill>
              <a:schemeClr val="tx1"/>
            </a:solidFill>
            <a:round/>
            <a:headEnd/>
            <a:tailEnd/>
          </a:ln>
        </p:spPr>
        <p:txBody>
          <a:bodyPr/>
          <a:lstStyle/>
          <a:p>
            <a:endParaRPr lang="en-US"/>
          </a:p>
        </p:txBody>
      </p:sp>
      <p:sp>
        <p:nvSpPr>
          <p:cNvPr id="58386" name="Line 19"/>
          <p:cNvSpPr>
            <a:spLocks noChangeShapeType="1"/>
          </p:cNvSpPr>
          <p:nvPr/>
        </p:nvSpPr>
        <p:spPr bwMode="auto">
          <a:xfrm>
            <a:off x="1852613" y="3671888"/>
            <a:ext cx="682625" cy="452437"/>
          </a:xfrm>
          <a:prstGeom prst="line">
            <a:avLst/>
          </a:prstGeom>
          <a:noFill/>
          <a:ln w="9525">
            <a:solidFill>
              <a:schemeClr val="tx1"/>
            </a:solidFill>
            <a:round/>
            <a:headEnd/>
            <a:tailEnd/>
          </a:ln>
        </p:spPr>
        <p:txBody>
          <a:bodyPr/>
          <a:lstStyle/>
          <a:p>
            <a:endParaRPr lang="en-US"/>
          </a:p>
        </p:txBody>
      </p:sp>
      <p:sp>
        <p:nvSpPr>
          <p:cNvPr id="58387" name="Oval 20"/>
          <p:cNvSpPr>
            <a:spLocks noChangeArrowheads="1"/>
          </p:cNvSpPr>
          <p:nvPr/>
        </p:nvSpPr>
        <p:spPr bwMode="auto">
          <a:xfrm>
            <a:off x="2868613" y="3505200"/>
            <a:ext cx="228600" cy="2667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A</a:t>
            </a:r>
            <a:endParaRPr lang="en-US" altLang="en-US" sz="1400">
              <a:solidFill>
                <a:srgbClr val="993300"/>
              </a:solidFill>
              <a:latin typeface="Times New Roman" pitchFamily="18" charset="0"/>
            </a:endParaRPr>
          </a:p>
        </p:txBody>
      </p:sp>
      <p:sp>
        <p:nvSpPr>
          <p:cNvPr id="58388" name="Oval 21"/>
          <p:cNvSpPr>
            <a:spLocks noChangeArrowheads="1"/>
          </p:cNvSpPr>
          <p:nvPr/>
        </p:nvSpPr>
        <p:spPr bwMode="auto">
          <a:xfrm>
            <a:off x="3554413" y="3505200"/>
            <a:ext cx="228600" cy="2667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B</a:t>
            </a:r>
            <a:endParaRPr lang="en-US" altLang="en-US" sz="1400">
              <a:solidFill>
                <a:srgbClr val="993300"/>
              </a:solidFill>
              <a:latin typeface="Times New Roman" pitchFamily="18" charset="0"/>
            </a:endParaRPr>
          </a:p>
        </p:txBody>
      </p:sp>
      <p:sp>
        <p:nvSpPr>
          <p:cNvPr id="58389" name="Oval 22"/>
          <p:cNvSpPr>
            <a:spLocks noChangeArrowheads="1"/>
          </p:cNvSpPr>
          <p:nvPr/>
        </p:nvSpPr>
        <p:spPr bwMode="auto">
          <a:xfrm>
            <a:off x="2868613" y="4191000"/>
            <a:ext cx="228600" cy="2667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390" name="Oval 23"/>
          <p:cNvSpPr>
            <a:spLocks noChangeArrowheads="1"/>
          </p:cNvSpPr>
          <p:nvPr/>
        </p:nvSpPr>
        <p:spPr bwMode="auto">
          <a:xfrm>
            <a:off x="3554413" y="4191000"/>
            <a:ext cx="228600" cy="2667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391" name="Line 24"/>
          <p:cNvSpPr>
            <a:spLocks noChangeShapeType="1"/>
          </p:cNvSpPr>
          <p:nvPr/>
        </p:nvSpPr>
        <p:spPr bwMode="auto">
          <a:xfrm>
            <a:off x="3094038" y="3652838"/>
            <a:ext cx="457200" cy="0"/>
          </a:xfrm>
          <a:prstGeom prst="line">
            <a:avLst/>
          </a:prstGeom>
          <a:noFill/>
          <a:ln w="9525">
            <a:solidFill>
              <a:schemeClr val="tx1"/>
            </a:solidFill>
            <a:round/>
            <a:headEnd/>
            <a:tailEnd/>
          </a:ln>
        </p:spPr>
        <p:txBody>
          <a:bodyPr/>
          <a:lstStyle/>
          <a:p>
            <a:endParaRPr lang="en-US"/>
          </a:p>
        </p:txBody>
      </p:sp>
      <p:sp>
        <p:nvSpPr>
          <p:cNvPr id="58392" name="Line 25"/>
          <p:cNvSpPr>
            <a:spLocks noChangeShapeType="1"/>
          </p:cNvSpPr>
          <p:nvPr/>
        </p:nvSpPr>
        <p:spPr bwMode="auto">
          <a:xfrm>
            <a:off x="2979738" y="3690938"/>
            <a:ext cx="0" cy="533400"/>
          </a:xfrm>
          <a:prstGeom prst="line">
            <a:avLst/>
          </a:prstGeom>
          <a:noFill/>
          <a:ln w="9525">
            <a:solidFill>
              <a:schemeClr val="tx1"/>
            </a:solidFill>
            <a:round/>
            <a:headEnd/>
            <a:tailEnd/>
          </a:ln>
        </p:spPr>
        <p:txBody>
          <a:bodyPr/>
          <a:lstStyle/>
          <a:p>
            <a:endParaRPr lang="en-US"/>
          </a:p>
        </p:txBody>
      </p:sp>
      <p:sp>
        <p:nvSpPr>
          <p:cNvPr id="58393" name="Line 26"/>
          <p:cNvSpPr>
            <a:spLocks noChangeShapeType="1"/>
          </p:cNvSpPr>
          <p:nvPr/>
        </p:nvSpPr>
        <p:spPr bwMode="auto">
          <a:xfrm>
            <a:off x="3090863" y="4333875"/>
            <a:ext cx="457200" cy="0"/>
          </a:xfrm>
          <a:prstGeom prst="line">
            <a:avLst/>
          </a:prstGeom>
          <a:noFill/>
          <a:ln w="9525">
            <a:solidFill>
              <a:schemeClr val="tx1"/>
            </a:solidFill>
            <a:round/>
            <a:headEnd/>
            <a:tailEnd/>
          </a:ln>
        </p:spPr>
        <p:txBody>
          <a:bodyPr/>
          <a:lstStyle/>
          <a:p>
            <a:endParaRPr lang="en-US"/>
          </a:p>
        </p:txBody>
      </p:sp>
      <p:sp>
        <p:nvSpPr>
          <p:cNvPr id="58394" name="Oval 27"/>
          <p:cNvSpPr>
            <a:spLocks noChangeArrowheads="1"/>
          </p:cNvSpPr>
          <p:nvPr/>
        </p:nvSpPr>
        <p:spPr bwMode="auto">
          <a:xfrm>
            <a:off x="4114800" y="35052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A</a:t>
            </a:r>
            <a:endParaRPr lang="en-US" altLang="en-US" sz="1400">
              <a:solidFill>
                <a:srgbClr val="993300"/>
              </a:solidFill>
              <a:latin typeface="Times New Roman" pitchFamily="18" charset="0"/>
            </a:endParaRPr>
          </a:p>
        </p:txBody>
      </p:sp>
      <p:sp>
        <p:nvSpPr>
          <p:cNvPr id="58395" name="Oval 28"/>
          <p:cNvSpPr>
            <a:spLocks noChangeArrowheads="1"/>
          </p:cNvSpPr>
          <p:nvPr/>
        </p:nvSpPr>
        <p:spPr bwMode="auto">
          <a:xfrm>
            <a:off x="4800600" y="35052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B</a:t>
            </a:r>
            <a:endParaRPr lang="en-US" altLang="en-US" sz="1400">
              <a:solidFill>
                <a:srgbClr val="993300"/>
              </a:solidFill>
              <a:latin typeface="Times New Roman" pitchFamily="18" charset="0"/>
            </a:endParaRPr>
          </a:p>
        </p:txBody>
      </p:sp>
      <p:sp>
        <p:nvSpPr>
          <p:cNvPr id="58396" name="Oval 29"/>
          <p:cNvSpPr>
            <a:spLocks noChangeArrowheads="1"/>
          </p:cNvSpPr>
          <p:nvPr/>
        </p:nvSpPr>
        <p:spPr bwMode="auto">
          <a:xfrm>
            <a:off x="4114800" y="41910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397" name="Oval 30"/>
          <p:cNvSpPr>
            <a:spLocks noChangeArrowheads="1"/>
          </p:cNvSpPr>
          <p:nvPr/>
        </p:nvSpPr>
        <p:spPr bwMode="auto">
          <a:xfrm>
            <a:off x="4800600" y="41910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398" name="Line 31"/>
          <p:cNvSpPr>
            <a:spLocks noChangeShapeType="1"/>
          </p:cNvSpPr>
          <p:nvPr/>
        </p:nvSpPr>
        <p:spPr bwMode="auto">
          <a:xfrm>
            <a:off x="4914900" y="3733800"/>
            <a:ext cx="0" cy="457200"/>
          </a:xfrm>
          <a:prstGeom prst="line">
            <a:avLst/>
          </a:prstGeom>
          <a:noFill/>
          <a:ln w="9525">
            <a:solidFill>
              <a:schemeClr val="tx1"/>
            </a:solidFill>
            <a:round/>
            <a:headEnd/>
            <a:tailEnd/>
          </a:ln>
        </p:spPr>
        <p:txBody>
          <a:bodyPr/>
          <a:lstStyle/>
          <a:p>
            <a:endParaRPr lang="en-US"/>
          </a:p>
        </p:txBody>
      </p:sp>
      <p:sp>
        <p:nvSpPr>
          <p:cNvPr id="58399" name="Line 32"/>
          <p:cNvSpPr>
            <a:spLocks noChangeShapeType="1"/>
          </p:cNvSpPr>
          <p:nvPr/>
        </p:nvSpPr>
        <p:spPr bwMode="auto">
          <a:xfrm>
            <a:off x="4343400" y="4305300"/>
            <a:ext cx="457200" cy="0"/>
          </a:xfrm>
          <a:prstGeom prst="line">
            <a:avLst/>
          </a:prstGeom>
          <a:noFill/>
          <a:ln w="9525">
            <a:solidFill>
              <a:schemeClr val="tx1"/>
            </a:solidFill>
            <a:round/>
            <a:headEnd/>
            <a:tailEnd/>
          </a:ln>
        </p:spPr>
        <p:txBody>
          <a:bodyPr/>
          <a:lstStyle/>
          <a:p>
            <a:endParaRPr lang="en-US"/>
          </a:p>
        </p:txBody>
      </p:sp>
      <p:sp>
        <p:nvSpPr>
          <p:cNvPr id="58400" name="Line 33"/>
          <p:cNvSpPr>
            <a:spLocks noChangeShapeType="1"/>
          </p:cNvSpPr>
          <p:nvPr/>
        </p:nvSpPr>
        <p:spPr bwMode="auto">
          <a:xfrm>
            <a:off x="4229100" y="3733800"/>
            <a:ext cx="682625" cy="452438"/>
          </a:xfrm>
          <a:prstGeom prst="line">
            <a:avLst/>
          </a:prstGeom>
          <a:noFill/>
          <a:ln w="9525">
            <a:solidFill>
              <a:schemeClr val="tx1"/>
            </a:solidFill>
            <a:round/>
            <a:headEnd/>
            <a:tailEnd/>
          </a:ln>
        </p:spPr>
        <p:txBody>
          <a:bodyPr/>
          <a:lstStyle/>
          <a:p>
            <a:endParaRPr lang="en-US"/>
          </a:p>
        </p:txBody>
      </p:sp>
      <p:sp>
        <p:nvSpPr>
          <p:cNvPr id="58401" name="Oval 34"/>
          <p:cNvSpPr>
            <a:spLocks noChangeArrowheads="1"/>
          </p:cNvSpPr>
          <p:nvPr/>
        </p:nvSpPr>
        <p:spPr bwMode="auto">
          <a:xfrm>
            <a:off x="5359400" y="34385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A</a:t>
            </a:r>
            <a:endParaRPr lang="en-US" altLang="en-US" sz="1400">
              <a:solidFill>
                <a:srgbClr val="993300"/>
              </a:solidFill>
              <a:latin typeface="Times New Roman" pitchFamily="18" charset="0"/>
            </a:endParaRPr>
          </a:p>
        </p:txBody>
      </p:sp>
      <p:sp>
        <p:nvSpPr>
          <p:cNvPr id="58402" name="Oval 35"/>
          <p:cNvSpPr>
            <a:spLocks noChangeArrowheads="1"/>
          </p:cNvSpPr>
          <p:nvPr/>
        </p:nvSpPr>
        <p:spPr bwMode="auto">
          <a:xfrm>
            <a:off x="6045200" y="34385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B</a:t>
            </a:r>
            <a:endParaRPr lang="en-US" altLang="en-US" sz="1400">
              <a:solidFill>
                <a:srgbClr val="993300"/>
              </a:solidFill>
              <a:latin typeface="Times New Roman" pitchFamily="18" charset="0"/>
            </a:endParaRPr>
          </a:p>
        </p:txBody>
      </p:sp>
      <p:sp>
        <p:nvSpPr>
          <p:cNvPr id="58403" name="Oval 36"/>
          <p:cNvSpPr>
            <a:spLocks noChangeArrowheads="1"/>
          </p:cNvSpPr>
          <p:nvPr/>
        </p:nvSpPr>
        <p:spPr bwMode="auto">
          <a:xfrm>
            <a:off x="5359400" y="41243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404" name="Oval 37"/>
          <p:cNvSpPr>
            <a:spLocks noChangeArrowheads="1"/>
          </p:cNvSpPr>
          <p:nvPr/>
        </p:nvSpPr>
        <p:spPr bwMode="auto">
          <a:xfrm>
            <a:off x="6045200" y="41243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405" name="Line 38"/>
          <p:cNvSpPr>
            <a:spLocks noChangeShapeType="1"/>
          </p:cNvSpPr>
          <p:nvPr/>
        </p:nvSpPr>
        <p:spPr bwMode="auto">
          <a:xfrm>
            <a:off x="5588000" y="3552825"/>
            <a:ext cx="457200" cy="0"/>
          </a:xfrm>
          <a:prstGeom prst="line">
            <a:avLst/>
          </a:prstGeom>
          <a:noFill/>
          <a:ln w="9525">
            <a:solidFill>
              <a:schemeClr val="tx1"/>
            </a:solidFill>
            <a:round/>
            <a:headEnd/>
            <a:tailEnd/>
          </a:ln>
        </p:spPr>
        <p:txBody>
          <a:bodyPr/>
          <a:lstStyle/>
          <a:p>
            <a:endParaRPr lang="en-US"/>
          </a:p>
        </p:txBody>
      </p:sp>
      <p:sp>
        <p:nvSpPr>
          <p:cNvPr id="58406" name="Line 39"/>
          <p:cNvSpPr>
            <a:spLocks noChangeShapeType="1"/>
          </p:cNvSpPr>
          <p:nvPr/>
        </p:nvSpPr>
        <p:spPr bwMode="auto">
          <a:xfrm>
            <a:off x="5588000" y="4238625"/>
            <a:ext cx="457200" cy="0"/>
          </a:xfrm>
          <a:prstGeom prst="line">
            <a:avLst/>
          </a:prstGeom>
          <a:noFill/>
          <a:ln w="9525">
            <a:solidFill>
              <a:schemeClr val="tx1"/>
            </a:solidFill>
            <a:round/>
            <a:headEnd/>
            <a:tailEnd/>
          </a:ln>
        </p:spPr>
        <p:txBody>
          <a:bodyPr/>
          <a:lstStyle/>
          <a:p>
            <a:endParaRPr lang="en-US"/>
          </a:p>
        </p:txBody>
      </p:sp>
      <p:sp>
        <p:nvSpPr>
          <p:cNvPr id="58407" name="Line 40"/>
          <p:cNvSpPr>
            <a:spLocks noChangeShapeType="1"/>
          </p:cNvSpPr>
          <p:nvPr/>
        </p:nvSpPr>
        <p:spPr bwMode="auto">
          <a:xfrm flipH="1">
            <a:off x="5473700" y="3668713"/>
            <a:ext cx="682625" cy="460375"/>
          </a:xfrm>
          <a:prstGeom prst="line">
            <a:avLst/>
          </a:prstGeom>
          <a:noFill/>
          <a:ln w="9525">
            <a:solidFill>
              <a:schemeClr val="tx1"/>
            </a:solidFill>
            <a:round/>
            <a:headEnd/>
            <a:tailEnd/>
          </a:ln>
        </p:spPr>
        <p:txBody>
          <a:bodyPr/>
          <a:lstStyle/>
          <a:p>
            <a:endParaRPr lang="en-US"/>
          </a:p>
        </p:txBody>
      </p:sp>
      <p:sp>
        <p:nvSpPr>
          <p:cNvPr id="58408" name="Rectangle 41"/>
          <p:cNvSpPr>
            <a:spLocks noChangeArrowheads="1"/>
          </p:cNvSpPr>
          <p:nvPr/>
        </p:nvSpPr>
        <p:spPr bwMode="auto">
          <a:xfrm>
            <a:off x="352425" y="4648200"/>
            <a:ext cx="1476375" cy="304800"/>
          </a:xfrm>
          <a:prstGeom prst="rect">
            <a:avLst/>
          </a:prstGeom>
          <a:noFill/>
          <a:ln w="9525">
            <a:solidFill>
              <a:schemeClr val="tx1"/>
            </a:solidFill>
            <a:miter lim="800000"/>
            <a:headEnd/>
            <a:tailEnd/>
          </a:ln>
        </p:spPr>
        <p:txBody>
          <a:bodyPr wrap="none" anchor="ctr">
            <a:spAutoFit/>
          </a:bodyPr>
          <a:lstStyle/>
          <a:p>
            <a:pPr eaLnBrk="0" hangingPunct="0"/>
            <a:r>
              <a:rPr lang="en-US" altLang="en-US" sz="1200" b="1">
                <a:latin typeface="Times New Roman" pitchFamily="18" charset="0"/>
              </a:rPr>
              <a:t>Unweighted Graph</a:t>
            </a:r>
            <a:r>
              <a:rPr lang="en-US" altLang="en-US" sz="1400">
                <a:latin typeface="Times New Roman" pitchFamily="18" charset="0"/>
              </a:rPr>
              <a:t> </a:t>
            </a:r>
          </a:p>
        </p:txBody>
      </p:sp>
      <p:sp>
        <p:nvSpPr>
          <p:cNvPr id="58409" name="Oval 42"/>
          <p:cNvSpPr>
            <a:spLocks noChangeArrowheads="1"/>
          </p:cNvSpPr>
          <p:nvPr/>
        </p:nvSpPr>
        <p:spPr bwMode="auto">
          <a:xfrm>
            <a:off x="6602413" y="34290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A</a:t>
            </a:r>
            <a:endParaRPr lang="en-US" altLang="en-US" sz="1400">
              <a:solidFill>
                <a:srgbClr val="993300"/>
              </a:solidFill>
              <a:latin typeface="Times New Roman" pitchFamily="18" charset="0"/>
            </a:endParaRPr>
          </a:p>
        </p:txBody>
      </p:sp>
      <p:sp>
        <p:nvSpPr>
          <p:cNvPr id="58410" name="Oval 43"/>
          <p:cNvSpPr>
            <a:spLocks noChangeArrowheads="1"/>
          </p:cNvSpPr>
          <p:nvPr/>
        </p:nvSpPr>
        <p:spPr bwMode="auto">
          <a:xfrm>
            <a:off x="7288213" y="34290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B</a:t>
            </a:r>
            <a:endParaRPr lang="en-US" altLang="en-US" sz="1400">
              <a:solidFill>
                <a:srgbClr val="993300"/>
              </a:solidFill>
              <a:latin typeface="Times New Roman" pitchFamily="18" charset="0"/>
            </a:endParaRPr>
          </a:p>
        </p:txBody>
      </p:sp>
      <p:sp>
        <p:nvSpPr>
          <p:cNvPr id="58411" name="Oval 44"/>
          <p:cNvSpPr>
            <a:spLocks noChangeArrowheads="1"/>
          </p:cNvSpPr>
          <p:nvPr/>
        </p:nvSpPr>
        <p:spPr bwMode="auto">
          <a:xfrm>
            <a:off x="6602413" y="41148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412" name="Oval 45"/>
          <p:cNvSpPr>
            <a:spLocks noChangeArrowheads="1"/>
          </p:cNvSpPr>
          <p:nvPr/>
        </p:nvSpPr>
        <p:spPr bwMode="auto">
          <a:xfrm>
            <a:off x="7288213" y="41148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413" name="Line 46"/>
          <p:cNvSpPr>
            <a:spLocks noChangeShapeType="1"/>
          </p:cNvSpPr>
          <p:nvPr/>
        </p:nvSpPr>
        <p:spPr bwMode="auto">
          <a:xfrm>
            <a:off x="6831013" y="3543300"/>
            <a:ext cx="457200" cy="0"/>
          </a:xfrm>
          <a:prstGeom prst="line">
            <a:avLst/>
          </a:prstGeom>
          <a:noFill/>
          <a:ln w="9525">
            <a:solidFill>
              <a:schemeClr val="tx1"/>
            </a:solidFill>
            <a:round/>
            <a:headEnd/>
            <a:tailEnd/>
          </a:ln>
        </p:spPr>
        <p:txBody>
          <a:bodyPr/>
          <a:lstStyle/>
          <a:p>
            <a:endParaRPr lang="en-US"/>
          </a:p>
        </p:txBody>
      </p:sp>
      <p:sp>
        <p:nvSpPr>
          <p:cNvPr id="58414" name="Line 47"/>
          <p:cNvSpPr>
            <a:spLocks noChangeShapeType="1"/>
          </p:cNvSpPr>
          <p:nvPr/>
        </p:nvSpPr>
        <p:spPr bwMode="auto">
          <a:xfrm>
            <a:off x="7402513" y="3657600"/>
            <a:ext cx="0" cy="457200"/>
          </a:xfrm>
          <a:prstGeom prst="line">
            <a:avLst/>
          </a:prstGeom>
          <a:noFill/>
          <a:ln w="9525">
            <a:solidFill>
              <a:schemeClr val="tx1"/>
            </a:solidFill>
            <a:round/>
            <a:headEnd/>
            <a:tailEnd/>
          </a:ln>
        </p:spPr>
        <p:txBody>
          <a:bodyPr/>
          <a:lstStyle/>
          <a:p>
            <a:endParaRPr lang="en-US"/>
          </a:p>
        </p:txBody>
      </p:sp>
      <p:sp>
        <p:nvSpPr>
          <p:cNvPr id="58415" name="Line 48"/>
          <p:cNvSpPr>
            <a:spLocks noChangeShapeType="1"/>
          </p:cNvSpPr>
          <p:nvPr/>
        </p:nvSpPr>
        <p:spPr bwMode="auto">
          <a:xfrm>
            <a:off x="6831013" y="4229100"/>
            <a:ext cx="457200" cy="0"/>
          </a:xfrm>
          <a:prstGeom prst="line">
            <a:avLst/>
          </a:prstGeom>
          <a:noFill/>
          <a:ln w="9525">
            <a:solidFill>
              <a:schemeClr val="tx1"/>
            </a:solidFill>
            <a:round/>
            <a:headEnd/>
            <a:tailEnd/>
          </a:ln>
        </p:spPr>
        <p:txBody>
          <a:bodyPr/>
          <a:lstStyle/>
          <a:p>
            <a:endParaRPr lang="en-US"/>
          </a:p>
        </p:txBody>
      </p:sp>
      <p:sp>
        <p:nvSpPr>
          <p:cNvPr id="58416" name="Oval 49"/>
          <p:cNvSpPr>
            <a:spLocks noChangeArrowheads="1"/>
          </p:cNvSpPr>
          <p:nvPr/>
        </p:nvSpPr>
        <p:spPr bwMode="auto">
          <a:xfrm>
            <a:off x="7848600" y="34290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A</a:t>
            </a:r>
            <a:endParaRPr lang="en-US" altLang="en-US" sz="1400">
              <a:solidFill>
                <a:srgbClr val="993300"/>
              </a:solidFill>
              <a:latin typeface="Times New Roman" pitchFamily="18" charset="0"/>
            </a:endParaRPr>
          </a:p>
        </p:txBody>
      </p:sp>
      <p:sp>
        <p:nvSpPr>
          <p:cNvPr id="58417" name="Oval 50"/>
          <p:cNvSpPr>
            <a:spLocks noChangeArrowheads="1"/>
          </p:cNvSpPr>
          <p:nvPr/>
        </p:nvSpPr>
        <p:spPr bwMode="auto">
          <a:xfrm>
            <a:off x="8534400" y="34290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B</a:t>
            </a:r>
            <a:endParaRPr lang="en-US" altLang="en-US" sz="1400">
              <a:solidFill>
                <a:srgbClr val="993300"/>
              </a:solidFill>
              <a:latin typeface="Times New Roman" pitchFamily="18" charset="0"/>
            </a:endParaRPr>
          </a:p>
        </p:txBody>
      </p:sp>
      <p:sp>
        <p:nvSpPr>
          <p:cNvPr id="58418" name="Oval 51"/>
          <p:cNvSpPr>
            <a:spLocks noChangeArrowheads="1"/>
          </p:cNvSpPr>
          <p:nvPr/>
        </p:nvSpPr>
        <p:spPr bwMode="auto">
          <a:xfrm>
            <a:off x="7848600" y="41148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419" name="Oval 52"/>
          <p:cNvSpPr>
            <a:spLocks noChangeArrowheads="1"/>
          </p:cNvSpPr>
          <p:nvPr/>
        </p:nvSpPr>
        <p:spPr bwMode="auto">
          <a:xfrm>
            <a:off x="8534400" y="41148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b="1">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420" name="Line 53"/>
          <p:cNvSpPr>
            <a:spLocks noChangeShapeType="1"/>
          </p:cNvSpPr>
          <p:nvPr/>
        </p:nvSpPr>
        <p:spPr bwMode="auto">
          <a:xfrm>
            <a:off x="8074025" y="4224338"/>
            <a:ext cx="457200" cy="0"/>
          </a:xfrm>
          <a:prstGeom prst="line">
            <a:avLst/>
          </a:prstGeom>
          <a:noFill/>
          <a:ln w="9525">
            <a:solidFill>
              <a:schemeClr val="tx1"/>
            </a:solidFill>
            <a:round/>
            <a:headEnd/>
            <a:tailEnd/>
          </a:ln>
        </p:spPr>
        <p:txBody>
          <a:bodyPr/>
          <a:lstStyle/>
          <a:p>
            <a:endParaRPr lang="en-US"/>
          </a:p>
        </p:txBody>
      </p:sp>
      <p:sp>
        <p:nvSpPr>
          <p:cNvPr id="58421" name="Line 54"/>
          <p:cNvSpPr>
            <a:spLocks noChangeShapeType="1"/>
          </p:cNvSpPr>
          <p:nvPr/>
        </p:nvSpPr>
        <p:spPr bwMode="auto">
          <a:xfrm>
            <a:off x="7970838" y="3668713"/>
            <a:ext cx="0" cy="457200"/>
          </a:xfrm>
          <a:prstGeom prst="line">
            <a:avLst/>
          </a:prstGeom>
          <a:noFill/>
          <a:ln w="9525">
            <a:solidFill>
              <a:schemeClr val="tx1"/>
            </a:solidFill>
            <a:round/>
            <a:headEnd/>
            <a:tailEnd/>
          </a:ln>
        </p:spPr>
        <p:txBody>
          <a:bodyPr/>
          <a:lstStyle/>
          <a:p>
            <a:endParaRPr lang="en-US"/>
          </a:p>
        </p:txBody>
      </p:sp>
      <p:sp>
        <p:nvSpPr>
          <p:cNvPr id="58422" name="Line 55"/>
          <p:cNvSpPr>
            <a:spLocks noChangeShapeType="1"/>
          </p:cNvSpPr>
          <p:nvPr/>
        </p:nvSpPr>
        <p:spPr bwMode="auto">
          <a:xfrm flipV="1">
            <a:off x="8085138" y="3668713"/>
            <a:ext cx="571500" cy="571500"/>
          </a:xfrm>
          <a:prstGeom prst="line">
            <a:avLst/>
          </a:prstGeom>
          <a:noFill/>
          <a:ln w="9525">
            <a:solidFill>
              <a:schemeClr val="tx1"/>
            </a:solidFill>
            <a:round/>
            <a:headEnd/>
            <a:tailEnd/>
          </a:ln>
        </p:spPr>
        <p:txBody>
          <a:bodyPr/>
          <a:lstStyle/>
          <a:p>
            <a:endParaRPr lang="en-US"/>
          </a:p>
        </p:txBody>
      </p:sp>
      <p:sp>
        <p:nvSpPr>
          <p:cNvPr id="58423" name="Oval 2"/>
          <p:cNvSpPr>
            <a:spLocks noChangeArrowheads="1"/>
          </p:cNvSpPr>
          <p:nvPr/>
        </p:nvSpPr>
        <p:spPr bwMode="auto">
          <a:xfrm>
            <a:off x="785813" y="4991100"/>
            <a:ext cx="228600" cy="2667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A</a:t>
            </a:r>
            <a:endParaRPr lang="en-US" altLang="en-US" sz="1400">
              <a:solidFill>
                <a:srgbClr val="993300"/>
              </a:solidFill>
              <a:latin typeface="Times New Roman" pitchFamily="18" charset="0"/>
            </a:endParaRPr>
          </a:p>
        </p:txBody>
      </p:sp>
      <p:sp>
        <p:nvSpPr>
          <p:cNvPr id="58424" name="Oval 3"/>
          <p:cNvSpPr>
            <a:spLocks noChangeArrowheads="1"/>
          </p:cNvSpPr>
          <p:nvPr/>
        </p:nvSpPr>
        <p:spPr bwMode="auto">
          <a:xfrm>
            <a:off x="1471613" y="4991100"/>
            <a:ext cx="228600" cy="2667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B</a:t>
            </a:r>
            <a:endParaRPr lang="en-US" altLang="en-US" sz="1400">
              <a:solidFill>
                <a:srgbClr val="993300"/>
              </a:solidFill>
              <a:latin typeface="Times New Roman" pitchFamily="18" charset="0"/>
            </a:endParaRPr>
          </a:p>
        </p:txBody>
      </p:sp>
      <p:sp>
        <p:nvSpPr>
          <p:cNvPr id="58425" name="Oval 4"/>
          <p:cNvSpPr>
            <a:spLocks noChangeArrowheads="1"/>
          </p:cNvSpPr>
          <p:nvPr/>
        </p:nvSpPr>
        <p:spPr bwMode="auto">
          <a:xfrm>
            <a:off x="785813" y="5676900"/>
            <a:ext cx="228600" cy="2667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426" name="Oval 5"/>
          <p:cNvSpPr>
            <a:spLocks noChangeArrowheads="1"/>
          </p:cNvSpPr>
          <p:nvPr/>
        </p:nvSpPr>
        <p:spPr bwMode="auto">
          <a:xfrm>
            <a:off x="1471613" y="5676900"/>
            <a:ext cx="228600" cy="2667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427" name="Line 6"/>
          <p:cNvSpPr>
            <a:spLocks noChangeShapeType="1"/>
          </p:cNvSpPr>
          <p:nvPr/>
        </p:nvSpPr>
        <p:spPr bwMode="auto">
          <a:xfrm>
            <a:off x="1011238" y="5138738"/>
            <a:ext cx="457200" cy="0"/>
          </a:xfrm>
          <a:prstGeom prst="line">
            <a:avLst/>
          </a:prstGeom>
          <a:noFill/>
          <a:ln w="9525">
            <a:solidFill>
              <a:schemeClr val="tx1"/>
            </a:solidFill>
            <a:round/>
            <a:headEnd/>
            <a:tailEnd/>
          </a:ln>
        </p:spPr>
        <p:txBody>
          <a:bodyPr/>
          <a:lstStyle/>
          <a:p>
            <a:endParaRPr lang="en-US"/>
          </a:p>
        </p:txBody>
      </p:sp>
      <p:sp>
        <p:nvSpPr>
          <p:cNvPr id="58428" name="Line 7"/>
          <p:cNvSpPr>
            <a:spLocks noChangeShapeType="1"/>
          </p:cNvSpPr>
          <p:nvPr/>
        </p:nvSpPr>
        <p:spPr bwMode="auto">
          <a:xfrm>
            <a:off x="896938" y="5176838"/>
            <a:ext cx="0" cy="533400"/>
          </a:xfrm>
          <a:prstGeom prst="line">
            <a:avLst/>
          </a:prstGeom>
          <a:noFill/>
          <a:ln w="9525">
            <a:solidFill>
              <a:schemeClr val="tx1"/>
            </a:solidFill>
            <a:round/>
            <a:headEnd/>
            <a:tailEnd/>
          </a:ln>
        </p:spPr>
        <p:txBody>
          <a:bodyPr/>
          <a:lstStyle/>
          <a:p>
            <a:endParaRPr lang="en-US"/>
          </a:p>
        </p:txBody>
      </p:sp>
      <p:sp>
        <p:nvSpPr>
          <p:cNvPr id="58429" name="Line 8"/>
          <p:cNvSpPr>
            <a:spLocks noChangeShapeType="1"/>
          </p:cNvSpPr>
          <p:nvPr/>
        </p:nvSpPr>
        <p:spPr bwMode="auto">
          <a:xfrm>
            <a:off x="1031875" y="5164138"/>
            <a:ext cx="457200" cy="571500"/>
          </a:xfrm>
          <a:prstGeom prst="line">
            <a:avLst/>
          </a:prstGeom>
          <a:noFill/>
          <a:ln w="9525">
            <a:solidFill>
              <a:schemeClr val="tx1"/>
            </a:solidFill>
            <a:round/>
            <a:headEnd/>
            <a:tailEnd/>
          </a:ln>
        </p:spPr>
        <p:txBody>
          <a:bodyPr/>
          <a:lstStyle/>
          <a:p>
            <a:endParaRPr lang="en-US"/>
          </a:p>
        </p:txBody>
      </p:sp>
      <p:sp>
        <p:nvSpPr>
          <p:cNvPr id="58430" name="Oval 9"/>
          <p:cNvSpPr>
            <a:spLocks noChangeArrowheads="1"/>
          </p:cNvSpPr>
          <p:nvPr/>
        </p:nvSpPr>
        <p:spPr bwMode="auto">
          <a:xfrm>
            <a:off x="2032000" y="49911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A</a:t>
            </a:r>
            <a:endParaRPr lang="en-US" altLang="en-US" sz="1400">
              <a:solidFill>
                <a:srgbClr val="993300"/>
              </a:solidFill>
              <a:latin typeface="Times New Roman" pitchFamily="18" charset="0"/>
            </a:endParaRPr>
          </a:p>
        </p:txBody>
      </p:sp>
      <p:sp>
        <p:nvSpPr>
          <p:cNvPr id="58431" name="Oval 10"/>
          <p:cNvSpPr>
            <a:spLocks noChangeArrowheads="1"/>
          </p:cNvSpPr>
          <p:nvPr/>
        </p:nvSpPr>
        <p:spPr bwMode="auto">
          <a:xfrm>
            <a:off x="2717800" y="49911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B</a:t>
            </a:r>
            <a:endParaRPr lang="en-US" altLang="en-US" sz="1400">
              <a:solidFill>
                <a:srgbClr val="993300"/>
              </a:solidFill>
              <a:latin typeface="Times New Roman" pitchFamily="18" charset="0"/>
            </a:endParaRPr>
          </a:p>
        </p:txBody>
      </p:sp>
      <p:sp>
        <p:nvSpPr>
          <p:cNvPr id="58432" name="Oval 11"/>
          <p:cNvSpPr>
            <a:spLocks noChangeArrowheads="1"/>
          </p:cNvSpPr>
          <p:nvPr/>
        </p:nvSpPr>
        <p:spPr bwMode="auto">
          <a:xfrm>
            <a:off x="2032000" y="56769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433" name="Oval 12"/>
          <p:cNvSpPr>
            <a:spLocks noChangeArrowheads="1"/>
          </p:cNvSpPr>
          <p:nvPr/>
        </p:nvSpPr>
        <p:spPr bwMode="auto">
          <a:xfrm>
            <a:off x="2717800" y="5676900"/>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434" name="Line 13"/>
          <p:cNvSpPr>
            <a:spLocks noChangeShapeType="1"/>
          </p:cNvSpPr>
          <p:nvPr/>
        </p:nvSpPr>
        <p:spPr bwMode="auto">
          <a:xfrm>
            <a:off x="2146300" y="5219700"/>
            <a:ext cx="682625" cy="452438"/>
          </a:xfrm>
          <a:prstGeom prst="line">
            <a:avLst/>
          </a:prstGeom>
          <a:noFill/>
          <a:ln w="9525">
            <a:solidFill>
              <a:schemeClr val="tx1"/>
            </a:solidFill>
            <a:round/>
            <a:headEnd/>
            <a:tailEnd/>
          </a:ln>
        </p:spPr>
        <p:txBody>
          <a:bodyPr/>
          <a:lstStyle/>
          <a:p>
            <a:endParaRPr lang="en-US"/>
          </a:p>
        </p:txBody>
      </p:sp>
      <p:sp>
        <p:nvSpPr>
          <p:cNvPr id="58435" name="Oval 14"/>
          <p:cNvSpPr>
            <a:spLocks noChangeArrowheads="1"/>
          </p:cNvSpPr>
          <p:nvPr/>
        </p:nvSpPr>
        <p:spPr bwMode="auto">
          <a:xfrm>
            <a:off x="3276600" y="4924425"/>
            <a:ext cx="228600" cy="228600"/>
          </a:xfrm>
          <a:prstGeom prst="ellipse">
            <a:avLst/>
          </a:prstGeom>
          <a:solidFill>
            <a:srgbClr val="EAEAEA"/>
          </a:solidFill>
          <a:ln w="9525">
            <a:solidFill>
              <a:schemeClr val="tx1"/>
            </a:solidFill>
            <a:round/>
            <a:headEnd/>
            <a:tailEnd/>
          </a:ln>
        </p:spPr>
        <p:txBody>
          <a:bodyPr/>
          <a:lstStyle/>
          <a:p>
            <a:pPr eaLnBrk="0" hangingPunct="0"/>
            <a:r>
              <a:rPr lang="en-US" altLang="en-US" sz="900" b="1">
                <a:latin typeface="Times New Roman" pitchFamily="18" charset="0"/>
              </a:rPr>
              <a:t>A</a:t>
            </a:r>
            <a:endParaRPr lang="en-US" altLang="en-US" sz="1400">
              <a:latin typeface="Times New Roman" pitchFamily="18" charset="0"/>
            </a:endParaRPr>
          </a:p>
        </p:txBody>
      </p:sp>
      <p:sp>
        <p:nvSpPr>
          <p:cNvPr id="58436" name="Oval 15"/>
          <p:cNvSpPr>
            <a:spLocks noChangeArrowheads="1"/>
          </p:cNvSpPr>
          <p:nvPr/>
        </p:nvSpPr>
        <p:spPr bwMode="auto">
          <a:xfrm>
            <a:off x="3962400" y="4924425"/>
            <a:ext cx="228600" cy="228600"/>
          </a:xfrm>
          <a:prstGeom prst="ellipse">
            <a:avLst/>
          </a:prstGeom>
          <a:solidFill>
            <a:srgbClr val="EAEAEA"/>
          </a:solidFill>
          <a:ln w="9525">
            <a:solidFill>
              <a:schemeClr val="tx1"/>
            </a:solidFill>
            <a:round/>
            <a:headEnd/>
            <a:tailEnd/>
          </a:ln>
        </p:spPr>
        <p:txBody>
          <a:bodyPr/>
          <a:lstStyle/>
          <a:p>
            <a:pPr eaLnBrk="0" hangingPunct="0"/>
            <a:r>
              <a:rPr lang="en-US" altLang="en-US" sz="900" b="1">
                <a:latin typeface="Times New Roman" pitchFamily="18" charset="0"/>
              </a:rPr>
              <a:t>B</a:t>
            </a:r>
            <a:endParaRPr lang="en-US" altLang="en-US" sz="1400">
              <a:latin typeface="Times New Roman" pitchFamily="18" charset="0"/>
            </a:endParaRPr>
          </a:p>
        </p:txBody>
      </p:sp>
      <p:sp>
        <p:nvSpPr>
          <p:cNvPr id="58437" name="Oval 16"/>
          <p:cNvSpPr>
            <a:spLocks noChangeArrowheads="1"/>
          </p:cNvSpPr>
          <p:nvPr/>
        </p:nvSpPr>
        <p:spPr bwMode="auto">
          <a:xfrm>
            <a:off x="3276600" y="56102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C</a:t>
            </a:r>
            <a:endParaRPr lang="en-US" altLang="en-US" sz="1400">
              <a:solidFill>
                <a:srgbClr val="993300"/>
              </a:solidFill>
              <a:latin typeface="Times New Roman" pitchFamily="18" charset="0"/>
            </a:endParaRPr>
          </a:p>
        </p:txBody>
      </p:sp>
      <p:sp>
        <p:nvSpPr>
          <p:cNvPr id="58438" name="Oval 17"/>
          <p:cNvSpPr>
            <a:spLocks noChangeArrowheads="1"/>
          </p:cNvSpPr>
          <p:nvPr/>
        </p:nvSpPr>
        <p:spPr bwMode="auto">
          <a:xfrm>
            <a:off x="3962400" y="5610225"/>
            <a:ext cx="228600" cy="228600"/>
          </a:xfrm>
          <a:prstGeom prst="ellipse">
            <a:avLst/>
          </a:prstGeom>
          <a:solidFill>
            <a:srgbClr val="FFFFCC"/>
          </a:solidFill>
          <a:ln w="9525">
            <a:solidFill>
              <a:schemeClr val="tx1"/>
            </a:solidFill>
            <a:round/>
            <a:headEnd/>
            <a:tailEnd/>
          </a:ln>
        </p:spPr>
        <p:txBody>
          <a:bodyPr/>
          <a:lstStyle/>
          <a:p>
            <a:pPr eaLnBrk="0" hangingPunct="0"/>
            <a:r>
              <a:rPr lang="en-US" altLang="en-US" sz="900">
                <a:solidFill>
                  <a:srgbClr val="993300"/>
                </a:solidFill>
                <a:latin typeface="Times New Roman" pitchFamily="18" charset="0"/>
              </a:rPr>
              <a:t>D</a:t>
            </a:r>
            <a:endParaRPr lang="en-US" altLang="en-US" sz="1400">
              <a:solidFill>
                <a:srgbClr val="993300"/>
              </a:solidFill>
              <a:latin typeface="Times New Roman" pitchFamily="18" charset="0"/>
            </a:endParaRPr>
          </a:p>
        </p:txBody>
      </p:sp>
      <p:sp>
        <p:nvSpPr>
          <p:cNvPr id="58439" name="Line 18"/>
          <p:cNvSpPr>
            <a:spLocks noChangeShapeType="1"/>
          </p:cNvSpPr>
          <p:nvPr/>
        </p:nvSpPr>
        <p:spPr bwMode="auto">
          <a:xfrm>
            <a:off x="3505200" y="5038725"/>
            <a:ext cx="457200" cy="0"/>
          </a:xfrm>
          <a:prstGeom prst="line">
            <a:avLst/>
          </a:prstGeom>
          <a:noFill/>
          <a:ln w="9525">
            <a:solidFill>
              <a:schemeClr val="tx1"/>
            </a:solidFill>
            <a:round/>
            <a:headEnd/>
            <a:tailEnd/>
          </a:ln>
        </p:spPr>
        <p:txBody>
          <a:bodyPr/>
          <a:lstStyle/>
          <a:p>
            <a:endParaRPr lang="en-US"/>
          </a:p>
        </p:txBody>
      </p:sp>
      <p:sp>
        <p:nvSpPr>
          <p:cNvPr id="58440" name="Line 19"/>
          <p:cNvSpPr>
            <a:spLocks noChangeShapeType="1"/>
          </p:cNvSpPr>
          <p:nvPr/>
        </p:nvSpPr>
        <p:spPr bwMode="auto">
          <a:xfrm flipH="1">
            <a:off x="3390900" y="5154613"/>
            <a:ext cx="682625" cy="461962"/>
          </a:xfrm>
          <a:prstGeom prst="line">
            <a:avLst/>
          </a:prstGeom>
          <a:noFill/>
          <a:ln w="9525">
            <a:solidFill>
              <a:schemeClr val="tx1"/>
            </a:solidFill>
            <a:round/>
            <a:headEnd/>
            <a:tailEnd/>
          </a:ln>
        </p:spPr>
        <p:txBody>
          <a:bodyPr/>
          <a:lstStyle/>
          <a:p>
            <a:endParaRPr lang="en-US"/>
          </a:p>
        </p:txBody>
      </p:sp>
      <p:sp>
        <p:nvSpPr>
          <p:cNvPr id="58441" name="Line 20"/>
          <p:cNvSpPr>
            <a:spLocks noChangeShapeType="1"/>
          </p:cNvSpPr>
          <p:nvPr/>
        </p:nvSpPr>
        <p:spPr bwMode="auto">
          <a:xfrm>
            <a:off x="4117975" y="5164138"/>
            <a:ext cx="0" cy="457200"/>
          </a:xfrm>
          <a:prstGeom prst="line">
            <a:avLst/>
          </a:prstGeom>
          <a:noFill/>
          <a:ln w="9525">
            <a:solidFill>
              <a:schemeClr val="tx1"/>
            </a:solidFill>
            <a:round/>
            <a:headEnd/>
            <a:tailEnd/>
          </a:ln>
        </p:spPr>
        <p:txBody>
          <a:bodyPr/>
          <a:lstStyle/>
          <a:p>
            <a:endParaRPr lang="en-US"/>
          </a:p>
        </p:txBody>
      </p:sp>
      <p:sp>
        <p:nvSpPr>
          <p:cNvPr id="58442" name="Line 21"/>
          <p:cNvSpPr>
            <a:spLocks noChangeShapeType="1"/>
          </p:cNvSpPr>
          <p:nvPr/>
        </p:nvSpPr>
        <p:spPr bwMode="auto">
          <a:xfrm>
            <a:off x="2174875" y="5164138"/>
            <a:ext cx="571500" cy="0"/>
          </a:xfrm>
          <a:prstGeom prst="line">
            <a:avLst/>
          </a:prstGeom>
          <a:noFill/>
          <a:ln w="9525">
            <a:solidFill>
              <a:schemeClr val="tx1"/>
            </a:solidFill>
            <a:round/>
            <a:headEnd/>
            <a:tailEnd/>
          </a:ln>
        </p:spPr>
        <p:txBody>
          <a:bodyPr/>
          <a:lstStyle/>
          <a:p>
            <a:endParaRPr lang="en-US"/>
          </a:p>
        </p:txBody>
      </p:sp>
      <p:sp>
        <p:nvSpPr>
          <p:cNvPr id="58443" name="Line 22"/>
          <p:cNvSpPr>
            <a:spLocks noChangeShapeType="1"/>
          </p:cNvSpPr>
          <p:nvPr/>
        </p:nvSpPr>
        <p:spPr bwMode="auto">
          <a:xfrm flipH="1">
            <a:off x="2174875" y="5164138"/>
            <a:ext cx="571500" cy="5715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Definition</a:t>
            </a:r>
          </a:p>
        </p:txBody>
      </p:sp>
      <p:sp>
        <p:nvSpPr>
          <p:cNvPr id="19" name="Text Box 15"/>
          <p:cNvSpPr txBox="1">
            <a:spLocks noChangeArrowheads="1"/>
          </p:cNvSpPr>
          <p:nvPr/>
        </p:nvSpPr>
        <p:spPr bwMode="auto">
          <a:xfrm>
            <a:off x="152400" y="1066800"/>
            <a:ext cx="8839200" cy="4524375"/>
          </a:xfrm>
          <a:prstGeom prst="rect">
            <a:avLst/>
          </a:prstGeom>
          <a:noFill/>
          <a:ln>
            <a:noFill/>
          </a:ln>
          <a:effectLst/>
          <a:extLst>
            <a:ext uri="{909E8E84-426E-40DD-AFC4-6F175D3DCCD1}"/>
            <a:ext uri="{91240B29-F687-4F45-9708-019B960494DF}"/>
            <a:ext uri="{AF507438-7753-43E0-B8FC-AC1667EBCBE1}"/>
          </a:extLst>
        </p:spPr>
        <p:txBody>
          <a:bodyPr>
            <a:spAutoFit/>
          </a:bodyPr>
          <a:lstStyle/>
          <a:p>
            <a:pPr marL="342900" indent="-342900" eaLnBrk="0" fontAlgn="auto" hangingPunct="0">
              <a:spcBef>
                <a:spcPts val="0"/>
              </a:spcBef>
              <a:spcAft>
                <a:spcPts val="0"/>
              </a:spcAft>
              <a:buFont typeface="Arial" pitchFamily="34" charset="0"/>
              <a:buChar char="•"/>
              <a:defRPr/>
            </a:pPr>
            <a:r>
              <a:rPr lang="en-US" sz="2400" dirty="0">
                <a:latin typeface="+mn-lt"/>
                <a:cs typeface="+mn-cs"/>
              </a:rPr>
              <a:t>A graph can be directed or undirected. In an undirected graph, the edges do not have any direction associated with them. That is, if an edge is drawn between nodes A and B, then the nodes can be traversed from A to B as well as from B to A. The above figure shows an undirected graph because it does not gives any information about the direction of the edges. </a:t>
            </a:r>
          </a:p>
          <a:p>
            <a:pPr eaLnBrk="0" fontAlgn="auto" hangingPunct="0">
              <a:spcBef>
                <a:spcPts val="0"/>
              </a:spcBef>
              <a:spcAft>
                <a:spcPts val="0"/>
              </a:spcAft>
              <a:defRPr/>
            </a:pPr>
            <a:endParaRPr lang="en-US" sz="2400" dirty="0">
              <a:latin typeface="+mn-lt"/>
              <a:cs typeface="+mn-cs"/>
            </a:endParaRPr>
          </a:p>
          <a:p>
            <a:pPr marL="342900" indent="-342900" eaLnBrk="0" fontAlgn="auto" hangingPunct="0">
              <a:spcBef>
                <a:spcPts val="0"/>
              </a:spcBef>
              <a:spcAft>
                <a:spcPts val="0"/>
              </a:spcAft>
              <a:buFont typeface="Arial" pitchFamily="34" charset="0"/>
              <a:buChar char="•"/>
              <a:defRPr/>
            </a:pPr>
            <a:r>
              <a:rPr lang="en-US" sz="2400" dirty="0">
                <a:latin typeface="+mn-lt"/>
                <a:cs typeface="+mn-cs"/>
              </a:rPr>
              <a:t>The given figure  shows a directed graph. In a directed graph, edges form an ordered pair. If there is an edge from A to B, then there is a path from A to B but not from B to A. The edge (A, B) is said to initiate from node A (also known as initial node) and terminate at node B (terminal node).</a:t>
            </a:r>
          </a:p>
        </p:txBody>
      </p:sp>
      <p:grpSp>
        <p:nvGrpSpPr>
          <p:cNvPr id="17411" name="Group 16"/>
          <p:cNvGrpSpPr>
            <a:grpSpLocks/>
          </p:cNvGrpSpPr>
          <p:nvPr/>
        </p:nvGrpSpPr>
        <p:grpSpPr bwMode="auto">
          <a:xfrm>
            <a:off x="3771900" y="5257800"/>
            <a:ext cx="2628900" cy="1257300"/>
            <a:chOff x="1512" y="1793"/>
            <a:chExt cx="1656" cy="792"/>
          </a:xfrm>
        </p:grpSpPr>
        <p:sp>
          <p:nvSpPr>
            <p:cNvPr id="17412" name="Oval 17"/>
            <p:cNvSpPr>
              <a:spLocks noChangeArrowheads="1"/>
            </p:cNvSpPr>
            <p:nvPr/>
          </p:nvSpPr>
          <p:spPr bwMode="auto">
            <a:xfrm>
              <a:off x="1512" y="1793"/>
              <a:ext cx="216" cy="216"/>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ahoma" pitchFamily="34" charset="0"/>
                </a:rPr>
                <a:t>A</a:t>
              </a:r>
              <a:endParaRPr lang="en-US" altLang="en-US" b="1">
                <a:solidFill>
                  <a:srgbClr val="993300"/>
                </a:solidFill>
                <a:latin typeface="Tahoma" pitchFamily="34" charset="0"/>
              </a:endParaRPr>
            </a:p>
          </p:txBody>
        </p:sp>
        <p:sp>
          <p:nvSpPr>
            <p:cNvPr id="17413" name="Oval 18"/>
            <p:cNvSpPr>
              <a:spLocks noChangeArrowheads="1"/>
            </p:cNvSpPr>
            <p:nvPr/>
          </p:nvSpPr>
          <p:spPr bwMode="auto">
            <a:xfrm>
              <a:off x="2304" y="1793"/>
              <a:ext cx="216" cy="216"/>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ahoma" pitchFamily="34" charset="0"/>
                </a:rPr>
                <a:t>B</a:t>
              </a:r>
              <a:endParaRPr lang="en-US" altLang="en-US" b="1">
                <a:solidFill>
                  <a:srgbClr val="993300"/>
                </a:solidFill>
                <a:latin typeface="Tahoma" pitchFamily="34" charset="0"/>
              </a:endParaRPr>
            </a:p>
          </p:txBody>
        </p:sp>
        <p:sp>
          <p:nvSpPr>
            <p:cNvPr id="17414" name="Oval 19"/>
            <p:cNvSpPr>
              <a:spLocks noChangeArrowheads="1"/>
            </p:cNvSpPr>
            <p:nvPr/>
          </p:nvSpPr>
          <p:spPr bwMode="auto">
            <a:xfrm>
              <a:off x="2952" y="1793"/>
              <a:ext cx="216" cy="216"/>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ahoma" pitchFamily="34" charset="0"/>
                </a:rPr>
                <a:t>C</a:t>
              </a:r>
              <a:endParaRPr lang="en-US" altLang="en-US" b="1">
                <a:solidFill>
                  <a:srgbClr val="993300"/>
                </a:solidFill>
                <a:latin typeface="Tahoma" pitchFamily="34" charset="0"/>
              </a:endParaRPr>
            </a:p>
          </p:txBody>
        </p:sp>
        <p:sp>
          <p:nvSpPr>
            <p:cNvPr id="17415" name="Oval 20"/>
            <p:cNvSpPr>
              <a:spLocks noChangeArrowheads="1"/>
            </p:cNvSpPr>
            <p:nvPr/>
          </p:nvSpPr>
          <p:spPr bwMode="auto">
            <a:xfrm>
              <a:off x="1512" y="2369"/>
              <a:ext cx="216" cy="216"/>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ahoma" pitchFamily="34" charset="0"/>
                </a:rPr>
                <a:t>D</a:t>
              </a:r>
              <a:endParaRPr lang="en-US" altLang="en-US" b="1">
                <a:solidFill>
                  <a:srgbClr val="993300"/>
                </a:solidFill>
                <a:latin typeface="Tahoma" pitchFamily="34" charset="0"/>
              </a:endParaRPr>
            </a:p>
          </p:txBody>
        </p:sp>
        <p:sp>
          <p:nvSpPr>
            <p:cNvPr id="17416" name="Oval 21"/>
            <p:cNvSpPr>
              <a:spLocks noChangeArrowheads="1"/>
            </p:cNvSpPr>
            <p:nvPr/>
          </p:nvSpPr>
          <p:spPr bwMode="auto">
            <a:xfrm>
              <a:off x="2304" y="2369"/>
              <a:ext cx="216" cy="216"/>
            </a:xfrm>
            <a:prstGeom prst="ellipse">
              <a:avLst/>
            </a:prstGeom>
            <a:solidFill>
              <a:srgbClr val="FFFFCC"/>
            </a:solidFill>
            <a:ln w="9525">
              <a:solidFill>
                <a:schemeClr val="tx1"/>
              </a:solidFill>
              <a:round/>
              <a:headEnd/>
              <a:tailEnd/>
            </a:ln>
          </p:spPr>
          <p:txBody>
            <a:bodyPr/>
            <a:lstStyle/>
            <a:p>
              <a:pPr eaLnBrk="0" hangingPunct="0"/>
              <a:r>
                <a:rPr lang="en-US" altLang="en-US" sz="1000" b="1">
                  <a:solidFill>
                    <a:srgbClr val="993300"/>
                  </a:solidFill>
                  <a:latin typeface="Tahoma" pitchFamily="34" charset="0"/>
                </a:rPr>
                <a:t>E</a:t>
              </a:r>
              <a:endParaRPr lang="en-US" altLang="en-US" b="1">
                <a:solidFill>
                  <a:srgbClr val="993300"/>
                </a:solidFill>
                <a:latin typeface="Tahoma" pitchFamily="34" charset="0"/>
              </a:endParaRPr>
            </a:p>
          </p:txBody>
        </p:sp>
        <p:sp>
          <p:nvSpPr>
            <p:cNvPr id="17417" name="Line 22"/>
            <p:cNvSpPr>
              <a:spLocks noChangeShapeType="1"/>
            </p:cNvSpPr>
            <p:nvPr/>
          </p:nvSpPr>
          <p:spPr bwMode="auto">
            <a:xfrm>
              <a:off x="1584" y="1957"/>
              <a:ext cx="0" cy="432"/>
            </a:xfrm>
            <a:prstGeom prst="line">
              <a:avLst/>
            </a:prstGeom>
            <a:noFill/>
            <a:ln w="9525">
              <a:solidFill>
                <a:schemeClr val="tx1"/>
              </a:solidFill>
              <a:round/>
              <a:headEnd/>
              <a:tailEnd type="triangle" w="med" len="med"/>
            </a:ln>
          </p:spPr>
          <p:txBody>
            <a:bodyPr/>
            <a:lstStyle/>
            <a:p>
              <a:endParaRPr lang="en-US"/>
            </a:p>
          </p:txBody>
        </p:sp>
        <p:sp>
          <p:nvSpPr>
            <p:cNvPr id="17418" name="Line 23"/>
            <p:cNvSpPr>
              <a:spLocks noChangeShapeType="1"/>
            </p:cNvSpPr>
            <p:nvPr/>
          </p:nvSpPr>
          <p:spPr bwMode="auto">
            <a:xfrm flipV="1">
              <a:off x="1728" y="1885"/>
              <a:ext cx="576" cy="0"/>
            </a:xfrm>
            <a:prstGeom prst="line">
              <a:avLst/>
            </a:prstGeom>
            <a:noFill/>
            <a:ln w="9525">
              <a:solidFill>
                <a:schemeClr val="tx1"/>
              </a:solidFill>
              <a:round/>
              <a:headEnd/>
              <a:tailEnd type="triangle" w="med" len="med"/>
            </a:ln>
          </p:spPr>
          <p:txBody>
            <a:bodyPr/>
            <a:lstStyle/>
            <a:p>
              <a:endParaRPr lang="en-US"/>
            </a:p>
          </p:txBody>
        </p:sp>
        <p:sp>
          <p:nvSpPr>
            <p:cNvPr id="17419" name="Line 24"/>
            <p:cNvSpPr>
              <a:spLocks noChangeShapeType="1"/>
            </p:cNvSpPr>
            <p:nvPr/>
          </p:nvSpPr>
          <p:spPr bwMode="auto">
            <a:xfrm flipH="1">
              <a:off x="1728" y="1957"/>
              <a:ext cx="576" cy="504"/>
            </a:xfrm>
            <a:prstGeom prst="line">
              <a:avLst/>
            </a:prstGeom>
            <a:noFill/>
            <a:ln w="9525">
              <a:solidFill>
                <a:schemeClr val="tx1"/>
              </a:solidFill>
              <a:round/>
              <a:headEnd/>
              <a:tailEnd type="triangle" w="med" len="med"/>
            </a:ln>
          </p:spPr>
          <p:txBody>
            <a:bodyPr/>
            <a:lstStyle/>
            <a:p>
              <a:endParaRPr lang="en-US"/>
            </a:p>
          </p:txBody>
        </p:sp>
        <p:sp>
          <p:nvSpPr>
            <p:cNvPr id="17420" name="Line 25"/>
            <p:cNvSpPr>
              <a:spLocks noChangeShapeType="1"/>
            </p:cNvSpPr>
            <p:nvPr/>
          </p:nvSpPr>
          <p:spPr bwMode="auto">
            <a:xfrm>
              <a:off x="1728" y="2533"/>
              <a:ext cx="576" cy="0"/>
            </a:xfrm>
            <a:prstGeom prst="line">
              <a:avLst/>
            </a:prstGeom>
            <a:noFill/>
            <a:ln w="9525">
              <a:solidFill>
                <a:schemeClr val="tx1"/>
              </a:solidFill>
              <a:round/>
              <a:headEnd/>
              <a:tailEnd type="triangle" w="med" len="med"/>
            </a:ln>
          </p:spPr>
          <p:txBody>
            <a:bodyPr/>
            <a:lstStyle/>
            <a:p>
              <a:endParaRPr lang="en-US"/>
            </a:p>
          </p:txBody>
        </p:sp>
        <p:sp>
          <p:nvSpPr>
            <p:cNvPr id="17421" name="Line 26"/>
            <p:cNvSpPr>
              <a:spLocks noChangeShapeType="1"/>
            </p:cNvSpPr>
            <p:nvPr/>
          </p:nvSpPr>
          <p:spPr bwMode="auto">
            <a:xfrm flipV="1">
              <a:off x="2520" y="1957"/>
              <a:ext cx="504" cy="504"/>
            </a:xfrm>
            <a:prstGeom prst="line">
              <a:avLst/>
            </a:prstGeom>
            <a:noFill/>
            <a:ln w="9525">
              <a:solidFill>
                <a:schemeClr val="tx1"/>
              </a:solidFill>
              <a:round/>
              <a:headEnd/>
              <a:tailEnd type="triangle" w="med" len="med"/>
            </a:ln>
          </p:spPr>
          <p:txBody>
            <a:bodyPr/>
            <a:lstStyle/>
            <a:p>
              <a:endParaRPr lang="en-US"/>
            </a:p>
          </p:txBody>
        </p:sp>
        <p:sp>
          <p:nvSpPr>
            <p:cNvPr id="17422" name="Line 27"/>
            <p:cNvSpPr>
              <a:spLocks noChangeShapeType="1"/>
            </p:cNvSpPr>
            <p:nvPr/>
          </p:nvSpPr>
          <p:spPr bwMode="auto">
            <a:xfrm flipH="1">
              <a:off x="2520" y="1885"/>
              <a:ext cx="432" cy="0"/>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Graph Terminology</a:t>
            </a:r>
          </a:p>
        </p:txBody>
      </p:sp>
      <p:sp>
        <p:nvSpPr>
          <p:cNvPr id="18434" name="Rectangle 3"/>
          <p:cNvSpPr txBox="1">
            <a:spLocks noChangeArrowheads="1"/>
          </p:cNvSpPr>
          <p:nvPr/>
        </p:nvSpPr>
        <p:spPr bwMode="auto">
          <a:xfrm>
            <a:off x="76200" y="1066800"/>
            <a:ext cx="8991600" cy="2514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en-US" sz="2400" i="1">
                <a:latin typeface="Calibri" pitchFamily="34" charset="0"/>
              </a:rPr>
              <a:t>Adjacent Nodes or Neighbors:</a:t>
            </a:r>
            <a:r>
              <a:rPr lang="en-US" altLang="en-US" sz="2400">
                <a:latin typeface="Calibri" pitchFamily="34" charset="0"/>
              </a:rPr>
              <a:t> For every edge, e = (u, v) that connects nodes u and v; the nodes u and v are the end-points and are said to be the adjacent nodes or neighbors. </a:t>
            </a:r>
            <a:endParaRPr lang="en-US" altLang="en-US" sz="2400" i="1">
              <a:latin typeface="Calibri" pitchFamily="34" charset="0"/>
            </a:endParaRPr>
          </a:p>
          <a:p>
            <a:pPr marL="342900" indent="-342900" eaLnBrk="0" hangingPunct="0">
              <a:spcBef>
                <a:spcPct val="20000"/>
              </a:spcBef>
              <a:buFont typeface="Arial" charset="0"/>
              <a:buChar char="•"/>
            </a:pPr>
            <a:r>
              <a:rPr lang="en-US" altLang="en-US" sz="2400" i="1">
                <a:latin typeface="Calibri" pitchFamily="34" charset="0"/>
              </a:rPr>
              <a:t>Degree of a node:</a:t>
            </a:r>
            <a:r>
              <a:rPr lang="en-US" altLang="en-US" sz="2400">
                <a:latin typeface="Calibri" pitchFamily="34" charset="0"/>
              </a:rPr>
              <a:t> Degree of a node u, deg(u), is the total number of edges containing the node u. If deg(u) = 0, it means that u does not belong to any edge and such a node is known as an isolated node. </a:t>
            </a:r>
            <a:endParaRPr lang="en-US" altLang="en-US" sz="2400" i="1">
              <a:latin typeface="Calibri" pitchFamily="34" charset="0"/>
            </a:endParaRPr>
          </a:p>
          <a:p>
            <a:pPr marL="342900" indent="-342900" eaLnBrk="0" hangingPunct="0">
              <a:spcBef>
                <a:spcPct val="20000"/>
              </a:spcBef>
              <a:buFont typeface="Arial" charset="0"/>
              <a:buChar char="•"/>
            </a:pPr>
            <a:r>
              <a:rPr lang="en-US" altLang="en-US" sz="2400" i="1">
                <a:latin typeface="Calibri" pitchFamily="34" charset="0"/>
              </a:rPr>
              <a:t>Regular graph:</a:t>
            </a:r>
            <a:r>
              <a:rPr lang="en-US" altLang="en-US" sz="2400">
                <a:latin typeface="Calibri" pitchFamily="34" charset="0"/>
              </a:rPr>
              <a:t> Regular graph is a graph where each vertex has the same number of neighbors. That is every node has the same degree. A regular graph with vertices of degree </a:t>
            </a:r>
            <a:r>
              <a:rPr lang="en-US" altLang="en-US" sz="2400" i="1">
                <a:latin typeface="Calibri" pitchFamily="34" charset="0"/>
              </a:rPr>
              <a:t>k</a:t>
            </a:r>
            <a:r>
              <a:rPr lang="en-US" altLang="en-US" sz="2400">
                <a:latin typeface="Calibri" pitchFamily="34" charset="0"/>
              </a:rPr>
              <a:t> is called a </a:t>
            </a:r>
            <a:r>
              <a:rPr lang="en-US" altLang="en-US" sz="2400" i="1">
                <a:latin typeface="Calibri" pitchFamily="34" charset="0"/>
              </a:rPr>
              <a:t>k</a:t>
            </a:r>
            <a:r>
              <a:rPr lang="en-US" altLang="en-US" sz="2400">
                <a:latin typeface="Calibri" pitchFamily="34" charset="0"/>
              </a:rPr>
              <a:t>‑regular graph or regular graph of degree </a:t>
            </a:r>
            <a:r>
              <a:rPr lang="en-US" altLang="en-US" sz="2400" i="1">
                <a:latin typeface="Calibri" pitchFamily="34" charset="0"/>
              </a:rPr>
              <a:t>k</a:t>
            </a:r>
            <a:r>
              <a:rPr lang="en-US" altLang="en-US" sz="2400">
                <a:latin typeface="Calibri" pitchFamily="34" charset="0"/>
              </a:rPr>
              <a:t>. </a:t>
            </a:r>
          </a:p>
        </p:txBody>
      </p:sp>
      <p:graphicFrame>
        <p:nvGraphicFramePr>
          <p:cNvPr id="17" name="Group 8"/>
          <p:cNvGraphicFramePr>
            <a:graphicFrameLocks noGrp="1"/>
          </p:cNvGraphicFramePr>
          <p:nvPr/>
        </p:nvGraphicFramePr>
        <p:xfrm>
          <a:off x="1671638" y="5105400"/>
          <a:ext cx="5795962" cy="1254125"/>
        </p:xfrm>
        <a:graphic>
          <a:graphicData uri="http://schemas.openxmlformats.org/drawingml/2006/table">
            <a:tbl>
              <a:tblPr/>
              <a:tblGrid>
                <a:gridCol w="1931988"/>
                <a:gridCol w="1931987"/>
                <a:gridCol w="1931988"/>
              </a:tblGrid>
              <a:tr h="1254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
                      </a:r>
                      <a:br>
                        <a:rPr kumimoji="0" lang="en-US" sz="1000" b="0" i="0" u="none" strike="noStrike" cap="none" normalizeH="0" baseline="0" dirty="0" smtClean="0">
                          <a:ln>
                            <a:noFill/>
                          </a:ln>
                          <a:solidFill>
                            <a:schemeClr val="tx1"/>
                          </a:solidFill>
                          <a:effectLst/>
                          <a:latin typeface="Arial" charset="0"/>
                          <a:cs typeface="Times New Roman" pitchFamily="18" charset="0"/>
                        </a:rPr>
                      </a:br>
                      <a:r>
                        <a:rPr kumimoji="0" lang="en-US" sz="1100" b="0" i="0" u="none" strike="noStrike" cap="none" normalizeH="0" baseline="0" dirty="0" smtClean="0">
                          <a:ln>
                            <a:noFill/>
                          </a:ln>
                          <a:solidFill>
                            <a:schemeClr val="tx1"/>
                          </a:solidFill>
                          <a:effectLst/>
                          <a:latin typeface="Arial" charset="0"/>
                          <a:cs typeface="Times New Roman" pitchFamily="18" charset="0"/>
                        </a:rPr>
                        <a:t>O regular graph</a:t>
                      </a:r>
                      <a:endParaRPr kumimoji="0" lang="en-US" sz="1000" b="0" i="0" u="none" strike="noStrike" cap="none" normalizeH="0" baseline="0" dirty="0" smtClean="0">
                        <a:ln>
                          <a:noFill/>
                        </a:ln>
                        <a:solidFill>
                          <a:schemeClr val="tx1"/>
                        </a:solidFill>
                        <a:effectLst/>
                        <a:latin typeface="Arial"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cs typeface="Times New Roman" pitchFamily="18" charset="0"/>
                        </a:rPr>
                        <a:t>1 regular graph</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cs typeface="Times New Roman" pitchFamily="18" charset="0"/>
                        </a:rPr>
                        <a:t>2 regular graph</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grpSp>
        <p:nvGrpSpPr>
          <p:cNvPr id="18445" name="Group 18"/>
          <p:cNvGrpSpPr>
            <a:grpSpLocks/>
          </p:cNvGrpSpPr>
          <p:nvPr/>
        </p:nvGrpSpPr>
        <p:grpSpPr bwMode="auto">
          <a:xfrm>
            <a:off x="2779713" y="5334000"/>
            <a:ext cx="573087" cy="804863"/>
            <a:chOff x="1080" y="3820"/>
            <a:chExt cx="361" cy="507"/>
          </a:xfrm>
        </p:grpSpPr>
        <p:sp>
          <p:nvSpPr>
            <p:cNvPr id="18469" name="Oval 19"/>
            <p:cNvSpPr>
              <a:spLocks noChangeArrowheads="1"/>
            </p:cNvSpPr>
            <p:nvPr/>
          </p:nvSpPr>
          <p:spPr bwMode="auto">
            <a:xfrm>
              <a:off x="1224" y="3820"/>
              <a:ext cx="72" cy="72"/>
            </a:xfrm>
            <a:prstGeom prst="ellipse">
              <a:avLst/>
            </a:prstGeom>
            <a:solidFill>
              <a:srgbClr val="000000"/>
            </a:solidFill>
            <a:ln w="9525" algn="ctr">
              <a:solidFill>
                <a:srgbClr val="000000"/>
              </a:solidFill>
              <a:round/>
              <a:headEnd/>
              <a:tailEnd/>
            </a:ln>
          </p:spPr>
          <p:txBody>
            <a:bodyPr/>
            <a:lstStyle/>
            <a:p>
              <a:endParaRPr lang="en-US" altLang="en-US">
                <a:latin typeface="Calibri" pitchFamily="34" charset="0"/>
              </a:endParaRPr>
            </a:p>
          </p:txBody>
        </p:sp>
        <p:sp>
          <p:nvSpPr>
            <p:cNvPr id="18470" name="Oval 20"/>
            <p:cNvSpPr>
              <a:spLocks noChangeArrowheads="1"/>
            </p:cNvSpPr>
            <p:nvPr/>
          </p:nvSpPr>
          <p:spPr bwMode="auto">
            <a:xfrm>
              <a:off x="1369" y="3967"/>
              <a:ext cx="72" cy="72"/>
            </a:xfrm>
            <a:prstGeom prst="ellipse">
              <a:avLst/>
            </a:prstGeom>
            <a:solidFill>
              <a:srgbClr val="000000"/>
            </a:solidFill>
            <a:ln w="9525" algn="ctr">
              <a:solidFill>
                <a:srgbClr val="000000"/>
              </a:solidFill>
              <a:round/>
              <a:headEnd/>
              <a:tailEnd/>
            </a:ln>
          </p:spPr>
          <p:txBody>
            <a:bodyPr/>
            <a:lstStyle/>
            <a:p>
              <a:endParaRPr lang="en-US" altLang="en-US">
                <a:latin typeface="Calibri" pitchFamily="34" charset="0"/>
              </a:endParaRPr>
            </a:p>
          </p:txBody>
        </p:sp>
        <p:sp>
          <p:nvSpPr>
            <p:cNvPr id="18471" name="Oval 21"/>
            <p:cNvSpPr>
              <a:spLocks noChangeArrowheads="1"/>
            </p:cNvSpPr>
            <p:nvPr/>
          </p:nvSpPr>
          <p:spPr bwMode="auto">
            <a:xfrm>
              <a:off x="1081" y="4111"/>
              <a:ext cx="72" cy="72"/>
            </a:xfrm>
            <a:prstGeom prst="ellipse">
              <a:avLst/>
            </a:prstGeom>
            <a:solidFill>
              <a:srgbClr val="000000"/>
            </a:solidFill>
            <a:ln w="9525" algn="ctr">
              <a:solidFill>
                <a:srgbClr val="000000"/>
              </a:solidFill>
              <a:round/>
              <a:headEnd/>
              <a:tailEnd/>
            </a:ln>
          </p:spPr>
          <p:txBody>
            <a:bodyPr/>
            <a:lstStyle/>
            <a:p>
              <a:endParaRPr lang="en-US" altLang="en-US">
                <a:latin typeface="Calibri" pitchFamily="34" charset="0"/>
              </a:endParaRPr>
            </a:p>
          </p:txBody>
        </p:sp>
        <p:sp>
          <p:nvSpPr>
            <p:cNvPr id="18472" name="Oval 22"/>
            <p:cNvSpPr>
              <a:spLocks noChangeArrowheads="1"/>
            </p:cNvSpPr>
            <p:nvPr/>
          </p:nvSpPr>
          <p:spPr bwMode="auto">
            <a:xfrm>
              <a:off x="1370" y="4115"/>
              <a:ext cx="71" cy="71"/>
            </a:xfrm>
            <a:prstGeom prst="ellipse">
              <a:avLst/>
            </a:prstGeom>
            <a:solidFill>
              <a:srgbClr val="000000"/>
            </a:solidFill>
            <a:ln w="9525" algn="ctr">
              <a:solidFill>
                <a:srgbClr val="000000"/>
              </a:solidFill>
              <a:round/>
              <a:headEnd/>
              <a:tailEnd/>
            </a:ln>
          </p:spPr>
          <p:txBody>
            <a:bodyPr/>
            <a:lstStyle/>
            <a:p>
              <a:endParaRPr lang="en-US" altLang="en-US">
                <a:latin typeface="Calibri" pitchFamily="34" charset="0"/>
              </a:endParaRPr>
            </a:p>
          </p:txBody>
        </p:sp>
        <p:sp>
          <p:nvSpPr>
            <p:cNvPr id="18473" name="Oval 23"/>
            <p:cNvSpPr>
              <a:spLocks noChangeArrowheads="1"/>
            </p:cNvSpPr>
            <p:nvPr/>
          </p:nvSpPr>
          <p:spPr bwMode="auto">
            <a:xfrm>
              <a:off x="1080" y="3964"/>
              <a:ext cx="72" cy="72"/>
            </a:xfrm>
            <a:prstGeom prst="ellipse">
              <a:avLst/>
            </a:prstGeom>
            <a:solidFill>
              <a:srgbClr val="000000"/>
            </a:solidFill>
            <a:ln w="9525" algn="ctr">
              <a:solidFill>
                <a:srgbClr val="000000"/>
              </a:solidFill>
              <a:round/>
              <a:headEnd/>
              <a:tailEnd/>
            </a:ln>
          </p:spPr>
          <p:txBody>
            <a:bodyPr/>
            <a:lstStyle/>
            <a:p>
              <a:endParaRPr lang="en-US" altLang="en-US">
                <a:latin typeface="Calibri" pitchFamily="34" charset="0"/>
              </a:endParaRPr>
            </a:p>
          </p:txBody>
        </p:sp>
        <p:sp>
          <p:nvSpPr>
            <p:cNvPr id="18474" name="Oval 24"/>
            <p:cNvSpPr>
              <a:spLocks noChangeArrowheads="1"/>
            </p:cNvSpPr>
            <p:nvPr/>
          </p:nvSpPr>
          <p:spPr bwMode="auto">
            <a:xfrm>
              <a:off x="1225" y="4255"/>
              <a:ext cx="72" cy="72"/>
            </a:xfrm>
            <a:prstGeom prst="ellipse">
              <a:avLst/>
            </a:prstGeom>
            <a:solidFill>
              <a:srgbClr val="000000"/>
            </a:solidFill>
            <a:ln w="9525" algn="ctr">
              <a:solidFill>
                <a:srgbClr val="000000"/>
              </a:solidFill>
              <a:round/>
              <a:headEnd/>
              <a:tailEnd/>
            </a:ln>
          </p:spPr>
          <p:txBody>
            <a:bodyPr/>
            <a:lstStyle/>
            <a:p>
              <a:endParaRPr lang="en-US" altLang="en-US">
                <a:latin typeface="Calibri" pitchFamily="34" charset="0"/>
              </a:endParaRPr>
            </a:p>
          </p:txBody>
        </p:sp>
      </p:grpSp>
      <p:grpSp>
        <p:nvGrpSpPr>
          <p:cNvPr id="18446" name="Group 25"/>
          <p:cNvGrpSpPr>
            <a:grpSpLocks/>
          </p:cNvGrpSpPr>
          <p:nvPr/>
        </p:nvGrpSpPr>
        <p:grpSpPr bwMode="auto">
          <a:xfrm>
            <a:off x="4303713" y="5410200"/>
            <a:ext cx="573087" cy="804863"/>
            <a:chOff x="2297" y="3820"/>
            <a:chExt cx="361" cy="507"/>
          </a:xfrm>
        </p:grpSpPr>
        <p:sp>
          <p:nvSpPr>
            <p:cNvPr id="18461" name="Oval 26"/>
            <p:cNvSpPr>
              <a:spLocks noChangeArrowheads="1"/>
            </p:cNvSpPr>
            <p:nvPr/>
          </p:nvSpPr>
          <p:spPr bwMode="auto">
            <a:xfrm>
              <a:off x="2441" y="3820"/>
              <a:ext cx="72" cy="72"/>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62" name="Oval 27"/>
            <p:cNvSpPr>
              <a:spLocks noChangeArrowheads="1"/>
            </p:cNvSpPr>
            <p:nvPr/>
          </p:nvSpPr>
          <p:spPr bwMode="auto">
            <a:xfrm>
              <a:off x="2586" y="3967"/>
              <a:ext cx="72" cy="72"/>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63" name="Oval 28"/>
            <p:cNvSpPr>
              <a:spLocks noChangeArrowheads="1"/>
            </p:cNvSpPr>
            <p:nvPr/>
          </p:nvSpPr>
          <p:spPr bwMode="auto">
            <a:xfrm>
              <a:off x="2586" y="4115"/>
              <a:ext cx="72" cy="71"/>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64" name="Oval 29"/>
            <p:cNvSpPr>
              <a:spLocks noChangeArrowheads="1"/>
            </p:cNvSpPr>
            <p:nvPr/>
          </p:nvSpPr>
          <p:spPr bwMode="auto">
            <a:xfrm>
              <a:off x="2297" y="3964"/>
              <a:ext cx="72" cy="72"/>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65" name="Oval 30"/>
            <p:cNvSpPr>
              <a:spLocks noChangeArrowheads="1"/>
            </p:cNvSpPr>
            <p:nvPr/>
          </p:nvSpPr>
          <p:spPr bwMode="auto">
            <a:xfrm>
              <a:off x="2442" y="4255"/>
              <a:ext cx="72" cy="72"/>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66" name="Line 31"/>
            <p:cNvSpPr>
              <a:spLocks noChangeShapeType="1"/>
            </p:cNvSpPr>
            <p:nvPr/>
          </p:nvSpPr>
          <p:spPr bwMode="auto">
            <a:xfrm flipV="1">
              <a:off x="2376" y="3892"/>
              <a:ext cx="72" cy="72"/>
            </a:xfrm>
            <a:prstGeom prst="line">
              <a:avLst/>
            </a:prstGeom>
            <a:noFill/>
            <a:ln w="19050">
              <a:solidFill>
                <a:srgbClr val="000000"/>
              </a:solidFill>
              <a:round/>
              <a:headEnd/>
              <a:tailEnd/>
            </a:ln>
          </p:spPr>
          <p:txBody>
            <a:bodyPr/>
            <a:lstStyle/>
            <a:p>
              <a:endParaRPr lang="en-US"/>
            </a:p>
          </p:txBody>
        </p:sp>
        <p:sp>
          <p:nvSpPr>
            <p:cNvPr id="18467" name="Line 32"/>
            <p:cNvSpPr>
              <a:spLocks noChangeShapeType="1"/>
            </p:cNvSpPr>
            <p:nvPr/>
          </p:nvSpPr>
          <p:spPr bwMode="auto">
            <a:xfrm>
              <a:off x="2304" y="4111"/>
              <a:ext cx="144" cy="144"/>
            </a:xfrm>
            <a:prstGeom prst="line">
              <a:avLst/>
            </a:prstGeom>
            <a:noFill/>
            <a:ln w="19050">
              <a:solidFill>
                <a:srgbClr val="000000"/>
              </a:solidFill>
              <a:round/>
              <a:headEnd/>
              <a:tailEnd/>
            </a:ln>
          </p:spPr>
          <p:txBody>
            <a:bodyPr/>
            <a:lstStyle/>
            <a:p>
              <a:endParaRPr lang="en-US"/>
            </a:p>
          </p:txBody>
        </p:sp>
        <p:sp>
          <p:nvSpPr>
            <p:cNvPr id="18468" name="Line 33"/>
            <p:cNvSpPr>
              <a:spLocks noChangeShapeType="1"/>
            </p:cNvSpPr>
            <p:nvPr/>
          </p:nvSpPr>
          <p:spPr bwMode="auto">
            <a:xfrm flipH="1">
              <a:off x="2592" y="4036"/>
              <a:ext cx="0" cy="144"/>
            </a:xfrm>
            <a:prstGeom prst="line">
              <a:avLst/>
            </a:prstGeom>
            <a:noFill/>
            <a:ln w="19050">
              <a:solidFill>
                <a:srgbClr val="000000"/>
              </a:solidFill>
              <a:round/>
              <a:headEnd/>
              <a:tailEnd/>
            </a:ln>
          </p:spPr>
          <p:txBody>
            <a:bodyPr/>
            <a:lstStyle/>
            <a:p>
              <a:endParaRPr lang="en-US"/>
            </a:p>
          </p:txBody>
        </p:sp>
      </p:grpSp>
      <p:grpSp>
        <p:nvGrpSpPr>
          <p:cNvPr id="18447" name="Group 35"/>
          <p:cNvGrpSpPr>
            <a:grpSpLocks/>
          </p:cNvGrpSpPr>
          <p:nvPr/>
        </p:nvGrpSpPr>
        <p:grpSpPr bwMode="auto">
          <a:xfrm>
            <a:off x="6172200" y="5367338"/>
            <a:ext cx="573088" cy="804862"/>
            <a:chOff x="3514" y="3820"/>
            <a:chExt cx="361" cy="507"/>
          </a:xfrm>
        </p:grpSpPr>
        <p:sp>
          <p:nvSpPr>
            <p:cNvPr id="18449" name="Oval 36"/>
            <p:cNvSpPr>
              <a:spLocks noChangeArrowheads="1"/>
            </p:cNvSpPr>
            <p:nvPr/>
          </p:nvSpPr>
          <p:spPr bwMode="auto">
            <a:xfrm>
              <a:off x="3658" y="3820"/>
              <a:ext cx="72" cy="72"/>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50" name="Oval 37"/>
            <p:cNvSpPr>
              <a:spLocks noChangeArrowheads="1"/>
            </p:cNvSpPr>
            <p:nvPr/>
          </p:nvSpPr>
          <p:spPr bwMode="auto">
            <a:xfrm>
              <a:off x="3802" y="3967"/>
              <a:ext cx="72" cy="72"/>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51" name="Oval 38"/>
            <p:cNvSpPr>
              <a:spLocks noChangeArrowheads="1"/>
            </p:cNvSpPr>
            <p:nvPr/>
          </p:nvSpPr>
          <p:spPr bwMode="auto">
            <a:xfrm>
              <a:off x="3514" y="4111"/>
              <a:ext cx="72" cy="72"/>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52" name="Oval 39"/>
            <p:cNvSpPr>
              <a:spLocks noChangeArrowheads="1"/>
            </p:cNvSpPr>
            <p:nvPr/>
          </p:nvSpPr>
          <p:spPr bwMode="auto">
            <a:xfrm>
              <a:off x="3803" y="4115"/>
              <a:ext cx="72" cy="71"/>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53" name="Oval 40"/>
            <p:cNvSpPr>
              <a:spLocks noChangeArrowheads="1"/>
            </p:cNvSpPr>
            <p:nvPr/>
          </p:nvSpPr>
          <p:spPr bwMode="auto">
            <a:xfrm>
              <a:off x="3514" y="3964"/>
              <a:ext cx="72" cy="72"/>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54" name="Oval 41"/>
            <p:cNvSpPr>
              <a:spLocks noChangeArrowheads="1"/>
            </p:cNvSpPr>
            <p:nvPr/>
          </p:nvSpPr>
          <p:spPr bwMode="auto">
            <a:xfrm>
              <a:off x="3658" y="4255"/>
              <a:ext cx="72" cy="72"/>
            </a:xfrm>
            <a:prstGeom prst="ellipse">
              <a:avLst/>
            </a:prstGeom>
            <a:solidFill>
              <a:srgbClr val="FFCC99"/>
            </a:solidFill>
            <a:ln w="9525" algn="ctr">
              <a:solidFill>
                <a:srgbClr val="000000"/>
              </a:solidFill>
              <a:round/>
              <a:headEnd/>
              <a:tailEnd/>
            </a:ln>
          </p:spPr>
          <p:txBody>
            <a:bodyPr/>
            <a:lstStyle/>
            <a:p>
              <a:endParaRPr lang="en-US" altLang="en-US">
                <a:latin typeface="Calibri" pitchFamily="34" charset="0"/>
              </a:endParaRPr>
            </a:p>
          </p:txBody>
        </p:sp>
        <p:sp>
          <p:nvSpPr>
            <p:cNvPr id="18455" name="Line 42"/>
            <p:cNvSpPr>
              <a:spLocks noChangeShapeType="1"/>
            </p:cNvSpPr>
            <p:nvPr/>
          </p:nvSpPr>
          <p:spPr bwMode="auto">
            <a:xfrm flipV="1">
              <a:off x="3528" y="3964"/>
              <a:ext cx="288" cy="0"/>
            </a:xfrm>
            <a:prstGeom prst="line">
              <a:avLst/>
            </a:prstGeom>
            <a:noFill/>
            <a:ln w="19050">
              <a:solidFill>
                <a:srgbClr val="000000"/>
              </a:solidFill>
              <a:round/>
              <a:headEnd/>
              <a:tailEnd/>
            </a:ln>
          </p:spPr>
          <p:txBody>
            <a:bodyPr/>
            <a:lstStyle/>
            <a:p>
              <a:endParaRPr lang="en-US"/>
            </a:p>
          </p:txBody>
        </p:sp>
        <p:sp>
          <p:nvSpPr>
            <p:cNvPr id="18456" name="Line 43"/>
            <p:cNvSpPr>
              <a:spLocks noChangeShapeType="1"/>
            </p:cNvSpPr>
            <p:nvPr/>
          </p:nvSpPr>
          <p:spPr bwMode="auto">
            <a:xfrm>
              <a:off x="3600" y="4108"/>
              <a:ext cx="216" cy="0"/>
            </a:xfrm>
            <a:prstGeom prst="line">
              <a:avLst/>
            </a:prstGeom>
            <a:noFill/>
            <a:ln w="19050">
              <a:solidFill>
                <a:srgbClr val="000000"/>
              </a:solidFill>
              <a:round/>
              <a:headEnd/>
              <a:tailEnd/>
            </a:ln>
          </p:spPr>
          <p:txBody>
            <a:bodyPr/>
            <a:lstStyle/>
            <a:p>
              <a:endParaRPr lang="en-US"/>
            </a:p>
          </p:txBody>
        </p:sp>
        <p:sp>
          <p:nvSpPr>
            <p:cNvPr id="18457" name="Line 44"/>
            <p:cNvSpPr>
              <a:spLocks noChangeShapeType="1"/>
            </p:cNvSpPr>
            <p:nvPr/>
          </p:nvSpPr>
          <p:spPr bwMode="auto">
            <a:xfrm flipV="1">
              <a:off x="3744" y="4180"/>
              <a:ext cx="72" cy="72"/>
            </a:xfrm>
            <a:prstGeom prst="line">
              <a:avLst/>
            </a:prstGeom>
            <a:noFill/>
            <a:ln w="19050">
              <a:solidFill>
                <a:srgbClr val="000000"/>
              </a:solidFill>
              <a:round/>
              <a:headEnd/>
              <a:tailEnd/>
            </a:ln>
          </p:spPr>
          <p:txBody>
            <a:bodyPr/>
            <a:lstStyle/>
            <a:p>
              <a:endParaRPr lang="en-US"/>
            </a:p>
          </p:txBody>
        </p:sp>
        <p:sp>
          <p:nvSpPr>
            <p:cNvPr id="18458" name="Line 45"/>
            <p:cNvSpPr>
              <a:spLocks noChangeShapeType="1"/>
            </p:cNvSpPr>
            <p:nvPr/>
          </p:nvSpPr>
          <p:spPr bwMode="auto">
            <a:xfrm flipH="1" flipV="1">
              <a:off x="3528" y="4180"/>
              <a:ext cx="144" cy="72"/>
            </a:xfrm>
            <a:prstGeom prst="line">
              <a:avLst/>
            </a:prstGeom>
            <a:noFill/>
            <a:ln w="19050">
              <a:solidFill>
                <a:srgbClr val="000000"/>
              </a:solidFill>
              <a:round/>
              <a:headEnd/>
              <a:tailEnd/>
            </a:ln>
          </p:spPr>
          <p:txBody>
            <a:bodyPr/>
            <a:lstStyle/>
            <a:p>
              <a:endParaRPr lang="en-US"/>
            </a:p>
          </p:txBody>
        </p:sp>
        <p:sp>
          <p:nvSpPr>
            <p:cNvPr id="18459" name="Line 46"/>
            <p:cNvSpPr>
              <a:spLocks noChangeShapeType="1"/>
            </p:cNvSpPr>
            <p:nvPr/>
          </p:nvSpPr>
          <p:spPr bwMode="auto">
            <a:xfrm flipV="1">
              <a:off x="3532" y="3892"/>
              <a:ext cx="140" cy="75"/>
            </a:xfrm>
            <a:prstGeom prst="line">
              <a:avLst/>
            </a:prstGeom>
            <a:noFill/>
            <a:ln w="19050">
              <a:solidFill>
                <a:srgbClr val="000000"/>
              </a:solidFill>
              <a:round/>
              <a:headEnd/>
              <a:tailEnd/>
            </a:ln>
          </p:spPr>
          <p:txBody>
            <a:bodyPr/>
            <a:lstStyle/>
            <a:p>
              <a:endParaRPr lang="en-US"/>
            </a:p>
          </p:txBody>
        </p:sp>
        <p:sp>
          <p:nvSpPr>
            <p:cNvPr id="18460" name="Line 47"/>
            <p:cNvSpPr>
              <a:spLocks noChangeShapeType="1"/>
            </p:cNvSpPr>
            <p:nvPr/>
          </p:nvSpPr>
          <p:spPr bwMode="auto">
            <a:xfrm flipH="1" flipV="1">
              <a:off x="3672" y="3820"/>
              <a:ext cx="144" cy="144"/>
            </a:xfrm>
            <a:prstGeom prst="line">
              <a:avLst/>
            </a:prstGeom>
            <a:noFill/>
            <a:ln w="19050">
              <a:solidFill>
                <a:srgbClr val="000000"/>
              </a:solidFill>
              <a:round/>
              <a:headEnd/>
              <a:tailEnd/>
            </a:ln>
          </p:spPr>
          <p:txBody>
            <a:bodyPr/>
            <a:lstStyle/>
            <a:p>
              <a:endParaRPr lang="en-US"/>
            </a:p>
          </p:txBody>
        </p:sp>
      </p:grpSp>
      <p:sp>
        <p:nvSpPr>
          <p:cNvPr id="18448" name="Oval 34"/>
          <p:cNvSpPr>
            <a:spLocks noChangeArrowheads="1"/>
          </p:cNvSpPr>
          <p:nvPr/>
        </p:nvSpPr>
        <p:spPr bwMode="auto">
          <a:xfrm>
            <a:off x="4267200" y="5829300"/>
            <a:ext cx="114300" cy="114300"/>
          </a:xfrm>
          <a:prstGeom prst="ellipse">
            <a:avLst/>
          </a:prstGeom>
          <a:solidFill>
            <a:srgbClr val="000000"/>
          </a:solidFill>
          <a:ln w="9525" algn="ctr">
            <a:solidFill>
              <a:srgbClr val="000000"/>
            </a:solidFill>
            <a:round/>
            <a:headEnd/>
            <a:tailEnd/>
          </a:ln>
        </p:spPr>
        <p:txBody>
          <a:bodyPr/>
          <a:lstStyle/>
          <a:p>
            <a:endParaRPr lang="en-US" altLang="en-US">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Graph Terminology</a:t>
            </a:r>
          </a:p>
        </p:txBody>
      </p:sp>
      <p:sp>
        <p:nvSpPr>
          <p:cNvPr id="19458" name="Text Box 48"/>
          <p:cNvSpPr txBox="1">
            <a:spLocks noChangeArrowheads="1"/>
          </p:cNvSpPr>
          <p:nvPr/>
        </p:nvSpPr>
        <p:spPr bwMode="auto">
          <a:xfrm>
            <a:off x="0" y="1143000"/>
            <a:ext cx="8991600" cy="1016000"/>
          </a:xfrm>
          <a:prstGeom prst="rect">
            <a:avLst/>
          </a:prstGeom>
          <a:noFill/>
          <a:ln w="9525">
            <a:noFill/>
            <a:miter lim="800000"/>
            <a:headEnd/>
            <a:tailEnd/>
          </a:ln>
        </p:spPr>
        <p:txBody>
          <a:bodyPr>
            <a:spAutoFit/>
          </a:bodyPr>
          <a:lstStyle/>
          <a:p>
            <a:pPr marL="342900" indent="-342900" eaLnBrk="0" hangingPunct="0">
              <a:buFont typeface="Arial" charset="0"/>
              <a:buChar char="•"/>
            </a:pPr>
            <a:r>
              <a:rPr lang="en-US" sz="2000" i="1">
                <a:latin typeface="Calibri" pitchFamily="34" charset="0"/>
              </a:rPr>
              <a:t>Path:</a:t>
            </a:r>
            <a:r>
              <a:rPr lang="en-US" sz="2000" b="1">
                <a:latin typeface="Calibri" pitchFamily="34" charset="0"/>
              </a:rPr>
              <a:t> </a:t>
            </a:r>
            <a:r>
              <a:rPr lang="en-US" sz="2000">
                <a:latin typeface="Calibri" pitchFamily="34" charset="0"/>
              </a:rPr>
              <a:t>A path P, written as P = {v0, v1, v2,….., vn), of length n from a node u to v is defined as a sequence of (n+1) nodes. Here, u = v0, v = vn and vi-1 is adjacent to vi for i = 1, 2, 3, …, n.</a:t>
            </a:r>
            <a:endParaRPr lang="en-US" sz="2000" i="1">
              <a:latin typeface="Calibri" pitchFamily="34" charset="0"/>
            </a:endParaRPr>
          </a:p>
        </p:txBody>
      </p:sp>
      <p:sp>
        <p:nvSpPr>
          <p:cNvPr id="19459" name="Rectangle 2"/>
          <p:cNvSpPr txBox="1">
            <a:spLocks noChangeArrowheads="1"/>
          </p:cNvSpPr>
          <p:nvPr/>
        </p:nvSpPr>
        <p:spPr bwMode="auto">
          <a:xfrm>
            <a:off x="0" y="1928813"/>
            <a:ext cx="9144000" cy="2552700"/>
          </a:xfrm>
          <a:prstGeom prst="rect">
            <a:avLst/>
          </a:prstGeom>
          <a:noFill/>
          <a:ln w="9525">
            <a:noFill/>
            <a:miter lim="800000"/>
            <a:headEnd/>
            <a:tailEnd/>
          </a:ln>
        </p:spPr>
        <p:txBody>
          <a:bodyPr/>
          <a:lstStyle/>
          <a:p>
            <a:pPr marL="342900" indent="-342900" eaLnBrk="0" hangingPunct="0">
              <a:lnSpc>
                <a:spcPct val="110000"/>
              </a:lnSpc>
              <a:spcBef>
                <a:spcPct val="20000"/>
              </a:spcBef>
            </a:pPr>
            <a:endParaRPr lang="en-US" altLang="en-US" sz="2000">
              <a:latin typeface="Calibri" pitchFamily="34" charset="0"/>
            </a:endParaRPr>
          </a:p>
          <a:p>
            <a:pPr marL="342900" indent="-342900" eaLnBrk="0" hangingPunct="0">
              <a:lnSpc>
                <a:spcPct val="110000"/>
              </a:lnSpc>
              <a:spcBef>
                <a:spcPct val="20000"/>
              </a:spcBef>
            </a:pPr>
            <a:endParaRPr lang="en-US" altLang="en-US" sz="2000" i="1">
              <a:latin typeface="Calibri" pitchFamily="34" charset="0"/>
            </a:endParaRPr>
          </a:p>
          <a:p>
            <a:pPr marL="342900" indent="-342900" eaLnBrk="0" hangingPunct="0">
              <a:lnSpc>
                <a:spcPct val="110000"/>
              </a:lnSpc>
              <a:spcBef>
                <a:spcPct val="20000"/>
              </a:spcBef>
              <a:buFont typeface="Arial" charset="0"/>
              <a:buChar char="•"/>
            </a:pPr>
            <a:r>
              <a:rPr lang="en-US" altLang="en-US" sz="2000" i="1">
                <a:latin typeface="Calibri" pitchFamily="34" charset="0"/>
              </a:rPr>
              <a:t>Connected graph:</a:t>
            </a:r>
            <a:r>
              <a:rPr lang="en-US" altLang="en-US" sz="2000" b="1">
                <a:latin typeface="Calibri" pitchFamily="34" charset="0"/>
              </a:rPr>
              <a:t> </a:t>
            </a:r>
            <a:r>
              <a:rPr lang="en-US" altLang="en-US" sz="2000">
                <a:latin typeface="Calibri" pitchFamily="34" charset="0"/>
              </a:rPr>
              <a:t>A graph in which there exists a path between any two of its nodes is called a connected graph. That is to say that there are no isolated nodes in a connected graph. A connected graph that does not have any cycle is called a tree.</a:t>
            </a:r>
          </a:p>
          <a:p>
            <a:pPr marL="342900" indent="-342900" eaLnBrk="0" hangingPunct="0">
              <a:lnSpc>
                <a:spcPct val="110000"/>
              </a:lnSpc>
              <a:spcBef>
                <a:spcPct val="20000"/>
              </a:spcBef>
            </a:pPr>
            <a:r>
              <a:rPr lang="en-US" altLang="en-US" sz="2000">
                <a:latin typeface="Calibri" pitchFamily="34" charset="0"/>
              </a:rPr>
              <a:t>  </a:t>
            </a:r>
            <a:endParaRPr lang="en-US" altLang="en-US" sz="2000" i="1">
              <a:latin typeface="Calibri" pitchFamily="34" charset="0"/>
            </a:endParaRPr>
          </a:p>
          <a:p>
            <a:pPr marL="342900" indent="-342900" eaLnBrk="0" hangingPunct="0">
              <a:lnSpc>
                <a:spcPct val="110000"/>
              </a:lnSpc>
              <a:spcBef>
                <a:spcPct val="20000"/>
              </a:spcBef>
              <a:buFont typeface="Arial" charset="0"/>
              <a:buChar char="•"/>
            </a:pPr>
            <a:r>
              <a:rPr lang="en-US" altLang="en-US" sz="2000" i="1">
                <a:latin typeface="Calibri" pitchFamily="34" charset="0"/>
              </a:rPr>
              <a:t>Complete graph:</a:t>
            </a:r>
            <a:r>
              <a:rPr lang="en-US" altLang="en-US" sz="2000">
                <a:latin typeface="Calibri" pitchFamily="34" charset="0"/>
              </a:rPr>
              <a:t> A graph G is said to be a complete, if all its nodes are fully connected, that is, there is a path from one node to every other node in the graph. A complete graph has n(n-1)/2 edges, where n is the number of nodes in G.</a:t>
            </a:r>
            <a:endParaRPr lang="en-US" altLang="en-US" sz="2000" i="1">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Graph Terminology</a:t>
            </a:r>
          </a:p>
        </p:txBody>
      </p:sp>
      <p:sp>
        <p:nvSpPr>
          <p:cNvPr id="20482" name="Rectangle 2"/>
          <p:cNvSpPr txBox="1">
            <a:spLocks noChangeArrowheads="1"/>
          </p:cNvSpPr>
          <p:nvPr/>
        </p:nvSpPr>
        <p:spPr bwMode="auto">
          <a:xfrm>
            <a:off x="76200" y="1066800"/>
            <a:ext cx="8839200" cy="2324100"/>
          </a:xfrm>
          <a:prstGeom prst="rect">
            <a:avLst/>
          </a:prstGeom>
          <a:noFill/>
          <a:ln w="9525">
            <a:noFill/>
            <a:miter lim="800000"/>
            <a:headEnd/>
            <a:tailEnd/>
          </a:ln>
        </p:spPr>
        <p:txBody>
          <a:bodyPr/>
          <a:lstStyle/>
          <a:p>
            <a:pPr marL="342900" indent="-342900" eaLnBrk="0" hangingPunct="0">
              <a:lnSpc>
                <a:spcPct val="110000"/>
              </a:lnSpc>
              <a:spcBef>
                <a:spcPct val="20000"/>
              </a:spcBef>
              <a:buFont typeface="Arial" charset="0"/>
              <a:buChar char="•"/>
            </a:pPr>
            <a:r>
              <a:rPr lang="en-US" altLang="en-US" sz="2200" i="1">
                <a:latin typeface="Calibri" pitchFamily="34" charset="0"/>
              </a:rPr>
              <a:t>Labeled graph or weighted graph:</a:t>
            </a:r>
            <a:r>
              <a:rPr lang="en-US" altLang="en-US" sz="2200">
                <a:latin typeface="Calibri" pitchFamily="34" charset="0"/>
              </a:rPr>
              <a:t> A graph is said to be labeled if every edge in the graph is assigned some data. In a weighted graph, the edges of the graph are assigned some weight or length. Weight of the edge, denoted by w(e) is a positive value which indicates the cost of traversing the edge. </a:t>
            </a:r>
          </a:p>
          <a:p>
            <a:pPr marL="342900" indent="-342900" eaLnBrk="0" hangingPunct="0">
              <a:lnSpc>
                <a:spcPct val="110000"/>
              </a:lnSpc>
              <a:spcBef>
                <a:spcPct val="20000"/>
              </a:spcBef>
              <a:buFont typeface="Arial" charset="0"/>
              <a:buChar char="•"/>
            </a:pPr>
            <a:r>
              <a:rPr lang="en-US" altLang="en-US" sz="2200" i="1">
                <a:latin typeface="Calibri" pitchFamily="34" charset="0"/>
              </a:rPr>
              <a:t>Multiple edges:</a:t>
            </a:r>
            <a:r>
              <a:rPr lang="en-US" altLang="en-US" sz="2200">
                <a:latin typeface="Calibri" pitchFamily="34" charset="0"/>
              </a:rPr>
              <a:t> Distinct edges which connect the same end points are called multiple edges. That is, e = {u, v) and e’ = (u, v) are known as multiple edges of G.</a:t>
            </a:r>
            <a:endParaRPr lang="en-US" altLang="en-US" sz="2200" i="1">
              <a:latin typeface="Calibri" pitchFamily="34" charset="0"/>
            </a:endParaRPr>
          </a:p>
          <a:p>
            <a:pPr marL="342900" indent="-342900" eaLnBrk="0" hangingPunct="0">
              <a:lnSpc>
                <a:spcPct val="110000"/>
              </a:lnSpc>
              <a:spcBef>
                <a:spcPct val="20000"/>
              </a:spcBef>
              <a:buFont typeface="Arial" charset="0"/>
              <a:buChar char="•"/>
            </a:pPr>
            <a:r>
              <a:rPr lang="en-US" altLang="en-US" sz="2200" i="1">
                <a:latin typeface="Calibri" pitchFamily="34" charset="0"/>
              </a:rPr>
              <a:t>Loop:</a:t>
            </a:r>
            <a:r>
              <a:rPr lang="en-US" altLang="en-US" sz="2200">
                <a:latin typeface="Calibri" pitchFamily="34" charset="0"/>
              </a:rPr>
              <a:t> An edge that has identical end-points is called a loop. That is, e = (u, u).</a:t>
            </a:r>
            <a:endParaRPr lang="en-US" altLang="en-US" sz="2200" i="1">
              <a:latin typeface="Calibri" pitchFamily="34" charset="0"/>
            </a:endParaRPr>
          </a:p>
          <a:p>
            <a:pPr marL="342900" indent="-342900" eaLnBrk="0" hangingPunct="0">
              <a:lnSpc>
                <a:spcPct val="110000"/>
              </a:lnSpc>
              <a:spcBef>
                <a:spcPct val="20000"/>
              </a:spcBef>
              <a:buFont typeface="Arial" charset="0"/>
              <a:buChar char="•"/>
            </a:pPr>
            <a:r>
              <a:rPr lang="en-US" altLang="en-US" sz="2200" i="1">
                <a:latin typeface="Calibri" pitchFamily="34" charset="0"/>
              </a:rPr>
              <a:t>Multi- graph:</a:t>
            </a:r>
            <a:r>
              <a:rPr lang="en-US" altLang="en-US" sz="2200">
                <a:latin typeface="Calibri" pitchFamily="34" charset="0"/>
              </a:rPr>
              <a:t> A graph with multiple edges and/or a loop is called a multi-graph. </a:t>
            </a:r>
          </a:p>
          <a:p>
            <a:pPr marL="342900" indent="-342900" eaLnBrk="0" hangingPunct="0">
              <a:lnSpc>
                <a:spcPct val="110000"/>
              </a:lnSpc>
              <a:spcBef>
                <a:spcPct val="20000"/>
              </a:spcBef>
              <a:buFont typeface="Arial" charset="0"/>
              <a:buChar char="•"/>
            </a:pPr>
            <a:r>
              <a:rPr lang="en-US" altLang="en-US" sz="2200" i="1">
                <a:latin typeface="Calibri" pitchFamily="34" charset="0"/>
              </a:rPr>
              <a:t>Size of the graph:</a:t>
            </a:r>
            <a:r>
              <a:rPr lang="en-US" altLang="en-US" sz="2200">
                <a:latin typeface="Calibri" pitchFamily="34" charset="0"/>
              </a:rPr>
              <a:t> The size of a graph is the total number of edges in it.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Graph Terminology</a:t>
            </a:r>
          </a:p>
        </p:txBody>
      </p:sp>
      <p:graphicFrame>
        <p:nvGraphicFramePr>
          <p:cNvPr id="4" name="Group 8"/>
          <p:cNvGraphicFramePr>
            <a:graphicFrameLocks noGrp="1"/>
          </p:cNvGraphicFramePr>
          <p:nvPr/>
        </p:nvGraphicFramePr>
        <p:xfrm>
          <a:off x="1524000" y="2614613"/>
          <a:ext cx="6184900" cy="2957512"/>
        </p:xfrm>
        <a:graphic>
          <a:graphicData uri="http://schemas.openxmlformats.org/drawingml/2006/table">
            <a:tbl>
              <a:tblPr/>
              <a:tblGrid>
                <a:gridCol w="1828800"/>
                <a:gridCol w="1943100"/>
                <a:gridCol w="2413000"/>
              </a:tblGrid>
              <a:tr h="29575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
                      </a:r>
                      <a:br>
                        <a:rPr kumimoji="0" lang="en-US" sz="1000" b="0" i="0" u="none" strike="noStrike" cap="none" normalizeH="0" baseline="0" dirty="0" smtClean="0">
                          <a:ln>
                            <a:noFill/>
                          </a:ln>
                          <a:solidFill>
                            <a:schemeClr val="tx1"/>
                          </a:solidFill>
                          <a:effectLst/>
                          <a:latin typeface="Arial" charset="0"/>
                          <a:cs typeface="Times New Roman" pitchFamily="18" charset="0"/>
                        </a:rPr>
                      </a:br>
                      <a:r>
                        <a:rPr kumimoji="0" lang="en-US" sz="1100" b="1" i="0" u="none" strike="noStrike" cap="none" normalizeH="0" baseline="0" dirty="0" smtClean="0">
                          <a:ln>
                            <a:noFill/>
                          </a:ln>
                          <a:solidFill>
                            <a:schemeClr val="tx1"/>
                          </a:solidFill>
                          <a:effectLst/>
                          <a:latin typeface="Arial" charset="0"/>
                          <a:cs typeface="Times New Roman" pitchFamily="18" charset="0"/>
                        </a:rPr>
                        <a:t>(a) Multi-graph</a:t>
                      </a:r>
                      <a:endParaRPr kumimoji="0" lang="en-US" sz="1000" b="0" i="0" u="none" strike="noStrike" cap="none" normalizeH="0" baseline="0" dirty="0" smtClean="0">
                        <a:ln>
                          <a:noFill/>
                        </a:ln>
                        <a:solidFill>
                          <a:schemeClr val="tx1"/>
                        </a:solidFill>
                        <a:effectLst/>
                        <a:latin typeface="Arial"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pitchFamily="18" charset="0"/>
                        </a:rPr>
                        <a:t>(b) Tree</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pitchFamily="18" charset="0"/>
                        </a:rPr>
                        <a:t>(c) Weighted Graph</a:t>
                      </a:r>
                      <a:endParaRPr kumimoji="0" lang="en-US" sz="1000" b="0" i="0" u="none" strike="noStrike" cap="none" normalizeH="0" baseline="0" dirty="0" smtClean="0">
                        <a:ln>
                          <a:noFill/>
                        </a:ln>
                        <a:solidFill>
                          <a:schemeClr val="tx1"/>
                        </a:solidFill>
                        <a:effectLst/>
                        <a:latin typeface="Arial"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grpSp>
        <p:nvGrpSpPr>
          <p:cNvPr id="21516" name="Group 18"/>
          <p:cNvGrpSpPr>
            <a:grpSpLocks/>
          </p:cNvGrpSpPr>
          <p:nvPr/>
        </p:nvGrpSpPr>
        <p:grpSpPr bwMode="auto">
          <a:xfrm>
            <a:off x="1714500" y="3286125"/>
            <a:ext cx="1603375" cy="1257300"/>
            <a:chOff x="648" y="638"/>
            <a:chExt cx="1010" cy="792"/>
          </a:xfrm>
        </p:grpSpPr>
        <p:sp>
          <p:nvSpPr>
            <p:cNvPr id="21547" name="Oval 19"/>
            <p:cNvSpPr>
              <a:spLocks noChangeArrowheads="1"/>
            </p:cNvSpPr>
            <p:nvPr/>
          </p:nvSpPr>
          <p:spPr bwMode="auto">
            <a:xfrm>
              <a:off x="648" y="782"/>
              <a:ext cx="144" cy="144"/>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A</a:t>
              </a:r>
              <a:endParaRPr lang="en-US" altLang="en-US">
                <a:latin typeface="Times New Roman" pitchFamily="18" charset="0"/>
              </a:endParaRPr>
            </a:p>
          </p:txBody>
        </p:sp>
        <p:sp>
          <p:nvSpPr>
            <p:cNvPr id="21548" name="Oval 20"/>
            <p:cNvSpPr>
              <a:spLocks noChangeArrowheads="1"/>
            </p:cNvSpPr>
            <p:nvPr/>
          </p:nvSpPr>
          <p:spPr bwMode="auto">
            <a:xfrm>
              <a:off x="1224" y="782"/>
              <a:ext cx="144" cy="144"/>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B</a:t>
              </a:r>
              <a:endParaRPr lang="en-US" altLang="en-US">
                <a:latin typeface="Times New Roman" pitchFamily="18" charset="0"/>
              </a:endParaRPr>
            </a:p>
          </p:txBody>
        </p:sp>
        <p:sp>
          <p:nvSpPr>
            <p:cNvPr id="21549" name="Oval 21"/>
            <p:cNvSpPr>
              <a:spLocks noChangeArrowheads="1"/>
            </p:cNvSpPr>
            <p:nvPr/>
          </p:nvSpPr>
          <p:spPr bwMode="auto">
            <a:xfrm>
              <a:off x="650" y="1141"/>
              <a:ext cx="144" cy="144"/>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C</a:t>
              </a:r>
              <a:endParaRPr lang="en-US" altLang="en-US">
                <a:latin typeface="Times New Roman" pitchFamily="18" charset="0"/>
              </a:endParaRPr>
            </a:p>
          </p:txBody>
        </p:sp>
        <p:sp>
          <p:nvSpPr>
            <p:cNvPr id="21550" name="Line 22"/>
            <p:cNvSpPr>
              <a:spLocks noChangeShapeType="1"/>
            </p:cNvSpPr>
            <p:nvPr/>
          </p:nvSpPr>
          <p:spPr bwMode="auto">
            <a:xfrm>
              <a:off x="792" y="854"/>
              <a:ext cx="432" cy="0"/>
            </a:xfrm>
            <a:prstGeom prst="line">
              <a:avLst/>
            </a:prstGeom>
            <a:noFill/>
            <a:ln w="9525">
              <a:solidFill>
                <a:srgbClr val="000000"/>
              </a:solidFill>
              <a:round/>
              <a:headEnd/>
              <a:tailEnd/>
            </a:ln>
          </p:spPr>
          <p:txBody>
            <a:bodyPr/>
            <a:lstStyle/>
            <a:p>
              <a:endParaRPr lang="en-US"/>
            </a:p>
          </p:txBody>
        </p:sp>
        <p:sp>
          <p:nvSpPr>
            <p:cNvPr id="21551" name="Line 23"/>
            <p:cNvSpPr>
              <a:spLocks noChangeShapeType="1"/>
            </p:cNvSpPr>
            <p:nvPr/>
          </p:nvSpPr>
          <p:spPr bwMode="auto">
            <a:xfrm>
              <a:off x="792" y="1214"/>
              <a:ext cx="432" cy="0"/>
            </a:xfrm>
            <a:prstGeom prst="line">
              <a:avLst/>
            </a:prstGeom>
            <a:noFill/>
            <a:ln w="9525">
              <a:solidFill>
                <a:srgbClr val="000000"/>
              </a:solidFill>
              <a:round/>
              <a:headEnd/>
              <a:tailEnd/>
            </a:ln>
          </p:spPr>
          <p:txBody>
            <a:bodyPr/>
            <a:lstStyle/>
            <a:p>
              <a:endParaRPr lang="en-US"/>
            </a:p>
          </p:txBody>
        </p:sp>
        <p:sp>
          <p:nvSpPr>
            <p:cNvPr id="21552" name="Line 24"/>
            <p:cNvSpPr>
              <a:spLocks noChangeShapeType="1"/>
            </p:cNvSpPr>
            <p:nvPr/>
          </p:nvSpPr>
          <p:spPr bwMode="auto">
            <a:xfrm>
              <a:off x="792" y="854"/>
              <a:ext cx="432" cy="360"/>
            </a:xfrm>
            <a:prstGeom prst="line">
              <a:avLst/>
            </a:prstGeom>
            <a:noFill/>
            <a:ln w="9525">
              <a:solidFill>
                <a:srgbClr val="000000"/>
              </a:solidFill>
              <a:round/>
              <a:headEnd/>
              <a:tailEnd/>
            </a:ln>
          </p:spPr>
          <p:txBody>
            <a:bodyPr/>
            <a:lstStyle/>
            <a:p>
              <a:endParaRPr lang="en-US"/>
            </a:p>
          </p:txBody>
        </p:sp>
        <p:sp>
          <p:nvSpPr>
            <p:cNvPr id="21553" name="Line 25"/>
            <p:cNvSpPr>
              <a:spLocks noChangeShapeType="1"/>
            </p:cNvSpPr>
            <p:nvPr/>
          </p:nvSpPr>
          <p:spPr bwMode="auto">
            <a:xfrm flipH="1">
              <a:off x="792" y="854"/>
              <a:ext cx="432" cy="360"/>
            </a:xfrm>
            <a:prstGeom prst="line">
              <a:avLst/>
            </a:prstGeom>
            <a:noFill/>
            <a:ln w="9525">
              <a:solidFill>
                <a:srgbClr val="000000"/>
              </a:solidFill>
              <a:round/>
              <a:headEnd/>
              <a:tailEnd/>
            </a:ln>
          </p:spPr>
          <p:txBody>
            <a:bodyPr/>
            <a:lstStyle/>
            <a:p>
              <a:endParaRPr lang="en-US"/>
            </a:p>
          </p:txBody>
        </p:sp>
        <p:sp>
          <p:nvSpPr>
            <p:cNvPr id="21554" name="Arc 26"/>
            <p:cNvSpPr>
              <a:spLocks/>
            </p:cNvSpPr>
            <p:nvPr/>
          </p:nvSpPr>
          <p:spPr bwMode="auto">
            <a:xfrm flipH="1" flipV="1">
              <a:off x="792" y="1214"/>
              <a:ext cx="576" cy="72"/>
            </a:xfrm>
            <a:custGeom>
              <a:avLst/>
              <a:gdLst>
                <a:gd name="T0" fmla="*/ 0 w 21600"/>
                <a:gd name="T1" fmla="*/ 0 h 21441"/>
                <a:gd name="T2" fmla="*/ 0 w 21600"/>
                <a:gd name="T3" fmla="*/ 0 h 21441"/>
                <a:gd name="T4" fmla="*/ 0 w 21600"/>
                <a:gd name="T5" fmla="*/ 0 h 21441"/>
                <a:gd name="T6" fmla="*/ 0 60000 65536"/>
                <a:gd name="T7" fmla="*/ 0 60000 65536"/>
                <a:gd name="T8" fmla="*/ 0 60000 65536"/>
                <a:gd name="T9" fmla="*/ 0 w 21600"/>
                <a:gd name="T10" fmla="*/ 0 h 21441"/>
                <a:gd name="T11" fmla="*/ 21600 w 21600"/>
                <a:gd name="T12" fmla="*/ 21441 h 21441"/>
              </a:gdLst>
              <a:ahLst/>
              <a:cxnLst>
                <a:cxn ang="T6">
                  <a:pos x="T0" y="T1"/>
                </a:cxn>
                <a:cxn ang="T7">
                  <a:pos x="T2" y="T3"/>
                </a:cxn>
                <a:cxn ang="T8">
                  <a:pos x="T4" y="T5"/>
                </a:cxn>
              </a:cxnLst>
              <a:rect l="T9" t="T10" r="T11" b="T12"/>
              <a:pathLst>
                <a:path w="21600" h="21441" fill="none" extrusionOk="0">
                  <a:moveTo>
                    <a:pt x="2613" y="-1"/>
                  </a:moveTo>
                  <a:cubicBezTo>
                    <a:pt x="13451" y="1320"/>
                    <a:pt x="21600" y="10522"/>
                    <a:pt x="21600" y="21441"/>
                  </a:cubicBezTo>
                </a:path>
                <a:path w="21600" h="21441" stroke="0" extrusionOk="0">
                  <a:moveTo>
                    <a:pt x="2613" y="-1"/>
                  </a:moveTo>
                  <a:cubicBezTo>
                    <a:pt x="13451" y="1320"/>
                    <a:pt x="21600" y="10522"/>
                    <a:pt x="21600" y="21441"/>
                  </a:cubicBezTo>
                  <a:lnTo>
                    <a:pt x="0" y="21441"/>
                  </a:lnTo>
                  <a:lnTo>
                    <a:pt x="2613" y="-1"/>
                  </a:lnTo>
                  <a:close/>
                </a:path>
              </a:pathLst>
            </a:custGeom>
            <a:noFill/>
            <a:ln w="9525">
              <a:solidFill>
                <a:srgbClr val="000000"/>
              </a:solidFill>
              <a:round/>
              <a:headEnd/>
              <a:tailEnd/>
            </a:ln>
          </p:spPr>
          <p:txBody>
            <a:bodyPr/>
            <a:lstStyle/>
            <a:p>
              <a:endParaRPr lang="en-US"/>
            </a:p>
          </p:txBody>
        </p:sp>
        <p:sp>
          <p:nvSpPr>
            <p:cNvPr id="21555" name="Oval 27"/>
            <p:cNvSpPr>
              <a:spLocks noChangeArrowheads="1"/>
            </p:cNvSpPr>
            <p:nvPr/>
          </p:nvSpPr>
          <p:spPr bwMode="auto">
            <a:xfrm rot="-2968030">
              <a:off x="1332" y="746"/>
              <a:ext cx="144" cy="72"/>
            </a:xfrm>
            <a:prstGeom prst="ellipse">
              <a:avLst/>
            </a:prstGeom>
            <a:solidFill>
              <a:srgbClr val="FFFFFF"/>
            </a:solidFill>
            <a:ln w="9525">
              <a:solidFill>
                <a:srgbClr val="000000"/>
              </a:solidFill>
              <a:round/>
              <a:headEnd/>
              <a:tailEnd/>
            </a:ln>
          </p:spPr>
          <p:txBody>
            <a:bodyPr/>
            <a:lstStyle/>
            <a:p>
              <a:endParaRPr lang="en-US" altLang="en-US">
                <a:latin typeface="Calibri" pitchFamily="34" charset="0"/>
              </a:endParaRPr>
            </a:p>
          </p:txBody>
        </p:sp>
        <p:sp>
          <p:nvSpPr>
            <p:cNvPr id="21556" name="Rectangle 28"/>
            <p:cNvSpPr>
              <a:spLocks noChangeArrowheads="1"/>
            </p:cNvSpPr>
            <p:nvPr/>
          </p:nvSpPr>
          <p:spPr bwMode="auto">
            <a:xfrm>
              <a:off x="936" y="638"/>
              <a:ext cx="216" cy="144"/>
            </a:xfrm>
            <a:prstGeom prst="rect">
              <a:avLst/>
            </a:prstGeom>
            <a:solidFill>
              <a:schemeClr val="bg1"/>
            </a:solidFill>
            <a:ln w="3175">
              <a:solidFill>
                <a:srgbClr val="FFFFFF"/>
              </a:solidFill>
              <a:miter lim="800000"/>
              <a:headEnd/>
              <a:tailEnd/>
            </a:ln>
          </p:spPr>
          <p:txBody>
            <a:bodyPr/>
            <a:lstStyle/>
            <a:p>
              <a:pPr eaLnBrk="0" hangingPunct="0"/>
              <a:r>
                <a:rPr lang="en-US" altLang="en-US" sz="800" b="1">
                  <a:latin typeface="Times New Roman" pitchFamily="18" charset="0"/>
                </a:rPr>
                <a:t>e1</a:t>
              </a:r>
              <a:endParaRPr lang="en-US" altLang="en-US" b="1">
                <a:latin typeface="Times New Roman" pitchFamily="18" charset="0"/>
              </a:endParaRPr>
            </a:p>
          </p:txBody>
        </p:sp>
        <p:sp>
          <p:nvSpPr>
            <p:cNvPr id="21557" name="Rectangle 29"/>
            <p:cNvSpPr>
              <a:spLocks noChangeArrowheads="1"/>
            </p:cNvSpPr>
            <p:nvPr/>
          </p:nvSpPr>
          <p:spPr bwMode="auto">
            <a:xfrm>
              <a:off x="648" y="926"/>
              <a:ext cx="216" cy="144"/>
            </a:xfrm>
            <a:prstGeom prst="rect">
              <a:avLst/>
            </a:prstGeom>
            <a:solidFill>
              <a:schemeClr val="bg1"/>
            </a:solidFill>
            <a:ln w="3175">
              <a:solidFill>
                <a:srgbClr val="FFFFFF"/>
              </a:solidFill>
              <a:miter lim="800000"/>
              <a:headEnd/>
              <a:tailEnd/>
            </a:ln>
          </p:spPr>
          <p:txBody>
            <a:bodyPr/>
            <a:lstStyle/>
            <a:p>
              <a:pPr eaLnBrk="0" hangingPunct="0"/>
              <a:r>
                <a:rPr lang="en-US" altLang="en-US" sz="800" b="1">
                  <a:latin typeface="Times New Roman" pitchFamily="18" charset="0"/>
                </a:rPr>
                <a:t>e2</a:t>
              </a:r>
              <a:endParaRPr lang="en-US" altLang="en-US" b="1">
                <a:latin typeface="Times New Roman" pitchFamily="18" charset="0"/>
              </a:endParaRPr>
            </a:p>
          </p:txBody>
        </p:sp>
        <p:sp>
          <p:nvSpPr>
            <p:cNvPr id="21558" name="Rectangle 30"/>
            <p:cNvSpPr>
              <a:spLocks noChangeArrowheads="1"/>
            </p:cNvSpPr>
            <p:nvPr/>
          </p:nvSpPr>
          <p:spPr bwMode="auto">
            <a:xfrm>
              <a:off x="1154" y="997"/>
              <a:ext cx="288" cy="144"/>
            </a:xfrm>
            <a:prstGeom prst="rect">
              <a:avLst/>
            </a:prstGeom>
            <a:solidFill>
              <a:schemeClr val="bg1"/>
            </a:solidFill>
            <a:ln w="3175">
              <a:solidFill>
                <a:srgbClr val="FFFFFF"/>
              </a:solidFill>
              <a:miter lim="800000"/>
              <a:headEnd/>
              <a:tailEnd/>
            </a:ln>
          </p:spPr>
          <p:txBody>
            <a:bodyPr/>
            <a:lstStyle/>
            <a:p>
              <a:pPr eaLnBrk="0" hangingPunct="0"/>
              <a:r>
                <a:rPr lang="en-US" altLang="en-US" sz="800" b="1">
                  <a:latin typeface="Times New Roman" pitchFamily="18" charset="0"/>
                </a:rPr>
                <a:t>e3</a:t>
              </a:r>
              <a:endParaRPr lang="en-US" altLang="en-US" b="1">
                <a:latin typeface="Times New Roman" pitchFamily="18" charset="0"/>
              </a:endParaRPr>
            </a:p>
          </p:txBody>
        </p:sp>
        <p:sp>
          <p:nvSpPr>
            <p:cNvPr id="21559" name="Rectangle 31"/>
            <p:cNvSpPr>
              <a:spLocks noChangeArrowheads="1"/>
            </p:cNvSpPr>
            <p:nvPr/>
          </p:nvSpPr>
          <p:spPr bwMode="auto">
            <a:xfrm>
              <a:off x="1442" y="793"/>
              <a:ext cx="216" cy="144"/>
            </a:xfrm>
            <a:prstGeom prst="rect">
              <a:avLst/>
            </a:prstGeom>
            <a:solidFill>
              <a:schemeClr val="bg1"/>
            </a:solidFill>
            <a:ln w="3175">
              <a:solidFill>
                <a:srgbClr val="FFFFFF"/>
              </a:solidFill>
              <a:miter lim="800000"/>
              <a:headEnd/>
              <a:tailEnd/>
            </a:ln>
          </p:spPr>
          <p:txBody>
            <a:bodyPr/>
            <a:lstStyle/>
            <a:p>
              <a:pPr eaLnBrk="0" hangingPunct="0"/>
              <a:r>
                <a:rPr lang="en-US" altLang="en-US" sz="800" b="1">
                  <a:latin typeface="Times New Roman" pitchFamily="18" charset="0"/>
                </a:rPr>
                <a:t>e4</a:t>
              </a:r>
              <a:endParaRPr lang="en-US" altLang="en-US" b="1">
                <a:latin typeface="Times New Roman" pitchFamily="18" charset="0"/>
              </a:endParaRPr>
            </a:p>
          </p:txBody>
        </p:sp>
        <p:sp>
          <p:nvSpPr>
            <p:cNvPr id="21560" name="Rectangle 32"/>
            <p:cNvSpPr>
              <a:spLocks noChangeArrowheads="1"/>
            </p:cNvSpPr>
            <p:nvPr/>
          </p:nvSpPr>
          <p:spPr bwMode="auto">
            <a:xfrm>
              <a:off x="648" y="1286"/>
              <a:ext cx="216" cy="144"/>
            </a:xfrm>
            <a:prstGeom prst="rect">
              <a:avLst/>
            </a:prstGeom>
            <a:solidFill>
              <a:schemeClr val="bg1"/>
            </a:solidFill>
            <a:ln w="3175">
              <a:solidFill>
                <a:srgbClr val="FFFFFF"/>
              </a:solidFill>
              <a:miter lim="800000"/>
              <a:headEnd/>
              <a:tailEnd/>
            </a:ln>
          </p:spPr>
          <p:txBody>
            <a:bodyPr/>
            <a:lstStyle/>
            <a:p>
              <a:pPr eaLnBrk="0" hangingPunct="0"/>
              <a:r>
                <a:rPr lang="en-US" altLang="en-US" sz="800" b="1">
                  <a:latin typeface="Times New Roman" pitchFamily="18" charset="0"/>
                </a:rPr>
                <a:t>e5</a:t>
              </a:r>
              <a:endParaRPr lang="en-US" altLang="en-US" b="1">
                <a:latin typeface="Times New Roman" pitchFamily="18" charset="0"/>
              </a:endParaRPr>
            </a:p>
          </p:txBody>
        </p:sp>
        <p:sp>
          <p:nvSpPr>
            <p:cNvPr id="21561" name="Rectangle 33"/>
            <p:cNvSpPr>
              <a:spLocks noChangeArrowheads="1"/>
            </p:cNvSpPr>
            <p:nvPr/>
          </p:nvSpPr>
          <p:spPr bwMode="auto">
            <a:xfrm>
              <a:off x="1368" y="1142"/>
              <a:ext cx="216" cy="144"/>
            </a:xfrm>
            <a:prstGeom prst="rect">
              <a:avLst/>
            </a:prstGeom>
            <a:solidFill>
              <a:schemeClr val="bg1"/>
            </a:solidFill>
            <a:ln w="3175">
              <a:solidFill>
                <a:srgbClr val="FFFFFF"/>
              </a:solidFill>
              <a:miter lim="800000"/>
              <a:headEnd/>
              <a:tailEnd/>
            </a:ln>
          </p:spPr>
          <p:txBody>
            <a:bodyPr/>
            <a:lstStyle/>
            <a:p>
              <a:pPr eaLnBrk="0" hangingPunct="0"/>
              <a:r>
                <a:rPr lang="en-US" altLang="en-US" sz="800" b="1">
                  <a:latin typeface="Times New Roman" pitchFamily="18" charset="0"/>
                </a:rPr>
                <a:t>e6</a:t>
              </a:r>
              <a:endParaRPr lang="en-US" altLang="en-US" b="1">
                <a:latin typeface="Times New Roman" pitchFamily="18" charset="0"/>
              </a:endParaRPr>
            </a:p>
          </p:txBody>
        </p:sp>
        <p:sp>
          <p:nvSpPr>
            <p:cNvPr id="21562" name="Rectangle 34"/>
            <p:cNvSpPr>
              <a:spLocks noChangeArrowheads="1"/>
            </p:cNvSpPr>
            <p:nvPr/>
          </p:nvSpPr>
          <p:spPr bwMode="auto">
            <a:xfrm>
              <a:off x="1008" y="1286"/>
              <a:ext cx="216" cy="144"/>
            </a:xfrm>
            <a:prstGeom prst="rect">
              <a:avLst/>
            </a:prstGeom>
            <a:solidFill>
              <a:schemeClr val="bg1"/>
            </a:solidFill>
            <a:ln w="3175">
              <a:solidFill>
                <a:srgbClr val="FFFFFF"/>
              </a:solidFill>
              <a:miter lim="800000"/>
              <a:headEnd/>
              <a:tailEnd/>
            </a:ln>
          </p:spPr>
          <p:txBody>
            <a:bodyPr/>
            <a:lstStyle/>
            <a:p>
              <a:pPr eaLnBrk="0" hangingPunct="0"/>
              <a:r>
                <a:rPr lang="en-US" altLang="en-US" sz="800" b="1">
                  <a:latin typeface="Times New Roman" pitchFamily="18" charset="0"/>
                </a:rPr>
                <a:t>e7</a:t>
              </a:r>
              <a:endParaRPr lang="en-US" altLang="en-US" b="1">
                <a:latin typeface="Times New Roman" pitchFamily="18" charset="0"/>
              </a:endParaRPr>
            </a:p>
          </p:txBody>
        </p:sp>
      </p:grpSp>
      <p:grpSp>
        <p:nvGrpSpPr>
          <p:cNvPr id="21517" name="Group 35"/>
          <p:cNvGrpSpPr>
            <a:grpSpLocks/>
          </p:cNvGrpSpPr>
          <p:nvPr/>
        </p:nvGrpSpPr>
        <p:grpSpPr bwMode="auto">
          <a:xfrm>
            <a:off x="3505200" y="3048000"/>
            <a:ext cx="1600200" cy="914400"/>
            <a:chOff x="1800" y="782"/>
            <a:chExt cx="1008" cy="576"/>
          </a:xfrm>
        </p:grpSpPr>
        <p:sp>
          <p:nvSpPr>
            <p:cNvPr id="21536" name="Oval 36"/>
            <p:cNvSpPr>
              <a:spLocks noChangeArrowheads="1"/>
            </p:cNvSpPr>
            <p:nvPr/>
          </p:nvSpPr>
          <p:spPr bwMode="auto">
            <a:xfrm>
              <a:off x="1800" y="782"/>
              <a:ext cx="144" cy="144"/>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A</a:t>
              </a:r>
              <a:endParaRPr lang="en-US" altLang="en-US">
                <a:latin typeface="Times New Roman" pitchFamily="18" charset="0"/>
              </a:endParaRPr>
            </a:p>
          </p:txBody>
        </p:sp>
        <p:sp>
          <p:nvSpPr>
            <p:cNvPr id="21537" name="Oval 37"/>
            <p:cNvSpPr>
              <a:spLocks noChangeArrowheads="1"/>
            </p:cNvSpPr>
            <p:nvPr/>
          </p:nvSpPr>
          <p:spPr bwMode="auto">
            <a:xfrm>
              <a:off x="1800" y="1214"/>
              <a:ext cx="144" cy="144"/>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D</a:t>
              </a:r>
              <a:endParaRPr lang="en-US" altLang="en-US">
                <a:latin typeface="Times New Roman" pitchFamily="18" charset="0"/>
              </a:endParaRPr>
            </a:p>
          </p:txBody>
        </p:sp>
        <p:sp>
          <p:nvSpPr>
            <p:cNvPr id="21538" name="Oval 38"/>
            <p:cNvSpPr>
              <a:spLocks noChangeArrowheads="1"/>
            </p:cNvSpPr>
            <p:nvPr/>
          </p:nvSpPr>
          <p:spPr bwMode="auto">
            <a:xfrm>
              <a:off x="2232" y="1214"/>
              <a:ext cx="144" cy="144"/>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E</a:t>
              </a:r>
              <a:endParaRPr lang="en-US" altLang="en-US">
                <a:latin typeface="Times New Roman" pitchFamily="18" charset="0"/>
              </a:endParaRPr>
            </a:p>
          </p:txBody>
        </p:sp>
        <p:sp>
          <p:nvSpPr>
            <p:cNvPr id="21539" name="Oval 39"/>
            <p:cNvSpPr>
              <a:spLocks noChangeArrowheads="1"/>
            </p:cNvSpPr>
            <p:nvPr/>
          </p:nvSpPr>
          <p:spPr bwMode="auto">
            <a:xfrm>
              <a:off x="2232" y="782"/>
              <a:ext cx="144" cy="144"/>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B</a:t>
              </a:r>
              <a:endParaRPr lang="en-US" altLang="en-US">
                <a:latin typeface="Times New Roman" pitchFamily="18" charset="0"/>
              </a:endParaRPr>
            </a:p>
          </p:txBody>
        </p:sp>
        <p:sp>
          <p:nvSpPr>
            <p:cNvPr id="21540" name="Oval 40"/>
            <p:cNvSpPr>
              <a:spLocks noChangeArrowheads="1"/>
            </p:cNvSpPr>
            <p:nvPr/>
          </p:nvSpPr>
          <p:spPr bwMode="auto">
            <a:xfrm>
              <a:off x="2664" y="782"/>
              <a:ext cx="144" cy="144"/>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C</a:t>
              </a:r>
              <a:endParaRPr lang="en-US" altLang="en-US">
                <a:latin typeface="Times New Roman" pitchFamily="18" charset="0"/>
              </a:endParaRPr>
            </a:p>
          </p:txBody>
        </p:sp>
        <p:sp>
          <p:nvSpPr>
            <p:cNvPr id="21541" name="Oval 41"/>
            <p:cNvSpPr>
              <a:spLocks noChangeArrowheads="1"/>
            </p:cNvSpPr>
            <p:nvPr/>
          </p:nvSpPr>
          <p:spPr bwMode="auto">
            <a:xfrm>
              <a:off x="2664" y="1214"/>
              <a:ext cx="144" cy="144"/>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F</a:t>
              </a:r>
              <a:endParaRPr lang="en-US" altLang="en-US">
                <a:latin typeface="Times New Roman" pitchFamily="18" charset="0"/>
              </a:endParaRPr>
            </a:p>
          </p:txBody>
        </p:sp>
        <p:sp>
          <p:nvSpPr>
            <p:cNvPr id="21542" name="Line 42"/>
            <p:cNvSpPr>
              <a:spLocks noChangeShapeType="1"/>
            </p:cNvSpPr>
            <p:nvPr/>
          </p:nvSpPr>
          <p:spPr bwMode="auto">
            <a:xfrm flipV="1">
              <a:off x="1872" y="926"/>
              <a:ext cx="0" cy="288"/>
            </a:xfrm>
            <a:prstGeom prst="line">
              <a:avLst/>
            </a:prstGeom>
            <a:noFill/>
            <a:ln w="9525">
              <a:solidFill>
                <a:srgbClr val="000000"/>
              </a:solidFill>
              <a:round/>
              <a:headEnd/>
              <a:tailEnd/>
            </a:ln>
          </p:spPr>
          <p:txBody>
            <a:bodyPr/>
            <a:lstStyle/>
            <a:p>
              <a:endParaRPr lang="en-US"/>
            </a:p>
          </p:txBody>
        </p:sp>
        <p:sp>
          <p:nvSpPr>
            <p:cNvPr id="21543" name="Line 43"/>
            <p:cNvSpPr>
              <a:spLocks noChangeShapeType="1"/>
            </p:cNvSpPr>
            <p:nvPr/>
          </p:nvSpPr>
          <p:spPr bwMode="auto">
            <a:xfrm>
              <a:off x="1872" y="926"/>
              <a:ext cx="432" cy="288"/>
            </a:xfrm>
            <a:prstGeom prst="line">
              <a:avLst/>
            </a:prstGeom>
            <a:noFill/>
            <a:ln w="9525">
              <a:solidFill>
                <a:srgbClr val="000000"/>
              </a:solidFill>
              <a:round/>
              <a:headEnd/>
              <a:tailEnd/>
            </a:ln>
          </p:spPr>
          <p:txBody>
            <a:bodyPr/>
            <a:lstStyle/>
            <a:p>
              <a:endParaRPr lang="en-US"/>
            </a:p>
          </p:txBody>
        </p:sp>
        <p:sp>
          <p:nvSpPr>
            <p:cNvPr id="21544" name="Line 44"/>
            <p:cNvSpPr>
              <a:spLocks noChangeShapeType="1"/>
            </p:cNvSpPr>
            <p:nvPr/>
          </p:nvSpPr>
          <p:spPr bwMode="auto">
            <a:xfrm flipV="1">
              <a:off x="2304" y="926"/>
              <a:ext cx="0" cy="288"/>
            </a:xfrm>
            <a:prstGeom prst="line">
              <a:avLst/>
            </a:prstGeom>
            <a:noFill/>
            <a:ln w="9525">
              <a:solidFill>
                <a:srgbClr val="000000"/>
              </a:solidFill>
              <a:round/>
              <a:headEnd/>
              <a:tailEnd/>
            </a:ln>
          </p:spPr>
          <p:txBody>
            <a:bodyPr/>
            <a:lstStyle/>
            <a:p>
              <a:endParaRPr lang="en-US"/>
            </a:p>
          </p:txBody>
        </p:sp>
        <p:sp>
          <p:nvSpPr>
            <p:cNvPr id="21545" name="Line 45"/>
            <p:cNvSpPr>
              <a:spLocks noChangeShapeType="1"/>
            </p:cNvSpPr>
            <p:nvPr/>
          </p:nvSpPr>
          <p:spPr bwMode="auto">
            <a:xfrm>
              <a:off x="2376" y="854"/>
              <a:ext cx="288" cy="0"/>
            </a:xfrm>
            <a:prstGeom prst="line">
              <a:avLst/>
            </a:prstGeom>
            <a:noFill/>
            <a:ln w="9525">
              <a:solidFill>
                <a:srgbClr val="000000"/>
              </a:solidFill>
              <a:round/>
              <a:headEnd/>
              <a:tailEnd/>
            </a:ln>
          </p:spPr>
          <p:txBody>
            <a:bodyPr/>
            <a:lstStyle/>
            <a:p>
              <a:endParaRPr lang="en-US"/>
            </a:p>
          </p:txBody>
        </p:sp>
        <p:sp>
          <p:nvSpPr>
            <p:cNvPr id="21546" name="Line 46"/>
            <p:cNvSpPr>
              <a:spLocks noChangeShapeType="1"/>
            </p:cNvSpPr>
            <p:nvPr/>
          </p:nvSpPr>
          <p:spPr bwMode="auto">
            <a:xfrm>
              <a:off x="2376" y="1286"/>
              <a:ext cx="288" cy="0"/>
            </a:xfrm>
            <a:prstGeom prst="line">
              <a:avLst/>
            </a:prstGeom>
            <a:noFill/>
            <a:ln w="9525">
              <a:solidFill>
                <a:srgbClr val="000000"/>
              </a:solidFill>
              <a:round/>
              <a:headEnd/>
              <a:tailEnd/>
            </a:ln>
          </p:spPr>
          <p:txBody>
            <a:bodyPr/>
            <a:lstStyle/>
            <a:p>
              <a:endParaRPr lang="en-US"/>
            </a:p>
          </p:txBody>
        </p:sp>
      </p:grpSp>
      <p:grpSp>
        <p:nvGrpSpPr>
          <p:cNvPr id="21518" name="Group 47"/>
          <p:cNvGrpSpPr>
            <a:grpSpLocks/>
          </p:cNvGrpSpPr>
          <p:nvPr/>
        </p:nvGrpSpPr>
        <p:grpSpPr bwMode="auto">
          <a:xfrm>
            <a:off x="5638800" y="2933700"/>
            <a:ext cx="2051050" cy="1485900"/>
            <a:chOff x="3026" y="637"/>
            <a:chExt cx="1292" cy="936"/>
          </a:xfrm>
        </p:grpSpPr>
        <p:sp>
          <p:nvSpPr>
            <p:cNvPr id="21519" name="Oval 48"/>
            <p:cNvSpPr>
              <a:spLocks noChangeArrowheads="1"/>
            </p:cNvSpPr>
            <p:nvPr/>
          </p:nvSpPr>
          <p:spPr bwMode="auto">
            <a:xfrm>
              <a:off x="3600" y="782"/>
              <a:ext cx="142" cy="146"/>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B</a:t>
              </a:r>
              <a:endParaRPr lang="en-US" altLang="en-US">
                <a:latin typeface="Times New Roman" pitchFamily="18" charset="0"/>
              </a:endParaRPr>
            </a:p>
          </p:txBody>
        </p:sp>
        <p:sp>
          <p:nvSpPr>
            <p:cNvPr id="21520" name="Line 49"/>
            <p:cNvSpPr>
              <a:spLocks noChangeShapeType="1"/>
            </p:cNvSpPr>
            <p:nvPr/>
          </p:nvSpPr>
          <p:spPr bwMode="auto">
            <a:xfrm>
              <a:off x="3098" y="873"/>
              <a:ext cx="0" cy="432"/>
            </a:xfrm>
            <a:prstGeom prst="line">
              <a:avLst/>
            </a:prstGeom>
            <a:noFill/>
            <a:ln w="9525">
              <a:solidFill>
                <a:srgbClr val="000000"/>
              </a:solidFill>
              <a:round/>
              <a:headEnd/>
              <a:tailEnd type="triangle" w="med" len="med"/>
            </a:ln>
          </p:spPr>
          <p:txBody>
            <a:bodyPr/>
            <a:lstStyle/>
            <a:p>
              <a:endParaRPr lang="en-US"/>
            </a:p>
          </p:txBody>
        </p:sp>
        <p:sp>
          <p:nvSpPr>
            <p:cNvPr id="21521" name="Line 50"/>
            <p:cNvSpPr>
              <a:spLocks noChangeShapeType="1"/>
            </p:cNvSpPr>
            <p:nvPr/>
          </p:nvSpPr>
          <p:spPr bwMode="auto">
            <a:xfrm>
              <a:off x="3170" y="853"/>
              <a:ext cx="430" cy="1"/>
            </a:xfrm>
            <a:prstGeom prst="line">
              <a:avLst/>
            </a:prstGeom>
            <a:noFill/>
            <a:ln w="9525">
              <a:solidFill>
                <a:srgbClr val="000000"/>
              </a:solidFill>
              <a:round/>
              <a:headEnd/>
              <a:tailEnd type="triangle" w="med" len="med"/>
            </a:ln>
          </p:spPr>
          <p:txBody>
            <a:bodyPr/>
            <a:lstStyle/>
            <a:p>
              <a:endParaRPr lang="en-US"/>
            </a:p>
          </p:txBody>
        </p:sp>
        <p:sp>
          <p:nvSpPr>
            <p:cNvPr id="21522" name="Line 51"/>
            <p:cNvSpPr>
              <a:spLocks noChangeShapeType="1"/>
            </p:cNvSpPr>
            <p:nvPr/>
          </p:nvSpPr>
          <p:spPr bwMode="auto">
            <a:xfrm flipH="1">
              <a:off x="3170" y="925"/>
              <a:ext cx="504" cy="432"/>
            </a:xfrm>
            <a:prstGeom prst="line">
              <a:avLst/>
            </a:prstGeom>
            <a:noFill/>
            <a:ln w="9525">
              <a:solidFill>
                <a:srgbClr val="000000"/>
              </a:solidFill>
              <a:round/>
              <a:headEnd/>
              <a:tailEnd type="triangle" w="med" len="med"/>
            </a:ln>
          </p:spPr>
          <p:txBody>
            <a:bodyPr/>
            <a:lstStyle/>
            <a:p>
              <a:endParaRPr lang="en-US"/>
            </a:p>
          </p:txBody>
        </p:sp>
        <p:sp>
          <p:nvSpPr>
            <p:cNvPr id="21523" name="Line 52"/>
            <p:cNvSpPr>
              <a:spLocks noChangeShapeType="1"/>
            </p:cNvSpPr>
            <p:nvPr/>
          </p:nvSpPr>
          <p:spPr bwMode="auto">
            <a:xfrm>
              <a:off x="3168" y="1359"/>
              <a:ext cx="648" cy="0"/>
            </a:xfrm>
            <a:prstGeom prst="line">
              <a:avLst/>
            </a:prstGeom>
            <a:noFill/>
            <a:ln w="9525">
              <a:solidFill>
                <a:srgbClr val="000000"/>
              </a:solidFill>
              <a:round/>
              <a:headEnd/>
              <a:tailEnd type="triangle" w="med" len="med"/>
            </a:ln>
          </p:spPr>
          <p:txBody>
            <a:bodyPr/>
            <a:lstStyle/>
            <a:p>
              <a:endParaRPr lang="en-US"/>
            </a:p>
          </p:txBody>
        </p:sp>
        <p:sp>
          <p:nvSpPr>
            <p:cNvPr id="21524" name="Line 53"/>
            <p:cNvSpPr>
              <a:spLocks noChangeShapeType="1"/>
            </p:cNvSpPr>
            <p:nvPr/>
          </p:nvSpPr>
          <p:spPr bwMode="auto">
            <a:xfrm flipV="1">
              <a:off x="3890" y="924"/>
              <a:ext cx="362" cy="361"/>
            </a:xfrm>
            <a:prstGeom prst="line">
              <a:avLst/>
            </a:prstGeom>
            <a:noFill/>
            <a:ln w="9525">
              <a:solidFill>
                <a:srgbClr val="000000"/>
              </a:solidFill>
              <a:round/>
              <a:headEnd/>
              <a:tailEnd type="triangle" w="med" len="med"/>
            </a:ln>
          </p:spPr>
          <p:txBody>
            <a:bodyPr/>
            <a:lstStyle/>
            <a:p>
              <a:endParaRPr lang="en-US"/>
            </a:p>
          </p:txBody>
        </p:sp>
        <p:sp>
          <p:nvSpPr>
            <p:cNvPr id="21525" name="Line 54"/>
            <p:cNvSpPr>
              <a:spLocks noChangeShapeType="1"/>
            </p:cNvSpPr>
            <p:nvPr/>
          </p:nvSpPr>
          <p:spPr bwMode="auto">
            <a:xfrm flipH="1">
              <a:off x="3746" y="853"/>
              <a:ext cx="432" cy="0"/>
            </a:xfrm>
            <a:prstGeom prst="line">
              <a:avLst/>
            </a:prstGeom>
            <a:noFill/>
            <a:ln w="9525">
              <a:solidFill>
                <a:srgbClr val="000000"/>
              </a:solidFill>
              <a:round/>
              <a:headEnd/>
              <a:tailEnd type="triangle" w="med" len="med"/>
            </a:ln>
          </p:spPr>
          <p:txBody>
            <a:bodyPr/>
            <a:lstStyle/>
            <a:p>
              <a:endParaRPr lang="en-US"/>
            </a:p>
          </p:txBody>
        </p:sp>
        <p:sp>
          <p:nvSpPr>
            <p:cNvPr id="21526" name="Oval 55"/>
            <p:cNvSpPr>
              <a:spLocks noChangeArrowheads="1"/>
            </p:cNvSpPr>
            <p:nvPr/>
          </p:nvSpPr>
          <p:spPr bwMode="auto">
            <a:xfrm>
              <a:off x="3026" y="781"/>
              <a:ext cx="142" cy="145"/>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A</a:t>
              </a:r>
              <a:endParaRPr lang="en-US" altLang="en-US">
                <a:latin typeface="Times New Roman" pitchFamily="18" charset="0"/>
              </a:endParaRPr>
            </a:p>
          </p:txBody>
        </p:sp>
        <p:sp>
          <p:nvSpPr>
            <p:cNvPr id="21527" name="Oval 56"/>
            <p:cNvSpPr>
              <a:spLocks noChangeArrowheads="1"/>
            </p:cNvSpPr>
            <p:nvPr/>
          </p:nvSpPr>
          <p:spPr bwMode="auto">
            <a:xfrm>
              <a:off x="3026" y="1285"/>
              <a:ext cx="142" cy="145"/>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D</a:t>
              </a:r>
              <a:endParaRPr lang="en-US" altLang="en-US">
                <a:latin typeface="Times New Roman" pitchFamily="18" charset="0"/>
              </a:endParaRPr>
            </a:p>
          </p:txBody>
        </p:sp>
        <p:sp>
          <p:nvSpPr>
            <p:cNvPr id="21528" name="Oval 57"/>
            <p:cNvSpPr>
              <a:spLocks noChangeArrowheads="1"/>
            </p:cNvSpPr>
            <p:nvPr/>
          </p:nvSpPr>
          <p:spPr bwMode="auto">
            <a:xfrm>
              <a:off x="4176" y="782"/>
              <a:ext cx="142" cy="146"/>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C</a:t>
              </a:r>
              <a:endParaRPr lang="en-US" altLang="en-US">
                <a:latin typeface="Times New Roman" pitchFamily="18" charset="0"/>
              </a:endParaRPr>
            </a:p>
          </p:txBody>
        </p:sp>
        <p:sp>
          <p:nvSpPr>
            <p:cNvPr id="21529" name="Oval 58"/>
            <p:cNvSpPr>
              <a:spLocks noChangeArrowheads="1"/>
            </p:cNvSpPr>
            <p:nvPr/>
          </p:nvSpPr>
          <p:spPr bwMode="auto">
            <a:xfrm>
              <a:off x="3816" y="1287"/>
              <a:ext cx="142" cy="145"/>
            </a:xfrm>
            <a:prstGeom prst="ellipse">
              <a:avLst/>
            </a:prstGeom>
            <a:solidFill>
              <a:srgbClr val="EAEAEA"/>
            </a:solidFill>
            <a:ln w="9525">
              <a:solidFill>
                <a:srgbClr val="000000"/>
              </a:solidFill>
              <a:round/>
              <a:headEnd/>
              <a:tailEnd/>
            </a:ln>
          </p:spPr>
          <p:txBody>
            <a:bodyPr/>
            <a:lstStyle/>
            <a:p>
              <a:pPr eaLnBrk="0" hangingPunct="0"/>
              <a:r>
                <a:rPr lang="en-US" altLang="en-US" sz="800">
                  <a:latin typeface="Times New Roman" pitchFamily="18" charset="0"/>
                </a:rPr>
                <a:t>B</a:t>
              </a:r>
              <a:endParaRPr lang="en-US" altLang="en-US">
                <a:latin typeface="Times New Roman" pitchFamily="18" charset="0"/>
              </a:endParaRPr>
            </a:p>
          </p:txBody>
        </p:sp>
        <p:sp>
          <p:nvSpPr>
            <p:cNvPr id="21530" name="Text Box 59"/>
            <p:cNvSpPr txBox="1">
              <a:spLocks noChangeArrowheads="1"/>
            </p:cNvSpPr>
            <p:nvPr/>
          </p:nvSpPr>
          <p:spPr bwMode="auto">
            <a:xfrm>
              <a:off x="3242" y="637"/>
              <a:ext cx="144" cy="144"/>
            </a:xfrm>
            <a:prstGeom prst="rect">
              <a:avLst/>
            </a:prstGeom>
            <a:solidFill>
              <a:schemeClr val="bg1"/>
            </a:solidFill>
            <a:ln w="9525">
              <a:solidFill>
                <a:srgbClr val="FFFFFF"/>
              </a:solidFill>
              <a:miter lim="800000"/>
              <a:headEnd/>
              <a:tailEnd/>
            </a:ln>
          </p:spPr>
          <p:txBody>
            <a:bodyPr/>
            <a:lstStyle/>
            <a:p>
              <a:pPr eaLnBrk="0" hangingPunct="0"/>
              <a:r>
                <a:rPr lang="en-US" altLang="en-US" sz="800" b="1">
                  <a:latin typeface="Times New Roman" pitchFamily="18" charset="0"/>
                </a:rPr>
                <a:t>3</a:t>
              </a:r>
              <a:endParaRPr lang="en-US" altLang="en-US" b="1">
                <a:latin typeface="Times New Roman" pitchFamily="18" charset="0"/>
              </a:endParaRPr>
            </a:p>
          </p:txBody>
        </p:sp>
        <p:sp>
          <p:nvSpPr>
            <p:cNvPr id="21531" name="Text Box 60"/>
            <p:cNvSpPr txBox="1">
              <a:spLocks noChangeArrowheads="1"/>
            </p:cNvSpPr>
            <p:nvPr/>
          </p:nvSpPr>
          <p:spPr bwMode="auto">
            <a:xfrm>
              <a:off x="3168" y="999"/>
              <a:ext cx="144" cy="144"/>
            </a:xfrm>
            <a:prstGeom prst="rect">
              <a:avLst/>
            </a:prstGeom>
            <a:solidFill>
              <a:schemeClr val="bg1"/>
            </a:solidFill>
            <a:ln w="9525">
              <a:solidFill>
                <a:srgbClr val="FFFFFF"/>
              </a:solidFill>
              <a:miter lim="800000"/>
              <a:headEnd/>
              <a:tailEnd/>
            </a:ln>
          </p:spPr>
          <p:txBody>
            <a:bodyPr/>
            <a:lstStyle/>
            <a:p>
              <a:pPr eaLnBrk="0" hangingPunct="0"/>
              <a:r>
                <a:rPr lang="en-US" altLang="en-US" sz="800" b="1">
                  <a:latin typeface="Times New Roman" pitchFamily="18" charset="0"/>
                </a:rPr>
                <a:t>2</a:t>
              </a:r>
              <a:endParaRPr lang="en-US" altLang="en-US" b="1">
                <a:latin typeface="Times New Roman" pitchFamily="18" charset="0"/>
              </a:endParaRPr>
            </a:p>
          </p:txBody>
        </p:sp>
        <p:sp>
          <p:nvSpPr>
            <p:cNvPr id="21532" name="Text Box 61"/>
            <p:cNvSpPr txBox="1">
              <a:spLocks noChangeArrowheads="1"/>
            </p:cNvSpPr>
            <p:nvPr/>
          </p:nvSpPr>
          <p:spPr bwMode="auto">
            <a:xfrm>
              <a:off x="3890" y="637"/>
              <a:ext cx="144" cy="144"/>
            </a:xfrm>
            <a:prstGeom prst="rect">
              <a:avLst/>
            </a:prstGeom>
            <a:solidFill>
              <a:schemeClr val="bg1"/>
            </a:solidFill>
            <a:ln w="9525">
              <a:solidFill>
                <a:srgbClr val="FFFFFF"/>
              </a:solidFill>
              <a:miter lim="800000"/>
              <a:headEnd/>
              <a:tailEnd/>
            </a:ln>
          </p:spPr>
          <p:txBody>
            <a:bodyPr/>
            <a:lstStyle/>
            <a:p>
              <a:pPr eaLnBrk="0" hangingPunct="0"/>
              <a:r>
                <a:rPr lang="en-US" altLang="en-US" sz="800" b="1">
                  <a:latin typeface="Times New Roman" pitchFamily="18" charset="0"/>
                </a:rPr>
                <a:t>4</a:t>
              </a:r>
              <a:endParaRPr lang="en-US" altLang="en-US" b="1">
                <a:latin typeface="Times New Roman" pitchFamily="18" charset="0"/>
              </a:endParaRPr>
            </a:p>
          </p:txBody>
        </p:sp>
        <p:sp>
          <p:nvSpPr>
            <p:cNvPr id="21533" name="Text Box 62"/>
            <p:cNvSpPr txBox="1">
              <a:spLocks noChangeArrowheads="1"/>
            </p:cNvSpPr>
            <p:nvPr/>
          </p:nvSpPr>
          <p:spPr bwMode="auto">
            <a:xfrm>
              <a:off x="3530" y="1069"/>
              <a:ext cx="144" cy="144"/>
            </a:xfrm>
            <a:prstGeom prst="rect">
              <a:avLst/>
            </a:prstGeom>
            <a:solidFill>
              <a:schemeClr val="bg1"/>
            </a:solidFill>
            <a:ln w="9525">
              <a:solidFill>
                <a:srgbClr val="FFFFFF"/>
              </a:solidFill>
              <a:miter lim="800000"/>
              <a:headEnd/>
              <a:tailEnd/>
            </a:ln>
          </p:spPr>
          <p:txBody>
            <a:bodyPr/>
            <a:lstStyle/>
            <a:p>
              <a:pPr eaLnBrk="0" hangingPunct="0"/>
              <a:r>
                <a:rPr lang="en-US" altLang="en-US" sz="800" b="1">
                  <a:latin typeface="Times New Roman" pitchFamily="18" charset="0"/>
                </a:rPr>
                <a:t>7</a:t>
              </a:r>
              <a:endParaRPr lang="en-US" altLang="en-US" b="1">
                <a:latin typeface="Times New Roman" pitchFamily="18" charset="0"/>
              </a:endParaRPr>
            </a:p>
          </p:txBody>
        </p:sp>
        <p:sp>
          <p:nvSpPr>
            <p:cNvPr id="21534" name="Text Box 63"/>
            <p:cNvSpPr txBox="1">
              <a:spLocks noChangeArrowheads="1"/>
            </p:cNvSpPr>
            <p:nvPr/>
          </p:nvSpPr>
          <p:spPr bwMode="auto">
            <a:xfrm>
              <a:off x="4106" y="1069"/>
              <a:ext cx="144" cy="144"/>
            </a:xfrm>
            <a:prstGeom prst="rect">
              <a:avLst/>
            </a:prstGeom>
            <a:solidFill>
              <a:schemeClr val="bg1"/>
            </a:solidFill>
            <a:ln w="9525">
              <a:solidFill>
                <a:srgbClr val="FFFFFF"/>
              </a:solidFill>
              <a:miter lim="800000"/>
              <a:headEnd/>
              <a:tailEnd/>
            </a:ln>
          </p:spPr>
          <p:txBody>
            <a:bodyPr/>
            <a:lstStyle/>
            <a:p>
              <a:pPr eaLnBrk="0" hangingPunct="0"/>
              <a:r>
                <a:rPr lang="en-US" altLang="en-US" sz="800" b="1">
                  <a:latin typeface="Times New Roman" pitchFamily="18" charset="0"/>
                </a:rPr>
                <a:t>1</a:t>
              </a:r>
              <a:endParaRPr lang="en-US" altLang="en-US" b="1">
                <a:latin typeface="Times New Roman" pitchFamily="18" charset="0"/>
              </a:endParaRPr>
            </a:p>
          </p:txBody>
        </p:sp>
        <p:sp>
          <p:nvSpPr>
            <p:cNvPr id="21535" name="Text Box 64"/>
            <p:cNvSpPr txBox="1">
              <a:spLocks noChangeArrowheads="1"/>
            </p:cNvSpPr>
            <p:nvPr/>
          </p:nvSpPr>
          <p:spPr bwMode="auto">
            <a:xfrm>
              <a:off x="3458" y="1429"/>
              <a:ext cx="144" cy="144"/>
            </a:xfrm>
            <a:prstGeom prst="rect">
              <a:avLst/>
            </a:prstGeom>
            <a:solidFill>
              <a:schemeClr val="bg1"/>
            </a:solidFill>
            <a:ln w="9525">
              <a:solidFill>
                <a:srgbClr val="FFFFFF"/>
              </a:solidFill>
              <a:miter lim="800000"/>
              <a:headEnd/>
              <a:tailEnd/>
            </a:ln>
          </p:spPr>
          <p:txBody>
            <a:bodyPr/>
            <a:lstStyle/>
            <a:p>
              <a:pPr eaLnBrk="0" hangingPunct="0"/>
              <a:r>
                <a:rPr lang="en-US" altLang="en-US" sz="800" b="1">
                  <a:latin typeface="Times New Roman" pitchFamily="18" charset="0"/>
                </a:rPr>
                <a:t>3</a:t>
              </a:r>
              <a:endParaRPr lang="en-US" altLang="en-US" b="1">
                <a:latin typeface="Times New Roman" pitchFamily="18"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4800" dirty="0">
                <a:solidFill>
                  <a:schemeClr val="bg1"/>
                </a:solidFill>
                <a:latin typeface="+mj-lt"/>
              </a:rPr>
              <a:t>Directed Graph</a:t>
            </a:r>
          </a:p>
        </p:txBody>
      </p:sp>
      <p:sp>
        <p:nvSpPr>
          <p:cNvPr id="14339" name="Rectangle 2"/>
          <p:cNvSpPr txBox="1">
            <a:spLocks noChangeArrowheads="1"/>
          </p:cNvSpPr>
          <p:nvPr/>
        </p:nvSpPr>
        <p:spPr bwMode="auto">
          <a:xfrm>
            <a:off x="228600" y="1143000"/>
            <a:ext cx="8763000" cy="2362200"/>
          </a:xfrm>
          <a:prstGeom prst="rect">
            <a:avLst/>
          </a:prstGeom>
          <a:noFill/>
          <a:ln>
            <a:noFill/>
          </a:ln>
          <a:extLst>
            <a:ext uri="{909E8E84-426E-40DD-AFC4-6F175D3DCCD1}"/>
            <a:ext uri="{91240B29-F687-4F45-9708-019B960494DF}"/>
          </a:extLst>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342900" indent="-342900" fontAlgn="auto">
              <a:lnSpc>
                <a:spcPct val="80000"/>
              </a:lnSpc>
              <a:spcBef>
                <a:spcPct val="20000"/>
              </a:spcBef>
              <a:spcAft>
                <a:spcPts val="0"/>
              </a:spcAft>
              <a:buFont typeface="Arial" pitchFamily="34" charset="0"/>
              <a:buChar char="•"/>
              <a:defRPr/>
            </a:pPr>
            <a:endParaRPr lang="en-US" sz="2400" u="sng" dirty="0" smtClean="0">
              <a:latin typeface="Calibri" pitchFamily="34" charset="0"/>
            </a:endParaRPr>
          </a:p>
          <a:p>
            <a:pPr marL="342900" indent="-342900" fontAlgn="auto">
              <a:lnSpc>
                <a:spcPct val="80000"/>
              </a:lnSpc>
              <a:spcBef>
                <a:spcPct val="20000"/>
              </a:spcBef>
              <a:spcAft>
                <a:spcPts val="0"/>
              </a:spcAft>
              <a:buFont typeface="Arial" pitchFamily="34" charset="0"/>
              <a:buChar char="•"/>
              <a:defRPr/>
            </a:pPr>
            <a:r>
              <a:rPr lang="en-US" sz="2400" dirty="0" smtClean="0">
                <a:latin typeface="Calibri" pitchFamily="34" charset="0"/>
              </a:rPr>
              <a:t>A directed graph G, also known as a digraph, is a graph in which every edge has a direction assigned to it. An edge of a directed graph is given as an ordered pair (u, v) of nodes in G. For an edge (u, v)-</a:t>
            </a:r>
          </a:p>
          <a:p>
            <a:pPr marL="342900" indent="-342900" fontAlgn="auto">
              <a:lnSpc>
                <a:spcPct val="80000"/>
              </a:lnSpc>
              <a:spcBef>
                <a:spcPct val="20000"/>
              </a:spcBef>
              <a:spcAft>
                <a:spcPts val="0"/>
              </a:spcAft>
              <a:buFont typeface="Arial" pitchFamily="34" charset="0"/>
              <a:buChar char="•"/>
              <a:defRPr/>
            </a:pPr>
            <a:endParaRPr lang="en-US" sz="2400" dirty="0" smtClean="0">
              <a:latin typeface="Calibri" pitchFamily="34" charset="0"/>
            </a:endParaRPr>
          </a:p>
          <a:p>
            <a:pPr marL="342900" indent="-342900" fontAlgn="auto">
              <a:lnSpc>
                <a:spcPct val="80000"/>
              </a:lnSpc>
              <a:spcBef>
                <a:spcPct val="20000"/>
              </a:spcBef>
              <a:spcAft>
                <a:spcPts val="0"/>
              </a:spcAft>
              <a:buFont typeface="Arial" pitchFamily="34" charset="0"/>
              <a:buChar char="•"/>
              <a:defRPr/>
            </a:pPr>
            <a:r>
              <a:rPr lang="en-US" sz="2400" dirty="0" smtClean="0">
                <a:latin typeface="Calibri" pitchFamily="34" charset="0"/>
              </a:rPr>
              <a:t>The edge begins at u and terminates at v</a:t>
            </a:r>
          </a:p>
          <a:p>
            <a:pPr marL="342900" indent="-342900" fontAlgn="auto">
              <a:lnSpc>
                <a:spcPct val="80000"/>
              </a:lnSpc>
              <a:spcBef>
                <a:spcPct val="20000"/>
              </a:spcBef>
              <a:spcAft>
                <a:spcPts val="0"/>
              </a:spcAft>
              <a:buFont typeface="Arial" pitchFamily="34" charset="0"/>
              <a:buChar char="•"/>
              <a:defRPr/>
            </a:pPr>
            <a:endParaRPr lang="en-US" sz="2400" dirty="0" smtClean="0">
              <a:latin typeface="Calibri" pitchFamily="34" charset="0"/>
            </a:endParaRPr>
          </a:p>
          <a:p>
            <a:pPr marL="342900" indent="-342900" fontAlgn="auto">
              <a:lnSpc>
                <a:spcPct val="80000"/>
              </a:lnSpc>
              <a:spcBef>
                <a:spcPct val="20000"/>
              </a:spcBef>
              <a:spcAft>
                <a:spcPts val="0"/>
              </a:spcAft>
              <a:buFont typeface="Arial" pitchFamily="34" charset="0"/>
              <a:buChar char="•"/>
              <a:defRPr/>
            </a:pPr>
            <a:r>
              <a:rPr lang="en-US" sz="2400" dirty="0" smtClean="0">
                <a:latin typeface="Calibri" pitchFamily="34" charset="0"/>
              </a:rPr>
              <a:t>U is known as the origin or initial point of e. Correspondingly, v is known as the destination or terminal point of e</a:t>
            </a:r>
          </a:p>
          <a:p>
            <a:pPr marL="342900" indent="-342900" fontAlgn="auto">
              <a:lnSpc>
                <a:spcPct val="80000"/>
              </a:lnSpc>
              <a:spcBef>
                <a:spcPct val="20000"/>
              </a:spcBef>
              <a:spcAft>
                <a:spcPts val="0"/>
              </a:spcAft>
              <a:buFont typeface="Arial" pitchFamily="34" charset="0"/>
              <a:buChar char="•"/>
              <a:defRPr/>
            </a:pPr>
            <a:endParaRPr lang="en-US" sz="2400" dirty="0" smtClean="0">
              <a:latin typeface="Calibri" pitchFamily="34" charset="0"/>
            </a:endParaRPr>
          </a:p>
          <a:p>
            <a:pPr marL="342900" indent="-342900" fontAlgn="auto">
              <a:lnSpc>
                <a:spcPct val="80000"/>
              </a:lnSpc>
              <a:spcBef>
                <a:spcPct val="20000"/>
              </a:spcBef>
              <a:spcAft>
                <a:spcPts val="0"/>
              </a:spcAft>
              <a:buFont typeface="Arial" pitchFamily="34" charset="0"/>
              <a:buChar char="•"/>
              <a:defRPr/>
            </a:pPr>
            <a:r>
              <a:rPr lang="en-US" sz="2400" dirty="0" smtClean="0">
                <a:latin typeface="Calibri" pitchFamily="34" charset="0"/>
              </a:rPr>
              <a:t>U is the predecessor of v. Correspondingly, v is the successor of u</a:t>
            </a:r>
          </a:p>
          <a:p>
            <a:pPr fontAlgn="auto">
              <a:lnSpc>
                <a:spcPct val="80000"/>
              </a:lnSpc>
              <a:spcBef>
                <a:spcPct val="20000"/>
              </a:spcBef>
              <a:spcAft>
                <a:spcPts val="0"/>
              </a:spcAft>
              <a:defRPr/>
            </a:pPr>
            <a:r>
              <a:rPr lang="en-US" sz="2400" dirty="0" smtClean="0">
                <a:latin typeface="Calibri" pitchFamily="34" charset="0"/>
              </a:rPr>
              <a:t>     nodes u and v are adjacent to each other.</a:t>
            </a:r>
            <a:endParaRPr lang="en-US" sz="2400" i="1" dirty="0" smtClean="0">
              <a:latin typeface="Calibri" pitchFamily="34" charset="0"/>
            </a:endParaRPr>
          </a:p>
          <a:p>
            <a:pPr marL="342900" indent="-342900" fontAlgn="auto">
              <a:lnSpc>
                <a:spcPct val="80000"/>
              </a:lnSpc>
              <a:spcBef>
                <a:spcPct val="20000"/>
              </a:spcBef>
              <a:spcAft>
                <a:spcPts val="0"/>
              </a:spcAft>
              <a:buFont typeface="Arial" pitchFamily="34" charset="0"/>
              <a:buChar char="•"/>
              <a:defRPr/>
            </a:pPr>
            <a:endParaRPr lang="en-US" sz="2400" i="1" dirty="0" smtClean="0">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3496</Words>
  <Application>Microsoft Office PowerPoint</Application>
  <PresentationFormat>On-screen Show (4:3)</PresentationFormat>
  <Paragraphs>361</Paragraphs>
  <Slides>32</Slides>
  <Notes>13</Notes>
  <HiddenSlides>0</HiddenSlides>
  <MMClips>0</MMClips>
  <ScaleCrop>false</ScaleCrop>
  <HeadingPairs>
    <vt:vector size="6" baseType="variant">
      <vt:variant>
        <vt:lpstr>Fonts Used</vt:lpstr>
      </vt:variant>
      <vt:variant>
        <vt:i4>6</vt:i4>
      </vt:variant>
      <vt:variant>
        <vt:lpstr>Design Template</vt:lpstr>
      </vt:variant>
      <vt:variant>
        <vt:i4>1</vt:i4>
      </vt:variant>
      <vt:variant>
        <vt:lpstr>Slide Titles</vt:lpstr>
      </vt:variant>
      <vt:variant>
        <vt:i4>32</vt:i4>
      </vt:variant>
    </vt:vector>
  </HeadingPairs>
  <TitlesOfParts>
    <vt:vector size="39" baseType="lpstr">
      <vt:lpstr>Calibri</vt:lpstr>
      <vt:lpstr>Arial</vt:lpstr>
      <vt:lpstr>Tahoma</vt:lpstr>
      <vt:lpstr>Times New Roman</vt:lpstr>
      <vt:lpstr>Wingdings</vt:lpstr>
      <vt:lpstr>Courier New</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dc:creator>
  <cp:lastModifiedBy>shilpa</cp:lastModifiedBy>
  <cp:revision>7</cp:revision>
  <dcterms:created xsi:type="dcterms:W3CDTF">2015-10-01T04:07:27Z</dcterms:created>
  <dcterms:modified xsi:type="dcterms:W3CDTF">2017-10-27T04:25:34Z</dcterms:modified>
</cp:coreProperties>
</file>