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DAAA-5972-4BE7-8434-9F0753B2C71D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5491-C9A4-41A7-8C84-27489E43161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Stack is an important data structure which stores its elements in an ordered manner.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Take an analogy of a pile of plates where one plate is placed on top of the other. A plate can be removed only from the topmost position. Hence, you can add and remove the plate only at/from one position, that is, the topmost position.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2667000" y="4418013"/>
            <a:ext cx="5257800" cy="2058987"/>
            <a:chOff x="2667000" y="4418013"/>
            <a:chExt cx="5257800" cy="2058987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6248400" y="4724400"/>
              <a:ext cx="1676400" cy="45720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defRPr/>
              </a:pPr>
              <a:r>
                <a:rPr lang="en-US" altLang="en-US" sz="1200">
                  <a:latin typeface="+mn-lt"/>
                </a:rPr>
                <a:t>The topmost plate will be removed first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038600" y="4418013"/>
              <a:ext cx="1981200" cy="2058987"/>
              <a:chOff x="2544" y="2783"/>
              <a:chExt cx="1248" cy="1297"/>
            </a:xfrm>
          </p:grpSpPr>
          <p:sp>
            <p:nvSpPr>
              <p:cNvPr id="7176" name="AutoShape 4"/>
              <p:cNvSpPr>
                <a:spLocks noChangeArrowheads="1"/>
              </p:cNvSpPr>
              <p:nvPr/>
            </p:nvSpPr>
            <p:spPr bwMode="auto">
              <a:xfrm>
                <a:off x="3048" y="2783"/>
                <a:ext cx="72" cy="1296"/>
              </a:xfrm>
              <a:prstGeom prst="flowChartMagneticDisk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544" y="3001"/>
                <a:ext cx="1248" cy="1079"/>
                <a:chOff x="2544" y="3001"/>
                <a:chExt cx="1248" cy="1079"/>
              </a:xfrm>
            </p:grpSpPr>
            <p:sp>
              <p:nvSpPr>
                <p:cNvPr id="2" name="Oval 5"/>
                <p:cNvSpPr>
                  <a:spLocks noChangeArrowheads="1"/>
                </p:cNvSpPr>
                <p:nvPr/>
              </p:nvSpPr>
              <p:spPr bwMode="auto">
                <a:xfrm>
                  <a:off x="2832" y="3001"/>
                  <a:ext cx="576" cy="216"/>
                </a:xfrm>
                <a:prstGeom prst="ellipse">
                  <a:avLst/>
                </a:prstGeom>
                <a:solidFill>
                  <a:srgbClr val="FF99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en-US"/>
                </a:p>
              </p:txBody>
            </p:sp>
            <p:sp>
              <p:nvSpPr>
                <p:cNvPr id="7179" name="Oval 6"/>
                <p:cNvSpPr>
                  <a:spLocks noChangeArrowheads="1"/>
                </p:cNvSpPr>
                <p:nvPr/>
              </p:nvSpPr>
              <p:spPr bwMode="auto">
                <a:xfrm>
                  <a:off x="2832" y="3288"/>
                  <a:ext cx="576" cy="216"/>
                </a:xfrm>
                <a:prstGeom prst="ellipse">
                  <a:avLst/>
                </a:prstGeom>
                <a:solidFill>
                  <a:srgbClr val="FF99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en-US"/>
                </a:p>
              </p:txBody>
            </p:sp>
            <p:sp>
              <p:nvSpPr>
                <p:cNvPr id="3" name="Oval 7"/>
                <p:cNvSpPr>
                  <a:spLocks noChangeArrowheads="1"/>
                </p:cNvSpPr>
                <p:nvPr/>
              </p:nvSpPr>
              <p:spPr bwMode="auto">
                <a:xfrm>
                  <a:off x="2832" y="3576"/>
                  <a:ext cx="576" cy="216"/>
                </a:xfrm>
                <a:prstGeom prst="ellipse">
                  <a:avLst/>
                </a:prstGeom>
                <a:solidFill>
                  <a:srgbClr val="FF99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en-US"/>
                </a:p>
              </p:txBody>
            </p:sp>
            <p:sp>
              <p:nvSpPr>
                <p:cNvPr id="7181" name="Oval 8"/>
                <p:cNvSpPr>
                  <a:spLocks noChangeArrowheads="1"/>
                </p:cNvSpPr>
                <p:nvPr/>
              </p:nvSpPr>
              <p:spPr bwMode="auto">
                <a:xfrm>
                  <a:off x="2832" y="3864"/>
                  <a:ext cx="576" cy="216"/>
                </a:xfrm>
                <a:prstGeom prst="ellipse">
                  <a:avLst/>
                </a:prstGeom>
                <a:solidFill>
                  <a:srgbClr val="FF99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en-US"/>
                </a:p>
              </p:txBody>
            </p:sp>
            <p:sp>
              <p:nvSpPr>
                <p:cNvPr id="718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360" y="3120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183" name="Line 11"/>
                <p:cNvSpPr>
                  <a:spLocks noChangeShapeType="1"/>
                </p:cNvSpPr>
                <p:nvPr/>
              </p:nvSpPr>
              <p:spPr bwMode="auto">
                <a:xfrm>
                  <a:off x="2544" y="3144"/>
                  <a:ext cx="504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667000" y="4648200"/>
              <a:ext cx="1371600" cy="68580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defRPr/>
              </a:pPr>
              <a:r>
                <a:rPr lang="en-US" altLang="en-US" sz="1200" dirty="0">
                  <a:latin typeface="+mn-lt"/>
                </a:rPr>
                <a:t>Another plate will be added on top of this plate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Push Operation on a Linked Stack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1219200" y="1371600"/>
            <a:ext cx="6934200" cy="31242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to PUSH an element in a linked stack</a:t>
            </a:r>
          </a:p>
          <a:p>
            <a:pPr eaLnBrk="0" hangingPunct="0"/>
            <a:endParaRPr lang="en-US" altLang="en-US" sz="1200" b="1">
              <a:latin typeface="Courier New" pitchFamily="49" charset="0"/>
            </a:endParaRP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Allocate memory for the new node and name it as New_Node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SET New_Node-&gt;DATA = VAL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IF TOP = NULL,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SET New_Node-&gt;NEXT = NULL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SET TOP = New_Node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ELSE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SET New_node-&gt;NEXT = TOP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SET TOP = New_Node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4: END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09800" y="4876800"/>
            <a:ext cx="4572000" cy="558800"/>
            <a:chOff x="1392" y="3120"/>
            <a:chExt cx="2880" cy="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2" y="3120"/>
              <a:ext cx="2880" cy="159"/>
              <a:chOff x="1224" y="4168"/>
              <a:chExt cx="2880" cy="159"/>
            </a:xfrm>
          </p:grpSpPr>
          <p:sp>
            <p:nvSpPr>
              <p:cNvPr id="16417" name="Rectangle 5"/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1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18" name="Rectangle 6"/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19" name="Line 7"/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0" name="Rectangle 8"/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7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21" name="Rectangle 9"/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22" name="Line 10"/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3" name="Rectangle 11"/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3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24" name="Rectangle 12"/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25" name="Line 13"/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6" name="Rectangle 14"/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4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27" name="Rectangle 15"/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28" name="Line 16"/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29" name="Rectangle 17"/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2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30" name="Rectangle 18"/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31" name="Line 19"/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2" name="Rectangle 20"/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6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33" name="Rectangle 21"/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34" name="Line 22"/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35" name="Rectangle 23"/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5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36" name="Rectangle 24"/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Tahoma" pitchFamily="34" charset="0"/>
                  </a:rPr>
                  <a:t>X</a:t>
                </a:r>
                <a:endParaRPr lang="en-US" altLang="en-US">
                  <a:latin typeface="Tahoma" pitchFamily="34" charset="0"/>
                </a:endParaRPr>
              </a:p>
            </p:txBody>
          </p:sp>
        </p:grpSp>
        <p:sp>
          <p:nvSpPr>
            <p:cNvPr id="16416" name="Rectangle 49"/>
            <p:cNvSpPr>
              <a:spLocks noChangeArrowheads="1"/>
            </p:cNvSpPr>
            <p:nvPr/>
          </p:nvSpPr>
          <p:spPr bwMode="auto">
            <a:xfrm>
              <a:off x="1392" y="3312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 b="1">
                  <a:latin typeface="Tahoma" pitchFamily="34" charset="0"/>
                </a:rPr>
                <a:t>TOP</a:t>
              </a:r>
              <a:r>
                <a:rPr lang="en-US" altLang="en-US" sz="10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133600" y="5715000"/>
            <a:ext cx="5257800" cy="635000"/>
            <a:chOff x="1344" y="3600"/>
            <a:chExt cx="3312" cy="400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344" y="3600"/>
              <a:ext cx="3312" cy="160"/>
              <a:chOff x="792" y="957"/>
              <a:chExt cx="3312" cy="160"/>
            </a:xfrm>
          </p:grpSpPr>
          <p:sp>
            <p:nvSpPr>
              <p:cNvPr id="16392" name="Rectangle 26"/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9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393" name="Rectangle 27"/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394" name="Line 28"/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95" name="Rectangle 29"/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1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396" name="Rectangle 30"/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397" name="Line 31"/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98" name="Rectangle 32"/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7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399" name="Rectangle 33"/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00" name="Line 34"/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1" name="Rectangle 35"/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3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02" name="Rectangle 36"/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03" name="Line 37"/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4" name="Rectangle 38"/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4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05" name="Rectangle 39"/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06" name="Line 40"/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7" name="Rectangle 41"/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2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08" name="Rectangle 42"/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6409" name="Line 43"/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0" name="Rectangle 44"/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6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11" name="Rectangle 45"/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12" name="Line 46"/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13" name="Rectangle 47"/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5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6414" name="Rectangle 48"/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Tahoma" pitchFamily="34" charset="0"/>
                  </a:rPr>
                  <a:t>X</a:t>
                </a:r>
                <a:endParaRPr lang="en-US" altLang="en-US">
                  <a:latin typeface="Tahoma" pitchFamily="34" charset="0"/>
                </a:endParaRPr>
              </a:p>
            </p:txBody>
          </p:sp>
        </p:grpSp>
        <p:sp>
          <p:nvSpPr>
            <p:cNvPr id="16391" name="Rectangle 50"/>
            <p:cNvSpPr>
              <a:spLocks noChangeArrowheads="1"/>
            </p:cNvSpPr>
            <p:nvPr/>
          </p:nvSpPr>
          <p:spPr bwMode="auto">
            <a:xfrm>
              <a:off x="1344" y="3840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 b="1">
                  <a:latin typeface="Tahoma" pitchFamily="34" charset="0"/>
                </a:rPr>
                <a:t>TOP</a:t>
              </a:r>
              <a:r>
                <a:rPr lang="en-US" altLang="en-US" sz="1000">
                  <a:latin typeface="Tahoma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Pop Operation on a Linked Stack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47800" y="1295400"/>
            <a:ext cx="6248400" cy="25908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to POP an element from a stack</a:t>
            </a:r>
          </a:p>
          <a:p>
            <a:pPr eaLnBrk="0" hangingPunct="0"/>
            <a:endParaRPr lang="en-US" altLang="en-US" sz="1200" b="1">
              <a:latin typeface="Courier New" pitchFamily="49" charset="0"/>
            </a:endParaRP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IF TOP = NULL,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PRINT “UNDERFLOW”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            Goto Step 5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SET PTR = TOP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SET TOP = TOP -&gt;NEXT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4: FREE PTR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5: END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057400" y="4479925"/>
            <a:ext cx="5257800" cy="569913"/>
            <a:chOff x="1296" y="2822"/>
            <a:chExt cx="3312" cy="35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6" y="2822"/>
              <a:ext cx="3312" cy="160"/>
              <a:chOff x="792" y="957"/>
              <a:chExt cx="3312" cy="160"/>
            </a:xfrm>
          </p:grpSpPr>
          <p:sp>
            <p:nvSpPr>
              <p:cNvPr id="17438" name="Rectangle 5"/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9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39" name="Rectangle 6"/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40" name="Line 7"/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Rectangle 8"/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1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42" name="Rectangle 9"/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43" name="Line 10"/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4" name="Rectangle 11"/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7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45" name="Rectangle 12"/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46" name="Line 13"/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7" name="Rectangle 14"/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3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48" name="Rectangle 15"/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49" name="Line 16"/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0" name="Rectangle 17"/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4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51" name="Rectangle 18"/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52" name="Line 19"/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3" name="Rectangle 20"/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2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54" name="Rectangle 21"/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55" name="Line 22"/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6" name="Rectangle 23"/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6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57" name="Rectangle 24"/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58" name="Line 25"/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59" name="Rectangle 26"/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5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60" name="Rectangle 27"/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Tahoma" pitchFamily="34" charset="0"/>
                  </a:rPr>
                  <a:t>X</a:t>
                </a:r>
                <a:endParaRPr lang="en-US" altLang="en-US">
                  <a:latin typeface="Tahoma" pitchFamily="34" charset="0"/>
                </a:endParaRPr>
              </a:p>
            </p:txBody>
          </p:sp>
        </p:grp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1296" y="3021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 b="1">
                  <a:latin typeface="Tahoma" pitchFamily="34" charset="0"/>
                </a:rPr>
                <a:t>TOP</a:t>
              </a:r>
              <a:r>
                <a:rPr lang="en-US" altLang="en-US" sz="10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057400" y="5257800"/>
            <a:ext cx="4572000" cy="635000"/>
            <a:chOff x="1296" y="3312"/>
            <a:chExt cx="2880" cy="4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296" y="3312"/>
              <a:ext cx="2880" cy="159"/>
              <a:chOff x="1224" y="4168"/>
              <a:chExt cx="2880" cy="159"/>
            </a:xfrm>
          </p:grpSpPr>
          <p:sp>
            <p:nvSpPr>
              <p:cNvPr id="17416" name="Rectangle 30"/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1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17" name="Rectangle 31"/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18" name="Line 32"/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19" name="Rectangle 33"/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7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20" name="Rectangle 34"/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21" name="Line 35"/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2" name="Rectangle 36"/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3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23" name="Rectangle 37"/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24" name="Line 38"/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5" name="Rectangle 39"/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4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26" name="Rectangle 40"/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27" name="Line 41"/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8" name="Rectangle 42"/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2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29" name="Rectangle 43"/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17430" name="Line 44"/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1" name="Rectangle 45"/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6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32" name="Rectangle 46"/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33" name="Line 47"/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4" name="Rectangle 48"/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5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35" name="Rectangle 49"/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Tahoma" pitchFamily="34" charset="0"/>
                  </a:rPr>
                  <a:t>X</a:t>
                </a:r>
                <a:endParaRPr lang="en-US" altLang="en-US">
                  <a:latin typeface="Tahoma" pitchFamily="34" charset="0"/>
                </a:endParaRPr>
              </a:p>
            </p:txBody>
          </p:sp>
        </p:grpSp>
        <p:sp>
          <p:nvSpPr>
            <p:cNvPr id="17415" name="Rectangle 50"/>
            <p:cNvSpPr>
              <a:spLocks noChangeArrowheads="1"/>
            </p:cNvSpPr>
            <p:nvPr/>
          </p:nvSpPr>
          <p:spPr bwMode="auto">
            <a:xfrm>
              <a:off x="1296" y="3552"/>
              <a:ext cx="311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 b="1">
                  <a:latin typeface="Tahoma" pitchFamily="34" charset="0"/>
                </a:rPr>
                <a:t>TOP</a:t>
              </a:r>
              <a:r>
                <a:rPr lang="en-US" altLang="en-US" sz="1000">
                  <a:latin typeface="Tahoma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Applications of  Stacks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Reversing a list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Parentheses checker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Conversion of an infix expression into a postfix expression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Evaluation of a postfix expression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Conversion of an infix expression into a prefix expression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Evaluation of a postfix expression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Recursion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Tower of Hanoi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Infix Notation</a:t>
            </a: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Infix, Postfix and Prefix notations are three different but equivalent notations of writing algebraic expressions.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While writing an arithmetic expression using infix notation, the operator is placed between the operands. For example, </a:t>
            </a:r>
            <a:r>
              <a:rPr lang="en-US" altLang="en-US" sz="2400" i="1">
                <a:latin typeface="Calibri" pitchFamily="34" charset="0"/>
              </a:rPr>
              <a:t>A+B;</a:t>
            </a:r>
            <a:r>
              <a:rPr lang="en-US" altLang="en-US" sz="2400">
                <a:latin typeface="Calibri" pitchFamily="34" charset="0"/>
              </a:rPr>
              <a:t> here, plus operator is placed between the two operands A and B.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Although it is easy to write expressions using infix notation, computers find it difficult to parse as they need a lot of information to evaluate the expression.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Information is needed about operator precedence, associativity rules, and brackets which overrides these rules.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So, computers work more efficiently with expressions written using prefix and postfix notations.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Postfix Notation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Postfix notation was given by Jan Łukasiewicz who was a Polish logician, mathematician, and philosopher. His aim was to develop a parenthesis-free prefix notation (also known as Polish notation) and a postfix notation which is better known as Reverse Polish Notation or RPN.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 postfix notation, the operator is placed after the operands. For example, if an expression is written as </a:t>
            </a:r>
            <a:r>
              <a:rPr lang="en-US" altLang="en-US" sz="2400" i="1">
                <a:latin typeface="Calibri" pitchFamily="34" charset="0"/>
              </a:rPr>
              <a:t>A+B</a:t>
            </a:r>
            <a:r>
              <a:rPr lang="en-US" altLang="en-US" sz="2400">
                <a:latin typeface="Calibri" pitchFamily="34" charset="0"/>
              </a:rPr>
              <a:t> in infix notation, the same expression can be written as </a:t>
            </a:r>
            <a:r>
              <a:rPr lang="en-US" altLang="en-US" sz="2400" i="1">
                <a:latin typeface="Calibri" pitchFamily="34" charset="0"/>
              </a:rPr>
              <a:t>AB+</a:t>
            </a:r>
            <a:r>
              <a:rPr lang="en-US" altLang="en-US" sz="2400">
                <a:latin typeface="Calibri" pitchFamily="34" charset="0"/>
              </a:rPr>
              <a:t> in postfix notation.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order of evaluation of a postfix expression is always from left to right.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Postfix Notation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expression (A + B) * C is written as: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	 AB+C* in the postfix notation.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postfix operation does not even follow the rules of operator precedence. The operator which occurs first in the expression is operated first on the operands.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For example, given a postfix notation AB+C*. While evaluation, addition will be performed prior to multiplication.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Prefix Notation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In a prefix notation, the operator is placed before the operands.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For example, if A+B is an expression in infix notation, then the corresponding expression in prefix notation is given by +AB.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While evaluating a prefix expression, the operators are applied to the operands that are present immediately on the right of the operator.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Prefix expressions also do not follow the rules of operator precedence, associativity, and even brackets cannot alter the order of evaluation. 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 The expression (A + B) * C is written as: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en-US" sz="2400">
                <a:latin typeface="Calibri" pitchFamily="34" charset="0"/>
              </a:rPr>
              <a:t>	 *+ABC in the prefix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Evaluation of an Infix Expression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457200" y="1371600"/>
            <a:ext cx="8382000" cy="5105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to convert an Infix notation into postfix notation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Add ‘)” to the end of the infix expression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Push “(“ on to the stack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Repeat until each character in the infix notation is scanned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IF a “(“ is encountered, push it on the stack</a:t>
            </a:r>
          </a:p>
          <a:p>
            <a:pPr lvl="1" eaLnBrk="0" hangingPunct="0"/>
            <a:r>
              <a:rPr lang="en-US" altLang="en-US" sz="1200" b="1">
                <a:latin typeface="Courier New" pitchFamily="49" charset="0"/>
              </a:rPr>
              <a:t>	IF an operand (whether a digit or an alphabet) is encountered,  </a:t>
            </a:r>
          </a:p>
          <a:p>
            <a:pPr lvl="1" eaLnBrk="0" hangingPunct="0"/>
            <a:r>
              <a:rPr lang="en-US" altLang="en-US" sz="1200" b="1">
                <a:latin typeface="Courier New" pitchFamily="49" charset="0"/>
              </a:rPr>
              <a:t>     add it to the postfix expression.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IF a “)” is encountered, then;</a:t>
            </a:r>
          </a:p>
          <a:p>
            <a:pPr lvl="2" eaLnBrk="0" hangingPunct="0">
              <a:buFont typeface="Courier New" pitchFamily="49" charset="0"/>
              <a:buChar char="a"/>
            </a:pPr>
            <a:r>
              <a:rPr lang="en-US" altLang="en-US" sz="1200" b="1">
                <a:latin typeface="Courier New" pitchFamily="49" charset="0"/>
              </a:rPr>
              <a:t>. Repeatedly pop from stack and add it to the postfix expression until a “(” is encountered.</a:t>
            </a:r>
          </a:p>
          <a:p>
            <a:pPr eaLnBrk="0" hangingPunct="0">
              <a:buFont typeface="Courier New" pitchFamily="49" charset="0"/>
              <a:buNone/>
            </a:pPr>
            <a:r>
              <a:rPr lang="en-US" altLang="en-US" sz="1200" b="1">
                <a:latin typeface="Courier New" pitchFamily="49" charset="0"/>
              </a:rPr>
              <a:t>          b. Discard the “(“. That is, remove the “(“ from stack and do not</a:t>
            </a:r>
          </a:p>
          <a:p>
            <a:pPr eaLnBrk="0" hangingPunct="0">
              <a:buFont typeface="Courier New" pitchFamily="49" charset="0"/>
              <a:buNone/>
            </a:pPr>
            <a:r>
              <a:rPr lang="en-US" altLang="en-US" sz="1200" b="1">
                <a:latin typeface="Courier New" pitchFamily="49" charset="0"/>
              </a:rPr>
              <a:t>          add it to the postfix expression</a:t>
            </a:r>
          </a:p>
          <a:p>
            <a:pPr lvl="1" eaLnBrk="0" hangingPunct="0"/>
            <a:r>
              <a:rPr lang="en-US" altLang="en-US" sz="1200" b="1">
                <a:latin typeface="Courier New" pitchFamily="49" charset="0"/>
              </a:rPr>
              <a:t>     IF an operator X is encountered, then;</a:t>
            </a:r>
          </a:p>
          <a:p>
            <a:pPr lvl="2" eaLnBrk="0" hangingPunct="0">
              <a:buFont typeface="Courier New" pitchFamily="49" charset="0"/>
              <a:buChar char="a"/>
            </a:pPr>
            <a:r>
              <a:rPr lang="en-US" altLang="en-US" sz="1200" b="1">
                <a:latin typeface="Courier New" pitchFamily="49" charset="0"/>
              </a:rPr>
              <a:t> Repeatedly pop from stack and add each operator (popped from the stack) to the postfix expression which has the same precedence or a higher precedence than X</a:t>
            </a:r>
          </a:p>
          <a:p>
            <a:pPr eaLnBrk="0" hangingPunct="0">
              <a:buFont typeface="Courier New" pitchFamily="49" charset="0"/>
              <a:buNone/>
            </a:pPr>
            <a:r>
              <a:rPr lang="en-US" altLang="en-US" sz="1200" b="1">
                <a:latin typeface="Courier New" pitchFamily="49" charset="0"/>
              </a:rPr>
              <a:t>          b. Push the operator X to the stack</a:t>
            </a:r>
          </a:p>
          <a:p>
            <a:pPr eaLnBrk="0" hangingPunct="0">
              <a:buFont typeface="Courier New" pitchFamily="49" charset="0"/>
              <a:buNone/>
            </a:pPr>
            <a:r>
              <a:rPr lang="en-US" altLang="en-US" sz="1200" b="1">
                <a:latin typeface="Courier New" pitchFamily="49" charset="0"/>
              </a:rPr>
              <a:t>Step 4: Repeatedly pop from the stack and add it to the postfix expression</a:t>
            </a:r>
          </a:p>
          <a:p>
            <a:pPr eaLnBrk="0" hangingPunct="0">
              <a:buFont typeface="Courier New" pitchFamily="49" charset="0"/>
              <a:buNone/>
            </a:pPr>
            <a:r>
              <a:rPr lang="en-US" altLang="en-US" sz="1200" b="1">
                <a:latin typeface="Courier New" pitchFamily="49" charset="0"/>
              </a:rPr>
              <a:t>        until the stack is empty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5: EXIT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81534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>
                <a:latin typeface="Calibri" pitchFamily="34" charset="0"/>
              </a:rPr>
              <a:t>STEP 1: Convert the infix expression into its equivalent postfix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Evaluation of an Infix Expression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609600" y="1063625"/>
            <a:ext cx="79073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>
                <a:latin typeface="Calibri" pitchFamily="34" charset="0"/>
              </a:rPr>
              <a:t>STEP 2: Evaluate the postfix expression </a:t>
            </a:r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Algorithm to evaluate a postfix expression</a:t>
            </a:r>
          </a:p>
          <a:p>
            <a:pPr eaLnBrk="0" hangingPunct="0">
              <a:tabLst>
                <a:tab pos="914400" algn="l"/>
              </a:tabLst>
            </a:pPr>
            <a:endParaRPr lang="en-US" altLang="en-US" sz="1300" b="1">
              <a:latin typeface="Courier New" pitchFamily="49" charset="0"/>
            </a:endParaRP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Step 1: Add a “)” at the end of the postfix expression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Step 2: Scan every character of the postfix expression and  repeat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        steps 3 and 4 until “)”is encountered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Step 3: IF an operand is encountered, push it on the stack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        IF an operator X is encountered, then</a:t>
            </a:r>
          </a:p>
          <a:p>
            <a:pPr lvl="2" eaLnBrk="0" hangingPunct="0">
              <a:buFont typeface="Courier New" pitchFamily="49" charset="0"/>
              <a:buNone/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 a. pop the top two elements from the stack as A and B</a:t>
            </a:r>
          </a:p>
          <a:p>
            <a:pPr eaLnBrk="0" hangingPunct="0">
              <a:buFont typeface="Courier New" pitchFamily="49" charset="0"/>
              <a:buNone/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          b. Evaluate B X A, where A was the topmost element and B was</a:t>
            </a:r>
          </a:p>
          <a:p>
            <a:pPr eaLnBrk="0" hangingPunct="0">
              <a:buFont typeface="Courier New" pitchFamily="49" charset="0"/>
              <a:buNone/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	 the element below A.</a:t>
            </a:r>
          </a:p>
          <a:p>
            <a:pPr eaLnBrk="0" hangingPunct="0">
              <a:buFont typeface="Courier New" pitchFamily="49" charset="0"/>
              <a:buNone/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          c. Push the result of evaluation on the stack</a:t>
            </a:r>
          </a:p>
          <a:p>
            <a:pPr marL="725488" lvl="1"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[END OF IF]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Step 4: SET RESULT equal to the topmost element of the stack</a:t>
            </a:r>
          </a:p>
          <a:p>
            <a:pPr eaLnBrk="0" hangingPunct="0">
              <a:tabLst>
                <a:tab pos="914400" algn="l"/>
              </a:tabLst>
            </a:pPr>
            <a:r>
              <a:rPr lang="en-US" altLang="en-US" sz="1300" b="1">
                <a:latin typeface="Courier New" pitchFamily="49" charset="0"/>
              </a:rPr>
              <a:t>Step 5: EXIT</a:t>
            </a:r>
          </a:p>
          <a:p>
            <a:pPr eaLnBrk="0" hangingPunct="0">
              <a:tabLst>
                <a:tab pos="914400" algn="l"/>
              </a:tabLst>
            </a:pPr>
            <a:endParaRPr lang="en-US" altLang="en-US" sz="13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Evaluation of an Infix Expression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1038225"/>
            <a:ext cx="8991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  <a:cs typeface="Times New Roman" pitchFamily="18" charset="0"/>
              </a:rPr>
              <a:t>Let us now take an example that makes use of this algorithm. </a:t>
            </a:r>
          </a:p>
          <a:p>
            <a:pPr marL="342900" indent="-342900">
              <a:lnSpc>
                <a:spcPct val="12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  <a:cs typeface="Times New Roman" pitchFamily="18" charset="0"/>
              </a:rPr>
              <a:t>Consider the infix expression given as</a:t>
            </a:r>
            <a:r>
              <a:rPr lang="en-US" altLang="en-US" sz="2400">
                <a:latin typeface="Calibri" pitchFamily="34" charset="0"/>
                <a:ea typeface="Times New Roman" pitchFamily="18" charset="0"/>
                <a:cs typeface="Courier New" pitchFamily="49" charset="0"/>
              </a:rPr>
              <a:t> “9 - (( 3 * 4) + 8) / 4”.</a:t>
            </a:r>
            <a:r>
              <a:rPr lang="en-US" altLang="en-US" sz="240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  <a:cs typeface="Times New Roman" pitchFamily="18" charset="0"/>
              </a:rPr>
              <a:t>The infix expression "9 - (( 3 * 4) + 8) / 4" can be written as “9 3 4 * 8 + 4 / -“ using postfix notation. </a:t>
            </a: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  <a:cs typeface="Times New Roman" pitchFamily="18" charset="0"/>
              </a:rPr>
              <a:t>Look at table which shows the procedure.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2727325" y="3657600"/>
          <a:ext cx="3749675" cy="2743200"/>
        </p:xfrm>
        <a:graphic>
          <a:graphicData uri="http://schemas.openxmlformats.org/drawingml/2006/table">
            <a:tbl>
              <a:tblPr/>
              <a:tblGrid>
                <a:gridCol w="1874838"/>
                <a:gridCol w="1874837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Character scanned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Stack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9, 3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9, 3, 4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9, 12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9, 12, 8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9, 20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9, 20, 4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/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9, 5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Stacks</a:t>
            </a: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228600" y="1295400"/>
            <a:ext cx="86868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stack is a linear data structure which uses the same principle, i.e., the elements in a stack are added and removed only from one end, which is called the </a:t>
            </a:r>
            <a:r>
              <a:rPr lang="en-US" altLang="en-US" sz="2400" i="1">
                <a:latin typeface="Calibri" pitchFamily="34" charset="0"/>
              </a:rPr>
              <a:t>top</a:t>
            </a:r>
            <a:r>
              <a:rPr lang="en-US" altLang="en-US" sz="2400">
                <a:latin typeface="Calibri" pitchFamily="34" charset="0"/>
              </a:rPr>
              <a:t>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Hence, a stack is called a LIFO (Last-In, First-Out) data structure as the element that is inserted last is the first one to be taken out.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Stacks can be implemented either using an array or a linked list.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Tower of Hanoi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>
                <a:latin typeface="Calibri" pitchFamily="34" charset="0"/>
              </a:rPr>
              <a:t>Tower of Hanoi is one of the main applications of a recursion. It says, "if you can solve </a:t>
            </a:r>
            <a:r>
              <a:rPr lang="en-US" altLang="en-US" sz="2000" i="1">
                <a:latin typeface="Calibri" pitchFamily="34" charset="0"/>
              </a:rPr>
              <a:t>n-1</a:t>
            </a:r>
            <a:r>
              <a:rPr lang="en-US" altLang="en-US" sz="2000">
                <a:latin typeface="Calibri" pitchFamily="34" charset="0"/>
              </a:rPr>
              <a:t> cases, then you can easily solve the </a:t>
            </a:r>
            <a:r>
              <a:rPr lang="en-US" altLang="en-US" sz="2000" i="1">
                <a:latin typeface="Calibri" pitchFamily="34" charset="0"/>
              </a:rPr>
              <a:t>nth</a:t>
            </a:r>
            <a:r>
              <a:rPr lang="en-US" altLang="en-US" sz="2000">
                <a:latin typeface="Calibri" pitchFamily="34" charset="0"/>
              </a:rPr>
              <a:t> case" 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1257300" y="2582863"/>
            <a:ext cx="21732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447800" y="1895475"/>
            <a:ext cx="1866900" cy="1041400"/>
            <a:chOff x="912" y="1194"/>
            <a:chExt cx="1176" cy="656"/>
          </a:xfrm>
        </p:grpSpPr>
        <p:sp>
          <p:nvSpPr>
            <p:cNvPr id="37945" name="Rectangle 5"/>
            <p:cNvSpPr>
              <a:spLocks noChangeArrowheads="1"/>
            </p:cNvSpPr>
            <p:nvPr/>
          </p:nvSpPr>
          <p:spPr bwMode="auto">
            <a:xfrm>
              <a:off x="912" y="1459"/>
              <a:ext cx="432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46" name="Line 6"/>
            <p:cNvSpPr>
              <a:spLocks noChangeShapeType="1"/>
            </p:cNvSpPr>
            <p:nvPr/>
          </p:nvSpPr>
          <p:spPr bwMode="auto">
            <a:xfrm flipH="1" flipV="1">
              <a:off x="1153" y="1194"/>
              <a:ext cx="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47" name="Text Box 7"/>
            <p:cNvSpPr txBox="1">
              <a:spLocks noChangeArrowheads="1"/>
            </p:cNvSpPr>
            <p:nvPr/>
          </p:nvSpPr>
          <p:spPr bwMode="auto">
            <a:xfrm>
              <a:off x="1007" y="1706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48" name="Line 8"/>
            <p:cNvSpPr>
              <a:spLocks noChangeShapeType="1"/>
            </p:cNvSpPr>
            <p:nvPr/>
          </p:nvSpPr>
          <p:spPr bwMode="auto">
            <a:xfrm flipH="1" flipV="1">
              <a:off x="1944" y="1196"/>
              <a:ext cx="1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49" name="Text Box 9"/>
            <p:cNvSpPr txBox="1">
              <a:spLocks noChangeArrowheads="1"/>
            </p:cNvSpPr>
            <p:nvPr/>
          </p:nvSpPr>
          <p:spPr bwMode="auto">
            <a:xfrm>
              <a:off x="1440" y="1705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B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50" name="Text Box 10"/>
            <p:cNvSpPr txBox="1">
              <a:spLocks noChangeArrowheads="1"/>
            </p:cNvSpPr>
            <p:nvPr/>
          </p:nvSpPr>
          <p:spPr bwMode="auto">
            <a:xfrm>
              <a:off x="1872" y="1705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51" name="Line 11"/>
            <p:cNvSpPr>
              <a:spLocks noChangeShapeType="1"/>
            </p:cNvSpPr>
            <p:nvPr/>
          </p:nvSpPr>
          <p:spPr bwMode="auto">
            <a:xfrm flipH="1" flipV="1">
              <a:off x="1585" y="1195"/>
              <a:ext cx="7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838700" y="1819275"/>
            <a:ext cx="2173288" cy="1076325"/>
            <a:chOff x="3048" y="1146"/>
            <a:chExt cx="1369" cy="678"/>
          </a:xfrm>
        </p:grpSpPr>
        <p:sp>
          <p:nvSpPr>
            <p:cNvPr id="37937" name="Line 12"/>
            <p:cNvSpPr>
              <a:spLocks noChangeShapeType="1"/>
            </p:cNvSpPr>
            <p:nvPr/>
          </p:nvSpPr>
          <p:spPr bwMode="auto">
            <a:xfrm flipV="1">
              <a:off x="3048" y="1579"/>
              <a:ext cx="136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8" name="Rectangle 13"/>
            <p:cNvSpPr>
              <a:spLocks noChangeArrowheads="1"/>
            </p:cNvSpPr>
            <p:nvPr/>
          </p:nvSpPr>
          <p:spPr bwMode="auto">
            <a:xfrm>
              <a:off x="4056" y="1434"/>
              <a:ext cx="361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39" name="Line 14"/>
            <p:cNvSpPr>
              <a:spLocks noChangeShapeType="1"/>
            </p:cNvSpPr>
            <p:nvPr/>
          </p:nvSpPr>
          <p:spPr bwMode="auto">
            <a:xfrm flipV="1">
              <a:off x="3406" y="1146"/>
              <a:ext cx="6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40" name="Text Box 15"/>
            <p:cNvSpPr txBox="1">
              <a:spLocks noChangeArrowheads="1"/>
            </p:cNvSpPr>
            <p:nvPr/>
          </p:nvSpPr>
          <p:spPr bwMode="auto">
            <a:xfrm>
              <a:off x="3263" y="1680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41" name="Line 16"/>
            <p:cNvSpPr>
              <a:spLocks noChangeShapeType="1"/>
            </p:cNvSpPr>
            <p:nvPr/>
          </p:nvSpPr>
          <p:spPr bwMode="auto">
            <a:xfrm flipV="1">
              <a:off x="4200" y="1147"/>
              <a:ext cx="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42" name="Text Box 17"/>
            <p:cNvSpPr txBox="1">
              <a:spLocks noChangeArrowheads="1"/>
            </p:cNvSpPr>
            <p:nvPr/>
          </p:nvSpPr>
          <p:spPr bwMode="auto">
            <a:xfrm>
              <a:off x="3696" y="1679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B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43" name="Text Box 18"/>
            <p:cNvSpPr txBox="1">
              <a:spLocks noChangeArrowheads="1"/>
            </p:cNvSpPr>
            <p:nvPr/>
          </p:nvSpPr>
          <p:spPr bwMode="auto">
            <a:xfrm>
              <a:off x="4126" y="1680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44" name="Line 19"/>
            <p:cNvSpPr>
              <a:spLocks noChangeShapeType="1"/>
            </p:cNvSpPr>
            <p:nvPr/>
          </p:nvSpPr>
          <p:spPr bwMode="auto">
            <a:xfrm flipH="1" flipV="1">
              <a:off x="3768" y="1165"/>
              <a:ext cx="7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6200" y="3108325"/>
            <a:ext cx="883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altLang="en-US" sz="2000" dirty="0" smtClean="0">
                <a:latin typeface="+mn-lt"/>
              </a:rPr>
              <a:t>If there is only one ring, then simply move the ring from source to the destination</a:t>
            </a:r>
            <a:r>
              <a:rPr lang="en-US" altLang="en-US" sz="2000" b="1" dirty="0" smtClean="0">
                <a:latin typeface="+mn-lt"/>
              </a:rPr>
              <a:t> </a:t>
            </a:r>
          </a:p>
        </p:txBody>
      </p:sp>
      <p:sp>
        <p:nvSpPr>
          <p:cNvPr id="37896" name="Text Box 33"/>
          <p:cNvSpPr txBox="1">
            <a:spLocks noChangeArrowheads="1"/>
          </p:cNvSpPr>
          <p:nvPr/>
        </p:nvSpPr>
        <p:spPr bwMode="auto">
          <a:xfrm>
            <a:off x="4302125" y="4494213"/>
            <a:ext cx="3429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000" b="1">
                <a:latin typeface="Arial" charset="0"/>
              </a:rPr>
              <a:t>B</a:t>
            </a:r>
            <a:endParaRPr lang="en-US" altLang="en-US">
              <a:latin typeface="Arial" charset="0"/>
            </a:endParaRP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00038" y="3694113"/>
            <a:ext cx="2173287" cy="1030287"/>
            <a:chOff x="189" y="2327"/>
            <a:chExt cx="1369" cy="649"/>
          </a:xfrm>
        </p:grpSpPr>
        <p:sp>
          <p:nvSpPr>
            <p:cNvPr id="37928" name="Line 21"/>
            <p:cNvSpPr>
              <a:spLocks noChangeShapeType="1"/>
            </p:cNvSpPr>
            <p:nvPr/>
          </p:nvSpPr>
          <p:spPr bwMode="auto">
            <a:xfrm flipV="1">
              <a:off x="189" y="2759"/>
              <a:ext cx="136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29" name="Rectangle 22"/>
            <p:cNvSpPr>
              <a:spLocks noChangeArrowheads="1"/>
            </p:cNvSpPr>
            <p:nvPr/>
          </p:nvSpPr>
          <p:spPr bwMode="auto">
            <a:xfrm>
              <a:off x="336" y="2643"/>
              <a:ext cx="431" cy="1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30" name="Line 23"/>
            <p:cNvSpPr>
              <a:spLocks noChangeShapeType="1"/>
            </p:cNvSpPr>
            <p:nvPr/>
          </p:nvSpPr>
          <p:spPr bwMode="auto">
            <a:xfrm flipV="1">
              <a:off x="549" y="2329"/>
              <a:ext cx="2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1" name="Text Box 24"/>
            <p:cNvSpPr txBox="1">
              <a:spLocks noChangeArrowheads="1"/>
            </p:cNvSpPr>
            <p:nvPr/>
          </p:nvSpPr>
          <p:spPr bwMode="auto">
            <a:xfrm>
              <a:off x="404" y="2832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32" name="Line 25"/>
            <p:cNvSpPr>
              <a:spLocks noChangeShapeType="1"/>
            </p:cNvSpPr>
            <p:nvPr/>
          </p:nvSpPr>
          <p:spPr bwMode="auto">
            <a:xfrm flipH="1" flipV="1">
              <a:off x="1341" y="2328"/>
              <a:ext cx="1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3" name="Text Box 26"/>
            <p:cNvSpPr txBox="1">
              <a:spLocks noChangeArrowheads="1"/>
            </p:cNvSpPr>
            <p:nvPr/>
          </p:nvSpPr>
          <p:spPr bwMode="auto">
            <a:xfrm>
              <a:off x="837" y="2831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B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34" name="Text Box 27"/>
            <p:cNvSpPr txBox="1">
              <a:spLocks noChangeArrowheads="1"/>
            </p:cNvSpPr>
            <p:nvPr/>
          </p:nvSpPr>
          <p:spPr bwMode="auto">
            <a:xfrm>
              <a:off x="1269" y="2831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35" name="Line 28"/>
            <p:cNvSpPr>
              <a:spLocks noChangeShapeType="1"/>
            </p:cNvSpPr>
            <p:nvPr/>
          </p:nvSpPr>
          <p:spPr bwMode="auto">
            <a:xfrm flipH="1" flipV="1">
              <a:off x="982" y="2327"/>
              <a:ext cx="7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36" name="Rectangle 36"/>
            <p:cNvSpPr>
              <a:spLocks noChangeArrowheads="1"/>
            </p:cNvSpPr>
            <p:nvPr/>
          </p:nvSpPr>
          <p:spPr bwMode="auto">
            <a:xfrm>
              <a:off x="404" y="2501"/>
              <a:ext cx="288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273425" y="3692525"/>
            <a:ext cx="2173288" cy="1031875"/>
            <a:chOff x="2062" y="2326"/>
            <a:chExt cx="1369" cy="650"/>
          </a:xfrm>
        </p:grpSpPr>
        <p:sp>
          <p:nvSpPr>
            <p:cNvPr id="37920" name="Line 29"/>
            <p:cNvSpPr>
              <a:spLocks noChangeShapeType="1"/>
            </p:cNvSpPr>
            <p:nvPr/>
          </p:nvSpPr>
          <p:spPr bwMode="auto">
            <a:xfrm flipV="1">
              <a:off x="2062" y="2759"/>
              <a:ext cx="136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21" name="Line 30"/>
            <p:cNvSpPr>
              <a:spLocks noChangeShapeType="1"/>
            </p:cNvSpPr>
            <p:nvPr/>
          </p:nvSpPr>
          <p:spPr bwMode="auto">
            <a:xfrm flipV="1">
              <a:off x="2348" y="2326"/>
              <a:ext cx="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22" name="Text Box 31"/>
            <p:cNvSpPr txBox="1">
              <a:spLocks noChangeArrowheads="1"/>
            </p:cNvSpPr>
            <p:nvPr/>
          </p:nvSpPr>
          <p:spPr bwMode="auto">
            <a:xfrm>
              <a:off x="2277" y="2832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23" name="Line 32"/>
            <p:cNvSpPr>
              <a:spLocks noChangeShapeType="1"/>
            </p:cNvSpPr>
            <p:nvPr/>
          </p:nvSpPr>
          <p:spPr bwMode="auto">
            <a:xfrm flipV="1">
              <a:off x="3214" y="2359"/>
              <a:ext cx="4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24" name="Text Box 34"/>
            <p:cNvSpPr txBox="1">
              <a:spLocks noChangeArrowheads="1"/>
            </p:cNvSpPr>
            <p:nvPr/>
          </p:nvSpPr>
          <p:spPr bwMode="auto">
            <a:xfrm>
              <a:off x="3140" y="2832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flipV="1">
              <a:off x="2854" y="2401"/>
              <a:ext cx="3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26" name="Rectangle 37"/>
            <p:cNvSpPr>
              <a:spLocks noChangeArrowheads="1"/>
            </p:cNvSpPr>
            <p:nvPr/>
          </p:nvSpPr>
          <p:spPr bwMode="auto">
            <a:xfrm>
              <a:off x="2134" y="2645"/>
              <a:ext cx="431" cy="1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27" name="Rectangle 38"/>
            <p:cNvSpPr>
              <a:spLocks noChangeArrowheads="1"/>
            </p:cNvSpPr>
            <p:nvPr/>
          </p:nvSpPr>
          <p:spPr bwMode="auto">
            <a:xfrm>
              <a:off x="2708" y="2643"/>
              <a:ext cx="288" cy="14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6211888" y="3732213"/>
            <a:ext cx="2398712" cy="922337"/>
            <a:chOff x="3913" y="2351"/>
            <a:chExt cx="1511" cy="581"/>
          </a:xfrm>
        </p:grpSpPr>
        <p:sp>
          <p:nvSpPr>
            <p:cNvPr id="37911" name="Line 39"/>
            <p:cNvSpPr>
              <a:spLocks noChangeShapeType="1"/>
            </p:cNvSpPr>
            <p:nvPr/>
          </p:nvSpPr>
          <p:spPr bwMode="auto">
            <a:xfrm flipV="1">
              <a:off x="3913" y="2715"/>
              <a:ext cx="1511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12" name="Rectangle 40"/>
            <p:cNvSpPr>
              <a:spLocks noChangeArrowheads="1"/>
            </p:cNvSpPr>
            <p:nvPr/>
          </p:nvSpPr>
          <p:spPr bwMode="auto">
            <a:xfrm>
              <a:off x="4848" y="2571"/>
              <a:ext cx="431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13" name="Line 41"/>
            <p:cNvSpPr>
              <a:spLocks noChangeShapeType="1"/>
            </p:cNvSpPr>
            <p:nvPr/>
          </p:nvSpPr>
          <p:spPr bwMode="auto">
            <a:xfrm flipH="1" flipV="1">
              <a:off x="4200" y="2355"/>
              <a:ext cx="1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14" name="Text Box 42"/>
            <p:cNvSpPr txBox="1">
              <a:spLocks noChangeArrowheads="1"/>
            </p:cNvSpPr>
            <p:nvPr/>
          </p:nvSpPr>
          <p:spPr bwMode="auto">
            <a:xfrm>
              <a:off x="4127" y="2788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15" name="Line 43"/>
            <p:cNvSpPr>
              <a:spLocks noChangeShapeType="1"/>
            </p:cNvSpPr>
            <p:nvPr/>
          </p:nvSpPr>
          <p:spPr bwMode="auto">
            <a:xfrm flipH="1" flipV="1">
              <a:off x="5064" y="2355"/>
              <a:ext cx="1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16" name="Text Box 44"/>
            <p:cNvSpPr txBox="1">
              <a:spLocks noChangeArrowheads="1"/>
            </p:cNvSpPr>
            <p:nvPr/>
          </p:nvSpPr>
          <p:spPr bwMode="auto">
            <a:xfrm>
              <a:off x="4560" y="2787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B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17" name="Text Box 45"/>
            <p:cNvSpPr txBox="1">
              <a:spLocks noChangeArrowheads="1"/>
            </p:cNvSpPr>
            <p:nvPr/>
          </p:nvSpPr>
          <p:spPr bwMode="auto">
            <a:xfrm>
              <a:off x="4989" y="2784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18" name="Line 46"/>
            <p:cNvSpPr>
              <a:spLocks noChangeShapeType="1"/>
            </p:cNvSpPr>
            <p:nvPr/>
          </p:nvSpPr>
          <p:spPr bwMode="auto">
            <a:xfrm flipH="1" flipV="1">
              <a:off x="4559" y="2351"/>
              <a:ext cx="9" cy="3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19" name="Rectangle 47"/>
            <p:cNvSpPr>
              <a:spLocks noChangeArrowheads="1"/>
            </p:cNvSpPr>
            <p:nvPr/>
          </p:nvSpPr>
          <p:spPr bwMode="auto">
            <a:xfrm>
              <a:off x="4416" y="2571"/>
              <a:ext cx="288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</p:grp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48000" y="5029200"/>
            <a:ext cx="5867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altLang="en-US" sz="2000" dirty="0" smtClean="0">
                <a:latin typeface="+mn-lt"/>
              </a:rPr>
              <a:t>If there are two rings, then first move ring 1 to the spare pole and then move ring 2 from source to the destination. Finally move ring 1 from the source to the destination </a:t>
            </a: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46113" y="5249863"/>
            <a:ext cx="2173287" cy="922337"/>
            <a:chOff x="407" y="3307"/>
            <a:chExt cx="1369" cy="581"/>
          </a:xfrm>
        </p:grpSpPr>
        <p:sp>
          <p:nvSpPr>
            <p:cNvPr id="37902" name="Line 48"/>
            <p:cNvSpPr>
              <a:spLocks noChangeShapeType="1"/>
            </p:cNvSpPr>
            <p:nvPr/>
          </p:nvSpPr>
          <p:spPr bwMode="auto">
            <a:xfrm flipV="1">
              <a:off x="407" y="3671"/>
              <a:ext cx="136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03" name="Rectangle 49"/>
            <p:cNvSpPr>
              <a:spLocks noChangeArrowheads="1"/>
            </p:cNvSpPr>
            <p:nvPr/>
          </p:nvSpPr>
          <p:spPr bwMode="auto">
            <a:xfrm>
              <a:off x="1271" y="3527"/>
              <a:ext cx="431" cy="11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7904" name="Line 50"/>
            <p:cNvSpPr>
              <a:spLocks noChangeShapeType="1"/>
            </p:cNvSpPr>
            <p:nvPr/>
          </p:nvSpPr>
          <p:spPr bwMode="auto">
            <a:xfrm flipV="1">
              <a:off x="1484" y="3307"/>
              <a:ext cx="1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05" name="Text Box 51"/>
            <p:cNvSpPr txBox="1">
              <a:spLocks noChangeArrowheads="1"/>
            </p:cNvSpPr>
            <p:nvPr/>
          </p:nvSpPr>
          <p:spPr bwMode="auto">
            <a:xfrm>
              <a:off x="550" y="3744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900" b="1">
                  <a:latin typeface="Arial" charset="0"/>
                </a:rPr>
                <a:t>A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06" name="Line 52"/>
            <p:cNvSpPr>
              <a:spLocks noChangeShapeType="1"/>
            </p:cNvSpPr>
            <p:nvPr/>
          </p:nvSpPr>
          <p:spPr bwMode="auto">
            <a:xfrm flipH="1" flipV="1">
              <a:off x="695" y="3311"/>
              <a:ext cx="1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07" name="Text Box 53"/>
            <p:cNvSpPr txBox="1">
              <a:spLocks noChangeArrowheads="1"/>
            </p:cNvSpPr>
            <p:nvPr/>
          </p:nvSpPr>
          <p:spPr bwMode="auto">
            <a:xfrm>
              <a:off x="983" y="3743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B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08" name="Text Box 54"/>
            <p:cNvSpPr txBox="1">
              <a:spLocks noChangeArrowheads="1"/>
            </p:cNvSpPr>
            <p:nvPr/>
          </p:nvSpPr>
          <p:spPr bwMode="auto">
            <a:xfrm>
              <a:off x="1415" y="3743"/>
              <a:ext cx="2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000" b="1">
                  <a:latin typeface="Arial" charset="0"/>
                </a:rPr>
                <a:t>C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7909" name="Line 55"/>
            <p:cNvSpPr>
              <a:spLocks noChangeShapeType="1"/>
            </p:cNvSpPr>
            <p:nvPr/>
          </p:nvSpPr>
          <p:spPr bwMode="auto">
            <a:xfrm flipH="1" flipV="1">
              <a:off x="1053" y="3307"/>
              <a:ext cx="9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910" name="Rectangle 56"/>
            <p:cNvSpPr>
              <a:spLocks noChangeArrowheads="1"/>
            </p:cNvSpPr>
            <p:nvPr/>
          </p:nvSpPr>
          <p:spPr bwMode="auto">
            <a:xfrm>
              <a:off x="1339" y="3385"/>
              <a:ext cx="288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Tower of Hanoi</a:t>
            </a:r>
          </a:p>
        </p:txBody>
      </p:sp>
      <p:sp>
        <p:nvSpPr>
          <p:cNvPr id="38915" name="Rectangle 2"/>
          <p:cNvSpPr txBox="1">
            <a:spLocks noChangeArrowheads="1"/>
          </p:cNvSpPr>
          <p:nvPr/>
        </p:nvSpPr>
        <p:spPr bwMode="auto">
          <a:xfrm>
            <a:off x="533400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2000">
                <a:latin typeface="Calibri" pitchFamily="34" charset="0"/>
              </a:rPr>
              <a:t>Consider the working with three rings.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46113" y="1639888"/>
            <a:ext cx="8040687" cy="4379912"/>
            <a:chOff x="646113" y="1639888"/>
            <a:chExt cx="8040687" cy="4379912"/>
          </a:xfrm>
        </p:grpSpPr>
        <p:sp>
          <p:nvSpPr>
            <p:cNvPr id="38917" name="Rectangle 11"/>
            <p:cNvSpPr>
              <a:spLocks noChangeArrowheads="1"/>
            </p:cNvSpPr>
            <p:nvPr/>
          </p:nvSpPr>
          <p:spPr bwMode="auto">
            <a:xfrm>
              <a:off x="989013" y="2132013"/>
              <a:ext cx="457200" cy="1143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646113" y="1789113"/>
              <a:ext cx="2173287" cy="1030287"/>
              <a:chOff x="407" y="1127"/>
              <a:chExt cx="1369" cy="649"/>
            </a:xfrm>
          </p:grpSpPr>
          <p:sp>
            <p:nvSpPr>
              <p:cNvPr id="38996" name="Line 3"/>
              <p:cNvSpPr>
                <a:spLocks noChangeShapeType="1"/>
              </p:cNvSpPr>
              <p:nvPr/>
            </p:nvSpPr>
            <p:spPr bwMode="auto">
              <a:xfrm flipV="1">
                <a:off x="407" y="1559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97" name="Rectangle 4"/>
              <p:cNvSpPr>
                <a:spLocks noChangeArrowheads="1"/>
              </p:cNvSpPr>
              <p:nvPr/>
            </p:nvSpPr>
            <p:spPr bwMode="auto">
              <a:xfrm>
                <a:off x="554" y="1443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98" name="Line 5"/>
              <p:cNvSpPr>
                <a:spLocks noChangeShapeType="1"/>
              </p:cNvSpPr>
              <p:nvPr/>
            </p:nvSpPr>
            <p:spPr bwMode="auto">
              <a:xfrm flipV="1">
                <a:off x="767" y="1128"/>
                <a:ext cx="2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99" name="Text Box 6"/>
              <p:cNvSpPr txBox="1">
                <a:spLocks noChangeArrowheads="1"/>
              </p:cNvSpPr>
              <p:nvPr/>
            </p:nvSpPr>
            <p:spPr bwMode="auto">
              <a:xfrm>
                <a:off x="622" y="1632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9000" name="Line 7"/>
              <p:cNvSpPr>
                <a:spLocks noChangeShapeType="1"/>
              </p:cNvSpPr>
              <p:nvPr/>
            </p:nvSpPr>
            <p:spPr bwMode="auto">
              <a:xfrm flipH="1" flipV="1">
                <a:off x="1559" y="1128"/>
                <a:ext cx="1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01" name="Text Box 8"/>
              <p:cNvSpPr txBox="1">
                <a:spLocks noChangeArrowheads="1"/>
              </p:cNvSpPr>
              <p:nvPr/>
            </p:nvSpPr>
            <p:spPr bwMode="auto">
              <a:xfrm>
                <a:off x="1055" y="1631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9002" name="Text Box 9"/>
              <p:cNvSpPr txBox="1">
                <a:spLocks noChangeArrowheads="1"/>
              </p:cNvSpPr>
              <p:nvPr/>
            </p:nvSpPr>
            <p:spPr bwMode="auto">
              <a:xfrm>
                <a:off x="1487" y="1631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9003" name="Line 10"/>
              <p:cNvSpPr>
                <a:spLocks noChangeShapeType="1"/>
              </p:cNvSpPr>
              <p:nvPr/>
            </p:nvSpPr>
            <p:spPr bwMode="auto">
              <a:xfrm flipH="1" flipV="1">
                <a:off x="1200" y="1127"/>
                <a:ext cx="7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004" name="Rectangle 12"/>
              <p:cNvSpPr>
                <a:spLocks noChangeArrowheads="1"/>
              </p:cNvSpPr>
              <p:nvPr/>
            </p:nvSpPr>
            <p:spPr bwMode="auto">
              <a:xfrm>
                <a:off x="695" y="1271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3617913" y="1716088"/>
              <a:ext cx="2173287" cy="1027112"/>
              <a:chOff x="2279" y="1081"/>
              <a:chExt cx="1369" cy="647"/>
            </a:xfrm>
          </p:grpSpPr>
          <p:sp>
            <p:nvSpPr>
              <p:cNvPr id="38986" name="Line 13"/>
              <p:cNvSpPr>
                <a:spLocks noChangeShapeType="1"/>
              </p:cNvSpPr>
              <p:nvPr/>
            </p:nvSpPr>
            <p:spPr bwMode="auto">
              <a:xfrm flipV="1">
                <a:off x="2279" y="1511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7" name="Line 14"/>
              <p:cNvSpPr>
                <a:spLocks noChangeShapeType="1"/>
              </p:cNvSpPr>
              <p:nvPr/>
            </p:nvSpPr>
            <p:spPr bwMode="auto">
              <a:xfrm flipV="1">
                <a:off x="2565" y="1082"/>
                <a:ext cx="2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8" name="Text Box 15"/>
              <p:cNvSpPr txBox="1">
                <a:spLocks noChangeArrowheads="1"/>
              </p:cNvSpPr>
              <p:nvPr/>
            </p:nvSpPr>
            <p:spPr bwMode="auto">
              <a:xfrm>
                <a:off x="2422" y="1584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89" name="Line 16"/>
              <p:cNvSpPr>
                <a:spLocks noChangeShapeType="1"/>
              </p:cNvSpPr>
              <p:nvPr/>
            </p:nvSpPr>
            <p:spPr bwMode="auto">
              <a:xfrm flipH="1" flipV="1">
                <a:off x="3357" y="1082"/>
                <a:ext cx="1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90" name="Text Box 17"/>
              <p:cNvSpPr txBox="1">
                <a:spLocks noChangeArrowheads="1"/>
              </p:cNvSpPr>
              <p:nvPr/>
            </p:nvSpPr>
            <p:spPr bwMode="auto">
              <a:xfrm>
                <a:off x="2855" y="1583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91" name="Text Box 18"/>
              <p:cNvSpPr txBox="1">
                <a:spLocks noChangeArrowheads="1"/>
              </p:cNvSpPr>
              <p:nvPr/>
            </p:nvSpPr>
            <p:spPr bwMode="auto">
              <a:xfrm>
                <a:off x="3287" y="1583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92" name="Line 19"/>
              <p:cNvSpPr>
                <a:spLocks noChangeShapeType="1"/>
              </p:cNvSpPr>
              <p:nvPr/>
            </p:nvSpPr>
            <p:spPr bwMode="auto">
              <a:xfrm flipH="1" flipV="1">
                <a:off x="2998" y="1081"/>
                <a:ext cx="7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93" name="Rectangle 20"/>
              <p:cNvSpPr>
                <a:spLocks noChangeArrowheads="1"/>
              </p:cNvSpPr>
              <p:nvPr/>
            </p:nvSpPr>
            <p:spPr bwMode="auto">
              <a:xfrm>
                <a:off x="2349" y="1369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94" name="Rectangle 21"/>
              <p:cNvSpPr>
                <a:spLocks noChangeArrowheads="1"/>
              </p:cNvSpPr>
              <p:nvPr/>
            </p:nvSpPr>
            <p:spPr bwMode="auto">
              <a:xfrm>
                <a:off x="2419" y="1269"/>
                <a:ext cx="288" cy="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95" name="Rectangle 22"/>
              <p:cNvSpPr>
                <a:spLocks noChangeArrowheads="1"/>
              </p:cNvSpPr>
              <p:nvPr/>
            </p:nvSpPr>
            <p:spPr bwMode="auto">
              <a:xfrm>
                <a:off x="3287" y="1439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grpSp>
          <p:nvGrpSpPr>
            <p:cNvPr id="5" name="Group 87"/>
            <p:cNvGrpSpPr>
              <a:grpSpLocks/>
            </p:cNvGrpSpPr>
            <p:nvPr/>
          </p:nvGrpSpPr>
          <p:grpSpPr bwMode="auto">
            <a:xfrm>
              <a:off x="6361113" y="1639888"/>
              <a:ext cx="2173287" cy="1027112"/>
              <a:chOff x="4007" y="1033"/>
              <a:chExt cx="1369" cy="647"/>
            </a:xfrm>
          </p:grpSpPr>
          <p:sp>
            <p:nvSpPr>
              <p:cNvPr id="38976" name="Line 23"/>
              <p:cNvSpPr>
                <a:spLocks noChangeShapeType="1"/>
              </p:cNvSpPr>
              <p:nvPr/>
            </p:nvSpPr>
            <p:spPr bwMode="auto">
              <a:xfrm flipV="1">
                <a:off x="4007" y="1463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77" name="Line 24"/>
              <p:cNvSpPr>
                <a:spLocks noChangeShapeType="1"/>
              </p:cNvSpPr>
              <p:nvPr/>
            </p:nvSpPr>
            <p:spPr bwMode="auto">
              <a:xfrm flipV="1">
                <a:off x="4295" y="1034"/>
                <a:ext cx="1" cy="2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78" name="Text Box 25"/>
              <p:cNvSpPr txBox="1">
                <a:spLocks noChangeArrowheads="1"/>
              </p:cNvSpPr>
              <p:nvPr/>
            </p:nvSpPr>
            <p:spPr bwMode="auto">
              <a:xfrm>
                <a:off x="4150" y="1536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79" name="Line 26"/>
              <p:cNvSpPr>
                <a:spLocks noChangeShapeType="1"/>
              </p:cNvSpPr>
              <p:nvPr/>
            </p:nvSpPr>
            <p:spPr bwMode="auto">
              <a:xfrm flipH="1" flipV="1">
                <a:off x="5085" y="1033"/>
                <a:ext cx="1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0" name="Text Box 27"/>
              <p:cNvSpPr txBox="1">
                <a:spLocks noChangeArrowheads="1"/>
              </p:cNvSpPr>
              <p:nvPr/>
            </p:nvSpPr>
            <p:spPr bwMode="auto">
              <a:xfrm>
                <a:off x="4583" y="1535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81" name="Text Box 28"/>
              <p:cNvSpPr txBox="1">
                <a:spLocks noChangeArrowheads="1"/>
              </p:cNvSpPr>
              <p:nvPr/>
            </p:nvSpPr>
            <p:spPr bwMode="auto">
              <a:xfrm>
                <a:off x="5015" y="1535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82" name="Line 29"/>
              <p:cNvSpPr>
                <a:spLocks noChangeShapeType="1"/>
              </p:cNvSpPr>
              <p:nvPr/>
            </p:nvSpPr>
            <p:spPr bwMode="auto">
              <a:xfrm flipH="1" flipV="1">
                <a:off x="4726" y="1033"/>
                <a:ext cx="7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3" name="Rectangle 30"/>
              <p:cNvSpPr>
                <a:spLocks noChangeArrowheads="1"/>
              </p:cNvSpPr>
              <p:nvPr/>
            </p:nvSpPr>
            <p:spPr bwMode="auto">
              <a:xfrm>
                <a:off x="4077" y="1321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84" name="Rectangle 31"/>
              <p:cNvSpPr>
                <a:spLocks noChangeArrowheads="1"/>
              </p:cNvSpPr>
              <p:nvPr/>
            </p:nvSpPr>
            <p:spPr bwMode="auto">
              <a:xfrm>
                <a:off x="4583" y="1391"/>
                <a:ext cx="288" cy="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85" name="Rectangle 32"/>
              <p:cNvSpPr>
                <a:spLocks noChangeArrowheads="1"/>
              </p:cNvSpPr>
              <p:nvPr/>
            </p:nvSpPr>
            <p:spPr bwMode="auto">
              <a:xfrm>
                <a:off x="5015" y="1391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 flipV="1">
              <a:off x="646113" y="3998913"/>
              <a:ext cx="21732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88"/>
            <p:cNvGrpSpPr>
              <a:grpSpLocks/>
            </p:cNvGrpSpPr>
            <p:nvPr/>
          </p:nvGrpSpPr>
          <p:grpSpPr bwMode="auto">
            <a:xfrm>
              <a:off x="757238" y="3316288"/>
              <a:ext cx="1831975" cy="1027112"/>
              <a:chOff x="477" y="2089"/>
              <a:chExt cx="1154" cy="647"/>
            </a:xfrm>
          </p:grpSpPr>
          <p:sp>
            <p:nvSpPr>
              <p:cNvPr id="38969" name="Line 34"/>
              <p:cNvSpPr>
                <a:spLocks noChangeShapeType="1"/>
              </p:cNvSpPr>
              <p:nvPr/>
            </p:nvSpPr>
            <p:spPr bwMode="auto">
              <a:xfrm flipV="1">
                <a:off x="695" y="2090"/>
                <a:ext cx="2" cy="2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70" name="Text Box 35"/>
              <p:cNvSpPr txBox="1">
                <a:spLocks noChangeArrowheads="1"/>
              </p:cNvSpPr>
              <p:nvPr/>
            </p:nvSpPr>
            <p:spPr bwMode="auto">
              <a:xfrm>
                <a:off x="550" y="2592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71" name="Line 36"/>
              <p:cNvSpPr>
                <a:spLocks noChangeShapeType="1"/>
              </p:cNvSpPr>
              <p:nvPr/>
            </p:nvSpPr>
            <p:spPr bwMode="auto">
              <a:xfrm flipH="1" flipV="1">
                <a:off x="1485" y="2089"/>
                <a:ext cx="1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72" name="Text Box 37"/>
              <p:cNvSpPr txBox="1">
                <a:spLocks noChangeArrowheads="1"/>
              </p:cNvSpPr>
              <p:nvPr/>
            </p:nvSpPr>
            <p:spPr bwMode="auto">
              <a:xfrm>
                <a:off x="983" y="2591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73" name="Text Box 38"/>
              <p:cNvSpPr txBox="1">
                <a:spLocks noChangeArrowheads="1"/>
              </p:cNvSpPr>
              <p:nvPr/>
            </p:nvSpPr>
            <p:spPr bwMode="auto">
              <a:xfrm>
                <a:off x="1415" y="2591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74" name="Line 39"/>
              <p:cNvSpPr>
                <a:spLocks noChangeShapeType="1"/>
              </p:cNvSpPr>
              <p:nvPr/>
            </p:nvSpPr>
            <p:spPr bwMode="auto">
              <a:xfrm flipH="1" flipV="1">
                <a:off x="1126" y="2089"/>
                <a:ext cx="7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75" name="Rectangle 40"/>
              <p:cNvSpPr>
                <a:spLocks noChangeArrowheads="1"/>
              </p:cNvSpPr>
              <p:nvPr/>
            </p:nvSpPr>
            <p:spPr bwMode="auto">
              <a:xfrm>
                <a:off x="477" y="2377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8923" name="Rectangle 41"/>
            <p:cNvSpPr>
              <a:spLocks noChangeArrowheads="1"/>
            </p:cNvSpPr>
            <p:nvPr/>
          </p:nvSpPr>
          <p:spPr bwMode="auto">
            <a:xfrm>
              <a:off x="1560513" y="3884613"/>
              <a:ext cx="457200" cy="1143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8924" name="Rectangle 42"/>
            <p:cNvSpPr>
              <a:spLocks noChangeArrowheads="1"/>
            </p:cNvSpPr>
            <p:nvPr/>
          </p:nvSpPr>
          <p:spPr bwMode="auto">
            <a:xfrm>
              <a:off x="1674813" y="3770313"/>
              <a:ext cx="228600" cy="1143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3494088" y="3195638"/>
              <a:ext cx="2173287" cy="1031875"/>
              <a:chOff x="2201" y="2013"/>
              <a:chExt cx="1369" cy="650"/>
            </a:xfrm>
          </p:grpSpPr>
          <p:sp>
            <p:nvSpPr>
              <p:cNvPr id="38961" name="Line 43"/>
              <p:cNvSpPr>
                <a:spLocks noChangeShapeType="1"/>
              </p:cNvSpPr>
              <p:nvPr/>
            </p:nvSpPr>
            <p:spPr bwMode="auto">
              <a:xfrm flipV="1">
                <a:off x="2201" y="2446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62" name="Line 44"/>
              <p:cNvSpPr>
                <a:spLocks noChangeShapeType="1"/>
              </p:cNvSpPr>
              <p:nvPr/>
            </p:nvSpPr>
            <p:spPr bwMode="auto">
              <a:xfrm flipH="1" flipV="1">
                <a:off x="2446" y="2013"/>
                <a:ext cx="1" cy="4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63" name="Text Box 45"/>
              <p:cNvSpPr txBox="1">
                <a:spLocks noChangeArrowheads="1"/>
              </p:cNvSpPr>
              <p:nvPr/>
            </p:nvSpPr>
            <p:spPr bwMode="auto">
              <a:xfrm>
                <a:off x="2344" y="2519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64" name="Line 46"/>
              <p:cNvSpPr>
                <a:spLocks noChangeShapeType="1"/>
              </p:cNvSpPr>
              <p:nvPr/>
            </p:nvSpPr>
            <p:spPr bwMode="auto">
              <a:xfrm flipH="1" flipV="1">
                <a:off x="3311" y="2015"/>
                <a:ext cx="1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65" name="Text Box 47"/>
              <p:cNvSpPr txBox="1">
                <a:spLocks noChangeArrowheads="1"/>
              </p:cNvSpPr>
              <p:nvPr/>
            </p:nvSpPr>
            <p:spPr bwMode="auto">
              <a:xfrm>
                <a:off x="2777" y="2518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66" name="Text Box 48"/>
              <p:cNvSpPr txBox="1">
                <a:spLocks noChangeArrowheads="1"/>
              </p:cNvSpPr>
              <p:nvPr/>
            </p:nvSpPr>
            <p:spPr bwMode="auto">
              <a:xfrm>
                <a:off x="3209" y="2518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67" name="Line 49"/>
              <p:cNvSpPr>
                <a:spLocks noChangeShapeType="1"/>
              </p:cNvSpPr>
              <p:nvPr/>
            </p:nvSpPr>
            <p:spPr bwMode="auto">
              <a:xfrm flipH="1" flipV="1">
                <a:off x="2806" y="2016"/>
                <a:ext cx="7" cy="4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68" name="Rectangle 50"/>
              <p:cNvSpPr>
                <a:spLocks noChangeArrowheads="1"/>
              </p:cNvSpPr>
              <p:nvPr/>
            </p:nvSpPr>
            <p:spPr bwMode="auto">
              <a:xfrm>
                <a:off x="3095" y="2303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8926" name="Rectangle 51"/>
            <p:cNvSpPr>
              <a:spLocks noChangeArrowheads="1"/>
            </p:cNvSpPr>
            <p:nvPr/>
          </p:nvSpPr>
          <p:spPr bwMode="auto">
            <a:xfrm>
              <a:off x="4227513" y="3770313"/>
              <a:ext cx="457200" cy="1143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sp>
          <p:nvSpPr>
            <p:cNvPr id="38927" name="Rectangle 52"/>
            <p:cNvSpPr>
              <a:spLocks noChangeArrowheads="1"/>
            </p:cNvSpPr>
            <p:nvPr/>
          </p:nvSpPr>
          <p:spPr bwMode="auto">
            <a:xfrm>
              <a:off x="4341813" y="3656013"/>
              <a:ext cx="228600" cy="1143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grpSp>
          <p:nvGrpSpPr>
            <p:cNvPr id="9" name="Group 90"/>
            <p:cNvGrpSpPr>
              <a:grpSpLocks/>
            </p:cNvGrpSpPr>
            <p:nvPr/>
          </p:nvGrpSpPr>
          <p:grpSpPr bwMode="auto">
            <a:xfrm>
              <a:off x="6513513" y="3236913"/>
              <a:ext cx="2173287" cy="1028700"/>
              <a:chOff x="4103" y="2039"/>
              <a:chExt cx="1369" cy="648"/>
            </a:xfrm>
          </p:grpSpPr>
          <p:sp>
            <p:nvSpPr>
              <p:cNvPr id="38951" name="Line 53"/>
              <p:cNvSpPr>
                <a:spLocks noChangeShapeType="1"/>
              </p:cNvSpPr>
              <p:nvPr/>
            </p:nvSpPr>
            <p:spPr bwMode="auto">
              <a:xfrm flipV="1">
                <a:off x="4103" y="2471"/>
                <a:ext cx="13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52" name="Line 54"/>
              <p:cNvSpPr>
                <a:spLocks noChangeShapeType="1"/>
              </p:cNvSpPr>
              <p:nvPr/>
            </p:nvSpPr>
            <p:spPr bwMode="auto">
              <a:xfrm flipH="1" flipV="1">
                <a:off x="4319" y="2039"/>
                <a:ext cx="1" cy="4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53" name="Text Box 55"/>
              <p:cNvSpPr txBox="1">
                <a:spLocks noChangeArrowheads="1"/>
              </p:cNvSpPr>
              <p:nvPr/>
            </p:nvSpPr>
            <p:spPr bwMode="auto">
              <a:xfrm>
                <a:off x="4246" y="2543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54" name="Line 56"/>
              <p:cNvSpPr>
                <a:spLocks noChangeShapeType="1"/>
              </p:cNvSpPr>
              <p:nvPr/>
            </p:nvSpPr>
            <p:spPr bwMode="auto">
              <a:xfrm flipH="1" flipV="1">
                <a:off x="5213" y="2039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55" name="Text Box 57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56" name="Text Box 58"/>
              <p:cNvSpPr txBox="1">
                <a:spLocks noChangeArrowheads="1"/>
              </p:cNvSpPr>
              <p:nvPr/>
            </p:nvSpPr>
            <p:spPr bwMode="auto">
              <a:xfrm>
                <a:off x="5111" y="2543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57" name="Line 59"/>
              <p:cNvSpPr>
                <a:spLocks noChangeShapeType="1"/>
              </p:cNvSpPr>
              <p:nvPr/>
            </p:nvSpPr>
            <p:spPr bwMode="auto">
              <a:xfrm flipH="1" flipV="1">
                <a:off x="4707" y="2041"/>
                <a:ext cx="8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58" name="Rectangle 60"/>
              <p:cNvSpPr>
                <a:spLocks noChangeArrowheads="1"/>
              </p:cNvSpPr>
              <p:nvPr/>
            </p:nvSpPr>
            <p:spPr bwMode="auto">
              <a:xfrm>
                <a:off x="4997" y="2327"/>
                <a:ext cx="431" cy="12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59" name="Rectangle 61"/>
              <p:cNvSpPr>
                <a:spLocks noChangeArrowheads="1"/>
              </p:cNvSpPr>
              <p:nvPr/>
            </p:nvSpPr>
            <p:spPr bwMode="auto">
              <a:xfrm>
                <a:off x="4563" y="2398"/>
                <a:ext cx="288" cy="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60" name="Rectangle 62"/>
              <p:cNvSpPr>
                <a:spLocks noChangeArrowheads="1"/>
              </p:cNvSpPr>
              <p:nvPr/>
            </p:nvSpPr>
            <p:spPr bwMode="auto">
              <a:xfrm>
                <a:off x="4245" y="2397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8929" name="Line 66"/>
            <p:cNvSpPr>
              <a:spLocks noChangeShapeType="1"/>
            </p:cNvSpPr>
            <p:nvPr/>
          </p:nvSpPr>
          <p:spPr bwMode="auto">
            <a:xfrm flipH="1" flipV="1">
              <a:off x="2360613" y="4989513"/>
              <a:ext cx="1587" cy="684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930" name="Rectangle 70"/>
            <p:cNvSpPr>
              <a:spLocks noChangeArrowheads="1"/>
            </p:cNvSpPr>
            <p:nvPr/>
          </p:nvSpPr>
          <p:spPr bwMode="auto">
            <a:xfrm>
              <a:off x="2017713" y="5446713"/>
              <a:ext cx="684212" cy="1889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646113" y="4989513"/>
              <a:ext cx="2173287" cy="1030287"/>
              <a:chOff x="407" y="3143"/>
              <a:chExt cx="1369" cy="649"/>
            </a:xfrm>
          </p:grpSpPr>
          <p:sp>
            <p:nvSpPr>
              <p:cNvPr id="38943" name="Line 63"/>
              <p:cNvSpPr>
                <a:spLocks noChangeShapeType="1"/>
              </p:cNvSpPr>
              <p:nvPr/>
            </p:nvSpPr>
            <p:spPr bwMode="auto">
              <a:xfrm flipV="1">
                <a:off x="407" y="3575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44" name="Line 64"/>
              <p:cNvSpPr>
                <a:spLocks noChangeShapeType="1"/>
              </p:cNvSpPr>
              <p:nvPr/>
            </p:nvSpPr>
            <p:spPr bwMode="auto">
              <a:xfrm flipH="1" flipV="1">
                <a:off x="623" y="3143"/>
                <a:ext cx="1" cy="4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45" name="Text Box 65"/>
              <p:cNvSpPr txBox="1">
                <a:spLocks noChangeArrowheads="1"/>
              </p:cNvSpPr>
              <p:nvPr/>
            </p:nvSpPr>
            <p:spPr bwMode="auto">
              <a:xfrm>
                <a:off x="550" y="3648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46" name="Text Box 67"/>
              <p:cNvSpPr txBox="1">
                <a:spLocks noChangeArrowheads="1"/>
              </p:cNvSpPr>
              <p:nvPr/>
            </p:nvSpPr>
            <p:spPr bwMode="auto">
              <a:xfrm>
                <a:off x="983" y="3647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47" name="Text Box 68"/>
              <p:cNvSpPr txBox="1">
                <a:spLocks noChangeArrowheads="1"/>
              </p:cNvSpPr>
              <p:nvPr/>
            </p:nvSpPr>
            <p:spPr bwMode="auto">
              <a:xfrm>
                <a:off x="1415" y="3647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48" name="Line 69"/>
              <p:cNvSpPr>
                <a:spLocks noChangeShapeType="1"/>
              </p:cNvSpPr>
              <p:nvPr/>
            </p:nvSpPr>
            <p:spPr bwMode="auto">
              <a:xfrm flipH="1" flipV="1">
                <a:off x="1011" y="3146"/>
                <a:ext cx="7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49" name="Rectangle 71"/>
              <p:cNvSpPr>
                <a:spLocks noChangeArrowheads="1"/>
              </p:cNvSpPr>
              <p:nvPr/>
            </p:nvSpPr>
            <p:spPr bwMode="auto">
              <a:xfrm>
                <a:off x="1342" y="3356"/>
                <a:ext cx="288" cy="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50" name="Rectangle 72"/>
              <p:cNvSpPr>
                <a:spLocks noChangeArrowheads="1"/>
              </p:cNvSpPr>
              <p:nvPr/>
            </p:nvSpPr>
            <p:spPr bwMode="auto">
              <a:xfrm>
                <a:off x="549" y="3502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  <p:sp>
          <p:nvSpPr>
            <p:cNvPr id="38932" name="Rectangle 81"/>
            <p:cNvSpPr>
              <a:spLocks noChangeArrowheads="1"/>
            </p:cNvSpPr>
            <p:nvPr/>
          </p:nvSpPr>
          <p:spPr bwMode="auto">
            <a:xfrm>
              <a:off x="4986338" y="5324475"/>
              <a:ext cx="457200" cy="1143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altLang="en-US"/>
            </a:p>
          </p:txBody>
        </p: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3505200" y="4989513"/>
              <a:ext cx="2173288" cy="1030287"/>
              <a:chOff x="2208" y="3143"/>
              <a:chExt cx="1369" cy="649"/>
            </a:xfrm>
          </p:grpSpPr>
          <p:sp>
            <p:nvSpPr>
              <p:cNvPr id="38934" name="Line 73"/>
              <p:cNvSpPr>
                <a:spLocks noChangeShapeType="1"/>
              </p:cNvSpPr>
              <p:nvPr/>
            </p:nvSpPr>
            <p:spPr bwMode="auto">
              <a:xfrm flipV="1">
                <a:off x="2208" y="3575"/>
                <a:ext cx="13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35" name="Line 74"/>
              <p:cNvSpPr>
                <a:spLocks noChangeShapeType="1"/>
              </p:cNvSpPr>
              <p:nvPr/>
            </p:nvSpPr>
            <p:spPr bwMode="auto">
              <a:xfrm flipH="1" flipV="1">
                <a:off x="2424" y="3143"/>
                <a:ext cx="1" cy="4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36" name="Text Box 75"/>
              <p:cNvSpPr txBox="1">
                <a:spLocks noChangeArrowheads="1"/>
              </p:cNvSpPr>
              <p:nvPr/>
            </p:nvSpPr>
            <p:spPr bwMode="auto">
              <a:xfrm>
                <a:off x="2351" y="3648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Arial" charset="0"/>
                  </a:rPr>
                  <a:t>A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37" name="Line 76"/>
              <p:cNvSpPr>
                <a:spLocks noChangeShapeType="1"/>
              </p:cNvSpPr>
              <p:nvPr/>
            </p:nvSpPr>
            <p:spPr bwMode="auto">
              <a:xfrm flipH="1" flipV="1">
                <a:off x="3288" y="3143"/>
                <a:ext cx="1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38" name="Text Box 77"/>
              <p:cNvSpPr txBox="1">
                <a:spLocks noChangeArrowheads="1"/>
              </p:cNvSpPr>
              <p:nvPr/>
            </p:nvSpPr>
            <p:spPr bwMode="auto">
              <a:xfrm>
                <a:off x="2784" y="3647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B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39" name="Text Box 78"/>
              <p:cNvSpPr txBox="1">
                <a:spLocks noChangeArrowheads="1"/>
              </p:cNvSpPr>
              <p:nvPr/>
            </p:nvSpPr>
            <p:spPr bwMode="auto">
              <a:xfrm>
                <a:off x="3216" y="3647"/>
                <a:ext cx="21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 b="1">
                    <a:latin typeface="Arial" charset="0"/>
                  </a:rPr>
                  <a:t>C</a:t>
                </a:r>
                <a:endParaRPr lang="en-US" altLang="en-US">
                  <a:latin typeface="Arial" charset="0"/>
                </a:endParaRPr>
              </a:p>
            </p:txBody>
          </p:sp>
          <p:sp>
            <p:nvSpPr>
              <p:cNvPr id="38940" name="Line 79"/>
              <p:cNvSpPr>
                <a:spLocks noChangeShapeType="1"/>
              </p:cNvSpPr>
              <p:nvPr/>
            </p:nvSpPr>
            <p:spPr bwMode="auto">
              <a:xfrm flipH="1" flipV="1">
                <a:off x="2812" y="3146"/>
                <a:ext cx="8" cy="4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41" name="Rectangle 80"/>
              <p:cNvSpPr>
                <a:spLocks noChangeArrowheads="1"/>
              </p:cNvSpPr>
              <p:nvPr/>
            </p:nvSpPr>
            <p:spPr bwMode="auto">
              <a:xfrm>
                <a:off x="3072" y="3431"/>
                <a:ext cx="431" cy="1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  <p:sp>
            <p:nvSpPr>
              <p:cNvPr id="38942" name="Rectangle 82"/>
              <p:cNvSpPr>
                <a:spLocks noChangeArrowheads="1"/>
              </p:cNvSpPr>
              <p:nvPr/>
            </p:nvSpPr>
            <p:spPr bwMode="auto">
              <a:xfrm>
                <a:off x="3216" y="3287"/>
                <a:ext cx="144" cy="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Array Representation of Stacks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1333500"/>
            <a:ext cx="88392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4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In computer’s memory stacks can be represented as a linear array.</a:t>
            </a:r>
          </a:p>
          <a:p>
            <a:pPr marL="342900" indent="-342900" eaLnBrk="0" hangingPunct="0">
              <a:lnSpc>
                <a:spcPct val="14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Every stack has a variable TOP associated with it. </a:t>
            </a:r>
          </a:p>
          <a:p>
            <a:pPr marL="342900" indent="-342900" eaLnBrk="0" hangingPunct="0">
              <a:lnSpc>
                <a:spcPct val="14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TOP is used to store the address of the topmost element of the stack. It is this position from where the element will be added or deleted. </a:t>
            </a:r>
          </a:p>
          <a:p>
            <a:pPr marL="342900" indent="-342900" eaLnBrk="0" hangingPunct="0">
              <a:lnSpc>
                <a:spcPct val="14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There is another variable MAX which will be used to store the maximum number of elements that the stack can hold. </a:t>
            </a:r>
          </a:p>
          <a:p>
            <a:pPr marL="342900" indent="-342900" eaLnBrk="0" hangingPunct="0">
              <a:lnSpc>
                <a:spcPct val="14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If TOP = NULL, then it indicates that the stack is empty and if TOP = MAX -1, then the stack is full.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Push Operation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push operation is used to insert an element in to the stack.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new element is added at the topmost position of the stack.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However, before inserting the value, we must first check if TOP=MAX-1, because if this is the case then it means the stack is full and no more insertions can further be done.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an attempt is made to insert a value in a stack that is already full, an OVERFLOW message is printed. </a:t>
            </a:r>
          </a:p>
        </p:txBody>
      </p:sp>
      <p:graphicFrame>
        <p:nvGraphicFramePr>
          <p:cNvPr id="10297" name="Group 57"/>
          <p:cNvGraphicFramePr>
            <a:graphicFrameLocks noGrp="1"/>
          </p:cNvGraphicFramePr>
          <p:nvPr/>
        </p:nvGraphicFramePr>
        <p:xfrm>
          <a:off x="1828800" y="4343400"/>
          <a:ext cx="5624513" cy="517880"/>
        </p:xfrm>
        <a:graphic>
          <a:graphicData uri="http://schemas.openxmlformats.org/drawingml/2006/table">
            <a:tbl>
              <a:tblPr/>
              <a:tblGrid>
                <a:gridCol w="555625"/>
                <a:gridCol w="587375"/>
                <a:gridCol w="530225"/>
                <a:gridCol w="561975"/>
                <a:gridCol w="611188"/>
                <a:gridCol w="555625"/>
                <a:gridCol w="555625"/>
                <a:gridCol w="555625"/>
                <a:gridCol w="555625"/>
                <a:gridCol w="555625"/>
              </a:tblGrid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905000" y="4953000"/>
            <a:ext cx="5534025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solidFill>
                  <a:srgbClr val="FFCC99"/>
                </a:solidFill>
                <a:cs typeface="Times New Roman" pitchFamily="18" charset="0"/>
              </a:rPr>
              <a:t>0                  1	        2               3           </a:t>
            </a:r>
            <a:r>
              <a:rPr lang="en-US" altLang="en-US" sz="1000" b="1">
                <a:solidFill>
                  <a:srgbClr val="FFCC99"/>
                </a:solidFill>
                <a:cs typeface="Times New Roman" pitchFamily="18" charset="0"/>
              </a:rPr>
              <a:t>TOP = 4</a:t>
            </a:r>
            <a:r>
              <a:rPr lang="en-US" altLang="en-US" sz="1000">
                <a:solidFill>
                  <a:srgbClr val="FFCC99"/>
                </a:solidFill>
                <a:cs typeface="Times New Roman" pitchFamily="18" charset="0"/>
              </a:rPr>
              <a:t>          5                 6              7                  8                  9</a:t>
            </a:r>
            <a:endParaRPr lang="en-US" altLang="en-US">
              <a:solidFill>
                <a:srgbClr val="FFCC99"/>
              </a:solidFill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1905000" y="5334000"/>
          <a:ext cx="5619750" cy="517880"/>
        </p:xfrm>
        <a:graphic>
          <a:graphicData uri="http://schemas.openxmlformats.org/drawingml/2006/table">
            <a:tbl>
              <a:tblPr/>
              <a:tblGrid>
                <a:gridCol w="525463"/>
                <a:gridCol w="598487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1905000" y="5943600"/>
            <a:ext cx="5557838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solidFill>
                  <a:srgbClr val="FFCC99"/>
                </a:solidFill>
                <a:cs typeface="Times New Roman" pitchFamily="18" charset="0"/>
              </a:rPr>
              <a:t>0                  1	        2               3                     </a:t>
            </a:r>
            <a:r>
              <a:rPr lang="en-US" altLang="en-US" sz="1000" b="1">
                <a:solidFill>
                  <a:srgbClr val="FFCC99"/>
                </a:solidFill>
                <a:cs typeface="Times New Roman" pitchFamily="18" charset="0"/>
              </a:rPr>
              <a:t>4</a:t>
            </a:r>
            <a:r>
              <a:rPr lang="en-US" altLang="en-US" sz="1000">
                <a:solidFill>
                  <a:srgbClr val="FFCC99"/>
                </a:solidFill>
                <a:cs typeface="Times New Roman" pitchFamily="18" charset="0"/>
              </a:rPr>
              <a:t>          TOP =5             6             7              8                   9</a:t>
            </a:r>
            <a:endParaRPr lang="en-US" altLang="en-US">
              <a:solidFill>
                <a:srgbClr val="FFCC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Pop Operation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0" y="1143000"/>
            <a:ext cx="891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pop operation is used to delete the topmost element from the stack.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However, before deleting the value, we must first check if TOP=NULL, because if this is the case then it means the stack is empty so no more deletions can further be done.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an attempt is made to delete a value from a stack that is already empty, an UNDERFLOW message is printed. 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/>
        </p:nvGraphicFramePr>
        <p:xfrm>
          <a:off x="1995488" y="4227513"/>
          <a:ext cx="5624512" cy="517880"/>
        </p:xfrm>
        <a:graphic>
          <a:graphicData uri="http://schemas.openxmlformats.org/drawingml/2006/table">
            <a:tbl>
              <a:tblPr/>
              <a:tblGrid>
                <a:gridCol w="555625"/>
                <a:gridCol w="558800"/>
                <a:gridCol w="558800"/>
                <a:gridCol w="561975"/>
                <a:gridCol w="611187"/>
                <a:gridCol w="555625"/>
                <a:gridCol w="555625"/>
                <a:gridCol w="555625"/>
                <a:gridCol w="555625"/>
                <a:gridCol w="55562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1981200" y="4800600"/>
            <a:ext cx="55626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en-US" sz="1000" b="1">
                <a:solidFill>
                  <a:srgbClr val="FFCC99"/>
                </a:solidFill>
                <a:cs typeface="Times New Roman" pitchFamily="18" charset="0"/>
              </a:rPr>
              <a:t>  0             1              2              3           TOP = 4        5             6              7           8                   9</a:t>
            </a:r>
            <a:endParaRPr lang="en-US" altLang="en-US" sz="1400" b="1">
              <a:solidFill>
                <a:srgbClr val="FFCC99"/>
              </a:solidFill>
            </a:endParaRPr>
          </a:p>
        </p:txBody>
      </p:sp>
      <p:graphicFrame>
        <p:nvGraphicFramePr>
          <p:cNvPr id="14" name="Group 31"/>
          <p:cNvGraphicFramePr>
            <a:graphicFrameLocks noGrp="1"/>
          </p:cNvGraphicFramePr>
          <p:nvPr/>
        </p:nvGraphicFramePr>
        <p:xfrm>
          <a:off x="1981200" y="5181600"/>
          <a:ext cx="5619750" cy="517880"/>
        </p:xfrm>
        <a:graphic>
          <a:graphicData uri="http://schemas.openxmlformats.org/drawingml/2006/table">
            <a:tbl>
              <a:tblPr/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317" name="Rectangle 55"/>
          <p:cNvSpPr>
            <a:spLocks noChangeArrowheads="1"/>
          </p:cNvSpPr>
          <p:nvPr/>
        </p:nvSpPr>
        <p:spPr bwMode="auto">
          <a:xfrm>
            <a:off x="1905000" y="5783263"/>
            <a:ext cx="56388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000" b="1">
                <a:solidFill>
                  <a:srgbClr val="FFCC99"/>
                </a:solidFill>
                <a:cs typeface="Times New Roman" pitchFamily="18" charset="0"/>
              </a:rPr>
              <a:t>      0               1	             2           TOP = 3        4                  5                     6               7	     8             9</a:t>
            </a:r>
            <a:endParaRPr lang="en-US" altLang="en-US" sz="1400" b="1">
              <a:solidFill>
                <a:srgbClr val="FFCC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Peek Operation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Peek is an operation that returns the value of the topmost element of the stack without deleting it from the stack.</a:t>
            </a:r>
          </a:p>
          <a:p>
            <a:pPr marL="342900" indent="-342900">
              <a:lnSpc>
                <a:spcPct val="13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However, the peep operation first checks if the stack is empty or contains some elements. </a:t>
            </a:r>
          </a:p>
          <a:p>
            <a:pPr marL="342900" indent="-342900">
              <a:lnSpc>
                <a:spcPct val="13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TOP = NULL, then an appropriate message is printed else the value is returned.  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/>
        </p:nvGraphicFramePr>
        <p:xfrm>
          <a:off x="1752600" y="4335463"/>
          <a:ext cx="5624513" cy="517880"/>
        </p:xfrm>
        <a:graphic>
          <a:graphicData uri="http://schemas.openxmlformats.org/drawingml/2006/table">
            <a:tbl>
              <a:tblPr/>
              <a:tblGrid>
                <a:gridCol w="555625"/>
                <a:gridCol w="558800"/>
                <a:gridCol w="558800"/>
                <a:gridCol w="561975"/>
                <a:gridCol w="611188"/>
                <a:gridCol w="555625"/>
                <a:gridCol w="555625"/>
                <a:gridCol w="555625"/>
                <a:gridCol w="555625"/>
                <a:gridCol w="555625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316" name="Rectangle 29"/>
          <p:cNvSpPr>
            <a:spLocks noChangeArrowheads="1"/>
          </p:cNvSpPr>
          <p:nvPr/>
        </p:nvSpPr>
        <p:spPr bwMode="auto">
          <a:xfrm>
            <a:off x="1752600" y="4860925"/>
            <a:ext cx="6324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000" b="1">
                <a:cs typeface="Times New Roman" pitchFamily="18" charset="0"/>
              </a:rPr>
              <a:t>  0                  1	          2                      3           TOP = 4               5             6            7              8                   9</a:t>
            </a:r>
            <a:endParaRPr lang="en-US" altLang="en-US" sz="1400" b="1"/>
          </a:p>
        </p:txBody>
      </p:sp>
      <p:sp>
        <p:nvSpPr>
          <p:cNvPr id="12317" name="Rectangle 30"/>
          <p:cNvSpPr>
            <a:spLocks noChangeArrowheads="1"/>
          </p:cNvSpPr>
          <p:nvPr/>
        </p:nvSpPr>
        <p:spPr bwMode="auto">
          <a:xfrm>
            <a:off x="381000" y="5187950"/>
            <a:ext cx="8305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>
                <a:latin typeface="Calibri" pitchFamily="34" charset="0"/>
              </a:rPr>
              <a:t>Here Peep operation will return E, as it is the value of the topmost element of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400" smtClean="0">
                <a:solidFill>
                  <a:schemeClr val="bg1"/>
                </a:solidFill>
                <a:latin typeface="Calibri" pitchFamily="34" charset="0"/>
              </a:rPr>
              <a:t>Algorithms for Push and Pop Operations</a:t>
            </a:r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838200" y="1219200"/>
            <a:ext cx="5105400" cy="23622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to PUSH an element in a stack</a:t>
            </a:r>
          </a:p>
          <a:p>
            <a:pPr eaLnBrk="0" hangingPunct="0"/>
            <a:endParaRPr lang="en-US" altLang="en-US" sz="1200" b="1">
              <a:latin typeface="Courier New" pitchFamily="49" charset="0"/>
            </a:endParaRP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IF TOP = MAX-1,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   PRINT “OVERFLOW”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   Goto Step 4 	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SET TOP = TOP + 1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SET STACK[TOP] = VALUE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4: END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2362200" y="3886200"/>
            <a:ext cx="5257800" cy="2438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to POP an element from a stack</a:t>
            </a:r>
          </a:p>
          <a:p>
            <a:pPr algn="ctr" eaLnBrk="0" hangingPunct="0"/>
            <a:endParaRPr lang="en-US" altLang="en-US" sz="1200" b="1">
              <a:latin typeface="Courier New" pitchFamily="49" charset="0"/>
            </a:endParaRP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IF TOP = NULL,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 PRINT “UNDERFLOW”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 Goto Step 4</a:t>
            </a:r>
            <a:endParaRPr lang="en-US" altLang="en-US" sz="800" b="1">
              <a:latin typeface="Courier New" pitchFamily="49" charset="0"/>
            </a:endParaRP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SET VAL = STACK[TOP]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SET TOP = TOP - 1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4: END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Algorithm for Peep Operation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1676400" y="1447800"/>
            <a:ext cx="5791200" cy="23622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Algorithm for Peep Operation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IF TOP =NULL,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	PRINT “STACK IS EMPTY”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Go TO Step 3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   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RETURN STACK[TOP]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END</a:t>
            </a:r>
            <a:endParaRPr lang="en-US" altLang="en-US" sz="12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smtClean="0">
                <a:solidFill>
                  <a:schemeClr val="bg1"/>
                </a:solidFill>
                <a:latin typeface="Calibri" pitchFamily="34" charset="0"/>
              </a:rPr>
              <a:t>Linear Representation of Stacks</a:t>
            </a: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6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 a linked stack, every node has two parts – one that stores data and another that stores the address of the next node.  </a:t>
            </a:r>
          </a:p>
          <a:p>
            <a:pPr marL="342900" indent="-342900">
              <a:lnSpc>
                <a:spcPct val="16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START pointer of the linked list is used as TOP.</a:t>
            </a:r>
          </a:p>
          <a:p>
            <a:pPr marL="342900" indent="-342900">
              <a:lnSpc>
                <a:spcPct val="16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TOP is NULL then it indicates that the stack is empty.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914400" y="4038600"/>
            <a:ext cx="6096000" cy="228600"/>
            <a:chOff x="336" y="432"/>
            <a:chExt cx="3840" cy="1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104" y="43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1680" y="43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36" y="432"/>
              <a:ext cx="3840" cy="144"/>
              <a:chOff x="336" y="288"/>
              <a:chExt cx="2880" cy="144"/>
            </a:xfrm>
          </p:grpSpPr>
          <p:sp>
            <p:nvSpPr>
              <p:cNvPr id="15369" name="Rectangle 2"/>
              <p:cNvSpPr>
                <a:spLocks noChangeArrowheads="1"/>
              </p:cNvSpPr>
              <p:nvPr/>
            </p:nvSpPr>
            <p:spPr bwMode="auto">
              <a:xfrm>
                <a:off x="33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1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70" name="Rectangle 3"/>
              <p:cNvSpPr>
                <a:spLocks noChangeArrowheads="1"/>
              </p:cNvSpPr>
              <p:nvPr/>
            </p:nvSpPr>
            <p:spPr bwMode="auto">
              <a:xfrm>
                <a:off x="48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371" name="Line 4"/>
              <p:cNvSpPr>
                <a:spLocks noChangeShapeType="1"/>
              </p:cNvSpPr>
              <p:nvPr/>
            </p:nvSpPr>
            <p:spPr bwMode="auto">
              <a:xfrm>
                <a:off x="552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7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73" name="Line 7"/>
              <p:cNvSpPr>
                <a:spLocks noChangeShapeType="1"/>
              </p:cNvSpPr>
              <p:nvPr/>
            </p:nvSpPr>
            <p:spPr bwMode="auto">
              <a:xfrm>
                <a:off x="984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120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3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75" name="Line 10"/>
              <p:cNvSpPr>
                <a:spLocks noChangeShapeType="1"/>
              </p:cNvSpPr>
              <p:nvPr/>
            </p:nvSpPr>
            <p:spPr bwMode="auto">
              <a:xfrm>
                <a:off x="1416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632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4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177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1848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9" name="Rectangle 14"/>
              <p:cNvSpPr>
                <a:spLocks noChangeArrowheads="1"/>
              </p:cNvSpPr>
              <p:nvPr/>
            </p:nvSpPr>
            <p:spPr bwMode="auto">
              <a:xfrm>
                <a:off x="2064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2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80" name="Rectangle 15"/>
              <p:cNvSpPr>
                <a:spLocks noChangeArrowheads="1"/>
              </p:cNvSpPr>
              <p:nvPr/>
            </p:nvSpPr>
            <p:spPr bwMode="auto">
              <a:xfrm>
                <a:off x="220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381" name="Line 16"/>
              <p:cNvSpPr>
                <a:spLocks noChangeShapeType="1"/>
              </p:cNvSpPr>
              <p:nvPr/>
            </p:nvSpPr>
            <p:spPr bwMode="auto">
              <a:xfrm>
                <a:off x="2280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2" name="Rectangle 17"/>
              <p:cNvSpPr>
                <a:spLocks noChangeArrowheads="1"/>
              </p:cNvSpPr>
              <p:nvPr/>
            </p:nvSpPr>
            <p:spPr bwMode="auto">
              <a:xfrm>
                <a:off x="2496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6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83" name="Rectangle 18"/>
              <p:cNvSpPr>
                <a:spLocks noChangeArrowheads="1"/>
              </p:cNvSpPr>
              <p:nvPr/>
            </p:nvSpPr>
            <p:spPr bwMode="auto">
              <a:xfrm>
                <a:off x="2640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/>
              </a:p>
            </p:txBody>
          </p:sp>
          <p:sp>
            <p:nvSpPr>
              <p:cNvPr id="15384" name="Line 19"/>
              <p:cNvSpPr>
                <a:spLocks noChangeShapeType="1"/>
              </p:cNvSpPr>
              <p:nvPr/>
            </p:nvSpPr>
            <p:spPr bwMode="auto">
              <a:xfrm>
                <a:off x="2712" y="36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85" name="Rectangle 20"/>
              <p:cNvSpPr>
                <a:spLocks noChangeArrowheads="1"/>
              </p:cNvSpPr>
              <p:nvPr/>
            </p:nvSpPr>
            <p:spPr bwMode="auto">
              <a:xfrm>
                <a:off x="2928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solidFill>
                      <a:srgbClr val="993300"/>
                    </a:solidFill>
                    <a:latin typeface="Verdana" pitchFamily="34" charset="0"/>
                  </a:rPr>
                  <a:t>5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  <p:sp>
            <p:nvSpPr>
              <p:cNvPr id="15386" name="Rectangle 21"/>
              <p:cNvSpPr>
                <a:spLocks noChangeArrowheads="1"/>
              </p:cNvSpPr>
              <p:nvPr/>
            </p:nvSpPr>
            <p:spPr bwMode="auto">
              <a:xfrm>
                <a:off x="3072" y="28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solidFill>
                      <a:srgbClr val="993300"/>
                    </a:solidFill>
                    <a:latin typeface="Verdana" pitchFamily="34" charset="0"/>
                  </a:rPr>
                  <a:t>X</a:t>
                </a:r>
                <a:endParaRPr lang="en-US" altLang="en-US">
                  <a:solidFill>
                    <a:srgbClr val="993300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914400" y="4352925"/>
            <a:ext cx="6096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1200">
                <a:latin typeface="Verdana" pitchFamily="34" charset="0"/>
              </a:rPr>
              <a:t>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1587</Words>
  <Application>Microsoft Office PowerPoint</Application>
  <PresentationFormat>On-screen Show (4:3)</PresentationFormat>
  <Paragraphs>301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2</cp:revision>
  <dcterms:created xsi:type="dcterms:W3CDTF">2015-08-26T06:00:52Z</dcterms:created>
  <dcterms:modified xsi:type="dcterms:W3CDTF">2015-08-31T03:17:30Z</dcterms:modified>
</cp:coreProperties>
</file>