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9144000" cy="6858000"/>
  <p:embeddedFontLst>
    <p:embeddedFont>
      <p:font typeface="Libre Franklin"/>
      <p:regular r:id="rId32"/>
      <p:bold r:id="rId33"/>
      <p:italic r:id="rId34"/>
      <p:boldItalic r:id="rId35"/>
    </p:embeddedFont>
    <p:embeddedFont>
      <p:font typeface="Libre Baskerville"/>
      <p:regular r:id="rId36"/>
      <p:bold r:id="rId37"/>
      <p: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000000"/>
          </p15:clr>
        </p15:guide>
        <p15:guide id="2" pos="244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168" orient="horz"/>
        <p:guide pos="244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LibreFranklin-bold.fntdata"/><Relationship Id="rId10" Type="http://schemas.openxmlformats.org/officeDocument/2006/relationships/slide" Target="slides/slide5.xml"/><Relationship Id="rId32" Type="http://schemas.openxmlformats.org/officeDocument/2006/relationships/font" Target="fonts/LibreFranklin-regular.fntdata"/><Relationship Id="rId13" Type="http://schemas.openxmlformats.org/officeDocument/2006/relationships/slide" Target="slides/slide8.xml"/><Relationship Id="rId35" Type="http://schemas.openxmlformats.org/officeDocument/2006/relationships/font" Target="fonts/LibreFranklin-boldItalic.fntdata"/><Relationship Id="rId12" Type="http://schemas.openxmlformats.org/officeDocument/2006/relationships/slide" Target="slides/slide7.xml"/><Relationship Id="rId34" Type="http://schemas.openxmlformats.org/officeDocument/2006/relationships/font" Target="fonts/LibreFranklin-italic.fntdata"/><Relationship Id="rId15" Type="http://schemas.openxmlformats.org/officeDocument/2006/relationships/slide" Target="slides/slide10.xml"/><Relationship Id="rId37" Type="http://schemas.openxmlformats.org/officeDocument/2006/relationships/font" Target="fonts/LibreBaskerville-bold.fntdata"/><Relationship Id="rId14" Type="http://schemas.openxmlformats.org/officeDocument/2006/relationships/slide" Target="slides/slide9.xml"/><Relationship Id="rId36" Type="http://schemas.openxmlformats.org/officeDocument/2006/relationships/font" Target="fonts/LibreBaskerville-regular.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ibreBaskervill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 name="Shape 17"/>
        <p:cNvGrpSpPr/>
        <p:nvPr/>
      </p:nvGrpSpPr>
      <p:grpSpPr>
        <a:xfrm>
          <a:off x="0" y="0"/>
          <a:ext cx="0" cy="0"/>
          <a:chOff x="0" y="0"/>
          <a:chExt cx="0" cy="0"/>
        </a:xfrm>
      </p:grpSpPr>
      <p:sp>
        <p:nvSpPr>
          <p:cNvPr id="18" name="Google Shape;18;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3e6297437_0_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83e6297437_0_4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3e6297437_0_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83e6297437_0_4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3e6297437_0_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83e6297437_0_5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3e6297437_0_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83e6297437_0_6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3e6297437_0_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83e6297437_0_74: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3e6297437_0_8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3e6297437_0_8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83e6297437_0_9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83e6297437_0_9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3e6297437_0_10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83e6297437_0_10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83e6297437_0_1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83e6297437_0_134: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3e6297437_0_1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83e6297437_0_143: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3e6297437_0_1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83e6297437_0_15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3e6297437_0_1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83e6297437_0_15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e6297437_0_18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83e6297437_0_18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3e6297437_0_19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83e6297437_0_195: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3e6297437_0_20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83e6297437_0_20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83e6297437_0_20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83e6297437_0_209: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 name="Shape 33"/>
        <p:cNvGrpSpPr/>
        <p:nvPr/>
      </p:nvGrpSpPr>
      <p:grpSpPr>
        <a:xfrm>
          <a:off x="0" y="0"/>
          <a:ext cx="0" cy="0"/>
          <a:chOff x="0" y="0"/>
          <a:chExt cx="0" cy="0"/>
        </a:xfrm>
      </p:grpSpPr>
      <p:sp>
        <p:nvSpPr>
          <p:cNvPr id="34" name="Google Shape;34;g83e6297437_0_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83e6297437_0_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3e6297437_0_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83e6297437_0_11: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3e6297437_0_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83e6297437_0_23: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83e6297437_0_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83e6297437_0_3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377666" y="427735"/>
            <a:ext cx="6797992" cy="1710943"/>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377666" y="2459482"/>
            <a:ext cx="6797992" cy="7057644"/>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
          <p:cNvSpPr txBox="1"/>
          <p:nvPr>
            <p:ph idx="10" type="dt"/>
          </p:nvPr>
        </p:nvSpPr>
        <p:spPr>
          <a:xfrm>
            <a:off x="377666" y="9944862"/>
            <a:ext cx="1737264" cy="53467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2568130" y="9944862"/>
            <a:ext cx="2417063" cy="53467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5438394" y="9944862"/>
            <a:ext cx="1737264" cy="534670"/>
          </a:xfrm>
          <a:prstGeom prst="rect">
            <a:avLst/>
          </a:prstGeom>
          <a:noFill/>
          <a:ln>
            <a:noFill/>
          </a:ln>
        </p:spPr>
        <p:txBody>
          <a:bodyPr anchorCtr="0" anchor="t"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77666" y="427735"/>
            <a:ext cx="6797992" cy="1710943"/>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377666" y="2459482"/>
            <a:ext cx="6797992" cy="7057644"/>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
          <p:cNvSpPr txBox="1"/>
          <p:nvPr>
            <p:ph idx="11" type="ftr"/>
          </p:nvPr>
        </p:nvSpPr>
        <p:spPr>
          <a:xfrm>
            <a:off x="2568130" y="9944862"/>
            <a:ext cx="2417063" cy="53467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377666" y="9944862"/>
            <a:ext cx="1737264" cy="53467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5438394" y="9944862"/>
            <a:ext cx="1737264" cy="53467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hyperlink" Target="https://www.electronicsforu.com/category/market-verticals/consumer" TargetMode="External"/><Relationship Id="rId5" Type="http://schemas.openxmlformats.org/officeDocument/2006/relationships/hyperlink" Target="https://www.electronicsforu.com/category/market-verticals/automotiv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hyperlink" Target="https://www.elprocus.com/communication-protocols/" TargetMode="External"/><Relationship Id="rId5" Type="http://schemas.openxmlformats.org/officeDocument/2006/relationships/hyperlink" Target="https://www.elprocus.com/how-does-bluetooth-work/"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 name="Shape 20"/>
        <p:cNvGrpSpPr/>
        <p:nvPr/>
      </p:nvGrpSpPr>
      <p:grpSpPr>
        <a:xfrm>
          <a:off x="0" y="0"/>
          <a:ext cx="0" cy="0"/>
          <a:chOff x="0" y="0"/>
          <a:chExt cx="0" cy="0"/>
        </a:xfrm>
      </p:grpSpPr>
      <p:sp>
        <p:nvSpPr>
          <p:cNvPr id="21" name="Google Shape;21;p3"/>
          <p:cNvSpPr/>
          <p:nvPr/>
        </p:nvSpPr>
        <p:spPr>
          <a:xfrm>
            <a:off x="0" y="0"/>
            <a:ext cx="9144000"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3"/>
          <p:cNvSpPr txBox="1"/>
          <p:nvPr/>
        </p:nvSpPr>
        <p:spPr>
          <a:xfrm>
            <a:off x="403400" y="1635950"/>
            <a:ext cx="8481600" cy="1947300"/>
          </a:xfrm>
          <a:prstGeom prst="rect">
            <a:avLst/>
          </a:prstGeom>
          <a:noFill/>
          <a:ln>
            <a:noFill/>
          </a:ln>
        </p:spPr>
        <p:txBody>
          <a:bodyPr anchorCtr="0" anchor="t" bIns="0" lIns="0" spcFirstLastPara="1" rIns="0" wrap="square" tIns="0">
            <a:noAutofit/>
          </a:bodyPr>
          <a:lstStyle/>
          <a:p>
            <a:pPr indent="177928" lvl="0" marL="3022471" marR="0" rtl="0" algn="l">
              <a:lnSpc>
                <a:spcPct val="113325"/>
              </a:lnSpc>
              <a:spcBef>
                <a:spcPts val="0"/>
              </a:spcBef>
              <a:spcAft>
                <a:spcPts val="0"/>
              </a:spcAft>
              <a:buNone/>
            </a:pPr>
            <a:r>
              <a:rPr lang="en-US" sz="4000">
                <a:solidFill>
                  <a:srgbClr val="FFFFFF"/>
                </a:solidFill>
                <a:latin typeface="Libre Franklin"/>
                <a:ea typeface="Libre Franklin"/>
                <a:cs typeface="Libre Franklin"/>
                <a:sym typeface="Libre Franklin"/>
              </a:rPr>
              <a:t>UNIT -2</a:t>
            </a:r>
            <a:endParaRPr/>
          </a:p>
          <a:p>
            <a:pPr indent="0" lvl="0" marL="0" marR="0" rtl="0" algn="l">
              <a:lnSpc>
                <a:spcPct val="113250"/>
              </a:lnSpc>
              <a:spcBef>
                <a:spcPts val="269"/>
              </a:spcBef>
              <a:spcAft>
                <a:spcPts val="0"/>
              </a:spcAft>
              <a:buNone/>
            </a:pPr>
            <a:r>
              <a:rPr lang="en-US" sz="4000">
                <a:solidFill>
                  <a:srgbClr val="FFFFFF"/>
                </a:solidFill>
                <a:latin typeface="Libre Franklin"/>
                <a:ea typeface="Libre Franklin"/>
                <a:cs typeface="Libre Franklin"/>
                <a:sym typeface="Libre Franklin"/>
              </a:rPr>
              <a:t>Mobile Data Link Layer &amp; Bluetooth</a:t>
            </a:r>
            <a:endParaRPr/>
          </a:p>
        </p:txBody>
      </p:sp>
      <p:sp>
        <p:nvSpPr>
          <p:cNvPr id="23" name="Google Shape;23;p3"/>
          <p:cNvSpPr txBox="1"/>
          <p:nvPr/>
        </p:nvSpPr>
        <p:spPr>
          <a:xfrm>
            <a:off x="2648076" y="3265123"/>
            <a:ext cx="4380501" cy="2459683"/>
          </a:xfrm>
          <a:prstGeom prst="rect">
            <a:avLst/>
          </a:prstGeom>
          <a:noFill/>
          <a:ln>
            <a:noFill/>
          </a:ln>
        </p:spPr>
        <p:txBody>
          <a:bodyPr anchorCtr="0" anchor="t" bIns="0" lIns="0" spcFirstLastPara="1" rIns="0" wrap="square" tIns="0">
            <a:noAutofit/>
          </a:bodyPr>
          <a:lstStyle/>
          <a:p>
            <a:pPr indent="0" lvl="0" marL="0" marR="0" rtl="0" algn="l">
              <a:lnSpc>
                <a:spcPct val="114583"/>
              </a:lnSpc>
              <a:spcBef>
                <a:spcPts val="0"/>
              </a:spcBef>
              <a:spcAft>
                <a:spcPts val="0"/>
              </a:spcAft>
              <a:buNone/>
            </a:pPr>
            <a:r>
              <a:rPr b="1" lang="en-US" sz="3600">
                <a:solidFill>
                  <a:srgbClr val="696464"/>
                </a:solidFill>
                <a:latin typeface="Libre Baskerville"/>
                <a:ea typeface="Libre Baskerville"/>
                <a:cs typeface="Libre Baskerville"/>
                <a:sym typeface="Libre Baskerville"/>
              </a:rPr>
              <a:t>VIII SEMESTER</a:t>
            </a:r>
            <a:endParaRPr/>
          </a:p>
          <a:p>
            <a:pPr indent="0" lvl="0" marL="0" marR="0" rtl="0" algn="l">
              <a:lnSpc>
                <a:spcPct val="114666"/>
              </a:lnSpc>
              <a:spcBef>
                <a:spcPts val="793"/>
              </a:spcBef>
              <a:spcAft>
                <a:spcPts val="0"/>
              </a:spcAft>
              <a:buNone/>
            </a:pPr>
            <a:r>
              <a:rPr b="1" lang="en-US" sz="3600">
                <a:solidFill>
                  <a:srgbClr val="696464"/>
                </a:solidFill>
                <a:latin typeface="Libre Baskerville"/>
                <a:ea typeface="Libre Baskerville"/>
                <a:cs typeface="Libre Baskerville"/>
                <a:sym typeface="Libre Baskerville"/>
              </a:rPr>
              <a:t>Mobile Computing</a:t>
            </a:r>
            <a:endParaRPr/>
          </a:p>
          <a:p>
            <a:pPr indent="0" lvl="0" marL="1022985" marR="0" rtl="0" algn="l">
              <a:lnSpc>
                <a:spcPct val="114583"/>
              </a:lnSpc>
              <a:spcBef>
                <a:spcPts val="844"/>
              </a:spcBef>
              <a:spcAft>
                <a:spcPts val="0"/>
              </a:spcAft>
              <a:buNone/>
            </a:pPr>
            <a:r>
              <a:rPr b="1" lang="en-US" sz="3600">
                <a:solidFill>
                  <a:srgbClr val="696464"/>
                </a:solidFill>
                <a:latin typeface="Libre Baskerville"/>
                <a:ea typeface="Libre Baskerville"/>
                <a:cs typeface="Libre Baskerville"/>
                <a:sym typeface="Libre Baskerville"/>
              </a:rPr>
              <a:t>ETIT-402</a:t>
            </a:r>
            <a:endParaRPr/>
          </a:p>
        </p:txBody>
      </p:sp>
      <p:sp>
        <p:nvSpPr>
          <p:cNvPr id="24" name="Google Shape;24;p3"/>
          <p:cNvSpPr txBox="1"/>
          <p:nvPr/>
        </p:nvSpPr>
        <p:spPr>
          <a:xfrm>
            <a:off x="321868" y="6342231"/>
            <a:ext cx="371264" cy="468863"/>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sz="1400">
                <a:solidFill>
                  <a:srgbClr val="FFFFFF"/>
                </a:solidFill>
                <a:latin typeface="Libre Franklin"/>
                <a:ea typeface="Libre Franklin"/>
                <a:cs typeface="Libre Franklin"/>
                <a:sym typeface="Libre Franklin"/>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93" name="Shape 93"/>
        <p:cNvGrpSpPr/>
        <p:nvPr/>
      </p:nvGrpSpPr>
      <p:grpSpPr>
        <a:xfrm>
          <a:off x="0" y="0"/>
          <a:ext cx="0" cy="0"/>
          <a:chOff x="0" y="0"/>
          <a:chExt cx="0" cy="0"/>
        </a:xfrm>
      </p:grpSpPr>
      <p:sp>
        <p:nvSpPr>
          <p:cNvPr id="94" name="Google Shape;94;p1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12"/>
          <p:cNvSpPr txBox="1"/>
          <p:nvPr/>
        </p:nvSpPr>
        <p:spPr>
          <a:xfrm>
            <a:off x="2171325" y="152225"/>
            <a:ext cx="6743100" cy="13833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FDMA (Frequency Division Multiple Access)</a:t>
            </a:r>
            <a:endParaRPr/>
          </a:p>
        </p:txBody>
      </p:sp>
      <p:sp>
        <p:nvSpPr>
          <p:cNvPr id="96" name="Google Shape;96;p12"/>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10</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pic>
        <p:nvPicPr>
          <p:cNvPr id="97" name="Google Shape;97;p12"/>
          <p:cNvPicPr preferRelativeResize="0"/>
          <p:nvPr/>
        </p:nvPicPr>
        <p:blipFill>
          <a:blip r:embed="rId4">
            <a:alphaModFix/>
          </a:blip>
          <a:stretch>
            <a:fillRect/>
          </a:stretch>
        </p:blipFill>
        <p:spPr>
          <a:xfrm>
            <a:off x="768600" y="1470425"/>
            <a:ext cx="7939199" cy="5089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1" name="Shape 101"/>
        <p:cNvGrpSpPr/>
        <p:nvPr/>
      </p:nvGrpSpPr>
      <p:grpSpPr>
        <a:xfrm>
          <a:off x="0" y="0"/>
          <a:ext cx="0" cy="0"/>
          <a:chOff x="0" y="0"/>
          <a:chExt cx="0" cy="0"/>
        </a:xfrm>
      </p:grpSpPr>
      <p:sp>
        <p:nvSpPr>
          <p:cNvPr id="102" name="Google Shape;102;p1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13"/>
          <p:cNvSpPr txBox="1"/>
          <p:nvPr/>
        </p:nvSpPr>
        <p:spPr>
          <a:xfrm>
            <a:off x="2171325" y="152225"/>
            <a:ext cx="6743100" cy="13833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T</a:t>
            </a:r>
            <a:r>
              <a:rPr lang="en-US" sz="4000">
                <a:latin typeface="Libre Baskerville"/>
                <a:ea typeface="Libre Baskerville"/>
                <a:cs typeface="Libre Baskerville"/>
                <a:sym typeface="Libre Baskerville"/>
              </a:rPr>
              <a:t>DMA (Time Division Multiple Access)</a:t>
            </a:r>
            <a:endParaRPr/>
          </a:p>
        </p:txBody>
      </p:sp>
      <p:sp>
        <p:nvSpPr>
          <p:cNvPr id="104" name="Google Shape;104;p13"/>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11</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pic>
        <p:nvPicPr>
          <p:cNvPr id="105" name="Google Shape;105;p13"/>
          <p:cNvPicPr preferRelativeResize="0"/>
          <p:nvPr/>
        </p:nvPicPr>
        <p:blipFill>
          <a:blip r:embed="rId4">
            <a:alphaModFix/>
          </a:blip>
          <a:stretch>
            <a:fillRect/>
          </a:stretch>
        </p:blipFill>
        <p:spPr>
          <a:xfrm>
            <a:off x="863350" y="1535525"/>
            <a:ext cx="7792724" cy="49991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09" name="Shape 109"/>
        <p:cNvGrpSpPr/>
        <p:nvPr/>
      </p:nvGrpSpPr>
      <p:grpSpPr>
        <a:xfrm>
          <a:off x="0" y="0"/>
          <a:ext cx="0" cy="0"/>
          <a:chOff x="0" y="0"/>
          <a:chExt cx="0" cy="0"/>
        </a:xfrm>
      </p:grpSpPr>
      <p:sp>
        <p:nvSpPr>
          <p:cNvPr id="110" name="Google Shape;110;p1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 name="Google Shape;111;p14"/>
          <p:cNvSpPr txBox="1"/>
          <p:nvPr/>
        </p:nvSpPr>
        <p:spPr>
          <a:xfrm>
            <a:off x="2171325" y="152225"/>
            <a:ext cx="67431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GSM</a:t>
            </a:r>
            <a:r>
              <a:rPr lang="en-US" sz="4000">
                <a:latin typeface="Libre Baskerville"/>
                <a:ea typeface="Libre Baskerville"/>
                <a:cs typeface="Libre Baskerville"/>
                <a:sym typeface="Libre Baskerville"/>
              </a:rPr>
              <a:t> (FDMA +TDMA)</a:t>
            </a:r>
            <a:endParaRPr/>
          </a:p>
        </p:txBody>
      </p:sp>
      <p:sp>
        <p:nvSpPr>
          <p:cNvPr id="112" name="Google Shape;112;p14"/>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12</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pic>
        <p:nvPicPr>
          <p:cNvPr id="113" name="Google Shape;113;p14"/>
          <p:cNvPicPr preferRelativeResize="0"/>
          <p:nvPr/>
        </p:nvPicPr>
        <p:blipFill>
          <a:blip r:embed="rId4">
            <a:alphaModFix/>
          </a:blip>
          <a:stretch>
            <a:fillRect/>
          </a:stretch>
        </p:blipFill>
        <p:spPr>
          <a:xfrm>
            <a:off x="939550" y="995625"/>
            <a:ext cx="7669851" cy="5346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17" name="Shape 117"/>
        <p:cNvGrpSpPr/>
        <p:nvPr/>
      </p:nvGrpSpPr>
      <p:grpSpPr>
        <a:xfrm>
          <a:off x="0" y="0"/>
          <a:ext cx="0" cy="0"/>
          <a:chOff x="0" y="0"/>
          <a:chExt cx="0" cy="0"/>
        </a:xfrm>
      </p:grpSpPr>
      <p:sp>
        <p:nvSpPr>
          <p:cNvPr id="118" name="Google Shape;118;p1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 name="Google Shape;119;p15"/>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13</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pic>
        <p:nvPicPr>
          <p:cNvPr id="120" name="Google Shape;120;p15"/>
          <p:cNvPicPr preferRelativeResize="0"/>
          <p:nvPr/>
        </p:nvPicPr>
        <p:blipFill>
          <a:blip r:embed="rId4">
            <a:alphaModFix/>
          </a:blip>
          <a:stretch>
            <a:fillRect/>
          </a:stretch>
        </p:blipFill>
        <p:spPr>
          <a:xfrm>
            <a:off x="702750" y="1070025"/>
            <a:ext cx="7968199" cy="53747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24" name="Shape 124"/>
        <p:cNvGrpSpPr/>
        <p:nvPr/>
      </p:nvGrpSpPr>
      <p:grpSpPr>
        <a:xfrm>
          <a:off x="0" y="0"/>
          <a:ext cx="0" cy="0"/>
          <a:chOff x="0" y="0"/>
          <a:chExt cx="0" cy="0"/>
        </a:xfrm>
      </p:grpSpPr>
      <p:sp>
        <p:nvSpPr>
          <p:cNvPr id="125" name="Google Shape;125;p1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 name="Google Shape;126;p16"/>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14</a:t>
            </a:r>
            <a:endParaRPr/>
          </a:p>
        </p:txBody>
      </p:sp>
      <p:sp>
        <p:nvSpPr>
          <p:cNvPr id="127" name="Google Shape;127;p16"/>
          <p:cNvSpPr txBox="1"/>
          <p:nvPr/>
        </p:nvSpPr>
        <p:spPr>
          <a:xfrm>
            <a:off x="186950" y="1141350"/>
            <a:ext cx="8717700" cy="5018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rgbClr val="333333"/>
              </a:buClr>
              <a:buSzPts val="1700"/>
              <a:buFont typeface="Libre Baskerville"/>
              <a:buChar char="●"/>
            </a:pPr>
            <a:r>
              <a:rPr lang="en-US" sz="1700">
                <a:solidFill>
                  <a:srgbClr val="333333"/>
                </a:solidFill>
                <a:highlight>
                  <a:srgbClr val="FFFFFF"/>
                </a:highlight>
                <a:latin typeface="Libre Baskerville"/>
                <a:ea typeface="Libre Baskerville"/>
                <a:cs typeface="Libre Baskerville"/>
                <a:sym typeface="Libre Baskerville"/>
              </a:rPr>
              <a:t>LAN protocol architectures are specified by IEEE 802 reference model</a:t>
            </a:r>
            <a:endParaRPr sz="1700">
              <a:solidFill>
                <a:srgbClr val="333333"/>
              </a:solidFill>
              <a:highlight>
                <a:srgbClr val="FFFFFF"/>
              </a:highlight>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rgbClr val="333333"/>
              </a:buClr>
              <a:buSzPts val="1700"/>
              <a:buFont typeface="Libre Baskerville"/>
              <a:buChar char="●"/>
            </a:pPr>
            <a:r>
              <a:rPr lang="en-US" sz="1700">
                <a:solidFill>
                  <a:srgbClr val="333333"/>
                </a:solidFill>
                <a:highlight>
                  <a:srgbClr val="FFFFFF"/>
                </a:highlight>
                <a:latin typeface="Libre Baskerville"/>
                <a:ea typeface="Libre Baskerville"/>
                <a:cs typeface="Libre Baskerville"/>
                <a:sym typeface="Libre Baskerville"/>
              </a:rPr>
              <a:t>In IEEE 802 reference model, there are two separate layers corresponding to data link layer of OSI model </a:t>
            </a:r>
            <a:endParaRPr sz="1700">
              <a:solidFill>
                <a:srgbClr val="333333"/>
              </a:solidFill>
              <a:highlight>
                <a:srgbClr val="FFFFFF"/>
              </a:highlight>
              <a:latin typeface="Libre Baskerville"/>
              <a:ea typeface="Libre Baskerville"/>
              <a:cs typeface="Libre Baskerville"/>
              <a:sym typeface="Libre Baskerville"/>
            </a:endParaRPr>
          </a:p>
          <a:p>
            <a:pPr indent="-336550" lvl="2" marL="1371600" rtl="0" algn="l">
              <a:lnSpc>
                <a:spcPct val="115000"/>
              </a:lnSpc>
              <a:spcBef>
                <a:spcPts val="0"/>
              </a:spcBef>
              <a:spcAft>
                <a:spcPts val="0"/>
              </a:spcAft>
              <a:buClr>
                <a:srgbClr val="333333"/>
              </a:buClr>
              <a:buSzPts val="1700"/>
              <a:buFont typeface="Libre Baskerville"/>
              <a:buChar char="■"/>
            </a:pPr>
            <a:r>
              <a:rPr lang="en-US" sz="1700">
                <a:solidFill>
                  <a:srgbClr val="333333"/>
                </a:solidFill>
                <a:highlight>
                  <a:srgbClr val="FFFFFF"/>
                </a:highlight>
                <a:latin typeface="Libre Baskerville"/>
                <a:ea typeface="Libre Baskerville"/>
                <a:cs typeface="Libre Baskerville"/>
                <a:sym typeface="Libre Baskerville"/>
              </a:rPr>
              <a:t>MAC (Medium Access Control) layer</a:t>
            </a:r>
            <a:endParaRPr sz="1700">
              <a:solidFill>
                <a:srgbClr val="333333"/>
              </a:solidFill>
              <a:highlight>
                <a:srgbClr val="FFFFFF"/>
              </a:highlight>
              <a:latin typeface="Libre Baskerville"/>
              <a:ea typeface="Libre Baskerville"/>
              <a:cs typeface="Libre Baskerville"/>
              <a:sym typeface="Libre Baskerville"/>
            </a:endParaRPr>
          </a:p>
          <a:p>
            <a:pPr indent="-336550" lvl="2" marL="1371600" rtl="0" algn="l">
              <a:lnSpc>
                <a:spcPct val="115000"/>
              </a:lnSpc>
              <a:spcBef>
                <a:spcPts val="0"/>
              </a:spcBef>
              <a:spcAft>
                <a:spcPts val="0"/>
              </a:spcAft>
              <a:buClr>
                <a:srgbClr val="333333"/>
              </a:buClr>
              <a:buSzPts val="1700"/>
              <a:buFont typeface="Libre Baskerville"/>
              <a:buChar char="■"/>
            </a:pPr>
            <a:r>
              <a:rPr lang="en-US" sz="1700">
                <a:solidFill>
                  <a:srgbClr val="333333"/>
                </a:solidFill>
                <a:highlight>
                  <a:srgbClr val="FFFFFF"/>
                </a:highlight>
                <a:latin typeface="Libre Baskerville"/>
                <a:ea typeface="Libre Baskerville"/>
                <a:cs typeface="Libre Baskerville"/>
                <a:sym typeface="Libre Baskerville"/>
              </a:rPr>
              <a:t>LLC (Logical Link Control) layer</a:t>
            </a:r>
            <a:endParaRPr sz="1700">
              <a:solidFill>
                <a:srgbClr val="333333"/>
              </a:solidFill>
              <a:highlight>
                <a:srgbClr val="FFFFFF"/>
              </a:highlight>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rgbClr val="333333"/>
              </a:buClr>
              <a:buSzPts val="1700"/>
              <a:buFont typeface="Libre Baskerville"/>
              <a:buChar char="●"/>
            </a:pPr>
            <a:r>
              <a:rPr b="1" lang="en-US" sz="1700">
                <a:solidFill>
                  <a:srgbClr val="333333"/>
                </a:solidFill>
                <a:highlight>
                  <a:srgbClr val="FFFFFF"/>
                </a:highlight>
                <a:latin typeface="Libre Baskerville"/>
                <a:ea typeface="Libre Baskerville"/>
                <a:cs typeface="Libre Baskerville"/>
                <a:sym typeface="Libre Baskerville"/>
              </a:rPr>
              <a:t>LLC Layer </a:t>
            </a:r>
            <a:r>
              <a:rPr lang="en-US" sz="1700">
                <a:solidFill>
                  <a:srgbClr val="333333"/>
                </a:solidFill>
                <a:highlight>
                  <a:srgbClr val="FFFFFF"/>
                </a:highlight>
                <a:latin typeface="Libre Baskerville"/>
                <a:ea typeface="Libre Baskerville"/>
                <a:cs typeface="Libre Baskerville"/>
                <a:sym typeface="Libre Baskerville"/>
              </a:rPr>
              <a:t>– Provides an interface to higher layers and gives flow and error control</a:t>
            </a:r>
            <a:endParaRPr sz="1700">
              <a:solidFill>
                <a:srgbClr val="333333"/>
              </a:solidFill>
              <a:highlight>
                <a:srgbClr val="FFFFFF"/>
              </a:highlight>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rgbClr val="333333"/>
              </a:buClr>
              <a:buSzPts val="1700"/>
              <a:buFont typeface="Libre Baskerville"/>
              <a:buChar char="●"/>
            </a:pPr>
            <a:r>
              <a:rPr b="1" lang="en-US" sz="1700">
                <a:solidFill>
                  <a:srgbClr val="333333"/>
                </a:solidFill>
                <a:highlight>
                  <a:srgbClr val="FFFFFF"/>
                </a:highlight>
                <a:latin typeface="Libre Baskerville"/>
                <a:ea typeface="Libre Baskerville"/>
                <a:cs typeface="Libre Baskerville"/>
                <a:sym typeface="Libre Baskerville"/>
              </a:rPr>
              <a:t>MAC Layer</a:t>
            </a:r>
            <a:r>
              <a:rPr lang="en-US" sz="1700">
                <a:solidFill>
                  <a:srgbClr val="333333"/>
                </a:solidFill>
                <a:highlight>
                  <a:srgbClr val="FFFFFF"/>
                </a:highlight>
                <a:latin typeface="Libre Baskerville"/>
                <a:ea typeface="Libre Baskerville"/>
                <a:cs typeface="Libre Baskerville"/>
                <a:sym typeface="Libre Baskerville"/>
              </a:rPr>
              <a:t> – Its an interface to physical layer which governs access to LAN transmission system. It is responsible for sending/receiving frames, frame synchronization and error detection</a:t>
            </a:r>
            <a:endParaRPr sz="1700">
              <a:solidFill>
                <a:srgbClr val="333333"/>
              </a:solidFill>
              <a:highlight>
                <a:srgbClr val="FFFFFF"/>
              </a:highlight>
              <a:latin typeface="Libre Baskerville"/>
              <a:ea typeface="Libre Baskerville"/>
              <a:cs typeface="Libre Baskerville"/>
              <a:sym typeface="Libre Baskerville"/>
            </a:endParaRPr>
          </a:p>
          <a:p>
            <a:pPr indent="-336550" lvl="0" marL="457200" rtl="0" algn="l">
              <a:lnSpc>
                <a:spcPct val="115000"/>
              </a:lnSpc>
              <a:spcBef>
                <a:spcPts val="0"/>
              </a:spcBef>
              <a:spcAft>
                <a:spcPts val="0"/>
              </a:spcAft>
              <a:buClr>
                <a:srgbClr val="333333"/>
              </a:buClr>
              <a:buSzPts val="1700"/>
              <a:buFont typeface="Libre Baskerville"/>
              <a:buChar char="●"/>
            </a:pPr>
            <a:r>
              <a:rPr b="1" lang="en-US" sz="1700">
                <a:solidFill>
                  <a:srgbClr val="333333"/>
                </a:solidFill>
                <a:highlight>
                  <a:srgbClr val="FFFFFF"/>
                </a:highlight>
                <a:latin typeface="Libre Baskerville"/>
                <a:ea typeface="Libre Baskerville"/>
                <a:cs typeface="Libre Baskerville"/>
                <a:sym typeface="Libre Baskerville"/>
              </a:rPr>
              <a:t>Physical Layer</a:t>
            </a:r>
            <a:r>
              <a:rPr lang="en-US" sz="1700">
                <a:solidFill>
                  <a:srgbClr val="333333"/>
                </a:solidFill>
                <a:highlight>
                  <a:srgbClr val="FFFFFF"/>
                </a:highlight>
                <a:latin typeface="Libre Baskerville"/>
                <a:ea typeface="Libre Baskerville"/>
                <a:cs typeface="Libre Baskerville"/>
                <a:sym typeface="Libre Baskerville"/>
              </a:rPr>
              <a:t> – It specifies the transmission medium and the topology. Also responsible for encoding/decoding of signals. Preamble generation/ removal (for synchronization) and  bit transmission/ reception.</a:t>
            </a:r>
            <a:endParaRPr sz="1700">
              <a:solidFill>
                <a:srgbClr val="333333"/>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sp>
        <p:nvSpPr>
          <p:cNvPr id="128" name="Google Shape;128;p16"/>
          <p:cNvSpPr txBox="1"/>
          <p:nvPr/>
        </p:nvSpPr>
        <p:spPr>
          <a:xfrm>
            <a:off x="2007225" y="152225"/>
            <a:ext cx="70122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LAN Protocol Architecture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32" name="Shape 132"/>
        <p:cNvGrpSpPr/>
        <p:nvPr/>
      </p:nvGrpSpPr>
      <p:grpSpPr>
        <a:xfrm>
          <a:off x="0" y="0"/>
          <a:ext cx="0" cy="0"/>
          <a:chOff x="0" y="0"/>
          <a:chExt cx="0" cy="0"/>
        </a:xfrm>
      </p:grpSpPr>
      <p:sp>
        <p:nvSpPr>
          <p:cNvPr id="133" name="Google Shape;133;p1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34" name="Google Shape;134;p17"/>
          <p:cNvSpPr txBox="1"/>
          <p:nvPr/>
        </p:nvSpPr>
        <p:spPr>
          <a:xfrm>
            <a:off x="2171325" y="152225"/>
            <a:ext cx="6201900" cy="13833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CSMA</a:t>
            </a:r>
            <a:r>
              <a:rPr lang="en-US" sz="4000">
                <a:latin typeface="Libre Baskerville"/>
                <a:ea typeface="Libre Baskerville"/>
                <a:cs typeface="Libre Baskerville"/>
                <a:sym typeface="Libre Baskerville"/>
              </a:rPr>
              <a:t> (Carrier Sense Multiple Access)</a:t>
            </a:r>
            <a:endParaRPr/>
          </a:p>
        </p:txBody>
      </p:sp>
      <p:sp>
        <p:nvSpPr>
          <p:cNvPr id="135" name="Google Shape;135;p17"/>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15</a:t>
            </a:r>
            <a:endParaRPr/>
          </a:p>
        </p:txBody>
      </p:sp>
      <p:sp>
        <p:nvSpPr>
          <p:cNvPr id="136" name="Google Shape;136;p17"/>
          <p:cNvSpPr txBox="1"/>
          <p:nvPr/>
        </p:nvSpPr>
        <p:spPr>
          <a:xfrm>
            <a:off x="186950" y="1525100"/>
            <a:ext cx="8717700" cy="17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50">
                <a:solidFill>
                  <a:schemeClr val="dk1"/>
                </a:solidFill>
                <a:highlight>
                  <a:srgbClr val="FFFFFF"/>
                </a:highlight>
                <a:latin typeface="Libre Baskerville"/>
                <a:ea typeface="Libre Baskerville"/>
                <a:cs typeface="Libre Baskerville"/>
                <a:sym typeface="Libre Baskerville"/>
              </a:rPr>
              <a:t>This method was developed to decrease the chances of collisions when two or more stations start sending their signals over the data link layer. Carrier Sense multiple access requires that each station </a:t>
            </a:r>
            <a:r>
              <a:rPr b="1" lang="en-US" sz="1550">
                <a:solidFill>
                  <a:schemeClr val="dk1"/>
                </a:solidFill>
                <a:highlight>
                  <a:srgbClr val="FFFFFF"/>
                </a:highlight>
                <a:latin typeface="Libre Baskerville"/>
                <a:ea typeface="Libre Baskerville"/>
                <a:cs typeface="Libre Baskerville"/>
                <a:sym typeface="Libre Baskerville"/>
              </a:rPr>
              <a:t>first check the state of the medium</a:t>
            </a:r>
            <a:r>
              <a:rPr lang="en-US" sz="1550">
                <a:solidFill>
                  <a:schemeClr val="dk1"/>
                </a:solidFill>
                <a:highlight>
                  <a:srgbClr val="FFFFFF"/>
                </a:highlight>
                <a:latin typeface="Libre Baskerville"/>
                <a:ea typeface="Libre Baskerville"/>
                <a:cs typeface="Libre Baskerville"/>
                <a:sym typeface="Libre Baskerville"/>
              </a:rPr>
              <a:t> before sending. </a:t>
            </a:r>
            <a:r>
              <a:rPr lang="en-US" sz="1500">
                <a:solidFill>
                  <a:schemeClr val="dk1"/>
                </a:solidFill>
                <a:highlight>
                  <a:srgbClr val="FFFFFF"/>
                </a:highlight>
                <a:latin typeface="Libre Baskerville"/>
                <a:ea typeface="Libre Baskerville"/>
                <a:cs typeface="Libre Baskerville"/>
                <a:sym typeface="Libre Baskerville"/>
              </a:rPr>
              <a:t>In this method, a station monitors the medium after it sends a frame to see if the transmission was successful.If successful, the station is finished, if not, the frame is sent again.</a:t>
            </a:r>
            <a:endParaRPr sz="1850">
              <a:solidFill>
                <a:schemeClr val="dk1"/>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pic>
        <p:nvPicPr>
          <p:cNvPr id="137" name="Google Shape;137;p17"/>
          <p:cNvPicPr preferRelativeResize="0"/>
          <p:nvPr/>
        </p:nvPicPr>
        <p:blipFill>
          <a:blip r:embed="rId4">
            <a:alphaModFix/>
          </a:blip>
          <a:stretch>
            <a:fillRect/>
          </a:stretch>
        </p:blipFill>
        <p:spPr>
          <a:xfrm>
            <a:off x="1307150" y="3150524"/>
            <a:ext cx="6500250" cy="345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1" name="Shape 141"/>
        <p:cNvGrpSpPr/>
        <p:nvPr/>
      </p:nvGrpSpPr>
      <p:grpSpPr>
        <a:xfrm>
          <a:off x="0" y="0"/>
          <a:ext cx="0" cy="0"/>
          <a:chOff x="0" y="0"/>
          <a:chExt cx="0" cy="0"/>
        </a:xfrm>
      </p:grpSpPr>
      <p:sp>
        <p:nvSpPr>
          <p:cNvPr id="142" name="Google Shape;142;p1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43" name="Google Shape;143;p18"/>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16</a:t>
            </a:r>
            <a:endParaRPr/>
          </a:p>
        </p:txBody>
      </p:sp>
      <p:sp>
        <p:nvSpPr>
          <p:cNvPr id="144" name="Google Shape;144;p18"/>
          <p:cNvSpPr txBox="1"/>
          <p:nvPr/>
        </p:nvSpPr>
        <p:spPr>
          <a:xfrm>
            <a:off x="186950" y="196775"/>
            <a:ext cx="8717700" cy="62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550">
                <a:solidFill>
                  <a:schemeClr val="dk1"/>
                </a:solidFill>
                <a:highlight>
                  <a:srgbClr val="FFFFFF"/>
                </a:highlight>
                <a:latin typeface="Libre Baskerville"/>
                <a:ea typeface="Libre Baskerville"/>
                <a:cs typeface="Libre Baskerville"/>
                <a:sym typeface="Libre Baskerville"/>
              </a:rPr>
              <a:t>This </a:t>
            </a:r>
            <a:r>
              <a:rPr lang="en-US" sz="1550">
                <a:highlight>
                  <a:srgbClr val="FFFFFF"/>
                </a:highlight>
                <a:latin typeface="Libre Baskerville"/>
                <a:ea typeface="Libre Baskerville"/>
                <a:cs typeface="Libre Baskerville"/>
                <a:sym typeface="Libre Baskerville"/>
              </a:rPr>
              <a:t>In the diagram, A starts send the first bit of its frame at t1 and since C sees the channel idle at t2, starts sending its frame at t2. C detects A’s frame at t3 and aborts transmission. A detects C’s frame at t4 and aborts its transmission. Transmission time for C’s frame is therefore </a:t>
            </a:r>
            <a:r>
              <a:rPr b="1" lang="en-US" sz="1550">
                <a:highlight>
                  <a:srgbClr val="FFFFFF"/>
                </a:highlight>
                <a:latin typeface="Libre Baskerville"/>
                <a:ea typeface="Libre Baskerville"/>
                <a:cs typeface="Libre Baskerville"/>
                <a:sym typeface="Libre Baskerville"/>
              </a:rPr>
              <a:t>t3 -t2</a:t>
            </a:r>
            <a:r>
              <a:rPr lang="en-US" sz="1550">
                <a:highlight>
                  <a:srgbClr val="FFFFFF"/>
                </a:highlight>
                <a:latin typeface="Libre Baskerville"/>
                <a:ea typeface="Libre Baskerville"/>
                <a:cs typeface="Libre Baskerville"/>
                <a:sym typeface="Libre Baskerville"/>
              </a:rPr>
              <a:t> and for A’s frame is </a:t>
            </a:r>
            <a:r>
              <a:rPr b="1" lang="en-US" sz="1550">
                <a:highlight>
                  <a:srgbClr val="FFFFFF"/>
                </a:highlight>
                <a:latin typeface="Libre Baskerville"/>
                <a:ea typeface="Libre Baskerville"/>
                <a:cs typeface="Libre Baskerville"/>
                <a:sym typeface="Libre Baskerville"/>
              </a:rPr>
              <a:t>t4 -t1</a:t>
            </a:r>
            <a:r>
              <a:rPr lang="en-US" sz="1550">
                <a:highlight>
                  <a:srgbClr val="FFFFFF"/>
                </a:highlight>
                <a:latin typeface="Libre Baskerville"/>
                <a:ea typeface="Libre Baskerville"/>
                <a:cs typeface="Libre Baskerville"/>
                <a:sym typeface="Libre Baskerville"/>
              </a:rPr>
              <a:t>. So, the </a:t>
            </a:r>
            <a:r>
              <a:rPr b="1" lang="en-US" sz="1550">
                <a:highlight>
                  <a:srgbClr val="FFFFFF"/>
                </a:highlight>
                <a:latin typeface="Libre Baskerville"/>
                <a:ea typeface="Libre Baskerville"/>
                <a:cs typeface="Libre Baskerville"/>
                <a:sym typeface="Libre Baskerville"/>
              </a:rPr>
              <a:t>frame transmission time (Tfr) should be at least twice the maximum propagation time (Tp)</a:t>
            </a:r>
            <a:r>
              <a:rPr lang="en-US" sz="1550">
                <a:highlight>
                  <a:srgbClr val="FFFFFF"/>
                </a:highlight>
                <a:latin typeface="Libre Baskerville"/>
                <a:ea typeface="Libre Baskerville"/>
                <a:cs typeface="Libre Baskerville"/>
                <a:sym typeface="Libre Baskerville"/>
              </a:rPr>
              <a:t>. This can be deduced when the two stations involved in collision are maximum distance apart. </a:t>
            </a:r>
            <a:endParaRPr sz="1550">
              <a:highlight>
                <a:srgbClr val="FFFFFF"/>
              </a:highlight>
              <a:latin typeface="Libre Baskerville"/>
              <a:ea typeface="Libre Baskerville"/>
              <a:cs typeface="Libre Baskerville"/>
              <a:sym typeface="Libre Baskerville"/>
            </a:endParaRPr>
          </a:p>
          <a:p>
            <a:pPr indent="0" lvl="0" marL="0" rtl="0" algn="l">
              <a:lnSpc>
                <a:spcPct val="115000"/>
              </a:lnSpc>
              <a:spcBef>
                <a:spcPts val="800"/>
              </a:spcBef>
              <a:spcAft>
                <a:spcPts val="0"/>
              </a:spcAft>
              <a:buNone/>
            </a:pPr>
            <a:r>
              <a:rPr lang="en-US" sz="1500">
                <a:solidFill>
                  <a:schemeClr val="dk1"/>
                </a:solidFill>
                <a:highlight>
                  <a:srgbClr val="FFFFFF"/>
                </a:highlight>
                <a:latin typeface="Libre Baskerville"/>
                <a:ea typeface="Libre Baskerville"/>
                <a:cs typeface="Libre Baskerville"/>
                <a:sym typeface="Libre Baskerville"/>
              </a:rPr>
              <a:t>The basic idea behind CSMA/CA is that the station should be able to receive while transmitting to detect a collision from different stations. In wired networks, if a collision has occurred then the energy of received signal almost doubles and the station can sense the possibility of collision. Most of the energy is used for transmission and the energy of received signal increases by only 5-10% if collision occurs. It can’t be used by station to sense collision. These are three type of strategies:</a:t>
            </a:r>
            <a:endParaRPr sz="1500">
              <a:solidFill>
                <a:schemeClr val="dk1"/>
              </a:solidFill>
              <a:highlight>
                <a:srgbClr val="FFFFFF"/>
              </a:highlight>
              <a:latin typeface="Libre Baskerville"/>
              <a:ea typeface="Libre Baskerville"/>
              <a:cs typeface="Libre Baskerville"/>
              <a:sym typeface="Libre Baskerville"/>
            </a:endParaRPr>
          </a:p>
          <a:p>
            <a:pPr indent="-323850" lvl="0" marL="800100" rtl="0" algn="l">
              <a:lnSpc>
                <a:spcPct val="158000"/>
              </a:lnSpc>
              <a:spcBef>
                <a:spcPts val="800"/>
              </a:spcBef>
              <a:spcAft>
                <a:spcPts val="0"/>
              </a:spcAft>
              <a:buClr>
                <a:schemeClr val="dk1"/>
              </a:buClr>
              <a:buSzPts val="1500"/>
              <a:buFont typeface="Roboto"/>
              <a:buAutoNum type="arabicPeriod"/>
            </a:pPr>
            <a:r>
              <a:rPr b="1" lang="en-US" sz="1500">
                <a:solidFill>
                  <a:schemeClr val="dk1"/>
                </a:solidFill>
                <a:highlight>
                  <a:srgbClr val="FFFFFF"/>
                </a:highlight>
                <a:latin typeface="Libre Baskerville"/>
                <a:ea typeface="Libre Baskerville"/>
                <a:cs typeface="Libre Baskerville"/>
                <a:sym typeface="Libre Baskerville"/>
              </a:rPr>
              <a:t>InterFrame Space (IFS) –</a:t>
            </a:r>
            <a:r>
              <a:rPr lang="en-US" sz="1500">
                <a:solidFill>
                  <a:schemeClr val="dk1"/>
                </a:solidFill>
                <a:highlight>
                  <a:srgbClr val="FFFFFF"/>
                </a:highlight>
                <a:latin typeface="Libre Baskerville"/>
                <a:ea typeface="Libre Baskerville"/>
                <a:cs typeface="Libre Baskerville"/>
                <a:sym typeface="Libre Baskerville"/>
              </a:rPr>
              <a:t> When a station finds the channel busy, it waits for a period of time called IFS time. IFS can also be used to define the priority of a station or a frame. Higher the IFS lower is the priority.</a:t>
            </a:r>
            <a:endParaRPr sz="1500">
              <a:solidFill>
                <a:schemeClr val="dk1"/>
              </a:solidFill>
              <a:highlight>
                <a:srgbClr val="FFFFFF"/>
              </a:highlight>
              <a:latin typeface="Libre Baskerville"/>
              <a:ea typeface="Libre Baskerville"/>
              <a:cs typeface="Libre Baskerville"/>
              <a:sym typeface="Libre Baskerville"/>
            </a:endParaRPr>
          </a:p>
          <a:p>
            <a:pPr indent="-323850" lvl="0" marL="800100" rtl="0" algn="l">
              <a:lnSpc>
                <a:spcPct val="158000"/>
              </a:lnSpc>
              <a:spcBef>
                <a:spcPts val="0"/>
              </a:spcBef>
              <a:spcAft>
                <a:spcPts val="0"/>
              </a:spcAft>
              <a:buClr>
                <a:schemeClr val="dk1"/>
              </a:buClr>
              <a:buSzPts val="1500"/>
              <a:buFont typeface="Roboto"/>
              <a:buAutoNum type="arabicPeriod"/>
            </a:pPr>
            <a:r>
              <a:rPr b="1" lang="en-US" sz="1500">
                <a:solidFill>
                  <a:schemeClr val="dk1"/>
                </a:solidFill>
                <a:highlight>
                  <a:srgbClr val="FFFFFF"/>
                </a:highlight>
                <a:latin typeface="Libre Baskerville"/>
                <a:ea typeface="Libre Baskerville"/>
                <a:cs typeface="Libre Baskerville"/>
                <a:sym typeface="Libre Baskerville"/>
              </a:rPr>
              <a:t>Contention Window –</a:t>
            </a:r>
            <a:r>
              <a:rPr lang="en-US" sz="1500">
                <a:solidFill>
                  <a:schemeClr val="dk1"/>
                </a:solidFill>
                <a:highlight>
                  <a:srgbClr val="FFFFFF"/>
                </a:highlight>
                <a:latin typeface="Libre Baskerville"/>
                <a:ea typeface="Libre Baskerville"/>
                <a:cs typeface="Libre Baskerville"/>
                <a:sym typeface="Libre Baskerville"/>
              </a:rPr>
              <a:t> It is the amount of time divided into slots. A station which is ready to send frames chooses random number of slots as </a:t>
            </a:r>
            <a:r>
              <a:rPr b="1" lang="en-US" sz="1500">
                <a:solidFill>
                  <a:schemeClr val="dk1"/>
                </a:solidFill>
                <a:highlight>
                  <a:srgbClr val="FFFFFF"/>
                </a:highlight>
                <a:latin typeface="Libre Baskerville"/>
                <a:ea typeface="Libre Baskerville"/>
                <a:cs typeface="Libre Baskerville"/>
                <a:sym typeface="Libre Baskerville"/>
              </a:rPr>
              <a:t>wait time</a:t>
            </a:r>
            <a:r>
              <a:rPr lang="en-US" sz="1500">
                <a:solidFill>
                  <a:schemeClr val="dk1"/>
                </a:solidFill>
                <a:highlight>
                  <a:srgbClr val="FFFFFF"/>
                </a:highlight>
                <a:latin typeface="Libre Baskerville"/>
                <a:ea typeface="Libre Baskerville"/>
                <a:cs typeface="Libre Baskerville"/>
                <a:sym typeface="Libre Baskerville"/>
              </a:rPr>
              <a:t>.</a:t>
            </a:r>
            <a:endParaRPr sz="1500">
              <a:solidFill>
                <a:schemeClr val="dk1"/>
              </a:solidFill>
              <a:highlight>
                <a:srgbClr val="FFFFFF"/>
              </a:highlight>
              <a:latin typeface="Libre Baskerville"/>
              <a:ea typeface="Libre Baskerville"/>
              <a:cs typeface="Libre Baskerville"/>
              <a:sym typeface="Libre Baskerville"/>
            </a:endParaRPr>
          </a:p>
          <a:p>
            <a:pPr indent="-323850" lvl="0" marL="800100" rtl="0" algn="l">
              <a:lnSpc>
                <a:spcPct val="158000"/>
              </a:lnSpc>
              <a:spcBef>
                <a:spcPts val="0"/>
              </a:spcBef>
              <a:spcAft>
                <a:spcPts val="0"/>
              </a:spcAft>
              <a:buClr>
                <a:schemeClr val="dk1"/>
              </a:buClr>
              <a:buSzPts val="1500"/>
              <a:buFont typeface="Roboto"/>
              <a:buAutoNum type="arabicPeriod"/>
            </a:pPr>
            <a:r>
              <a:rPr b="1" lang="en-US" sz="1500">
                <a:solidFill>
                  <a:schemeClr val="dk1"/>
                </a:solidFill>
                <a:highlight>
                  <a:srgbClr val="FFFFFF"/>
                </a:highlight>
                <a:latin typeface="Libre Baskerville"/>
                <a:ea typeface="Libre Baskerville"/>
                <a:cs typeface="Libre Baskerville"/>
                <a:sym typeface="Libre Baskerville"/>
              </a:rPr>
              <a:t>Acknowledgements –</a:t>
            </a:r>
            <a:r>
              <a:rPr lang="en-US" sz="1500">
                <a:solidFill>
                  <a:schemeClr val="dk1"/>
                </a:solidFill>
                <a:highlight>
                  <a:srgbClr val="FFFFFF"/>
                </a:highlight>
                <a:latin typeface="Libre Baskerville"/>
                <a:ea typeface="Libre Baskerville"/>
                <a:cs typeface="Libre Baskerville"/>
                <a:sym typeface="Libre Baskerville"/>
              </a:rPr>
              <a:t> The positive acknowledgements and time-out timer can help guarantee a successful transmission of the frame.</a:t>
            </a:r>
            <a:endParaRPr sz="1500">
              <a:solidFill>
                <a:schemeClr val="dk1"/>
              </a:solidFill>
              <a:highlight>
                <a:srgbClr val="FFFFFF"/>
              </a:highlight>
              <a:latin typeface="Libre Baskerville"/>
              <a:ea typeface="Libre Baskerville"/>
              <a:cs typeface="Libre Baskerville"/>
              <a:sym typeface="Libre Baskerville"/>
            </a:endParaRPr>
          </a:p>
          <a:p>
            <a:pPr indent="0" lvl="0" marL="0" rtl="0" algn="l">
              <a:lnSpc>
                <a:spcPct val="115000"/>
              </a:lnSpc>
              <a:spcBef>
                <a:spcPts val="3600"/>
              </a:spcBef>
              <a:spcAft>
                <a:spcPts val="0"/>
              </a:spcAft>
              <a:buNone/>
            </a:pPr>
            <a:r>
              <a:t/>
            </a:r>
            <a:endParaRPr sz="1550">
              <a:highlight>
                <a:srgbClr val="FFFFFF"/>
              </a:highlight>
              <a:latin typeface="Libre Baskerville"/>
              <a:ea typeface="Libre Baskerville"/>
              <a:cs typeface="Libre Baskerville"/>
              <a:sym typeface="Libre Baskerville"/>
            </a:endParaRPr>
          </a:p>
          <a:p>
            <a:pPr indent="0" lvl="0" marL="0" rtl="0" algn="l">
              <a:lnSpc>
                <a:spcPct val="115000"/>
              </a:lnSpc>
              <a:spcBef>
                <a:spcPts val="800"/>
              </a:spcBef>
              <a:spcAft>
                <a:spcPts val="0"/>
              </a:spcAft>
              <a:buNone/>
            </a:pPr>
            <a:r>
              <a:t/>
            </a:r>
            <a:endParaRPr sz="1550">
              <a:solidFill>
                <a:schemeClr val="dk1"/>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48" name="Shape 148"/>
        <p:cNvGrpSpPr/>
        <p:nvPr/>
      </p:nvGrpSpPr>
      <p:grpSpPr>
        <a:xfrm>
          <a:off x="0" y="0"/>
          <a:ext cx="0" cy="0"/>
          <a:chOff x="0" y="0"/>
          <a:chExt cx="0" cy="0"/>
        </a:xfrm>
      </p:grpSpPr>
      <p:sp>
        <p:nvSpPr>
          <p:cNvPr id="149" name="Google Shape;149;p1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0" name="Google Shape;150;p19"/>
          <p:cNvSpPr txBox="1"/>
          <p:nvPr/>
        </p:nvSpPr>
        <p:spPr>
          <a:xfrm>
            <a:off x="2171325" y="152225"/>
            <a:ext cx="67431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Hiperlan</a:t>
            </a:r>
            <a:endParaRPr/>
          </a:p>
        </p:txBody>
      </p:sp>
      <p:sp>
        <p:nvSpPr>
          <p:cNvPr id="151" name="Google Shape;151;p19"/>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17</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pic>
        <p:nvPicPr>
          <p:cNvPr id="152" name="Google Shape;152;p19"/>
          <p:cNvPicPr preferRelativeResize="0"/>
          <p:nvPr/>
        </p:nvPicPr>
        <p:blipFill>
          <a:blip r:embed="rId4">
            <a:alphaModFix/>
          </a:blip>
          <a:stretch>
            <a:fillRect/>
          </a:stretch>
        </p:blipFill>
        <p:spPr>
          <a:xfrm>
            <a:off x="422800" y="1346650"/>
            <a:ext cx="3162300" cy="4514850"/>
          </a:xfrm>
          <a:prstGeom prst="rect">
            <a:avLst/>
          </a:prstGeom>
          <a:noFill/>
          <a:ln>
            <a:noFill/>
          </a:ln>
        </p:spPr>
      </p:pic>
      <p:sp>
        <p:nvSpPr>
          <p:cNvPr id="153" name="Google Shape;153;p19"/>
          <p:cNvSpPr txBox="1"/>
          <p:nvPr/>
        </p:nvSpPr>
        <p:spPr>
          <a:xfrm>
            <a:off x="4260425" y="915050"/>
            <a:ext cx="4427700" cy="56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500">
                <a:latin typeface="Libre Baskerville"/>
                <a:ea typeface="Libre Baskerville"/>
                <a:cs typeface="Libre Baskerville"/>
                <a:sym typeface="Libre Baskerville"/>
              </a:rPr>
              <a:t>HIPERLAN is a European family of standards on digital high speed wireless communication in the 5.15-5.3 GHz and the 17.1-17.3 GHz spectrum developed by ETSI. The committee responsible for HIPERLAN is RES-10 which has been working on the standard since November 1991.</a:t>
            </a:r>
            <a:endParaRPr sz="1500">
              <a:latin typeface="Libre Baskerville"/>
              <a:ea typeface="Libre Baskerville"/>
              <a:cs typeface="Libre Baskerville"/>
              <a:sym typeface="Libre Baskerville"/>
            </a:endParaRPr>
          </a:p>
          <a:p>
            <a:pPr indent="0" lvl="0" marL="0" rtl="0" algn="l">
              <a:lnSpc>
                <a:spcPct val="115000"/>
              </a:lnSpc>
              <a:spcBef>
                <a:spcPts val="1200"/>
              </a:spcBef>
              <a:spcAft>
                <a:spcPts val="0"/>
              </a:spcAft>
              <a:buClr>
                <a:schemeClr val="dk1"/>
              </a:buClr>
              <a:buSzPts val="1100"/>
              <a:buFont typeface="Arial"/>
              <a:buNone/>
            </a:pPr>
            <a:r>
              <a:rPr lang="en-US" sz="1500">
                <a:latin typeface="Libre Baskerville"/>
                <a:ea typeface="Libre Baskerville"/>
                <a:cs typeface="Libre Baskerville"/>
                <a:sym typeface="Libre Baskerville"/>
              </a:rPr>
              <a:t>The standard serves to ensure the possible interoperability of different manufacturers' wireless communications equipment that operate in this spectrum. The HIPERLAN standard only describes a common air interface including the physical layer for wireless communications equipment, while leaving decisions on higher level configurations and functions open to the equipment manufacturers.</a:t>
            </a:r>
            <a:endParaRPr sz="1500">
              <a:latin typeface="Libre Baskerville"/>
              <a:ea typeface="Libre Baskerville"/>
              <a:cs typeface="Libre Baskerville"/>
              <a:sym typeface="Libre Baskerville"/>
            </a:endParaRPr>
          </a:p>
          <a:p>
            <a:pPr indent="0" lvl="0" marL="0" rtl="0" algn="l">
              <a:spcBef>
                <a:spcPts val="1200"/>
              </a:spcBef>
              <a:spcAft>
                <a:spcPts val="0"/>
              </a:spcAft>
              <a:buNone/>
            </a:pPr>
            <a:r>
              <a:t/>
            </a:r>
            <a:endParaRPr sz="1500">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57" name="Shape 157"/>
        <p:cNvGrpSpPr/>
        <p:nvPr/>
      </p:nvGrpSpPr>
      <p:grpSpPr>
        <a:xfrm>
          <a:off x="0" y="0"/>
          <a:ext cx="0" cy="0"/>
          <a:chOff x="0" y="0"/>
          <a:chExt cx="0" cy="0"/>
        </a:xfrm>
      </p:grpSpPr>
      <p:sp>
        <p:nvSpPr>
          <p:cNvPr id="158" name="Google Shape;158;p2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59" name="Google Shape;159;p20"/>
          <p:cNvSpPr txBox="1"/>
          <p:nvPr/>
        </p:nvSpPr>
        <p:spPr>
          <a:xfrm>
            <a:off x="2171325" y="152225"/>
            <a:ext cx="67431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Bluetooth: IEEE Standard</a:t>
            </a:r>
            <a:endParaRPr/>
          </a:p>
        </p:txBody>
      </p:sp>
      <p:sp>
        <p:nvSpPr>
          <p:cNvPr id="160" name="Google Shape;160;p20"/>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18</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161" name="Google Shape;161;p20"/>
          <p:cNvSpPr txBox="1"/>
          <p:nvPr/>
        </p:nvSpPr>
        <p:spPr>
          <a:xfrm>
            <a:off x="186950" y="1141350"/>
            <a:ext cx="8717700" cy="5018100"/>
          </a:xfrm>
          <a:prstGeom prst="rect">
            <a:avLst/>
          </a:prstGeom>
          <a:noFill/>
          <a:ln>
            <a:noFill/>
          </a:ln>
        </p:spPr>
        <p:txBody>
          <a:bodyPr anchorCtr="0" anchor="t" bIns="91425" lIns="91425" spcFirstLastPara="1" rIns="91425" wrap="square" tIns="91425">
            <a:noAutofit/>
          </a:bodyPr>
          <a:lstStyle/>
          <a:p>
            <a:pPr indent="-327025" lvl="0" marL="457200" rtl="0" algn="l">
              <a:lnSpc>
                <a:spcPct val="115000"/>
              </a:lnSpc>
              <a:spcBef>
                <a:spcPts val="0"/>
              </a:spcBef>
              <a:spcAft>
                <a:spcPts val="0"/>
              </a:spcAft>
              <a:buClr>
                <a:srgbClr val="333333"/>
              </a:buClr>
              <a:buSzPts val="1550"/>
              <a:buFont typeface="Libre Baskerville"/>
              <a:buChar char="●"/>
            </a:pPr>
            <a:r>
              <a:rPr lang="en-US" sz="1550">
                <a:solidFill>
                  <a:srgbClr val="262626"/>
                </a:solidFill>
                <a:highlight>
                  <a:srgbClr val="FFFFFF"/>
                </a:highlight>
                <a:latin typeface="Libre Baskerville"/>
                <a:ea typeface="Libre Baskerville"/>
                <a:cs typeface="Libre Baskerville"/>
                <a:sym typeface="Libre Baskerville"/>
              </a:rPr>
              <a:t>This IEEE Standards product is part of the 802 family on LAN/MAN. </a:t>
            </a:r>
            <a:endParaRPr sz="1550">
              <a:solidFill>
                <a:srgbClr val="262626"/>
              </a:solidFill>
              <a:highlight>
                <a:srgbClr val="FFFFFF"/>
              </a:highlight>
              <a:latin typeface="Libre Baskerville"/>
              <a:ea typeface="Libre Baskerville"/>
              <a:cs typeface="Libre Baskerville"/>
              <a:sym typeface="Libre Baskerville"/>
            </a:endParaRPr>
          </a:p>
          <a:p>
            <a:pPr indent="-327025" lvl="0" marL="457200" rtl="0" algn="l">
              <a:lnSpc>
                <a:spcPct val="115000"/>
              </a:lnSpc>
              <a:spcBef>
                <a:spcPts val="0"/>
              </a:spcBef>
              <a:spcAft>
                <a:spcPts val="0"/>
              </a:spcAft>
              <a:buClr>
                <a:srgbClr val="333333"/>
              </a:buClr>
              <a:buSzPts val="1550"/>
              <a:buFont typeface="Libre Baskerville"/>
              <a:buChar char="●"/>
            </a:pPr>
            <a:r>
              <a:rPr lang="en-US" sz="1550">
                <a:solidFill>
                  <a:srgbClr val="262626"/>
                </a:solidFill>
                <a:highlight>
                  <a:srgbClr val="FFFFFF"/>
                </a:highlight>
                <a:latin typeface="Libre Baskerville"/>
                <a:ea typeface="Libre Baskerville"/>
                <a:cs typeface="Libre Baskerville"/>
                <a:sym typeface="Libre Baskerville"/>
              </a:rPr>
              <a:t>The lower transport layers [(Logical Link Control and Adaptation Protocol (L2CAP), Link Manager Protocol (LMP), baseband, and radio] of the Bluetooth™ wireless technology are defined. </a:t>
            </a:r>
            <a:endParaRPr sz="1550">
              <a:solidFill>
                <a:srgbClr val="262626"/>
              </a:solidFill>
              <a:highlight>
                <a:srgbClr val="FFFFFF"/>
              </a:highlight>
              <a:latin typeface="Libre Baskerville"/>
              <a:ea typeface="Libre Baskerville"/>
              <a:cs typeface="Libre Baskerville"/>
              <a:sym typeface="Libre Baskerville"/>
            </a:endParaRPr>
          </a:p>
          <a:p>
            <a:pPr indent="-327025" lvl="0" marL="457200" rtl="0" algn="l">
              <a:lnSpc>
                <a:spcPct val="115000"/>
              </a:lnSpc>
              <a:spcBef>
                <a:spcPts val="0"/>
              </a:spcBef>
              <a:spcAft>
                <a:spcPts val="0"/>
              </a:spcAft>
              <a:buClr>
                <a:srgbClr val="333333"/>
              </a:buClr>
              <a:buSzPts val="1550"/>
              <a:buFont typeface="Libre Baskerville"/>
              <a:buChar char="●"/>
            </a:pPr>
            <a:r>
              <a:rPr lang="en-US" sz="1550">
                <a:solidFill>
                  <a:srgbClr val="262626"/>
                </a:solidFill>
                <a:highlight>
                  <a:srgbClr val="FFFFFF"/>
                </a:highlight>
                <a:latin typeface="Libre Baskerville"/>
                <a:ea typeface="Libre Baskerville"/>
                <a:cs typeface="Libre Baskerville"/>
                <a:sym typeface="Libre Baskerville"/>
              </a:rPr>
              <a:t>Bluetooth is an industry specification for short-range radio frequency (RF)-based connectivity for portable personal devices. The IEEE 802.15.1 Task Group has reviewed and provided a standard adaptation of the Bluetooth specifications (version 1.1) medium access control (MAC) (L2CAP, LMP, and baseband) and physical layer (PHY) (radio). </a:t>
            </a:r>
            <a:endParaRPr sz="1550">
              <a:solidFill>
                <a:srgbClr val="262626"/>
              </a:solidFill>
              <a:highlight>
                <a:srgbClr val="FFFFFF"/>
              </a:highlight>
              <a:latin typeface="Libre Baskerville"/>
              <a:ea typeface="Libre Baskerville"/>
              <a:cs typeface="Libre Baskerville"/>
              <a:sym typeface="Libre Baskerville"/>
            </a:endParaRPr>
          </a:p>
          <a:p>
            <a:pPr indent="-327025" lvl="0" marL="457200" rtl="0" algn="l">
              <a:lnSpc>
                <a:spcPct val="115000"/>
              </a:lnSpc>
              <a:spcBef>
                <a:spcPts val="0"/>
              </a:spcBef>
              <a:spcAft>
                <a:spcPts val="0"/>
              </a:spcAft>
              <a:buClr>
                <a:srgbClr val="333333"/>
              </a:buClr>
              <a:buSzPts val="1550"/>
              <a:buFont typeface="Libre Baskerville"/>
              <a:buChar char="●"/>
            </a:pPr>
            <a:r>
              <a:rPr lang="en-US" sz="1550">
                <a:solidFill>
                  <a:srgbClr val="262626"/>
                </a:solidFill>
                <a:highlight>
                  <a:srgbClr val="FFFFFF"/>
                </a:highlight>
                <a:latin typeface="Libre Baskerville"/>
                <a:ea typeface="Libre Baskerville"/>
                <a:cs typeface="Libre Baskerville"/>
                <a:sym typeface="Libre Baskerville"/>
              </a:rPr>
              <a:t>Also specified is a clause on service access points (SAPs), which includes a logical link control (LLC)-MAC interface for the ISO/IEC 8802-2 LLC. A normative annex is included that provides a Protocol Implementation Conformance Statement (PICS) proforma, and an informative high-level behavioral ITU-T Z.100 specification and description language (SDL) model for an integrated Bluetooth MAC sublayer are also specified.</a:t>
            </a:r>
            <a:endParaRPr sz="1550">
              <a:solidFill>
                <a:srgbClr val="333333"/>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65" name="Shape 165"/>
        <p:cNvGrpSpPr/>
        <p:nvPr/>
      </p:nvGrpSpPr>
      <p:grpSpPr>
        <a:xfrm>
          <a:off x="0" y="0"/>
          <a:ext cx="0" cy="0"/>
          <a:chOff x="0" y="0"/>
          <a:chExt cx="0" cy="0"/>
        </a:xfrm>
      </p:grpSpPr>
      <p:sp>
        <p:nvSpPr>
          <p:cNvPr id="166" name="Google Shape;166;p2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7" name="Google Shape;167;p21"/>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19</a:t>
            </a:r>
            <a:endParaRPr/>
          </a:p>
        </p:txBody>
      </p:sp>
      <p:pic>
        <p:nvPicPr>
          <p:cNvPr id="168" name="Google Shape;168;p21"/>
          <p:cNvPicPr preferRelativeResize="0"/>
          <p:nvPr/>
        </p:nvPicPr>
        <p:blipFill>
          <a:blip r:embed="rId4">
            <a:alphaModFix/>
          </a:blip>
          <a:stretch>
            <a:fillRect/>
          </a:stretch>
        </p:blipFill>
        <p:spPr>
          <a:xfrm>
            <a:off x="1643078" y="1057275"/>
            <a:ext cx="6511425" cy="5351550"/>
          </a:xfrm>
          <a:prstGeom prst="rect">
            <a:avLst/>
          </a:prstGeom>
          <a:noFill/>
          <a:ln>
            <a:noFill/>
          </a:ln>
        </p:spPr>
      </p:pic>
      <p:sp>
        <p:nvSpPr>
          <p:cNvPr id="169" name="Google Shape;169;p21"/>
          <p:cNvSpPr txBox="1"/>
          <p:nvPr/>
        </p:nvSpPr>
        <p:spPr>
          <a:xfrm>
            <a:off x="2171325" y="152225"/>
            <a:ext cx="67431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Bluetooth Architecture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 name="Shape 28"/>
        <p:cNvGrpSpPr/>
        <p:nvPr/>
      </p:nvGrpSpPr>
      <p:grpSpPr>
        <a:xfrm>
          <a:off x="0" y="0"/>
          <a:ext cx="0" cy="0"/>
          <a:chOff x="0" y="0"/>
          <a:chExt cx="0" cy="0"/>
        </a:xfrm>
      </p:grpSpPr>
      <p:sp>
        <p:nvSpPr>
          <p:cNvPr id="29" name="Google Shape;29;p4"/>
          <p:cNvSpPr/>
          <p:nvPr/>
        </p:nvSpPr>
        <p:spPr>
          <a:xfrm>
            <a:off x="0" y="0"/>
            <a:ext cx="9144000"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4"/>
          <p:cNvSpPr txBox="1"/>
          <p:nvPr/>
        </p:nvSpPr>
        <p:spPr>
          <a:xfrm>
            <a:off x="2432475" y="372997"/>
            <a:ext cx="5631000" cy="689700"/>
          </a:xfrm>
          <a:prstGeom prst="rect">
            <a:avLst/>
          </a:prstGeom>
          <a:noFill/>
          <a:ln>
            <a:noFill/>
          </a:ln>
        </p:spPr>
        <p:txBody>
          <a:bodyPr anchorCtr="0" anchor="t" bIns="0" lIns="0" spcFirstLastPara="1" rIns="0" wrap="square" tIns="0">
            <a:noAutofit/>
          </a:bodyPr>
          <a:lstStyle/>
          <a:p>
            <a:pPr indent="0" lvl="0" marL="0" marR="0" rtl="0" algn="l">
              <a:lnSpc>
                <a:spcPct val="113325"/>
              </a:lnSpc>
              <a:spcBef>
                <a:spcPts val="0"/>
              </a:spcBef>
              <a:spcAft>
                <a:spcPts val="0"/>
              </a:spcAft>
              <a:buNone/>
            </a:pPr>
            <a:r>
              <a:rPr lang="en-US" sz="4000">
                <a:solidFill>
                  <a:srgbClr val="696464"/>
                </a:solidFill>
                <a:latin typeface="Libre Franklin"/>
                <a:ea typeface="Libre Franklin"/>
                <a:cs typeface="Libre Franklin"/>
                <a:sym typeface="Libre Franklin"/>
              </a:rPr>
              <a:t>Mobile Data Link Layer</a:t>
            </a:r>
            <a:endParaRPr/>
          </a:p>
        </p:txBody>
      </p:sp>
      <p:sp>
        <p:nvSpPr>
          <p:cNvPr id="31" name="Google Shape;31;p4"/>
          <p:cNvSpPr txBox="1"/>
          <p:nvPr/>
        </p:nvSpPr>
        <p:spPr>
          <a:xfrm>
            <a:off x="321868" y="6342231"/>
            <a:ext cx="371264" cy="468863"/>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sz="1400">
                <a:solidFill>
                  <a:srgbClr val="FFFFFF"/>
                </a:solidFill>
                <a:latin typeface="Libre Franklin"/>
                <a:ea typeface="Libre Franklin"/>
                <a:cs typeface="Libre Franklin"/>
                <a:sym typeface="Libre Franklin"/>
              </a:rPr>
              <a:t>2</a:t>
            </a:r>
            <a:endParaRPr/>
          </a:p>
        </p:txBody>
      </p:sp>
      <p:sp>
        <p:nvSpPr>
          <p:cNvPr id="32" name="Google Shape;32;p4"/>
          <p:cNvSpPr txBox="1"/>
          <p:nvPr/>
        </p:nvSpPr>
        <p:spPr>
          <a:xfrm>
            <a:off x="423100" y="1377500"/>
            <a:ext cx="8461800" cy="4850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Wireless Lan Overview (IEEE 802.11a/b/g/n)</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MAC Motivation</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Multiple Access LANs</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FDMA</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TDMA</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CDMA</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LAN Protocol Architecture</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Near and Far Terminals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CSMA</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Polling</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ISMA (Inhibit Sense Multiple Access)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HiperLan</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73" name="Shape 173"/>
        <p:cNvGrpSpPr/>
        <p:nvPr/>
      </p:nvGrpSpPr>
      <p:grpSpPr>
        <a:xfrm>
          <a:off x="0" y="0"/>
          <a:ext cx="0" cy="0"/>
          <a:chOff x="0" y="0"/>
          <a:chExt cx="0" cy="0"/>
        </a:xfrm>
      </p:grpSpPr>
      <p:sp>
        <p:nvSpPr>
          <p:cNvPr id="174" name="Google Shape;174;p22"/>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75" name="Google Shape;175;p22"/>
          <p:cNvSpPr txBox="1"/>
          <p:nvPr/>
        </p:nvSpPr>
        <p:spPr>
          <a:xfrm>
            <a:off x="2171325" y="304625"/>
            <a:ext cx="67431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Bluetooth Architecture</a:t>
            </a:r>
            <a:endParaRPr/>
          </a:p>
        </p:txBody>
      </p:sp>
      <p:sp>
        <p:nvSpPr>
          <p:cNvPr id="176" name="Google Shape;176;p22"/>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20</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177" name="Google Shape;177;p22"/>
          <p:cNvSpPr txBox="1"/>
          <p:nvPr/>
        </p:nvSpPr>
        <p:spPr>
          <a:xfrm>
            <a:off x="245675" y="1130650"/>
            <a:ext cx="8717700" cy="5018100"/>
          </a:xfrm>
          <a:prstGeom prst="rect">
            <a:avLst/>
          </a:prstGeom>
          <a:noFill/>
          <a:ln>
            <a:noFill/>
          </a:ln>
        </p:spPr>
        <p:txBody>
          <a:bodyPr anchorCtr="0" anchor="t" bIns="91425" lIns="91425" spcFirstLastPara="1" rIns="91425" wrap="square" tIns="91425">
            <a:noAutofit/>
          </a:bodyPr>
          <a:lstStyle/>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radio layer is responsible for:</a:t>
            </a:r>
            <a:endParaRPr sz="1550">
              <a:solidFill>
                <a:schemeClr val="dk1"/>
              </a:solidFill>
              <a:highlight>
                <a:srgbClr val="FFFFFF"/>
              </a:highlight>
              <a:latin typeface="Libre Baskerville"/>
              <a:ea typeface="Libre Baskerville"/>
              <a:cs typeface="Libre Baskerville"/>
              <a:sym typeface="Libre Baskerville"/>
            </a:endParaRPr>
          </a:p>
          <a:p>
            <a:pPr indent="-327025" lvl="2" marL="13716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 Modulation/Demodulation of data for transmitting/receiving over air.</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base band layer is responsible for:</a:t>
            </a:r>
            <a:endParaRPr sz="1550">
              <a:solidFill>
                <a:schemeClr val="dk1"/>
              </a:solidFill>
              <a:highlight>
                <a:srgbClr val="FFFFFF"/>
              </a:highlight>
              <a:latin typeface="Libre Baskerville"/>
              <a:ea typeface="Libre Baskerville"/>
              <a:cs typeface="Libre Baskerville"/>
              <a:sym typeface="Libre Baskerville"/>
            </a:endParaRPr>
          </a:p>
          <a:p>
            <a:pPr indent="-327025" lvl="2" marL="13716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 Controlling the physical links via radio</a:t>
            </a:r>
            <a:endParaRPr sz="1550">
              <a:solidFill>
                <a:schemeClr val="dk1"/>
              </a:solidFill>
              <a:highlight>
                <a:srgbClr val="FFFFFF"/>
              </a:highlight>
              <a:latin typeface="Libre Baskerville"/>
              <a:ea typeface="Libre Baskerville"/>
              <a:cs typeface="Libre Baskerville"/>
              <a:sym typeface="Libre Baskerville"/>
            </a:endParaRPr>
          </a:p>
          <a:p>
            <a:pPr indent="-327025" lvl="2" marL="13716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Assembling the packets</a:t>
            </a:r>
            <a:endParaRPr sz="1550">
              <a:solidFill>
                <a:schemeClr val="dk1"/>
              </a:solidFill>
              <a:highlight>
                <a:srgbClr val="FFFFFF"/>
              </a:highlight>
              <a:latin typeface="Libre Baskerville"/>
              <a:ea typeface="Libre Baskerville"/>
              <a:cs typeface="Libre Baskerville"/>
              <a:sym typeface="Libre Baskerville"/>
            </a:endParaRPr>
          </a:p>
          <a:p>
            <a:pPr indent="-327025" lvl="2" marL="13716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Controlling frequency hopping.</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link manager protocol controls and configures links to other devices.</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host controller interface(HCI) handles communication between the host and the module. For this purpose, it uses several HCI command packets such as the even packets and data packets. The L2CAP layer converts the data obtained from higher layers into packets of different sizes.</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RF COMM provides a serial interface with wireless application protocol (WAP) and object exchange(OBEX).</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WAP and OBEX provide interface to other communications protocols.</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TCS(Telephone control protocol specification) provide telephony service.</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SDP(Service discovery protocol) allows the devices to discover the services available on another Bluetooth enabled device.</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just">
              <a:lnSpc>
                <a:spcPct val="115000"/>
              </a:lnSpc>
              <a:spcBef>
                <a:spcPts val="0"/>
              </a:spcBef>
              <a:spcAft>
                <a:spcPts val="0"/>
              </a:spcAft>
              <a:buClr>
                <a:srgbClr val="333333"/>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The applications present in the application layer can extract the services of the lower layers by using one of the many profiles available.</a:t>
            </a:r>
            <a:endParaRPr sz="1550">
              <a:solidFill>
                <a:srgbClr val="262626"/>
              </a:solidFill>
              <a:highlight>
                <a:srgbClr val="FFFFFF"/>
              </a:highlight>
              <a:latin typeface="Libre Baskerville"/>
              <a:ea typeface="Libre Baskerville"/>
              <a:cs typeface="Libre Baskerville"/>
              <a:sym typeface="Libre Baskerville"/>
            </a:endParaRPr>
          </a:p>
          <a:p>
            <a:pPr indent="0" lvl="0" marL="0" rtl="0" algn="l">
              <a:spcBef>
                <a:spcPts val="100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1" name="Shape 181"/>
        <p:cNvGrpSpPr/>
        <p:nvPr/>
      </p:nvGrpSpPr>
      <p:grpSpPr>
        <a:xfrm>
          <a:off x="0" y="0"/>
          <a:ext cx="0" cy="0"/>
          <a:chOff x="0" y="0"/>
          <a:chExt cx="0" cy="0"/>
        </a:xfrm>
      </p:grpSpPr>
      <p:sp>
        <p:nvSpPr>
          <p:cNvPr id="182" name="Google Shape;182;p23"/>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3" name="Google Shape;183;p23"/>
          <p:cNvSpPr txBox="1"/>
          <p:nvPr/>
        </p:nvSpPr>
        <p:spPr>
          <a:xfrm>
            <a:off x="1712050" y="152225"/>
            <a:ext cx="73599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Local Area Wireless System</a:t>
            </a:r>
            <a:endParaRPr/>
          </a:p>
        </p:txBody>
      </p:sp>
      <p:sp>
        <p:nvSpPr>
          <p:cNvPr id="184" name="Google Shape;184;p23"/>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21</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185" name="Google Shape;185;p23"/>
          <p:cNvSpPr txBox="1"/>
          <p:nvPr/>
        </p:nvSpPr>
        <p:spPr>
          <a:xfrm>
            <a:off x="186950" y="1141350"/>
            <a:ext cx="8717700" cy="5018100"/>
          </a:xfrm>
          <a:prstGeom prst="rect">
            <a:avLst/>
          </a:prstGeom>
          <a:noFill/>
          <a:ln>
            <a:noFill/>
          </a:ln>
        </p:spPr>
        <p:txBody>
          <a:bodyPr anchorCtr="0" anchor="t" bIns="91425" lIns="91425" spcFirstLastPara="1" rIns="91425" wrap="square" tIns="91425">
            <a:noAutofit/>
          </a:bodyPr>
          <a:lstStyle/>
          <a:p>
            <a:pPr indent="0" lvl="0" marL="457200" rtl="0" algn="l">
              <a:lnSpc>
                <a:spcPct val="167000"/>
              </a:lnSpc>
              <a:spcBef>
                <a:spcPts val="0"/>
              </a:spcBef>
              <a:spcAft>
                <a:spcPts val="0"/>
              </a:spcAft>
              <a:buNone/>
            </a:pPr>
            <a:r>
              <a:rPr b="1" lang="en-US" sz="1650" u="sng">
                <a:solidFill>
                  <a:schemeClr val="dk1"/>
                </a:solidFill>
                <a:highlight>
                  <a:srgbClr val="FFFFFF"/>
                </a:highlight>
                <a:latin typeface="Libre Baskerville"/>
                <a:ea typeface="Libre Baskerville"/>
                <a:cs typeface="Libre Baskerville"/>
                <a:sym typeface="Libre Baskerville"/>
              </a:rPr>
              <a:t>WPABX</a:t>
            </a:r>
            <a:endParaRPr b="1" sz="1650" u="sng">
              <a:solidFill>
                <a:schemeClr val="dk1"/>
              </a:solidFill>
              <a:highlight>
                <a:srgbClr val="FFFFFF"/>
              </a:highlight>
              <a:latin typeface="Libre Baskerville"/>
              <a:ea typeface="Libre Baskerville"/>
              <a:cs typeface="Libre Baskerville"/>
              <a:sym typeface="Libre Baskerville"/>
            </a:endParaRPr>
          </a:p>
          <a:p>
            <a:pPr indent="-327025" lvl="0" marL="457200" rtl="0" algn="l">
              <a:lnSpc>
                <a:spcPct val="167000"/>
              </a:lnSpc>
              <a:spcBef>
                <a:spcPts val="2000"/>
              </a:spcBef>
              <a:spcAft>
                <a:spcPts val="0"/>
              </a:spcAft>
              <a:buClr>
                <a:schemeClr val="dk1"/>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A private automatic branch exchange (PABX) is an automatic telephone switching system within a private enterprise. Originally, such systems - called private branch exchanges (PBX) - required the use of a live operator. Since almost all private branch exchanges today are automatic, the abbreviation "PBX" usually implies a "PABX."</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l">
              <a:lnSpc>
                <a:spcPct val="167000"/>
              </a:lnSpc>
              <a:spcBef>
                <a:spcPts val="0"/>
              </a:spcBef>
              <a:spcAft>
                <a:spcPts val="0"/>
              </a:spcAft>
              <a:buClr>
                <a:schemeClr val="dk1"/>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Some manufacturers of PABX (PBX) systems distinguish their products from others by creating new kinds of private branch exchanges. Rolm offers a Computerized Branch Exchange (CABX) and Usha Informatics offers an Electronic Private Automatic Branch Exchange (EPABX).</a:t>
            </a:r>
            <a:endParaRPr sz="1550">
              <a:solidFill>
                <a:schemeClr val="dk1"/>
              </a:solidFill>
              <a:highlight>
                <a:srgbClr val="FFFFFF"/>
              </a:highlight>
              <a:latin typeface="Libre Baskerville"/>
              <a:ea typeface="Libre Baskerville"/>
              <a:cs typeface="Libre Baskerville"/>
              <a:sym typeface="Libre Baskerville"/>
            </a:endParaRPr>
          </a:p>
          <a:p>
            <a:pPr indent="0" lvl="0" marL="0" rtl="0" algn="l">
              <a:lnSpc>
                <a:spcPct val="115000"/>
              </a:lnSpc>
              <a:spcBef>
                <a:spcPts val="2000"/>
              </a:spcBef>
              <a:spcAft>
                <a:spcPts val="0"/>
              </a:spcAft>
              <a:buNone/>
            </a:pPr>
            <a:r>
              <a:t/>
            </a:r>
            <a:endParaRPr sz="1550">
              <a:solidFill>
                <a:srgbClr val="333333"/>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89" name="Shape 189"/>
        <p:cNvGrpSpPr/>
        <p:nvPr/>
      </p:nvGrpSpPr>
      <p:grpSpPr>
        <a:xfrm>
          <a:off x="0" y="0"/>
          <a:ext cx="0" cy="0"/>
          <a:chOff x="0" y="0"/>
          <a:chExt cx="0" cy="0"/>
        </a:xfrm>
      </p:grpSpPr>
      <p:sp>
        <p:nvSpPr>
          <p:cNvPr id="190" name="Google Shape;190;p24"/>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1" name="Google Shape;191;p24"/>
          <p:cNvSpPr txBox="1"/>
          <p:nvPr/>
        </p:nvSpPr>
        <p:spPr>
          <a:xfrm>
            <a:off x="1712050" y="152225"/>
            <a:ext cx="73599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Local Area Wireless System</a:t>
            </a:r>
            <a:endParaRPr/>
          </a:p>
        </p:txBody>
      </p:sp>
      <p:sp>
        <p:nvSpPr>
          <p:cNvPr id="192" name="Google Shape;192;p24"/>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22</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193" name="Google Shape;193;p24"/>
          <p:cNvSpPr txBox="1"/>
          <p:nvPr/>
        </p:nvSpPr>
        <p:spPr>
          <a:xfrm>
            <a:off x="263150" y="988950"/>
            <a:ext cx="8757000" cy="5728500"/>
          </a:xfrm>
          <a:prstGeom prst="rect">
            <a:avLst/>
          </a:prstGeom>
          <a:noFill/>
          <a:ln>
            <a:noFill/>
          </a:ln>
        </p:spPr>
        <p:txBody>
          <a:bodyPr anchorCtr="0" anchor="t" bIns="91425" lIns="91425" spcFirstLastPara="1" rIns="91425" wrap="square" tIns="91425">
            <a:noAutofit/>
          </a:bodyPr>
          <a:lstStyle/>
          <a:p>
            <a:pPr indent="0" lvl="0" marL="457200" rtl="0" algn="l">
              <a:lnSpc>
                <a:spcPct val="167000"/>
              </a:lnSpc>
              <a:spcBef>
                <a:spcPts val="0"/>
              </a:spcBef>
              <a:spcAft>
                <a:spcPts val="0"/>
              </a:spcAft>
              <a:buNone/>
            </a:pPr>
            <a:r>
              <a:rPr b="1" lang="en-US" sz="1650" u="sng">
                <a:solidFill>
                  <a:schemeClr val="dk1"/>
                </a:solidFill>
                <a:highlight>
                  <a:srgbClr val="FFFFFF"/>
                </a:highlight>
                <a:latin typeface="Libre Baskerville"/>
                <a:ea typeface="Libre Baskerville"/>
                <a:cs typeface="Libre Baskerville"/>
                <a:sym typeface="Libre Baskerville"/>
              </a:rPr>
              <a:t>IrDA</a:t>
            </a:r>
            <a:endParaRPr b="1" sz="1650" u="sng">
              <a:solidFill>
                <a:schemeClr val="dk1"/>
              </a:solidFill>
              <a:highlight>
                <a:srgbClr val="FFFFFF"/>
              </a:highlight>
              <a:latin typeface="Libre Baskerville"/>
              <a:ea typeface="Libre Baskerville"/>
              <a:cs typeface="Libre Baskerville"/>
              <a:sym typeface="Libre Baskerville"/>
            </a:endParaRPr>
          </a:p>
          <a:p>
            <a:pPr indent="-327025" lvl="0" marL="457200" rtl="0" algn="l">
              <a:lnSpc>
                <a:spcPct val="178846"/>
              </a:lnSpc>
              <a:spcBef>
                <a:spcPts val="2000"/>
              </a:spcBef>
              <a:spcAft>
                <a:spcPts val="0"/>
              </a:spcAft>
              <a:buClr>
                <a:schemeClr val="dk1"/>
              </a:buClr>
              <a:buSzPts val="1550"/>
              <a:buFont typeface="Libre Baskerville"/>
              <a:buChar char="●"/>
            </a:pPr>
            <a:r>
              <a:rPr lang="en-US" sz="1550">
                <a:solidFill>
                  <a:srgbClr val="222222"/>
                </a:solidFill>
                <a:highlight>
                  <a:srgbClr val="FFFFFF"/>
                </a:highlight>
                <a:latin typeface="Libre Baskerville"/>
                <a:ea typeface="Libre Baskerville"/>
                <a:cs typeface="Libre Baskerville"/>
                <a:sym typeface="Libre Baskerville"/>
              </a:rPr>
              <a:t>Infrared Data Association, or IrDA in short, is a group of device manufacturers that developed a standard for transmitting data via infrared (IR) light waves. It provides specifications for the complete set of protocols for wireless IR communication. The main reason for using IrDA had been wireless data transfer over the “last one meter” using point-and-shoot principles. It is famous for secure data transfer, line-of-sight and very low bit error rate that makes it very efficient.</a:t>
            </a:r>
            <a:endParaRPr sz="1550">
              <a:solidFill>
                <a:srgbClr val="222222"/>
              </a:solidFill>
              <a:highlight>
                <a:srgbClr val="FFFFFF"/>
              </a:highlight>
              <a:latin typeface="Libre Baskerville"/>
              <a:ea typeface="Libre Baskerville"/>
              <a:cs typeface="Libre Baskerville"/>
              <a:sym typeface="Libre Baskerville"/>
            </a:endParaRPr>
          </a:p>
          <a:p>
            <a:pPr indent="-327025" lvl="0" marL="457200" rtl="0" algn="l">
              <a:lnSpc>
                <a:spcPct val="178846"/>
              </a:lnSpc>
              <a:spcBef>
                <a:spcPts val="0"/>
              </a:spcBef>
              <a:spcAft>
                <a:spcPts val="0"/>
              </a:spcAft>
              <a:buClr>
                <a:schemeClr val="dk1"/>
              </a:buClr>
              <a:buSzPts val="1550"/>
              <a:buFont typeface="Libre Baskerville"/>
              <a:buChar char="●"/>
            </a:pPr>
            <a:r>
              <a:rPr lang="en-US" sz="1550">
                <a:solidFill>
                  <a:srgbClr val="222222"/>
                </a:solidFill>
                <a:highlight>
                  <a:srgbClr val="FFFFFF"/>
                </a:highlight>
                <a:latin typeface="Libre Baskerville"/>
                <a:ea typeface="Libre Baskerville"/>
                <a:cs typeface="Libre Baskerville"/>
                <a:sym typeface="Libre Baskerville"/>
              </a:rPr>
              <a:t>IR communication is an inexpensive and widely adopted short-range (1-3m) wireless technology. It is widely used in </a:t>
            </a:r>
            <a:r>
              <a:rPr lang="en-US" sz="1550">
                <a:solidFill>
                  <a:srgbClr val="DD3333"/>
                </a:solidFill>
                <a:highlight>
                  <a:srgbClr val="FFFFFF"/>
                </a:highlight>
                <a:uFill>
                  <a:noFill/>
                </a:uFill>
                <a:latin typeface="Libre Baskerville"/>
                <a:ea typeface="Libre Baskerville"/>
                <a:cs typeface="Libre Baskerville"/>
                <a:sym typeface="Libre Baskerville"/>
                <a:hlinkClick r:id="rId4"/>
              </a:rPr>
              <a:t>consumer electronics</a:t>
            </a:r>
            <a:r>
              <a:rPr lang="en-US" sz="1550">
                <a:solidFill>
                  <a:srgbClr val="222222"/>
                </a:solidFill>
                <a:highlight>
                  <a:srgbClr val="FFFFFF"/>
                </a:highlight>
                <a:latin typeface="Libre Baskerville"/>
                <a:ea typeface="Libre Baskerville"/>
                <a:cs typeface="Libre Baskerville"/>
                <a:sym typeface="Libre Baskerville"/>
              </a:rPr>
              <a:t>, </a:t>
            </a:r>
            <a:r>
              <a:rPr lang="en-US" sz="1550">
                <a:solidFill>
                  <a:srgbClr val="DD3333"/>
                </a:solidFill>
                <a:highlight>
                  <a:srgbClr val="FFFFFF"/>
                </a:highlight>
                <a:uFill>
                  <a:noFill/>
                </a:uFill>
                <a:latin typeface="Libre Baskerville"/>
                <a:ea typeface="Libre Baskerville"/>
                <a:cs typeface="Libre Baskerville"/>
                <a:sym typeface="Libre Baskerville"/>
                <a:hlinkClick r:id="rId5"/>
              </a:rPr>
              <a:t>automobiles</a:t>
            </a:r>
            <a:r>
              <a:rPr lang="en-US" sz="1550">
                <a:solidFill>
                  <a:srgbClr val="222222"/>
                </a:solidFill>
                <a:highlight>
                  <a:srgbClr val="FFFFFF"/>
                </a:highlight>
                <a:latin typeface="Libre Baskerville"/>
                <a:ea typeface="Libre Baskerville"/>
                <a:cs typeface="Libre Baskerville"/>
                <a:sym typeface="Libre Baskerville"/>
              </a:rPr>
              <a:t>, computers, medical devices, household appliances, commercial services, etc.</a:t>
            </a:r>
            <a:endParaRPr sz="1550">
              <a:solidFill>
                <a:srgbClr val="222222"/>
              </a:solidFill>
              <a:highlight>
                <a:srgbClr val="FFFFFF"/>
              </a:highlight>
              <a:latin typeface="Libre Baskerville"/>
              <a:ea typeface="Libre Baskerville"/>
              <a:cs typeface="Libre Baskerville"/>
              <a:sym typeface="Libre Baskerville"/>
            </a:endParaRPr>
          </a:p>
          <a:p>
            <a:pPr indent="-327025" lvl="0" marL="457200" rtl="0" algn="l">
              <a:lnSpc>
                <a:spcPct val="178846"/>
              </a:lnSpc>
              <a:spcBef>
                <a:spcPts val="0"/>
              </a:spcBef>
              <a:spcAft>
                <a:spcPts val="0"/>
              </a:spcAft>
              <a:buClr>
                <a:schemeClr val="dk1"/>
              </a:buClr>
              <a:buSzPts val="1550"/>
              <a:buFont typeface="Libre Baskerville"/>
              <a:buChar char="●"/>
            </a:pPr>
            <a:r>
              <a:rPr lang="en-US" sz="1550">
                <a:solidFill>
                  <a:srgbClr val="222222"/>
                </a:solidFill>
                <a:highlight>
                  <a:srgbClr val="FFFFFF"/>
                </a:highlight>
                <a:latin typeface="Libre Baskerville"/>
                <a:ea typeface="Libre Baskerville"/>
                <a:cs typeface="Libre Baskerville"/>
                <a:sym typeface="Libre Baskerville"/>
              </a:rPr>
              <a:t>IrDA-enabled devices can communicate bi-directionally. It is inexpensive, secure and fast (supporting speeds of up to 100Mbps and even more).</a:t>
            </a:r>
            <a:endParaRPr sz="1550">
              <a:solidFill>
                <a:srgbClr val="333333"/>
              </a:solidFill>
              <a:highlight>
                <a:srgbClr val="FFFFFF"/>
              </a:highlight>
              <a:latin typeface="Libre Baskerville"/>
              <a:ea typeface="Libre Baskerville"/>
              <a:cs typeface="Libre Baskerville"/>
              <a:sym typeface="Libre Baskerville"/>
            </a:endParaRPr>
          </a:p>
          <a:p>
            <a:pPr indent="0" lvl="0" marL="0" rtl="0" algn="l">
              <a:spcBef>
                <a:spcPts val="2000"/>
              </a:spcBef>
              <a:spcAft>
                <a:spcPts val="0"/>
              </a:spcAft>
              <a:buNone/>
            </a:pPr>
            <a:r>
              <a:t/>
            </a:r>
            <a:endParaRPr>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197" name="Shape 197"/>
        <p:cNvGrpSpPr/>
        <p:nvPr/>
      </p:nvGrpSpPr>
      <p:grpSpPr>
        <a:xfrm>
          <a:off x="0" y="0"/>
          <a:ext cx="0" cy="0"/>
          <a:chOff x="0" y="0"/>
          <a:chExt cx="0" cy="0"/>
        </a:xfrm>
      </p:grpSpPr>
      <p:sp>
        <p:nvSpPr>
          <p:cNvPr id="198" name="Google Shape;198;p2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99" name="Google Shape;199;p25"/>
          <p:cNvSpPr txBox="1"/>
          <p:nvPr/>
        </p:nvSpPr>
        <p:spPr>
          <a:xfrm>
            <a:off x="1712050" y="152225"/>
            <a:ext cx="73599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Local Area Wireless System</a:t>
            </a:r>
            <a:endParaRPr/>
          </a:p>
        </p:txBody>
      </p:sp>
      <p:sp>
        <p:nvSpPr>
          <p:cNvPr id="200" name="Google Shape;200;p25"/>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23</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201" name="Google Shape;201;p25"/>
          <p:cNvSpPr txBox="1"/>
          <p:nvPr/>
        </p:nvSpPr>
        <p:spPr>
          <a:xfrm>
            <a:off x="110750" y="988950"/>
            <a:ext cx="8717700" cy="4963800"/>
          </a:xfrm>
          <a:prstGeom prst="rect">
            <a:avLst/>
          </a:prstGeom>
          <a:noFill/>
          <a:ln>
            <a:noFill/>
          </a:ln>
        </p:spPr>
        <p:txBody>
          <a:bodyPr anchorCtr="0" anchor="t" bIns="91425" lIns="91425" spcFirstLastPara="1" rIns="91425" wrap="square" tIns="91425">
            <a:noAutofit/>
          </a:bodyPr>
          <a:lstStyle/>
          <a:p>
            <a:pPr indent="0" lvl="0" marL="457200" rtl="0" algn="l">
              <a:lnSpc>
                <a:spcPct val="167000"/>
              </a:lnSpc>
              <a:spcBef>
                <a:spcPts val="0"/>
              </a:spcBef>
              <a:spcAft>
                <a:spcPts val="0"/>
              </a:spcAft>
              <a:buNone/>
            </a:pPr>
            <a:r>
              <a:rPr b="1" lang="en-US" sz="1650" u="sng">
                <a:solidFill>
                  <a:schemeClr val="dk1"/>
                </a:solidFill>
                <a:highlight>
                  <a:srgbClr val="FFFFFF"/>
                </a:highlight>
                <a:latin typeface="Libre Baskerville"/>
                <a:ea typeface="Libre Baskerville"/>
                <a:cs typeface="Libre Baskerville"/>
                <a:sym typeface="Libre Baskerville"/>
              </a:rPr>
              <a:t>ZigBee</a:t>
            </a:r>
            <a:endParaRPr b="1" sz="1650" u="sng">
              <a:solidFill>
                <a:schemeClr val="dk1"/>
              </a:solidFill>
              <a:highlight>
                <a:srgbClr val="FFFFFF"/>
              </a:highlight>
              <a:latin typeface="Libre Baskerville"/>
              <a:ea typeface="Libre Baskerville"/>
              <a:cs typeface="Libre Baskerville"/>
              <a:sym typeface="Libre Baskerville"/>
            </a:endParaRPr>
          </a:p>
          <a:p>
            <a:pPr indent="-327025" lvl="0" marL="457200" rtl="0" algn="l">
              <a:lnSpc>
                <a:spcPct val="167000"/>
              </a:lnSpc>
              <a:spcBef>
                <a:spcPts val="2000"/>
              </a:spcBef>
              <a:spcAft>
                <a:spcPts val="0"/>
              </a:spcAft>
              <a:buClr>
                <a:schemeClr val="dk1"/>
              </a:buClr>
              <a:buSzPts val="1550"/>
              <a:buFont typeface="Libre Baskerville"/>
              <a:buChar char="●"/>
            </a:pPr>
            <a:r>
              <a:rPr lang="en-US" sz="1550">
                <a:solidFill>
                  <a:srgbClr val="333333"/>
                </a:solidFill>
                <a:highlight>
                  <a:srgbClr val="FFFFFF"/>
                </a:highlight>
                <a:latin typeface="Libre Baskerville"/>
                <a:ea typeface="Libre Baskerville"/>
                <a:cs typeface="Libre Baskerville"/>
                <a:sym typeface="Libre Baskerville"/>
              </a:rPr>
              <a:t>Zigbee communication is specially built for control and sensor networks on IEEE 802.15.4 standard for wireless personal area networks (WPANs), and it is the product from Zigbee alliance. This </a:t>
            </a:r>
            <a:r>
              <a:rPr lang="en-US" sz="1550">
                <a:solidFill>
                  <a:srgbClr val="E03800"/>
                </a:solidFill>
                <a:highlight>
                  <a:srgbClr val="FFFFFF"/>
                </a:highlight>
                <a:uFill>
                  <a:noFill/>
                </a:uFill>
                <a:latin typeface="Libre Baskerville"/>
                <a:ea typeface="Libre Baskerville"/>
                <a:cs typeface="Libre Baskerville"/>
                <a:sym typeface="Libre Baskerville"/>
                <a:hlinkClick r:id="rId4"/>
              </a:rPr>
              <a:t>communication standard</a:t>
            </a:r>
            <a:r>
              <a:rPr lang="en-US" sz="1550">
                <a:solidFill>
                  <a:srgbClr val="333333"/>
                </a:solidFill>
                <a:highlight>
                  <a:srgbClr val="FFFFFF"/>
                </a:highlight>
                <a:latin typeface="Libre Baskerville"/>
                <a:ea typeface="Libre Baskerville"/>
                <a:cs typeface="Libre Baskerville"/>
                <a:sym typeface="Libre Baskerville"/>
              </a:rPr>
              <a:t> defines physical and Media Access Control (MAC) layers to handle many devices at low-data rates. These Zigbee’s WPANs operate at 868 MHz, 902-928MHz and 2.4 GHz frequencies. The date rate of 250 kbps is best suited for periodic as well as intermediate two way transmission of data between sensors and controllers.</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rtl="0" algn="l">
              <a:lnSpc>
                <a:spcPct val="167000"/>
              </a:lnSpc>
              <a:spcBef>
                <a:spcPts val="0"/>
              </a:spcBef>
              <a:spcAft>
                <a:spcPts val="0"/>
              </a:spcAft>
              <a:buClr>
                <a:schemeClr val="dk1"/>
              </a:buClr>
              <a:buSzPts val="1550"/>
              <a:buFont typeface="Libre Baskerville"/>
              <a:buChar char="●"/>
            </a:pPr>
            <a:r>
              <a:rPr lang="en-US" sz="1550">
                <a:solidFill>
                  <a:srgbClr val="333333"/>
                </a:solidFill>
                <a:highlight>
                  <a:srgbClr val="FFFFFF"/>
                </a:highlight>
                <a:latin typeface="Libre Baskerville"/>
                <a:ea typeface="Libre Baskerville"/>
                <a:cs typeface="Libre Baskerville"/>
                <a:sym typeface="Libre Baskerville"/>
              </a:rPr>
              <a:t>Zigbee is low-cost and low-powered mesh network widely deployed for controlling and monitoring applications where it covers 10-100 meters within the range. This communication system is less expensive and simpler than the other proprietary short-range </a:t>
            </a:r>
            <a:r>
              <a:rPr lang="en-US" sz="1550">
                <a:solidFill>
                  <a:srgbClr val="E03800"/>
                </a:solidFill>
                <a:highlight>
                  <a:srgbClr val="FFFFFF"/>
                </a:highlight>
                <a:uFill>
                  <a:noFill/>
                </a:uFill>
                <a:latin typeface="Libre Baskerville"/>
                <a:ea typeface="Libre Baskerville"/>
                <a:cs typeface="Libre Baskerville"/>
                <a:sym typeface="Libre Baskerville"/>
                <a:hlinkClick r:id="rId5"/>
              </a:rPr>
              <a:t>wireless sensor networks  as Bluetoot</a:t>
            </a:r>
            <a:r>
              <a:rPr lang="en-US" sz="1550">
                <a:solidFill>
                  <a:srgbClr val="333333"/>
                </a:solidFill>
                <a:highlight>
                  <a:srgbClr val="FFFFFF"/>
                </a:highlight>
                <a:latin typeface="Libre Baskerville"/>
                <a:ea typeface="Libre Baskerville"/>
                <a:cs typeface="Libre Baskerville"/>
                <a:sym typeface="Libre Baskerville"/>
              </a:rPr>
              <a:t>h and Wi-Fi.</a:t>
            </a:r>
            <a:endParaRPr>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05" name="Shape 205"/>
        <p:cNvGrpSpPr/>
        <p:nvPr/>
      </p:nvGrpSpPr>
      <p:grpSpPr>
        <a:xfrm>
          <a:off x="0" y="0"/>
          <a:ext cx="0" cy="0"/>
          <a:chOff x="0" y="0"/>
          <a:chExt cx="0" cy="0"/>
        </a:xfrm>
      </p:grpSpPr>
      <p:sp>
        <p:nvSpPr>
          <p:cNvPr id="206" name="Google Shape;206;p26"/>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7" name="Google Shape;207;p26"/>
          <p:cNvSpPr txBox="1"/>
          <p:nvPr/>
        </p:nvSpPr>
        <p:spPr>
          <a:xfrm>
            <a:off x="1712050" y="152225"/>
            <a:ext cx="73599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Local Area Wireless System</a:t>
            </a:r>
            <a:endParaRPr/>
          </a:p>
        </p:txBody>
      </p:sp>
      <p:sp>
        <p:nvSpPr>
          <p:cNvPr id="208" name="Google Shape;208;p26"/>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24</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209" name="Google Shape;209;p26"/>
          <p:cNvSpPr txBox="1"/>
          <p:nvPr/>
        </p:nvSpPr>
        <p:spPr>
          <a:xfrm>
            <a:off x="186950" y="1141350"/>
            <a:ext cx="8717700" cy="5018100"/>
          </a:xfrm>
          <a:prstGeom prst="rect">
            <a:avLst/>
          </a:prstGeom>
          <a:noFill/>
          <a:ln>
            <a:noFill/>
          </a:ln>
        </p:spPr>
        <p:txBody>
          <a:bodyPr anchorCtr="0" anchor="t" bIns="91425" lIns="91425" spcFirstLastPara="1" rIns="91425" wrap="square" tIns="91425">
            <a:noAutofit/>
          </a:bodyPr>
          <a:lstStyle/>
          <a:p>
            <a:pPr indent="0" lvl="0" marL="457200" rtl="0" algn="l">
              <a:lnSpc>
                <a:spcPct val="167000"/>
              </a:lnSpc>
              <a:spcBef>
                <a:spcPts val="0"/>
              </a:spcBef>
              <a:spcAft>
                <a:spcPts val="0"/>
              </a:spcAft>
              <a:buNone/>
            </a:pPr>
            <a:r>
              <a:rPr b="1" lang="en-US" sz="1650" u="sng">
                <a:solidFill>
                  <a:schemeClr val="dk1"/>
                </a:solidFill>
                <a:highlight>
                  <a:srgbClr val="FFFFFF"/>
                </a:highlight>
                <a:latin typeface="Libre Baskerville"/>
                <a:ea typeface="Libre Baskerville"/>
                <a:cs typeface="Libre Baskerville"/>
                <a:sym typeface="Libre Baskerville"/>
              </a:rPr>
              <a:t>RFID</a:t>
            </a:r>
            <a:endParaRPr b="1" sz="1650" u="sng">
              <a:solidFill>
                <a:schemeClr val="dk1"/>
              </a:solidFill>
              <a:highlight>
                <a:srgbClr val="FFFFFF"/>
              </a:highlight>
              <a:latin typeface="Libre Baskerville"/>
              <a:ea typeface="Libre Baskerville"/>
              <a:cs typeface="Libre Baskerville"/>
              <a:sym typeface="Libre Baskerville"/>
            </a:endParaRPr>
          </a:p>
          <a:p>
            <a:pPr indent="-327025" lvl="0" marL="457200" rtl="0" algn="l">
              <a:lnSpc>
                <a:spcPct val="167000"/>
              </a:lnSpc>
              <a:spcBef>
                <a:spcPts val="2000"/>
              </a:spcBef>
              <a:spcAft>
                <a:spcPts val="0"/>
              </a:spcAft>
              <a:buClr>
                <a:schemeClr val="dk1"/>
              </a:buClr>
              <a:buSzPts val="1550"/>
              <a:buFont typeface="Libre Baskerville"/>
              <a:buChar char="●"/>
            </a:pPr>
            <a:r>
              <a:rPr lang="en-US" sz="1550">
                <a:solidFill>
                  <a:srgbClr val="3A3A38"/>
                </a:solidFill>
                <a:highlight>
                  <a:srgbClr val="FFFFFF"/>
                </a:highlight>
                <a:latin typeface="Libre Baskerville"/>
                <a:ea typeface="Libre Baskerville"/>
                <a:cs typeface="Libre Baskerville"/>
                <a:sym typeface="Libre Baskerville"/>
              </a:rPr>
              <a:t>“Radio-frequency identification” is a technology where digital data encoded in RFID tags or smart labels are captured by a reader via radio waves. It is similar to barcoding in that data from a tag or label are captured by a device that stores the data in a database. The most notable is that RFID tag data can be read outside the line-of-sight, whereas barcodes must be aligned with an optical scanner.</a:t>
            </a:r>
            <a:endParaRPr sz="1550">
              <a:solidFill>
                <a:schemeClr val="dk1"/>
              </a:solidFill>
              <a:highlight>
                <a:srgbClr val="FFFFFF"/>
              </a:highlight>
              <a:latin typeface="Libre Baskerville"/>
              <a:ea typeface="Libre Baskerville"/>
              <a:cs typeface="Libre Baskerville"/>
              <a:sym typeface="Libre Baskerville"/>
            </a:endParaRPr>
          </a:p>
          <a:p>
            <a:pPr indent="-317500" lvl="0" marL="457200" rtl="0" algn="l">
              <a:lnSpc>
                <a:spcPct val="167000"/>
              </a:lnSpc>
              <a:spcBef>
                <a:spcPts val="0"/>
              </a:spcBef>
              <a:spcAft>
                <a:spcPts val="0"/>
              </a:spcAft>
              <a:buClr>
                <a:schemeClr val="dk1"/>
              </a:buClr>
              <a:buSzPts val="1400"/>
              <a:buFont typeface="Libre Baskerville"/>
              <a:buChar char="●"/>
            </a:pPr>
            <a:r>
              <a:rPr lang="en-US">
                <a:solidFill>
                  <a:srgbClr val="3A3A38"/>
                </a:solidFill>
                <a:highlight>
                  <a:srgbClr val="FFFFFF"/>
                </a:highlight>
                <a:latin typeface="Libre Baskerville"/>
                <a:ea typeface="Libre Baskerville"/>
                <a:cs typeface="Libre Baskerville"/>
                <a:sym typeface="Libre Baskerville"/>
              </a:rPr>
              <a:t>An RFID tag consists of an integrated circuit and an antenna. The tag is also composed of a protective material that holds the pieces together and shields them from various environmental conditions. The protective material depends on the application. </a:t>
            </a:r>
            <a:endParaRPr>
              <a:solidFill>
                <a:srgbClr val="3A3A38"/>
              </a:solidFill>
              <a:highlight>
                <a:srgbClr val="FFFFFF"/>
              </a:highlight>
              <a:latin typeface="Libre Baskerville"/>
              <a:ea typeface="Libre Baskerville"/>
              <a:cs typeface="Libre Baskerville"/>
              <a:sym typeface="Libre Baskerville"/>
            </a:endParaRPr>
          </a:p>
          <a:p>
            <a:pPr indent="-317500" lvl="0" marL="457200" rtl="0" algn="l">
              <a:lnSpc>
                <a:spcPct val="167000"/>
              </a:lnSpc>
              <a:spcBef>
                <a:spcPts val="0"/>
              </a:spcBef>
              <a:spcAft>
                <a:spcPts val="0"/>
              </a:spcAft>
              <a:buClr>
                <a:schemeClr val="dk1"/>
              </a:buClr>
              <a:buSzPts val="1400"/>
              <a:buFont typeface="Libre Baskerville"/>
              <a:buChar char="●"/>
            </a:pPr>
            <a:r>
              <a:rPr lang="en-US">
                <a:solidFill>
                  <a:srgbClr val="3A3A38"/>
                </a:solidFill>
                <a:highlight>
                  <a:srgbClr val="FFFFFF"/>
                </a:highlight>
                <a:latin typeface="Libre Baskerville"/>
                <a:ea typeface="Libre Baskerville"/>
                <a:cs typeface="Libre Baskerville"/>
                <a:sym typeface="Libre Baskerville"/>
              </a:rPr>
              <a:t>For example, employee ID badges containing RFID tags are typically made from durable plastic, and the tag is embedded between the layers of plastic. RFID tags come in a variety of shapes and sizes and are either passive or active. Passive tags are the most widely used, as they are smaller and less expensive to implement.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13" name="Shape 213"/>
        <p:cNvGrpSpPr/>
        <p:nvPr/>
      </p:nvGrpSpPr>
      <p:grpSpPr>
        <a:xfrm>
          <a:off x="0" y="0"/>
          <a:ext cx="0" cy="0"/>
          <a:chOff x="0" y="0"/>
          <a:chExt cx="0" cy="0"/>
        </a:xfrm>
      </p:grpSpPr>
      <p:sp>
        <p:nvSpPr>
          <p:cNvPr id="214" name="Google Shape;214;p27"/>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15" name="Google Shape;215;p27"/>
          <p:cNvSpPr txBox="1"/>
          <p:nvPr/>
        </p:nvSpPr>
        <p:spPr>
          <a:xfrm>
            <a:off x="1712050" y="152225"/>
            <a:ext cx="7359900" cy="7137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Local Area Wireless System</a:t>
            </a:r>
            <a:endParaRPr/>
          </a:p>
        </p:txBody>
      </p:sp>
      <p:sp>
        <p:nvSpPr>
          <p:cNvPr id="216" name="Google Shape;216;p27"/>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25</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sp>
        <p:nvSpPr>
          <p:cNvPr id="217" name="Google Shape;217;p27"/>
          <p:cNvSpPr txBox="1"/>
          <p:nvPr/>
        </p:nvSpPr>
        <p:spPr>
          <a:xfrm>
            <a:off x="186950" y="1141350"/>
            <a:ext cx="8717700" cy="5018100"/>
          </a:xfrm>
          <a:prstGeom prst="rect">
            <a:avLst/>
          </a:prstGeom>
          <a:noFill/>
          <a:ln>
            <a:noFill/>
          </a:ln>
        </p:spPr>
        <p:txBody>
          <a:bodyPr anchorCtr="0" anchor="t" bIns="91425" lIns="91425" spcFirstLastPara="1" rIns="91425" wrap="square" tIns="91425">
            <a:noAutofit/>
          </a:bodyPr>
          <a:lstStyle/>
          <a:p>
            <a:pPr indent="0" lvl="0" marL="457200" rtl="0" algn="l">
              <a:lnSpc>
                <a:spcPct val="167000"/>
              </a:lnSpc>
              <a:spcBef>
                <a:spcPts val="0"/>
              </a:spcBef>
              <a:spcAft>
                <a:spcPts val="0"/>
              </a:spcAft>
              <a:buNone/>
            </a:pPr>
            <a:r>
              <a:rPr b="1" lang="en-US" sz="1650" u="sng">
                <a:solidFill>
                  <a:schemeClr val="dk1"/>
                </a:solidFill>
                <a:highlight>
                  <a:srgbClr val="FFFFFF"/>
                </a:highlight>
                <a:latin typeface="Libre Baskerville"/>
                <a:ea typeface="Libre Baskerville"/>
                <a:cs typeface="Libre Baskerville"/>
                <a:sym typeface="Libre Baskerville"/>
              </a:rPr>
              <a:t>WiMax</a:t>
            </a:r>
            <a:endParaRPr b="1" sz="1650" u="sng">
              <a:solidFill>
                <a:schemeClr val="dk1"/>
              </a:solidFill>
              <a:highlight>
                <a:srgbClr val="FFFFFF"/>
              </a:highlight>
              <a:latin typeface="Libre Baskerville"/>
              <a:ea typeface="Libre Baskerville"/>
              <a:cs typeface="Libre Baskerville"/>
              <a:sym typeface="Libre Baskerville"/>
            </a:endParaRPr>
          </a:p>
          <a:p>
            <a:pPr indent="-327025" lvl="0" marL="457200" marR="25400" rtl="0" algn="just">
              <a:lnSpc>
                <a:spcPct val="115000"/>
              </a:lnSpc>
              <a:spcBef>
                <a:spcPts val="2000"/>
              </a:spcBef>
              <a:spcAft>
                <a:spcPts val="0"/>
              </a:spcAft>
              <a:buClr>
                <a:schemeClr val="dk1"/>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WiMAX is one of the hottest broadband wireless technologies around today. WiMAX systems are expected to deliver broadband access services to residential and enterprise customers in an economical way.</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marR="25400" rtl="0" algn="just">
              <a:lnSpc>
                <a:spcPct val="115000"/>
              </a:lnSpc>
              <a:spcBef>
                <a:spcPts val="0"/>
              </a:spcBef>
              <a:spcAft>
                <a:spcPts val="0"/>
              </a:spcAft>
              <a:buClr>
                <a:schemeClr val="dk1"/>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Loosely, WiMax is a standardized wireless version of Ethernet intended primarily as an alternative to wire technologies (such as Cable Modems, DSL and T1/E1 links) to provide broadband access to customer premises.</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marR="25400" rtl="0" algn="just">
              <a:lnSpc>
                <a:spcPct val="115000"/>
              </a:lnSpc>
              <a:spcBef>
                <a:spcPts val="0"/>
              </a:spcBef>
              <a:spcAft>
                <a:spcPts val="0"/>
              </a:spcAft>
              <a:buClr>
                <a:schemeClr val="dk1"/>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More strictly, WiMAX is an industry trade organization formed by leading communications, component, and equipment companies to promote and certify compatibility and interoperability of broadband wireless access equipment that conforms to the IEEE 802.16 and ETSI HIPERMAN standards.</a:t>
            </a:r>
            <a:endParaRPr sz="1550">
              <a:solidFill>
                <a:schemeClr val="dk1"/>
              </a:solidFill>
              <a:highlight>
                <a:srgbClr val="FFFFFF"/>
              </a:highlight>
              <a:latin typeface="Libre Baskerville"/>
              <a:ea typeface="Libre Baskerville"/>
              <a:cs typeface="Libre Baskerville"/>
              <a:sym typeface="Libre Baskerville"/>
            </a:endParaRPr>
          </a:p>
          <a:p>
            <a:pPr indent="-327025" lvl="0" marL="457200" marR="25400" rtl="0" algn="just">
              <a:lnSpc>
                <a:spcPct val="115000"/>
              </a:lnSpc>
              <a:spcBef>
                <a:spcPts val="0"/>
              </a:spcBef>
              <a:spcAft>
                <a:spcPts val="0"/>
              </a:spcAft>
              <a:buClr>
                <a:schemeClr val="dk1"/>
              </a:buClr>
              <a:buSzPts val="1550"/>
              <a:buFont typeface="Libre Baskerville"/>
              <a:buChar char="●"/>
            </a:pPr>
            <a:r>
              <a:rPr lang="en-US" sz="1550">
                <a:solidFill>
                  <a:schemeClr val="dk1"/>
                </a:solidFill>
                <a:highlight>
                  <a:srgbClr val="FFFFFF"/>
                </a:highlight>
                <a:latin typeface="Libre Baskerville"/>
                <a:ea typeface="Libre Baskerville"/>
                <a:cs typeface="Libre Baskerville"/>
                <a:sym typeface="Libre Baskerville"/>
              </a:rPr>
              <a:t>WiMAX would operate similar to WiFi, but at higher speeds over greater distances and for a greater number of users. WiMAX has the ability to provide service even in areas that are difficult for wired infrastructure to reach and the ability to overcome the physical limitations of traditional wired infrastructure.</a:t>
            </a:r>
            <a:endParaRPr sz="1550">
              <a:solidFill>
                <a:schemeClr val="dk1"/>
              </a:solidFill>
              <a:highlight>
                <a:srgbClr val="FFFFFF"/>
              </a:highlight>
              <a:latin typeface="Libre Baskerville"/>
              <a:ea typeface="Libre Baskerville"/>
              <a:cs typeface="Libre Baskerville"/>
              <a:sym typeface="Libre Baskerville"/>
            </a:endParaRPr>
          </a:p>
          <a:p>
            <a:pPr indent="0" lvl="0" marL="0" rtl="0" algn="l">
              <a:lnSpc>
                <a:spcPct val="115000"/>
              </a:lnSpc>
              <a:spcBef>
                <a:spcPts val="700"/>
              </a:spcBef>
              <a:spcAft>
                <a:spcPts val="0"/>
              </a:spcAft>
              <a:buNone/>
            </a:pPr>
            <a:r>
              <a:t/>
            </a:r>
            <a:endParaRPr sz="1550">
              <a:solidFill>
                <a:srgbClr val="333333"/>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21" name="Shape 221"/>
        <p:cNvGrpSpPr/>
        <p:nvPr/>
      </p:nvGrpSpPr>
      <p:grpSpPr>
        <a:xfrm>
          <a:off x="0" y="0"/>
          <a:ext cx="0" cy="0"/>
          <a:chOff x="0" y="0"/>
          <a:chExt cx="0" cy="0"/>
        </a:xfrm>
      </p:grpSpPr>
      <p:sp>
        <p:nvSpPr>
          <p:cNvPr id="222" name="Google Shape;222;p28"/>
          <p:cNvSpPr/>
          <p:nvPr/>
        </p:nvSpPr>
        <p:spPr>
          <a:xfrm>
            <a:off x="0" y="0"/>
            <a:ext cx="9144000"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3" name="Google Shape;223;p28"/>
          <p:cNvSpPr txBox="1"/>
          <p:nvPr/>
        </p:nvSpPr>
        <p:spPr>
          <a:xfrm>
            <a:off x="3641471" y="3406886"/>
            <a:ext cx="3232042" cy="1613348"/>
          </a:xfrm>
          <a:prstGeom prst="rect">
            <a:avLst/>
          </a:prstGeom>
          <a:noFill/>
          <a:ln>
            <a:noFill/>
          </a:ln>
        </p:spPr>
        <p:txBody>
          <a:bodyPr anchorCtr="0" anchor="t" bIns="0" lIns="0" spcFirstLastPara="1" rIns="0" wrap="square" tIns="0">
            <a:noAutofit/>
          </a:bodyPr>
          <a:lstStyle/>
          <a:p>
            <a:pPr indent="0" lvl="0" marL="0" marR="0" rtl="0" algn="l">
              <a:lnSpc>
                <a:spcPct val="114645"/>
              </a:lnSpc>
              <a:spcBef>
                <a:spcPts val="0"/>
              </a:spcBef>
              <a:spcAft>
                <a:spcPts val="0"/>
              </a:spcAft>
              <a:buNone/>
            </a:pPr>
            <a:r>
              <a:rPr lang="en-US" sz="4800">
                <a:solidFill>
                  <a:srgbClr val="000000"/>
                </a:solidFill>
                <a:latin typeface="Libre Baskerville"/>
                <a:ea typeface="Libre Baskerville"/>
                <a:cs typeface="Libre Baskerville"/>
                <a:sym typeface="Libre Baskerville"/>
              </a:rPr>
              <a:t>Thank you</a:t>
            </a:r>
            <a:endParaRPr/>
          </a:p>
        </p:txBody>
      </p:sp>
      <p:sp>
        <p:nvSpPr>
          <p:cNvPr id="224" name="Google Shape;224;p28"/>
          <p:cNvSpPr txBox="1"/>
          <p:nvPr/>
        </p:nvSpPr>
        <p:spPr>
          <a:xfrm>
            <a:off x="270052" y="6342231"/>
            <a:ext cx="476420" cy="468864"/>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sz="1400">
                <a:solidFill>
                  <a:srgbClr val="FFFFFF"/>
                </a:solidFill>
                <a:latin typeface="Libre Franklin"/>
                <a:ea typeface="Libre Franklin"/>
                <a:cs typeface="Libre Franklin"/>
                <a:sym typeface="Libre Franklin"/>
              </a:rPr>
              <a:t>2</a:t>
            </a:r>
            <a:r>
              <a:rPr lang="en-US">
                <a:solidFill>
                  <a:srgbClr val="FFFFFF"/>
                </a:solidFill>
                <a:latin typeface="Libre Franklin"/>
                <a:ea typeface="Libre Franklin"/>
                <a:cs typeface="Libre Franklin"/>
                <a:sym typeface="Libre Franklin"/>
              </a:rPr>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 name="Shape 36"/>
        <p:cNvGrpSpPr/>
        <p:nvPr/>
      </p:nvGrpSpPr>
      <p:grpSpPr>
        <a:xfrm>
          <a:off x="0" y="0"/>
          <a:ext cx="0" cy="0"/>
          <a:chOff x="0" y="0"/>
          <a:chExt cx="0" cy="0"/>
        </a:xfrm>
      </p:grpSpPr>
      <p:sp>
        <p:nvSpPr>
          <p:cNvPr id="37" name="Google Shape;37;p5"/>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8" name="Google Shape;38;p5"/>
          <p:cNvSpPr txBox="1"/>
          <p:nvPr/>
        </p:nvSpPr>
        <p:spPr>
          <a:xfrm>
            <a:off x="2432475" y="372997"/>
            <a:ext cx="5631000" cy="689700"/>
          </a:xfrm>
          <a:prstGeom prst="rect">
            <a:avLst/>
          </a:prstGeom>
          <a:noFill/>
          <a:ln>
            <a:noFill/>
          </a:ln>
        </p:spPr>
        <p:txBody>
          <a:bodyPr anchorCtr="0" anchor="t" bIns="0" lIns="0" spcFirstLastPara="1" rIns="0" wrap="square" tIns="0">
            <a:noAutofit/>
          </a:bodyPr>
          <a:lstStyle/>
          <a:p>
            <a:pPr indent="0" lvl="0" marL="0" marR="0" rtl="0" algn="l">
              <a:lnSpc>
                <a:spcPct val="113325"/>
              </a:lnSpc>
              <a:spcBef>
                <a:spcPts val="0"/>
              </a:spcBef>
              <a:spcAft>
                <a:spcPts val="0"/>
              </a:spcAft>
              <a:buNone/>
            </a:pPr>
            <a:r>
              <a:rPr lang="en-US" sz="4000">
                <a:solidFill>
                  <a:srgbClr val="696464"/>
                </a:solidFill>
                <a:latin typeface="Libre Franklin"/>
                <a:ea typeface="Libre Franklin"/>
                <a:cs typeface="Libre Franklin"/>
                <a:sym typeface="Libre Franklin"/>
              </a:rPr>
              <a:t>Bluetooth</a:t>
            </a:r>
            <a:endParaRPr/>
          </a:p>
        </p:txBody>
      </p:sp>
      <p:sp>
        <p:nvSpPr>
          <p:cNvPr id="39" name="Google Shape;39;p5"/>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3</a:t>
            </a:r>
            <a:endParaRPr/>
          </a:p>
        </p:txBody>
      </p:sp>
      <p:sp>
        <p:nvSpPr>
          <p:cNvPr id="40" name="Google Shape;40;p5"/>
          <p:cNvSpPr txBox="1"/>
          <p:nvPr/>
        </p:nvSpPr>
        <p:spPr>
          <a:xfrm>
            <a:off x="423100" y="1377500"/>
            <a:ext cx="8461800" cy="4850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IEEE 802.15 Bluetooth User Case Scenarios</a:t>
            </a:r>
            <a:endParaRPr sz="2600">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MAC Layer and Link Management</a:t>
            </a:r>
            <a:endParaRPr sz="2600">
              <a:solidFill>
                <a:schemeClr val="dk1"/>
              </a:solidFill>
              <a:latin typeface="Libre Baskerville"/>
              <a:ea typeface="Libre Baskerville"/>
              <a:cs typeface="Libre Baskerville"/>
              <a:sym typeface="Libre Baskerville"/>
            </a:endParaRPr>
          </a:p>
          <a:p>
            <a:pPr indent="0" lvl="0" marL="457200" rtl="0" algn="l">
              <a:spcBef>
                <a:spcPts val="0"/>
              </a:spcBef>
              <a:spcAft>
                <a:spcPts val="0"/>
              </a:spcAft>
              <a:buNone/>
            </a:pPr>
            <a:r>
              <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Local Area Wireless Systems:</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WPABX</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IrDA</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ZigBee</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RFID</a:t>
            </a:r>
            <a:endParaRPr sz="2600">
              <a:solidFill>
                <a:schemeClr val="dk1"/>
              </a:solidFill>
              <a:latin typeface="Libre Baskerville"/>
              <a:ea typeface="Libre Baskerville"/>
              <a:cs typeface="Libre Baskerville"/>
              <a:sym typeface="Libre Baskerville"/>
            </a:endParaRPr>
          </a:p>
          <a:p>
            <a:pPr indent="-393700" lvl="3" marL="1828800" rtl="0" algn="l">
              <a:spcBef>
                <a:spcPts val="0"/>
              </a:spcBef>
              <a:spcAft>
                <a:spcPts val="0"/>
              </a:spcAft>
              <a:buClr>
                <a:schemeClr val="dk1"/>
              </a:buClr>
              <a:buSzPts val="2600"/>
              <a:buFont typeface="Libre Baskerville"/>
              <a:buChar char="●"/>
            </a:pPr>
            <a:r>
              <a:rPr lang="en-US" sz="2600">
                <a:solidFill>
                  <a:schemeClr val="dk1"/>
                </a:solidFill>
                <a:latin typeface="Libre Baskerville"/>
                <a:ea typeface="Libre Baskerville"/>
                <a:cs typeface="Libre Baskerville"/>
                <a:sym typeface="Libre Baskerville"/>
              </a:rPr>
              <a:t>WiMax</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4" name="Shape 44"/>
        <p:cNvGrpSpPr/>
        <p:nvPr/>
      </p:nvGrpSpPr>
      <p:grpSpPr>
        <a:xfrm>
          <a:off x="0" y="0"/>
          <a:ext cx="0" cy="0"/>
          <a:chOff x="0" y="0"/>
          <a:chExt cx="0" cy="0"/>
        </a:xfrm>
      </p:grpSpPr>
      <p:sp>
        <p:nvSpPr>
          <p:cNvPr id="45" name="Google Shape;45;p6"/>
          <p:cNvSpPr/>
          <p:nvPr/>
        </p:nvSpPr>
        <p:spPr>
          <a:xfrm>
            <a:off x="0" y="0"/>
            <a:ext cx="9144000"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6"/>
          <p:cNvSpPr txBox="1"/>
          <p:nvPr/>
        </p:nvSpPr>
        <p:spPr>
          <a:xfrm>
            <a:off x="1006144" y="812417"/>
            <a:ext cx="4404207" cy="1192113"/>
          </a:xfrm>
          <a:prstGeom prst="rect">
            <a:avLst/>
          </a:prstGeom>
          <a:noFill/>
          <a:ln>
            <a:noFill/>
          </a:ln>
        </p:spPr>
        <p:txBody>
          <a:bodyPr anchorCtr="0" anchor="t" bIns="0" lIns="0" spcFirstLastPara="1" rIns="0" wrap="square" tIns="0">
            <a:noAutofit/>
          </a:bodyPr>
          <a:lstStyle/>
          <a:p>
            <a:pPr indent="0" lvl="0" marL="0" marR="0" rtl="0" algn="l">
              <a:lnSpc>
                <a:spcPct val="110722"/>
              </a:lnSpc>
              <a:spcBef>
                <a:spcPts val="0"/>
              </a:spcBef>
              <a:spcAft>
                <a:spcPts val="0"/>
              </a:spcAft>
              <a:buNone/>
            </a:pPr>
            <a:r>
              <a:rPr lang="en-US" sz="3600">
                <a:solidFill>
                  <a:srgbClr val="696464"/>
                </a:solidFill>
                <a:latin typeface="Times New Roman"/>
                <a:ea typeface="Times New Roman"/>
                <a:cs typeface="Times New Roman"/>
                <a:sym typeface="Times New Roman"/>
              </a:rPr>
              <a:t>Book to be Referred</a:t>
            </a:r>
            <a:endParaRPr/>
          </a:p>
        </p:txBody>
      </p:sp>
      <p:sp>
        <p:nvSpPr>
          <p:cNvPr id="47" name="Google Shape;47;p6"/>
          <p:cNvSpPr txBox="1"/>
          <p:nvPr/>
        </p:nvSpPr>
        <p:spPr>
          <a:xfrm>
            <a:off x="1006144" y="1506115"/>
            <a:ext cx="8010348" cy="1270530"/>
          </a:xfrm>
          <a:prstGeom prst="rect">
            <a:avLst/>
          </a:prstGeom>
          <a:noFill/>
          <a:ln>
            <a:noFill/>
          </a:ln>
        </p:spPr>
        <p:txBody>
          <a:bodyPr anchorCtr="0" anchor="t" bIns="0" lIns="0" spcFirstLastPara="1" rIns="0" wrap="square" tIns="0">
            <a:noAutofit/>
          </a:bodyPr>
          <a:lstStyle/>
          <a:p>
            <a:pPr indent="0" lvl="0" marL="0" marR="0" rtl="0" algn="l">
              <a:lnSpc>
                <a:spcPct val="114769"/>
              </a:lnSpc>
              <a:spcBef>
                <a:spcPts val="0"/>
              </a:spcBef>
              <a:spcAft>
                <a:spcPts val="0"/>
              </a:spcAft>
              <a:buNone/>
            </a:pPr>
            <a:r>
              <a:rPr lang="en-US" sz="2600">
                <a:solidFill>
                  <a:srgbClr val="000000"/>
                </a:solidFill>
                <a:latin typeface="Libre Baskerville"/>
                <a:ea typeface="Libre Baskerville"/>
                <a:cs typeface="Libre Baskerville"/>
                <a:sym typeface="Libre Baskerville"/>
              </a:rPr>
              <a:t>1) Mobile Computing by Rak kamal ,Chapter 6, Page No.-</a:t>
            </a:r>
            <a:r>
              <a:rPr lang="en-US"/>
              <a:t> </a:t>
            </a:r>
            <a:r>
              <a:rPr lang="en-US" sz="2600">
                <a:solidFill>
                  <a:srgbClr val="000000"/>
                </a:solidFill>
                <a:latin typeface="Libre Baskerville"/>
                <a:ea typeface="Libre Baskerville"/>
                <a:cs typeface="Libre Baskerville"/>
                <a:sym typeface="Libre Baskerville"/>
              </a:rPr>
              <a:t>271-291</a:t>
            </a:r>
            <a:endParaRPr/>
          </a:p>
        </p:txBody>
      </p:sp>
      <p:sp>
        <p:nvSpPr>
          <p:cNvPr id="48" name="Google Shape;48;p6"/>
          <p:cNvSpPr txBox="1"/>
          <p:nvPr/>
        </p:nvSpPr>
        <p:spPr>
          <a:xfrm>
            <a:off x="1006144" y="2375176"/>
            <a:ext cx="8479800" cy="1270500"/>
          </a:xfrm>
          <a:prstGeom prst="rect">
            <a:avLst/>
          </a:prstGeom>
          <a:noFill/>
          <a:ln>
            <a:noFill/>
          </a:ln>
        </p:spPr>
        <p:txBody>
          <a:bodyPr anchorCtr="0" anchor="t" bIns="0" lIns="0" spcFirstLastPara="1" rIns="0" wrap="square" tIns="0">
            <a:noAutofit/>
          </a:bodyPr>
          <a:lstStyle/>
          <a:p>
            <a:pPr indent="0" lvl="0" marL="0" marR="0" rtl="0" algn="l">
              <a:lnSpc>
                <a:spcPct val="114769"/>
              </a:lnSpc>
              <a:spcBef>
                <a:spcPts val="0"/>
              </a:spcBef>
              <a:spcAft>
                <a:spcPts val="0"/>
              </a:spcAft>
              <a:buNone/>
            </a:pPr>
            <a:r>
              <a:rPr lang="en-US" sz="2600">
                <a:solidFill>
                  <a:srgbClr val="000000"/>
                </a:solidFill>
                <a:latin typeface="Libre Baskerville"/>
                <a:ea typeface="Libre Baskerville"/>
                <a:cs typeface="Libre Baskerville"/>
                <a:sym typeface="Libre Baskerville"/>
              </a:rPr>
              <a:t>2) Mobile Communication By Jochen Schiller,Chapter 9, Page</a:t>
            </a:r>
            <a:endParaRPr/>
          </a:p>
          <a:p>
            <a:pPr indent="0" lvl="0" marL="274269" marR="0" rtl="0" algn="l">
              <a:lnSpc>
                <a:spcPct val="114769"/>
              </a:lnSpc>
              <a:spcBef>
                <a:spcPts val="135"/>
              </a:spcBef>
              <a:spcAft>
                <a:spcPts val="0"/>
              </a:spcAft>
              <a:buNone/>
            </a:pPr>
            <a:r>
              <a:rPr lang="en-US" sz="2600">
                <a:solidFill>
                  <a:srgbClr val="000000"/>
                </a:solidFill>
                <a:latin typeface="Libre Baskerville"/>
                <a:ea typeface="Libre Baskerville"/>
                <a:cs typeface="Libre Baskerville"/>
                <a:sym typeface="Libre Baskerville"/>
              </a:rPr>
              <a:t>No. 351-365</a:t>
            </a:r>
            <a:endParaRPr/>
          </a:p>
        </p:txBody>
      </p:sp>
      <p:sp>
        <p:nvSpPr>
          <p:cNvPr id="49" name="Google Shape;49;p6"/>
          <p:cNvSpPr txBox="1"/>
          <p:nvPr/>
        </p:nvSpPr>
        <p:spPr>
          <a:xfrm>
            <a:off x="321868" y="6342231"/>
            <a:ext cx="371264" cy="468863"/>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53" name="Shape 53"/>
        <p:cNvGrpSpPr/>
        <p:nvPr/>
      </p:nvGrpSpPr>
      <p:grpSpPr>
        <a:xfrm>
          <a:off x="0" y="0"/>
          <a:ext cx="0" cy="0"/>
          <a:chOff x="0" y="0"/>
          <a:chExt cx="0" cy="0"/>
        </a:xfrm>
      </p:grpSpPr>
      <p:sp>
        <p:nvSpPr>
          <p:cNvPr id="54" name="Google Shape;54;p7"/>
          <p:cNvSpPr/>
          <p:nvPr/>
        </p:nvSpPr>
        <p:spPr>
          <a:xfrm>
            <a:off x="0" y="0"/>
            <a:ext cx="9144000" cy="685799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 name="Google Shape;55;p7"/>
          <p:cNvSpPr txBox="1"/>
          <p:nvPr/>
        </p:nvSpPr>
        <p:spPr>
          <a:xfrm>
            <a:off x="1539950" y="152475"/>
            <a:ext cx="7433400" cy="801900"/>
          </a:xfrm>
          <a:prstGeom prst="rect">
            <a:avLst/>
          </a:prstGeom>
          <a:noFill/>
          <a:ln>
            <a:noFill/>
          </a:ln>
        </p:spPr>
        <p:txBody>
          <a:bodyPr anchorCtr="0" anchor="t" bIns="0" lIns="0" spcFirstLastPara="1" rIns="0" wrap="square" tIns="0">
            <a:noAutofit/>
          </a:bodyPr>
          <a:lstStyle/>
          <a:p>
            <a:pPr indent="0" lvl="0" marL="0" marR="0" rtl="0" algn="l">
              <a:lnSpc>
                <a:spcPct val="114666"/>
              </a:lnSpc>
              <a:spcBef>
                <a:spcPts val="0"/>
              </a:spcBef>
              <a:spcAft>
                <a:spcPts val="0"/>
              </a:spcAft>
              <a:buNone/>
            </a:pPr>
            <a:r>
              <a:rPr lang="en-US" sz="3600">
                <a:latin typeface="Libre Baskerville"/>
                <a:ea typeface="Libre Baskerville"/>
                <a:cs typeface="Libre Baskerville"/>
                <a:sym typeface="Libre Baskerville"/>
              </a:rPr>
              <a:t>Wireless Lan (IEEE 802.11)</a:t>
            </a:r>
            <a:endParaRPr/>
          </a:p>
        </p:txBody>
      </p:sp>
      <p:sp>
        <p:nvSpPr>
          <p:cNvPr id="56" name="Google Shape;56;p7"/>
          <p:cNvSpPr txBox="1"/>
          <p:nvPr/>
        </p:nvSpPr>
        <p:spPr>
          <a:xfrm>
            <a:off x="321868" y="6342231"/>
            <a:ext cx="371264" cy="468863"/>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5</a:t>
            </a:r>
            <a:endParaRPr/>
          </a:p>
        </p:txBody>
      </p:sp>
      <p:sp>
        <p:nvSpPr>
          <p:cNvPr id="57" name="Google Shape;57;p7"/>
          <p:cNvSpPr txBox="1"/>
          <p:nvPr/>
        </p:nvSpPr>
        <p:spPr>
          <a:xfrm>
            <a:off x="157425" y="1170875"/>
            <a:ext cx="8766900" cy="49224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Libre Baskerville"/>
              <a:buChar char="●"/>
            </a:pPr>
            <a:r>
              <a:rPr lang="en-US" sz="2100" u="sng">
                <a:latin typeface="Libre Baskerville"/>
                <a:ea typeface="Libre Baskerville"/>
                <a:cs typeface="Libre Baskerville"/>
                <a:sym typeface="Libre Baskerville"/>
              </a:rPr>
              <a:t>802.11 b-</a:t>
            </a:r>
            <a:r>
              <a:rPr lang="en-US" sz="2100">
                <a:latin typeface="Libre Baskerville"/>
                <a:ea typeface="Libre Baskerville"/>
                <a:cs typeface="Libre Baskerville"/>
                <a:sym typeface="Libre Baskerville"/>
              </a:rPr>
              <a:t> </a:t>
            </a:r>
            <a:r>
              <a:rPr lang="en-US" sz="1550">
                <a:solidFill>
                  <a:srgbClr val="222222"/>
                </a:solidFill>
                <a:highlight>
                  <a:srgbClr val="FFFFFF"/>
                </a:highlight>
                <a:latin typeface="Libre Baskerville"/>
                <a:ea typeface="Libre Baskerville"/>
                <a:cs typeface="Libre Baskerville"/>
                <a:sym typeface="Libre Baskerville"/>
              </a:rPr>
              <a:t>In July of 1999, the Institute of Electrical Engineers (IEEE) expanded on the original WLAN standard and created 802.11b. Wireless B can be compared to traditional Ethernet since it supports  a bandwidth up to </a:t>
            </a:r>
            <a:r>
              <a:rPr b="1" lang="en-US" sz="1550">
                <a:solidFill>
                  <a:srgbClr val="222222"/>
                </a:solidFill>
                <a:highlight>
                  <a:srgbClr val="FFFFFF"/>
                </a:highlight>
                <a:latin typeface="Libre Baskerville"/>
                <a:ea typeface="Libre Baskerville"/>
                <a:cs typeface="Libre Baskerville"/>
                <a:sym typeface="Libre Baskerville"/>
              </a:rPr>
              <a:t>11 Mbps</a:t>
            </a:r>
            <a:r>
              <a:rPr lang="en-US" sz="1550">
                <a:solidFill>
                  <a:srgbClr val="222222"/>
                </a:solidFill>
                <a:highlight>
                  <a:srgbClr val="FFFFFF"/>
                </a:highlight>
                <a:latin typeface="Libre Baskerville"/>
                <a:ea typeface="Libre Baskerville"/>
                <a:cs typeface="Libre Baskerville"/>
                <a:sym typeface="Libre Baskerville"/>
              </a:rPr>
              <a:t> and the signal is good for around 150 feet. Routers with just 802.11b are no longer manufactured these days. A problem with 802.11b is that it operates at a frequency range of </a:t>
            </a:r>
            <a:r>
              <a:rPr b="1" lang="en-US" sz="1550">
                <a:solidFill>
                  <a:srgbClr val="222222"/>
                </a:solidFill>
                <a:highlight>
                  <a:srgbClr val="FFFFFF"/>
                </a:highlight>
                <a:latin typeface="Libre Baskerville"/>
                <a:ea typeface="Libre Baskerville"/>
                <a:cs typeface="Libre Baskerville"/>
                <a:sym typeface="Libre Baskerville"/>
              </a:rPr>
              <a:t>2.4GHz</a:t>
            </a:r>
            <a:r>
              <a:rPr lang="en-US" sz="1550">
                <a:solidFill>
                  <a:srgbClr val="222222"/>
                </a:solidFill>
                <a:highlight>
                  <a:srgbClr val="FFFFFF"/>
                </a:highlight>
                <a:latin typeface="Libre Baskerville"/>
                <a:ea typeface="Libre Baskerville"/>
                <a:cs typeface="Libre Baskerville"/>
                <a:sym typeface="Libre Baskerville"/>
              </a:rPr>
              <a:t> which is the same frequency as many common household appliances and it can cause interference.</a:t>
            </a:r>
            <a:endParaRPr sz="1550">
              <a:solidFill>
                <a:srgbClr val="222222"/>
              </a:solidFill>
              <a:highlight>
                <a:srgbClr val="FFFFFF"/>
              </a:highlight>
              <a:latin typeface="Libre Baskerville"/>
              <a:ea typeface="Libre Baskerville"/>
              <a:cs typeface="Libre Baskerville"/>
              <a:sym typeface="Libre Baskerville"/>
            </a:endParaRPr>
          </a:p>
          <a:p>
            <a:pPr indent="0" lvl="0" marL="457200" rtl="0" algn="l">
              <a:spcBef>
                <a:spcPts val="0"/>
              </a:spcBef>
              <a:spcAft>
                <a:spcPts val="0"/>
              </a:spcAft>
              <a:buNone/>
            </a:pPr>
            <a:r>
              <a:t/>
            </a:r>
            <a:endParaRPr sz="1550">
              <a:solidFill>
                <a:srgbClr val="222222"/>
              </a:solidFill>
              <a:highlight>
                <a:srgbClr val="FFFFFF"/>
              </a:highlight>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100" u="sng">
                <a:solidFill>
                  <a:schemeClr val="dk1"/>
                </a:solidFill>
                <a:latin typeface="Libre Baskerville"/>
                <a:ea typeface="Libre Baskerville"/>
                <a:cs typeface="Libre Baskerville"/>
                <a:sym typeface="Libre Baskerville"/>
              </a:rPr>
              <a:t>802.11 a-</a:t>
            </a:r>
            <a:r>
              <a:rPr lang="en-US" sz="2100">
                <a:solidFill>
                  <a:schemeClr val="dk1"/>
                </a:solidFill>
                <a:latin typeface="Libre Baskerville"/>
                <a:ea typeface="Libre Baskerville"/>
                <a:cs typeface="Libre Baskerville"/>
                <a:sym typeface="Libre Baskerville"/>
              </a:rPr>
              <a:t> </a:t>
            </a:r>
            <a:r>
              <a:rPr lang="en-US" sz="1550">
                <a:solidFill>
                  <a:srgbClr val="222222"/>
                </a:solidFill>
                <a:highlight>
                  <a:srgbClr val="FFFFFF"/>
                </a:highlight>
                <a:latin typeface="Libre Baskerville"/>
                <a:ea typeface="Libre Baskerville"/>
                <a:cs typeface="Libre Baskerville"/>
                <a:sym typeface="Libre Baskerville"/>
              </a:rPr>
              <a:t>Wireless A or 802.11a was actually created around the same time as 802.11b. Wireless B gained more popularity when the wlan standard came out which makes many people believe that 802.11a came out before 802.11b. Wireless A supports up to </a:t>
            </a:r>
            <a:r>
              <a:rPr b="1" lang="en-US" sz="1550">
                <a:solidFill>
                  <a:srgbClr val="222222"/>
                </a:solidFill>
                <a:highlight>
                  <a:srgbClr val="FFFFFF"/>
                </a:highlight>
                <a:latin typeface="Libre Baskerville"/>
                <a:ea typeface="Libre Baskerville"/>
                <a:cs typeface="Libre Baskerville"/>
                <a:sym typeface="Libre Baskerville"/>
              </a:rPr>
              <a:t>54 Mbps</a:t>
            </a:r>
            <a:r>
              <a:rPr lang="en-US" sz="1550">
                <a:solidFill>
                  <a:srgbClr val="222222"/>
                </a:solidFill>
                <a:highlight>
                  <a:srgbClr val="FFFFFF"/>
                </a:highlight>
                <a:latin typeface="Libre Baskerville"/>
                <a:ea typeface="Libre Baskerville"/>
                <a:cs typeface="Libre Baskerville"/>
                <a:sym typeface="Libre Baskerville"/>
              </a:rPr>
              <a:t> of bandwidth, operates at a frequency range around </a:t>
            </a:r>
            <a:r>
              <a:rPr b="1" lang="en-US" sz="1550">
                <a:solidFill>
                  <a:srgbClr val="222222"/>
                </a:solidFill>
                <a:highlight>
                  <a:srgbClr val="FFFFFF"/>
                </a:highlight>
                <a:latin typeface="Libre Baskerville"/>
                <a:ea typeface="Libre Baskerville"/>
                <a:cs typeface="Libre Baskerville"/>
                <a:sym typeface="Libre Baskerville"/>
              </a:rPr>
              <a:t>5 GHz</a:t>
            </a:r>
            <a:r>
              <a:rPr lang="en-US" sz="1550">
                <a:solidFill>
                  <a:srgbClr val="222222"/>
                </a:solidFill>
                <a:highlight>
                  <a:srgbClr val="FFFFFF"/>
                </a:highlight>
                <a:latin typeface="Libre Baskerville"/>
                <a:ea typeface="Libre Baskerville"/>
                <a:cs typeface="Libre Baskerville"/>
                <a:sym typeface="Libre Baskerville"/>
              </a:rPr>
              <a:t>, and there is </a:t>
            </a:r>
            <a:r>
              <a:rPr b="1" lang="en-US" sz="1550">
                <a:solidFill>
                  <a:srgbClr val="222222"/>
                </a:solidFill>
                <a:highlight>
                  <a:srgbClr val="FFFFFF"/>
                </a:highlight>
                <a:latin typeface="Libre Baskerville"/>
                <a:ea typeface="Libre Baskerville"/>
                <a:cs typeface="Libre Baskerville"/>
                <a:sym typeface="Libre Baskerville"/>
              </a:rPr>
              <a:t>no signal interference</a:t>
            </a:r>
            <a:r>
              <a:rPr lang="en-US" sz="1550">
                <a:solidFill>
                  <a:srgbClr val="222222"/>
                </a:solidFill>
                <a:highlight>
                  <a:srgbClr val="FFFFFF"/>
                </a:highlight>
                <a:latin typeface="Libre Baskerville"/>
                <a:ea typeface="Libre Baskerville"/>
                <a:cs typeface="Libre Baskerville"/>
                <a:sym typeface="Libre Baskerville"/>
              </a:rPr>
              <a:t>. Wireless A is more expensive so it is found more on business networks. 802.11a and 802.11b operate at different frequencies so they are incompatible with each other.</a:t>
            </a:r>
            <a:endParaRPr sz="1550">
              <a:solidFill>
                <a:srgbClr val="222222"/>
              </a:solidFill>
              <a:highlight>
                <a:srgbClr val="FFFFFF"/>
              </a:highlight>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61" name="Shape 61"/>
        <p:cNvGrpSpPr/>
        <p:nvPr/>
      </p:nvGrpSpPr>
      <p:grpSpPr>
        <a:xfrm>
          <a:off x="0" y="0"/>
          <a:ext cx="0" cy="0"/>
          <a:chOff x="0" y="0"/>
          <a:chExt cx="0" cy="0"/>
        </a:xfrm>
      </p:grpSpPr>
      <p:sp>
        <p:nvSpPr>
          <p:cNvPr id="62" name="Google Shape;62;p8"/>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3" name="Google Shape;63;p8"/>
          <p:cNvSpPr txBox="1"/>
          <p:nvPr/>
        </p:nvSpPr>
        <p:spPr>
          <a:xfrm>
            <a:off x="1539950" y="152475"/>
            <a:ext cx="7433400" cy="801900"/>
          </a:xfrm>
          <a:prstGeom prst="rect">
            <a:avLst/>
          </a:prstGeom>
          <a:noFill/>
          <a:ln>
            <a:noFill/>
          </a:ln>
        </p:spPr>
        <p:txBody>
          <a:bodyPr anchorCtr="0" anchor="t" bIns="0" lIns="0" spcFirstLastPara="1" rIns="0" wrap="square" tIns="0">
            <a:noAutofit/>
          </a:bodyPr>
          <a:lstStyle/>
          <a:p>
            <a:pPr indent="0" lvl="0" marL="0" marR="0" rtl="0" algn="l">
              <a:lnSpc>
                <a:spcPct val="114666"/>
              </a:lnSpc>
              <a:spcBef>
                <a:spcPts val="0"/>
              </a:spcBef>
              <a:spcAft>
                <a:spcPts val="0"/>
              </a:spcAft>
              <a:buNone/>
            </a:pPr>
            <a:r>
              <a:rPr lang="en-US" sz="3600">
                <a:latin typeface="Libre Baskerville"/>
                <a:ea typeface="Libre Baskerville"/>
                <a:cs typeface="Libre Baskerville"/>
                <a:sym typeface="Libre Baskerville"/>
              </a:rPr>
              <a:t>Wireless Lan (IEEE 802.11)</a:t>
            </a:r>
            <a:endParaRPr/>
          </a:p>
        </p:txBody>
      </p:sp>
      <p:sp>
        <p:nvSpPr>
          <p:cNvPr id="64" name="Google Shape;64;p8"/>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6</a:t>
            </a:r>
            <a:endParaRPr/>
          </a:p>
        </p:txBody>
      </p:sp>
      <p:sp>
        <p:nvSpPr>
          <p:cNvPr id="65" name="Google Shape;65;p8"/>
          <p:cNvSpPr txBox="1"/>
          <p:nvPr/>
        </p:nvSpPr>
        <p:spPr>
          <a:xfrm>
            <a:off x="157425" y="1170875"/>
            <a:ext cx="8766900" cy="28731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Libre Baskerville"/>
              <a:buChar char="●"/>
            </a:pPr>
            <a:r>
              <a:rPr lang="en-US" sz="2100" u="sng">
                <a:latin typeface="Libre Baskerville"/>
                <a:ea typeface="Libre Baskerville"/>
                <a:cs typeface="Libre Baskerville"/>
                <a:sym typeface="Libre Baskerville"/>
              </a:rPr>
              <a:t>802.11 g-</a:t>
            </a:r>
            <a:r>
              <a:rPr lang="en-US" sz="2100">
                <a:latin typeface="Libre Baskerville"/>
                <a:ea typeface="Libre Baskerville"/>
                <a:cs typeface="Libre Baskerville"/>
                <a:sym typeface="Libre Baskerville"/>
              </a:rPr>
              <a:t> </a:t>
            </a:r>
            <a:r>
              <a:rPr lang="en-US" sz="1550">
                <a:solidFill>
                  <a:srgbClr val="222222"/>
                </a:solidFill>
                <a:highlight>
                  <a:srgbClr val="FFFFFF"/>
                </a:highlight>
                <a:latin typeface="Libre Baskerville"/>
                <a:ea typeface="Libre Baskerville"/>
                <a:cs typeface="Libre Baskerville"/>
                <a:sym typeface="Libre Baskerville"/>
              </a:rPr>
              <a:t>Wireless G operates at the same frequency range of Wireless B at </a:t>
            </a:r>
            <a:r>
              <a:rPr b="1" lang="en-US" sz="1550">
                <a:solidFill>
                  <a:srgbClr val="222222"/>
                </a:solidFill>
                <a:highlight>
                  <a:srgbClr val="FFFFFF"/>
                </a:highlight>
                <a:latin typeface="Libre Baskerville"/>
                <a:ea typeface="Libre Baskerville"/>
                <a:cs typeface="Libre Baskerville"/>
                <a:sym typeface="Libre Baskerville"/>
              </a:rPr>
              <a:t>2.4 GHz</a:t>
            </a:r>
            <a:r>
              <a:rPr lang="en-US" sz="1550">
                <a:solidFill>
                  <a:srgbClr val="222222"/>
                </a:solidFill>
                <a:highlight>
                  <a:srgbClr val="FFFFFF"/>
                </a:highlight>
                <a:latin typeface="Libre Baskerville"/>
                <a:ea typeface="Libre Baskerville"/>
                <a:cs typeface="Libre Baskerville"/>
                <a:sym typeface="Libre Baskerville"/>
              </a:rPr>
              <a:t> which means it has interference issues as well. It supports up to </a:t>
            </a:r>
            <a:r>
              <a:rPr b="1" lang="en-US" sz="1550">
                <a:solidFill>
                  <a:srgbClr val="222222"/>
                </a:solidFill>
                <a:highlight>
                  <a:srgbClr val="FFFFFF"/>
                </a:highlight>
                <a:latin typeface="Libre Baskerville"/>
                <a:ea typeface="Libre Baskerville"/>
                <a:cs typeface="Libre Baskerville"/>
                <a:sym typeface="Libre Baskerville"/>
              </a:rPr>
              <a:t>54 Mbps</a:t>
            </a:r>
            <a:r>
              <a:rPr lang="en-US" sz="1550">
                <a:solidFill>
                  <a:srgbClr val="222222"/>
                </a:solidFill>
                <a:highlight>
                  <a:srgbClr val="FFFFFF"/>
                </a:highlight>
                <a:latin typeface="Libre Baskerville"/>
                <a:ea typeface="Libre Baskerville"/>
                <a:cs typeface="Libre Baskerville"/>
                <a:sym typeface="Libre Baskerville"/>
              </a:rPr>
              <a:t> of bandwidth and it is backward compatible with 802.11b devices. Wireless G is similar to Wireless B but it has more speed.</a:t>
            </a:r>
            <a:endParaRPr sz="1550">
              <a:solidFill>
                <a:srgbClr val="222222"/>
              </a:solidFill>
              <a:highlight>
                <a:srgbClr val="FFFFFF"/>
              </a:highlight>
              <a:latin typeface="Libre Baskerville"/>
              <a:ea typeface="Libre Baskerville"/>
              <a:cs typeface="Libre Baskerville"/>
              <a:sym typeface="Libre Baskerville"/>
            </a:endParaRPr>
          </a:p>
          <a:p>
            <a:pPr indent="0" lvl="0" marL="457200" rtl="0" algn="l">
              <a:spcBef>
                <a:spcPts val="0"/>
              </a:spcBef>
              <a:spcAft>
                <a:spcPts val="0"/>
              </a:spcAft>
              <a:buNone/>
            </a:pPr>
            <a:r>
              <a:t/>
            </a:r>
            <a:endParaRPr sz="1550">
              <a:solidFill>
                <a:srgbClr val="222222"/>
              </a:solidFill>
              <a:highlight>
                <a:srgbClr val="FFFFFF"/>
              </a:highlight>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Char char="●"/>
            </a:pPr>
            <a:r>
              <a:rPr lang="en-US" sz="2100" u="sng">
                <a:solidFill>
                  <a:schemeClr val="dk1"/>
                </a:solidFill>
                <a:latin typeface="Libre Baskerville"/>
                <a:ea typeface="Libre Baskerville"/>
                <a:cs typeface="Libre Baskerville"/>
                <a:sym typeface="Libre Baskerville"/>
              </a:rPr>
              <a:t>802.11 n-</a:t>
            </a:r>
            <a:r>
              <a:rPr lang="en-US" sz="2100">
                <a:solidFill>
                  <a:schemeClr val="dk1"/>
                </a:solidFill>
                <a:latin typeface="Libre Baskerville"/>
                <a:ea typeface="Libre Baskerville"/>
                <a:cs typeface="Libre Baskerville"/>
                <a:sym typeface="Libre Baskerville"/>
              </a:rPr>
              <a:t> </a:t>
            </a:r>
            <a:r>
              <a:rPr lang="en-US" sz="1550">
                <a:solidFill>
                  <a:srgbClr val="222222"/>
                </a:solidFill>
                <a:highlight>
                  <a:srgbClr val="FFFFFF"/>
                </a:highlight>
                <a:latin typeface="Libre Baskerville"/>
                <a:ea typeface="Libre Baskerville"/>
                <a:cs typeface="Libre Baskerville"/>
                <a:sym typeface="Libre Baskerville"/>
              </a:rPr>
              <a:t>Wireless N operates at frequencies of both </a:t>
            </a:r>
            <a:r>
              <a:rPr b="1" lang="en-US" sz="1550">
                <a:solidFill>
                  <a:srgbClr val="222222"/>
                </a:solidFill>
                <a:highlight>
                  <a:srgbClr val="FFFFFF"/>
                </a:highlight>
                <a:latin typeface="Libre Baskerville"/>
                <a:ea typeface="Libre Baskerville"/>
                <a:cs typeface="Libre Baskerville"/>
                <a:sym typeface="Libre Baskerville"/>
              </a:rPr>
              <a:t>2.4 GHz and 5 GHz</a:t>
            </a:r>
            <a:r>
              <a:rPr lang="en-US" sz="1550">
                <a:solidFill>
                  <a:srgbClr val="222222"/>
                </a:solidFill>
                <a:highlight>
                  <a:srgbClr val="FFFFFF"/>
                </a:highlight>
                <a:latin typeface="Libre Baskerville"/>
                <a:ea typeface="Libre Baskerville"/>
                <a:cs typeface="Libre Baskerville"/>
                <a:sym typeface="Libre Baskerville"/>
              </a:rPr>
              <a:t>. It supports up to </a:t>
            </a:r>
            <a:r>
              <a:rPr b="1" lang="en-US" sz="1550">
                <a:solidFill>
                  <a:srgbClr val="222222"/>
                </a:solidFill>
                <a:highlight>
                  <a:srgbClr val="FFFFFF"/>
                </a:highlight>
                <a:latin typeface="Libre Baskerville"/>
                <a:ea typeface="Libre Baskerville"/>
                <a:cs typeface="Libre Baskerville"/>
                <a:sym typeface="Libre Baskerville"/>
              </a:rPr>
              <a:t>300 Mbps</a:t>
            </a:r>
            <a:r>
              <a:rPr lang="en-US" sz="1550">
                <a:solidFill>
                  <a:srgbClr val="222222"/>
                </a:solidFill>
                <a:highlight>
                  <a:srgbClr val="FFFFFF"/>
                </a:highlight>
                <a:latin typeface="Libre Baskerville"/>
                <a:ea typeface="Libre Baskerville"/>
                <a:cs typeface="Libre Baskerville"/>
                <a:sym typeface="Libre Baskerville"/>
              </a:rPr>
              <a:t> of bandwidth due to the utilization of </a:t>
            </a:r>
            <a:r>
              <a:rPr b="1" lang="en-US" sz="1550">
                <a:solidFill>
                  <a:srgbClr val="222222"/>
                </a:solidFill>
                <a:highlight>
                  <a:srgbClr val="FFFFFF"/>
                </a:highlight>
                <a:latin typeface="Libre Baskerville"/>
                <a:ea typeface="Libre Baskerville"/>
                <a:cs typeface="Libre Baskerville"/>
                <a:sym typeface="Libre Baskerville"/>
              </a:rPr>
              <a:t>multiple antennas</a:t>
            </a:r>
            <a:r>
              <a:rPr lang="en-US" sz="1550">
                <a:solidFill>
                  <a:srgbClr val="222222"/>
                </a:solidFill>
                <a:highlight>
                  <a:srgbClr val="FFFFFF"/>
                </a:highlight>
                <a:latin typeface="Libre Baskerville"/>
                <a:ea typeface="Libre Baskerville"/>
                <a:cs typeface="Libre Baskerville"/>
                <a:sym typeface="Libre Baskerville"/>
              </a:rPr>
              <a:t>. Speeds normally stay around 130 Mbps or less without specific configurations being met. The Wireless N has increased signal strength and power over the Wireless G.</a:t>
            </a:r>
            <a:endParaRPr sz="1550">
              <a:solidFill>
                <a:srgbClr val="222222"/>
              </a:solidFill>
              <a:highlight>
                <a:srgbClr val="FFFFFF"/>
              </a:highlight>
              <a:latin typeface="Libre Baskerville"/>
              <a:ea typeface="Libre Baskerville"/>
              <a:cs typeface="Libre Baskerville"/>
              <a:sym typeface="Libre Baskerville"/>
            </a:endParaRPr>
          </a:p>
        </p:txBody>
      </p:sp>
      <p:pic>
        <p:nvPicPr>
          <p:cNvPr id="66" name="Google Shape;66;p8"/>
          <p:cNvPicPr preferRelativeResize="0"/>
          <p:nvPr/>
        </p:nvPicPr>
        <p:blipFill>
          <a:blip r:embed="rId4">
            <a:alphaModFix/>
          </a:blip>
          <a:stretch>
            <a:fillRect/>
          </a:stretch>
        </p:blipFill>
        <p:spPr>
          <a:xfrm>
            <a:off x="1540500" y="4170088"/>
            <a:ext cx="6000750" cy="2276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 name="Google Shape;72;p9"/>
          <p:cNvSpPr txBox="1"/>
          <p:nvPr/>
        </p:nvSpPr>
        <p:spPr>
          <a:xfrm>
            <a:off x="2171325" y="152225"/>
            <a:ext cx="6201900" cy="13833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MAC (Medium Access </a:t>
            </a:r>
            <a:endParaRPr sz="4000">
              <a:latin typeface="Libre Baskerville"/>
              <a:ea typeface="Libre Baskerville"/>
              <a:cs typeface="Libre Baskerville"/>
              <a:sym typeface="Libre Baskerville"/>
            </a:endParaRPr>
          </a:p>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Control)</a:t>
            </a:r>
            <a:endParaRPr/>
          </a:p>
        </p:txBody>
      </p:sp>
      <p:sp>
        <p:nvSpPr>
          <p:cNvPr id="73" name="Google Shape;73;p9"/>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7</a:t>
            </a:r>
            <a:endParaRPr/>
          </a:p>
        </p:txBody>
      </p:sp>
      <p:sp>
        <p:nvSpPr>
          <p:cNvPr id="74" name="Google Shape;74;p9"/>
          <p:cNvSpPr txBox="1"/>
          <p:nvPr/>
        </p:nvSpPr>
        <p:spPr>
          <a:xfrm>
            <a:off x="186950" y="1525100"/>
            <a:ext cx="8717700" cy="46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700">
                <a:solidFill>
                  <a:srgbClr val="333333"/>
                </a:solidFill>
                <a:highlight>
                  <a:srgbClr val="FFFFFF"/>
                </a:highlight>
                <a:latin typeface="Libre Baskerville"/>
                <a:ea typeface="Libre Baskerville"/>
                <a:cs typeface="Libre Baskerville"/>
                <a:sym typeface="Libre Baskerville"/>
              </a:rPr>
              <a:t>In Layer 2 of a network, the Media Access Control (MAC) sublayer provides addressing and channel access control mechanisms that enable several terminals or network nodes to communicate in a network.</a:t>
            </a:r>
            <a:endParaRPr sz="1700">
              <a:solidFill>
                <a:srgbClr val="333333"/>
              </a:solidFill>
              <a:highlight>
                <a:srgbClr val="FFFFFF"/>
              </a:highlight>
              <a:latin typeface="Libre Baskerville"/>
              <a:ea typeface="Libre Baskerville"/>
              <a:cs typeface="Libre Baskerville"/>
              <a:sym typeface="Libre Baskerville"/>
            </a:endParaRPr>
          </a:p>
          <a:p>
            <a:pPr indent="0" lvl="0" marL="0" rtl="0" algn="l">
              <a:lnSpc>
                <a:spcPct val="115000"/>
              </a:lnSpc>
              <a:spcBef>
                <a:spcPts val="800"/>
              </a:spcBef>
              <a:spcAft>
                <a:spcPts val="0"/>
              </a:spcAft>
              <a:buClr>
                <a:schemeClr val="dk1"/>
              </a:buClr>
              <a:buSzPts val="1100"/>
              <a:buFont typeface="Arial"/>
              <a:buNone/>
            </a:pPr>
            <a:r>
              <a:rPr lang="en-US" sz="1700">
                <a:solidFill>
                  <a:srgbClr val="333333"/>
                </a:solidFill>
                <a:highlight>
                  <a:srgbClr val="FFFFFF"/>
                </a:highlight>
                <a:latin typeface="Libre Baskerville"/>
                <a:ea typeface="Libre Baskerville"/>
                <a:cs typeface="Libre Baskerville"/>
                <a:sym typeface="Libre Baskerville"/>
              </a:rPr>
              <a:t>The MAC sublayer acts as an interface between the logical link control (LLC) Ethernet sublayer and Layer 1 (the physical layer). The MAC sublayer emulates a full-duplex logical communication channel in a multipoint network. This channel may provide unicast, multicast, or broadcast communication service. The MAC sublayer uses MAC protocols to prevent collisions.</a:t>
            </a:r>
            <a:endParaRPr sz="1700">
              <a:solidFill>
                <a:srgbClr val="333333"/>
              </a:solidFill>
              <a:highlight>
                <a:srgbClr val="FFFFFF"/>
              </a:highlight>
              <a:latin typeface="Libre Baskerville"/>
              <a:ea typeface="Libre Baskerville"/>
              <a:cs typeface="Libre Baskerville"/>
              <a:sym typeface="Libre Baskerville"/>
            </a:endParaRPr>
          </a:p>
          <a:p>
            <a:pPr indent="0" lvl="0" marL="0" rtl="0" algn="l">
              <a:lnSpc>
                <a:spcPct val="115000"/>
              </a:lnSpc>
              <a:spcBef>
                <a:spcPts val="800"/>
              </a:spcBef>
              <a:spcAft>
                <a:spcPts val="0"/>
              </a:spcAft>
              <a:buClr>
                <a:schemeClr val="dk1"/>
              </a:buClr>
              <a:buSzPts val="1100"/>
              <a:buFont typeface="Arial"/>
              <a:buNone/>
            </a:pPr>
            <a:r>
              <a:rPr lang="en-US" sz="1700">
                <a:solidFill>
                  <a:srgbClr val="333333"/>
                </a:solidFill>
                <a:highlight>
                  <a:srgbClr val="FFFFFF"/>
                </a:highlight>
                <a:latin typeface="Libre Baskerville"/>
                <a:ea typeface="Libre Baskerville"/>
                <a:cs typeface="Libre Baskerville"/>
                <a:sym typeface="Libre Baskerville"/>
              </a:rPr>
              <a:t>In Layer 2, multiple devices on the same physical link can uniquely identify one another at the data link layer, by using the MAC addresses that are assigned to all ports on a switch. A MAC algorithm accepts as input a secret key and an arbitrary-length message to be authenticated, and outputs a MAC address.</a:t>
            </a:r>
            <a:endParaRPr sz="1700">
              <a:solidFill>
                <a:srgbClr val="333333"/>
              </a:solidFill>
              <a:highlight>
                <a:srgbClr val="FFFFFF"/>
              </a:highlight>
              <a:latin typeface="Libre Baskerville"/>
              <a:ea typeface="Libre Baskerville"/>
              <a:cs typeface="Libre Baskerville"/>
              <a:sym typeface="Libre Baskerville"/>
            </a:endParaRPr>
          </a:p>
          <a:p>
            <a:pPr indent="0" lvl="0" marL="0" rtl="0" algn="l">
              <a:spcBef>
                <a:spcPts val="80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78" name="Shape 78"/>
        <p:cNvGrpSpPr/>
        <p:nvPr/>
      </p:nvGrpSpPr>
      <p:grpSpPr>
        <a:xfrm>
          <a:off x="0" y="0"/>
          <a:ext cx="0" cy="0"/>
          <a:chOff x="0" y="0"/>
          <a:chExt cx="0" cy="0"/>
        </a:xfrm>
      </p:grpSpPr>
      <p:sp>
        <p:nvSpPr>
          <p:cNvPr id="79" name="Google Shape;79;p10"/>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 name="Google Shape;80;p10"/>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8</a:t>
            </a:r>
            <a:endParaRPr/>
          </a:p>
        </p:txBody>
      </p:sp>
      <p:pic>
        <p:nvPicPr>
          <p:cNvPr id="81" name="Google Shape;81;p10"/>
          <p:cNvPicPr preferRelativeResize="0"/>
          <p:nvPr/>
        </p:nvPicPr>
        <p:blipFill>
          <a:blip r:embed="rId4">
            <a:alphaModFix/>
          </a:blip>
          <a:stretch>
            <a:fillRect/>
          </a:stretch>
        </p:blipFill>
        <p:spPr>
          <a:xfrm>
            <a:off x="2215325" y="457200"/>
            <a:ext cx="5932525" cy="59676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5" name="Shape 85"/>
        <p:cNvGrpSpPr/>
        <p:nvPr/>
      </p:nvGrpSpPr>
      <p:grpSpPr>
        <a:xfrm>
          <a:off x="0" y="0"/>
          <a:ext cx="0" cy="0"/>
          <a:chOff x="0" y="0"/>
          <a:chExt cx="0" cy="0"/>
        </a:xfrm>
      </p:grpSpPr>
      <p:sp>
        <p:nvSpPr>
          <p:cNvPr id="86" name="Google Shape;86;p11"/>
          <p:cNvSpPr/>
          <p:nvPr/>
        </p:nvSpPr>
        <p:spPr>
          <a:xfrm>
            <a:off x="0"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11"/>
          <p:cNvSpPr txBox="1"/>
          <p:nvPr/>
        </p:nvSpPr>
        <p:spPr>
          <a:xfrm>
            <a:off x="2171325" y="152225"/>
            <a:ext cx="6201900" cy="1383300"/>
          </a:xfrm>
          <a:prstGeom prst="rect">
            <a:avLst/>
          </a:prstGeom>
          <a:noFill/>
          <a:ln>
            <a:noFill/>
          </a:ln>
        </p:spPr>
        <p:txBody>
          <a:bodyPr anchorCtr="0" anchor="t" bIns="0" lIns="0" spcFirstLastPara="1" rIns="0" wrap="square" tIns="0">
            <a:noAutofit/>
          </a:bodyPr>
          <a:lstStyle/>
          <a:p>
            <a:pPr indent="0" lvl="0" marL="0" marR="0" rtl="0" algn="l">
              <a:lnSpc>
                <a:spcPct val="114475"/>
              </a:lnSpc>
              <a:spcBef>
                <a:spcPts val="0"/>
              </a:spcBef>
              <a:spcAft>
                <a:spcPts val="0"/>
              </a:spcAft>
              <a:buNone/>
            </a:pPr>
            <a:r>
              <a:rPr lang="en-US" sz="4000">
                <a:latin typeface="Libre Baskerville"/>
                <a:ea typeface="Libre Baskerville"/>
                <a:cs typeface="Libre Baskerville"/>
                <a:sym typeface="Libre Baskerville"/>
              </a:rPr>
              <a:t>Types of Multiple Access Techniques</a:t>
            </a:r>
            <a:endParaRPr/>
          </a:p>
        </p:txBody>
      </p:sp>
      <p:sp>
        <p:nvSpPr>
          <p:cNvPr id="88" name="Google Shape;88;p11"/>
          <p:cNvSpPr txBox="1"/>
          <p:nvPr/>
        </p:nvSpPr>
        <p:spPr>
          <a:xfrm>
            <a:off x="321868" y="6342231"/>
            <a:ext cx="371400" cy="468900"/>
          </a:xfrm>
          <a:prstGeom prst="rect">
            <a:avLst/>
          </a:prstGeom>
          <a:noFill/>
          <a:ln>
            <a:noFill/>
          </a:ln>
        </p:spPr>
        <p:txBody>
          <a:bodyPr anchorCtr="0" anchor="t" bIns="0" lIns="0" spcFirstLastPara="1" rIns="0" wrap="square" tIns="0">
            <a:noAutofit/>
          </a:bodyPr>
          <a:lstStyle/>
          <a:p>
            <a:pPr indent="0" lvl="0" marL="0" marR="0" rtl="0" algn="l">
              <a:lnSpc>
                <a:spcPct val="113642"/>
              </a:lnSpc>
              <a:spcBef>
                <a:spcPts val="0"/>
              </a:spcBef>
              <a:spcAft>
                <a:spcPts val="0"/>
              </a:spcAft>
              <a:buNone/>
            </a:pPr>
            <a:r>
              <a:rPr lang="en-US">
                <a:solidFill>
                  <a:srgbClr val="FFFFFF"/>
                </a:solidFill>
                <a:latin typeface="Libre Franklin"/>
                <a:ea typeface="Libre Franklin"/>
                <a:cs typeface="Libre Franklin"/>
                <a:sym typeface="Libre Franklin"/>
              </a:rPr>
              <a:t>9</a:t>
            </a:r>
            <a:endParaRPr>
              <a:solidFill>
                <a:srgbClr val="FFFFFF"/>
              </a:solidFill>
              <a:latin typeface="Libre Franklin"/>
              <a:ea typeface="Libre Franklin"/>
              <a:cs typeface="Libre Franklin"/>
              <a:sym typeface="Libre Franklin"/>
            </a:endParaRPr>
          </a:p>
          <a:p>
            <a:pPr indent="0" lvl="0" marL="0" marR="0" rtl="0" algn="l">
              <a:lnSpc>
                <a:spcPct val="113642"/>
              </a:lnSpc>
              <a:spcBef>
                <a:spcPts val="0"/>
              </a:spcBef>
              <a:spcAft>
                <a:spcPts val="0"/>
              </a:spcAft>
              <a:buNone/>
            </a:pPr>
            <a:r>
              <a:t/>
            </a:r>
            <a:endParaRPr>
              <a:solidFill>
                <a:srgbClr val="FFFFFF"/>
              </a:solidFill>
              <a:latin typeface="Libre Franklin"/>
              <a:ea typeface="Libre Franklin"/>
              <a:cs typeface="Libre Franklin"/>
              <a:sym typeface="Libre Franklin"/>
            </a:endParaRPr>
          </a:p>
        </p:txBody>
      </p:sp>
      <p:pic>
        <p:nvPicPr>
          <p:cNvPr id="89" name="Google Shape;89;p11"/>
          <p:cNvPicPr preferRelativeResize="0"/>
          <p:nvPr/>
        </p:nvPicPr>
        <p:blipFill>
          <a:blip r:embed="rId4">
            <a:alphaModFix/>
          </a:blip>
          <a:stretch>
            <a:fillRect/>
          </a:stretch>
        </p:blipFill>
        <p:spPr>
          <a:xfrm>
            <a:off x="960975" y="1407423"/>
            <a:ext cx="7556599" cy="509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 Office">
  <a:themeElements>
    <a:clrScheme name="Standard">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