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C8ABC-44EF-4F84-B627-10AD2FB72E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B107D-4328-4FE8-B7BA-A1F1A079B2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D5685-7672-4597-8431-CA9A850E3D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5DF3A04-8B4E-4520-89C8-DA9AD2F99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F294C-3B39-4AB4-B049-8B4EC67EB7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0F2FA-E420-43EA-9323-62C6BF42D2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BF3B5-4AAB-4C6B-813D-D6D2F96B22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1884F-B452-4DBA-84FB-486C974D8C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6CC0-281C-4B62-BB3F-D2CCAAAB77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063B5-11E6-4BC5-8EAC-9C938DA464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F6BB0-A32C-40E2-A9AE-FEF85A11F9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CA8DD-F2F1-4625-92BA-07E565BD82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40005D-762A-4D40-B1B4-0719BD82062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Linux Filesystem Features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Evolution of a de facto standard file system for Linux: ‘ext2’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concepts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Files are represented by inodes</a:t>
            </a:r>
          </a:p>
          <a:p>
            <a:r>
              <a:rPr lang="en-US"/>
              <a:t>Directories are special files (dentries)</a:t>
            </a:r>
          </a:p>
          <a:p>
            <a:r>
              <a:rPr lang="en-US"/>
              <a:t>Devices accessed by I/O on special files</a:t>
            </a:r>
          </a:p>
          <a:p>
            <a:r>
              <a:rPr lang="en-US"/>
              <a:t>UNIX filesystems can implement ‘links’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Inodes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structure that contains file’s description:</a:t>
            </a:r>
          </a:p>
          <a:p>
            <a:pPr lvl="1">
              <a:lnSpc>
                <a:spcPct val="90000"/>
              </a:lnSpc>
            </a:pPr>
            <a:r>
              <a:rPr lang="en-US"/>
              <a:t>Type</a:t>
            </a:r>
          </a:p>
          <a:p>
            <a:pPr lvl="1">
              <a:lnSpc>
                <a:spcPct val="90000"/>
              </a:lnSpc>
            </a:pPr>
            <a:r>
              <a:rPr lang="en-US"/>
              <a:t>Access rights</a:t>
            </a:r>
          </a:p>
          <a:p>
            <a:pPr lvl="1">
              <a:lnSpc>
                <a:spcPct val="90000"/>
              </a:lnSpc>
            </a:pPr>
            <a:r>
              <a:rPr lang="en-US"/>
              <a:t>Owners</a:t>
            </a:r>
          </a:p>
          <a:p>
            <a:pPr lvl="1">
              <a:lnSpc>
                <a:spcPct val="90000"/>
              </a:lnSpc>
            </a:pPr>
            <a:r>
              <a:rPr lang="en-US"/>
              <a:t>Timestamps</a:t>
            </a:r>
          </a:p>
          <a:p>
            <a:pPr lvl="1">
              <a:lnSpc>
                <a:spcPct val="90000"/>
              </a:lnSpc>
            </a:pPr>
            <a:r>
              <a:rPr lang="en-US"/>
              <a:t>Size</a:t>
            </a:r>
          </a:p>
          <a:p>
            <a:pPr lvl="1">
              <a:lnSpc>
                <a:spcPct val="90000"/>
              </a:lnSpc>
            </a:pPr>
            <a:r>
              <a:rPr lang="en-US"/>
              <a:t>Pointers to data blocks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Kernel keeps the inode in memory (open)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Inode diagram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14400" y="1981200"/>
            <a:ext cx="1524000" cy="396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74725" y="1487488"/>
            <a:ext cx="93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inode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066800" y="2133600"/>
            <a:ext cx="1219200" cy="1905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File info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066800" y="42672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066800" y="44196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1066800" y="45720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066800" y="47244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066800" y="48768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066800" y="50292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066800" y="51816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066800" y="53340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066800" y="54864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066800" y="56388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343400" y="2819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343400" y="3276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4343400" y="3733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4343400" y="4191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4343400" y="4648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4953000" y="5257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5562600" y="5867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6400800" y="3124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6400800" y="3581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64008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7696200" y="5029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7696200" y="5486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4114800" y="2362200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Direct blocks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6080125" y="2703513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Indirect blocks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7848600" y="3962400"/>
            <a:ext cx="9969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Double</a:t>
            </a:r>
          </a:p>
          <a:p>
            <a:r>
              <a:rPr lang="en-US"/>
              <a:t>Indirect </a:t>
            </a:r>
          </a:p>
          <a:p>
            <a:r>
              <a:rPr lang="en-US"/>
              <a:t>Blocks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7696200" y="5943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 flipV="1">
            <a:off x="2133600" y="3048000"/>
            <a:ext cx="2209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 flipV="1">
            <a:off x="2133600" y="3505200"/>
            <a:ext cx="2209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 flipV="1">
            <a:off x="2209800" y="3962400"/>
            <a:ext cx="2133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 flipV="1">
            <a:off x="2209800" y="4343400"/>
            <a:ext cx="2133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 flipV="1">
            <a:off x="2209800" y="4800600"/>
            <a:ext cx="2133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 flipV="1">
            <a:off x="2209800" y="5410200"/>
            <a:ext cx="2743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 flipV="1">
            <a:off x="5486400" y="3276600"/>
            <a:ext cx="914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 flipV="1">
            <a:off x="5638800" y="3733800"/>
            <a:ext cx="762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6" name="Line 46"/>
          <p:cNvSpPr>
            <a:spLocks noChangeShapeType="1"/>
          </p:cNvSpPr>
          <p:nvPr/>
        </p:nvSpPr>
        <p:spPr bwMode="auto">
          <a:xfrm flipV="1">
            <a:off x="5791200" y="41910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7" name="Line 47"/>
          <p:cNvSpPr>
            <a:spLocks noChangeShapeType="1"/>
          </p:cNvSpPr>
          <p:nvPr/>
        </p:nvSpPr>
        <p:spPr bwMode="auto">
          <a:xfrm flipV="1">
            <a:off x="6629400" y="52578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8" name="Line 48"/>
          <p:cNvSpPr>
            <a:spLocks noChangeShapeType="1"/>
          </p:cNvSpPr>
          <p:nvPr/>
        </p:nvSpPr>
        <p:spPr bwMode="auto">
          <a:xfrm flipV="1">
            <a:off x="6629400" y="56388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9" name="Line 49"/>
          <p:cNvSpPr>
            <a:spLocks noChangeShapeType="1"/>
          </p:cNvSpPr>
          <p:nvPr/>
        </p:nvSpPr>
        <p:spPr bwMode="auto">
          <a:xfrm>
            <a:off x="6629400" y="60198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3733800" y="6019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Line 51"/>
          <p:cNvSpPr>
            <a:spLocks noChangeShapeType="1"/>
          </p:cNvSpPr>
          <p:nvPr/>
        </p:nvSpPr>
        <p:spPr bwMode="auto">
          <a:xfrm>
            <a:off x="2209800" y="57150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12" name="Line 52"/>
          <p:cNvSpPr>
            <a:spLocks noChangeShapeType="1"/>
          </p:cNvSpPr>
          <p:nvPr/>
        </p:nvSpPr>
        <p:spPr bwMode="auto">
          <a:xfrm flipV="1">
            <a:off x="4800600" y="6096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are structured in a tree hierarchy</a:t>
            </a:r>
          </a:p>
          <a:p>
            <a:r>
              <a:rPr lang="en-US"/>
              <a:t>Each can contain both files and directories</a:t>
            </a:r>
          </a:p>
          <a:p>
            <a:r>
              <a:rPr lang="en-US"/>
              <a:t>A directory is just a special type of file</a:t>
            </a:r>
          </a:p>
          <a:p>
            <a:r>
              <a:rPr lang="en-US"/>
              <a:t>Special user-functions for directory access</a:t>
            </a:r>
          </a:p>
          <a:p>
            <a:r>
              <a:rPr lang="en-US"/>
              <a:t>Each dentry contains filename + inode-no</a:t>
            </a:r>
          </a:p>
          <a:p>
            <a:r>
              <a:rPr lang="en-US"/>
              <a:t>Kernel searches the direrctory tree </a:t>
            </a:r>
          </a:p>
          <a:p>
            <a:r>
              <a:rPr lang="en-US"/>
              <a:t>translates a pathname to an inode-number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diagram</a:t>
            </a:r>
          </a:p>
        </p:txBody>
      </p:sp>
      <p:graphicFrame>
        <p:nvGraphicFramePr>
          <p:cNvPr id="17428" name="Group 20"/>
          <p:cNvGraphicFramePr>
            <a:graphicFrameLocks noGrp="1"/>
          </p:cNvGraphicFramePr>
          <p:nvPr>
            <p:ph type="tbl" idx="1"/>
          </p:nvPr>
        </p:nvGraphicFramePr>
        <p:xfrm>
          <a:off x="914400" y="2362200"/>
          <a:ext cx="2514600" cy="373380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838200" y="1905000"/>
            <a:ext cx="2066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Inode Table</a:t>
            </a:r>
          </a:p>
        </p:txBody>
      </p:sp>
      <p:graphicFrame>
        <p:nvGraphicFramePr>
          <p:cNvPr id="17434" name="Group 26"/>
          <p:cNvGraphicFramePr>
            <a:graphicFrameLocks noGrp="1"/>
          </p:cNvGraphicFramePr>
          <p:nvPr/>
        </p:nvGraphicFramePr>
        <p:xfrm>
          <a:off x="5181600" y="2438400"/>
          <a:ext cx="762000" cy="381000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50" name="Group 42"/>
          <p:cNvGraphicFramePr>
            <a:graphicFrameLocks noGrp="1"/>
          </p:cNvGraphicFramePr>
          <p:nvPr/>
        </p:nvGraphicFramePr>
        <p:xfrm>
          <a:off x="5943600" y="2438400"/>
          <a:ext cx="2514600" cy="381000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5181600" y="1905000"/>
            <a:ext cx="160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Directory</a:t>
            </a:r>
          </a:p>
        </p:txBody>
      </p: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5334000" y="2514600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i1</a:t>
            </a:r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5318125" y="3163888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i2</a:t>
            </a:r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318125" y="3773488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i3</a:t>
            </a:r>
          </a:p>
        </p:txBody>
      </p:sp>
      <p:sp>
        <p:nvSpPr>
          <p:cNvPr id="17470" name="Text Box 62"/>
          <p:cNvSpPr txBox="1">
            <a:spLocks noChangeArrowheads="1"/>
          </p:cNvSpPr>
          <p:nvPr/>
        </p:nvSpPr>
        <p:spPr bwMode="auto">
          <a:xfrm>
            <a:off x="5318125" y="4383088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i4</a:t>
            </a:r>
          </a:p>
        </p:txBody>
      </p:sp>
      <p:sp>
        <p:nvSpPr>
          <p:cNvPr id="17471" name="Text Box 63"/>
          <p:cNvSpPr txBox="1">
            <a:spLocks noChangeArrowheads="1"/>
          </p:cNvSpPr>
          <p:nvPr/>
        </p:nvSpPr>
        <p:spPr bwMode="auto">
          <a:xfrm>
            <a:off x="6080125" y="2478088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name1</a:t>
            </a:r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6096000" y="3124200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name2</a:t>
            </a:r>
          </a:p>
        </p:txBody>
      </p:sp>
      <p:sp>
        <p:nvSpPr>
          <p:cNvPr id="17473" name="Text Box 65"/>
          <p:cNvSpPr txBox="1">
            <a:spLocks noChangeArrowheads="1"/>
          </p:cNvSpPr>
          <p:nvPr/>
        </p:nvSpPr>
        <p:spPr bwMode="auto">
          <a:xfrm>
            <a:off x="6111875" y="3770313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name3</a:t>
            </a:r>
          </a:p>
        </p:txBody>
      </p:sp>
      <p:sp>
        <p:nvSpPr>
          <p:cNvPr id="17474" name="Text Box 66"/>
          <p:cNvSpPr txBox="1">
            <a:spLocks noChangeArrowheads="1"/>
          </p:cNvSpPr>
          <p:nvPr/>
        </p:nvSpPr>
        <p:spPr bwMode="auto">
          <a:xfrm>
            <a:off x="6127750" y="4416425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name4</a:t>
            </a:r>
          </a:p>
        </p:txBody>
      </p:sp>
      <p:sp>
        <p:nvSpPr>
          <p:cNvPr id="17475" name="Line 67"/>
          <p:cNvSpPr>
            <a:spLocks noChangeShapeType="1"/>
          </p:cNvSpPr>
          <p:nvPr/>
        </p:nvSpPr>
        <p:spPr bwMode="auto">
          <a:xfrm flipH="1" flipV="1">
            <a:off x="3429000" y="2590800"/>
            <a:ext cx="1828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6" name="Line 68"/>
          <p:cNvSpPr>
            <a:spLocks noChangeShapeType="1"/>
          </p:cNvSpPr>
          <p:nvPr/>
        </p:nvSpPr>
        <p:spPr bwMode="auto">
          <a:xfrm flipH="1">
            <a:off x="3352800" y="40386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7" name="Line 69"/>
          <p:cNvSpPr>
            <a:spLocks noChangeShapeType="1"/>
          </p:cNvSpPr>
          <p:nvPr/>
        </p:nvSpPr>
        <p:spPr bwMode="auto">
          <a:xfrm flipH="1" flipV="1">
            <a:off x="3429000" y="33528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78" name="Line 70"/>
          <p:cNvSpPr>
            <a:spLocks noChangeShapeType="1"/>
          </p:cNvSpPr>
          <p:nvPr/>
        </p:nvSpPr>
        <p:spPr bwMode="auto">
          <a:xfrm flipH="1">
            <a:off x="3352800" y="2743200"/>
            <a:ext cx="1828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Multiple names can point to same inode</a:t>
            </a:r>
          </a:p>
          <a:p>
            <a:r>
              <a:rPr lang="en-US" sz="2800"/>
              <a:t>The inode keeps track of how many links</a:t>
            </a:r>
          </a:p>
          <a:p>
            <a:r>
              <a:rPr lang="en-US" sz="2800"/>
              <a:t>If a file gets deleted, the inode’s link-count gets decremented by the kernel</a:t>
            </a:r>
          </a:p>
          <a:p>
            <a:r>
              <a:rPr lang="en-US" sz="2800"/>
              <a:t>File is deallocated if link-count reaches 0</a:t>
            </a:r>
          </a:p>
          <a:p>
            <a:r>
              <a:rPr lang="en-US" sz="2800"/>
              <a:t>This type of linkage is called a ‘hard’ link</a:t>
            </a:r>
          </a:p>
          <a:p>
            <a:r>
              <a:rPr lang="en-US" sz="2800"/>
              <a:t>Hard links may exist only within a single FS</a:t>
            </a:r>
          </a:p>
          <a:p>
            <a:r>
              <a:rPr lang="en-US" sz="2800"/>
              <a:t>Hard links cannot point to directories (cycles)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Symbolic Links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Another type of file linkage (‘soft’ links)</a:t>
            </a:r>
          </a:p>
          <a:p>
            <a:r>
              <a:rPr lang="en-US"/>
              <a:t>Special file, consisting of just a filename</a:t>
            </a:r>
          </a:p>
          <a:p>
            <a:r>
              <a:rPr lang="en-US"/>
              <a:t>Kernel uses name-substitution in search</a:t>
            </a:r>
          </a:p>
          <a:p>
            <a:r>
              <a:rPr lang="en-US"/>
              <a:t>Soft links allow cross-filesystem linkage</a:t>
            </a:r>
          </a:p>
          <a:p>
            <a:r>
              <a:rPr lang="en-US"/>
              <a:t>But they do consume more disk storage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Filesystem performance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predominant performance criteria:</a:t>
            </a:r>
          </a:p>
          <a:p>
            <a:pPr lvl="1"/>
            <a:r>
              <a:rPr lang="en-US"/>
              <a:t>Speed of access to file’s contents</a:t>
            </a:r>
          </a:p>
          <a:p>
            <a:pPr lvl="1"/>
            <a:r>
              <a:rPr lang="en-US"/>
              <a:t>Efficiency of disk storage utilization</a:t>
            </a:r>
          </a:p>
          <a:p>
            <a:pPr lvl="1"/>
            <a:endParaRPr lang="en-US"/>
          </a:p>
          <a:p>
            <a:r>
              <a:rPr lang="en-US"/>
              <a:t>How can these be meaningfully measured</a:t>
            </a:r>
          </a:p>
          <a:p>
            <a:r>
              <a:rPr lang="en-US"/>
              <a:t>How do we screen out extraneous factors</a:t>
            </a:r>
          </a:p>
          <a:p>
            <a:pPr lvl="1"/>
            <a:r>
              <a:rPr lang="en-US"/>
              <a:t>The underlying hardware medium</a:t>
            </a:r>
          </a:p>
          <a:p>
            <a:pPr lvl="1"/>
            <a:r>
              <a:rPr lang="en-US"/>
              <a:t>The user-interface software, etc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‘msdos’ versus ‘ext2’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Write a program that creates many files</a:t>
            </a:r>
          </a:p>
          <a:p>
            <a:r>
              <a:rPr lang="en-US"/>
              <a:t>Use ramdom number generating function</a:t>
            </a:r>
          </a:p>
          <a:p>
            <a:r>
              <a:rPr lang="en-US"/>
              <a:t>Can create files of various sizes</a:t>
            </a:r>
          </a:p>
          <a:p>
            <a:r>
              <a:rPr lang="en-US"/>
              <a:t>But everything must fit on floppy diskette</a:t>
            </a:r>
          </a:p>
          <a:p>
            <a:r>
              <a:rPr lang="en-US"/>
              <a:t>First, see which system ‘fills up’ soonest</a:t>
            </a:r>
          </a:p>
          <a:p>
            <a:r>
              <a:rPr lang="en-US"/>
              <a:t>Measure how fast files can be read back</a:t>
            </a:r>
          </a:p>
          <a:p>
            <a:r>
              <a:rPr lang="en-US"/>
              <a:t>Then see how much space gets wasted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Maurice J. Bach, “The Design of the UNIX Operating System,” Prentice-Hall (1986).</a:t>
            </a:r>
          </a:p>
          <a:p>
            <a:r>
              <a:rPr lang="en-US"/>
              <a:t>Remy Card, Theodore Ts’o, and Stephen Tweedie, “Design and Implementation of the Second Extended Filesystem,” Proc.  of First Dutch International Symposium on Linux (1994), ISBN 90-367-0385-9. [This paper is available online at MIT’s website.]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Cross-development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Linux: first developed on a minix system</a:t>
            </a:r>
          </a:p>
          <a:p>
            <a:r>
              <a:rPr lang="en-US"/>
              <a:t>Both OSs shared space on the same disk</a:t>
            </a:r>
          </a:p>
          <a:p>
            <a:r>
              <a:rPr lang="en-US"/>
              <a:t>So Linux reimplemented minix file system</a:t>
            </a:r>
          </a:p>
          <a:p>
            <a:r>
              <a:rPr lang="en-US"/>
              <a:t>Two severe limitations in the minix FS</a:t>
            </a:r>
          </a:p>
          <a:p>
            <a:pPr lvl="1"/>
            <a:r>
              <a:rPr lang="en-US"/>
              <a:t>Block addresses are 16-bits (64MB limit)</a:t>
            </a:r>
          </a:p>
          <a:p>
            <a:pPr lvl="1"/>
            <a:r>
              <a:rPr lang="en-US"/>
              <a:t>Directories use fixed-size entries (w/filename)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File System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Originally written by Chris Provenzano</a:t>
            </a:r>
          </a:p>
          <a:p>
            <a:r>
              <a:rPr lang="en-US"/>
              <a:t>Extensively rewritten by Linux Torvalds</a:t>
            </a:r>
          </a:p>
          <a:p>
            <a:r>
              <a:rPr lang="en-US"/>
              <a:t>Initially released in 1992</a:t>
            </a:r>
          </a:p>
          <a:p>
            <a:r>
              <a:rPr lang="en-US"/>
              <a:t>Removed the two big limitations in minix</a:t>
            </a:r>
          </a:p>
          <a:p>
            <a:r>
              <a:rPr lang="en-US"/>
              <a:t>Used 32-bit file-pointers (filesizes to 2GB)</a:t>
            </a:r>
          </a:p>
          <a:p>
            <a:r>
              <a:rPr lang="en-US"/>
              <a:t>Allowed long filenames (up to 255 chars)</a:t>
            </a:r>
          </a:p>
          <a:p>
            <a:r>
              <a:rPr lang="en-US"/>
              <a:t>Question: How to integrate ext into Linux?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Virtual File System idea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Multiple file systems need to coexist</a:t>
            </a:r>
          </a:p>
          <a:p>
            <a:r>
              <a:rPr lang="en-US"/>
              <a:t>But filesystems share a core of common concepts and high-level operations</a:t>
            </a:r>
          </a:p>
          <a:p>
            <a:r>
              <a:rPr lang="en-US"/>
              <a:t>So can create a filesystem abstraction</a:t>
            </a:r>
          </a:p>
          <a:p>
            <a:r>
              <a:rPr lang="en-US"/>
              <a:t>Applications interact with this VFS</a:t>
            </a:r>
          </a:p>
          <a:p>
            <a:r>
              <a:rPr lang="en-US"/>
              <a:t>Kernel translates abstract-to-actual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1066800" y="228600"/>
            <a:ext cx="1600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Task 1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3200400" y="228600"/>
            <a:ext cx="1600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Task 2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6096000" y="228600"/>
            <a:ext cx="1600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Task n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33400" y="1524000"/>
            <a:ext cx="7924800" cy="411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165725" y="32067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…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304800" y="11430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7543800" y="838200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user space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7391400" y="1066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kernel space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990600" y="1676400"/>
            <a:ext cx="7086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VIRTUAL FILE SYSTEM</a:t>
            </a: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1828800" y="91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4038600" y="91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6934200" y="91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1066800" y="23622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minix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2514600" y="23622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ext2</a:t>
            </a: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3962400" y="23622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msdos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6858000" y="23622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proc</a:t>
            </a:r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16002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31242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44958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7391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914400" y="4495800"/>
            <a:ext cx="1676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device driver</a:t>
            </a:r>
          </a:p>
          <a:p>
            <a:pPr algn="ctr"/>
            <a:r>
              <a:rPr lang="en-US"/>
              <a:t>for hard disk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3048000" y="4495800"/>
            <a:ext cx="1676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device driver </a:t>
            </a:r>
          </a:p>
          <a:p>
            <a:pPr algn="ctr"/>
            <a:r>
              <a:rPr lang="en-US"/>
              <a:t>for floppy disk </a:t>
            </a:r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838200" y="3429000"/>
            <a:ext cx="457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Buffer Cache</a:t>
            </a:r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>
            <a:off x="16002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>
            <a:off x="31242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6" name="Line 44"/>
          <p:cNvSpPr>
            <a:spLocks noChangeShapeType="1"/>
          </p:cNvSpPr>
          <p:nvPr/>
        </p:nvSpPr>
        <p:spPr bwMode="auto">
          <a:xfrm>
            <a:off x="4495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7" name="Line 45"/>
          <p:cNvSpPr>
            <a:spLocks noChangeShapeType="1"/>
          </p:cNvSpPr>
          <p:nvPr/>
        </p:nvSpPr>
        <p:spPr bwMode="auto">
          <a:xfrm>
            <a:off x="17526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>
            <a:off x="38862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9" name="Line 47"/>
          <p:cNvSpPr>
            <a:spLocks noChangeShapeType="1"/>
          </p:cNvSpPr>
          <p:nvPr/>
        </p:nvSpPr>
        <p:spPr bwMode="auto">
          <a:xfrm>
            <a:off x="304800" y="5943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7620000" y="5638800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software</a:t>
            </a:r>
          </a:p>
        </p:txBody>
      </p: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7543800" y="58674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hardware</a:t>
            </a:r>
          </a:p>
        </p:txBody>
      </p:sp>
      <p:sp>
        <p:nvSpPr>
          <p:cNvPr id="8242" name="Rectangle 50"/>
          <p:cNvSpPr>
            <a:spLocks noChangeArrowheads="1"/>
          </p:cNvSpPr>
          <p:nvPr/>
        </p:nvSpPr>
        <p:spPr bwMode="auto">
          <a:xfrm>
            <a:off x="990600" y="61722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Hard Disk</a:t>
            </a:r>
          </a:p>
        </p:txBody>
      </p:sp>
      <p:sp>
        <p:nvSpPr>
          <p:cNvPr id="8243" name="Rectangle 51"/>
          <p:cNvSpPr>
            <a:spLocks noChangeArrowheads="1"/>
          </p:cNvSpPr>
          <p:nvPr/>
        </p:nvSpPr>
        <p:spPr bwMode="auto">
          <a:xfrm>
            <a:off x="3124200" y="61722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Floppy Disk</a:t>
            </a:r>
          </a:p>
        </p:txBody>
      </p:sp>
      <p:sp>
        <p:nvSpPr>
          <p:cNvPr id="8246" name="Line 54"/>
          <p:cNvSpPr>
            <a:spLocks noChangeShapeType="1"/>
          </p:cNvSpPr>
          <p:nvPr/>
        </p:nvSpPr>
        <p:spPr bwMode="auto">
          <a:xfrm>
            <a:off x="1676400" y="525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7" name="Line 55"/>
          <p:cNvSpPr>
            <a:spLocks noChangeShapeType="1"/>
          </p:cNvSpPr>
          <p:nvPr/>
        </p:nvSpPr>
        <p:spPr bwMode="auto">
          <a:xfrm>
            <a:off x="3886200" y="525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8" name="Text Box 56"/>
          <p:cNvSpPr txBox="1">
            <a:spLocks noChangeArrowheads="1"/>
          </p:cNvSpPr>
          <p:nvPr/>
        </p:nvSpPr>
        <p:spPr bwMode="auto">
          <a:xfrm>
            <a:off x="6400800" y="5029200"/>
            <a:ext cx="188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Linux Kernel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in Ext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problems with the Ext filesystem  </a:t>
            </a:r>
          </a:p>
          <a:p>
            <a:pPr lvl="1"/>
            <a:r>
              <a:rPr lang="en-US"/>
              <a:t>Lacked support for 3 timestamps</a:t>
            </a:r>
          </a:p>
          <a:p>
            <a:pPr lvl="2"/>
            <a:r>
              <a:rPr lang="en-US"/>
              <a:t>Accessed, Inode Modified, Data Modified</a:t>
            </a:r>
          </a:p>
          <a:p>
            <a:pPr lvl="1"/>
            <a:r>
              <a:rPr lang="en-US"/>
              <a:t>Used linked-lists to track free blocks/inodes</a:t>
            </a:r>
          </a:p>
          <a:p>
            <a:pPr lvl="2"/>
            <a:r>
              <a:rPr lang="en-US"/>
              <a:t>Poor performance over time </a:t>
            </a:r>
          </a:p>
          <a:p>
            <a:pPr lvl="2"/>
            <a:r>
              <a:rPr lang="en-US"/>
              <a:t>Lists became unsorted</a:t>
            </a:r>
          </a:p>
          <a:p>
            <a:pPr lvl="2"/>
            <a:r>
              <a:rPr lang="en-US"/>
              <a:t>Files became fragmented</a:t>
            </a:r>
          </a:p>
          <a:p>
            <a:pPr lvl="1"/>
            <a:r>
              <a:rPr lang="en-US"/>
              <a:t>Did not provide room for future extensibility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Xia and Ext2 filesystems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new filesystems introduced in 1993</a:t>
            </a:r>
          </a:p>
          <a:p>
            <a:r>
              <a:rPr lang="en-US"/>
              <a:t>Both tried to overcome Ext’s limitations</a:t>
            </a:r>
          </a:p>
          <a:p>
            <a:r>
              <a:rPr lang="en-US"/>
              <a:t>Xia was based on existing minix code</a:t>
            </a:r>
          </a:p>
          <a:p>
            <a:r>
              <a:rPr lang="en-US"/>
              <a:t>Ext2 was based on Torvalds’ Ext code</a:t>
            </a:r>
          </a:p>
          <a:p>
            <a:r>
              <a:rPr lang="en-US"/>
              <a:t>Xia was initially more stable (smaller)</a:t>
            </a:r>
          </a:p>
          <a:p>
            <a:r>
              <a:rPr lang="en-US"/>
              <a:t>But flaws in Ext2 were eventually fixed</a:t>
            </a:r>
          </a:p>
          <a:p>
            <a:r>
              <a:rPr lang="en-US"/>
              <a:t>Ext2 soon became a ‘de facto’ standard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Filesystem Comparison</a:t>
            </a:r>
          </a:p>
        </p:txBody>
      </p:sp>
      <p:graphicFrame>
        <p:nvGraphicFramePr>
          <p:cNvPr id="10449" name="Group 209"/>
          <p:cNvGraphicFramePr>
            <a:graphicFrameLocks noGrp="1"/>
          </p:cNvGraphicFramePr>
          <p:nvPr>
            <p:ph type="tbl" idx="1"/>
          </p:nvPr>
        </p:nvGraphicFramePr>
        <p:xfrm>
          <a:off x="2895600" y="2057400"/>
          <a:ext cx="5867400" cy="4049714"/>
        </p:xfrm>
        <a:graphic>
          <a:graphicData uri="http://schemas.openxmlformats.org/drawingml/2006/table">
            <a:tbl>
              <a:tblPr/>
              <a:tblGrid>
                <a:gridCol w="1466850"/>
                <a:gridCol w="1466850"/>
                <a:gridCol w="1466850"/>
                <a:gridCol w="1466850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21" name="Text Box 181"/>
          <p:cNvSpPr txBox="1">
            <a:spLocks noChangeArrowheads="1"/>
          </p:cNvSpPr>
          <p:nvPr/>
        </p:nvSpPr>
        <p:spPr bwMode="auto">
          <a:xfrm>
            <a:off x="3048000" y="1628775"/>
            <a:ext cx="89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Minix</a:t>
            </a:r>
          </a:p>
        </p:txBody>
      </p:sp>
      <p:sp>
        <p:nvSpPr>
          <p:cNvPr id="10422" name="Text Box 182"/>
          <p:cNvSpPr txBox="1">
            <a:spLocks noChangeArrowheads="1"/>
          </p:cNvSpPr>
          <p:nvPr/>
        </p:nvSpPr>
        <p:spPr bwMode="auto">
          <a:xfrm>
            <a:off x="4648200" y="160020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Ext</a:t>
            </a:r>
          </a:p>
        </p:txBody>
      </p:sp>
      <p:sp>
        <p:nvSpPr>
          <p:cNvPr id="10423" name="Text Box 183"/>
          <p:cNvSpPr txBox="1">
            <a:spLocks noChangeArrowheads="1"/>
          </p:cNvSpPr>
          <p:nvPr/>
        </p:nvSpPr>
        <p:spPr bwMode="auto">
          <a:xfrm>
            <a:off x="6156325" y="1563688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Xia</a:t>
            </a:r>
          </a:p>
        </p:txBody>
      </p:sp>
      <p:sp>
        <p:nvSpPr>
          <p:cNvPr id="10424" name="Text Box 184"/>
          <p:cNvSpPr txBox="1">
            <a:spLocks noChangeArrowheads="1"/>
          </p:cNvSpPr>
          <p:nvPr/>
        </p:nvSpPr>
        <p:spPr bwMode="auto">
          <a:xfrm>
            <a:off x="7604125" y="156368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Ext2</a:t>
            </a:r>
          </a:p>
        </p:txBody>
      </p:sp>
      <p:sp>
        <p:nvSpPr>
          <p:cNvPr id="10425" name="Text Box 185"/>
          <p:cNvSpPr txBox="1">
            <a:spLocks noChangeArrowheads="1"/>
          </p:cNvSpPr>
          <p:nvPr/>
        </p:nvSpPr>
        <p:spPr bwMode="auto">
          <a:xfrm>
            <a:off x="838200" y="2209800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Maximal FS size</a:t>
            </a:r>
          </a:p>
        </p:txBody>
      </p:sp>
      <p:sp>
        <p:nvSpPr>
          <p:cNvPr id="10426" name="Text Box 186"/>
          <p:cNvSpPr txBox="1">
            <a:spLocks noChangeArrowheads="1"/>
          </p:cNvSpPr>
          <p:nvPr/>
        </p:nvSpPr>
        <p:spPr bwMode="auto">
          <a:xfrm>
            <a:off x="990600" y="2743200"/>
            <a:ext cx="179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Maximal filesize</a:t>
            </a:r>
          </a:p>
        </p:txBody>
      </p:sp>
      <p:sp>
        <p:nvSpPr>
          <p:cNvPr id="10427" name="Text Box 187"/>
          <p:cNvSpPr txBox="1">
            <a:spLocks noChangeArrowheads="1"/>
          </p:cNvSpPr>
          <p:nvPr/>
        </p:nvSpPr>
        <p:spPr bwMode="auto">
          <a:xfrm>
            <a:off x="3200400" y="2209800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64MB</a:t>
            </a:r>
          </a:p>
        </p:txBody>
      </p:sp>
      <p:sp>
        <p:nvSpPr>
          <p:cNvPr id="10428" name="Text Box 188"/>
          <p:cNvSpPr txBox="1">
            <a:spLocks noChangeArrowheads="1"/>
          </p:cNvSpPr>
          <p:nvPr/>
        </p:nvSpPr>
        <p:spPr bwMode="auto">
          <a:xfrm>
            <a:off x="4724400" y="22098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2GB</a:t>
            </a:r>
          </a:p>
        </p:txBody>
      </p:sp>
      <p:sp>
        <p:nvSpPr>
          <p:cNvPr id="10429" name="Text Box 189"/>
          <p:cNvSpPr txBox="1">
            <a:spLocks noChangeArrowheads="1"/>
          </p:cNvSpPr>
          <p:nvPr/>
        </p:nvSpPr>
        <p:spPr bwMode="auto">
          <a:xfrm>
            <a:off x="6172200" y="22098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2GB</a:t>
            </a:r>
          </a:p>
        </p:txBody>
      </p:sp>
      <p:sp>
        <p:nvSpPr>
          <p:cNvPr id="10430" name="Text Box 190"/>
          <p:cNvSpPr txBox="1">
            <a:spLocks noChangeArrowheads="1"/>
          </p:cNvSpPr>
          <p:nvPr/>
        </p:nvSpPr>
        <p:spPr bwMode="auto">
          <a:xfrm>
            <a:off x="7772400" y="22098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4TB</a:t>
            </a:r>
          </a:p>
        </p:txBody>
      </p:sp>
      <p:sp>
        <p:nvSpPr>
          <p:cNvPr id="10431" name="Text Box 191"/>
          <p:cNvSpPr txBox="1">
            <a:spLocks noChangeArrowheads="1"/>
          </p:cNvSpPr>
          <p:nvPr/>
        </p:nvSpPr>
        <p:spPr bwMode="auto">
          <a:xfrm>
            <a:off x="3184525" y="2779713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64MB</a:t>
            </a:r>
          </a:p>
        </p:txBody>
      </p:sp>
      <p:sp>
        <p:nvSpPr>
          <p:cNvPr id="10432" name="Text Box 192"/>
          <p:cNvSpPr txBox="1">
            <a:spLocks noChangeArrowheads="1"/>
          </p:cNvSpPr>
          <p:nvPr/>
        </p:nvSpPr>
        <p:spPr bwMode="auto">
          <a:xfrm>
            <a:off x="4708525" y="2779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2GB</a:t>
            </a:r>
          </a:p>
        </p:txBody>
      </p:sp>
      <p:sp>
        <p:nvSpPr>
          <p:cNvPr id="10433" name="Text Box 193"/>
          <p:cNvSpPr txBox="1">
            <a:spLocks noChangeArrowheads="1"/>
          </p:cNvSpPr>
          <p:nvPr/>
        </p:nvSpPr>
        <p:spPr bwMode="auto">
          <a:xfrm>
            <a:off x="6172200" y="2819400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64MB</a:t>
            </a:r>
          </a:p>
        </p:txBody>
      </p:sp>
      <p:sp>
        <p:nvSpPr>
          <p:cNvPr id="10434" name="Text Box 194"/>
          <p:cNvSpPr txBox="1">
            <a:spLocks noChangeArrowheads="1"/>
          </p:cNvSpPr>
          <p:nvPr/>
        </p:nvSpPr>
        <p:spPr bwMode="auto">
          <a:xfrm>
            <a:off x="7680325" y="2779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2GB</a:t>
            </a:r>
          </a:p>
        </p:txBody>
      </p:sp>
      <p:sp>
        <p:nvSpPr>
          <p:cNvPr id="10435" name="Text Box 195"/>
          <p:cNvSpPr txBox="1">
            <a:spLocks noChangeArrowheads="1"/>
          </p:cNvSpPr>
          <p:nvPr/>
        </p:nvSpPr>
        <p:spPr bwMode="auto">
          <a:xfrm>
            <a:off x="838200" y="3352800"/>
            <a:ext cx="196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Maximal filename</a:t>
            </a:r>
          </a:p>
        </p:txBody>
      </p:sp>
      <p:sp>
        <p:nvSpPr>
          <p:cNvPr id="10436" name="Text Box 196"/>
          <p:cNvSpPr txBox="1">
            <a:spLocks noChangeArrowheads="1"/>
          </p:cNvSpPr>
          <p:nvPr/>
        </p:nvSpPr>
        <p:spPr bwMode="auto">
          <a:xfrm>
            <a:off x="2895600" y="3352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14/30 chars</a:t>
            </a:r>
          </a:p>
        </p:txBody>
      </p:sp>
      <p:sp>
        <p:nvSpPr>
          <p:cNvPr id="10437" name="Text Box 197"/>
          <p:cNvSpPr txBox="1">
            <a:spLocks noChangeArrowheads="1"/>
          </p:cNvSpPr>
          <p:nvPr/>
        </p:nvSpPr>
        <p:spPr bwMode="auto">
          <a:xfrm>
            <a:off x="4495800" y="3352800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255 chars</a:t>
            </a:r>
          </a:p>
        </p:txBody>
      </p:sp>
      <p:sp>
        <p:nvSpPr>
          <p:cNvPr id="10438" name="Text Box 198"/>
          <p:cNvSpPr txBox="1">
            <a:spLocks noChangeArrowheads="1"/>
          </p:cNvSpPr>
          <p:nvPr/>
        </p:nvSpPr>
        <p:spPr bwMode="auto">
          <a:xfrm>
            <a:off x="5943600" y="3352800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248 chars</a:t>
            </a:r>
          </a:p>
        </p:txBody>
      </p:sp>
      <p:sp>
        <p:nvSpPr>
          <p:cNvPr id="10439" name="Text Box 199"/>
          <p:cNvSpPr txBox="1">
            <a:spLocks noChangeArrowheads="1"/>
          </p:cNvSpPr>
          <p:nvPr/>
        </p:nvSpPr>
        <p:spPr bwMode="auto">
          <a:xfrm>
            <a:off x="7467600" y="3352800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255 chars</a:t>
            </a:r>
          </a:p>
        </p:txBody>
      </p:sp>
      <p:sp>
        <p:nvSpPr>
          <p:cNvPr id="10440" name="Text Box 200"/>
          <p:cNvSpPr txBox="1">
            <a:spLocks noChangeArrowheads="1"/>
          </p:cNvSpPr>
          <p:nvPr/>
        </p:nvSpPr>
        <p:spPr bwMode="auto">
          <a:xfrm>
            <a:off x="1219200" y="3886200"/>
            <a:ext cx="154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 timestamps</a:t>
            </a:r>
          </a:p>
        </p:txBody>
      </p:sp>
      <p:sp>
        <p:nvSpPr>
          <p:cNvPr id="10441" name="Text Box 201"/>
          <p:cNvSpPr txBox="1">
            <a:spLocks noChangeArrowheads="1"/>
          </p:cNvSpPr>
          <p:nvPr/>
        </p:nvSpPr>
        <p:spPr bwMode="auto">
          <a:xfrm>
            <a:off x="3352800" y="3886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0442" name="Text Box 202"/>
          <p:cNvSpPr txBox="1">
            <a:spLocks noChangeArrowheads="1"/>
          </p:cNvSpPr>
          <p:nvPr/>
        </p:nvSpPr>
        <p:spPr bwMode="auto">
          <a:xfrm>
            <a:off x="1371600" y="4495800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Extensible?</a:t>
            </a:r>
          </a:p>
        </p:txBody>
      </p:sp>
      <p:sp>
        <p:nvSpPr>
          <p:cNvPr id="10443" name="Text Box 203"/>
          <p:cNvSpPr txBox="1">
            <a:spLocks noChangeArrowheads="1"/>
          </p:cNvSpPr>
          <p:nvPr/>
        </p:nvSpPr>
        <p:spPr bwMode="auto">
          <a:xfrm>
            <a:off x="533400" y="5105400"/>
            <a:ext cx="229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Can vary block size?</a:t>
            </a:r>
          </a:p>
        </p:txBody>
      </p:sp>
      <p:sp>
        <p:nvSpPr>
          <p:cNvPr id="10444" name="Text Box 204"/>
          <p:cNvSpPr txBox="1">
            <a:spLocks noChangeArrowheads="1"/>
          </p:cNvSpPr>
          <p:nvPr/>
        </p:nvSpPr>
        <p:spPr bwMode="auto">
          <a:xfrm>
            <a:off x="609600" y="5638800"/>
            <a:ext cx="226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Code is maintained?</a:t>
            </a:r>
          </a:p>
        </p:txBody>
      </p:sp>
      <p:sp>
        <p:nvSpPr>
          <p:cNvPr id="10445" name="Text Box 205"/>
          <p:cNvSpPr txBox="1">
            <a:spLocks noChangeArrowheads="1"/>
          </p:cNvSpPr>
          <p:nvPr/>
        </p:nvSpPr>
        <p:spPr bwMode="auto">
          <a:xfrm>
            <a:off x="3352800" y="44958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0446" name="Text Box 206"/>
          <p:cNvSpPr txBox="1">
            <a:spLocks noChangeArrowheads="1"/>
          </p:cNvSpPr>
          <p:nvPr/>
        </p:nvSpPr>
        <p:spPr bwMode="auto">
          <a:xfrm>
            <a:off x="3352800" y="5105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0447" name="Text Box 207"/>
          <p:cNvSpPr txBox="1">
            <a:spLocks noChangeArrowheads="1"/>
          </p:cNvSpPr>
          <p:nvPr/>
        </p:nvSpPr>
        <p:spPr bwMode="auto">
          <a:xfrm>
            <a:off x="3260725" y="56753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0448" name="Text Box 208"/>
          <p:cNvSpPr txBox="1">
            <a:spLocks noChangeArrowheads="1"/>
          </p:cNvSpPr>
          <p:nvPr/>
        </p:nvSpPr>
        <p:spPr bwMode="auto">
          <a:xfrm>
            <a:off x="4860925" y="3922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50" name="Text Box 210"/>
          <p:cNvSpPr txBox="1">
            <a:spLocks noChangeArrowheads="1"/>
          </p:cNvSpPr>
          <p:nvPr/>
        </p:nvSpPr>
        <p:spPr bwMode="auto">
          <a:xfrm>
            <a:off x="4860925" y="39227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0451" name="Text Box 211"/>
          <p:cNvSpPr txBox="1">
            <a:spLocks noChangeArrowheads="1"/>
          </p:cNvSpPr>
          <p:nvPr/>
        </p:nvSpPr>
        <p:spPr bwMode="auto">
          <a:xfrm>
            <a:off x="4860925" y="44561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0452" name="Text Box 212"/>
          <p:cNvSpPr txBox="1">
            <a:spLocks noChangeArrowheads="1"/>
          </p:cNvSpPr>
          <p:nvPr/>
        </p:nvSpPr>
        <p:spPr bwMode="auto">
          <a:xfrm>
            <a:off x="4876800" y="5029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0453" name="Text Box 213"/>
          <p:cNvSpPr txBox="1">
            <a:spLocks noChangeArrowheads="1"/>
          </p:cNvSpPr>
          <p:nvPr/>
        </p:nvSpPr>
        <p:spPr bwMode="auto">
          <a:xfrm>
            <a:off x="4860925" y="55991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0454" name="Text Box 214"/>
          <p:cNvSpPr txBox="1">
            <a:spLocks noChangeArrowheads="1"/>
          </p:cNvSpPr>
          <p:nvPr/>
        </p:nvSpPr>
        <p:spPr bwMode="auto">
          <a:xfrm>
            <a:off x="7680325" y="39227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0456" name="Text Box 216"/>
          <p:cNvSpPr txBox="1">
            <a:spLocks noChangeArrowheads="1"/>
          </p:cNvSpPr>
          <p:nvPr/>
        </p:nvSpPr>
        <p:spPr bwMode="auto">
          <a:xfrm>
            <a:off x="6156325" y="39227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0457" name="Text Box 217"/>
          <p:cNvSpPr txBox="1">
            <a:spLocks noChangeArrowheads="1"/>
          </p:cNvSpPr>
          <p:nvPr/>
        </p:nvSpPr>
        <p:spPr bwMode="auto">
          <a:xfrm>
            <a:off x="7680325" y="44561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0458" name="Text Box 218"/>
          <p:cNvSpPr txBox="1">
            <a:spLocks noChangeArrowheads="1"/>
          </p:cNvSpPr>
          <p:nvPr/>
        </p:nvSpPr>
        <p:spPr bwMode="auto">
          <a:xfrm>
            <a:off x="7680325" y="50657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0459" name="Text Box 219"/>
          <p:cNvSpPr txBox="1">
            <a:spLocks noChangeArrowheads="1"/>
          </p:cNvSpPr>
          <p:nvPr/>
        </p:nvSpPr>
        <p:spPr bwMode="auto">
          <a:xfrm>
            <a:off x="7680325" y="55991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0460" name="Text Box 220"/>
          <p:cNvSpPr txBox="1">
            <a:spLocks noChangeArrowheads="1"/>
          </p:cNvSpPr>
          <p:nvPr/>
        </p:nvSpPr>
        <p:spPr bwMode="auto">
          <a:xfrm>
            <a:off x="6232525" y="44561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0461" name="Text Box 221"/>
          <p:cNvSpPr txBox="1">
            <a:spLocks noChangeArrowheads="1"/>
          </p:cNvSpPr>
          <p:nvPr/>
        </p:nvSpPr>
        <p:spPr bwMode="auto">
          <a:xfrm>
            <a:off x="6232525" y="50657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0462" name="Text Box 222"/>
          <p:cNvSpPr txBox="1">
            <a:spLocks noChangeArrowheads="1"/>
          </p:cNvSpPr>
          <p:nvPr/>
        </p:nvSpPr>
        <p:spPr bwMode="auto">
          <a:xfrm>
            <a:off x="6248400" y="5638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735</Words>
  <Application>Microsoft PowerPoint</Application>
  <PresentationFormat>On-screen Show (4:3)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Default Design</vt:lpstr>
      <vt:lpstr>Linux Filesystem Features</vt:lpstr>
      <vt:lpstr>References</vt:lpstr>
      <vt:lpstr>Cross-development</vt:lpstr>
      <vt:lpstr>Extended File System</vt:lpstr>
      <vt:lpstr>The Virtual File System idea</vt:lpstr>
      <vt:lpstr>Slide 6</vt:lpstr>
      <vt:lpstr>Limitations in Ext</vt:lpstr>
      <vt:lpstr>Xia and Ext2 filesystems</vt:lpstr>
      <vt:lpstr>Filesystem Comparison</vt:lpstr>
      <vt:lpstr>Common concepts</vt:lpstr>
      <vt:lpstr>Inodes</vt:lpstr>
      <vt:lpstr>Inode diagram</vt:lpstr>
      <vt:lpstr>Directories</vt:lpstr>
      <vt:lpstr>Directory diagram</vt:lpstr>
      <vt:lpstr>Links</vt:lpstr>
      <vt:lpstr>Symbolic Links</vt:lpstr>
      <vt:lpstr>Filesystem performance</vt:lpstr>
      <vt:lpstr>Example: ‘msdos’ versus ‘ext2’</vt:lpstr>
    </vt:vector>
  </TitlesOfParts>
  <Company>University of San Francisco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Filesystem Features</dc:title>
  <dc:creator>Professor Allan B. Cruse</dc:creator>
  <cp:lastModifiedBy>arundubey</cp:lastModifiedBy>
  <cp:revision>22</cp:revision>
  <dcterms:created xsi:type="dcterms:W3CDTF">2003-05-06T16:29:42Z</dcterms:created>
  <dcterms:modified xsi:type="dcterms:W3CDTF">2016-09-07T08:07:23Z</dcterms:modified>
</cp:coreProperties>
</file>