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96" r:id="rId5"/>
    <p:sldId id="264" r:id="rId6"/>
    <p:sldId id="293" r:id="rId7"/>
    <p:sldId id="294" r:id="rId8"/>
    <p:sldId id="295" r:id="rId9"/>
    <p:sldId id="265" r:id="rId10"/>
    <p:sldId id="267" r:id="rId11"/>
    <p:sldId id="268" r:id="rId12"/>
    <p:sldId id="271" r:id="rId13"/>
    <p:sldId id="297" r:id="rId14"/>
    <p:sldId id="298" r:id="rId15"/>
    <p:sldId id="299" r:id="rId16"/>
    <p:sldId id="310" r:id="rId17"/>
    <p:sldId id="300" r:id="rId18"/>
    <p:sldId id="276" r:id="rId19"/>
    <p:sldId id="311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277" r:id="rId41"/>
    <p:sldId id="289" r:id="rId42"/>
    <p:sldId id="290" r:id="rId43"/>
    <p:sldId id="291" r:id="rId44"/>
    <p:sldId id="292" r:id="rId45"/>
    <p:sldId id="257" r:id="rId46"/>
    <p:sldId id="261" r:id="rId47"/>
    <p:sldId id="258" r:id="rId48"/>
    <p:sldId id="259" r:id="rId49"/>
    <p:sldId id="26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HOT WORKING </a:t>
            </a:r>
            <a:br>
              <a:rPr lang="en-US" sz="6000" dirty="0" smtClean="0"/>
            </a:br>
            <a:r>
              <a:rPr lang="en-US" sz="6000" dirty="0" smtClean="0"/>
              <a:t>&amp; </a:t>
            </a:r>
            <a:br>
              <a:rPr lang="en-US" sz="6000" dirty="0" smtClean="0"/>
            </a:br>
            <a:r>
              <a:rPr lang="en-US" sz="6000" dirty="0" smtClean="0"/>
              <a:t>COLD WORKING PROCESS</a:t>
            </a:r>
            <a:endParaRPr lang="hi-IN" sz="6000" dirty="0"/>
          </a:p>
        </p:txBody>
      </p:sp>
    </p:spTree>
    <p:extLst>
      <p:ext uri="{BB962C8B-B14F-4D97-AF65-F5344CB8AC3E}">
        <p14:creationId xmlns="" xmlns:p14="http://schemas.microsoft.com/office/powerpoint/2010/main" val="7065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914400" y="60960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i-IN" sz="2000" dirty="0"/>
              <a:t>Basic bulk deformation processes: (c) extrusion</a:t>
            </a:r>
          </a:p>
        </p:txBody>
      </p:sp>
      <p:pic>
        <p:nvPicPr>
          <p:cNvPr id="12291" name="Picture 7" descr="C:\My Documents\Books\Mfg01Images\7928D_Wiley\Groover\Fund Of Modern Manufacturing\jpeg_art\ch18_jpeg\18.2(c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86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EXTRUSION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70151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914400" y="60960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i-IN" sz="2000" dirty="0"/>
              <a:t>Basic bulk deformation processes:  </a:t>
            </a:r>
            <a:r>
              <a:rPr lang="en-US" altLang="hi-IN" sz="2000" dirty="0" smtClean="0"/>
              <a:t>Hot </a:t>
            </a:r>
            <a:r>
              <a:rPr lang="en-US" altLang="hi-IN" sz="2000" dirty="0"/>
              <a:t>drawing</a:t>
            </a:r>
          </a:p>
        </p:txBody>
      </p:sp>
      <p:pic>
        <p:nvPicPr>
          <p:cNvPr id="13315" name="Picture 6" descr="C:\My Documents\Books\Mfg01Images\7928D_Wiley\Groover\Fund Of Modern Manufacturing\jpeg_art\ch18_jpeg\18.2(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16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HOT DRAWING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04465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2286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GRAIN FLOW</a:t>
            </a:r>
            <a:endParaRPr lang="en-US" sz="3200" b="1" dirty="0"/>
          </a:p>
        </p:txBody>
      </p:sp>
      <p:pic>
        <p:nvPicPr>
          <p:cNvPr id="1026" name="Picture 2" descr="G:\pics\WhatsApp Image 2016-09-08 at 10.25.1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5276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GRAIN FLOW</a:t>
            </a:r>
            <a:endParaRPr lang="en-US" sz="3200" b="1" dirty="0"/>
          </a:p>
        </p:txBody>
      </p:sp>
      <p:pic>
        <p:nvPicPr>
          <p:cNvPr id="2050" name="Picture 2" descr="G:\pics\WhatsApp Image 2016-09-08 at 10.25.19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204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G:\pics\WhatsApp Image 2016-09-08 at 10.25.19 AM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810000"/>
            <a:ext cx="5715000" cy="2800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276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FORGING METHODS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382000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endParaRPr lang="en-US" sz="4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4800" dirty="0" smtClean="0"/>
              <a:t>SMITH FORGING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4800" dirty="0" smtClean="0"/>
              <a:t>DROP FORGING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 smtClean="0"/>
              <a:t>PRESS FORGING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 smtClean="0"/>
              <a:t>MACHINE OR UPSET FORGING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381000"/>
            <a:ext cx="7620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SMITH OR HAND  FORGING</a:t>
            </a:r>
            <a:endParaRPr lang="en-US" sz="3200" b="1" dirty="0"/>
          </a:p>
        </p:txBody>
      </p:sp>
      <p:pic>
        <p:nvPicPr>
          <p:cNvPr id="1026" name="Picture 2" descr="G:\pics\WhatsApp Image 2016-09-08 at 10.24.39 AM (2).jpe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76200"/>
            <a:ext cx="7620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SMITH OR HAND  FORGING</a:t>
            </a:r>
            <a:endParaRPr lang="en-US" sz="3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TYPES OF SMITH FORGING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382000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endParaRPr lang="en-US" sz="4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FULLERING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FLATTENING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SWAGING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PUNCHING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DRIFTING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BENDING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 smtClean="0"/>
              <a:t>SETTING DOWN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FULLERING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22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0866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FULLERING</a:t>
            </a:r>
            <a:endParaRPr lang="en-US" sz="3200" b="1" dirty="0"/>
          </a:p>
        </p:txBody>
      </p:sp>
      <p:pic>
        <p:nvPicPr>
          <p:cNvPr id="1026" name="Picture 2" descr="G:\pics\WhatsApp Image 2016-09-08 at 10.24.38 AM (1)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22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1143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METAL FORMING PROCESS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191794" y="23622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000" y="2590800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600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39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3276600"/>
            <a:ext cx="3124200" cy="32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HOT WORKING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FORGING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ROLLING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EXTRUSION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HOT DRAWING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410200" y="2971800"/>
            <a:ext cx="3124200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sz="32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COLD WORKING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COLD ROLLING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COLD EXTRUSION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COLD FORGING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WIRE DRAWING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SHEET METAL PROCESS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54076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FLATTENING</a:t>
            </a:r>
            <a:endParaRPr lang="en-US" sz="3200" b="1" dirty="0"/>
          </a:p>
        </p:txBody>
      </p:sp>
      <p:pic>
        <p:nvPicPr>
          <p:cNvPr id="5122" name="Picture 2" descr="G:\pics\WhatsApp Image 2016-09-08 at 10.24.38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00999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22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SWAGING</a:t>
            </a:r>
            <a:endParaRPr lang="en-US" sz="3200" b="1" dirty="0"/>
          </a:p>
        </p:txBody>
      </p:sp>
      <p:pic>
        <p:nvPicPr>
          <p:cNvPr id="6146" name="Picture 2" descr="G:\pics\WhatsApp Image 2016-09-08 at 10.24.38 A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22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PUNCHING</a:t>
            </a:r>
            <a:endParaRPr lang="en-US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BENDING</a:t>
            </a:r>
            <a:endParaRPr lang="en-US" sz="3200" b="1" dirty="0"/>
          </a:p>
        </p:txBody>
      </p:sp>
      <p:pic>
        <p:nvPicPr>
          <p:cNvPr id="8194" name="Picture 2" descr="G:\pics\bend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DRIFTING</a:t>
            </a:r>
            <a:endParaRPr 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SETTING DOWN</a:t>
            </a:r>
            <a:endParaRPr lang="en-US"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315200" cy="990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DROP FORGING</a:t>
            </a:r>
            <a:endParaRPr lang="en-US" sz="3200" b="1" dirty="0"/>
          </a:p>
        </p:txBody>
      </p:sp>
      <p:pic>
        <p:nvPicPr>
          <p:cNvPr id="11266" name="Picture 2" descr="G:\pics\WhatsApp Image 2016-09-08 at 10.24.38 AM (5)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6858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PRESS FORGING</a:t>
            </a:r>
            <a:endParaRPr lang="en-US" sz="3200" b="1" dirty="0"/>
          </a:p>
        </p:txBody>
      </p:sp>
      <p:pic>
        <p:nvPicPr>
          <p:cNvPr id="12290" name="Picture 2" descr="G:\pics\WhatsApp Image 2016-09-08 at 11.04.09 AM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UPSET OR MACHINE FORGING</a:t>
            </a:r>
            <a:endParaRPr lang="en-US" sz="3200" b="1" dirty="0"/>
          </a:p>
        </p:txBody>
      </p:sp>
      <p:pic>
        <p:nvPicPr>
          <p:cNvPr id="13314" name="Picture 2" descr="G:\pics\WhatsApp Image 2016-09-08 at 10.24.38 AM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1000" y="228600"/>
            <a:ext cx="84582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UPSET OR MACHINE FORGING (CLOSE)</a:t>
            </a:r>
            <a:endParaRPr lang="en-US" sz="3200" b="1" dirty="0"/>
          </a:p>
        </p:txBody>
      </p:sp>
      <p:pic>
        <p:nvPicPr>
          <p:cNvPr id="1026" name="Picture 2" descr="E:\lalit batra\pics\WhatsApp Image 2016-09-08 at 10.24.3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hi-IN" sz="2400" dirty="0" smtClean="0"/>
              <a:t>METAL                                                                     TEMP. (degree </a:t>
            </a:r>
            <a:r>
              <a:rPr lang="en-US" altLang="hi-IN" sz="2400" dirty="0" err="1" smtClean="0"/>
              <a:t>Cel</a:t>
            </a:r>
            <a:r>
              <a:rPr lang="en-US" altLang="hi-IN" sz="2400" dirty="0" smtClean="0"/>
              <a:t>.)</a:t>
            </a:r>
          </a:p>
          <a:p>
            <a:pPr>
              <a:buNone/>
            </a:pPr>
            <a:r>
              <a:rPr lang="en-US" altLang="hi-IN" sz="2400" dirty="0" smtClean="0"/>
              <a:t>ALUMINIUM                                                                 150 </a:t>
            </a:r>
          </a:p>
          <a:p>
            <a:pPr>
              <a:buNone/>
            </a:pPr>
            <a:r>
              <a:rPr lang="en-US" altLang="hi-IN" sz="2400" dirty="0" smtClean="0"/>
              <a:t>COPPER                                                                          200</a:t>
            </a:r>
          </a:p>
          <a:p>
            <a:pPr>
              <a:buNone/>
            </a:pPr>
            <a:r>
              <a:rPr lang="en-US" altLang="hi-IN" sz="2400" dirty="0" smtClean="0"/>
              <a:t>IRON                                                                               450</a:t>
            </a:r>
          </a:p>
          <a:p>
            <a:pPr>
              <a:buNone/>
            </a:pPr>
            <a:r>
              <a:rPr lang="en-US" altLang="hi-IN" sz="2400" dirty="0" smtClean="0"/>
              <a:t>NICKEL                                                                            590</a:t>
            </a:r>
          </a:p>
          <a:p>
            <a:pPr>
              <a:buNone/>
            </a:pPr>
            <a:r>
              <a:rPr lang="en-US" altLang="hi-IN" sz="2400" dirty="0" smtClean="0">
                <a:solidFill>
                  <a:srgbClr val="FF0000"/>
                </a:solidFill>
              </a:rPr>
              <a:t>ZINC                                                                       At room temp</a:t>
            </a:r>
          </a:p>
          <a:p>
            <a:pPr>
              <a:buNone/>
            </a:pPr>
            <a:r>
              <a:rPr lang="en-US" altLang="hi-IN" sz="2400" dirty="0" smtClean="0">
                <a:solidFill>
                  <a:srgbClr val="7030A0"/>
                </a:solidFill>
              </a:rPr>
              <a:t>LEAD                                                                     Below room temp</a:t>
            </a:r>
          </a:p>
          <a:p>
            <a:pPr>
              <a:buNone/>
            </a:pPr>
            <a:r>
              <a:rPr lang="en-US" altLang="hi-IN" sz="2400" dirty="0" smtClean="0">
                <a:solidFill>
                  <a:srgbClr val="00B050"/>
                </a:solidFill>
              </a:rPr>
              <a:t>TIN                                                                        Below room temp</a:t>
            </a:r>
          </a:p>
          <a:p>
            <a:pPr>
              <a:buNone/>
            </a:pPr>
            <a:endParaRPr lang="en-US" altLang="hi-IN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RE- CRYSTALLISATION TEMPERATURE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15223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UPSET OR MACHINE FORGING (OPEN)</a:t>
            </a:r>
            <a:endParaRPr lang="en-US" sz="3200" b="1" dirty="0"/>
          </a:p>
        </p:txBody>
      </p:sp>
      <p:pic>
        <p:nvPicPr>
          <p:cNvPr id="2" name="Picture 2" descr="G:\pics\WhatsApp Image 2016-09-08 at 10.24.3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772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2052" name="Picture 4" descr="E:\lalit batra\final diagramme\marking and msrng tool\ScannedImage-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7724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3076" name="Picture 4" descr="E:\lalit batra\final diagramme\marking and msrng tool\Copy of ScannedImage-4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5181600" cy="3733800"/>
          </a:xfrm>
          <a:prstGeom prst="rect">
            <a:avLst/>
          </a:prstGeom>
          <a:noFill/>
        </p:spPr>
      </p:pic>
      <p:pic>
        <p:nvPicPr>
          <p:cNvPr id="7" name="Picture 3" descr="E:\lalit batra\final diagramme\marking and msrng tool\ScannedImage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05000"/>
            <a:ext cx="4343823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5122" name="Picture 2" descr="E:\lalit batra\pics\fig1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419600" cy="339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447800"/>
            <a:ext cx="433226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162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7170" name="Picture 2" descr="E:\lalit batra\pic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976688" cy="3124200"/>
          </a:xfrm>
          <a:prstGeom prst="rect">
            <a:avLst/>
          </a:prstGeom>
          <a:noFill/>
        </p:spPr>
      </p:pic>
      <p:pic>
        <p:nvPicPr>
          <p:cNvPr id="7171" name="Picture 3" descr="E:\lalit batra\pics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447800"/>
            <a:ext cx="3865775" cy="2895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4876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COLD &amp; HOT CHISEL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010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1026" name="Picture 2" descr="E:\lalit batra\final diagramme\marking and msrng tool\Copy (2) of ScannedImage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914400"/>
            <a:ext cx="8496300" cy="1905000"/>
          </a:xfrm>
          <a:prstGeom prst="rect">
            <a:avLst/>
          </a:prstGeom>
          <a:noFill/>
        </p:spPr>
      </p:pic>
      <p:pic>
        <p:nvPicPr>
          <p:cNvPr id="1027" name="Picture 3" descr="E:\lalit batra\final diagramme\marking and msrng tool\Copy (3) of ScannedImage-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3048000"/>
            <a:ext cx="8705850" cy="1524000"/>
          </a:xfrm>
          <a:prstGeom prst="rect">
            <a:avLst/>
          </a:prstGeom>
          <a:noFill/>
        </p:spPr>
      </p:pic>
      <p:pic>
        <p:nvPicPr>
          <p:cNvPr id="1028" name="Picture 4" descr="E:\lalit batra\final diagramme\marking and msrng tool\Copy (4) of ScannedImage-4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724400"/>
            <a:ext cx="86868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010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2050" name="Picture 2" descr="E:\lalit batra\final diagramme\marking and msrng tool\Copy (5) of ScannedImage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1"/>
            <a:ext cx="9039225" cy="1905000"/>
          </a:xfrm>
          <a:prstGeom prst="rect">
            <a:avLst/>
          </a:prstGeom>
          <a:noFill/>
        </p:spPr>
      </p:pic>
      <p:pic>
        <p:nvPicPr>
          <p:cNvPr id="2051" name="Picture 3" descr="E:\lalit batra\final diagramme\marking and msrng tool\Copy of ScannedImage-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8439150" cy="1724025"/>
          </a:xfrm>
          <a:prstGeom prst="rect">
            <a:avLst/>
          </a:prstGeom>
          <a:noFill/>
        </p:spPr>
      </p:pic>
      <p:pic>
        <p:nvPicPr>
          <p:cNvPr id="2052" name="Picture 4" descr="E:\lalit batra\final diagramme\marking and msrng tool\ScannedImage-4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95800"/>
            <a:ext cx="8601075" cy="193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010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3074" name="Picture 2" descr="E:\lalit batra\final diagramme\marking and msrng tool\ScannedImage-45.jp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533400" y="1447800"/>
            <a:ext cx="77724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228600"/>
            <a:ext cx="7010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FORGING TOOLS </a:t>
            </a:r>
            <a:endParaRPr lang="en-US" sz="3200" b="1" dirty="0"/>
          </a:p>
        </p:txBody>
      </p:sp>
      <p:pic>
        <p:nvPicPr>
          <p:cNvPr id="4098" name="Picture 2" descr="E:\lalit batra\final diagramme\marking and msrng tool\Copy (3) of ScannedImage-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317383" cy="2819400"/>
          </a:xfrm>
          <a:prstGeom prst="rect">
            <a:avLst/>
          </a:prstGeom>
          <a:noFill/>
        </p:spPr>
      </p:pic>
      <p:pic>
        <p:nvPicPr>
          <p:cNvPr id="4099" name="Picture 3" descr="E:\lalit batra\final diagramme\marking and msrng tool\Copy of ScannedImage-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1" y="1066801"/>
            <a:ext cx="3352800" cy="2871736"/>
          </a:xfrm>
          <a:prstGeom prst="rect">
            <a:avLst/>
          </a:prstGeom>
          <a:noFill/>
        </p:spPr>
      </p:pic>
      <p:pic>
        <p:nvPicPr>
          <p:cNvPr id="4100" name="Picture 4" descr="E:\lalit batra\final diagramme\marking and msrng tool\ScannedImage-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886200"/>
            <a:ext cx="551497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tr-TR" b="1" kern="1200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HOT and COLD WORKING</a:t>
            </a:r>
            <a:endParaRPr lang="en-US" dirty="0" smtClean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7486650" cy="2838450"/>
          </a:xfrm>
          <a:noFill/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67929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1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45720" rIns="45720">
            <a:normAutofit fontScale="90000"/>
          </a:bodyPr>
          <a:lstStyle/>
          <a:p>
            <a:pPr eaLnBrk="1" hangingPunct="1">
              <a:defRPr/>
            </a:pPr>
            <a:r>
              <a:rPr lang="en-US" sz="3900" smtClean="0"/>
              <a:t/>
            </a:r>
            <a:br>
              <a:rPr lang="en-US" sz="3900" smtClean="0"/>
            </a:br>
            <a:endParaRPr lang="en-US" sz="3900" smtClean="0"/>
          </a:p>
        </p:txBody>
      </p:sp>
      <p:pic>
        <p:nvPicPr>
          <p:cNvPr id="6" name="Picture 2" descr="rolling_sml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6566170" cy="4114800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999EB6-E191-425F-8A49-2AB7735BE248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6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57200"/>
            <a:ext cx="7772400" cy="892175"/>
          </a:xfrm>
          <a:ln>
            <a:miter lim="800000"/>
            <a:headEnd/>
            <a:tailEnd/>
          </a:ln>
        </p:spPr>
        <p:txBody>
          <a:bodyPr lIns="45720" rIns="4572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r-TR" sz="1800" b="1" kern="1200" cap="all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WHAT is EXTRUSION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609600"/>
            <a:ext cx="7632700" cy="2376488"/>
          </a:xfrm>
        </p:spPr>
        <p:txBody>
          <a:bodyPr tIns="0" rIns="45720" bIns="0" anchor="b"/>
          <a:lstStyle/>
          <a:p>
            <a:pPr marL="0" indent="0" eaLnBrk="1" hangingPunct="1">
              <a:buFontTx/>
              <a:buNone/>
            </a:pPr>
            <a:r>
              <a:rPr lang="tr-TR" altLang="hi-IN" sz="1900" b="1" smtClean="0"/>
              <a:t>A material is pushed or drawn through a die of the desired cross-section .A</a:t>
            </a:r>
            <a:r>
              <a:rPr lang="en-US" altLang="hi-IN" sz="1900" b="1" smtClean="0"/>
              <a:t>ny solid or hollow cross-section may be produced by extrusion, which can create essentially semi-finished parts.</a:t>
            </a:r>
            <a:r>
              <a:rPr lang="tr-TR" altLang="hi-IN" sz="1900" b="1" smtClean="0"/>
              <a:t> The metal can forcing through a die in the same direction or opposite direction.</a:t>
            </a:r>
          </a:p>
        </p:txBody>
      </p:sp>
      <p:pic>
        <p:nvPicPr>
          <p:cNvPr id="2053" name="Picture 5" descr="extrusion_s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49" y="3335338"/>
            <a:ext cx="3217545" cy="20476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055" name="Picture 7" descr="fl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352800"/>
            <a:ext cx="3086100" cy="205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16948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71513" y="344488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 b="1"/>
              <a:t>Extrusion</a:t>
            </a:r>
            <a:r>
              <a:rPr lang="en-US" altLang="hi-IN"/>
              <a:t> 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57200" y="4419600"/>
            <a:ext cx="5486400" cy="708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 sz="2000"/>
              <a:t>Typical use: ductile metals (Cu, Steel, Al, Mg), Plastics, Rubbers 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711200" y="5580063"/>
            <a:ext cx="5032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 sz="2000"/>
              <a:t>Common products:</a:t>
            </a:r>
          </a:p>
          <a:p>
            <a:endParaRPr lang="en-US" altLang="hi-IN" sz="2000"/>
          </a:p>
          <a:p>
            <a:r>
              <a:rPr lang="en-US" altLang="hi-IN" sz="2000"/>
              <a:t>Al frames of white-boards, doors, windows, … </a:t>
            </a: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71800"/>
            <a:ext cx="239395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067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16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838200"/>
            <a:ext cx="62579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73100" y="357188"/>
            <a:ext cx="377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 b="1"/>
              <a:t>Extrusion: Schematic, Dies</a:t>
            </a:r>
            <a:r>
              <a:rPr lang="en-US" altLang="hi-IN"/>
              <a:t>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4754563"/>
            <a:ext cx="20939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196975" y="5321300"/>
            <a:ext cx="502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hi-IN"/>
              <a:t>Exercise: how can we get hollow parts?</a:t>
            </a:r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508000" y="4516438"/>
            <a:ext cx="83169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i-IN"/>
          </a:p>
        </p:txBody>
      </p:sp>
      <p:pic>
        <p:nvPicPr>
          <p:cNvPr id="37895" name="Picture 9" descr="Solid die tool sta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249613"/>
            <a:ext cx="1771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4638675" y="2379663"/>
            <a:ext cx="11684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821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8229600" cy="2952750"/>
          </a:xfrm>
        </p:spPr>
        <p:txBody>
          <a:bodyPr/>
          <a:lstStyle/>
          <a:p>
            <a:pPr marL="419100" indent="-382588" eaLnBrk="1" hangingPunct="1">
              <a:lnSpc>
                <a:spcPct val="80000"/>
              </a:lnSpc>
            </a:pPr>
            <a:r>
              <a:rPr lang="tr-TR" altLang="hi-IN" sz="1900" b="1" smtClean="0"/>
              <a:t>The cross-sections that can be produced vary from solid round, rectangular, to L shapes, T shapes.</a:t>
            </a:r>
          </a:p>
          <a:p>
            <a:pPr marL="419100" indent="-382588" eaLnBrk="1" hangingPunct="1">
              <a:lnSpc>
                <a:spcPct val="80000"/>
              </a:lnSpc>
            </a:pPr>
            <a:endParaRPr lang="tr-TR" altLang="hi-IN" sz="1900" b="1" smtClean="0"/>
          </a:p>
          <a:p>
            <a:pPr marL="419100" indent="-382588" eaLnBrk="1" hangingPunct="1">
              <a:lnSpc>
                <a:spcPct val="80000"/>
              </a:lnSpc>
            </a:pPr>
            <a:r>
              <a:rPr lang="tr-TR" altLang="hi-IN" sz="1900" b="1" smtClean="0"/>
              <a:t>Extrusion may be continuous (theoretically producing indefinitely long material) or semi-continuous (producing many pieces). Extrusions can be done with the material hot or cold.</a:t>
            </a:r>
          </a:p>
          <a:p>
            <a:pPr marL="419100" indent="-382588" eaLnBrk="1" hangingPunct="1">
              <a:lnSpc>
                <a:spcPct val="80000"/>
              </a:lnSpc>
            </a:pPr>
            <a:endParaRPr lang="tr-TR" altLang="hi-IN" sz="1900" b="1" smtClean="0"/>
          </a:p>
          <a:p>
            <a:pPr marL="419100" indent="-382588" eaLnBrk="1" hangingPunct="1">
              <a:lnSpc>
                <a:spcPct val="80000"/>
              </a:lnSpc>
            </a:pPr>
            <a:r>
              <a:rPr lang="tr-TR" altLang="hi-IN" sz="1900" b="1" smtClean="0"/>
              <a:t>Commonly extruded materials include metals, polymers, ceramics, and foodstuffs.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b="15300"/>
          <a:stretch>
            <a:fillRect/>
          </a:stretch>
        </p:blipFill>
        <p:spPr bwMode="auto">
          <a:xfrm>
            <a:off x="838200" y="2895600"/>
            <a:ext cx="6192837" cy="28543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0979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"/>
            <a:ext cx="3754438" cy="5400675"/>
          </a:xfrm>
        </p:spPr>
        <p:txBody>
          <a:bodyPr/>
          <a:lstStyle/>
          <a:p>
            <a:pPr marL="419100" indent="-382588" eaLnBrk="1" hangingPunct="1">
              <a:lnSpc>
                <a:spcPct val="80000"/>
              </a:lnSpc>
            </a:pPr>
            <a:r>
              <a:rPr lang="tr-TR" altLang="zh-CN" sz="1900" b="1" smtClean="0">
                <a:solidFill>
                  <a:schemeClr val="accent2"/>
                </a:solidFill>
                <a:ea typeface="黑体" pitchFamily="2" charset="-122"/>
              </a:rPr>
              <a:t>Direct extrusion:</a:t>
            </a:r>
            <a:r>
              <a:rPr lang="tr-TR" altLang="zh-CN" sz="1900" b="1" smtClean="0">
                <a:ea typeface="黑体" pitchFamily="2" charset="-122"/>
              </a:rPr>
              <a:t> A metal billet is located into a container, and a ram compresses the material, forcing it to flow through one or more openings in a die at the opposite end of the container.</a:t>
            </a:r>
          </a:p>
          <a:p>
            <a:pPr marL="419100" indent="-382588" eaLnBrk="1" hangingPunct="1">
              <a:lnSpc>
                <a:spcPct val="80000"/>
              </a:lnSpc>
            </a:pPr>
            <a:endParaRPr lang="tr-TR" altLang="zh-CN" sz="1900" b="1" smtClean="0">
              <a:ea typeface="黑体" pitchFamily="2" charset="-122"/>
            </a:endParaRPr>
          </a:p>
          <a:p>
            <a:pPr marL="419100" indent="-382588" eaLnBrk="1" hangingPunct="1">
              <a:lnSpc>
                <a:spcPct val="80000"/>
              </a:lnSpc>
            </a:pPr>
            <a:r>
              <a:rPr lang="tr-TR" altLang="zh-CN" sz="1900" b="1" smtClean="0">
                <a:solidFill>
                  <a:schemeClr val="accent2"/>
                </a:solidFill>
                <a:ea typeface="黑体" pitchFamily="2" charset="-122"/>
              </a:rPr>
              <a:t>Indirect extrusion:</a:t>
            </a:r>
            <a:r>
              <a:rPr lang="tr-TR" altLang="zh-CN" sz="1900" b="1" smtClean="0">
                <a:ea typeface="黑体" pitchFamily="2" charset="-122"/>
              </a:rPr>
              <a:t> The die is mounted to the ram rather than at the opposite end of the container. O</a:t>
            </a:r>
            <a:r>
              <a:rPr lang="tr-TR" altLang="hi-IN" sz="1900" b="1" smtClean="0"/>
              <a:t>ne advantage of the indirect extrusion process is that there is no friction, during the process, between the billet and the container liner</a:t>
            </a:r>
            <a:r>
              <a:rPr lang="tr-TR" altLang="hi-IN" b="1" smtClean="0"/>
              <a:t>.</a:t>
            </a:r>
            <a:r>
              <a:rPr lang="tr-TR" altLang="hi-IN" smtClean="0"/>
              <a:t> </a:t>
            </a:r>
          </a:p>
        </p:txBody>
      </p:sp>
      <p:pic>
        <p:nvPicPr>
          <p:cNvPr id="12292" name="Picture 4" descr="fet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4114800" cy="4391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32688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838200"/>
            <a:ext cx="62579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73100" y="357188"/>
            <a:ext cx="377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 b="1"/>
              <a:t>Extrusion: Schematic, Dies</a:t>
            </a:r>
            <a:r>
              <a:rPr lang="en-US" altLang="hi-IN"/>
              <a:t>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4754563"/>
            <a:ext cx="20939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196975" y="5321300"/>
            <a:ext cx="502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hi-IN"/>
              <a:t>Exercise: how can we get hollow parts?</a:t>
            </a:r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508000" y="4516438"/>
            <a:ext cx="83169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i-IN"/>
          </a:p>
        </p:txBody>
      </p:sp>
      <p:pic>
        <p:nvPicPr>
          <p:cNvPr id="37895" name="Picture 9" descr="Solid die tool sta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249613"/>
            <a:ext cx="1771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4638675" y="2379663"/>
            <a:ext cx="11684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1666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52463" y="352425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hi-IN" b="1"/>
              <a:t>Drawing</a:t>
            </a:r>
            <a:r>
              <a:rPr lang="en-US" altLang="hi-IN"/>
              <a:t>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374775" y="5827713"/>
            <a:ext cx="60991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/>
              <a:t>Commonly used to make wires from round bars 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2247900"/>
            <a:ext cx="6062662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1276350" y="1457325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i-IN"/>
              <a:t>Similar to extrusion, except: </a:t>
            </a:r>
            <a:r>
              <a:rPr lang="en-US" altLang="hi-IN" b="1" i="1"/>
              <a:t>pulling force</a:t>
            </a:r>
            <a:r>
              <a:rPr lang="en-US" altLang="hi-IN"/>
              <a:t> is applied </a:t>
            </a:r>
          </a:p>
        </p:txBody>
      </p:sp>
    </p:spTree>
    <p:extLst>
      <p:ext uri="{BB962C8B-B14F-4D97-AF65-F5344CB8AC3E}">
        <p14:creationId xmlns="" xmlns:p14="http://schemas.microsoft.com/office/powerpoint/2010/main" val="15078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0"/>
            <a:ext cx="7200900" cy="3762375"/>
          </a:xfrm>
        </p:spPr>
        <p:txBody>
          <a:bodyPr tIns="0" rIns="45720" bIns="0" anchor="b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altLang="hi-IN" sz="1900" b="1" smtClean="0">
                <a:solidFill>
                  <a:schemeClr val="accent2"/>
                </a:solidFill>
              </a:rPr>
              <a:t>WHAT is DRAWING?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hi-IN" sz="1900" b="1" smtClean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hi-IN" sz="1900" b="1" smtClean="0"/>
              <a:t>Drawing is an operation in which the cross-section of solid rod, wire or tubing is reduced or changed in shape by pulling it through a die.</a:t>
            </a:r>
            <a:endParaRPr lang="tr-TR" altLang="hi-IN" sz="1900" b="1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tr-TR" altLang="hi-IN" sz="1900" b="1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altLang="hi-IN" sz="1900" b="1" smtClean="0"/>
              <a:t>The principle of this procedure consist of reducing the thickness of a pointed ,tapered wire by drawing it through a conical opening in a tool made of a hard material.The wire will take shape of the hole.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hi-IN" sz="1900" b="1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tr-TR" altLang="hi-IN" sz="1900" b="1" smtClean="0"/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2" cstate="print"/>
          <a:srcRect r="38814"/>
          <a:stretch>
            <a:fillRect/>
          </a:stretch>
        </p:blipFill>
        <p:spPr bwMode="auto">
          <a:xfrm>
            <a:off x="381000" y="3581400"/>
            <a:ext cx="6334109" cy="17478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0700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229600" cy="2232025"/>
          </a:xfrm>
        </p:spPr>
        <p:txBody>
          <a:bodyPr/>
          <a:lstStyle/>
          <a:p>
            <a:pPr marL="419100" indent="-382588" eaLnBrk="1" hangingPunct="1"/>
            <a:r>
              <a:rPr lang="en-US" altLang="hi-IN" sz="1900" b="1" smtClean="0"/>
              <a:t>Drawing  improves strength and hardness when these properties are to be developed by cold work and not by subsequent heat treatment</a:t>
            </a:r>
            <a:endParaRPr lang="tr-TR" altLang="hi-IN" sz="1900" b="1" smtClean="0"/>
          </a:p>
          <a:p>
            <a:pPr marL="419100" indent="-382588" eaLnBrk="1" hangingPunct="1"/>
            <a:endParaRPr lang="tr-TR" altLang="hi-IN" sz="1900" b="1" smtClean="0"/>
          </a:p>
          <a:p>
            <a:pPr marL="419100" indent="-382588" eaLnBrk="1" hangingPunct="1">
              <a:buFontTx/>
              <a:buNone/>
            </a:pPr>
            <a:r>
              <a:rPr lang="en-US" altLang="hi-IN" sz="4500" smtClean="0"/>
              <a:t> </a:t>
            </a:r>
            <a:endParaRPr lang="tr-TR" altLang="hi-IN" sz="4500" smtClean="0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0" y="8382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hi-IN" b="1">
                <a:solidFill>
                  <a:schemeClr val="accent2"/>
                </a:solidFill>
              </a:rPr>
              <a:t>Where is it used?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tr-TR" altLang="hi-IN" b="1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tr-TR" altLang="hi-IN" b="1"/>
              <a:t>	This process is widely used for the production of thicker walled seamless tubes and cylinders</a:t>
            </a:r>
            <a:r>
              <a:rPr lang="en-US" altLang="hi-IN" b="1"/>
              <a:t> </a:t>
            </a:r>
            <a:r>
              <a:rPr lang="tr-TR" altLang="hi-IN" b="1"/>
              <a:t>therefore; </a:t>
            </a:r>
            <a:r>
              <a:rPr lang="en-US" altLang="hi-IN" b="1"/>
              <a:t>shafts, spindles, and small pistons and as the raw material for fasteners such as rivets, bolts, screws</a:t>
            </a:r>
            <a:r>
              <a:rPr lang="tr-TR" altLang="hi-IN" b="1"/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tr-TR" altLang="hi-IN" b="1"/>
          </a:p>
        </p:txBody>
      </p:sp>
    </p:spTree>
    <p:extLst>
      <p:ext uri="{BB962C8B-B14F-4D97-AF65-F5344CB8AC3E}">
        <p14:creationId xmlns="" xmlns:p14="http://schemas.microsoft.com/office/powerpoint/2010/main" val="22855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hi-IN" sz="2400" dirty="0" smtClean="0"/>
              <a:t>Large deformation can be obtained</a:t>
            </a:r>
          </a:p>
          <a:p>
            <a:r>
              <a:rPr lang="en-US" sz="2400" dirty="0" smtClean="0"/>
              <a:t>In hot working process, the grain structure of the metal is refined and thus mechanical properties improved</a:t>
            </a:r>
          </a:p>
          <a:p>
            <a:r>
              <a:rPr lang="en-US" sz="2400" dirty="0" smtClean="0"/>
              <a:t>Porosity of the metal is considerably minimized</a:t>
            </a:r>
          </a:p>
          <a:p>
            <a:r>
              <a:rPr lang="en-US" sz="2400" dirty="0" smtClean="0"/>
              <a:t>If process is properly carried out, hot work does not affect tensile strength, hardness, corrosion resistance, etc</a:t>
            </a:r>
          </a:p>
          <a:p>
            <a:r>
              <a:rPr lang="en-US" sz="2400" dirty="0" smtClean="0"/>
              <a:t>No residual stresses are introduced in the metal due to hot working.</a:t>
            </a:r>
          </a:p>
          <a:p>
            <a:r>
              <a:rPr lang="en-US" sz="2400" dirty="0" smtClean="0"/>
              <a:t>Concentrated impurities, if any in the metal are disintegrated and distributed throughout the metal</a:t>
            </a:r>
            <a:endParaRPr lang="en-US" altLang="hi-IN" sz="2400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Advantages of  HOT WORKING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215947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Some metals cannot be hot worked because of their brittleness at high temperatures.</a:t>
            </a:r>
          </a:p>
          <a:p>
            <a:r>
              <a:rPr lang="en-US" sz="2800" dirty="0" smtClean="0"/>
              <a:t>Handling and maintaining of hot working setups is difficult and troublesome.</a:t>
            </a:r>
          </a:p>
          <a:p>
            <a:r>
              <a:rPr lang="en-US" sz="2800" dirty="0" smtClean="0"/>
              <a:t>Because of the thermal expansion of metals, the dimensional accuracy in hot working  is difficult to achieve.</a:t>
            </a:r>
          </a:p>
          <a:p>
            <a:r>
              <a:rPr lang="en-US" altLang="hi-IN" sz="2800" dirty="0" smtClean="0"/>
              <a:t>Rapid oxidation of metals </a:t>
            </a:r>
            <a:r>
              <a:rPr lang="en-US" altLang="hi-IN" sz="2800" dirty="0" err="1" smtClean="0"/>
              <a:t>occures</a:t>
            </a:r>
            <a:endParaRPr lang="en-US" altLang="hi-IN" sz="2800" dirty="0" smtClean="0"/>
          </a:p>
          <a:p>
            <a:r>
              <a:rPr lang="en-US" altLang="hi-IN" sz="2800" dirty="0" smtClean="0"/>
              <a:t>Friction and tool wear are more severe in hot working</a:t>
            </a:r>
          </a:p>
          <a:p>
            <a:endParaRPr lang="en-US" altLang="hi-IN" sz="2800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Disadvantages of  HOT WORKING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215947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PRINCIPAL OF HOT WORKING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7086600" cy="441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sz="32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HOT WORKING</a:t>
            </a:r>
          </a:p>
          <a:p>
            <a:pPr marL="342900" indent="-342900">
              <a:buFontTx/>
              <a:buAutoNum type="arabicPeriod"/>
            </a:pPr>
            <a:r>
              <a:rPr lang="en-US" sz="4800" dirty="0" smtClean="0"/>
              <a:t>FORGING</a:t>
            </a:r>
          </a:p>
          <a:p>
            <a:pPr marL="342900" indent="-342900">
              <a:buFontTx/>
              <a:buAutoNum type="arabicPeriod"/>
            </a:pPr>
            <a:r>
              <a:rPr lang="en-US" sz="4800" dirty="0" smtClean="0"/>
              <a:t>ROLLING</a:t>
            </a:r>
          </a:p>
          <a:p>
            <a:pPr marL="342900" indent="-342900">
              <a:buAutoNum type="arabicPeriod"/>
            </a:pPr>
            <a:r>
              <a:rPr lang="en-US" sz="4800" dirty="0" smtClean="0"/>
              <a:t>EXTRUSION</a:t>
            </a:r>
          </a:p>
          <a:p>
            <a:pPr marL="342900" indent="-342900">
              <a:buAutoNum type="arabicPeriod"/>
            </a:pPr>
            <a:r>
              <a:rPr lang="en-US" sz="4800" dirty="0" smtClean="0"/>
              <a:t>HOT DRAWING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C:\My Documents\Books\Mfg01Images\7928D_Wiley\Groover\Fund Of Modern Manufacturing\jpeg_art\ch18_jpeg\18.2(b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3037"/>
            <a:ext cx="51816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066800" y="60198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i-IN" sz="2000" dirty="0"/>
              <a:t> Basic bulk deformation processes: </a:t>
            </a:r>
            <a:r>
              <a:rPr lang="en-US" altLang="hi-IN" sz="2000" dirty="0" smtClean="0"/>
              <a:t>forging</a:t>
            </a:r>
            <a:endParaRPr lang="en-US" altLang="hi-IN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FORGING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30334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990600" y="61722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i-IN" sz="2000" dirty="0"/>
              <a:t>Basic bulk deformation processes:  (a) rolling</a:t>
            </a:r>
          </a:p>
        </p:txBody>
      </p:sp>
      <p:pic>
        <p:nvPicPr>
          <p:cNvPr id="10243" name="Picture 7" descr="C:\My Documents\Books\Mfg01Images\7928D_Wiley\Groover\Fund Of Modern Manufacturing\jpeg_art\ch18_jpeg\18.2(a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4513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71600" y="381000"/>
            <a:ext cx="6096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ROLLING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45920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730</Words>
  <Application>Microsoft Office PowerPoint</Application>
  <PresentationFormat>On-screen Show (4:3)</PresentationFormat>
  <Paragraphs>127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HOT WORKING  &amp;  COLD WORKING PROCESS</vt:lpstr>
      <vt:lpstr>Slide 2</vt:lpstr>
      <vt:lpstr>RE- CRYSTALLISATION TEMPERATURE</vt:lpstr>
      <vt:lpstr>HOT and COLD WORKING</vt:lpstr>
      <vt:lpstr>Advantages of  HOT WORKING</vt:lpstr>
      <vt:lpstr>Disadvantages of  HOT WORKING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 </vt:lpstr>
      <vt:lpstr>WHAT is EXTRUSION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ff</cp:lastModifiedBy>
  <cp:revision>31</cp:revision>
  <dcterms:created xsi:type="dcterms:W3CDTF">2006-08-16T00:00:00Z</dcterms:created>
  <dcterms:modified xsi:type="dcterms:W3CDTF">2016-09-08T10:09:08Z</dcterms:modified>
</cp:coreProperties>
</file>