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2" r:id="rId2"/>
    <p:sldId id="283" r:id="rId3"/>
    <p:sldId id="284" r:id="rId4"/>
    <p:sldId id="287" r:id="rId5"/>
    <p:sldId id="288" r:id="rId6"/>
    <p:sldId id="289" r:id="rId7"/>
    <p:sldId id="290" r:id="rId8"/>
    <p:sldId id="291" r:id="rId9"/>
    <p:sldId id="285" r:id="rId10"/>
    <p:sldId id="286" r:id="rId11"/>
    <p:sldId id="292" r:id="rId12"/>
    <p:sldId id="293" r:id="rId13"/>
    <p:sldId id="296" r:id="rId14"/>
    <p:sldId id="297" r:id="rId15"/>
    <p:sldId id="294" r:id="rId16"/>
    <p:sldId id="258" r:id="rId17"/>
    <p:sldId id="263" r:id="rId18"/>
    <p:sldId id="259" r:id="rId19"/>
    <p:sldId id="267" r:id="rId20"/>
    <p:sldId id="260" r:id="rId21"/>
    <p:sldId id="269" r:id="rId22"/>
    <p:sldId id="272" r:id="rId23"/>
    <p:sldId id="298" r:id="rId24"/>
    <p:sldId id="274" r:id="rId25"/>
    <p:sldId id="278" r:id="rId26"/>
    <p:sldId id="279" r:id="rId27"/>
    <p:sldId id="299" r:id="rId28"/>
    <p:sldId id="276" r:id="rId29"/>
    <p:sldId id="300" r:id="rId30"/>
    <p:sldId id="301" r:id="rId31"/>
    <p:sldId id="30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94" y="54"/>
      </p:cViewPr>
      <p:guideLst>
        <p:guide orient="horz" pos="333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dit.ie/bmacname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Course Website:</a:t>
            </a:r>
            <a:r>
              <a:rPr lang="en-US"/>
              <a:t> </a:t>
            </a:r>
            <a:r>
              <a:rPr lang="en-US">
                <a:hlinkClick r:id="rId2"/>
              </a:rPr>
              <a:t>http://www.comp.dit.ie/bmacnamee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fld id="{229F12D0-3AB9-4123-95ED-B294E79B2375}" type="slidenum">
              <a:rPr lang="en-US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o</a:t>
            </a:r>
            <a:r>
              <a:rPr lang="en-IE">
                <a:solidFill>
                  <a:schemeClr val="bg1"/>
                </a:solidFill>
              </a:rPr>
              <a:t>f</a:t>
            </a:r>
            <a:br>
              <a:rPr lang="en-IE">
                <a:solidFill>
                  <a:schemeClr val="bg1"/>
                </a:solidFill>
              </a:rPr>
            </a:br>
            <a:r>
              <a:rPr lang="en-IE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35075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43063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402388" y="1233488"/>
            <a:ext cx="2741612" cy="5624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1231900"/>
          </a:xfrm>
          <a:ln/>
        </p:spPr>
        <p:txBody>
          <a:bodyPr/>
          <a:lstStyle/>
          <a:p>
            <a:r>
              <a:rPr lang="en-IE"/>
              <a:t>The Bresenham Line Algorithm</a:t>
            </a: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5775325" cy="5524500"/>
          </a:xfrm>
        </p:spPr>
        <p:txBody>
          <a:bodyPr/>
          <a:lstStyle/>
          <a:p>
            <a:pPr algn="just"/>
            <a:r>
              <a:rPr lang="en-IE" dirty="0"/>
              <a:t>The </a:t>
            </a:r>
            <a:r>
              <a:rPr lang="en-IE" dirty="0" err="1"/>
              <a:t>Bresenham</a:t>
            </a:r>
            <a:r>
              <a:rPr lang="en-IE" dirty="0"/>
              <a:t> Algorithm is another incremental scan conversion algorithm</a:t>
            </a:r>
          </a:p>
          <a:p>
            <a:pPr algn="just"/>
            <a:r>
              <a:rPr lang="en-IE" dirty="0"/>
              <a:t>The big advantage of this algorithm is that it uses only integer calculations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/>
          <a:srcRect l="36816" t="12698" r="27933" b="21925"/>
          <a:stretch>
            <a:fillRect/>
          </a:stretch>
        </p:blipFill>
        <p:spPr bwMode="auto">
          <a:xfrm>
            <a:off x="6524625" y="1316038"/>
            <a:ext cx="2538413" cy="3138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4514850"/>
            <a:ext cx="2743200" cy="222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IE" sz="2000" dirty="0"/>
              <a:t>Jack </a:t>
            </a:r>
            <a:r>
              <a:rPr lang="en-IE" sz="2000" dirty="0" err="1"/>
              <a:t>Bresenham</a:t>
            </a:r>
            <a:r>
              <a:rPr lang="en-IE" sz="2000" dirty="0"/>
              <a:t> worked for 27 years at IBM before entering academia. </a:t>
            </a:r>
            <a:r>
              <a:rPr lang="en-IE" sz="2000" dirty="0" err="1"/>
              <a:t>Bresenham</a:t>
            </a:r>
            <a:r>
              <a:rPr lang="en-IE" sz="2000" dirty="0"/>
              <a:t> developed his famous algorithms at IBM in the early 1960s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The Bresenham Line Algorithm (cont…)</a:t>
            </a:r>
            <a:endParaRPr lang="en-US" sz="36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46438"/>
            <a:ext cx="8229600" cy="3611562"/>
          </a:xfrm>
        </p:spPr>
        <p:txBody>
          <a:bodyPr/>
          <a:lstStyle/>
          <a:p>
            <a:pPr algn="just"/>
            <a:r>
              <a:rPr lang="en-IE" dirty="0"/>
              <a:t>The algorithm and derivation above assumes slopes are less than 1. for other slopes we need to adjust the algorithm slightly</a:t>
            </a:r>
            <a:endParaRPr lang="en-GB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00" y="1376363"/>
            <a:ext cx="8229600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/>
              <a:t>	Otherwise, the next point to plot is (</a:t>
            </a:r>
            <a:r>
              <a:rPr lang="en-IE" sz="2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2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600" i="1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IE" sz="2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600" i="1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IE" sz="2400"/>
              <a:t>) and:</a:t>
            </a:r>
          </a:p>
          <a:p>
            <a:pPr marL="609600" indent="-609600">
              <a:spcBef>
                <a:spcPct val="20000"/>
              </a:spcBef>
            </a:pPr>
            <a:endParaRPr lang="en-IE" sz="4000"/>
          </a:p>
          <a:p>
            <a:pPr marL="609600" indent="-609600">
              <a:spcBef>
                <a:spcPct val="20000"/>
              </a:spcBef>
              <a:buFontTx/>
              <a:buAutoNum type="arabicPeriod" startAt="5"/>
            </a:pPr>
            <a:r>
              <a:rPr lang="en-IE" sz="2400"/>
              <a:t>Repeat step 4 (</a:t>
            </a:r>
            <a:r>
              <a:rPr lang="el-GR" sz="2400">
                <a:latin typeface="Times New Roman" pitchFamily="18" charset="0"/>
                <a:cs typeface="Arial" charset="0"/>
              </a:rPr>
              <a:t>Δ</a:t>
            </a:r>
            <a:r>
              <a:rPr lang="en-IE" sz="2400" i="1">
                <a:latin typeface="Times New Roman" pitchFamily="18" charset="0"/>
                <a:cs typeface="Arial" charset="0"/>
              </a:rPr>
              <a:t>x </a:t>
            </a:r>
            <a:r>
              <a:rPr lang="en-IE" sz="2400">
                <a:cs typeface="Arial" charset="0"/>
              </a:rPr>
              <a:t>– 1) times</a:t>
            </a:r>
            <a:endParaRPr lang="en-US" sz="2400">
              <a:cs typeface="Arial" charset="0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808288" y="1895475"/>
          <a:ext cx="34972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895475"/>
                        <a:ext cx="34972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1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Example</a:t>
            </a:r>
            <a:endParaRPr lang="en-US"/>
          </a:p>
        </p:txBody>
      </p:sp>
      <p:sp>
        <p:nvSpPr>
          <p:cNvPr id="42235" name="Rectangle 2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IE" dirty="0"/>
              <a:t>Let’s have a go at this</a:t>
            </a:r>
          </a:p>
          <a:p>
            <a:pPr algn="just"/>
            <a:r>
              <a:rPr lang="en-IE" dirty="0"/>
              <a:t>Let’s plot the line from (20, 10) to (30, 18)</a:t>
            </a:r>
          </a:p>
          <a:p>
            <a:pPr algn="just"/>
            <a:r>
              <a:rPr lang="en-IE" dirty="0"/>
              <a:t>First off calculate all of the constants:</a:t>
            </a:r>
          </a:p>
          <a:p>
            <a:pPr lvl="1" algn="just"/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>
                <a:cs typeface="Arial" charset="0"/>
              </a:rPr>
              <a:t>: 10</a:t>
            </a:r>
          </a:p>
          <a:p>
            <a:pPr lvl="1" algn="just"/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dirty="0">
                <a:cs typeface="Arial" charset="0"/>
              </a:rPr>
              <a:t>: 8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dirty="0">
                <a:cs typeface="Arial" charset="0"/>
              </a:rPr>
              <a:t>: 16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 - 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>
                <a:cs typeface="Arial" charset="0"/>
              </a:rPr>
              <a:t>: -4</a:t>
            </a:r>
          </a:p>
          <a:p>
            <a:pPr algn="just"/>
            <a:r>
              <a:rPr lang="en-IE" dirty="0">
                <a:cs typeface="Arial" charset="0"/>
              </a:rPr>
              <a:t>Calculate the initial decision parameter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dirty="0">
                <a:cs typeface="Arial" charset="0"/>
              </a:rPr>
              <a:t>:</a:t>
            </a:r>
          </a:p>
          <a:p>
            <a:pPr lvl="1" algn="just"/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p0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= 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>
                <a:cs typeface="Arial" charset="0"/>
              </a:rPr>
              <a:t> = 6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Example (cont…)</a:t>
            </a:r>
            <a:endParaRPr lang="en-US"/>
          </a:p>
        </p:txBody>
      </p:sp>
      <p:grpSp>
        <p:nvGrpSpPr>
          <p:cNvPr id="43180" name="Group 172"/>
          <p:cNvGrpSpPr>
            <a:grpSpLocks/>
          </p:cNvGrpSpPr>
          <p:nvPr/>
        </p:nvGrpSpPr>
        <p:grpSpPr bwMode="auto">
          <a:xfrm>
            <a:off x="133350" y="1406525"/>
            <a:ext cx="6286500" cy="5278438"/>
            <a:chOff x="84" y="886"/>
            <a:chExt cx="3960" cy="3325"/>
          </a:xfrm>
        </p:grpSpPr>
        <p:grpSp>
          <p:nvGrpSpPr>
            <p:cNvPr id="43012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43013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7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8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20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21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22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23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0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7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1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2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8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2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3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0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1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3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7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8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0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1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3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4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5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99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0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1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2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3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4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5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6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7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8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9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6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7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8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9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0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1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2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3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4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5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6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7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8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9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0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1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2" name="Text Box 124"/>
            <p:cNvSpPr txBox="1">
              <a:spLocks noChangeArrowheads="1"/>
            </p:cNvSpPr>
            <p:nvPr/>
          </p:nvSpPr>
          <p:spPr bwMode="auto">
            <a:xfrm>
              <a:off x="84" y="135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17</a:t>
              </a:r>
              <a:endParaRPr lang="en-US"/>
            </a:p>
          </p:txBody>
        </p:sp>
        <p:sp>
          <p:nvSpPr>
            <p:cNvPr id="43133" name="Text Box 125"/>
            <p:cNvSpPr txBox="1">
              <a:spLocks noChangeArrowheads="1"/>
            </p:cNvSpPr>
            <p:nvPr/>
          </p:nvSpPr>
          <p:spPr bwMode="auto">
            <a:xfrm>
              <a:off x="84" y="167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16</a:t>
              </a:r>
              <a:endParaRPr lang="en-US"/>
            </a:p>
          </p:txBody>
        </p:sp>
        <p:sp>
          <p:nvSpPr>
            <p:cNvPr id="43134" name="Text Box 126"/>
            <p:cNvSpPr txBox="1">
              <a:spLocks noChangeArrowheads="1"/>
            </p:cNvSpPr>
            <p:nvPr/>
          </p:nvSpPr>
          <p:spPr bwMode="auto">
            <a:xfrm>
              <a:off x="84" y="200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15</a:t>
              </a:r>
              <a:endParaRPr lang="en-US"/>
            </a:p>
          </p:txBody>
        </p:sp>
        <p:sp>
          <p:nvSpPr>
            <p:cNvPr id="43135" name="Text Box 127"/>
            <p:cNvSpPr txBox="1">
              <a:spLocks noChangeArrowheads="1"/>
            </p:cNvSpPr>
            <p:nvPr/>
          </p:nvSpPr>
          <p:spPr bwMode="auto">
            <a:xfrm>
              <a:off x="84" y="232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14</a:t>
              </a:r>
              <a:endParaRPr lang="en-US"/>
            </a:p>
          </p:txBody>
        </p:sp>
        <p:sp>
          <p:nvSpPr>
            <p:cNvPr id="43136" name="Text Box 128"/>
            <p:cNvSpPr txBox="1">
              <a:spLocks noChangeArrowheads="1"/>
            </p:cNvSpPr>
            <p:nvPr/>
          </p:nvSpPr>
          <p:spPr bwMode="auto">
            <a:xfrm>
              <a:off x="84" y="264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13</a:t>
              </a:r>
              <a:endParaRPr lang="en-US"/>
            </a:p>
          </p:txBody>
        </p:sp>
        <p:sp>
          <p:nvSpPr>
            <p:cNvPr id="43137" name="Text Box 129"/>
            <p:cNvSpPr txBox="1">
              <a:spLocks noChangeArrowheads="1"/>
            </p:cNvSpPr>
            <p:nvPr/>
          </p:nvSpPr>
          <p:spPr bwMode="auto">
            <a:xfrm>
              <a:off x="84" y="296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12</a:t>
              </a:r>
              <a:endParaRPr lang="en-US"/>
            </a:p>
          </p:txBody>
        </p:sp>
        <p:sp>
          <p:nvSpPr>
            <p:cNvPr id="43138" name="Text Box 130"/>
            <p:cNvSpPr txBox="1">
              <a:spLocks noChangeArrowheads="1"/>
            </p:cNvSpPr>
            <p:nvPr/>
          </p:nvSpPr>
          <p:spPr bwMode="auto">
            <a:xfrm>
              <a:off x="84" y="329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11</a:t>
              </a:r>
              <a:endParaRPr lang="en-US"/>
            </a:p>
          </p:txBody>
        </p:sp>
        <p:sp>
          <p:nvSpPr>
            <p:cNvPr id="43139" name="Text Box 131"/>
            <p:cNvSpPr txBox="1">
              <a:spLocks noChangeArrowheads="1"/>
            </p:cNvSpPr>
            <p:nvPr/>
          </p:nvSpPr>
          <p:spPr bwMode="auto">
            <a:xfrm>
              <a:off x="84" y="361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43140" name="Text Box 132"/>
            <p:cNvSpPr txBox="1">
              <a:spLocks noChangeArrowheads="1"/>
            </p:cNvSpPr>
            <p:nvPr/>
          </p:nvSpPr>
          <p:spPr bwMode="auto">
            <a:xfrm>
              <a:off x="84" y="103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18</a:t>
              </a:r>
              <a:endParaRPr lang="en-US"/>
            </a:p>
          </p:txBody>
        </p:sp>
        <p:sp>
          <p:nvSpPr>
            <p:cNvPr id="43141" name="Text Box 133"/>
            <p:cNvSpPr txBox="1">
              <a:spLocks noChangeArrowheads="1"/>
            </p:cNvSpPr>
            <p:nvPr/>
          </p:nvSpPr>
          <p:spPr bwMode="auto">
            <a:xfrm>
              <a:off x="330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29</a:t>
              </a:r>
              <a:endParaRPr lang="en-US"/>
            </a:p>
          </p:txBody>
        </p:sp>
        <p:sp>
          <p:nvSpPr>
            <p:cNvPr id="43142" name="Text Box 134"/>
            <p:cNvSpPr txBox="1">
              <a:spLocks noChangeArrowheads="1"/>
            </p:cNvSpPr>
            <p:nvPr/>
          </p:nvSpPr>
          <p:spPr bwMode="auto">
            <a:xfrm>
              <a:off x="2684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27</a:t>
              </a:r>
              <a:endParaRPr lang="en-US"/>
            </a:p>
          </p:txBody>
        </p:sp>
        <p:sp>
          <p:nvSpPr>
            <p:cNvPr id="43143" name="Text Box 135"/>
            <p:cNvSpPr txBox="1">
              <a:spLocks noChangeArrowheads="1"/>
            </p:cNvSpPr>
            <p:nvPr/>
          </p:nvSpPr>
          <p:spPr bwMode="auto">
            <a:xfrm>
              <a:off x="2360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26</a:t>
              </a:r>
              <a:endParaRPr lang="en-US"/>
            </a:p>
          </p:txBody>
        </p:sp>
        <p:sp>
          <p:nvSpPr>
            <p:cNvPr id="43144" name="Text Box 136"/>
            <p:cNvSpPr txBox="1">
              <a:spLocks noChangeArrowheads="1"/>
            </p:cNvSpPr>
            <p:nvPr/>
          </p:nvSpPr>
          <p:spPr bwMode="auto">
            <a:xfrm>
              <a:off x="2036" y="3980"/>
              <a:ext cx="2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25</a:t>
              </a:r>
              <a:endParaRPr lang="en-US"/>
            </a:p>
          </p:txBody>
        </p:sp>
        <p:sp>
          <p:nvSpPr>
            <p:cNvPr id="43145" name="Text Box 137"/>
            <p:cNvSpPr txBox="1">
              <a:spLocks noChangeArrowheads="1"/>
            </p:cNvSpPr>
            <p:nvPr/>
          </p:nvSpPr>
          <p:spPr bwMode="auto">
            <a:xfrm>
              <a:off x="16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24</a:t>
              </a:r>
              <a:endParaRPr lang="en-US"/>
            </a:p>
          </p:txBody>
        </p:sp>
        <p:sp>
          <p:nvSpPr>
            <p:cNvPr id="43146" name="Text Box 138"/>
            <p:cNvSpPr txBox="1">
              <a:spLocks noChangeArrowheads="1"/>
            </p:cNvSpPr>
            <p:nvPr/>
          </p:nvSpPr>
          <p:spPr bwMode="auto">
            <a:xfrm>
              <a:off x="13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23</a:t>
              </a:r>
              <a:endParaRPr lang="en-US"/>
            </a:p>
          </p:txBody>
        </p:sp>
        <p:sp>
          <p:nvSpPr>
            <p:cNvPr id="43147" name="Text Box 139"/>
            <p:cNvSpPr txBox="1">
              <a:spLocks noChangeArrowheads="1"/>
            </p:cNvSpPr>
            <p:nvPr/>
          </p:nvSpPr>
          <p:spPr bwMode="auto">
            <a:xfrm>
              <a:off x="105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22</a:t>
              </a:r>
              <a:endParaRPr lang="en-US"/>
            </a:p>
          </p:txBody>
        </p:sp>
        <p:sp>
          <p:nvSpPr>
            <p:cNvPr id="43148" name="Text Box 140"/>
            <p:cNvSpPr txBox="1">
              <a:spLocks noChangeArrowheads="1"/>
            </p:cNvSpPr>
            <p:nvPr/>
          </p:nvSpPr>
          <p:spPr bwMode="auto">
            <a:xfrm>
              <a:off x="725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21</a:t>
              </a:r>
              <a:endParaRPr lang="en-US"/>
            </a:p>
          </p:txBody>
        </p:sp>
        <p:sp>
          <p:nvSpPr>
            <p:cNvPr id="43149" name="Text Box 141"/>
            <p:cNvSpPr txBox="1">
              <a:spLocks noChangeArrowheads="1"/>
            </p:cNvSpPr>
            <p:nvPr/>
          </p:nvSpPr>
          <p:spPr bwMode="auto">
            <a:xfrm>
              <a:off x="409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20</a:t>
              </a:r>
              <a:endParaRPr lang="en-US"/>
            </a:p>
          </p:txBody>
        </p:sp>
        <p:sp>
          <p:nvSpPr>
            <p:cNvPr id="43150" name="Text Box 142"/>
            <p:cNvSpPr txBox="1">
              <a:spLocks noChangeArrowheads="1"/>
            </p:cNvSpPr>
            <p:nvPr/>
          </p:nvSpPr>
          <p:spPr bwMode="auto">
            <a:xfrm>
              <a:off x="299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28</a:t>
              </a:r>
              <a:endParaRPr lang="en-US"/>
            </a:p>
          </p:txBody>
        </p:sp>
        <p:sp>
          <p:nvSpPr>
            <p:cNvPr id="43151" name="Text Box 143"/>
            <p:cNvSpPr txBox="1">
              <a:spLocks noChangeArrowheads="1"/>
            </p:cNvSpPr>
            <p:nvPr/>
          </p:nvSpPr>
          <p:spPr bwMode="auto">
            <a:xfrm>
              <a:off x="362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30</a:t>
              </a:r>
              <a:endParaRPr lang="en-US"/>
            </a:p>
          </p:txBody>
        </p:sp>
        <p:sp>
          <p:nvSpPr>
            <p:cNvPr id="43152" name="Line 144"/>
            <p:cNvSpPr>
              <a:spLocks noChangeShapeType="1"/>
            </p:cNvSpPr>
            <p:nvPr/>
          </p:nvSpPr>
          <p:spPr bwMode="auto">
            <a:xfrm flipV="1">
              <a:off x="553" y="1149"/>
              <a:ext cx="3218" cy="2587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43179" name="Group 171"/>
          <p:cNvGraphicFramePr>
            <a:graphicFrameLocks noGrp="1"/>
          </p:cNvGraphicFramePr>
          <p:nvPr/>
        </p:nvGraphicFramePr>
        <p:xfrm>
          <a:off x="6569075" y="1339850"/>
          <a:ext cx="2459038" cy="54610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Exercise</a:t>
            </a:r>
            <a:endParaRPr 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dirty="0"/>
              <a:t>Go through the steps of the </a:t>
            </a:r>
            <a:r>
              <a:rPr lang="en-IE" dirty="0" err="1"/>
              <a:t>Bresenham</a:t>
            </a:r>
            <a:r>
              <a:rPr lang="en-IE" dirty="0"/>
              <a:t> line drawing algorithm for a line going from (21,12) to (29,16)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Exercise (cont…)</a:t>
            </a:r>
            <a:endParaRPr lang="en-US"/>
          </a:p>
        </p:txBody>
      </p:sp>
      <p:grpSp>
        <p:nvGrpSpPr>
          <p:cNvPr id="47263" name="Group 159"/>
          <p:cNvGrpSpPr>
            <a:grpSpLocks/>
          </p:cNvGrpSpPr>
          <p:nvPr/>
        </p:nvGrpSpPr>
        <p:grpSpPr bwMode="auto">
          <a:xfrm>
            <a:off x="133350" y="1406525"/>
            <a:ext cx="6286500" cy="5278438"/>
            <a:chOff x="84" y="886"/>
            <a:chExt cx="3960" cy="3325"/>
          </a:xfrm>
        </p:grpSpPr>
        <p:grpSp>
          <p:nvGrpSpPr>
            <p:cNvPr id="47108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47109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0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1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2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3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4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5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6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8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19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9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8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0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2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4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5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6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7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8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0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1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2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3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4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5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8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9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0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1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2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3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4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5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6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7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8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9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1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5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6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7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8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9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0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1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2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3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4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5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6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9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0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1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2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3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4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5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6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7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8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9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0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1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2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3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4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5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6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7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28" name="Text Box 124"/>
            <p:cNvSpPr txBox="1">
              <a:spLocks noChangeArrowheads="1"/>
            </p:cNvSpPr>
            <p:nvPr/>
          </p:nvSpPr>
          <p:spPr bwMode="auto">
            <a:xfrm>
              <a:off x="84" y="135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17</a:t>
              </a:r>
              <a:endParaRPr lang="en-US"/>
            </a:p>
          </p:txBody>
        </p:sp>
        <p:sp>
          <p:nvSpPr>
            <p:cNvPr id="47229" name="Text Box 125"/>
            <p:cNvSpPr txBox="1">
              <a:spLocks noChangeArrowheads="1"/>
            </p:cNvSpPr>
            <p:nvPr/>
          </p:nvSpPr>
          <p:spPr bwMode="auto">
            <a:xfrm>
              <a:off x="84" y="167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16</a:t>
              </a:r>
              <a:endParaRPr lang="en-US"/>
            </a:p>
          </p:txBody>
        </p:sp>
        <p:sp>
          <p:nvSpPr>
            <p:cNvPr id="47230" name="Text Box 126"/>
            <p:cNvSpPr txBox="1">
              <a:spLocks noChangeArrowheads="1"/>
            </p:cNvSpPr>
            <p:nvPr/>
          </p:nvSpPr>
          <p:spPr bwMode="auto">
            <a:xfrm>
              <a:off x="84" y="200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15</a:t>
              </a:r>
              <a:endParaRPr lang="en-US"/>
            </a:p>
          </p:txBody>
        </p:sp>
        <p:sp>
          <p:nvSpPr>
            <p:cNvPr id="47231" name="Text Box 127"/>
            <p:cNvSpPr txBox="1">
              <a:spLocks noChangeArrowheads="1"/>
            </p:cNvSpPr>
            <p:nvPr/>
          </p:nvSpPr>
          <p:spPr bwMode="auto">
            <a:xfrm>
              <a:off x="84" y="232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14</a:t>
              </a:r>
              <a:endParaRPr lang="en-US"/>
            </a:p>
          </p:txBody>
        </p:sp>
        <p:sp>
          <p:nvSpPr>
            <p:cNvPr id="47232" name="Text Box 128"/>
            <p:cNvSpPr txBox="1">
              <a:spLocks noChangeArrowheads="1"/>
            </p:cNvSpPr>
            <p:nvPr/>
          </p:nvSpPr>
          <p:spPr bwMode="auto">
            <a:xfrm>
              <a:off x="84" y="264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13</a:t>
              </a:r>
              <a:endParaRPr lang="en-US"/>
            </a:p>
          </p:txBody>
        </p:sp>
        <p:sp>
          <p:nvSpPr>
            <p:cNvPr id="47233" name="Text Box 129"/>
            <p:cNvSpPr txBox="1">
              <a:spLocks noChangeArrowheads="1"/>
            </p:cNvSpPr>
            <p:nvPr/>
          </p:nvSpPr>
          <p:spPr bwMode="auto">
            <a:xfrm>
              <a:off x="84" y="296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12</a:t>
              </a:r>
              <a:endParaRPr lang="en-US"/>
            </a:p>
          </p:txBody>
        </p:sp>
        <p:sp>
          <p:nvSpPr>
            <p:cNvPr id="47234" name="Text Box 130"/>
            <p:cNvSpPr txBox="1">
              <a:spLocks noChangeArrowheads="1"/>
            </p:cNvSpPr>
            <p:nvPr/>
          </p:nvSpPr>
          <p:spPr bwMode="auto">
            <a:xfrm>
              <a:off x="84" y="329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11</a:t>
              </a:r>
              <a:endParaRPr lang="en-US"/>
            </a:p>
          </p:txBody>
        </p:sp>
        <p:sp>
          <p:nvSpPr>
            <p:cNvPr id="47235" name="Text Box 131"/>
            <p:cNvSpPr txBox="1">
              <a:spLocks noChangeArrowheads="1"/>
            </p:cNvSpPr>
            <p:nvPr/>
          </p:nvSpPr>
          <p:spPr bwMode="auto">
            <a:xfrm>
              <a:off x="84" y="361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47236" name="Text Box 132"/>
            <p:cNvSpPr txBox="1">
              <a:spLocks noChangeArrowheads="1"/>
            </p:cNvSpPr>
            <p:nvPr/>
          </p:nvSpPr>
          <p:spPr bwMode="auto">
            <a:xfrm>
              <a:off x="84" y="103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18</a:t>
              </a:r>
              <a:endParaRPr lang="en-US"/>
            </a:p>
          </p:txBody>
        </p:sp>
        <p:sp>
          <p:nvSpPr>
            <p:cNvPr id="47237" name="Text Box 133"/>
            <p:cNvSpPr txBox="1">
              <a:spLocks noChangeArrowheads="1"/>
            </p:cNvSpPr>
            <p:nvPr/>
          </p:nvSpPr>
          <p:spPr bwMode="auto">
            <a:xfrm>
              <a:off x="330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29</a:t>
              </a:r>
              <a:endParaRPr lang="en-US"/>
            </a:p>
          </p:txBody>
        </p:sp>
        <p:sp>
          <p:nvSpPr>
            <p:cNvPr id="47238" name="Text Box 134"/>
            <p:cNvSpPr txBox="1">
              <a:spLocks noChangeArrowheads="1"/>
            </p:cNvSpPr>
            <p:nvPr/>
          </p:nvSpPr>
          <p:spPr bwMode="auto">
            <a:xfrm>
              <a:off x="2684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27</a:t>
              </a:r>
              <a:endParaRPr lang="en-US"/>
            </a:p>
          </p:txBody>
        </p:sp>
        <p:sp>
          <p:nvSpPr>
            <p:cNvPr id="47239" name="Text Box 135"/>
            <p:cNvSpPr txBox="1">
              <a:spLocks noChangeArrowheads="1"/>
            </p:cNvSpPr>
            <p:nvPr/>
          </p:nvSpPr>
          <p:spPr bwMode="auto">
            <a:xfrm>
              <a:off x="2360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26</a:t>
              </a:r>
              <a:endParaRPr lang="en-US"/>
            </a:p>
          </p:txBody>
        </p:sp>
        <p:sp>
          <p:nvSpPr>
            <p:cNvPr id="47240" name="Text Box 136"/>
            <p:cNvSpPr txBox="1">
              <a:spLocks noChangeArrowheads="1"/>
            </p:cNvSpPr>
            <p:nvPr/>
          </p:nvSpPr>
          <p:spPr bwMode="auto">
            <a:xfrm>
              <a:off x="2036" y="3980"/>
              <a:ext cx="2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25</a:t>
              </a:r>
              <a:endParaRPr lang="en-US"/>
            </a:p>
          </p:txBody>
        </p:sp>
        <p:sp>
          <p:nvSpPr>
            <p:cNvPr id="47241" name="Text Box 137"/>
            <p:cNvSpPr txBox="1">
              <a:spLocks noChangeArrowheads="1"/>
            </p:cNvSpPr>
            <p:nvPr/>
          </p:nvSpPr>
          <p:spPr bwMode="auto">
            <a:xfrm>
              <a:off x="16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24</a:t>
              </a:r>
              <a:endParaRPr lang="en-US"/>
            </a:p>
          </p:txBody>
        </p:sp>
        <p:sp>
          <p:nvSpPr>
            <p:cNvPr id="47242" name="Text Box 138"/>
            <p:cNvSpPr txBox="1">
              <a:spLocks noChangeArrowheads="1"/>
            </p:cNvSpPr>
            <p:nvPr/>
          </p:nvSpPr>
          <p:spPr bwMode="auto">
            <a:xfrm>
              <a:off x="13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23</a:t>
              </a:r>
              <a:endParaRPr lang="en-US"/>
            </a:p>
          </p:txBody>
        </p:sp>
        <p:sp>
          <p:nvSpPr>
            <p:cNvPr id="47243" name="Text Box 139"/>
            <p:cNvSpPr txBox="1">
              <a:spLocks noChangeArrowheads="1"/>
            </p:cNvSpPr>
            <p:nvPr/>
          </p:nvSpPr>
          <p:spPr bwMode="auto">
            <a:xfrm>
              <a:off x="105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22</a:t>
              </a:r>
              <a:endParaRPr lang="en-US"/>
            </a:p>
          </p:txBody>
        </p:sp>
        <p:sp>
          <p:nvSpPr>
            <p:cNvPr id="47244" name="Text Box 140"/>
            <p:cNvSpPr txBox="1">
              <a:spLocks noChangeArrowheads="1"/>
            </p:cNvSpPr>
            <p:nvPr/>
          </p:nvSpPr>
          <p:spPr bwMode="auto">
            <a:xfrm>
              <a:off x="725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21</a:t>
              </a:r>
              <a:endParaRPr lang="en-US"/>
            </a:p>
          </p:txBody>
        </p:sp>
        <p:sp>
          <p:nvSpPr>
            <p:cNvPr id="47245" name="Text Box 141"/>
            <p:cNvSpPr txBox="1">
              <a:spLocks noChangeArrowheads="1"/>
            </p:cNvSpPr>
            <p:nvPr/>
          </p:nvSpPr>
          <p:spPr bwMode="auto">
            <a:xfrm>
              <a:off x="409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20</a:t>
              </a:r>
              <a:endParaRPr lang="en-US"/>
            </a:p>
          </p:txBody>
        </p:sp>
        <p:sp>
          <p:nvSpPr>
            <p:cNvPr id="47246" name="Text Box 142"/>
            <p:cNvSpPr txBox="1">
              <a:spLocks noChangeArrowheads="1"/>
            </p:cNvSpPr>
            <p:nvPr/>
          </p:nvSpPr>
          <p:spPr bwMode="auto">
            <a:xfrm>
              <a:off x="299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28</a:t>
              </a:r>
              <a:endParaRPr lang="en-US"/>
            </a:p>
          </p:txBody>
        </p:sp>
        <p:sp>
          <p:nvSpPr>
            <p:cNvPr id="47247" name="Text Box 143"/>
            <p:cNvSpPr txBox="1">
              <a:spLocks noChangeArrowheads="1"/>
            </p:cNvSpPr>
            <p:nvPr/>
          </p:nvSpPr>
          <p:spPr bwMode="auto">
            <a:xfrm>
              <a:off x="362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30</a:t>
              </a:r>
              <a:endParaRPr lang="en-US"/>
            </a:p>
          </p:txBody>
        </p:sp>
        <p:sp>
          <p:nvSpPr>
            <p:cNvPr id="47248" name="Line 144"/>
            <p:cNvSpPr>
              <a:spLocks noChangeShapeType="1"/>
            </p:cNvSpPr>
            <p:nvPr/>
          </p:nvSpPr>
          <p:spPr bwMode="auto">
            <a:xfrm flipV="1">
              <a:off x="881" y="1792"/>
              <a:ext cx="2568" cy="1285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47264" name="Group 160"/>
          <p:cNvGraphicFramePr>
            <a:graphicFrameLocks noGrp="1"/>
          </p:cNvGraphicFramePr>
          <p:nvPr/>
        </p:nvGraphicFramePr>
        <p:xfrm>
          <a:off x="6569075" y="1339850"/>
          <a:ext cx="2459038" cy="54292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dirty="0"/>
              <a:t>The </a:t>
            </a:r>
            <a:r>
              <a:rPr lang="en-IE" dirty="0" err="1"/>
              <a:t>Bresenham</a:t>
            </a:r>
            <a:r>
              <a:rPr lang="en-IE" dirty="0"/>
              <a:t> line algorithm has the following advantages:</a:t>
            </a:r>
          </a:p>
          <a:p>
            <a:pPr lvl="1" algn="just"/>
            <a:r>
              <a:rPr lang="en-IE" dirty="0"/>
              <a:t>An fast incremental algorithm</a:t>
            </a:r>
          </a:p>
          <a:p>
            <a:pPr lvl="1" algn="just"/>
            <a:r>
              <a:rPr lang="en-IE" dirty="0"/>
              <a:t>Uses only integer calculations</a:t>
            </a:r>
          </a:p>
          <a:p>
            <a:pPr algn="just"/>
            <a:r>
              <a:rPr lang="en-IE" dirty="0"/>
              <a:t>Comparing this to the DDA algorithm, DDA has the following problems:</a:t>
            </a:r>
          </a:p>
          <a:p>
            <a:pPr lvl="1" algn="just"/>
            <a:r>
              <a:rPr lang="en-IE" dirty="0"/>
              <a:t>Accumulation of round-off errors can make the pixelated line drift away from what was intended</a:t>
            </a:r>
          </a:p>
          <a:p>
            <a:pPr lvl="1" algn="just"/>
            <a:r>
              <a:rPr lang="en-IE" dirty="0"/>
              <a:t>The rounding operations and floating point arithmetic involved are time consuming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A Simple Circle Drawing Algorithm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dirty="0"/>
              <a:t>The equation for a circle is:</a:t>
            </a:r>
          </a:p>
          <a:p>
            <a:pPr algn="just"/>
            <a:endParaRPr lang="en-IE" sz="4000" dirty="0"/>
          </a:p>
          <a:p>
            <a:pPr algn="just"/>
            <a:r>
              <a:rPr lang="en-IE" dirty="0"/>
              <a:t>where </a:t>
            </a:r>
            <a:r>
              <a:rPr lang="en-IE" sz="3600" i="1" dirty="0">
                <a:latin typeface="Times New Roman" pitchFamily="18" charset="0"/>
              </a:rPr>
              <a:t>r</a:t>
            </a:r>
            <a:r>
              <a:rPr lang="en-IE" dirty="0"/>
              <a:t> is the radius of the circle</a:t>
            </a:r>
          </a:p>
          <a:p>
            <a:pPr algn="just"/>
            <a:r>
              <a:rPr lang="en-IE" dirty="0"/>
              <a:t>So, we can write a simple circle drawing algorithm by solving the equation for </a:t>
            </a:r>
            <a:r>
              <a:rPr lang="en-IE" sz="3600" i="1" dirty="0">
                <a:latin typeface="Times New Roman" pitchFamily="18" charset="0"/>
              </a:rPr>
              <a:t>y</a:t>
            </a:r>
            <a:r>
              <a:rPr lang="en-IE" dirty="0"/>
              <a:t> at unit </a:t>
            </a:r>
            <a:r>
              <a:rPr lang="en-IE" sz="3600" i="1" dirty="0">
                <a:latin typeface="Times New Roman" pitchFamily="18" charset="0"/>
              </a:rPr>
              <a:t>x</a:t>
            </a:r>
            <a:r>
              <a:rPr lang="en-IE" dirty="0"/>
              <a:t> intervals using:</a:t>
            </a:r>
          </a:p>
          <a:p>
            <a:endParaRPr lang="en-IE" sz="48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565525" y="1925638"/>
          <a:ext cx="198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925638"/>
                        <a:ext cx="19812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375025" y="5102225"/>
          <a:ext cx="23780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914400" imgH="266400" progId="Equation.3">
                  <p:embed/>
                </p:oleObj>
              </mc:Choice>
              <mc:Fallback>
                <p:oleObj name="Equation" r:id="rId5" imgW="91440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102225"/>
                        <a:ext cx="237807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A Simple Circle Drawing Algorithm (cont…)</a:t>
            </a:r>
            <a:endParaRPr lang="en-US" sz="36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However, unsurprisingly this is not a brilliant solution!</a:t>
            </a:r>
            <a:endParaRPr lang="en-US"/>
          </a:p>
          <a:p>
            <a:pPr>
              <a:lnSpc>
                <a:spcPct val="90000"/>
              </a:lnSpc>
            </a:pPr>
            <a:r>
              <a:rPr lang="en-IE"/>
              <a:t>Firstly, the resulting circle has large gaps where the slope approaches the vertical</a:t>
            </a:r>
          </a:p>
          <a:p>
            <a:pPr>
              <a:lnSpc>
                <a:spcPct val="90000"/>
              </a:lnSpc>
            </a:pPr>
            <a:r>
              <a:rPr lang="en-IE"/>
              <a:t>Secondly, the calculations are not very efficient</a:t>
            </a:r>
          </a:p>
          <a:p>
            <a:pPr lvl="1">
              <a:lnSpc>
                <a:spcPct val="90000"/>
              </a:lnSpc>
            </a:pPr>
            <a:r>
              <a:rPr lang="en-IE"/>
              <a:t>The square (multiply) operations</a:t>
            </a:r>
          </a:p>
          <a:p>
            <a:pPr lvl="1">
              <a:lnSpc>
                <a:spcPct val="90000"/>
              </a:lnSpc>
            </a:pPr>
            <a:r>
              <a:rPr lang="en-IE"/>
              <a:t>The square root operation – try really hard to avoid these!</a:t>
            </a:r>
          </a:p>
          <a:p>
            <a:pPr>
              <a:lnSpc>
                <a:spcPct val="90000"/>
              </a:lnSpc>
            </a:pPr>
            <a:r>
              <a:rPr lang="en-IE"/>
              <a:t>We need a more efficient, more accurate solution</a:t>
            </a:r>
            <a:endParaRPr lang="en-US"/>
          </a:p>
        </p:txBody>
      </p:sp>
      <p:sp>
        <p:nvSpPr>
          <p:cNvPr id="13301" name="Rectangle 1013"/>
          <p:cNvSpPr>
            <a:spLocks noChangeArrowheads="1"/>
          </p:cNvSpPr>
          <p:nvPr/>
        </p:nvSpPr>
        <p:spPr bwMode="auto">
          <a:xfrm>
            <a:off x="4133850" y="2406650"/>
            <a:ext cx="455295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en-GB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Eight-Way Symmetry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r>
              <a:rPr lang="en-IE"/>
              <a:t>The first thing we can notice to make our circle drawing algorithm more efficient is that circles centred at </a:t>
            </a:r>
            <a:r>
              <a:rPr lang="en-IE">
                <a:latin typeface="Times New Roman" pitchFamily="18" charset="0"/>
              </a:rPr>
              <a:t>(</a:t>
            </a:r>
            <a:r>
              <a:rPr lang="en-IE" i="1">
                <a:latin typeface="Times New Roman" pitchFamily="18" charset="0"/>
              </a:rPr>
              <a:t>0, 0</a:t>
            </a:r>
            <a:r>
              <a:rPr lang="en-IE">
                <a:latin typeface="Times New Roman" pitchFamily="18" charset="0"/>
              </a:rPr>
              <a:t>)</a:t>
            </a:r>
            <a:r>
              <a:rPr lang="en-IE"/>
              <a:t> have </a:t>
            </a:r>
            <a:r>
              <a:rPr lang="en-IE" i="1"/>
              <a:t>eight-way symmetry</a:t>
            </a:r>
            <a:endParaRPr lang="en-US" i="1"/>
          </a:p>
        </p:txBody>
      </p:sp>
      <p:grpSp>
        <p:nvGrpSpPr>
          <p:cNvPr id="8242" name="Group 50"/>
          <p:cNvGrpSpPr>
            <a:grpSpLocks/>
          </p:cNvGrpSpPr>
          <p:nvPr/>
        </p:nvGrpSpPr>
        <p:grpSpPr bwMode="auto">
          <a:xfrm>
            <a:off x="2300288" y="3063875"/>
            <a:ext cx="4414837" cy="3571875"/>
            <a:chOff x="1449" y="1930"/>
            <a:chExt cx="2781" cy="2250"/>
          </a:xfrm>
        </p:grpSpPr>
        <p:grpSp>
          <p:nvGrpSpPr>
            <p:cNvPr id="8230" name="Group 38"/>
            <p:cNvGrpSpPr>
              <a:grpSpLocks/>
            </p:cNvGrpSpPr>
            <p:nvPr/>
          </p:nvGrpSpPr>
          <p:grpSpPr bwMode="auto">
            <a:xfrm>
              <a:off x="1449" y="1930"/>
              <a:ext cx="2781" cy="2250"/>
              <a:chOff x="1178" y="1494"/>
              <a:chExt cx="2781" cy="2250"/>
            </a:xfrm>
          </p:grpSpPr>
          <p:grpSp>
            <p:nvGrpSpPr>
              <p:cNvPr id="8198" name="Group 6"/>
              <p:cNvGrpSpPr>
                <a:grpSpLocks/>
              </p:cNvGrpSpPr>
              <p:nvPr/>
            </p:nvGrpSpPr>
            <p:grpSpPr bwMode="auto">
              <a:xfrm>
                <a:off x="1477" y="1494"/>
                <a:ext cx="2250" cy="2250"/>
                <a:chOff x="1477" y="1494"/>
                <a:chExt cx="2250" cy="2250"/>
              </a:xfrm>
            </p:grpSpPr>
            <p:sp>
              <p:nvSpPr>
                <p:cNvPr id="8196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602" y="1494"/>
                  <a:ext cx="0" cy="2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19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602" y="1494"/>
                  <a:ext cx="0" cy="2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199" name="Oval 7"/>
              <p:cNvSpPr>
                <a:spLocks noChangeArrowheads="1"/>
              </p:cNvSpPr>
              <p:nvPr/>
            </p:nvSpPr>
            <p:spPr bwMode="auto">
              <a:xfrm>
                <a:off x="1728" y="1737"/>
                <a:ext cx="1746" cy="174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4" name="Oval 12"/>
              <p:cNvSpPr>
                <a:spLocks noChangeArrowheads="1"/>
              </p:cNvSpPr>
              <p:nvPr/>
            </p:nvSpPr>
            <p:spPr bwMode="auto">
              <a:xfrm>
                <a:off x="2816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Oval 13"/>
              <p:cNvSpPr>
                <a:spLocks noChangeArrowheads="1"/>
              </p:cNvSpPr>
              <p:nvPr/>
            </p:nvSpPr>
            <p:spPr bwMode="auto">
              <a:xfrm>
                <a:off x="2321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Oval 18"/>
              <p:cNvSpPr>
                <a:spLocks noChangeArrowheads="1"/>
              </p:cNvSpPr>
              <p:nvPr/>
            </p:nvSpPr>
            <p:spPr bwMode="auto">
              <a:xfrm>
                <a:off x="2816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Oval 19"/>
              <p:cNvSpPr>
                <a:spLocks noChangeArrowheads="1"/>
              </p:cNvSpPr>
              <p:nvPr/>
            </p:nvSpPr>
            <p:spPr bwMode="auto">
              <a:xfrm>
                <a:off x="2321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 rot="5400000">
                <a:off x="1724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Oval 21"/>
              <p:cNvSpPr>
                <a:spLocks noChangeArrowheads="1"/>
              </p:cNvSpPr>
              <p:nvPr/>
            </p:nvSpPr>
            <p:spPr bwMode="auto">
              <a:xfrm rot="5400000">
                <a:off x="1724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 rot="5400000">
                <a:off x="3396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Oval 24"/>
              <p:cNvSpPr>
                <a:spLocks noChangeArrowheads="1"/>
              </p:cNvSpPr>
              <p:nvPr/>
            </p:nvSpPr>
            <p:spPr bwMode="auto">
              <a:xfrm rot="5400000">
                <a:off x="3396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1" name="Text Box 29"/>
              <p:cNvSpPr txBox="1">
                <a:spLocks noChangeArrowheads="1"/>
              </p:cNvSpPr>
              <p:nvPr/>
            </p:nvSpPr>
            <p:spPr bwMode="auto">
              <a:xfrm>
                <a:off x="2847" y="1529"/>
                <a:ext cx="488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(x, 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2" name="Text Box 30"/>
              <p:cNvSpPr txBox="1">
                <a:spLocks noChangeArrowheads="1"/>
              </p:cNvSpPr>
              <p:nvPr/>
            </p:nvSpPr>
            <p:spPr bwMode="auto">
              <a:xfrm>
                <a:off x="3440" y="2165"/>
                <a:ext cx="488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(y, 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3412" y="2807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(y, -x)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4" name="Text Box 32"/>
              <p:cNvSpPr txBox="1">
                <a:spLocks noChangeArrowheads="1"/>
              </p:cNvSpPr>
              <p:nvPr/>
            </p:nvSpPr>
            <p:spPr bwMode="auto">
              <a:xfrm>
                <a:off x="2847" y="3393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(x, -y)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5" name="Text Box 33"/>
              <p:cNvSpPr txBox="1">
                <a:spLocks noChangeArrowheads="1"/>
              </p:cNvSpPr>
              <p:nvPr/>
            </p:nvSpPr>
            <p:spPr bwMode="auto">
              <a:xfrm>
                <a:off x="1794" y="3393"/>
                <a:ext cx="606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(-x, -y)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1178" y="2807"/>
                <a:ext cx="606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(-y, -x)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7" name="Text Box 35"/>
              <p:cNvSpPr txBox="1">
                <a:spLocks noChangeArrowheads="1"/>
              </p:cNvSpPr>
              <p:nvPr/>
            </p:nvSpPr>
            <p:spPr bwMode="auto">
              <a:xfrm>
                <a:off x="1232" y="2165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(-y, x)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8" name="Text Box 36"/>
              <p:cNvSpPr txBox="1">
                <a:spLocks noChangeArrowheads="1"/>
              </p:cNvSpPr>
              <p:nvPr/>
            </p:nvSpPr>
            <p:spPr bwMode="auto">
              <a:xfrm>
                <a:off x="1853" y="1529"/>
                <a:ext cx="547" cy="2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IE" sz="2200" b="1" i="1">
                    <a:solidFill>
                      <a:srgbClr val="FF6600"/>
                    </a:solidFill>
                    <a:latin typeface="Times New Roman" pitchFamily="18" charset="0"/>
                  </a:rPr>
                  <a:t>(-x, y)</a:t>
                </a:r>
                <a:endParaRPr lang="en-US" sz="2200" b="1" i="1">
                  <a:solidFill>
                    <a:srgbClr val="FF66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 flipV="1">
              <a:off x="2201" y="2392"/>
              <a:ext cx="1335" cy="133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3491" y="3028"/>
              <a:ext cx="0" cy="60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8236" name="Object 44"/>
            <p:cNvGraphicFramePr>
              <a:graphicFrameLocks noChangeAspect="1"/>
            </p:cNvGraphicFramePr>
            <p:nvPr/>
          </p:nvGraphicFramePr>
          <p:xfrm>
            <a:off x="3403" y="3088"/>
            <a:ext cx="16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3" imgW="266400" imgH="419040" progId="Equation.3">
                    <p:embed/>
                  </p:oleObj>
                </mc:Choice>
                <mc:Fallback>
                  <p:oleObj name="Equation" r:id="rId3" imgW="266400" imgH="41904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3088"/>
                          <a:ext cx="16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 flipH="1" flipV="1">
              <a:off x="2201" y="2392"/>
              <a:ext cx="1335" cy="133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 flipV="1">
              <a:off x="2871" y="2107"/>
              <a:ext cx="0" cy="1874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 rot="5400000" flipH="1" flipV="1">
              <a:off x="2871" y="2124"/>
              <a:ext cx="0" cy="1874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544296" cy="5524500"/>
          </a:xfrm>
        </p:spPr>
        <p:txBody>
          <a:bodyPr/>
          <a:lstStyle/>
          <a:p>
            <a:pPr algn="just"/>
            <a:r>
              <a:rPr lang="en-IE" dirty="0"/>
              <a:t>Similarly to the case with lines, there is an incremental algorithm for drawing circles – the </a:t>
            </a:r>
            <a:r>
              <a:rPr lang="en-IE" i="1" dirty="0"/>
              <a:t>mid-point circle algorithm</a:t>
            </a:r>
          </a:p>
          <a:p>
            <a:pPr algn="just"/>
            <a:r>
              <a:rPr lang="en-IE" dirty="0"/>
              <a:t>In the mid-point circle algorithm we use eight-way symmetry so only ever calculate the points for the top right eighth of a circle, and then use symmetry to get the rest of the points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1606550"/>
          </a:xfrm>
        </p:spPr>
        <p:txBody>
          <a:bodyPr/>
          <a:lstStyle/>
          <a:p>
            <a:pPr algn="just"/>
            <a:r>
              <a:rPr lang="en-IE" dirty="0"/>
              <a:t>Move across the </a:t>
            </a:r>
            <a:r>
              <a:rPr lang="en-IE" i="1" dirty="0">
                <a:latin typeface="Times New Roman" pitchFamily="18" charset="0"/>
              </a:rPr>
              <a:t>x</a:t>
            </a:r>
            <a:r>
              <a:rPr lang="en-IE" dirty="0"/>
              <a:t> axis in unit intervals and at each step choose between two different </a:t>
            </a:r>
            <a:r>
              <a:rPr lang="en-IE" i="1" dirty="0">
                <a:latin typeface="Times New Roman" pitchFamily="18" charset="0"/>
              </a:rPr>
              <a:t>y</a:t>
            </a:r>
            <a:r>
              <a:rPr lang="en-IE" dirty="0"/>
              <a:t> coordinates</a:t>
            </a:r>
            <a:endParaRPr lang="en-US" dirty="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487488" y="2994025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282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078163" y="3035300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870325" y="3052763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rot="5400000">
            <a:off x="2785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rot="5400000">
            <a:off x="2763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rot="5400000">
            <a:off x="2743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352550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748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151063" y="41163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949575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1355725" y="48974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3751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2154238" y="48974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2952750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1354138" y="57054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749675" y="57054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2152650" y="57054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2951163" y="57054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V="1">
            <a:off x="963613" y="3244850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rot="5400000">
            <a:off x="2793207" y="1623219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1360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3756025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2159000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2957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1343025" y="6299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135188" y="6299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927350" y="6299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21100" y="62992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628650" y="56483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</a:t>
            </a:r>
            <a:endParaRPr lang="en-US"/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628650" y="40513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</a:t>
            </a:r>
            <a:endParaRPr lang="en-US"/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628650" y="48498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3</a:t>
            </a:r>
            <a:endParaRPr lang="en-US"/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628650" y="32527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</a:t>
            </a:r>
            <a:endParaRPr 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4808538" y="2757488"/>
            <a:ext cx="4035425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IE" sz="3200" dirty="0"/>
              <a:t>For example, from position (2,3) we have to choose between (3,3) and (3,4)</a:t>
            </a:r>
          </a:p>
          <a:p>
            <a:pPr algn="just">
              <a:spcBef>
                <a:spcPct val="20000"/>
              </a:spcBef>
            </a:pPr>
            <a:r>
              <a:rPr lang="en-IE" sz="3200" dirty="0"/>
              <a:t>We would like the point that is closer to the original line</a:t>
            </a:r>
            <a:endParaRPr lang="en-US" sz="3200" dirty="0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590550" y="4491038"/>
            <a:ext cx="719138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2490788" y="5226050"/>
            <a:ext cx="990600" cy="3222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779463" y="3633788"/>
            <a:ext cx="1262062" cy="322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18000">
            <a:spAutoFit/>
          </a:bodyPr>
          <a:lstStyle/>
          <a:p>
            <a:r>
              <a:rPr lang="en-IE" sz="2000" b="1">
                <a:latin typeface="Times New Roman" pitchFamily="18" charset="0"/>
              </a:rPr>
              <a:t>(</a:t>
            </a:r>
            <a:r>
              <a:rPr lang="en-IE" sz="2000" b="1" i="1">
                <a:latin typeface="Times New Roman" pitchFamily="18" charset="0"/>
              </a:rPr>
              <a:t>x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+1, </a:t>
            </a:r>
            <a:r>
              <a:rPr lang="en-IE" sz="2000" b="1" i="1">
                <a:latin typeface="Times New Roman" pitchFamily="18" charset="0"/>
              </a:rPr>
              <a:t>y</a:t>
            </a:r>
            <a:r>
              <a:rPr lang="en-IE" sz="2000" b="1" baseline="-25000">
                <a:latin typeface="Times New Roman" pitchFamily="18" charset="0"/>
              </a:rPr>
              <a:t>k</a:t>
            </a:r>
            <a:r>
              <a:rPr lang="en-IE" sz="2000" b="1">
                <a:latin typeface="Times New Roman" pitchFamily="18" charset="0"/>
              </a:rPr>
              <a:t>+1)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2032000" y="39258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 flipV="1">
            <a:off x="2378075" y="51546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1247775" y="48180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C966590-F935-472B-AC37-53CC2BE8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E" kern="0" dirty="0"/>
              <a:t>The </a:t>
            </a:r>
            <a:r>
              <a:rPr lang="en-IE" kern="0" dirty="0" err="1"/>
              <a:t>Bresenham</a:t>
            </a:r>
            <a:r>
              <a:rPr lang="en-IE" kern="0" dirty="0"/>
              <a:t> Line Algorithm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grpSp>
        <p:nvGrpSpPr>
          <p:cNvPr id="9861" name="Group 645"/>
          <p:cNvGrpSpPr>
            <a:grpSpLocks/>
          </p:cNvGrpSpPr>
          <p:nvPr/>
        </p:nvGrpSpPr>
        <p:grpSpPr bwMode="auto">
          <a:xfrm>
            <a:off x="614363" y="1785938"/>
            <a:ext cx="11161712" cy="9744075"/>
            <a:chOff x="270" y="891"/>
            <a:chExt cx="7031" cy="6138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3584" y="967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4085" y="981"/>
              <a:ext cx="0" cy="2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4586" y="993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5085" y="1004"/>
              <a:ext cx="0" cy="2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rot="5400000">
              <a:off x="4402" y="605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rot="5400000">
              <a:off x="4388" y="1106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rot="5400000">
              <a:off x="4376" y="1605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499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008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 descr="Wide upward diagonal"/>
            <p:cNvSpPr>
              <a:spLocks noChangeArrowheads="1"/>
            </p:cNvSpPr>
            <p:nvPr/>
          </p:nvSpPr>
          <p:spPr bwMode="auto">
            <a:xfrm>
              <a:off x="4002" y="1674"/>
              <a:ext cx="163" cy="163"/>
            </a:xfrm>
            <a:prstGeom prst="ellipse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505" y="1674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3501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5010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004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4507" y="2166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3500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009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003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506" y="2675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rot="5400000">
              <a:off x="4407" y="103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3504" y="1172"/>
              <a:ext cx="163" cy="1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5013" y="1172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 descr="Wide upward diagonal"/>
            <p:cNvSpPr>
              <a:spLocks noChangeArrowheads="1"/>
            </p:cNvSpPr>
            <p:nvPr/>
          </p:nvSpPr>
          <p:spPr bwMode="auto">
            <a:xfrm>
              <a:off x="4007" y="1172"/>
              <a:ext cx="163" cy="163"/>
            </a:xfrm>
            <a:prstGeom prst="ellipse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4510" y="1172"/>
              <a:ext cx="163" cy="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" name="Oval 620"/>
            <p:cNvSpPr>
              <a:spLocks noChangeArrowheads="1"/>
            </p:cNvSpPr>
            <p:nvPr/>
          </p:nvSpPr>
          <p:spPr bwMode="auto">
            <a:xfrm>
              <a:off x="408" y="1267"/>
              <a:ext cx="5688" cy="5688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5" name="Text Box 629"/>
            <p:cNvSpPr txBox="1">
              <a:spLocks noChangeArrowheads="1"/>
            </p:cNvSpPr>
            <p:nvPr/>
          </p:nvSpPr>
          <p:spPr bwMode="auto">
            <a:xfrm>
              <a:off x="3777" y="946"/>
              <a:ext cx="61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+1,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9847" name="Rectangle 631"/>
            <p:cNvSpPr>
              <a:spLocks noChangeArrowheads="1"/>
            </p:cNvSpPr>
            <p:nvPr/>
          </p:nvSpPr>
          <p:spPr bwMode="auto">
            <a:xfrm>
              <a:off x="270" y="1055"/>
              <a:ext cx="2981" cy="597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8" name="Rectangle 632"/>
            <p:cNvSpPr>
              <a:spLocks noChangeArrowheads="1"/>
            </p:cNvSpPr>
            <p:nvPr/>
          </p:nvSpPr>
          <p:spPr bwMode="auto">
            <a:xfrm rot="5400000">
              <a:off x="2262" y="1991"/>
              <a:ext cx="3923" cy="6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1" name="Rectangle 635"/>
            <p:cNvSpPr>
              <a:spLocks noChangeArrowheads="1"/>
            </p:cNvSpPr>
            <p:nvPr/>
          </p:nvSpPr>
          <p:spPr bwMode="auto">
            <a:xfrm>
              <a:off x="5546" y="891"/>
              <a:ext cx="419" cy="24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8" name="Text Box 642"/>
            <p:cNvSpPr txBox="1">
              <a:spLocks noChangeArrowheads="1"/>
            </p:cNvSpPr>
            <p:nvPr/>
          </p:nvSpPr>
          <p:spPr bwMode="auto">
            <a:xfrm>
              <a:off x="3695" y="1861"/>
              <a:ext cx="74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+1,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-1)</a:t>
              </a:r>
            </a:p>
          </p:txBody>
        </p:sp>
        <p:sp>
          <p:nvSpPr>
            <p:cNvPr id="9859" name="Text Box 643"/>
            <p:cNvSpPr txBox="1">
              <a:spLocks noChangeArrowheads="1"/>
            </p:cNvSpPr>
            <p:nvPr/>
          </p:nvSpPr>
          <p:spPr bwMode="auto">
            <a:xfrm>
              <a:off x="3102" y="998"/>
              <a:ext cx="441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IE" sz="2000" b="1" i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, y</a:t>
              </a:r>
              <a:r>
                <a:rPr lang="en-US" sz="20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45475" cy="5524500"/>
          </a:xfrm>
        </p:spPr>
        <p:txBody>
          <a:bodyPr/>
          <a:lstStyle/>
          <a:p>
            <a:r>
              <a:rPr lang="en-IE"/>
              <a:t>Assume that we have </a:t>
            </a:r>
            <a:br>
              <a:rPr lang="en-IE"/>
            </a:br>
            <a:r>
              <a:rPr lang="en-IE"/>
              <a:t>just plotted point </a:t>
            </a:r>
            <a:r>
              <a:rPr lang="en-IE" sz="3600" i="1">
                <a:latin typeface="Times New Roman" pitchFamily="18" charset="0"/>
              </a:rPr>
              <a:t>(x</a:t>
            </a:r>
            <a:r>
              <a:rPr lang="en-IE" sz="3600" i="1" baseline="-25000">
                <a:latin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</a:rPr>
              <a:t>, y</a:t>
            </a:r>
            <a:r>
              <a:rPr lang="en-IE" sz="3600" i="1" baseline="-25000">
                <a:latin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</a:rPr>
              <a:t>)</a:t>
            </a:r>
          </a:p>
          <a:p>
            <a:r>
              <a:rPr lang="en-IE"/>
              <a:t>The next point is a </a:t>
            </a:r>
            <a:br>
              <a:rPr lang="en-IE"/>
            </a:br>
            <a:r>
              <a:rPr lang="en-IE"/>
              <a:t>choice between </a:t>
            </a:r>
            <a:r>
              <a:rPr lang="en-IE" sz="3600" i="1">
                <a:latin typeface="Times New Roman" pitchFamily="18" charset="0"/>
              </a:rPr>
              <a:t>(x</a:t>
            </a:r>
            <a:r>
              <a:rPr lang="en-IE" sz="3600" i="1" baseline="-25000">
                <a:latin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</a:rPr>
              <a:t>+1, y</a:t>
            </a:r>
            <a:r>
              <a:rPr lang="en-IE" sz="3600" i="1" baseline="-25000">
                <a:latin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</a:rPr>
              <a:t>) </a:t>
            </a:r>
            <a:br>
              <a:rPr lang="en-IE" sz="3600" i="1">
                <a:latin typeface="Times New Roman" pitchFamily="18" charset="0"/>
              </a:rPr>
            </a:br>
            <a:r>
              <a:rPr lang="en-IE"/>
              <a:t>and </a:t>
            </a:r>
            <a:r>
              <a:rPr lang="en-IE" sz="3600" i="1">
                <a:latin typeface="Times New Roman" pitchFamily="18" charset="0"/>
              </a:rPr>
              <a:t>(x</a:t>
            </a:r>
            <a:r>
              <a:rPr lang="en-IE" sz="3600" i="1" baseline="-25000">
                <a:latin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</a:rPr>
              <a:t>+1, y</a:t>
            </a:r>
            <a:r>
              <a:rPr lang="en-IE" sz="3600" i="1" baseline="-25000">
                <a:latin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</a:rPr>
              <a:t>-1)</a:t>
            </a:r>
          </a:p>
          <a:p>
            <a:r>
              <a:rPr lang="en-IE"/>
              <a:t>We would like to choose </a:t>
            </a:r>
            <a:br>
              <a:rPr lang="en-IE"/>
            </a:br>
            <a:r>
              <a:rPr lang="en-IE"/>
              <a:t>the point that is nearest to </a:t>
            </a:r>
            <a:br>
              <a:rPr lang="en-IE"/>
            </a:br>
            <a:r>
              <a:rPr lang="en-IE"/>
              <a:t>the actual circle</a:t>
            </a:r>
          </a:p>
          <a:p>
            <a:r>
              <a:rPr lang="en-IE"/>
              <a:t>So how do we make this choice?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Let’s re-jig the equation of the circle slightly to give us:</a:t>
            </a:r>
          </a:p>
          <a:p>
            <a:pPr>
              <a:lnSpc>
                <a:spcPct val="90000"/>
              </a:lnSpc>
            </a:pPr>
            <a:endParaRPr lang="en-IE" sz="4000"/>
          </a:p>
          <a:p>
            <a:pPr>
              <a:lnSpc>
                <a:spcPct val="90000"/>
              </a:lnSpc>
            </a:pPr>
            <a:r>
              <a:rPr lang="en-IE"/>
              <a:t>The equation evaluates as follows: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endParaRPr lang="en-IE" sz="4000"/>
          </a:p>
          <a:p>
            <a:pPr>
              <a:lnSpc>
                <a:spcPct val="90000"/>
              </a:lnSpc>
            </a:pPr>
            <a:r>
              <a:rPr lang="en-IE"/>
              <a:t>By evaluating this function at the midpoint between the candidate pixels we can make our decision</a:t>
            </a:r>
            <a:endParaRPr lang="en-US"/>
          </a:p>
        </p:txBody>
      </p:sp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2641600" y="2293938"/>
          <a:ext cx="3802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3" imgW="1460160" imgH="241200" progId="Equation.3">
                  <p:embed/>
                </p:oleObj>
              </mc:Choice>
              <mc:Fallback>
                <p:oleObj name="Equation" r:id="rId3" imgW="1460160" imgH="241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293938"/>
                        <a:ext cx="38020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655638" y="3500438"/>
            <a:ext cx="7793037" cy="1714500"/>
            <a:chOff x="440" y="1725"/>
            <a:chExt cx="5302" cy="1167"/>
          </a:xfrm>
        </p:grpSpPr>
        <p:graphicFrame>
          <p:nvGraphicFramePr>
            <p:cNvPr id="18470" name="Object 38"/>
            <p:cNvGraphicFramePr>
              <a:graphicFrameLocks noChangeAspect="1"/>
            </p:cNvGraphicFramePr>
            <p:nvPr/>
          </p:nvGraphicFramePr>
          <p:xfrm>
            <a:off x="440" y="1725"/>
            <a:ext cx="1604" cy="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name="Equation" r:id="rId5" imgW="977760" imgH="711000" progId="Equation.3">
                    <p:embed/>
                  </p:oleObj>
                </mc:Choice>
                <mc:Fallback>
                  <p:oleObj name="Equation" r:id="rId5" imgW="977760" imgH="7110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725"/>
                          <a:ext cx="1604" cy="1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971" y="1765"/>
            <a:ext cx="364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Equation" r:id="rId7" imgW="2222280" imgH="203040" progId="Equation.3">
                    <p:embed/>
                  </p:oleObj>
                </mc:Choice>
                <mc:Fallback>
                  <p:oleObj name="Equation" r:id="rId7" imgW="2222280" imgH="2030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1765"/>
                          <a:ext cx="364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2" name="Object 40"/>
            <p:cNvGraphicFramePr>
              <a:graphicFrameLocks noChangeAspect="1"/>
            </p:cNvGraphicFramePr>
            <p:nvPr/>
          </p:nvGraphicFramePr>
          <p:xfrm>
            <a:off x="1971" y="2138"/>
            <a:ext cx="331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Equation" r:id="rId9" imgW="2019240" imgH="203040" progId="Equation.3">
                    <p:embed/>
                  </p:oleObj>
                </mc:Choice>
                <mc:Fallback>
                  <p:oleObj name="Equation" r:id="rId9" imgW="2019240" imgH="20304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138"/>
                          <a:ext cx="331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1971" y="2514"/>
            <a:ext cx="377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Equation" r:id="rId11" imgW="2298600" imgH="203040" progId="Equation.3">
                    <p:embed/>
                  </p:oleObj>
                </mc:Choice>
                <mc:Fallback>
                  <p:oleObj name="Equation" r:id="rId11" imgW="2298600" imgH="2030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514"/>
                          <a:ext cx="377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448675" cy="552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Assuming we have just plotted the pixel at (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) so we need to choose between (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) and (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/>
              <a:t>)</a:t>
            </a:r>
          </a:p>
          <a:p>
            <a:pPr>
              <a:lnSpc>
                <a:spcPct val="90000"/>
              </a:lnSpc>
            </a:pPr>
            <a:r>
              <a:rPr lang="en-IE"/>
              <a:t>Our decision variable can be defined as: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endParaRPr lang="en-IE" sz="4400"/>
          </a:p>
          <a:p>
            <a:pPr>
              <a:lnSpc>
                <a:spcPct val="90000"/>
              </a:lnSpc>
            </a:pPr>
            <a:r>
              <a:rPr lang="en-IE"/>
              <a:t>If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&lt; 0 the midpoint is inside the circle and and the pixel at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is closer to the circle</a:t>
            </a:r>
          </a:p>
          <a:p>
            <a:pPr>
              <a:lnSpc>
                <a:spcPct val="90000"/>
              </a:lnSpc>
            </a:pPr>
            <a:r>
              <a:rPr lang="en-IE"/>
              <a:t>Otherwise the midpoint is outside and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/>
              <a:t> is closer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60600" y="3341688"/>
          <a:ext cx="45926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1892160" imgH="609480" progId="Equation.3">
                  <p:embed/>
                </p:oleObj>
              </mc:Choice>
              <mc:Fallback>
                <p:oleObj name="Equation" r:id="rId3" imgW="1892160" imgH="609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341688"/>
                        <a:ext cx="45926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/>
              <a:t>To ensure things are as efficient as possible we can do all of our calculations incrementally</a:t>
            </a:r>
          </a:p>
          <a:p>
            <a:pPr>
              <a:lnSpc>
                <a:spcPct val="90000"/>
              </a:lnSpc>
            </a:pPr>
            <a:r>
              <a:rPr lang="en-IE"/>
              <a:t>First consider:</a:t>
            </a:r>
          </a:p>
          <a:p>
            <a:pPr>
              <a:lnSpc>
                <a:spcPct val="90000"/>
              </a:lnSpc>
            </a:pPr>
            <a:endParaRPr lang="en-IE"/>
          </a:p>
          <a:p>
            <a:pPr>
              <a:lnSpc>
                <a:spcPct val="90000"/>
              </a:lnSpc>
            </a:pPr>
            <a:endParaRPr lang="en-IE" sz="4200"/>
          </a:p>
          <a:p>
            <a:pPr>
              <a:lnSpc>
                <a:spcPct val="90000"/>
              </a:lnSpc>
            </a:pPr>
            <a:r>
              <a:rPr lang="en-IE"/>
              <a:t>or:</a:t>
            </a:r>
          </a:p>
          <a:p>
            <a:pPr>
              <a:lnSpc>
                <a:spcPct val="90000"/>
              </a:lnSpc>
            </a:pPr>
            <a:endParaRPr lang="en-IE" sz="4000"/>
          </a:p>
          <a:p>
            <a:pPr>
              <a:lnSpc>
                <a:spcPct val="90000"/>
              </a:lnSpc>
            </a:pPr>
            <a:r>
              <a:rPr lang="en-IE"/>
              <a:t>where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E"/>
              <a:t> is either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/>
              <a:t> or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E" sz="36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/>
              <a:t> depending on the sign of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k</a:t>
            </a:r>
            <a:endParaRPr lang="en-GB" sz="3600" i="1" baseline="-25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71650" y="3201988"/>
          <a:ext cx="557847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3" imgW="2298600" imgH="634680" progId="Equation.3">
                  <p:embed/>
                </p:oleObj>
              </mc:Choice>
              <mc:Fallback>
                <p:oleObj name="Equation" r:id="rId3" imgW="2298600" imgH="634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201988"/>
                        <a:ext cx="5578475" cy="154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82663" y="5092700"/>
          <a:ext cx="71802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5" imgW="2958840" imgH="241200" progId="Equation.3">
                  <p:embed/>
                </p:oleObj>
              </mc:Choice>
              <mc:Fallback>
                <p:oleObj name="Equation" r:id="rId5" imgW="29588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092700"/>
                        <a:ext cx="718026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(cont…)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first decision variable is given as: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sz="2000" dirty="0"/>
          </a:p>
          <a:p>
            <a:r>
              <a:rPr lang="en-IE" dirty="0"/>
              <a:t>Then if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 &lt; 0 then the next decision variable is given as:</a:t>
            </a:r>
          </a:p>
          <a:p>
            <a:endParaRPr lang="en-IE" sz="2200" dirty="0"/>
          </a:p>
          <a:p>
            <a:r>
              <a:rPr lang="en-IE" dirty="0"/>
              <a:t>If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 &gt; 0 then the decision variable is:</a:t>
            </a:r>
            <a:endParaRPr lang="en-US" dirty="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892425" y="1862138"/>
          <a:ext cx="3328988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1371600" imgH="914400" progId="Equation.3">
                  <p:embed/>
                </p:oleObj>
              </mc:Choice>
              <mc:Fallback>
                <p:oleObj name="Equation" r:id="rId3" imgW="137160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862138"/>
                        <a:ext cx="3328988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124200" y="5122863"/>
          <a:ext cx="28368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22863"/>
                        <a:ext cx="283686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676525" y="6242050"/>
          <a:ext cx="3790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6242050"/>
                        <a:ext cx="37909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The Mid-Point Circle Algorithm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3513"/>
            <a:ext cx="8229600" cy="524192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 algn="ctr"/>
            <a:r>
              <a:rPr lang="en-IE" sz="2400"/>
              <a:t>MID-POINT CIRCLE ALGORITHM</a:t>
            </a:r>
          </a:p>
          <a:p>
            <a:pPr marL="609600" indent="-609600">
              <a:buFontTx/>
              <a:buChar char="•"/>
            </a:pPr>
            <a:r>
              <a:rPr lang="en-IE" sz="2400"/>
              <a:t>Input radius </a:t>
            </a:r>
            <a:r>
              <a:rPr lang="en-IE" sz="2400" i="1">
                <a:latin typeface="Times New Roman" pitchFamily="18" charset="0"/>
              </a:rPr>
              <a:t>r</a:t>
            </a:r>
            <a:r>
              <a:rPr lang="en-IE" sz="2400"/>
              <a:t> and circle centre </a:t>
            </a:r>
            <a:r>
              <a:rPr lang="en-IE" sz="2400" i="1">
                <a:latin typeface="Times New Roman" pitchFamily="18" charset="0"/>
              </a:rPr>
              <a:t>(x</a:t>
            </a:r>
            <a:r>
              <a:rPr lang="en-IE" sz="2400" i="1" baseline="-25000">
                <a:latin typeface="Times New Roman" pitchFamily="18" charset="0"/>
              </a:rPr>
              <a:t>c</a:t>
            </a:r>
            <a:r>
              <a:rPr lang="en-IE" sz="2400" i="1">
                <a:latin typeface="Times New Roman" pitchFamily="18" charset="0"/>
              </a:rPr>
              <a:t>, y</a:t>
            </a:r>
            <a:r>
              <a:rPr lang="en-IE" sz="2400" i="1" baseline="-25000">
                <a:latin typeface="Times New Roman" pitchFamily="18" charset="0"/>
              </a:rPr>
              <a:t>c</a:t>
            </a:r>
            <a:r>
              <a:rPr lang="en-IE" sz="2400" i="1">
                <a:latin typeface="Times New Roman" pitchFamily="18" charset="0"/>
              </a:rPr>
              <a:t>)</a:t>
            </a:r>
            <a:r>
              <a:rPr lang="en-IE" sz="2400"/>
              <a:t>, then set the coordinates for the first point on the circumference of a circle centred on the origin as:</a:t>
            </a:r>
          </a:p>
          <a:p>
            <a:pPr marL="609600" indent="-609600">
              <a:buFontTx/>
              <a:buChar char="•"/>
            </a:pPr>
            <a:endParaRPr lang="en-IE"/>
          </a:p>
          <a:p>
            <a:pPr marL="609600" indent="-609600">
              <a:buFontTx/>
              <a:buChar char="•"/>
            </a:pPr>
            <a:r>
              <a:rPr lang="en-IE" sz="2400"/>
              <a:t>Calculate the initial value of the decision parameter as:</a:t>
            </a:r>
          </a:p>
          <a:p>
            <a:pPr marL="609600" indent="-609600">
              <a:buFontTx/>
              <a:buChar char="•"/>
            </a:pPr>
            <a:endParaRPr lang="en-IE" sz="4000"/>
          </a:p>
          <a:p>
            <a:pPr marL="609600" indent="-609600">
              <a:buFontTx/>
              <a:buChar char="•"/>
            </a:pPr>
            <a:r>
              <a:rPr lang="en-IE" sz="2400"/>
              <a:t>Starting with </a:t>
            </a:r>
            <a:r>
              <a:rPr lang="en-IE" sz="2400" i="1">
                <a:latin typeface="Times New Roman" pitchFamily="18" charset="0"/>
              </a:rPr>
              <a:t>k = 0</a:t>
            </a:r>
            <a:r>
              <a:rPr lang="en-IE" sz="2400"/>
              <a:t> at each position </a:t>
            </a:r>
            <a:r>
              <a:rPr lang="en-IE" sz="2400" i="1">
                <a:latin typeface="Times New Roman" pitchFamily="18" charset="0"/>
              </a:rPr>
              <a:t>x</a:t>
            </a:r>
            <a:r>
              <a:rPr lang="en-IE" sz="2400" i="1" baseline="-25000">
                <a:latin typeface="Times New Roman" pitchFamily="18" charset="0"/>
              </a:rPr>
              <a:t>k</a:t>
            </a:r>
            <a:r>
              <a:rPr lang="en-IE" sz="2400"/>
              <a:t>, perform the following test. If </a:t>
            </a:r>
            <a:r>
              <a:rPr lang="en-IE" sz="2400" i="1">
                <a:latin typeface="Times New Roman" pitchFamily="18" charset="0"/>
              </a:rPr>
              <a:t>p</a:t>
            </a:r>
            <a:r>
              <a:rPr lang="en-IE" sz="2400" i="1" baseline="-25000">
                <a:latin typeface="Times New Roman" pitchFamily="18" charset="0"/>
              </a:rPr>
              <a:t>k </a:t>
            </a:r>
            <a:r>
              <a:rPr lang="en-IE" sz="2400" i="1">
                <a:latin typeface="Times New Roman" pitchFamily="18" charset="0"/>
              </a:rPr>
              <a:t>&lt; 0</a:t>
            </a:r>
            <a:r>
              <a:rPr lang="en-IE" sz="2400"/>
              <a:t>, the next point along the circle centred on </a:t>
            </a:r>
            <a:r>
              <a:rPr lang="en-IE" sz="2400" i="1">
                <a:latin typeface="Times New Roman" pitchFamily="18" charset="0"/>
              </a:rPr>
              <a:t>(0, 0)</a:t>
            </a:r>
            <a:r>
              <a:rPr lang="en-IE" sz="2400"/>
              <a:t> is </a:t>
            </a:r>
            <a:r>
              <a:rPr lang="en-IE" sz="2400" i="1">
                <a:latin typeface="Times New Roman" pitchFamily="18" charset="0"/>
              </a:rPr>
              <a:t>(x</a:t>
            </a:r>
            <a:r>
              <a:rPr lang="en-IE" sz="2400" i="1" baseline="-25000">
                <a:latin typeface="Times New Roman" pitchFamily="18" charset="0"/>
              </a:rPr>
              <a:t>k</a:t>
            </a:r>
            <a:r>
              <a:rPr lang="en-IE" sz="2400" i="1">
                <a:latin typeface="Times New Roman" pitchFamily="18" charset="0"/>
              </a:rPr>
              <a:t>+1, y</a:t>
            </a:r>
            <a:r>
              <a:rPr lang="en-IE" sz="2400" i="1" baseline="-25000">
                <a:latin typeface="Times New Roman" pitchFamily="18" charset="0"/>
              </a:rPr>
              <a:t>k</a:t>
            </a:r>
            <a:r>
              <a:rPr lang="en-IE" sz="2400" i="1">
                <a:latin typeface="Times New Roman" pitchFamily="18" charset="0"/>
              </a:rPr>
              <a:t>)</a:t>
            </a:r>
            <a:r>
              <a:rPr lang="en-IE" sz="2400"/>
              <a:t> and:</a:t>
            </a:r>
            <a:endParaRPr lang="en-US" sz="240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436938" y="3079750"/>
          <a:ext cx="2235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939600" imgH="228600" progId="Equation.3">
                  <p:embed/>
                </p:oleObj>
              </mc:Choice>
              <mc:Fallback>
                <p:oleObj name="Equation" r:id="rId3" imgW="939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3079750"/>
                        <a:ext cx="22352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71888" y="4089400"/>
          <a:ext cx="17827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749160" imgH="304560" progId="Equation.3">
                  <p:embed/>
                </p:oleObj>
              </mc:Choice>
              <mc:Fallback>
                <p:oleObj name="Equation" r:id="rId5" imgW="74916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089400"/>
                        <a:ext cx="178276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190875" y="6005513"/>
          <a:ext cx="271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7" imgW="1143000" imgH="228600" progId="Equation.3">
                  <p:embed/>
                </p:oleObj>
              </mc:Choice>
              <mc:Fallback>
                <p:oleObj name="Equation" r:id="rId7" imgW="1143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6005513"/>
                        <a:ext cx="27178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The Mid-Point Circle Algorithm (cont…)</a:t>
            </a:r>
            <a:endParaRPr lang="en-US" sz="3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3513"/>
            <a:ext cx="8229600" cy="453072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/>
            <a:r>
              <a:rPr lang="en-IE" sz="2400" dirty="0"/>
              <a:t>	Otherwise the next point along the circle is </a:t>
            </a:r>
            <a:r>
              <a:rPr lang="en-IE" sz="2400" i="1" dirty="0">
                <a:latin typeface="Times New Roman" pitchFamily="18" charset="0"/>
              </a:rPr>
              <a:t>(x</a:t>
            </a:r>
            <a:r>
              <a:rPr lang="en-IE" sz="2400" i="1" baseline="-25000" dirty="0">
                <a:latin typeface="Times New Roman" pitchFamily="18" charset="0"/>
              </a:rPr>
              <a:t>k</a:t>
            </a:r>
            <a:r>
              <a:rPr lang="en-IE" sz="2400" i="1" dirty="0">
                <a:latin typeface="Times New Roman" pitchFamily="18" charset="0"/>
              </a:rPr>
              <a:t>+1, y</a:t>
            </a:r>
            <a:r>
              <a:rPr lang="en-IE" sz="2400" i="1" baseline="-25000" dirty="0">
                <a:latin typeface="Times New Roman" pitchFamily="18" charset="0"/>
              </a:rPr>
              <a:t>k</a:t>
            </a:r>
            <a:r>
              <a:rPr lang="en-IE" sz="2400" i="1" dirty="0">
                <a:latin typeface="Times New Roman" pitchFamily="18" charset="0"/>
              </a:rPr>
              <a:t>-1)</a:t>
            </a:r>
            <a:r>
              <a:rPr lang="en-IE" sz="2400" dirty="0"/>
              <a:t> and:</a:t>
            </a:r>
          </a:p>
          <a:p>
            <a:pPr marL="609600" indent="-609600"/>
            <a:endParaRPr lang="en-IE" sz="4000" dirty="0"/>
          </a:p>
          <a:p>
            <a:pPr marL="609600" indent="-609600">
              <a:buFontTx/>
              <a:buAutoNum type="arabicPeriod" startAt="4"/>
            </a:pPr>
            <a:r>
              <a:rPr lang="en-IE" sz="2400" dirty="0"/>
              <a:t>Determine symmetry points in the other seven octants</a:t>
            </a:r>
          </a:p>
          <a:p>
            <a:pPr marL="609600" indent="-609600">
              <a:buFontTx/>
              <a:buAutoNum type="arabicPeriod" startAt="4"/>
            </a:pPr>
            <a:r>
              <a:rPr lang="en-IE" sz="2400" dirty="0"/>
              <a:t>Move each calculated pixel position </a:t>
            </a:r>
            <a:r>
              <a:rPr lang="en-IE" sz="2400" i="1" dirty="0">
                <a:latin typeface="Times New Roman" pitchFamily="18" charset="0"/>
              </a:rPr>
              <a:t>(x, y)</a:t>
            </a:r>
            <a:r>
              <a:rPr lang="en-IE" sz="2400" dirty="0"/>
              <a:t> onto the circular path centred at </a:t>
            </a:r>
            <a:r>
              <a:rPr lang="en-IE" sz="2400" i="1" dirty="0">
                <a:latin typeface="Times New Roman" pitchFamily="18" charset="0"/>
              </a:rPr>
              <a:t>(</a:t>
            </a:r>
            <a:r>
              <a:rPr lang="en-IE" sz="2400" i="1" dirty="0" err="1">
                <a:latin typeface="Times New Roman" pitchFamily="18" charset="0"/>
              </a:rPr>
              <a:t>x</a:t>
            </a:r>
            <a:r>
              <a:rPr lang="en-IE" sz="2400" i="1" baseline="-25000" dirty="0" err="1">
                <a:latin typeface="Times New Roman" pitchFamily="18" charset="0"/>
              </a:rPr>
              <a:t>c</a:t>
            </a:r>
            <a:r>
              <a:rPr lang="en-IE" sz="2400" i="1" dirty="0">
                <a:latin typeface="Times New Roman" pitchFamily="18" charset="0"/>
              </a:rPr>
              <a:t>, </a:t>
            </a:r>
            <a:r>
              <a:rPr lang="en-IE" sz="2400" i="1" dirty="0" err="1">
                <a:latin typeface="Times New Roman" pitchFamily="18" charset="0"/>
              </a:rPr>
              <a:t>y</a:t>
            </a:r>
            <a:r>
              <a:rPr lang="en-IE" sz="2400" i="1" baseline="-25000" dirty="0" err="1">
                <a:latin typeface="Times New Roman" pitchFamily="18" charset="0"/>
              </a:rPr>
              <a:t>c</a:t>
            </a:r>
            <a:r>
              <a:rPr lang="en-IE" sz="2400" i="1" dirty="0">
                <a:latin typeface="Times New Roman" pitchFamily="18" charset="0"/>
              </a:rPr>
              <a:t>)</a:t>
            </a:r>
            <a:r>
              <a:rPr lang="en-IE" sz="2400" dirty="0"/>
              <a:t> to plot the coordinate values:</a:t>
            </a:r>
          </a:p>
          <a:p>
            <a:pPr marL="609600" indent="-609600">
              <a:buFontTx/>
              <a:buAutoNum type="arabicPeriod" startAt="4"/>
            </a:pPr>
            <a:endParaRPr lang="en-IE" sz="4000" dirty="0"/>
          </a:p>
          <a:p>
            <a:pPr marL="609600" indent="-609600">
              <a:buFontTx/>
              <a:buAutoNum type="arabicPeriod" startAt="4"/>
            </a:pPr>
            <a:r>
              <a:rPr lang="en-IE" sz="2400" dirty="0"/>
              <a:t>Repeat steps 3 to 5 until </a:t>
            </a:r>
            <a:r>
              <a:rPr lang="en-IE" sz="2400" i="1" dirty="0">
                <a:latin typeface="Times New Roman" pitchFamily="18" charset="0"/>
              </a:rPr>
              <a:t>x &gt;= y</a:t>
            </a:r>
            <a:endParaRPr lang="en-US" sz="2400" i="1" dirty="0">
              <a:latin typeface="Times New Roman" pitchFamily="18" charset="0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693988" y="2298700"/>
          <a:ext cx="3714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298700"/>
                        <a:ext cx="3714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2833688" y="4675188"/>
            <a:ext cx="3440112" cy="542925"/>
            <a:chOff x="1803" y="2945"/>
            <a:chExt cx="2167" cy="342"/>
          </a:xfrm>
        </p:grpSpPr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1803" y="2945"/>
            <a:ext cx="91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Equation" r:id="rId5" imgW="609480" imgH="228600" progId="Equation.3">
                    <p:embed/>
                  </p:oleObj>
                </mc:Choice>
                <mc:Fallback>
                  <p:oleObj name="Equation" r:id="rId5" imgW="60948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2945"/>
                          <a:ext cx="913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3019" y="2945"/>
            <a:ext cx="95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9" name="Equation" r:id="rId7" imgW="634680" imgH="228600" progId="Equation.3">
                    <p:embed/>
                  </p:oleObj>
                </mc:Choice>
                <mc:Fallback>
                  <p:oleObj name="Equation" r:id="rId7" imgW="63468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945"/>
                          <a:ext cx="951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Example</a:t>
            </a: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To see the mid-point circle algorithm in action lets use it to draw a circle centred at (0,0) with radius 10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Mid-Point Circle Algorithm Example (cont…)</a:t>
            </a:r>
            <a:endParaRPr lang="en-US" sz="3600"/>
          </a:p>
        </p:txBody>
      </p:sp>
      <p:grpSp>
        <p:nvGrpSpPr>
          <p:cNvPr id="25935" name="Group 335"/>
          <p:cNvGrpSpPr>
            <a:grpSpLocks/>
          </p:cNvGrpSpPr>
          <p:nvPr/>
        </p:nvGrpSpPr>
        <p:grpSpPr bwMode="auto">
          <a:xfrm>
            <a:off x="-3249613" y="1681163"/>
            <a:ext cx="8062913" cy="8083550"/>
            <a:chOff x="-1993" y="951"/>
            <a:chExt cx="5079" cy="5092"/>
          </a:xfrm>
        </p:grpSpPr>
        <p:grpSp>
          <p:nvGrpSpPr>
            <p:cNvPr id="25862" name="Group 262"/>
            <p:cNvGrpSpPr>
              <a:grpSpLocks/>
            </p:cNvGrpSpPr>
            <p:nvPr/>
          </p:nvGrpSpPr>
          <p:grpSpPr bwMode="auto">
            <a:xfrm>
              <a:off x="301" y="951"/>
              <a:ext cx="2785" cy="2799"/>
              <a:chOff x="541" y="945"/>
              <a:chExt cx="2785" cy="2799"/>
            </a:xfrm>
          </p:grpSpPr>
          <p:sp>
            <p:nvSpPr>
              <p:cNvPr id="25604" name="Line 4"/>
              <p:cNvSpPr>
                <a:spLocks noChangeShapeType="1"/>
              </p:cNvSpPr>
              <p:nvPr/>
            </p:nvSpPr>
            <p:spPr bwMode="auto">
              <a:xfrm flipV="1">
                <a:off x="962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05" name="Line 5"/>
              <p:cNvSpPr>
                <a:spLocks noChangeShapeType="1"/>
              </p:cNvSpPr>
              <p:nvPr/>
            </p:nvSpPr>
            <p:spPr bwMode="auto">
              <a:xfrm flipV="1">
                <a:off x="1203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 flipV="1">
                <a:off x="1454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 flipV="1">
                <a:off x="1685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 flipV="1">
                <a:off x="1936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09" name="Line 9"/>
              <p:cNvSpPr>
                <a:spLocks noChangeShapeType="1"/>
              </p:cNvSpPr>
              <p:nvPr/>
            </p:nvSpPr>
            <p:spPr bwMode="auto">
              <a:xfrm flipV="1">
                <a:off x="2177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2418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 flipV="1">
                <a:off x="2649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4" name="Line 84"/>
              <p:cNvSpPr>
                <a:spLocks noChangeShapeType="1"/>
              </p:cNvSpPr>
              <p:nvPr/>
            </p:nvSpPr>
            <p:spPr bwMode="auto">
              <a:xfrm flipV="1">
                <a:off x="724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3" name="Line 93"/>
              <p:cNvSpPr>
                <a:spLocks noChangeShapeType="1"/>
              </p:cNvSpPr>
              <p:nvPr/>
            </p:nvSpPr>
            <p:spPr bwMode="auto">
              <a:xfrm flipV="1">
                <a:off x="2885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95" name="Line 195"/>
              <p:cNvSpPr>
                <a:spLocks noChangeShapeType="1"/>
              </p:cNvSpPr>
              <p:nvPr/>
            </p:nvSpPr>
            <p:spPr bwMode="auto">
              <a:xfrm flipV="1">
                <a:off x="3119" y="945"/>
                <a:ext cx="0" cy="27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938" y="-236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 rot="5400000" flipV="1">
                <a:off x="1938" y="7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 rot="5400000" flipV="1">
                <a:off x="1938" y="249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 rot="5400000" flipV="1">
                <a:off x="1938" y="488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 rot="5400000" flipV="1">
                <a:off x="1938" y="730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 rot="5400000" flipV="1">
                <a:off x="1938" y="969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 rot="5400000" flipV="1">
                <a:off x="1938" y="1211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 rot="5400000" flipV="1">
                <a:off x="1938" y="1450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20" name="Oval 20"/>
              <p:cNvSpPr>
                <a:spLocks noChangeArrowheads="1"/>
              </p:cNvSpPr>
              <p:nvPr/>
            </p:nvSpPr>
            <p:spPr bwMode="auto">
              <a:xfrm>
                <a:off x="1102" y="22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Oval 21"/>
              <p:cNvSpPr>
                <a:spLocks noChangeArrowheads="1"/>
              </p:cNvSpPr>
              <p:nvPr/>
            </p:nvSpPr>
            <p:spPr bwMode="auto">
              <a:xfrm>
                <a:off x="1353" y="22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Oval 22"/>
              <p:cNvSpPr>
                <a:spLocks noChangeArrowheads="1"/>
              </p:cNvSpPr>
              <p:nvPr/>
            </p:nvSpPr>
            <p:spPr bwMode="auto">
              <a:xfrm>
                <a:off x="2548" y="225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Oval 23"/>
              <p:cNvSpPr>
                <a:spLocks noChangeArrowheads="1"/>
              </p:cNvSpPr>
              <p:nvPr/>
            </p:nvSpPr>
            <p:spPr bwMode="auto">
              <a:xfrm>
                <a:off x="861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Oval 24"/>
              <p:cNvSpPr>
                <a:spLocks noChangeArrowheads="1"/>
              </p:cNvSpPr>
              <p:nvPr/>
            </p:nvSpPr>
            <p:spPr bwMode="auto">
              <a:xfrm>
                <a:off x="1584" y="22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Oval 25"/>
              <p:cNvSpPr>
                <a:spLocks noChangeArrowheads="1"/>
              </p:cNvSpPr>
              <p:nvPr/>
            </p:nvSpPr>
            <p:spPr bwMode="auto">
              <a:xfrm>
                <a:off x="1835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Oval 26"/>
              <p:cNvSpPr>
                <a:spLocks noChangeArrowheads="1"/>
              </p:cNvSpPr>
              <p:nvPr/>
            </p:nvSpPr>
            <p:spPr bwMode="auto">
              <a:xfrm>
                <a:off x="2076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Oval 27"/>
              <p:cNvSpPr>
                <a:spLocks noChangeArrowheads="1"/>
              </p:cNvSpPr>
              <p:nvPr/>
            </p:nvSpPr>
            <p:spPr bwMode="auto">
              <a:xfrm>
                <a:off x="2317" y="225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1103" y="20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Oval 29"/>
              <p:cNvSpPr>
                <a:spLocks noChangeArrowheads="1"/>
              </p:cNvSpPr>
              <p:nvPr/>
            </p:nvSpPr>
            <p:spPr bwMode="auto">
              <a:xfrm>
                <a:off x="1354" y="20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Oval 30"/>
              <p:cNvSpPr>
                <a:spLocks noChangeArrowheads="1"/>
              </p:cNvSpPr>
              <p:nvPr/>
            </p:nvSpPr>
            <p:spPr bwMode="auto">
              <a:xfrm>
                <a:off x="2549" y="201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862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Oval 32"/>
              <p:cNvSpPr>
                <a:spLocks noChangeArrowheads="1"/>
              </p:cNvSpPr>
              <p:nvPr/>
            </p:nvSpPr>
            <p:spPr bwMode="auto">
              <a:xfrm>
                <a:off x="1585" y="20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Oval 33"/>
              <p:cNvSpPr>
                <a:spLocks noChangeArrowheads="1"/>
              </p:cNvSpPr>
              <p:nvPr/>
            </p:nvSpPr>
            <p:spPr bwMode="auto">
              <a:xfrm>
                <a:off x="1836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Oval 34"/>
              <p:cNvSpPr>
                <a:spLocks noChangeArrowheads="1"/>
              </p:cNvSpPr>
              <p:nvPr/>
            </p:nvSpPr>
            <p:spPr bwMode="auto">
              <a:xfrm>
                <a:off x="2077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Oval 35"/>
              <p:cNvSpPr>
                <a:spLocks noChangeArrowheads="1"/>
              </p:cNvSpPr>
              <p:nvPr/>
            </p:nvSpPr>
            <p:spPr bwMode="auto">
              <a:xfrm>
                <a:off x="2318" y="201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Oval 36"/>
              <p:cNvSpPr>
                <a:spLocks noChangeArrowheads="1"/>
              </p:cNvSpPr>
              <p:nvPr/>
            </p:nvSpPr>
            <p:spPr bwMode="auto">
              <a:xfrm>
                <a:off x="1102" y="177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Oval 37"/>
              <p:cNvSpPr>
                <a:spLocks noChangeArrowheads="1"/>
              </p:cNvSpPr>
              <p:nvPr/>
            </p:nvSpPr>
            <p:spPr bwMode="auto">
              <a:xfrm>
                <a:off x="1353" y="177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Oval 38"/>
              <p:cNvSpPr>
                <a:spLocks noChangeArrowheads="1"/>
              </p:cNvSpPr>
              <p:nvPr/>
            </p:nvSpPr>
            <p:spPr bwMode="auto">
              <a:xfrm>
                <a:off x="2548" y="177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Oval 39"/>
              <p:cNvSpPr>
                <a:spLocks noChangeArrowheads="1"/>
              </p:cNvSpPr>
              <p:nvPr/>
            </p:nvSpPr>
            <p:spPr bwMode="auto">
              <a:xfrm>
                <a:off x="861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Oval 40"/>
              <p:cNvSpPr>
                <a:spLocks noChangeArrowheads="1"/>
              </p:cNvSpPr>
              <p:nvPr/>
            </p:nvSpPr>
            <p:spPr bwMode="auto">
              <a:xfrm>
                <a:off x="1584" y="177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Oval 41"/>
              <p:cNvSpPr>
                <a:spLocks noChangeArrowheads="1"/>
              </p:cNvSpPr>
              <p:nvPr/>
            </p:nvSpPr>
            <p:spPr bwMode="auto">
              <a:xfrm>
                <a:off x="1835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Oval 42"/>
              <p:cNvSpPr>
                <a:spLocks noChangeArrowheads="1"/>
              </p:cNvSpPr>
              <p:nvPr/>
            </p:nvSpPr>
            <p:spPr bwMode="auto">
              <a:xfrm>
                <a:off x="2076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Oval 43"/>
              <p:cNvSpPr>
                <a:spLocks noChangeArrowheads="1"/>
              </p:cNvSpPr>
              <p:nvPr/>
            </p:nvSpPr>
            <p:spPr bwMode="auto">
              <a:xfrm>
                <a:off x="2317" y="177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Oval 44"/>
              <p:cNvSpPr>
                <a:spLocks noChangeArrowheads="1"/>
              </p:cNvSpPr>
              <p:nvPr/>
            </p:nvSpPr>
            <p:spPr bwMode="auto">
              <a:xfrm>
                <a:off x="1103" y="15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Oval 45"/>
              <p:cNvSpPr>
                <a:spLocks noChangeArrowheads="1"/>
              </p:cNvSpPr>
              <p:nvPr/>
            </p:nvSpPr>
            <p:spPr bwMode="auto">
              <a:xfrm>
                <a:off x="1354" y="15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Oval 46"/>
              <p:cNvSpPr>
                <a:spLocks noChangeArrowheads="1"/>
              </p:cNvSpPr>
              <p:nvPr/>
            </p:nvSpPr>
            <p:spPr bwMode="auto">
              <a:xfrm>
                <a:off x="2549" y="153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Oval 47"/>
              <p:cNvSpPr>
                <a:spLocks noChangeArrowheads="1"/>
              </p:cNvSpPr>
              <p:nvPr/>
            </p:nvSpPr>
            <p:spPr bwMode="auto">
              <a:xfrm>
                <a:off x="862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Oval 48"/>
              <p:cNvSpPr>
                <a:spLocks noChangeArrowheads="1"/>
              </p:cNvSpPr>
              <p:nvPr/>
            </p:nvSpPr>
            <p:spPr bwMode="auto">
              <a:xfrm>
                <a:off x="1585" y="15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Oval 49"/>
              <p:cNvSpPr>
                <a:spLocks noChangeArrowheads="1"/>
              </p:cNvSpPr>
              <p:nvPr/>
            </p:nvSpPr>
            <p:spPr bwMode="auto">
              <a:xfrm>
                <a:off x="1836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Oval 50"/>
              <p:cNvSpPr>
                <a:spLocks noChangeArrowheads="1"/>
              </p:cNvSpPr>
              <p:nvPr/>
            </p:nvSpPr>
            <p:spPr bwMode="auto">
              <a:xfrm>
                <a:off x="2077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Oval 51"/>
              <p:cNvSpPr>
                <a:spLocks noChangeArrowheads="1"/>
              </p:cNvSpPr>
              <p:nvPr/>
            </p:nvSpPr>
            <p:spPr bwMode="auto">
              <a:xfrm>
                <a:off x="2318" y="153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Oval 52"/>
              <p:cNvSpPr>
                <a:spLocks noChangeArrowheads="1"/>
              </p:cNvSpPr>
              <p:nvPr/>
            </p:nvSpPr>
            <p:spPr bwMode="auto">
              <a:xfrm>
                <a:off x="1103" y="128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Oval 53"/>
              <p:cNvSpPr>
                <a:spLocks noChangeArrowheads="1"/>
              </p:cNvSpPr>
              <p:nvPr/>
            </p:nvSpPr>
            <p:spPr bwMode="auto">
              <a:xfrm>
                <a:off x="1354" y="128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Oval 54"/>
              <p:cNvSpPr>
                <a:spLocks noChangeArrowheads="1"/>
              </p:cNvSpPr>
              <p:nvPr/>
            </p:nvSpPr>
            <p:spPr bwMode="auto">
              <a:xfrm>
                <a:off x="2549" y="128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5" name="Oval 55"/>
              <p:cNvSpPr>
                <a:spLocks noChangeArrowheads="1"/>
              </p:cNvSpPr>
              <p:nvPr/>
            </p:nvSpPr>
            <p:spPr bwMode="auto">
              <a:xfrm>
                <a:off x="862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6" name="Oval 56"/>
              <p:cNvSpPr>
                <a:spLocks noChangeArrowheads="1"/>
              </p:cNvSpPr>
              <p:nvPr/>
            </p:nvSpPr>
            <p:spPr bwMode="auto">
              <a:xfrm>
                <a:off x="1585" y="128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7" name="Oval 57"/>
              <p:cNvSpPr>
                <a:spLocks noChangeArrowheads="1"/>
              </p:cNvSpPr>
              <p:nvPr/>
            </p:nvSpPr>
            <p:spPr bwMode="auto">
              <a:xfrm>
                <a:off x="1836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8" name="Oval 58"/>
              <p:cNvSpPr>
                <a:spLocks noChangeArrowheads="1"/>
              </p:cNvSpPr>
              <p:nvPr/>
            </p:nvSpPr>
            <p:spPr bwMode="auto">
              <a:xfrm>
                <a:off x="2077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9" name="Oval 59"/>
              <p:cNvSpPr>
                <a:spLocks noChangeArrowheads="1"/>
              </p:cNvSpPr>
              <p:nvPr/>
            </p:nvSpPr>
            <p:spPr bwMode="auto">
              <a:xfrm>
                <a:off x="2318" y="128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0" name="Oval 60"/>
              <p:cNvSpPr>
                <a:spLocks noChangeArrowheads="1"/>
              </p:cNvSpPr>
              <p:nvPr/>
            </p:nvSpPr>
            <p:spPr bwMode="auto">
              <a:xfrm>
                <a:off x="1103" y="10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1" name="Oval 61"/>
              <p:cNvSpPr>
                <a:spLocks noChangeArrowheads="1"/>
              </p:cNvSpPr>
              <p:nvPr/>
            </p:nvSpPr>
            <p:spPr bwMode="auto">
              <a:xfrm>
                <a:off x="1354" y="10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2" name="Oval 62"/>
              <p:cNvSpPr>
                <a:spLocks noChangeArrowheads="1"/>
              </p:cNvSpPr>
              <p:nvPr/>
            </p:nvSpPr>
            <p:spPr bwMode="auto">
              <a:xfrm>
                <a:off x="2549" y="104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3" name="Oval 63"/>
              <p:cNvSpPr>
                <a:spLocks noChangeArrowheads="1"/>
              </p:cNvSpPr>
              <p:nvPr/>
            </p:nvSpPr>
            <p:spPr bwMode="auto">
              <a:xfrm>
                <a:off x="862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4" name="Oval 64"/>
              <p:cNvSpPr>
                <a:spLocks noChangeArrowheads="1"/>
              </p:cNvSpPr>
              <p:nvPr/>
            </p:nvSpPr>
            <p:spPr bwMode="auto">
              <a:xfrm>
                <a:off x="1585" y="10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5" name="Oval 65"/>
              <p:cNvSpPr>
                <a:spLocks noChangeArrowheads="1"/>
              </p:cNvSpPr>
              <p:nvPr/>
            </p:nvSpPr>
            <p:spPr bwMode="auto">
              <a:xfrm>
                <a:off x="1836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6" name="Oval 66"/>
              <p:cNvSpPr>
                <a:spLocks noChangeArrowheads="1"/>
              </p:cNvSpPr>
              <p:nvPr/>
            </p:nvSpPr>
            <p:spPr bwMode="auto">
              <a:xfrm>
                <a:off x="2077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7" name="Oval 67"/>
              <p:cNvSpPr>
                <a:spLocks noChangeArrowheads="1"/>
              </p:cNvSpPr>
              <p:nvPr/>
            </p:nvSpPr>
            <p:spPr bwMode="auto">
              <a:xfrm>
                <a:off x="2318" y="104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8" name="Oval 68"/>
              <p:cNvSpPr>
                <a:spLocks noChangeArrowheads="1"/>
              </p:cNvSpPr>
              <p:nvPr/>
            </p:nvSpPr>
            <p:spPr bwMode="auto">
              <a:xfrm>
                <a:off x="1102" y="27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9" name="Oval 69"/>
              <p:cNvSpPr>
                <a:spLocks noChangeArrowheads="1"/>
              </p:cNvSpPr>
              <p:nvPr/>
            </p:nvSpPr>
            <p:spPr bwMode="auto">
              <a:xfrm>
                <a:off x="1353" y="27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0" name="Oval 70"/>
              <p:cNvSpPr>
                <a:spLocks noChangeArrowheads="1"/>
              </p:cNvSpPr>
              <p:nvPr/>
            </p:nvSpPr>
            <p:spPr bwMode="auto">
              <a:xfrm>
                <a:off x="2548" y="273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1" name="Oval 71"/>
              <p:cNvSpPr>
                <a:spLocks noChangeArrowheads="1"/>
              </p:cNvSpPr>
              <p:nvPr/>
            </p:nvSpPr>
            <p:spPr bwMode="auto">
              <a:xfrm>
                <a:off x="861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2" name="Oval 72"/>
              <p:cNvSpPr>
                <a:spLocks noChangeArrowheads="1"/>
              </p:cNvSpPr>
              <p:nvPr/>
            </p:nvSpPr>
            <p:spPr bwMode="auto">
              <a:xfrm>
                <a:off x="1584" y="27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3" name="Oval 73"/>
              <p:cNvSpPr>
                <a:spLocks noChangeArrowheads="1"/>
              </p:cNvSpPr>
              <p:nvPr/>
            </p:nvSpPr>
            <p:spPr bwMode="auto">
              <a:xfrm>
                <a:off x="1835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4" name="Oval 74"/>
              <p:cNvSpPr>
                <a:spLocks noChangeArrowheads="1"/>
              </p:cNvSpPr>
              <p:nvPr/>
            </p:nvSpPr>
            <p:spPr bwMode="auto">
              <a:xfrm>
                <a:off x="2076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5" name="Oval 75"/>
              <p:cNvSpPr>
                <a:spLocks noChangeArrowheads="1"/>
              </p:cNvSpPr>
              <p:nvPr/>
            </p:nvSpPr>
            <p:spPr bwMode="auto">
              <a:xfrm>
                <a:off x="2317" y="274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6" name="Oval 76"/>
              <p:cNvSpPr>
                <a:spLocks noChangeArrowheads="1"/>
              </p:cNvSpPr>
              <p:nvPr/>
            </p:nvSpPr>
            <p:spPr bwMode="auto">
              <a:xfrm>
                <a:off x="1102" y="250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7" name="Oval 77"/>
              <p:cNvSpPr>
                <a:spLocks noChangeArrowheads="1"/>
              </p:cNvSpPr>
              <p:nvPr/>
            </p:nvSpPr>
            <p:spPr bwMode="auto">
              <a:xfrm>
                <a:off x="1353" y="250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8" name="Oval 78"/>
              <p:cNvSpPr>
                <a:spLocks noChangeArrowheads="1"/>
              </p:cNvSpPr>
              <p:nvPr/>
            </p:nvSpPr>
            <p:spPr bwMode="auto">
              <a:xfrm>
                <a:off x="2548" y="249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79" name="Oval 79"/>
              <p:cNvSpPr>
                <a:spLocks noChangeArrowheads="1"/>
              </p:cNvSpPr>
              <p:nvPr/>
            </p:nvSpPr>
            <p:spPr bwMode="auto">
              <a:xfrm>
                <a:off x="861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0" name="Oval 80"/>
              <p:cNvSpPr>
                <a:spLocks noChangeArrowheads="1"/>
              </p:cNvSpPr>
              <p:nvPr/>
            </p:nvSpPr>
            <p:spPr bwMode="auto">
              <a:xfrm>
                <a:off x="1584" y="250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1" name="Oval 81"/>
              <p:cNvSpPr>
                <a:spLocks noChangeArrowheads="1"/>
              </p:cNvSpPr>
              <p:nvPr/>
            </p:nvSpPr>
            <p:spPr bwMode="auto">
              <a:xfrm>
                <a:off x="1835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2" name="Oval 82"/>
              <p:cNvSpPr>
                <a:spLocks noChangeArrowheads="1"/>
              </p:cNvSpPr>
              <p:nvPr/>
            </p:nvSpPr>
            <p:spPr bwMode="auto">
              <a:xfrm>
                <a:off x="2076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3" name="Oval 83"/>
              <p:cNvSpPr>
                <a:spLocks noChangeArrowheads="1"/>
              </p:cNvSpPr>
              <p:nvPr/>
            </p:nvSpPr>
            <p:spPr bwMode="auto">
              <a:xfrm>
                <a:off x="2317" y="250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Oval 85"/>
              <p:cNvSpPr>
                <a:spLocks noChangeArrowheads="1"/>
              </p:cNvSpPr>
              <p:nvPr/>
            </p:nvSpPr>
            <p:spPr bwMode="auto">
              <a:xfrm>
                <a:off x="623" y="224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6" name="Oval 86"/>
              <p:cNvSpPr>
                <a:spLocks noChangeArrowheads="1"/>
              </p:cNvSpPr>
              <p:nvPr/>
            </p:nvSpPr>
            <p:spPr bwMode="auto">
              <a:xfrm>
                <a:off x="624" y="201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7" name="Oval 87"/>
              <p:cNvSpPr>
                <a:spLocks noChangeArrowheads="1"/>
              </p:cNvSpPr>
              <p:nvPr/>
            </p:nvSpPr>
            <p:spPr bwMode="auto">
              <a:xfrm>
                <a:off x="623" y="177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8" name="Oval 88"/>
              <p:cNvSpPr>
                <a:spLocks noChangeArrowheads="1"/>
              </p:cNvSpPr>
              <p:nvPr/>
            </p:nvSpPr>
            <p:spPr bwMode="auto">
              <a:xfrm>
                <a:off x="624" y="153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9" name="Oval 89"/>
              <p:cNvSpPr>
                <a:spLocks noChangeArrowheads="1"/>
              </p:cNvSpPr>
              <p:nvPr/>
            </p:nvSpPr>
            <p:spPr bwMode="auto">
              <a:xfrm>
                <a:off x="624" y="12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0" name="Oval 90"/>
              <p:cNvSpPr>
                <a:spLocks noChangeArrowheads="1"/>
              </p:cNvSpPr>
              <p:nvPr/>
            </p:nvSpPr>
            <p:spPr bwMode="auto">
              <a:xfrm>
                <a:off x="624" y="10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1" name="Oval 91"/>
              <p:cNvSpPr>
                <a:spLocks noChangeArrowheads="1"/>
              </p:cNvSpPr>
              <p:nvPr/>
            </p:nvSpPr>
            <p:spPr bwMode="auto">
              <a:xfrm>
                <a:off x="623" y="273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2" name="Oval 92"/>
              <p:cNvSpPr>
                <a:spLocks noChangeArrowheads="1"/>
              </p:cNvSpPr>
              <p:nvPr/>
            </p:nvSpPr>
            <p:spPr bwMode="auto">
              <a:xfrm>
                <a:off x="623" y="249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2" name="Oval 112"/>
              <p:cNvSpPr>
                <a:spLocks noChangeArrowheads="1"/>
              </p:cNvSpPr>
              <p:nvPr/>
            </p:nvSpPr>
            <p:spPr bwMode="auto">
              <a:xfrm>
                <a:off x="2784" y="225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0" name="Oval 120"/>
              <p:cNvSpPr>
                <a:spLocks noChangeArrowheads="1"/>
              </p:cNvSpPr>
              <p:nvPr/>
            </p:nvSpPr>
            <p:spPr bwMode="auto">
              <a:xfrm>
                <a:off x="2785" y="201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8" name="Oval 128"/>
              <p:cNvSpPr>
                <a:spLocks noChangeArrowheads="1"/>
              </p:cNvSpPr>
              <p:nvPr/>
            </p:nvSpPr>
            <p:spPr bwMode="auto">
              <a:xfrm>
                <a:off x="2784" y="17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6" name="Oval 136"/>
              <p:cNvSpPr>
                <a:spLocks noChangeArrowheads="1"/>
              </p:cNvSpPr>
              <p:nvPr/>
            </p:nvSpPr>
            <p:spPr bwMode="auto">
              <a:xfrm>
                <a:off x="2785" y="154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4" name="Oval 144"/>
              <p:cNvSpPr>
                <a:spLocks noChangeArrowheads="1"/>
              </p:cNvSpPr>
              <p:nvPr/>
            </p:nvSpPr>
            <p:spPr bwMode="auto">
              <a:xfrm>
                <a:off x="2785" y="128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2" name="Oval 152"/>
              <p:cNvSpPr>
                <a:spLocks noChangeArrowheads="1"/>
              </p:cNvSpPr>
              <p:nvPr/>
            </p:nvSpPr>
            <p:spPr bwMode="auto">
              <a:xfrm>
                <a:off x="2785" y="105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0" name="Oval 160"/>
              <p:cNvSpPr>
                <a:spLocks noChangeArrowheads="1"/>
              </p:cNvSpPr>
              <p:nvPr/>
            </p:nvSpPr>
            <p:spPr bwMode="auto">
              <a:xfrm>
                <a:off x="2784" y="274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8" name="Oval 168"/>
              <p:cNvSpPr>
                <a:spLocks noChangeArrowheads="1"/>
              </p:cNvSpPr>
              <p:nvPr/>
            </p:nvSpPr>
            <p:spPr bwMode="auto">
              <a:xfrm>
                <a:off x="2784" y="250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96" name="Oval 196"/>
              <p:cNvSpPr>
                <a:spLocks noChangeArrowheads="1"/>
              </p:cNvSpPr>
              <p:nvPr/>
            </p:nvSpPr>
            <p:spPr bwMode="auto">
              <a:xfrm>
                <a:off x="3018" y="226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97" name="Oval 197"/>
              <p:cNvSpPr>
                <a:spLocks noChangeArrowheads="1"/>
              </p:cNvSpPr>
              <p:nvPr/>
            </p:nvSpPr>
            <p:spPr bwMode="auto">
              <a:xfrm>
                <a:off x="3019" y="202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98" name="Oval 198"/>
              <p:cNvSpPr>
                <a:spLocks noChangeArrowheads="1"/>
              </p:cNvSpPr>
              <p:nvPr/>
            </p:nvSpPr>
            <p:spPr bwMode="auto">
              <a:xfrm>
                <a:off x="3018" y="178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99" name="Oval 199"/>
              <p:cNvSpPr>
                <a:spLocks noChangeArrowheads="1"/>
              </p:cNvSpPr>
              <p:nvPr/>
            </p:nvSpPr>
            <p:spPr bwMode="auto">
              <a:xfrm>
                <a:off x="3019" y="154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0" name="Oval 200"/>
              <p:cNvSpPr>
                <a:spLocks noChangeArrowheads="1"/>
              </p:cNvSpPr>
              <p:nvPr/>
            </p:nvSpPr>
            <p:spPr bwMode="auto">
              <a:xfrm>
                <a:off x="3019" y="129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1" name="Oval 201"/>
              <p:cNvSpPr>
                <a:spLocks noChangeArrowheads="1"/>
              </p:cNvSpPr>
              <p:nvPr/>
            </p:nvSpPr>
            <p:spPr bwMode="auto">
              <a:xfrm>
                <a:off x="3019" y="105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2" name="Oval 202"/>
              <p:cNvSpPr>
                <a:spLocks noChangeArrowheads="1"/>
              </p:cNvSpPr>
              <p:nvPr/>
            </p:nvSpPr>
            <p:spPr bwMode="auto">
              <a:xfrm>
                <a:off x="3018" y="274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3" name="Oval 203"/>
              <p:cNvSpPr>
                <a:spLocks noChangeArrowheads="1"/>
              </p:cNvSpPr>
              <p:nvPr/>
            </p:nvSpPr>
            <p:spPr bwMode="auto">
              <a:xfrm>
                <a:off x="3018" y="250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" name="Line 214"/>
              <p:cNvSpPr>
                <a:spLocks noChangeShapeType="1"/>
              </p:cNvSpPr>
              <p:nvPr/>
            </p:nvSpPr>
            <p:spPr bwMode="auto">
              <a:xfrm rot="5400000" flipV="1">
                <a:off x="1930" y="1693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15" name="Line 215"/>
              <p:cNvSpPr>
                <a:spLocks noChangeShapeType="1"/>
              </p:cNvSpPr>
              <p:nvPr/>
            </p:nvSpPr>
            <p:spPr bwMode="auto">
              <a:xfrm rot="5400000" flipV="1">
                <a:off x="1930" y="1935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16" name="Line 216"/>
              <p:cNvSpPr>
                <a:spLocks noChangeShapeType="1"/>
              </p:cNvSpPr>
              <p:nvPr/>
            </p:nvSpPr>
            <p:spPr bwMode="auto">
              <a:xfrm rot="5400000" flipV="1">
                <a:off x="1930" y="2174"/>
                <a:ext cx="0" cy="27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17" name="Oval 217"/>
              <p:cNvSpPr>
                <a:spLocks noChangeArrowheads="1"/>
              </p:cNvSpPr>
              <p:nvPr/>
            </p:nvSpPr>
            <p:spPr bwMode="auto">
              <a:xfrm>
                <a:off x="1102" y="298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" name="Oval 218"/>
              <p:cNvSpPr>
                <a:spLocks noChangeArrowheads="1"/>
              </p:cNvSpPr>
              <p:nvPr/>
            </p:nvSpPr>
            <p:spPr bwMode="auto">
              <a:xfrm>
                <a:off x="1353" y="298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" name="Oval 219"/>
              <p:cNvSpPr>
                <a:spLocks noChangeArrowheads="1"/>
              </p:cNvSpPr>
              <p:nvPr/>
            </p:nvSpPr>
            <p:spPr bwMode="auto">
              <a:xfrm>
                <a:off x="2548" y="297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0" name="Oval 220"/>
              <p:cNvSpPr>
                <a:spLocks noChangeArrowheads="1"/>
              </p:cNvSpPr>
              <p:nvPr/>
            </p:nvSpPr>
            <p:spPr bwMode="auto">
              <a:xfrm>
                <a:off x="861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" name="Oval 221"/>
              <p:cNvSpPr>
                <a:spLocks noChangeArrowheads="1"/>
              </p:cNvSpPr>
              <p:nvPr/>
            </p:nvSpPr>
            <p:spPr bwMode="auto">
              <a:xfrm>
                <a:off x="1584" y="298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2" name="Oval 222"/>
              <p:cNvSpPr>
                <a:spLocks noChangeArrowheads="1"/>
              </p:cNvSpPr>
              <p:nvPr/>
            </p:nvSpPr>
            <p:spPr bwMode="auto">
              <a:xfrm>
                <a:off x="1835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3" name="Oval 223"/>
              <p:cNvSpPr>
                <a:spLocks noChangeArrowheads="1"/>
              </p:cNvSpPr>
              <p:nvPr/>
            </p:nvSpPr>
            <p:spPr bwMode="auto">
              <a:xfrm>
                <a:off x="2076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4" name="Oval 224"/>
              <p:cNvSpPr>
                <a:spLocks noChangeArrowheads="1"/>
              </p:cNvSpPr>
              <p:nvPr/>
            </p:nvSpPr>
            <p:spPr bwMode="auto">
              <a:xfrm>
                <a:off x="2317" y="298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3" name="Oval 233"/>
              <p:cNvSpPr>
                <a:spLocks noChangeArrowheads="1"/>
              </p:cNvSpPr>
              <p:nvPr/>
            </p:nvSpPr>
            <p:spPr bwMode="auto">
              <a:xfrm>
                <a:off x="1102" y="346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4" name="Oval 234"/>
              <p:cNvSpPr>
                <a:spLocks noChangeArrowheads="1"/>
              </p:cNvSpPr>
              <p:nvPr/>
            </p:nvSpPr>
            <p:spPr bwMode="auto">
              <a:xfrm>
                <a:off x="1353" y="346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5" name="Oval 235"/>
              <p:cNvSpPr>
                <a:spLocks noChangeArrowheads="1"/>
              </p:cNvSpPr>
              <p:nvPr/>
            </p:nvSpPr>
            <p:spPr bwMode="auto">
              <a:xfrm>
                <a:off x="2548" y="3459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6" name="Oval 236"/>
              <p:cNvSpPr>
                <a:spLocks noChangeArrowheads="1"/>
              </p:cNvSpPr>
              <p:nvPr/>
            </p:nvSpPr>
            <p:spPr bwMode="auto">
              <a:xfrm>
                <a:off x="861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7" name="Oval 237"/>
              <p:cNvSpPr>
                <a:spLocks noChangeArrowheads="1"/>
              </p:cNvSpPr>
              <p:nvPr/>
            </p:nvSpPr>
            <p:spPr bwMode="auto">
              <a:xfrm>
                <a:off x="1584" y="346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8" name="Oval 238"/>
              <p:cNvSpPr>
                <a:spLocks noChangeArrowheads="1"/>
              </p:cNvSpPr>
              <p:nvPr/>
            </p:nvSpPr>
            <p:spPr bwMode="auto">
              <a:xfrm>
                <a:off x="1835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39" name="Oval 239"/>
              <p:cNvSpPr>
                <a:spLocks noChangeArrowheads="1"/>
              </p:cNvSpPr>
              <p:nvPr/>
            </p:nvSpPr>
            <p:spPr bwMode="auto">
              <a:xfrm>
                <a:off x="2076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0" name="Oval 240"/>
              <p:cNvSpPr>
                <a:spLocks noChangeArrowheads="1"/>
              </p:cNvSpPr>
              <p:nvPr/>
            </p:nvSpPr>
            <p:spPr bwMode="auto">
              <a:xfrm>
                <a:off x="2317" y="3464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1" name="Oval 241"/>
              <p:cNvSpPr>
                <a:spLocks noChangeArrowheads="1"/>
              </p:cNvSpPr>
              <p:nvPr/>
            </p:nvSpPr>
            <p:spPr bwMode="auto">
              <a:xfrm>
                <a:off x="1102" y="322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2" name="Oval 242"/>
              <p:cNvSpPr>
                <a:spLocks noChangeArrowheads="1"/>
              </p:cNvSpPr>
              <p:nvPr/>
            </p:nvSpPr>
            <p:spPr bwMode="auto">
              <a:xfrm>
                <a:off x="1353" y="322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3" name="Oval 243"/>
              <p:cNvSpPr>
                <a:spLocks noChangeArrowheads="1"/>
              </p:cNvSpPr>
              <p:nvPr/>
            </p:nvSpPr>
            <p:spPr bwMode="auto">
              <a:xfrm>
                <a:off x="2548" y="322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4" name="Oval 244"/>
              <p:cNvSpPr>
                <a:spLocks noChangeArrowheads="1"/>
              </p:cNvSpPr>
              <p:nvPr/>
            </p:nvSpPr>
            <p:spPr bwMode="auto">
              <a:xfrm>
                <a:off x="861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5" name="Oval 245"/>
              <p:cNvSpPr>
                <a:spLocks noChangeArrowheads="1"/>
              </p:cNvSpPr>
              <p:nvPr/>
            </p:nvSpPr>
            <p:spPr bwMode="auto">
              <a:xfrm>
                <a:off x="1584" y="322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6" name="Oval 246"/>
              <p:cNvSpPr>
                <a:spLocks noChangeArrowheads="1"/>
              </p:cNvSpPr>
              <p:nvPr/>
            </p:nvSpPr>
            <p:spPr bwMode="auto">
              <a:xfrm>
                <a:off x="1835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7" name="Oval 247"/>
              <p:cNvSpPr>
                <a:spLocks noChangeArrowheads="1"/>
              </p:cNvSpPr>
              <p:nvPr/>
            </p:nvSpPr>
            <p:spPr bwMode="auto">
              <a:xfrm>
                <a:off x="2076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8" name="Oval 248"/>
              <p:cNvSpPr>
                <a:spLocks noChangeArrowheads="1"/>
              </p:cNvSpPr>
              <p:nvPr/>
            </p:nvSpPr>
            <p:spPr bwMode="auto">
              <a:xfrm>
                <a:off x="2317" y="3225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49" name="Oval 249"/>
              <p:cNvSpPr>
                <a:spLocks noChangeArrowheads="1"/>
              </p:cNvSpPr>
              <p:nvPr/>
            </p:nvSpPr>
            <p:spPr bwMode="auto">
              <a:xfrm>
                <a:off x="623" y="2973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1" name="Oval 251"/>
              <p:cNvSpPr>
                <a:spLocks noChangeArrowheads="1"/>
              </p:cNvSpPr>
              <p:nvPr/>
            </p:nvSpPr>
            <p:spPr bwMode="auto">
              <a:xfrm>
                <a:off x="623" y="345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2" name="Oval 252"/>
              <p:cNvSpPr>
                <a:spLocks noChangeArrowheads="1"/>
              </p:cNvSpPr>
              <p:nvPr/>
            </p:nvSpPr>
            <p:spPr bwMode="auto">
              <a:xfrm>
                <a:off x="623" y="3218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3" name="Oval 253"/>
              <p:cNvSpPr>
                <a:spLocks noChangeArrowheads="1"/>
              </p:cNvSpPr>
              <p:nvPr/>
            </p:nvSpPr>
            <p:spPr bwMode="auto">
              <a:xfrm>
                <a:off x="2784" y="2982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5" name="Oval 255"/>
              <p:cNvSpPr>
                <a:spLocks noChangeArrowheads="1"/>
              </p:cNvSpPr>
              <p:nvPr/>
            </p:nvSpPr>
            <p:spPr bwMode="auto">
              <a:xfrm>
                <a:off x="2784" y="346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6" name="Oval 256"/>
              <p:cNvSpPr>
                <a:spLocks noChangeArrowheads="1"/>
              </p:cNvSpPr>
              <p:nvPr/>
            </p:nvSpPr>
            <p:spPr bwMode="auto">
              <a:xfrm>
                <a:off x="2784" y="3227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7" name="Oval 257"/>
              <p:cNvSpPr>
                <a:spLocks noChangeArrowheads="1"/>
              </p:cNvSpPr>
              <p:nvPr/>
            </p:nvSpPr>
            <p:spPr bwMode="auto">
              <a:xfrm>
                <a:off x="3018" y="2986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59" name="Oval 259"/>
              <p:cNvSpPr>
                <a:spLocks noChangeArrowheads="1"/>
              </p:cNvSpPr>
              <p:nvPr/>
            </p:nvSpPr>
            <p:spPr bwMode="auto">
              <a:xfrm>
                <a:off x="3018" y="3470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60" name="Oval 260"/>
              <p:cNvSpPr>
                <a:spLocks noChangeArrowheads="1"/>
              </p:cNvSpPr>
              <p:nvPr/>
            </p:nvSpPr>
            <p:spPr bwMode="auto">
              <a:xfrm>
                <a:off x="3018" y="3231"/>
                <a:ext cx="201" cy="2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864" name="Text Box 264"/>
            <p:cNvSpPr txBox="1">
              <a:spLocks noChangeArrowheads="1"/>
            </p:cNvSpPr>
            <p:nvPr/>
          </p:nvSpPr>
          <p:spPr bwMode="auto">
            <a:xfrm>
              <a:off x="142" y="128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9</a:t>
              </a:r>
              <a:endParaRPr lang="en-US"/>
            </a:p>
          </p:txBody>
        </p:sp>
        <p:sp>
          <p:nvSpPr>
            <p:cNvPr id="25865" name="Text Box 265"/>
            <p:cNvSpPr txBox="1">
              <a:spLocks noChangeArrowheads="1"/>
            </p:cNvSpPr>
            <p:nvPr/>
          </p:nvSpPr>
          <p:spPr bwMode="auto">
            <a:xfrm>
              <a:off x="142" y="176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7</a:t>
              </a:r>
              <a:endParaRPr lang="en-US"/>
            </a:p>
          </p:txBody>
        </p:sp>
        <p:sp>
          <p:nvSpPr>
            <p:cNvPr id="25866" name="Text Box 266"/>
            <p:cNvSpPr txBox="1">
              <a:spLocks noChangeArrowheads="1"/>
            </p:cNvSpPr>
            <p:nvPr/>
          </p:nvSpPr>
          <p:spPr bwMode="auto">
            <a:xfrm>
              <a:off x="142" y="200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6</a:t>
              </a:r>
              <a:endParaRPr lang="en-US"/>
            </a:p>
          </p:txBody>
        </p:sp>
        <p:sp>
          <p:nvSpPr>
            <p:cNvPr id="25867" name="Text Box 267"/>
            <p:cNvSpPr txBox="1">
              <a:spLocks noChangeArrowheads="1"/>
            </p:cNvSpPr>
            <p:nvPr/>
          </p:nvSpPr>
          <p:spPr bwMode="auto">
            <a:xfrm>
              <a:off x="142" y="224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5</a:t>
              </a:r>
              <a:endParaRPr lang="en-US"/>
            </a:p>
          </p:txBody>
        </p:sp>
        <p:sp>
          <p:nvSpPr>
            <p:cNvPr id="25868" name="Text Box 268"/>
            <p:cNvSpPr txBox="1">
              <a:spLocks noChangeArrowheads="1"/>
            </p:cNvSpPr>
            <p:nvPr/>
          </p:nvSpPr>
          <p:spPr bwMode="auto">
            <a:xfrm>
              <a:off x="142" y="248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4</a:t>
              </a:r>
              <a:endParaRPr lang="en-US"/>
            </a:p>
          </p:txBody>
        </p:sp>
        <p:sp>
          <p:nvSpPr>
            <p:cNvPr id="25869" name="Text Box 269"/>
            <p:cNvSpPr txBox="1">
              <a:spLocks noChangeArrowheads="1"/>
            </p:cNvSpPr>
            <p:nvPr/>
          </p:nvSpPr>
          <p:spPr bwMode="auto">
            <a:xfrm>
              <a:off x="142" y="272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3</a:t>
              </a:r>
              <a:endParaRPr lang="en-US"/>
            </a:p>
          </p:txBody>
        </p:sp>
        <p:sp>
          <p:nvSpPr>
            <p:cNvPr id="25870" name="Text Box 270"/>
            <p:cNvSpPr txBox="1">
              <a:spLocks noChangeArrowheads="1"/>
            </p:cNvSpPr>
            <p:nvPr/>
          </p:nvSpPr>
          <p:spPr bwMode="auto">
            <a:xfrm>
              <a:off x="142" y="296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2</a:t>
              </a:r>
              <a:endParaRPr lang="en-US"/>
            </a:p>
          </p:txBody>
        </p:sp>
        <p:sp>
          <p:nvSpPr>
            <p:cNvPr id="25871" name="Text Box 271"/>
            <p:cNvSpPr txBox="1">
              <a:spLocks noChangeArrowheads="1"/>
            </p:cNvSpPr>
            <p:nvPr/>
          </p:nvSpPr>
          <p:spPr bwMode="auto">
            <a:xfrm>
              <a:off x="142" y="320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</a:t>
              </a:r>
              <a:endParaRPr lang="en-US"/>
            </a:p>
          </p:txBody>
        </p:sp>
        <p:sp>
          <p:nvSpPr>
            <p:cNvPr id="25872" name="Text Box 272"/>
            <p:cNvSpPr txBox="1">
              <a:spLocks noChangeArrowheads="1"/>
            </p:cNvSpPr>
            <p:nvPr/>
          </p:nvSpPr>
          <p:spPr bwMode="auto">
            <a:xfrm>
              <a:off x="142" y="344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0</a:t>
              </a:r>
              <a:endParaRPr lang="en-US"/>
            </a:p>
          </p:txBody>
        </p:sp>
        <p:sp>
          <p:nvSpPr>
            <p:cNvPr id="25873" name="Text Box 273"/>
            <p:cNvSpPr txBox="1">
              <a:spLocks noChangeArrowheads="1"/>
            </p:cNvSpPr>
            <p:nvPr/>
          </p:nvSpPr>
          <p:spPr bwMode="auto">
            <a:xfrm>
              <a:off x="142" y="152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8</a:t>
              </a:r>
              <a:endParaRPr lang="en-US"/>
            </a:p>
          </p:txBody>
        </p:sp>
        <p:sp>
          <p:nvSpPr>
            <p:cNvPr id="25875" name="Text Box 275"/>
            <p:cNvSpPr txBox="1">
              <a:spLocks noChangeArrowheads="1"/>
            </p:cNvSpPr>
            <p:nvPr/>
          </p:nvSpPr>
          <p:spPr bwMode="auto">
            <a:xfrm>
              <a:off x="2542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9</a:t>
              </a:r>
              <a:endParaRPr lang="en-US"/>
            </a:p>
          </p:txBody>
        </p:sp>
        <p:sp>
          <p:nvSpPr>
            <p:cNvPr id="25876" name="Text Box 276"/>
            <p:cNvSpPr txBox="1">
              <a:spLocks noChangeArrowheads="1"/>
            </p:cNvSpPr>
            <p:nvPr/>
          </p:nvSpPr>
          <p:spPr bwMode="auto">
            <a:xfrm>
              <a:off x="2077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7</a:t>
              </a:r>
              <a:endParaRPr lang="en-US"/>
            </a:p>
          </p:txBody>
        </p:sp>
        <p:sp>
          <p:nvSpPr>
            <p:cNvPr id="25877" name="Text Box 277"/>
            <p:cNvSpPr txBox="1">
              <a:spLocks noChangeArrowheads="1"/>
            </p:cNvSpPr>
            <p:nvPr/>
          </p:nvSpPr>
          <p:spPr bwMode="auto">
            <a:xfrm>
              <a:off x="1835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6</a:t>
              </a:r>
              <a:endParaRPr lang="en-US"/>
            </a:p>
          </p:txBody>
        </p:sp>
        <p:sp>
          <p:nvSpPr>
            <p:cNvPr id="25878" name="Text Box 278"/>
            <p:cNvSpPr txBox="1">
              <a:spLocks noChangeArrowheads="1"/>
            </p:cNvSpPr>
            <p:nvPr/>
          </p:nvSpPr>
          <p:spPr bwMode="auto">
            <a:xfrm>
              <a:off x="1594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5</a:t>
              </a:r>
              <a:endParaRPr lang="en-US"/>
            </a:p>
          </p:txBody>
        </p:sp>
        <p:sp>
          <p:nvSpPr>
            <p:cNvPr id="25879" name="Text Box 279"/>
            <p:cNvSpPr txBox="1">
              <a:spLocks noChangeArrowheads="1"/>
            </p:cNvSpPr>
            <p:nvPr/>
          </p:nvSpPr>
          <p:spPr bwMode="auto">
            <a:xfrm>
              <a:off x="1340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4</a:t>
              </a:r>
              <a:endParaRPr lang="en-US"/>
            </a:p>
          </p:txBody>
        </p:sp>
        <p:sp>
          <p:nvSpPr>
            <p:cNvPr id="25880" name="Text Box 280"/>
            <p:cNvSpPr txBox="1">
              <a:spLocks noChangeArrowheads="1"/>
            </p:cNvSpPr>
            <p:nvPr/>
          </p:nvSpPr>
          <p:spPr bwMode="auto">
            <a:xfrm>
              <a:off x="1116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</a:t>
              </a:r>
              <a:endParaRPr lang="en-US"/>
            </a:p>
          </p:txBody>
        </p:sp>
        <p:sp>
          <p:nvSpPr>
            <p:cNvPr id="25881" name="Text Box 281"/>
            <p:cNvSpPr txBox="1">
              <a:spLocks noChangeArrowheads="1"/>
            </p:cNvSpPr>
            <p:nvPr/>
          </p:nvSpPr>
          <p:spPr bwMode="auto">
            <a:xfrm>
              <a:off x="863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</a:t>
              </a:r>
              <a:endParaRPr lang="en-US"/>
            </a:p>
          </p:txBody>
        </p:sp>
        <p:sp>
          <p:nvSpPr>
            <p:cNvPr id="25882" name="Text Box 282"/>
            <p:cNvSpPr txBox="1">
              <a:spLocks noChangeArrowheads="1"/>
            </p:cNvSpPr>
            <p:nvPr/>
          </p:nvSpPr>
          <p:spPr bwMode="auto">
            <a:xfrm>
              <a:off x="615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25883" name="Text Box 283"/>
            <p:cNvSpPr txBox="1">
              <a:spLocks noChangeArrowheads="1"/>
            </p:cNvSpPr>
            <p:nvPr/>
          </p:nvSpPr>
          <p:spPr bwMode="auto">
            <a:xfrm>
              <a:off x="380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25884" name="Text Box 284"/>
            <p:cNvSpPr txBox="1">
              <a:spLocks noChangeArrowheads="1"/>
            </p:cNvSpPr>
            <p:nvPr/>
          </p:nvSpPr>
          <p:spPr bwMode="auto">
            <a:xfrm>
              <a:off x="2306" y="37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8</a:t>
              </a:r>
              <a:endParaRPr lang="en-US"/>
            </a:p>
          </p:txBody>
        </p:sp>
        <p:sp>
          <p:nvSpPr>
            <p:cNvPr id="25885" name="Oval 285"/>
            <p:cNvSpPr>
              <a:spLocks noChangeArrowheads="1"/>
            </p:cNvSpPr>
            <p:nvPr/>
          </p:nvSpPr>
          <p:spPr bwMode="auto">
            <a:xfrm>
              <a:off x="-1932" y="1155"/>
              <a:ext cx="4812" cy="4812"/>
            </a:xfrm>
            <a:prstGeom prst="ellips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6" name="Rectangle 286"/>
            <p:cNvSpPr>
              <a:spLocks noChangeArrowheads="1"/>
            </p:cNvSpPr>
            <p:nvPr/>
          </p:nvSpPr>
          <p:spPr bwMode="auto">
            <a:xfrm>
              <a:off x="2715" y="3681"/>
              <a:ext cx="330" cy="64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7" name="Line 287"/>
            <p:cNvSpPr>
              <a:spLocks noChangeShapeType="1"/>
            </p:cNvSpPr>
            <p:nvPr/>
          </p:nvSpPr>
          <p:spPr bwMode="auto">
            <a:xfrm>
              <a:off x="2880" y="3672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74" name="Text Box 274"/>
            <p:cNvSpPr txBox="1">
              <a:spLocks noChangeArrowheads="1"/>
            </p:cNvSpPr>
            <p:nvPr/>
          </p:nvSpPr>
          <p:spPr bwMode="auto">
            <a:xfrm>
              <a:off x="2736" y="375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10</a:t>
              </a:r>
              <a:endParaRPr lang="en-US"/>
            </a:p>
          </p:txBody>
        </p:sp>
        <p:sp>
          <p:nvSpPr>
            <p:cNvPr id="25888" name="Rectangle 288"/>
            <p:cNvSpPr>
              <a:spLocks noChangeArrowheads="1"/>
            </p:cNvSpPr>
            <p:nvPr/>
          </p:nvSpPr>
          <p:spPr bwMode="auto">
            <a:xfrm>
              <a:off x="-138" y="1092"/>
              <a:ext cx="516" cy="20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9" name="Line 289"/>
            <p:cNvSpPr>
              <a:spLocks noChangeShapeType="1"/>
            </p:cNvSpPr>
            <p:nvPr/>
          </p:nvSpPr>
          <p:spPr bwMode="auto">
            <a:xfrm flipH="1">
              <a:off x="315" y="1158"/>
              <a:ext cx="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63" name="Text Box 263"/>
            <p:cNvSpPr txBox="1">
              <a:spLocks noChangeArrowheads="1"/>
            </p:cNvSpPr>
            <p:nvPr/>
          </p:nvSpPr>
          <p:spPr bwMode="auto">
            <a:xfrm>
              <a:off x="62" y="104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25890" name="Line 290"/>
            <p:cNvSpPr>
              <a:spLocks noChangeShapeType="1"/>
            </p:cNvSpPr>
            <p:nvPr/>
          </p:nvSpPr>
          <p:spPr bwMode="auto">
            <a:xfrm flipV="1">
              <a:off x="288" y="1006"/>
              <a:ext cx="2757" cy="2757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91" name="Rectangle 291"/>
            <p:cNvSpPr>
              <a:spLocks noChangeArrowheads="1"/>
            </p:cNvSpPr>
            <p:nvPr/>
          </p:nvSpPr>
          <p:spPr bwMode="auto">
            <a:xfrm>
              <a:off x="-1993" y="1061"/>
              <a:ext cx="1993" cy="498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92" name="Rectangle 292"/>
            <p:cNvSpPr>
              <a:spLocks noChangeArrowheads="1"/>
            </p:cNvSpPr>
            <p:nvPr/>
          </p:nvSpPr>
          <p:spPr bwMode="auto">
            <a:xfrm>
              <a:off x="-192" y="4329"/>
              <a:ext cx="3218" cy="171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946" name="Group 346"/>
          <p:cNvGraphicFramePr>
            <a:graphicFrameLocks noGrp="1"/>
          </p:cNvGraphicFramePr>
          <p:nvPr/>
        </p:nvGraphicFramePr>
        <p:xfrm>
          <a:off x="5053013" y="1785938"/>
          <a:ext cx="3905250" cy="453821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2x</a:t>
                      </a:r>
                      <a:r>
                        <a:rPr kumimoji="0" lang="en-IE" sz="15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2y</a:t>
                      </a:r>
                      <a:r>
                        <a:rPr kumimoji="0" lang="en-IE" sz="15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5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Exercise</a:t>
            </a: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Use the mid-point circle algorithm to draw the circle centred at (0,0) with radius 15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74663" y="4017963"/>
            <a:ext cx="8680450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IE" sz="3200" dirty="0"/>
              <a:t>The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 dirty="0"/>
              <a:t> coordinate on the mathematical line at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3200" dirty="0"/>
              <a:t> is:</a:t>
            </a:r>
            <a:endParaRPr lang="en-GB" sz="3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Deriving The Bresenham Line Algorithm</a:t>
            </a:r>
            <a:endParaRPr lang="en-US" sz="36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1320007"/>
            <a:ext cx="4475162" cy="2846388"/>
          </a:xfrm>
        </p:spPr>
        <p:txBody>
          <a:bodyPr/>
          <a:lstStyle/>
          <a:p>
            <a:pPr algn="just"/>
            <a:r>
              <a:rPr lang="en-IE" dirty="0"/>
              <a:t>At sample position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dirty="0"/>
              <a:t> the vertical separations from the mathematical line are labelled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IE" dirty="0"/>
              <a:t> and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lower</a:t>
            </a:r>
            <a:endParaRPr lang="en-GB" sz="3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2903538" y="5372100"/>
          <a:ext cx="32908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372100"/>
                        <a:ext cx="329088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0" name="Group 38"/>
          <p:cNvGrpSpPr>
            <a:grpSpLocks/>
          </p:cNvGrpSpPr>
          <p:nvPr/>
        </p:nvGrpSpPr>
        <p:grpSpPr bwMode="auto">
          <a:xfrm>
            <a:off x="4814888" y="1475582"/>
            <a:ext cx="4267200" cy="2535238"/>
            <a:chOff x="2937" y="1065"/>
            <a:chExt cx="2688" cy="1597"/>
          </a:xfrm>
        </p:grpSpPr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 flipV="1">
              <a:off x="3416" y="1065"/>
              <a:ext cx="0" cy="1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rot="5400000" flipV="1">
              <a:off x="4493" y="1213"/>
              <a:ext cx="0" cy="2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V="1">
              <a:off x="3659" y="1191"/>
              <a:ext cx="1481" cy="11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359" y="170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3359" y="1331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4446" y="2279"/>
              <a:ext cx="0" cy="11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168" y="1520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endParaRPr lang="en-US" sz="2800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3100" y="1836"/>
              <a:ext cx="2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</a:t>
              </a:r>
              <a:endParaRPr lang="en-US" sz="2800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2937" y="1142"/>
              <a:ext cx="4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k+</a:t>
              </a:r>
              <a:r>
                <a:rPr lang="en-IE" sz="2800" b="1" baseline="-25000">
                  <a:solidFill>
                    <a:srgbClr val="FF9900"/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208" y="2335"/>
              <a:ext cx="54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x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</a:t>
              </a:r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+</a:t>
              </a:r>
              <a:r>
                <a:rPr lang="en-IE" sz="2800" b="1">
                  <a:solidFill>
                    <a:srgbClr val="FF9900"/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33811" name="AutoShape 19"/>
            <p:cNvSpPr>
              <a:spLocks/>
            </p:cNvSpPr>
            <p:nvPr/>
          </p:nvSpPr>
          <p:spPr bwMode="auto">
            <a:xfrm>
              <a:off x="4499" y="1704"/>
              <a:ext cx="74" cy="367"/>
            </a:xfrm>
            <a:prstGeom prst="rightBrace">
              <a:avLst>
                <a:gd name="adj1" fmla="val 413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AutoShape 20"/>
            <p:cNvSpPr>
              <a:spLocks/>
            </p:cNvSpPr>
            <p:nvPr/>
          </p:nvSpPr>
          <p:spPr bwMode="auto">
            <a:xfrm flipH="1">
              <a:off x="4317" y="1336"/>
              <a:ext cx="90" cy="368"/>
            </a:xfrm>
            <a:prstGeom prst="rightBrace">
              <a:avLst>
                <a:gd name="adj1" fmla="val 340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4551" y="1687"/>
              <a:ext cx="57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i="1">
                  <a:latin typeface="Times New Roman" pitchFamily="18" charset="0"/>
                </a:rPr>
                <a:t>d</a:t>
              </a:r>
              <a:r>
                <a:rPr lang="en-IE" sz="2800" i="1" baseline="-25000">
                  <a:latin typeface="Times New Roman" pitchFamily="18" charset="0"/>
                </a:rPr>
                <a:t>lower</a:t>
              </a:r>
              <a:endParaRPr lang="en-US" sz="2800" i="1">
                <a:latin typeface="Times New Roman" pitchFamily="18" charset="0"/>
              </a:endParaRP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781" y="1325"/>
              <a:ext cx="58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i="1">
                  <a:latin typeface="Times New Roman" pitchFamily="18" charset="0"/>
                </a:rPr>
                <a:t>d</a:t>
              </a:r>
              <a:r>
                <a:rPr lang="en-IE" sz="2800" i="1" baseline="-25000">
                  <a:latin typeface="Times New Roman" pitchFamily="18" charset="0"/>
                </a:rPr>
                <a:t>upper</a:t>
              </a:r>
              <a:endParaRPr lang="en-US" sz="2800" i="1">
                <a:latin typeface="Times New Roman" pitchFamily="18" charset="0"/>
              </a:endParaRPr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3358" y="206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Mid-Point Circle Algorithm Example (cont…)</a:t>
            </a:r>
            <a:endParaRPr lang="en-US" sz="3600"/>
          </a:p>
        </p:txBody>
      </p:sp>
      <p:graphicFrame>
        <p:nvGraphicFramePr>
          <p:cNvPr id="51611" name="Group 411"/>
          <p:cNvGraphicFramePr>
            <a:graphicFrameLocks noGrp="1"/>
          </p:cNvGraphicFramePr>
          <p:nvPr/>
        </p:nvGraphicFramePr>
        <p:xfrm>
          <a:off x="5543550" y="1343025"/>
          <a:ext cx="3409950" cy="5428996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19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2x</a:t>
                      </a:r>
                      <a:r>
                        <a:rPr kumimoji="0" lang="en-IE" sz="15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2y</a:t>
                      </a:r>
                      <a:r>
                        <a:rPr kumimoji="0" lang="en-IE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612" name="Group 412"/>
          <p:cNvGrpSpPr>
            <a:grpSpLocks/>
          </p:cNvGrpSpPr>
          <p:nvPr/>
        </p:nvGrpSpPr>
        <p:grpSpPr bwMode="auto">
          <a:xfrm>
            <a:off x="-4076700" y="1358900"/>
            <a:ext cx="9461500" cy="9512300"/>
            <a:chOff x="-2568" y="856"/>
            <a:chExt cx="5960" cy="5992"/>
          </a:xfrm>
        </p:grpSpPr>
        <p:grpSp>
          <p:nvGrpSpPr>
            <p:cNvPr id="51478" name="Group 278"/>
            <p:cNvGrpSpPr>
              <a:grpSpLocks/>
            </p:cNvGrpSpPr>
            <p:nvPr/>
          </p:nvGrpSpPr>
          <p:grpSpPr bwMode="auto">
            <a:xfrm>
              <a:off x="382" y="856"/>
              <a:ext cx="2875" cy="3209"/>
              <a:chOff x="166" y="2080"/>
              <a:chExt cx="2875" cy="2105"/>
            </a:xfrm>
          </p:grpSpPr>
          <p:sp>
            <p:nvSpPr>
              <p:cNvPr id="51205" name="Line 5"/>
              <p:cNvSpPr>
                <a:spLocks noChangeShapeType="1"/>
              </p:cNvSpPr>
              <p:nvPr/>
            </p:nvSpPr>
            <p:spPr bwMode="auto">
              <a:xfrm flipV="1">
                <a:off x="345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06" name="Line 6"/>
              <p:cNvSpPr>
                <a:spLocks noChangeShapeType="1"/>
              </p:cNvSpPr>
              <p:nvPr/>
            </p:nvSpPr>
            <p:spPr bwMode="auto">
              <a:xfrm flipV="1">
                <a:off x="526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07" name="Line 7"/>
              <p:cNvSpPr>
                <a:spLocks noChangeShapeType="1"/>
              </p:cNvSpPr>
              <p:nvPr/>
            </p:nvSpPr>
            <p:spPr bwMode="auto">
              <a:xfrm flipV="1">
                <a:off x="714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08" name="Line 8"/>
              <p:cNvSpPr>
                <a:spLocks noChangeShapeType="1"/>
              </p:cNvSpPr>
              <p:nvPr/>
            </p:nvSpPr>
            <p:spPr bwMode="auto">
              <a:xfrm flipV="1">
                <a:off x="888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09" name="Line 9"/>
              <p:cNvSpPr>
                <a:spLocks noChangeShapeType="1"/>
              </p:cNvSpPr>
              <p:nvPr/>
            </p:nvSpPr>
            <p:spPr bwMode="auto">
              <a:xfrm flipV="1">
                <a:off x="1077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10" name="Line 10"/>
              <p:cNvSpPr>
                <a:spLocks noChangeShapeType="1"/>
              </p:cNvSpPr>
              <p:nvPr/>
            </p:nvSpPr>
            <p:spPr bwMode="auto">
              <a:xfrm flipV="1">
                <a:off x="1258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11" name="Line 11"/>
              <p:cNvSpPr>
                <a:spLocks noChangeShapeType="1"/>
              </p:cNvSpPr>
              <p:nvPr/>
            </p:nvSpPr>
            <p:spPr bwMode="auto">
              <a:xfrm flipV="1">
                <a:off x="1439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12" name="Line 12"/>
              <p:cNvSpPr>
                <a:spLocks noChangeShapeType="1"/>
              </p:cNvSpPr>
              <p:nvPr/>
            </p:nvSpPr>
            <p:spPr bwMode="auto">
              <a:xfrm flipV="1">
                <a:off x="1613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 flipV="1">
                <a:off x="166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 flipV="1">
                <a:off x="1790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 flipV="1">
                <a:off x="1966" y="2081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98" name="Line 198"/>
              <p:cNvSpPr>
                <a:spLocks noChangeShapeType="1"/>
              </p:cNvSpPr>
              <p:nvPr/>
            </p:nvSpPr>
            <p:spPr bwMode="auto">
              <a:xfrm flipV="1">
                <a:off x="2152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399" name="Line 199"/>
              <p:cNvSpPr>
                <a:spLocks noChangeShapeType="1"/>
              </p:cNvSpPr>
              <p:nvPr/>
            </p:nvSpPr>
            <p:spPr bwMode="auto">
              <a:xfrm flipV="1">
                <a:off x="2333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00" name="Line 200"/>
              <p:cNvSpPr>
                <a:spLocks noChangeShapeType="1"/>
              </p:cNvSpPr>
              <p:nvPr/>
            </p:nvSpPr>
            <p:spPr bwMode="auto">
              <a:xfrm flipV="1">
                <a:off x="2514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01" name="Line 201"/>
              <p:cNvSpPr>
                <a:spLocks noChangeShapeType="1"/>
              </p:cNvSpPr>
              <p:nvPr/>
            </p:nvSpPr>
            <p:spPr bwMode="auto">
              <a:xfrm flipV="1">
                <a:off x="2688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02" name="Line 202"/>
              <p:cNvSpPr>
                <a:spLocks noChangeShapeType="1"/>
              </p:cNvSpPr>
              <p:nvPr/>
            </p:nvSpPr>
            <p:spPr bwMode="auto">
              <a:xfrm flipV="1">
                <a:off x="2865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403" name="Line 203"/>
              <p:cNvSpPr>
                <a:spLocks noChangeShapeType="1"/>
              </p:cNvSpPr>
              <p:nvPr/>
            </p:nvSpPr>
            <p:spPr bwMode="auto">
              <a:xfrm flipV="1">
                <a:off x="3041" y="2080"/>
                <a:ext cx="0" cy="2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rot="5400000" flipV="1">
              <a:off x="1809" y="561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rot="5400000" flipV="1">
              <a:off x="1809" y="744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5400000" flipV="1">
              <a:off x="1809" y="92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rot="5400000" flipV="1">
              <a:off x="1809" y="110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rot="5400000" flipV="1">
              <a:off x="1809" y="128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 flipV="1">
              <a:off x="1809" y="146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 flipV="1">
              <a:off x="1809" y="1649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5400000" flipV="1">
              <a:off x="1809" y="1829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 rot="5400000" flipV="1">
              <a:off x="1800" y="2011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 rot="5400000" flipV="1">
              <a:off x="1800" y="2193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 rot="5400000" flipV="1">
              <a:off x="1800" y="2373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auto">
            <a:xfrm>
              <a:off x="666" y="29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Oval 25"/>
            <p:cNvSpPr>
              <a:spLocks noChangeArrowheads="1"/>
            </p:cNvSpPr>
            <p:nvPr/>
          </p:nvSpPr>
          <p:spPr bwMode="auto">
            <a:xfrm>
              <a:off x="855" y="29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Oval 26"/>
            <p:cNvSpPr>
              <a:spLocks noChangeArrowheads="1"/>
            </p:cNvSpPr>
            <p:nvPr/>
          </p:nvSpPr>
          <p:spPr bwMode="auto">
            <a:xfrm>
              <a:off x="1753" y="29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auto">
            <a:xfrm>
              <a:off x="485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Oval 28"/>
            <p:cNvSpPr>
              <a:spLocks noChangeArrowheads="1"/>
            </p:cNvSpPr>
            <p:nvPr/>
          </p:nvSpPr>
          <p:spPr bwMode="auto">
            <a:xfrm>
              <a:off x="1028" y="29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Oval 29"/>
            <p:cNvSpPr>
              <a:spLocks noChangeArrowheads="1"/>
            </p:cNvSpPr>
            <p:nvPr/>
          </p:nvSpPr>
          <p:spPr bwMode="auto">
            <a:xfrm>
              <a:off x="1217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Oval 30"/>
            <p:cNvSpPr>
              <a:spLocks noChangeArrowheads="1"/>
            </p:cNvSpPr>
            <p:nvPr/>
          </p:nvSpPr>
          <p:spPr bwMode="auto">
            <a:xfrm>
              <a:off x="1398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Oval 31"/>
            <p:cNvSpPr>
              <a:spLocks noChangeArrowheads="1"/>
            </p:cNvSpPr>
            <p:nvPr/>
          </p:nvSpPr>
          <p:spPr bwMode="auto">
            <a:xfrm>
              <a:off x="1579" y="29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Oval 32"/>
            <p:cNvSpPr>
              <a:spLocks noChangeArrowheads="1"/>
            </p:cNvSpPr>
            <p:nvPr/>
          </p:nvSpPr>
          <p:spPr bwMode="auto">
            <a:xfrm>
              <a:off x="667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auto">
            <a:xfrm>
              <a:off x="855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auto">
            <a:xfrm>
              <a:off x="1754" y="276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485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auto">
            <a:xfrm>
              <a:off x="1029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Oval 37"/>
            <p:cNvSpPr>
              <a:spLocks noChangeArrowheads="1"/>
            </p:cNvSpPr>
            <p:nvPr/>
          </p:nvSpPr>
          <p:spPr bwMode="auto">
            <a:xfrm>
              <a:off x="1218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Oval 38"/>
            <p:cNvSpPr>
              <a:spLocks noChangeArrowheads="1"/>
            </p:cNvSpPr>
            <p:nvPr/>
          </p:nvSpPr>
          <p:spPr bwMode="auto">
            <a:xfrm>
              <a:off x="1399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Oval 39"/>
            <p:cNvSpPr>
              <a:spLocks noChangeArrowheads="1"/>
            </p:cNvSpPr>
            <p:nvPr/>
          </p:nvSpPr>
          <p:spPr bwMode="auto">
            <a:xfrm>
              <a:off x="1580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Oval 40"/>
            <p:cNvSpPr>
              <a:spLocks noChangeArrowheads="1"/>
            </p:cNvSpPr>
            <p:nvPr/>
          </p:nvSpPr>
          <p:spPr bwMode="auto">
            <a:xfrm>
              <a:off x="666" y="25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Oval 41"/>
            <p:cNvSpPr>
              <a:spLocks noChangeArrowheads="1"/>
            </p:cNvSpPr>
            <p:nvPr/>
          </p:nvSpPr>
          <p:spPr bwMode="auto">
            <a:xfrm>
              <a:off x="855" y="25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Oval 42"/>
            <p:cNvSpPr>
              <a:spLocks noChangeArrowheads="1"/>
            </p:cNvSpPr>
            <p:nvPr/>
          </p:nvSpPr>
          <p:spPr bwMode="auto">
            <a:xfrm>
              <a:off x="1753" y="258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Oval 43"/>
            <p:cNvSpPr>
              <a:spLocks noChangeArrowheads="1"/>
            </p:cNvSpPr>
            <p:nvPr/>
          </p:nvSpPr>
          <p:spPr bwMode="auto">
            <a:xfrm>
              <a:off x="485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Oval 44"/>
            <p:cNvSpPr>
              <a:spLocks noChangeArrowheads="1"/>
            </p:cNvSpPr>
            <p:nvPr/>
          </p:nvSpPr>
          <p:spPr bwMode="auto">
            <a:xfrm>
              <a:off x="1028" y="25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Oval 45"/>
            <p:cNvSpPr>
              <a:spLocks noChangeArrowheads="1"/>
            </p:cNvSpPr>
            <p:nvPr/>
          </p:nvSpPr>
          <p:spPr bwMode="auto">
            <a:xfrm>
              <a:off x="1217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Oval 46"/>
            <p:cNvSpPr>
              <a:spLocks noChangeArrowheads="1"/>
            </p:cNvSpPr>
            <p:nvPr/>
          </p:nvSpPr>
          <p:spPr bwMode="auto">
            <a:xfrm>
              <a:off x="1398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7" name="Oval 47"/>
            <p:cNvSpPr>
              <a:spLocks noChangeArrowheads="1"/>
            </p:cNvSpPr>
            <p:nvPr/>
          </p:nvSpPr>
          <p:spPr bwMode="auto">
            <a:xfrm>
              <a:off x="1579" y="25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Oval 48"/>
            <p:cNvSpPr>
              <a:spLocks noChangeArrowheads="1"/>
            </p:cNvSpPr>
            <p:nvPr/>
          </p:nvSpPr>
          <p:spPr bwMode="auto">
            <a:xfrm>
              <a:off x="667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Oval 49"/>
            <p:cNvSpPr>
              <a:spLocks noChangeArrowheads="1"/>
            </p:cNvSpPr>
            <p:nvPr/>
          </p:nvSpPr>
          <p:spPr bwMode="auto">
            <a:xfrm>
              <a:off x="855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Oval 50"/>
            <p:cNvSpPr>
              <a:spLocks noChangeArrowheads="1"/>
            </p:cNvSpPr>
            <p:nvPr/>
          </p:nvSpPr>
          <p:spPr bwMode="auto">
            <a:xfrm>
              <a:off x="1754" y="240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1" name="Oval 51"/>
            <p:cNvSpPr>
              <a:spLocks noChangeArrowheads="1"/>
            </p:cNvSpPr>
            <p:nvPr/>
          </p:nvSpPr>
          <p:spPr bwMode="auto">
            <a:xfrm>
              <a:off x="485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2" name="Oval 52"/>
            <p:cNvSpPr>
              <a:spLocks noChangeArrowheads="1"/>
            </p:cNvSpPr>
            <p:nvPr/>
          </p:nvSpPr>
          <p:spPr bwMode="auto">
            <a:xfrm>
              <a:off x="1029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3" name="Oval 53"/>
            <p:cNvSpPr>
              <a:spLocks noChangeArrowheads="1"/>
            </p:cNvSpPr>
            <p:nvPr/>
          </p:nvSpPr>
          <p:spPr bwMode="auto">
            <a:xfrm>
              <a:off x="1218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4" name="Oval 54"/>
            <p:cNvSpPr>
              <a:spLocks noChangeArrowheads="1"/>
            </p:cNvSpPr>
            <p:nvPr/>
          </p:nvSpPr>
          <p:spPr bwMode="auto">
            <a:xfrm>
              <a:off x="1399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Oval 55"/>
            <p:cNvSpPr>
              <a:spLocks noChangeArrowheads="1"/>
            </p:cNvSpPr>
            <p:nvPr/>
          </p:nvSpPr>
          <p:spPr bwMode="auto">
            <a:xfrm>
              <a:off x="1580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6" name="Oval 56"/>
            <p:cNvSpPr>
              <a:spLocks noChangeArrowheads="1"/>
            </p:cNvSpPr>
            <p:nvPr/>
          </p:nvSpPr>
          <p:spPr bwMode="auto">
            <a:xfrm>
              <a:off x="667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7" name="Oval 57"/>
            <p:cNvSpPr>
              <a:spLocks noChangeArrowheads="1"/>
            </p:cNvSpPr>
            <p:nvPr/>
          </p:nvSpPr>
          <p:spPr bwMode="auto">
            <a:xfrm>
              <a:off x="855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8" name="Oval 58"/>
            <p:cNvSpPr>
              <a:spLocks noChangeArrowheads="1"/>
            </p:cNvSpPr>
            <p:nvPr/>
          </p:nvSpPr>
          <p:spPr bwMode="auto">
            <a:xfrm>
              <a:off x="1754" y="221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85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0" name="Oval 60"/>
            <p:cNvSpPr>
              <a:spLocks noChangeArrowheads="1"/>
            </p:cNvSpPr>
            <p:nvPr/>
          </p:nvSpPr>
          <p:spPr bwMode="auto">
            <a:xfrm>
              <a:off x="1029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1" name="Oval 61"/>
            <p:cNvSpPr>
              <a:spLocks noChangeArrowheads="1"/>
            </p:cNvSpPr>
            <p:nvPr/>
          </p:nvSpPr>
          <p:spPr bwMode="auto">
            <a:xfrm>
              <a:off x="1218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2" name="Oval 62"/>
            <p:cNvSpPr>
              <a:spLocks noChangeArrowheads="1"/>
            </p:cNvSpPr>
            <p:nvPr/>
          </p:nvSpPr>
          <p:spPr bwMode="auto">
            <a:xfrm>
              <a:off x="1399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3" name="Oval 63"/>
            <p:cNvSpPr>
              <a:spLocks noChangeArrowheads="1"/>
            </p:cNvSpPr>
            <p:nvPr/>
          </p:nvSpPr>
          <p:spPr bwMode="auto">
            <a:xfrm>
              <a:off x="1580" y="22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4" name="Oval 64"/>
            <p:cNvSpPr>
              <a:spLocks noChangeArrowheads="1"/>
            </p:cNvSpPr>
            <p:nvPr/>
          </p:nvSpPr>
          <p:spPr bwMode="auto">
            <a:xfrm>
              <a:off x="667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5" name="Oval 65"/>
            <p:cNvSpPr>
              <a:spLocks noChangeArrowheads="1"/>
            </p:cNvSpPr>
            <p:nvPr/>
          </p:nvSpPr>
          <p:spPr bwMode="auto">
            <a:xfrm>
              <a:off x="855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6" name="Oval 66"/>
            <p:cNvSpPr>
              <a:spLocks noChangeArrowheads="1"/>
            </p:cNvSpPr>
            <p:nvPr/>
          </p:nvSpPr>
          <p:spPr bwMode="auto">
            <a:xfrm>
              <a:off x="1754" y="203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7" name="Oval 67"/>
            <p:cNvSpPr>
              <a:spLocks noChangeArrowheads="1"/>
            </p:cNvSpPr>
            <p:nvPr/>
          </p:nvSpPr>
          <p:spPr bwMode="auto">
            <a:xfrm>
              <a:off x="485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8" name="Oval 68"/>
            <p:cNvSpPr>
              <a:spLocks noChangeArrowheads="1"/>
            </p:cNvSpPr>
            <p:nvPr/>
          </p:nvSpPr>
          <p:spPr bwMode="auto">
            <a:xfrm>
              <a:off x="1029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9" name="Oval 69"/>
            <p:cNvSpPr>
              <a:spLocks noChangeArrowheads="1"/>
            </p:cNvSpPr>
            <p:nvPr/>
          </p:nvSpPr>
          <p:spPr bwMode="auto">
            <a:xfrm>
              <a:off x="1218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1399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1" name="Oval 71"/>
            <p:cNvSpPr>
              <a:spLocks noChangeArrowheads="1"/>
            </p:cNvSpPr>
            <p:nvPr/>
          </p:nvSpPr>
          <p:spPr bwMode="auto">
            <a:xfrm>
              <a:off x="1580" y="20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2" name="Oval 72"/>
            <p:cNvSpPr>
              <a:spLocks noChangeArrowheads="1"/>
            </p:cNvSpPr>
            <p:nvPr/>
          </p:nvSpPr>
          <p:spPr bwMode="auto">
            <a:xfrm>
              <a:off x="666" y="3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3" name="Oval 73"/>
            <p:cNvSpPr>
              <a:spLocks noChangeArrowheads="1"/>
            </p:cNvSpPr>
            <p:nvPr/>
          </p:nvSpPr>
          <p:spPr bwMode="auto">
            <a:xfrm>
              <a:off x="855" y="3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4" name="Oval 74"/>
            <p:cNvSpPr>
              <a:spLocks noChangeArrowheads="1"/>
            </p:cNvSpPr>
            <p:nvPr/>
          </p:nvSpPr>
          <p:spPr bwMode="auto">
            <a:xfrm>
              <a:off x="1753" y="3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5" name="Oval 75"/>
            <p:cNvSpPr>
              <a:spLocks noChangeArrowheads="1"/>
            </p:cNvSpPr>
            <p:nvPr/>
          </p:nvSpPr>
          <p:spPr bwMode="auto">
            <a:xfrm>
              <a:off x="485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6" name="Oval 76"/>
            <p:cNvSpPr>
              <a:spLocks noChangeArrowheads="1"/>
            </p:cNvSpPr>
            <p:nvPr/>
          </p:nvSpPr>
          <p:spPr bwMode="auto">
            <a:xfrm>
              <a:off x="1028" y="3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7" name="Oval 77"/>
            <p:cNvSpPr>
              <a:spLocks noChangeArrowheads="1"/>
            </p:cNvSpPr>
            <p:nvPr/>
          </p:nvSpPr>
          <p:spPr bwMode="auto">
            <a:xfrm>
              <a:off x="1217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8" name="Oval 78"/>
            <p:cNvSpPr>
              <a:spLocks noChangeArrowheads="1"/>
            </p:cNvSpPr>
            <p:nvPr/>
          </p:nvSpPr>
          <p:spPr bwMode="auto">
            <a:xfrm>
              <a:off x="1398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9" name="Oval 79"/>
            <p:cNvSpPr>
              <a:spLocks noChangeArrowheads="1"/>
            </p:cNvSpPr>
            <p:nvPr/>
          </p:nvSpPr>
          <p:spPr bwMode="auto">
            <a:xfrm>
              <a:off x="1579" y="331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0" name="Oval 80"/>
            <p:cNvSpPr>
              <a:spLocks noChangeArrowheads="1"/>
            </p:cNvSpPr>
            <p:nvPr/>
          </p:nvSpPr>
          <p:spPr bwMode="auto">
            <a:xfrm>
              <a:off x="666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1" name="Oval 81"/>
            <p:cNvSpPr>
              <a:spLocks noChangeArrowheads="1"/>
            </p:cNvSpPr>
            <p:nvPr/>
          </p:nvSpPr>
          <p:spPr bwMode="auto">
            <a:xfrm>
              <a:off x="855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2" name="Oval 82"/>
            <p:cNvSpPr>
              <a:spLocks noChangeArrowheads="1"/>
            </p:cNvSpPr>
            <p:nvPr/>
          </p:nvSpPr>
          <p:spPr bwMode="auto">
            <a:xfrm>
              <a:off x="1753" y="312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3" name="Oval 83"/>
            <p:cNvSpPr>
              <a:spLocks noChangeArrowheads="1"/>
            </p:cNvSpPr>
            <p:nvPr/>
          </p:nvSpPr>
          <p:spPr bwMode="auto">
            <a:xfrm>
              <a:off x="485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028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5" name="Oval 85"/>
            <p:cNvSpPr>
              <a:spLocks noChangeArrowheads="1"/>
            </p:cNvSpPr>
            <p:nvPr/>
          </p:nvSpPr>
          <p:spPr bwMode="auto">
            <a:xfrm>
              <a:off x="1217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1398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1579" y="313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306" y="294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9" name="Oval 89"/>
            <p:cNvSpPr>
              <a:spLocks noChangeArrowheads="1"/>
            </p:cNvSpPr>
            <p:nvPr/>
          </p:nvSpPr>
          <p:spPr bwMode="auto">
            <a:xfrm>
              <a:off x="306" y="276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306" y="25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1" name="Oval 91"/>
            <p:cNvSpPr>
              <a:spLocks noChangeArrowheads="1"/>
            </p:cNvSpPr>
            <p:nvPr/>
          </p:nvSpPr>
          <p:spPr bwMode="auto">
            <a:xfrm>
              <a:off x="306" y="240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306" y="221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3" name="Oval 93"/>
            <p:cNvSpPr>
              <a:spLocks noChangeArrowheads="1"/>
            </p:cNvSpPr>
            <p:nvPr/>
          </p:nvSpPr>
          <p:spPr bwMode="auto">
            <a:xfrm>
              <a:off x="306" y="203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306" y="330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306" y="312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1930" y="294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1931" y="27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8" name="Oval 98"/>
            <p:cNvSpPr>
              <a:spLocks noChangeArrowheads="1"/>
            </p:cNvSpPr>
            <p:nvPr/>
          </p:nvSpPr>
          <p:spPr bwMode="auto">
            <a:xfrm>
              <a:off x="1930" y="258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1931" y="24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1931" y="222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1931" y="204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2" name="Oval 102"/>
            <p:cNvSpPr>
              <a:spLocks noChangeArrowheads="1"/>
            </p:cNvSpPr>
            <p:nvPr/>
          </p:nvSpPr>
          <p:spPr bwMode="auto">
            <a:xfrm>
              <a:off x="1930" y="331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" name="Oval 103"/>
            <p:cNvSpPr>
              <a:spLocks noChangeArrowheads="1"/>
            </p:cNvSpPr>
            <p:nvPr/>
          </p:nvSpPr>
          <p:spPr bwMode="auto">
            <a:xfrm>
              <a:off x="1930" y="313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" name="Oval 104"/>
            <p:cNvSpPr>
              <a:spLocks noChangeArrowheads="1"/>
            </p:cNvSpPr>
            <p:nvPr/>
          </p:nvSpPr>
          <p:spPr bwMode="auto">
            <a:xfrm>
              <a:off x="2106" y="295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" name="Oval 105"/>
            <p:cNvSpPr>
              <a:spLocks noChangeArrowheads="1"/>
            </p:cNvSpPr>
            <p:nvPr/>
          </p:nvSpPr>
          <p:spPr bwMode="auto">
            <a:xfrm>
              <a:off x="2107" y="277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6" name="Oval 106"/>
            <p:cNvSpPr>
              <a:spLocks noChangeArrowheads="1"/>
            </p:cNvSpPr>
            <p:nvPr/>
          </p:nvSpPr>
          <p:spPr bwMode="auto">
            <a:xfrm>
              <a:off x="2106" y="259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" name="Oval 107"/>
            <p:cNvSpPr>
              <a:spLocks noChangeArrowheads="1"/>
            </p:cNvSpPr>
            <p:nvPr/>
          </p:nvSpPr>
          <p:spPr bwMode="auto">
            <a:xfrm>
              <a:off x="2107" y="241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" name="Oval 108"/>
            <p:cNvSpPr>
              <a:spLocks noChangeArrowheads="1"/>
            </p:cNvSpPr>
            <p:nvPr/>
          </p:nvSpPr>
          <p:spPr bwMode="auto">
            <a:xfrm>
              <a:off x="2107" y="222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2107" y="20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2106" y="331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2106" y="313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666" y="3491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855" y="3491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7" name="Oval 117"/>
            <p:cNvSpPr>
              <a:spLocks noChangeArrowheads="1"/>
            </p:cNvSpPr>
            <p:nvPr/>
          </p:nvSpPr>
          <p:spPr bwMode="auto">
            <a:xfrm>
              <a:off x="1753" y="3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8" name="Oval 118"/>
            <p:cNvSpPr>
              <a:spLocks noChangeArrowheads="1"/>
            </p:cNvSpPr>
            <p:nvPr/>
          </p:nvSpPr>
          <p:spPr bwMode="auto">
            <a:xfrm>
              <a:off x="485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9" name="Oval 119"/>
            <p:cNvSpPr>
              <a:spLocks noChangeArrowheads="1"/>
            </p:cNvSpPr>
            <p:nvPr/>
          </p:nvSpPr>
          <p:spPr bwMode="auto">
            <a:xfrm>
              <a:off x="1028" y="3491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0" name="Oval 120"/>
            <p:cNvSpPr>
              <a:spLocks noChangeArrowheads="1"/>
            </p:cNvSpPr>
            <p:nvPr/>
          </p:nvSpPr>
          <p:spPr bwMode="auto">
            <a:xfrm>
              <a:off x="1217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1" name="Oval 121"/>
            <p:cNvSpPr>
              <a:spLocks noChangeArrowheads="1"/>
            </p:cNvSpPr>
            <p:nvPr/>
          </p:nvSpPr>
          <p:spPr bwMode="auto">
            <a:xfrm>
              <a:off x="1398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2" name="Oval 122"/>
            <p:cNvSpPr>
              <a:spLocks noChangeArrowheads="1"/>
            </p:cNvSpPr>
            <p:nvPr/>
          </p:nvSpPr>
          <p:spPr bwMode="auto">
            <a:xfrm>
              <a:off x="1579" y="349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3" name="Oval 123"/>
            <p:cNvSpPr>
              <a:spLocks noChangeArrowheads="1"/>
            </p:cNvSpPr>
            <p:nvPr/>
          </p:nvSpPr>
          <p:spPr bwMode="auto">
            <a:xfrm>
              <a:off x="666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4" name="Oval 124"/>
            <p:cNvSpPr>
              <a:spLocks noChangeArrowheads="1"/>
            </p:cNvSpPr>
            <p:nvPr/>
          </p:nvSpPr>
          <p:spPr bwMode="auto">
            <a:xfrm>
              <a:off x="855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5" name="Oval 125"/>
            <p:cNvSpPr>
              <a:spLocks noChangeArrowheads="1"/>
            </p:cNvSpPr>
            <p:nvPr/>
          </p:nvSpPr>
          <p:spPr bwMode="auto">
            <a:xfrm>
              <a:off x="1753" y="385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6" name="Oval 126"/>
            <p:cNvSpPr>
              <a:spLocks noChangeArrowheads="1"/>
            </p:cNvSpPr>
            <p:nvPr/>
          </p:nvSpPr>
          <p:spPr bwMode="auto">
            <a:xfrm>
              <a:off x="485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7" name="Oval 127"/>
            <p:cNvSpPr>
              <a:spLocks noChangeArrowheads="1"/>
            </p:cNvSpPr>
            <p:nvPr/>
          </p:nvSpPr>
          <p:spPr bwMode="auto">
            <a:xfrm>
              <a:off x="1028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8" name="Oval 128"/>
            <p:cNvSpPr>
              <a:spLocks noChangeArrowheads="1"/>
            </p:cNvSpPr>
            <p:nvPr/>
          </p:nvSpPr>
          <p:spPr bwMode="auto">
            <a:xfrm>
              <a:off x="1217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9" name="Oval 129"/>
            <p:cNvSpPr>
              <a:spLocks noChangeArrowheads="1"/>
            </p:cNvSpPr>
            <p:nvPr/>
          </p:nvSpPr>
          <p:spPr bwMode="auto">
            <a:xfrm>
              <a:off x="1398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0" name="Oval 130"/>
            <p:cNvSpPr>
              <a:spLocks noChangeArrowheads="1"/>
            </p:cNvSpPr>
            <p:nvPr/>
          </p:nvSpPr>
          <p:spPr bwMode="auto">
            <a:xfrm>
              <a:off x="1579" y="385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1" name="Oval 131"/>
            <p:cNvSpPr>
              <a:spLocks noChangeArrowheads="1"/>
            </p:cNvSpPr>
            <p:nvPr/>
          </p:nvSpPr>
          <p:spPr bwMode="auto">
            <a:xfrm>
              <a:off x="666" y="367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2" name="Oval 132"/>
            <p:cNvSpPr>
              <a:spLocks noChangeArrowheads="1"/>
            </p:cNvSpPr>
            <p:nvPr/>
          </p:nvSpPr>
          <p:spPr bwMode="auto">
            <a:xfrm>
              <a:off x="855" y="367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3" name="Oval 133"/>
            <p:cNvSpPr>
              <a:spLocks noChangeArrowheads="1"/>
            </p:cNvSpPr>
            <p:nvPr/>
          </p:nvSpPr>
          <p:spPr bwMode="auto">
            <a:xfrm>
              <a:off x="1753" y="367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4" name="Oval 134"/>
            <p:cNvSpPr>
              <a:spLocks noChangeArrowheads="1"/>
            </p:cNvSpPr>
            <p:nvPr/>
          </p:nvSpPr>
          <p:spPr bwMode="auto">
            <a:xfrm>
              <a:off x="485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5" name="Oval 135"/>
            <p:cNvSpPr>
              <a:spLocks noChangeArrowheads="1"/>
            </p:cNvSpPr>
            <p:nvPr/>
          </p:nvSpPr>
          <p:spPr bwMode="auto">
            <a:xfrm>
              <a:off x="1028" y="367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6" name="Oval 136"/>
            <p:cNvSpPr>
              <a:spLocks noChangeArrowheads="1"/>
            </p:cNvSpPr>
            <p:nvPr/>
          </p:nvSpPr>
          <p:spPr bwMode="auto">
            <a:xfrm>
              <a:off x="1217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7" name="Oval 137"/>
            <p:cNvSpPr>
              <a:spLocks noChangeArrowheads="1"/>
            </p:cNvSpPr>
            <p:nvPr/>
          </p:nvSpPr>
          <p:spPr bwMode="auto">
            <a:xfrm>
              <a:off x="1398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8" name="Oval 138"/>
            <p:cNvSpPr>
              <a:spLocks noChangeArrowheads="1"/>
            </p:cNvSpPr>
            <p:nvPr/>
          </p:nvSpPr>
          <p:spPr bwMode="auto">
            <a:xfrm>
              <a:off x="1579" y="367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9" name="Oval 139"/>
            <p:cNvSpPr>
              <a:spLocks noChangeArrowheads="1"/>
            </p:cNvSpPr>
            <p:nvPr/>
          </p:nvSpPr>
          <p:spPr bwMode="auto">
            <a:xfrm>
              <a:off x="306" y="348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0" name="Oval 140"/>
            <p:cNvSpPr>
              <a:spLocks noChangeArrowheads="1"/>
            </p:cNvSpPr>
            <p:nvPr/>
          </p:nvSpPr>
          <p:spPr bwMode="auto">
            <a:xfrm>
              <a:off x="306" y="384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1" name="Oval 141"/>
            <p:cNvSpPr>
              <a:spLocks noChangeArrowheads="1"/>
            </p:cNvSpPr>
            <p:nvPr/>
          </p:nvSpPr>
          <p:spPr bwMode="auto">
            <a:xfrm>
              <a:off x="306" y="36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2" name="Oval 142"/>
            <p:cNvSpPr>
              <a:spLocks noChangeArrowheads="1"/>
            </p:cNvSpPr>
            <p:nvPr/>
          </p:nvSpPr>
          <p:spPr bwMode="auto">
            <a:xfrm>
              <a:off x="1930" y="349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3" name="Oval 143"/>
            <p:cNvSpPr>
              <a:spLocks noChangeArrowheads="1"/>
            </p:cNvSpPr>
            <p:nvPr/>
          </p:nvSpPr>
          <p:spPr bwMode="auto">
            <a:xfrm>
              <a:off x="1930" y="3856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4" name="Oval 144"/>
            <p:cNvSpPr>
              <a:spLocks noChangeArrowheads="1"/>
            </p:cNvSpPr>
            <p:nvPr/>
          </p:nvSpPr>
          <p:spPr bwMode="auto">
            <a:xfrm>
              <a:off x="1930" y="3676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5" name="Oval 145"/>
            <p:cNvSpPr>
              <a:spLocks noChangeArrowheads="1"/>
            </p:cNvSpPr>
            <p:nvPr/>
          </p:nvSpPr>
          <p:spPr bwMode="auto">
            <a:xfrm>
              <a:off x="2106" y="349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6" name="Oval 146"/>
            <p:cNvSpPr>
              <a:spLocks noChangeArrowheads="1"/>
            </p:cNvSpPr>
            <p:nvPr/>
          </p:nvSpPr>
          <p:spPr bwMode="auto">
            <a:xfrm>
              <a:off x="2106" y="385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7" name="Oval 147"/>
            <p:cNvSpPr>
              <a:spLocks noChangeArrowheads="1"/>
            </p:cNvSpPr>
            <p:nvPr/>
          </p:nvSpPr>
          <p:spPr bwMode="auto">
            <a:xfrm>
              <a:off x="2106" y="367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8" name="Text Box 148"/>
            <p:cNvSpPr txBox="1">
              <a:spLocks noChangeArrowheads="1"/>
            </p:cNvSpPr>
            <p:nvPr/>
          </p:nvSpPr>
          <p:spPr bwMode="auto">
            <a:xfrm>
              <a:off x="78" y="2187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9</a:t>
              </a:r>
              <a:endParaRPr lang="en-US"/>
            </a:p>
          </p:txBody>
        </p:sp>
        <p:sp>
          <p:nvSpPr>
            <p:cNvPr id="51349" name="Text Box 149"/>
            <p:cNvSpPr txBox="1">
              <a:spLocks noChangeArrowheads="1"/>
            </p:cNvSpPr>
            <p:nvPr/>
          </p:nvSpPr>
          <p:spPr bwMode="auto">
            <a:xfrm>
              <a:off x="78" y="254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7</a:t>
              </a:r>
              <a:endParaRPr lang="en-US"/>
            </a:p>
          </p:txBody>
        </p:sp>
        <p:sp>
          <p:nvSpPr>
            <p:cNvPr id="51350" name="Text Box 150"/>
            <p:cNvSpPr txBox="1">
              <a:spLocks noChangeArrowheads="1"/>
            </p:cNvSpPr>
            <p:nvPr/>
          </p:nvSpPr>
          <p:spPr bwMode="auto">
            <a:xfrm>
              <a:off x="78" y="272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6</a:t>
              </a:r>
              <a:endParaRPr lang="en-US"/>
            </a:p>
          </p:txBody>
        </p:sp>
        <p:sp>
          <p:nvSpPr>
            <p:cNvPr id="51351" name="Text Box 151"/>
            <p:cNvSpPr txBox="1">
              <a:spLocks noChangeArrowheads="1"/>
            </p:cNvSpPr>
            <p:nvPr/>
          </p:nvSpPr>
          <p:spPr bwMode="auto">
            <a:xfrm>
              <a:off x="78" y="2910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5</a:t>
              </a:r>
              <a:endParaRPr lang="en-US"/>
            </a:p>
          </p:txBody>
        </p:sp>
        <p:sp>
          <p:nvSpPr>
            <p:cNvPr id="51352" name="Text Box 152"/>
            <p:cNvSpPr txBox="1">
              <a:spLocks noChangeArrowheads="1"/>
            </p:cNvSpPr>
            <p:nvPr/>
          </p:nvSpPr>
          <p:spPr bwMode="auto">
            <a:xfrm>
              <a:off x="78" y="309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4</a:t>
              </a:r>
              <a:endParaRPr lang="en-US"/>
            </a:p>
          </p:txBody>
        </p:sp>
        <p:sp>
          <p:nvSpPr>
            <p:cNvPr id="51353" name="Text Box 153"/>
            <p:cNvSpPr txBox="1">
              <a:spLocks noChangeArrowheads="1"/>
            </p:cNvSpPr>
            <p:nvPr/>
          </p:nvSpPr>
          <p:spPr bwMode="auto">
            <a:xfrm>
              <a:off x="78" y="327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3</a:t>
              </a:r>
              <a:endParaRPr lang="en-US"/>
            </a:p>
          </p:txBody>
        </p:sp>
        <p:sp>
          <p:nvSpPr>
            <p:cNvPr id="51354" name="Text Box 154"/>
            <p:cNvSpPr txBox="1">
              <a:spLocks noChangeArrowheads="1"/>
            </p:cNvSpPr>
            <p:nvPr/>
          </p:nvSpPr>
          <p:spPr bwMode="auto">
            <a:xfrm>
              <a:off x="78" y="3453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2</a:t>
              </a:r>
              <a:endParaRPr lang="en-US"/>
            </a:p>
          </p:txBody>
        </p:sp>
        <p:sp>
          <p:nvSpPr>
            <p:cNvPr id="51355" name="Text Box 155"/>
            <p:cNvSpPr txBox="1">
              <a:spLocks noChangeArrowheads="1"/>
            </p:cNvSpPr>
            <p:nvPr/>
          </p:nvSpPr>
          <p:spPr bwMode="auto">
            <a:xfrm>
              <a:off x="78" y="363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</a:t>
              </a:r>
              <a:endParaRPr lang="en-US"/>
            </a:p>
          </p:txBody>
        </p:sp>
        <p:sp>
          <p:nvSpPr>
            <p:cNvPr id="51356" name="Text Box 156"/>
            <p:cNvSpPr txBox="1">
              <a:spLocks noChangeArrowheads="1"/>
            </p:cNvSpPr>
            <p:nvPr/>
          </p:nvSpPr>
          <p:spPr bwMode="auto">
            <a:xfrm>
              <a:off x="78" y="381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0</a:t>
              </a:r>
              <a:endParaRPr lang="en-US"/>
            </a:p>
          </p:txBody>
        </p:sp>
        <p:sp>
          <p:nvSpPr>
            <p:cNvPr id="51357" name="Text Box 157"/>
            <p:cNvSpPr txBox="1">
              <a:spLocks noChangeArrowheads="1"/>
            </p:cNvSpPr>
            <p:nvPr/>
          </p:nvSpPr>
          <p:spPr bwMode="auto">
            <a:xfrm>
              <a:off x="78" y="236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8</a:t>
              </a:r>
              <a:endParaRPr lang="en-US"/>
            </a:p>
          </p:txBody>
        </p:sp>
        <p:sp>
          <p:nvSpPr>
            <p:cNvPr id="51358" name="Text Box 158"/>
            <p:cNvSpPr txBox="1">
              <a:spLocks noChangeArrowheads="1"/>
            </p:cNvSpPr>
            <p:nvPr/>
          </p:nvSpPr>
          <p:spPr bwMode="auto">
            <a:xfrm>
              <a:off x="1905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9</a:t>
              </a:r>
              <a:endParaRPr lang="en-US"/>
            </a:p>
          </p:txBody>
        </p:sp>
        <p:sp>
          <p:nvSpPr>
            <p:cNvPr id="51359" name="Text Box 159"/>
            <p:cNvSpPr txBox="1">
              <a:spLocks noChangeArrowheads="1"/>
            </p:cNvSpPr>
            <p:nvPr/>
          </p:nvSpPr>
          <p:spPr bwMode="auto">
            <a:xfrm>
              <a:off x="1556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7</a:t>
              </a:r>
              <a:endParaRPr lang="en-US"/>
            </a:p>
          </p:txBody>
        </p:sp>
        <p:sp>
          <p:nvSpPr>
            <p:cNvPr id="51360" name="Text Box 160"/>
            <p:cNvSpPr txBox="1">
              <a:spLocks noChangeArrowheads="1"/>
            </p:cNvSpPr>
            <p:nvPr/>
          </p:nvSpPr>
          <p:spPr bwMode="auto">
            <a:xfrm>
              <a:off x="1373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6</a:t>
              </a:r>
              <a:endParaRPr lang="en-US"/>
            </a:p>
          </p:txBody>
        </p:sp>
        <p:sp>
          <p:nvSpPr>
            <p:cNvPr id="51361" name="Text Box 161"/>
            <p:cNvSpPr txBox="1">
              <a:spLocks noChangeArrowheads="1"/>
            </p:cNvSpPr>
            <p:nvPr/>
          </p:nvSpPr>
          <p:spPr bwMode="auto">
            <a:xfrm>
              <a:off x="1193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5</a:t>
              </a:r>
              <a:endParaRPr lang="en-US"/>
            </a:p>
          </p:txBody>
        </p:sp>
        <p:sp>
          <p:nvSpPr>
            <p:cNvPr id="51362" name="Text Box 162"/>
            <p:cNvSpPr txBox="1">
              <a:spLocks noChangeArrowheads="1"/>
            </p:cNvSpPr>
            <p:nvPr/>
          </p:nvSpPr>
          <p:spPr bwMode="auto">
            <a:xfrm>
              <a:off x="1001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4</a:t>
              </a:r>
              <a:endParaRPr lang="en-US"/>
            </a:p>
          </p:txBody>
        </p:sp>
        <p:sp>
          <p:nvSpPr>
            <p:cNvPr id="51363" name="Text Box 163"/>
            <p:cNvSpPr txBox="1">
              <a:spLocks noChangeArrowheads="1"/>
            </p:cNvSpPr>
            <p:nvPr/>
          </p:nvSpPr>
          <p:spPr bwMode="auto">
            <a:xfrm>
              <a:off x="833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</a:t>
              </a:r>
              <a:endParaRPr lang="en-US"/>
            </a:p>
          </p:txBody>
        </p:sp>
        <p:sp>
          <p:nvSpPr>
            <p:cNvPr id="51364" name="Text Box 164"/>
            <p:cNvSpPr txBox="1">
              <a:spLocks noChangeArrowheads="1"/>
            </p:cNvSpPr>
            <p:nvPr/>
          </p:nvSpPr>
          <p:spPr bwMode="auto">
            <a:xfrm>
              <a:off x="642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</a:t>
              </a:r>
              <a:endParaRPr lang="en-US"/>
            </a:p>
          </p:txBody>
        </p:sp>
        <p:sp>
          <p:nvSpPr>
            <p:cNvPr id="51365" name="Text Box 165"/>
            <p:cNvSpPr txBox="1">
              <a:spLocks noChangeArrowheads="1"/>
            </p:cNvSpPr>
            <p:nvPr/>
          </p:nvSpPr>
          <p:spPr bwMode="auto">
            <a:xfrm>
              <a:off x="456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</a:t>
              </a:r>
              <a:endParaRPr lang="en-US"/>
            </a:p>
          </p:txBody>
        </p:sp>
        <p:sp>
          <p:nvSpPr>
            <p:cNvPr id="51366" name="Text Box 166"/>
            <p:cNvSpPr txBox="1">
              <a:spLocks noChangeArrowheads="1"/>
            </p:cNvSpPr>
            <p:nvPr/>
          </p:nvSpPr>
          <p:spPr bwMode="auto">
            <a:xfrm>
              <a:off x="279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0</a:t>
              </a:r>
              <a:endParaRPr lang="en-US"/>
            </a:p>
          </p:txBody>
        </p:sp>
        <p:sp>
          <p:nvSpPr>
            <p:cNvPr id="51367" name="Text Box 167"/>
            <p:cNvSpPr txBox="1">
              <a:spLocks noChangeArrowheads="1"/>
            </p:cNvSpPr>
            <p:nvPr/>
          </p:nvSpPr>
          <p:spPr bwMode="auto">
            <a:xfrm>
              <a:off x="1727" y="406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8</a:t>
              </a:r>
              <a:endParaRPr lang="en-US"/>
            </a:p>
          </p:txBody>
        </p:sp>
        <p:sp>
          <p:nvSpPr>
            <p:cNvPr id="51371" name="Text Box 171"/>
            <p:cNvSpPr txBox="1">
              <a:spLocks noChangeArrowheads="1"/>
            </p:cNvSpPr>
            <p:nvPr/>
          </p:nvSpPr>
          <p:spPr bwMode="auto">
            <a:xfrm>
              <a:off x="2041" y="406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10</a:t>
              </a:r>
              <a:endParaRPr lang="en-US"/>
            </a:p>
          </p:txBody>
        </p:sp>
        <p:sp>
          <p:nvSpPr>
            <p:cNvPr id="51372" name="Rectangle 172"/>
            <p:cNvSpPr>
              <a:spLocks noChangeArrowheads="1"/>
            </p:cNvSpPr>
            <p:nvPr/>
          </p:nvSpPr>
          <p:spPr bwMode="auto">
            <a:xfrm>
              <a:off x="-86" y="2067"/>
              <a:ext cx="388" cy="15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3" name="Line 173"/>
            <p:cNvSpPr>
              <a:spLocks noChangeShapeType="1"/>
            </p:cNvSpPr>
            <p:nvPr/>
          </p:nvSpPr>
          <p:spPr bwMode="auto">
            <a:xfrm flipH="1">
              <a:off x="257" y="2117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74" name="Text Box 174"/>
            <p:cNvSpPr txBox="1">
              <a:spLocks noChangeArrowheads="1"/>
            </p:cNvSpPr>
            <p:nvPr/>
          </p:nvSpPr>
          <p:spPr bwMode="auto">
            <a:xfrm>
              <a:off x="-2" y="200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51376" name="Rectangle 176"/>
            <p:cNvSpPr>
              <a:spLocks noChangeArrowheads="1"/>
            </p:cNvSpPr>
            <p:nvPr/>
          </p:nvSpPr>
          <p:spPr bwMode="auto">
            <a:xfrm>
              <a:off x="-1480" y="2044"/>
              <a:ext cx="1498" cy="374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7" name="Rectangle 177"/>
            <p:cNvSpPr>
              <a:spLocks noChangeArrowheads="1"/>
            </p:cNvSpPr>
            <p:nvPr/>
          </p:nvSpPr>
          <p:spPr bwMode="auto">
            <a:xfrm>
              <a:off x="-126" y="4500"/>
              <a:ext cx="2419" cy="128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4" name="Oval 204"/>
            <p:cNvSpPr>
              <a:spLocks noChangeArrowheads="1"/>
            </p:cNvSpPr>
            <p:nvPr/>
          </p:nvSpPr>
          <p:spPr bwMode="auto">
            <a:xfrm>
              <a:off x="2828" y="29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" name="Oval 205"/>
            <p:cNvSpPr>
              <a:spLocks noChangeArrowheads="1"/>
            </p:cNvSpPr>
            <p:nvPr/>
          </p:nvSpPr>
          <p:spPr bwMode="auto">
            <a:xfrm>
              <a:off x="2292" y="29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" name="Oval 206"/>
            <p:cNvSpPr>
              <a:spLocks noChangeArrowheads="1"/>
            </p:cNvSpPr>
            <p:nvPr/>
          </p:nvSpPr>
          <p:spPr bwMode="auto">
            <a:xfrm>
              <a:off x="2473" y="29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7" name="Oval 207"/>
            <p:cNvSpPr>
              <a:spLocks noChangeArrowheads="1"/>
            </p:cNvSpPr>
            <p:nvPr/>
          </p:nvSpPr>
          <p:spPr bwMode="auto">
            <a:xfrm>
              <a:off x="2654" y="29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8" name="Oval 208"/>
            <p:cNvSpPr>
              <a:spLocks noChangeArrowheads="1"/>
            </p:cNvSpPr>
            <p:nvPr/>
          </p:nvSpPr>
          <p:spPr bwMode="auto">
            <a:xfrm>
              <a:off x="2829" y="276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9" name="Oval 209"/>
            <p:cNvSpPr>
              <a:spLocks noChangeArrowheads="1"/>
            </p:cNvSpPr>
            <p:nvPr/>
          </p:nvSpPr>
          <p:spPr bwMode="auto">
            <a:xfrm>
              <a:off x="2293" y="27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0" name="Oval 210"/>
            <p:cNvSpPr>
              <a:spLocks noChangeArrowheads="1"/>
            </p:cNvSpPr>
            <p:nvPr/>
          </p:nvSpPr>
          <p:spPr bwMode="auto">
            <a:xfrm>
              <a:off x="2474" y="27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1" name="Oval 211"/>
            <p:cNvSpPr>
              <a:spLocks noChangeArrowheads="1"/>
            </p:cNvSpPr>
            <p:nvPr/>
          </p:nvSpPr>
          <p:spPr bwMode="auto">
            <a:xfrm>
              <a:off x="2655" y="27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2" name="Oval 212"/>
            <p:cNvSpPr>
              <a:spLocks noChangeArrowheads="1"/>
            </p:cNvSpPr>
            <p:nvPr/>
          </p:nvSpPr>
          <p:spPr bwMode="auto">
            <a:xfrm>
              <a:off x="2828" y="25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3" name="Oval 213"/>
            <p:cNvSpPr>
              <a:spLocks noChangeArrowheads="1"/>
            </p:cNvSpPr>
            <p:nvPr/>
          </p:nvSpPr>
          <p:spPr bwMode="auto">
            <a:xfrm>
              <a:off x="2292" y="25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4" name="Oval 214"/>
            <p:cNvSpPr>
              <a:spLocks noChangeArrowheads="1"/>
            </p:cNvSpPr>
            <p:nvPr/>
          </p:nvSpPr>
          <p:spPr bwMode="auto">
            <a:xfrm>
              <a:off x="2473" y="25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5" name="Oval 215"/>
            <p:cNvSpPr>
              <a:spLocks noChangeArrowheads="1"/>
            </p:cNvSpPr>
            <p:nvPr/>
          </p:nvSpPr>
          <p:spPr bwMode="auto">
            <a:xfrm>
              <a:off x="2654" y="25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6" name="Oval 216"/>
            <p:cNvSpPr>
              <a:spLocks noChangeArrowheads="1"/>
            </p:cNvSpPr>
            <p:nvPr/>
          </p:nvSpPr>
          <p:spPr bwMode="auto">
            <a:xfrm>
              <a:off x="2829" y="240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7" name="Oval 217"/>
            <p:cNvSpPr>
              <a:spLocks noChangeArrowheads="1"/>
            </p:cNvSpPr>
            <p:nvPr/>
          </p:nvSpPr>
          <p:spPr bwMode="auto">
            <a:xfrm>
              <a:off x="2293" y="24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8" name="Oval 218"/>
            <p:cNvSpPr>
              <a:spLocks noChangeArrowheads="1"/>
            </p:cNvSpPr>
            <p:nvPr/>
          </p:nvSpPr>
          <p:spPr bwMode="auto">
            <a:xfrm>
              <a:off x="2474" y="24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9" name="Oval 219"/>
            <p:cNvSpPr>
              <a:spLocks noChangeArrowheads="1"/>
            </p:cNvSpPr>
            <p:nvPr/>
          </p:nvSpPr>
          <p:spPr bwMode="auto">
            <a:xfrm>
              <a:off x="2655" y="24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0" name="Oval 220"/>
            <p:cNvSpPr>
              <a:spLocks noChangeArrowheads="1"/>
            </p:cNvSpPr>
            <p:nvPr/>
          </p:nvSpPr>
          <p:spPr bwMode="auto">
            <a:xfrm>
              <a:off x="2829" y="221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1" name="Oval 221"/>
            <p:cNvSpPr>
              <a:spLocks noChangeArrowheads="1"/>
            </p:cNvSpPr>
            <p:nvPr/>
          </p:nvSpPr>
          <p:spPr bwMode="auto">
            <a:xfrm>
              <a:off x="2293" y="22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2" name="Oval 222"/>
            <p:cNvSpPr>
              <a:spLocks noChangeArrowheads="1"/>
            </p:cNvSpPr>
            <p:nvPr/>
          </p:nvSpPr>
          <p:spPr bwMode="auto">
            <a:xfrm>
              <a:off x="2474" y="22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3" name="Oval 223"/>
            <p:cNvSpPr>
              <a:spLocks noChangeArrowheads="1"/>
            </p:cNvSpPr>
            <p:nvPr/>
          </p:nvSpPr>
          <p:spPr bwMode="auto">
            <a:xfrm>
              <a:off x="2655" y="22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4" name="Oval 224"/>
            <p:cNvSpPr>
              <a:spLocks noChangeArrowheads="1"/>
            </p:cNvSpPr>
            <p:nvPr/>
          </p:nvSpPr>
          <p:spPr bwMode="auto">
            <a:xfrm>
              <a:off x="2829" y="203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5" name="Oval 225"/>
            <p:cNvSpPr>
              <a:spLocks noChangeArrowheads="1"/>
            </p:cNvSpPr>
            <p:nvPr/>
          </p:nvSpPr>
          <p:spPr bwMode="auto">
            <a:xfrm>
              <a:off x="2293" y="20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6" name="Oval 226"/>
            <p:cNvSpPr>
              <a:spLocks noChangeArrowheads="1"/>
            </p:cNvSpPr>
            <p:nvPr/>
          </p:nvSpPr>
          <p:spPr bwMode="auto">
            <a:xfrm>
              <a:off x="2474" y="20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7" name="Oval 227"/>
            <p:cNvSpPr>
              <a:spLocks noChangeArrowheads="1"/>
            </p:cNvSpPr>
            <p:nvPr/>
          </p:nvSpPr>
          <p:spPr bwMode="auto">
            <a:xfrm>
              <a:off x="2655" y="20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8" name="Oval 228"/>
            <p:cNvSpPr>
              <a:spLocks noChangeArrowheads="1"/>
            </p:cNvSpPr>
            <p:nvPr/>
          </p:nvSpPr>
          <p:spPr bwMode="auto">
            <a:xfrm>
              <a:off x="2828" y="330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9" name="Oval 229"/>
            <p:cNvSpPr>
              <a:spLocks noChangeArrowheads="1"/>
            </p:cNvSpPr>
            <p:nvPr/>
          </p:nvSpPr>
          <p:spPr bwMode="auto">
            <a:xfrm>
              <a:off x="2292" y="3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0" name="Oval 230"/>
            <p:cNvSpPr>
              <a:spLocks noChangeArrowheads="1"/>
            </p:cNvSpPr>
            <p:nvPr/>
          </p:nvSpPr>
          <p:spPr bwMode="auto">
            <a:xfrm>
              <a:off x="2473" y="3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1" name="Oval 231"/>
            <p:cNvSpPr>
              <a:spLocks noChangeArrowheads="1"/>
            </p:cNvSpPr>
            <p:nvPr/>
          </p:nvSpPr>
          <p:spPr bwMode="auto">
            <a:xfrm>
              <a:off x="2654" y="3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2" name="Oval 232"/>
            <p:cNvSpPr>
              <a:spLocks noChangeArrowheads="1"/>
            </p:cNvSpPr>
            <p:nvPr/>
          </p:nvSpPr>
          <p:spPr bwMode="auto">
            <a:xfrm>
              <a:off x="2828" y="312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3" name="Oval 233"/>
            <p:cNvSpPr>
              <a:spLocks noChangeArrowheads="1"/>
            </p:cNvSpPr>
            <p:nvPr/>
          </p:nvSpPr>
          <p:spPr bwMode="auto">
            <a:xfrm>
              <a:off x="2292" y="313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4" name="Oval 234"/>
            <p:cNvSpPr>
              <a:spLocks noChangeArrowheads="1"/>
            </p:cNvSpPr>
            <p:nvPr/>
          </p:nvSpPr>
          <p:spPr bwMode="auto">
            <a:xfrm>
              <a:off x="2473" y="313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5" name="Oval 235"/>
            <p:cNvSpPr>
              <a:spLocks noChangeArrowheads="1"/>
            </p:cNvSpPr>
            <p:nvPr/>
          </p:nvSpPr>
          <p:spPr bwMode="auto">
            <a:xfrm>
              <a:off x="2654" y="313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6" name="Oval 236"/>
            <p:cNvSpPr>
              <a:spLocks noChangeArrowheads="1"/>
            </p:cNvSpPr>
            <p:nvPr/>
          </p:nvSpPr>
          <p:spPr bwMode="auto">
            <a:xfrm>
              <a:off x="3005" y="2947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7" name="Oval 237"/>
            <p:cNvSpPr>
              <a:spLocks noChangeArrowheads="1"/>
            </p:cNvSpPr>
            <p:nvPr/>
          </p:nvSpPr>
          <p:spPr bwMode="auto">
            <a:xfrm>
              <a:off x="3006" y="27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8" name="Oval 238"/>
            <p:cNvSpPr>
              <a:spLocks noChangeArrowheads="1"/>
            </p:cNvSpPr>
            <p:nvPr/>
          </p:nvSpPr>
          <p:spPr bwMode="auto">
            <a:xfrm>
              <a:off x="3005" y="258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9" name="Oval 239"/>
            <p:cNvSpPr>
              <a:spLocks noChangeArrowheads="1"/>
            </p:cNvSpPr>
            <p:nvPr/>
          </p:nvSpPr>
          <p:spPr bwMode="auto">
            <a:xfrm>
              <a:off x="3006" y="24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0" name="Oval 240"/>
            <p:cNvSpPr>
              <a:spLocks noChangeArrowheads="1"/>
            </p:cNvSpPr>
            <p:nvPr/>
          </p:nvSpPr>
          <p:spPr bwMode="auto">
            <a:xfrm>
              <a:off x="3006" y="22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1" name="Oval 241"/>
            <p:cNvSpPr>
              <a:spLocks noChangeArrowheads="1"/>
            </p:cNvSpPr>
            <p:nvPr/>
          </p:nvSpPr>
          <p:spPr bwMode="auto">
            <a:xfrm>
              <a:off x="3006" y="20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2" name="Oval 242"/>
            <p:cNvSpPr>
              <a:spLocks noChangeArrowheads="1"/>
            </p:cNvSpPr>
            <p:nvPr/>
          </p:nvSpPr>
          <p:spPr bwMode="auto">
            <a:xfrm>
              <a:off x="3005" y="331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3" name="Oval 243"/>
            <p:cNvSpPr>
              <a:spLocks noChangeArrowheads="1"/>
            </p:cNvSpPr>
            <p:nvPr/>
          </p:nvSpPr>
          <p:spPr bwMode="auto">
            <a:xfrm>
              <a:off x="3005" y="313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4" name="Oval 244"/>
            <p:cNvSpPr>
              <a:spLocks noChangeArrowheads="1"/>
            </p:cNvSpPr>
            <p:nvPr/>
          </p:nvSpPr>
          <p:spPr bwMode="auto">
            <a:xfrm>
              <a:off x="3181" y="2950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5" name="Oval 245"/>
            <p:cNvSpPr>
              <a:spLocks noChangeArrowheads="1"/>
            </p:cNvSpPr>
            <p:nvPr/>
          </p:nvSpPr>
          <p:spPr bwMode="auto">
            <a:xfrm>
              <a:off x="3182" y="27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6" name="Oval 246"/>
            <p:cNvSpPr>
              <a:spLocks noChangeArrowheads="1"/>
            </p:cNvSpPr>
            <p:nvPr/>
          </p:nvSpPr>
          <p:spPr bwMode="auto">
            <a:xfrm>
              <a:off x="3181" y="259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7" name="Oval 247"/>
            <p:cNvSpPr>
              <a:spLocks noChangeArrowheads="1"/>
            </p:cNvSpPr>
            <p:nvPr/>
          </p:nvSpPr>
          <p:spPr bwMode="auto">
            <a:xfrm>
              <a:off x="3182" y="24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8" name="Oval 248"/>
            <p:cNvSpPr>
              <a:spLocks noChangeArrowheads="1"/>
            </p:cNvSpPr>
            <p:nvPr/>
          </p:nvSpPr>
          <p:spPr bwMode="auto">
            <a:xfrm>
              <a:off x="3182" y="222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9" name="Oval 249"/>
            <p:cNvSpPr>
              <a:spLocks noChangeArrowheads="1"/>
            </p:cNvSpPr>
            <p:nvPr/>
          </p:nvSpPr>
          <p:spPr bwMode="auto">
            <a:xfrm>
              <a:off x="3182" y="20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0" name="Oval 250"/>
            <p:cNvSpPr>
              <a:spLocks noChangeArrowheads="1"/>
            </p:cNvSpPr>
            <p:nvPr/>
          </p:nvSpPr>
          <p:spPr bwMode="auto">
            <a:xfrm>
              <a:off x="3181" y="3314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1" name="Oval 251"/>
            <p:cNvSpPr>
              <a:spLocks noChangeArrowheads="1"/>
            </p:cNvSpPr>
            <p:nvPr/>
          </p:nvSpPr>
          <p:spPr bwMode="auto">
            <a:xfrm>
              <a:off x="3181" y="3134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2" name="Oval 252"/>
            <p:cNvSpPr>
              <a:spLocks noChangeArrowheads="1"/>
            </p:cNvSpPr>
            <p:nvPr/>
          </p:nvSpPr>
          <p:spPr bwMode="auto">
            <a:xfrm>
              <a:off x="2828" y="3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3" name="Oval 253"/>
            <p:cNvSpPr>
              <a:spLocks noChangeArrowheads="1"/>
            </p:cNvSpPr>
            <p:nvPr/>
          </p:nvSpPr>
          <p:spPr bwMode="auto">
            <a:xfrm>
              <a:off x="2292" y="349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4" name="Oval 254"/>
            <p:cNvSpPr>
              <a:spLocks noChangeArrowheads="1"/>
            </p:cNvSpPr>
            <p:nvPr/>
          </p:nvSpPr>
          <p:spPr bwMode="auto">
            <a:xfrm>
              <a:off x="2473" y="349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5" name="Oval 255"/>
            <p:cNvSpPr>
              <a:spLocks noChangeArrowheads="1"/>
            </p:cNvSpPr>
            <p:nvPr/>
          </p:nvSpPr>
          <p:spPr bwMode="auto">
            <a:xfrm>
              <a:off x="2654" y="349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6" name="Oval 256"/>
            <p:cNvSpPr>
              <a:spLocks noChangeArrowheads="1"/>
            </p:cNvSpPr>
            <p:nvPr/>
          </p:nvSpPr>
          <p:spPr bwMode="auto">
            <a:xfrm>
              <a:off x="2828" y="385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7" name="Oval 257"/>
            <p:cNvSpPr>
              <a:spLocks noChangeArrowheads="1"/>
            </p:cNvSpPr>
            <p:nvPr/>
          </p:nvSpPr>
          <p:spPr bwMode="auto">
            <a:xfrm>
              <a:off x="2292" y="385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8" name="Oval 258"/>
            <p:cNvSpPr>
              <a:spLocks noChangeArrowheads="1"/>
            </p:cNvSpPr>
            <p:nvPr/>
          </p:nvSpPr>
          <p:spPr bwMode="auto">
            <a:xfrm>
              <a:off x="2473" y="385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9" name="Oval 259"/>
            <p:cNvSpPr>
              <a:spLocks noChangeArrowheads="1"/>
            </p:cNvSpPr>
            <p:nvPr/>
          </p:nvSpPr>
          <p:spPr bwMode="auto">
            <a:xfrm>
              <a:off x="2654" y="385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0" name="Oval 260"/>
            <p:cNvSpPr>
              <a:spLocks noChangeArrowheads="1"/>
            </p:cNvSpPr>
            <p:nvPr/>
          </p:nvSpPr>
          <p:spPr bwMode="auto">
            <a:xfrm>
              <a:off x="2828" y="36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1" name="Oval 261"/>
            <p:cNvSpPr>
              <a:spLocks noChangeArrowheads="1"/>
            </p:cNvSpPr>
            <p:nvPr/>
          </p:nvSpPr>
          <p:spPr bwMode="auto">
            <a:xfrm>
              <a:off x="2292" y="367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2" name="Oval 262"/>
            <p:cNvSpPr>
              <a:spLocks noChangeArrowheads="1"/>
            </p:cNvSpPr>
            <p:nvPr/>
          </p:nvSpPr>
          <p:spPr bwMode="auto">
            <a:xfrm>
              <a:off x="2473" y="367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3" name="Oval 263"/>
            <p:cNvSpPr>
              <a:spLocks noChangeArrowheads="1"/>
            </p:cNvSpPr>
            <p:nvPr/>
          </p:nvSpPr>
          <p:spPr bwMode="auto">
            <a:xfrm>
              <a:off x="2654" y="367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4" name="Oval 264"/>
            <p:cNvSpPr>
              <a:spLocks noChangeArrowheads="1"/>
            </p:cNvSpPr>
            <p:nvPr/>
          </p:nvSpPr>
          <p:spPr bwMode="auto">
            <a:xfrm>
              <a:off x="3005" y="349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5" name="Oval 265"/>
            <p:cNvSpPr>
              <a:spLocks noChangeArrowheads="1"/>
            </p:cNvSpPr>
            <p:nvPr/>
          </p:nvSpPr>
          <p:spPr bwMode="auto">
            <a:xfrm>
              <a:off x="3005" y="385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6" name="Oval 266"/>
            <p:cNvSpPr>
              <a:spLocks noChangeArrowheads="1"/>
            </p:cNvSpPr>
            <p:nvPr/>
          </p:nvSpPr>
          <p:spPr bwMode="auto">
            <a:xfrm>
              <a:off x="3005" y="3675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7" name="Oval 267"/>
            <p:cNvSpPr>
              <a:spLocks noChangeArrowheads="1"/>
            </p:cNvSpPr>
            <p:nvPr/>
          </p:nvSpPr>
          <p:spPr bwMode="auto">
            <a:xfrm>
              <a:off x="3181" y="3494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8" name="Oval 268"/>
            <p:cNvSpPr>
              <a:spLocks noChangeArrowheads="1"/>
            </p:cNvSpPr>
            <p:nvPr/>
          </p:nvSpPr>
          <p:spPr bwMode="auto">
            <a:xfrm>
              <a:off x="3181" y="385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9" name="Oval 269"/>
            <p:cNvSpPr>
              <a:spLocks noChangeArrowheads="1"/>
            </p:cNvSpPr>
            <p:nvPr/>
          </p:nvSpPr>
          <p:spPr bwMode="auto">
            <a:xfrm>
              <a:off x="3181" y="367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1" name="Text Box 271"/>
            <p:cNvSpPr txBox="1">
              <a:spLocks noChangeArrowheads="1"/>
            </p:cNvSpPr>
            <p:nvPr/>
          </p:nvSpPr>
          <p:spPr bwMode="auto">
            <a:xfrm>
              <a:off x="2591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13</a:t>
              </a:r>
              <a:endParaRPr lang="en-US"/>
            </a:p>
          </p:txBody>
        </p:sp>
        <p:sp>
          <p:nvSpPr>
            <p:cNvPr id="51472" name="Text Box 272"/>
            <p:cNvSpPr txBox="1">
              <a:spLocks noChangeArrowheads="1"/>
            </p:cNvSpPr>
            <p:nvPr/>
          </p:nvSpPr>
          <p:spPr bwMode="auto">
            <a:xfrm>
              <a:off x="2408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12</a:t>
              </a:r>
              <a:endParaRPr lang="en-US"/>
            </a:p>
          </p:txBody>
        </p:sp>
        <p:sp>
          <p:nvSpPr>
            <p:cNvPr id="51473" name="Text Box 273"/>
            <p:cNvSpPr txBox="1">
              <a:spLocks noChangeArrowheads="1"/>
            </p:cNvSpPr>
            <p:nvPr/>
          </p:nvSpPr>
          <p:spPr bwMode="auto">
            <a:xfrm>
              <a:off x="2228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11</a:t>
              </a:r>
              <a:endParaRPr lang="en-US"/>
            </a:p>
          </p:txBody>
        </p:sp>
        <p:sp>
          <p:nvSpPr>
            <p:cNvPr id="51474" name="Text Box 274"/>
            <p:cNvSpPr txBox="1">
              <a:spLocks noChangeArrowheads="1"/>
            </p:cNvSpPr>
            <p:nvPr/>
          </p:nvSpPr>
          <p:spPr bwMode="auto">
            <a:xfrm>
              <a:off x="2762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14</a:t>
              </a:r>
              <a:endParaRPr lang="en-US"/>
            </a:p>
          </p:txBody>
        </p:sp>
        <p:sp>
          <p:nvSpPr>
            <p:cNvPr id="51475" name="Line 275"/>
            <p:cNvSpPr>
              <a:spLocks noChangeShapeType="1"/>
            </p:cNvSpPr>
            <p:nvPr/>
          </p:nvSpPr>
          <p:spPr bwMode="auto">
            <a:xfrm>
              <a:off x="3258" y="4006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79" name="Line 279"/>
            <p:cNvSpPr>
              <a:spLocks noChangeShapeType="1"/>
            </p:cNvSpPr>
            <p:nvPr/>
          </p:nvSpPr>
          <p:spPr bwMode="auto">
            <a:xfrm rot="5400000" flipV="1">
              <a:off x="1807" y="-539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80" name="Line 280"/>
            <p:cNvSpPr>
              <a:spLocks noChangeShapeType="1"/>
            </p:cNvSpPr>
            <p:nvPr/>
          </p:nvSpPr>
          <p:spPr bwMode="auto">
            <a:xfrm rot="5400000" flipV="1">
              <a:off x="1807" y="-35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81" name="Line 281"/>
            <p:cNvSpPr>
              <a:spLocks noChangeShapeType="1"/>
            </p:cNvSpPr>
            <p:nvPr/>
          </p:nvSpPr>
          <p:spPr bwMode="auto">
            <a:xfrm rot="5400000" flipV="1">
              <a:off x="1807" y="-174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82" name="Line 282"/>
            <p:cNvSpPr>
              <a:spLocks noChangeShapeType="1"/>
            </p:cNvSpPr>
            <p:nvPr/>
          </p:nvSpPr>
          <p:spPr bwMode="auto">
            <a:xfrm rot="5400000" flipV="1">
              <a:off x="1807" y="6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83" name="Line 283"/>
            <p:cNvSpPr>
              <a:spLocks noChangeShapeType="1"/>
            </p:cNvSpPr>
            <p:nvPr/>
          </p:nvSpPr>
          <p:spPr bwMode="auto">
            <a:xfrm rot="5400000" flipV="1">
              <a:off x="1807" y="18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84" name="Line 284"/>
            <p:cNvSpPr>
              <a:spLocks noChangeShapeType="1"/>
            </p:cNvSpPr>
            <p:nvPr/>
          </p:nvSpPr>
          <p:spPr bwMode="auto">
            <a:xfrm rot="5400000" flipV="1">
              <a:off x="1807" y="367"/>
              <a:ext cx="0" cy="3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85" name="Oval 285"/>
            <p:cNvSpPr>
              <a:spLocks noChangeArrowheads="1"/>
            </p:cNvSpPr>
            <p:nvPr/>
          </p:nvSpPr>
          <p:spPr bwMode="auto">
            <a:xfrm>
              <a:off x="664" y="18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6" name="Oval 286"/>
            <p:cNvSpPr>
              <a:spLocks noChangeArrowheads="1"/>
            </p:cNvSpPr>
            <p:nvPr/>
          </p:nvSpPr>
          <p:spPr bwMode="auto">
            <a:xfrm>
              <a:off x="853" y="18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7" name="Oval 287"/>
            <p:cNvSpPr>
              <a:spLocks noChangeArrowheads="1"/>
            </p:cNvSpPr>
            <p:nvPr/>
          </p:nvSpPr>
          <p:spPr bwMode="auto">
            <a:xfrm>
              <a:off x="1751" y="18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8" name="Oval 288"/>
            <p:cNvSpPr>
              <a:spLocks noChangeArrowheads="1"/>
            </p:cNvSpPr>
            <p:nvPr/>
          </p:nvSpPr>
          <p:spPr bwMode="auto">
            <a:xfrm>
              <a:off x="483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9" name="Oval 289"/>
            <p:cNvSpPr>
              <a:spLocks noChangeArrowheads="1"/>
            </p:cNvSpPr>
            <p:nvPr/>
          </p:nvSpPr>
          <p:spPr bwMode="auto">
            <a:xfrm>
              <a:off x="1026" y="184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0" name="Oval 290"/>
            <p:cNvSpPr>
              <a:spLocks noChangeArrowheads="1"/>
            </p:cNvSpPr>
            <p:nvPr/>
          </p:nvSpPr>
          <p:spPr bwMode="auto">
            <a:xfrm>
              <a:off x="1215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1" name="Oval 291"/>
            <p:cNvSpPr>
              <a:spLocks noChangeArrowheads="1"/>
            </p:cNvSpPr>
            <p:nvPr/>
          </p:nvSpPr>
          <p:spPr bwMode="auto">
            <a:xfrm>
              <a:off x="1396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2" name="Oval 292"/>
            <p:cNvSpPr>
              <a:spLocks noChangeArrowheads="1"/>
            </p:cNvSpPr>
            <p:nvPr/>
          </p:nvSpPr>
          <p:spPr bwMode="auto">
            <a:xfrm>
              <a:off x="1577" y="1846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3" name="Oval 293"/>
            <p:cNvSpPr>
              <a:spLocks noChangeArrowheads="1"/>
            </p:cNvSpPr>
            <p:nvPr/>
          </p:nvSpPr>
          <p:spPr bwMode="auto">
            <a:xfrm>
              <a:off x="665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4" name="Oval 294"/>
            <p:cNvSpPr>
              <a:spLocks noChangeArrowheads="1"/>
            </p:cNvSpPr>
            <p:nvPr/>
          </p:nvSpPr>
          <p:spPr bwMode="auto">
            <a:xfrm>
              <a:off x="853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5" name="Oval 295"/>
            <p:cNvSpPr>
              <a:spLocks noChangeArrowheads="1"/>
            </p:cNvSpPr>
            <p:nvPr/>
          </p:nvSpPr>
          <p:spPr bwMode="auto">
            <a:xfrm>
              <a:off x="1752" y="166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6" name="Oval 296"/>
            <p:cNvSpPr>
              <a:spLocks noChangeArrowheads="1"/>
            </p:cNvSpPr>
            <p:nvPr/>
          </p:nvSpPr>
          <p:spPr bwMode="auto">
            <a:xfrm>
              <a:off x="483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7" name="Oval 297"/>
            <p:cNvSpPr>
              <a:spLocks noChangeArrowheads="1"/>
            </p:cNvSpPr>
            <p:nvPr/>
          </p:nvSpPr>
          <p:spPr bwMode="auto">
            <a:xfrm>
              <a:off x="1027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8" name="Oval 298"/>
            <p:cNvSpPr>
              <a:spLocks noChangeArrowheads="1"/>
            </p:cNvSpPr>
            <p:nvPr/>
          </p:nvSpPr>
          <p:spPr bwMode="auto">
            <a:xfrm>
              <a:off x="1216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9" name="Oval 299"/>
            <p:cNvSpPr>
              <a:spLocks noChangeArrowheads="1"/>
            </p:cNvSpPr>
            <p:nvPr/>
          </p:nvSpPr>
          <p:spPr bwMode="auto">
            <a:xfrm>
              <a:off x="1397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0" name="Oval 300"/>
            <p:cNvSpPr>
              <a:spLocks noChangeArrowheads="1"/>
            </p:cNvSpPr>
            <p:nvPr/>
          </p:nvSpPr>
          <p:spPr bwMode="auto">
            <a:xfrm>
              <a:off x="1578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1" name="Oval 301"/>
            <p:cNvSpPr>
              <a:spLocks noChangeArrowheads="1"/>
            </p:cNvSpPr>
            <p:nvPr/>
          </p:nvSpPr>
          <p:spPr bwMode="auto">
            <a:xfrm>
              <a:off x="664" y="14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2" name="Oval 302"/>
            <p:cNvSpPr>
              <a:spLocks noChangeArrowheads="1"/>
            </p:cNvSpPr>
            <p:nvPr/>
          </p:nvSpPr>
          <p:spPr bwMode="auto">
            <a:xfrm>
              <a:off x="853" y="14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3" name="Oval 303"/>
            <p:cNvSpPr>
              <a:spLocks noChangeArrowheads="1"/>
            </p:cNvSpPr>
            <p:nvPr/>
          </p:nvSpPr>
          <p:spPr bwMode="auto">
            <a:xfrm>
              <a:off x="1751" y="148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4" name="Oval 304"/>
            <p:cNvSpPr>
              <a:spLocks noChangeArrowheads="1"/>
            </p:cNvSpPr>
            <p:nvPr/>
          </p:nvSpPr>
          <p:spPr bwMode="auto">
            <a:xfrm>
              <a:off x="483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5" name="Oval 305"/>
            <p:cNvSpPr>
              <a:spLocks noChangeArrowheads="1"/>
            </p:cNvSpPr>
            <p:nvPr/>
          </p:nvSpPr>
          <p:spPr bwMode="auto">
            <a:xfrm>
              <a:off x="1026" y="148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6" name="Oval 306"/>
            <p:cNvSpPr>
              <a:spLocks noChangeArrowheads="1"/>
            </p:cNvSpPr>
            <p:nvPr/>
          </p:nvSpPr>
          <p:spPr bwMode="auto">
            <a:xfrm>
              <a:off x="1215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7" name="Oval 307"/>
            <p:cNvSpPr>
              <a:spLocks noChangeArrowheads="1"/>
            </p:cNvSpPr>
            <p:nvPr/>
          </p:nvSpPr>
          <p:spPr bwMode="auto">
            <a:xfrm>
              <a:off x="1396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8" name="Oval 308"/>
            <p:cNvSpPr>
              <a:spLocks noChangeArrowheads="1"/>
            </p:cNvSpPr>
            <p:nvPr/>
          </p:nvSpPr>
          <p:spPr bwMode="auto">
            <a:xfrm>
              <a:off x="1577" y="148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" name="Oval 309"/>
            <p:cNvSpPr>
              <a:spLocks noChangeArrowheads="1"/>
            </p:cNvSpPr>
            <p:nvPr/>
          </p:nvSpPr>
          <p:spPr bwMode="auto">
            <a:xfrm>
              <a:off x="665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" name="Oval 310"/>
            <p:cNvSpPr>
              <a:spLocks noChangeArrowheads="1"/>
            </p:cNvSpPr>
            <p:nvPr/>
          </p:nvSpPr>
          <p:spPr bwMode="auto">
            <a:xfrm>
              <a:off x="853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1" name="Oval 311"/>
            <p:cNvSpPr>
              <a:spLocks noChangeArrowheads="1"/>
            </p:cNvSpPr>
            <p:nvPr/>
          </p:nvSpPr>
          <p:spPr bwMode="auto">
            <a:xfrm>
              <a:off x="1752" y="130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2" name="Oval 312"/>
            <p:cNvSpPr>
              <a:spLocks noChangeArrowheads="1"/>
            </p:cNvSpPr>
            <p:nvPr/>
          </p:nvSpPr>
          <p:spPr bwMode="auto">
            <a:xfrm>
              <a:off x="483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3" name="Oval 313"/>
            <p:cNvSpPr>
              <a:spLocks noChangeArrowheads="1"/>
            </p:cNvSpPr>
            <p:nvPr/>
          </p:nvSpPr>
          <p:spPr bwMode="auto">
            <a:xfrm>
              <a:off x="1027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4" name="Oval 314"/>
            <p:cNvSpPr>
              <a:spLocks noChangeArrowheads="1"/>
            </p:cNvSpPr>
            <p:nvPr/>
          </p:nvSpPr>
          <p:spPr bwMode="auto">
            <a:xfrm>
              <a:off x="1216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5" name="Oval 315"/>
            <p:cNvSpPr>
              <a:spLocks noChangeArrowheads="1"/>
            </p:cNvSpPr>
            <p:nvPr/>
          </p:nvSpPr>
          <p:spPr bwMode="auto">
            <a:xfrm>
              <a:off x="1397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6" name="Oval 316"/>
            <p:cNvSpPr>
              <a:spLocks noChangeArrowheads="1"/>
            </p:cNvSpPr>
            <p:nvPr/>
          </p:nvSpPr>
          <p:spPr bwMode="auto">
            <a:xfrm>
              <a:off x="1578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7" name="Oval 317"/>
            <p:cNvSpPr>
              <a:spLocks noChangeArrowheads="1"/>
            </p:cNvSpPr>
            <p:nvPr/>
          </p:nvSpPr>
          <p:spPr bwMode="auto">
            <a:xfrm>
              <a:off x="665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8" name="Oval 318"/>
            <p:cNvSpPr>
              <a:spLocks noChangeArrowheads="1"/>
            </p:cNvSpPr>
            <p:nvPr/>
          </p:nvSpPr>
          <p:spPr bwMode="auto">
            <a:xfrm>
              <a:off x="853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9" name="Oval 319"/>
            <p:cNvSpPr>
              <a:spLocks noChangeArrowheads="1"/>
            </p:cNvSpPr>
            <p:nvPr/>
          </p:nvSpPr>
          <p:spPr bwMode="auto">
            <a:xfrm>
              <a:off x="1752" y="111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0" name="Oval 320"/>
            <p:cNvSpPr>
              <a:spLocks noChangeArrowheads="1"/>
            </p:cNvSpPr>
            <p:nvPr/>
          </p:nvSpPr>
          <p:spPr bwMode="auto">
            <a:xfrm>
              <a:off x="483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1" name="Oval 321"/>
            <p:cNvSpPr>
              <a:spLocks noChangeArrowheads="1"/>
            </p:cNvSpPr>
            <p:nvPr/>
          </p:nvSpPr>
          <p:spPr bwMode="auto">
            <a:xfrm>
              <a:off x="1027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2" name="Oval 322"/>
            <p:cNvSpPr>
              <a:spLocks noChangeArrowheads="1"/>
            </p:cNvSpPr>
            <p:nvPr/>
          </p:nvSpPr>
          <p:spPr bwMode="auto">
            <a:xfrm>
              <a:off x="1216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3" name="Oval 323"/>
            <p:cNvSpPr>
              <a:spLocks noChangeArrowheads="1"/>
            </p:cNvSpPr>
            <p:nvPr/>
          </p:nvSpPr>
          <p:spPr bwMode="auto">
            <a:xfrm>
              <a:off x="1397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4" name="Oval 324"/>
            <p:cNvSpPr>
              <a:spLocks noChangeArrowheads="1"/>
            </p:cNvSpPr>
            <p:nvPr/>
          </p:nvSpPr>
          <p:spPr bwMode="auto">
            <a:xfrm>
              <a:off x="1578" y="111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5" name="Oval 325"/>
            <p:cNvSpPr>
              <a:spLocks noChangeArrowheads="1"/>
            </p:cNvSpPr>
            <p:nvPr/>
          </p:nvSpPr>
          <p:spPr bwMode="auto">
            <a:xfrm>
              <a:off x="665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6" name="Oval 326"/>
            <p:cNvSpPr>
              <a:spLocks noChangeArrowheads="1"/>
            </p:cNvSpPr>
            <p:nvPr/>
          </p:nvSpPr>
          <p:spPr bwMode="auto">
            <a:xfrm>
              <a:off x="853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7" name="Oval 327"/>
            <p:cNvSpPr>
              <a:spLocks noChangeArrowheads="1"/>
            </p:cNvSpPr>
            <p:nvPr/>
          </p:nvSpPr>
          <p:spPr bwMode="auto">
            <a:xfrm>
              <a:off x="1752" y="935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8" name="Oval 328"/>
            <p:cNvSpPr>
              <a:spLocks noChangeArrowheads="1"/>
            </p:cNvSpPr>
            <p:nvPr/>
          </p:nvSpPr>
          <p:spPr bwMode="auto">
            <a:xfrm>
              <a:off x="483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9" name="Oval 329"/>
            <p:cNvSpPr>
              <a:spLocks noChangeArrowheads="1"/>
            </p:cNvSpPr>
            <p:nvPr/>
          </p:nvSpPr>
          <p:spPr bwMode="auto">
            <a:xfrm>
              <a:off x="1027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0" name="Oval 330"/>
            <p:cNvSpPr>
              <a:spLocks noChangeArrowheads="1"/>
            </p:cNvSpPr>
            <p:nvPr/>
          </p:nvSpPr>
          <p:spPr bwMode="auto">
            <a:xfrm>
              <a:off x="1216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1" name="Oval 331"/>
            <p:cNvSpPr>
              <a:spLocks noChangeArrowheads="1"/>
            </p:cNvSpPr>
            <p:nvPr/>
          </p:nvSpPr>
          <p:spPr bwMode="auto">
            <a:xfrm>
              <a:off x="1397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2" name="Oval 332"/>
            <p:cNvSpPr>
              <a:spLocks noChangeArrowheads="1"/>
            </p:cNvSpPr>
            <p:nvPr/>
          </p:nvSpPr>
          <p:spPr bwMode="auto">
            <a:xfrm>
              <a:off x="1578" y="938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3" name="Oval 333"/>
            <p:cNvSpPr>
              <a:spLocks noChangeArrowheads="1"/>
            </p:cNvSpPr>
            <p:nvPr/>
          </p:nvSpPr>
          <p:spPr bwMode="auto">
            <a:xfrm>
              <a:off x="304" y="184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4" name="Oval 334"/>
            <p:cNvSpPr>
              <a:spLocks noChangeArrowheads="1"/>
            </p:cNvSpPr>
            <p:nvPr/>
          </p:nvSpPr>
          <p:spPr bwMode="auto">
            <a:xfrm>
              <a:off x="304" y="166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5" name="Oval 335"/>
            <p:cNvSpPr>
              <a:spLocks noChangeArrowheads="1"/>
            </p:cNvSpPr>
            <p:nvPr/>
          </p:nvSpPr>
          <p:spPr bwMode="auto">
            <a:xfrm>
              <a:off x="304" y="14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6" name="Oval 336"/>
            <p:cNvSpPr>
              <a:spLocks noChangeArrowheads="1"/>
            </p:cNvSpPr>
            <p:nvPr/>
          </p:nvSpPr>
          <p:spPr bwMode="auto">
            <a:xfrm>
              <a:off x="304" y="130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7" name="Oval 337"/>
            <p:cNvSpPr>
              <a:spLocks noChangeArrowheads="1"/>
            </p:cNvSpPr>
            <p:nvPr/>
          </p:nvSpPr>
          <p:spPr bwMode="auto">
            <a:xfrm>
              <a:off x="304" y="111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8" name="Oval 338"/>
            <p:cNvSpPr>
              <a:spLocks noChangeArrowheads="1"/>
            </p:cNvSpPr>
            <p:nvPr/>
          </p:nvSpPr>
          <p:spPr bwMode="auto">
            <a:xfrm>
              <a:off x="304" y="933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9" name="Oval 339"/>
            <p:cNvSpPr>
              <a:spLocks noChangeArrowheads="1"/>
            </p:cNvSpPr>
            <p:nvPr/>
          </p:nvSpPr>
          <p:spPr bwMode="auto">
            <a:xfrm>
              <a:off x="1928" y="184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0" name="Oval 340"/>
            <p:cNvSpPr>
              <a:spLocks noChangeArrowheads="1"/>
            </p:cNvSpPr>
            <p:nvPr/>
          </p:nvSpPr>
          <p:spPr bwMode="auto">
            <a:xfrm>
              <a:off x="1929" y="166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1" name="Oval 341"/>
            <p:cNvSpPr>
              <a:spLocks noChangeArrowheads="1"/>
            </p:cNvSpPr>
            <p:nvPr/>
          </p:nvSpPr>
          <p:spPr bwMode="auto">
            <a:xfrm>
              <a:off x="1928" y="1489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2" name="Oval 342"/>
            <p:cNvSpPr>
              <a:spLocks noChangeArrowheads="1"/>
            </p:cNvSpPr>
            <p:nvPr/>
          </p:nvSpPr>
          <p:spPr bwMode="auto">
            <a:xfrm>
              <a:off x="1929" y="130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3" name="Oval 343"/>
            <p:cNvSpPr>
              <a:spLocks noChangeArrowheads="1"/>
            </p:cNvSpPr>
            <p:nvPr/>
          </p:nvSpPr>
          <p:spPr bwMode="auto">
            <a:xfrm>
              <a:off x="1929" y="112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4" name="Oval 344"/>
            <p:cNvSpPr>
              <a:spLocks noChangeArrowheads="1"/>
            </p:cNvSpPr>
            <p:nvPr/>
          </p:nvSpPr>
          <p:spPr bwMode="auto">
            <a:xfrm>
              <a:off x="1929" y="94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5" name="Oval 345"/>
            <p:cNvSpPr>
              <a:spLocks noChangeArrowheads="1"/>
            </p:cNvSpPr>
            <p:nvPr/>
          </p:nvSpPr>
          <p:spPr bwMode="auto">
            <a:xfrm>
              <a:off x="2104" y="185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6" name="Oval 346"/>
            <p:cNvSpPr>
              <a:spLocks noChangeArrowheads="1"/>
            </p:cNvSpPr>
            <p:nvPr/>
          </p:nvSpPr>
          <p:spPr bwMode="auto">
            <a:xfrm>
              <a:off x="2105" y="167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7" name="Oval 347"/>
            <p:cNvSpPr>
              <a:spLocks noChangeArrowheads="1"/>
            </p:cNvSpPr>
            <p:nvPr/>
          </p:nvSpPr>
          <p:spPr bwMode="auto">
            <a:xfrm>
              <a:off x="2104" y="1492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8" name="Oval 348"/>
            <p:cNvSpPr>
              <a:spLocks noChangeArrowheads="1"/>
            </p:cNvSpPr>
            <p:nvPr/>
          </p:nvSpPr>
          <p:spPr bwMode="auto">
            <a:xfrm>
              <a:off x="2105" y="131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9" name="Oval 349"/>
            <p:cNvSpPr>
              <a:spLocks noChangeArrowheads="1"/>
            </p:cNvSpPr>
            <p:nvPr/>
          </p:nvSpPr>
          <p:spPr bwMode="auto">
            <a:xfrm>
              <a:off x="2105" y="112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0" name="Oval 350"/>
            <p:cNvSpPr>
              <a:spLocks noChangeArrowheads="1"/>
            </p:cNvSpPr>
            <p:nvPr/>
          </p:nvSpPr>
          <p:spPr bwMode="auto">
            <a:xfrm>
              <a:off x="2105" y="94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1" name="Text Box 351"/>
            <p:cNvSpPr txBox="1">
              <a:spLocks noChangeArrowheads="1"/>
            </p:cNvSpPr>
            <p:nvPr/>
          </p:nvSpPr>
          <p:spPr bwMode="auto">
            <a:xfrm>
              <a:off x="-4" y="108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15</a:t>
              </a:r>
              <a:endParaRPr lang="en-US"/>
            </a:p>
          </p:txBody>
        </p:sp>
        <p:sp>
          <p:nvSpPr>
            <p:cNvPr id="51552" name="Text Box 352"/>
            <p:cNvSpPr txBox="1">
              <a:spLocks noChangeArrowheads="1"/>
            </p:cNvSpPr>
            <p:nvPr/>
          </p:nvSpPr>
          <p:spPr bwMode="auto">
            <a:xfrm>
              <a:off x="-4" y="144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13</a:t>
              </a:r>
              <a:endParaRPr lang="en-US"/>
            </a:p>
          </p:txBody>
        </p:sp>
        <p:sp>
          <p:nvSpPr>
            <p:cNvPr id="51553" name="Text Box 353"/>
            <p:cNvSpPr txBox="1">
              <a:spLocks noChangeArrowheads="1"/>
            </p:cNvSpPr>
            <p:nvPr/>
          </p:nvSpPr>
          <p:spPr bwMode="auto">
            <a:xfrm>
              <a:off x="-4" y="162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12</a:t>
              </a:r>
              <a:endParaRPr lang="en-US"/>
            </a:p>
          </p:txBody>
        </p:sp>
        <p:sp>
          <p:nvSpPr>
            <p:cNvPr id="51554" name="Text Box 354"/>
            <p:cNvSpPr txBox="1">
              <a:spLocks noChangeArrowheads="1"/>
            </p:cNvSpPr>
            <p:nvPr/>
          </p:nvSpPr>
          <p:spPr bwMode="auto">
            <a:xfrm>
              <a:off x="-4" y="126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14</a:t>
              </a:r>
              <a:endParaRPr lang="en-US"/>
            </a:p>
          </p:txBody>
        </p:sp>
        <p:sp>
          <p:nvSpPr>
            <p:cNvPr id="51558" name="Oval 358"/>
            <p:cNvSpPr>
              <a:spLocks noChangeArrowheads="1"/>
            </p:cNvSpPr>
            <p:nvPr/>
          </p:nvSpPr>
          <p:spPr bwMode="auto">
            <a:xfrm>
              <a:off x="2826" y="18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9" name="Oval 359"/>
            <p:cNvSpPr>
              <a:spLocks noChangeArrowheads="1"/>
            </p:cNvSpPr>
            <p:nvPr/>
          </p:nvSpPr>
          <p:spPr bwMode="auto">
            <a:xfrm>
              <a:off x="2290" y="18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0" name="Oval 360"/>
            <p:cNvSpPr>
              <a:spLocks noChangeArrowheads="1"/>
            </p:cNvSpPr>
            <p:nvPr/>
          </p:nvSpPr>
          <p:spPr bwMode="auto">
            <a:xfrm>
              <a:off x="2471" y="18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1" name="Oval 361"/>
            <p:cNvSpPr>
              <a:spLocks noChangeArrowheads="1"/>
            </p:cNvSpPr>
            <p:nvPr/>
          </p:nvSpPr>
          <p:spPr bwMode="auto">
            <a:xfrm>
              <a:off x="2652" y="1845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2" name="Oval 362"/>
            <p:cNvSpPr>
              <a:spLocks noChangeArrowheads="1"/>
            </p:cNvSpPr>
            <p:nvPr/>
          </p:nvSpPr>
          <p:spPr bwMode="auto">
            <a:xfrm>
              <a:off x="2827" y="166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3" name="Oval 363"/>
            <p:cNvSpPr>
              <a:spLocks noChangeArrowheads="1"/>
            </p:cNvSpPr>
            <p:nvPr/>
          </p:nvSpPr>
          <p:spPr bwMode="auto">
            <a:xfrm>
              <a:off x="2291" y="16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4" name="Oval 364"/>
            <p:cNvSpPr>
              <a:spLocks noChangeArrowheads="1"/>
            </p:cNvSpPr>
            <p:nvPr/>
          </p:nvSpPr>
          <p:spPr bwMode="auto">
            <a:xfrm>
              <a:off x="2472" y="16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5" name="Oval 365"/>
            <p:cNvSpPr>
              <a:spLocks noChangeArrowheads="1"/>
            </p:cNvSpPr>
            <p:nvPr/>
          </p:nvSpPr>
          <p:spPr bwMode="auto">
            <a:xfrm>
              <a:off x="2653" y="166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6" name="Oval 366"/>
            <p:cNvSpPr>
              <a:spLocks noChangeArrowheads="1"/>
            </p:cNvSpPr>
            <p:nvPr/>
          </p:nvSpPr>
          <p:spPr bwMode="auto">
            <a:xfrm>
              <a:off x="2826" y="148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7" name="Oval 367"/>
            <p:cNvSpPr>
              <a:spLocks noChangeArrowheads="1"/>
            </p:cNvSpPr>
            <p:nvPr/>
          </p:nvSpPr>
          <p:spPr bwMode="auto">
            <a:xfrm>
              <a:off x="2290" y="1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8" name="Oval 368"/>
            <p:cNvSpPr>
              <a:spLocks noChangeArrowheads="1"/>
            </p:cNvSpPr>
            <p:nvPr/>
          </p:nvSpPr>
          <p:spPr bwMode="auto">
            <a:xfrm>
              <a:off x="2471" y="1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9" name="Oval 369"/>
            <p:cNvSpPr>
              <a:spLocks noChangeArrowheads="1"/>
            </p:cNvSpPr>
            <p:nvPr/>
          </p:nvSpPr>
          <p:spPr bwMode="auto">
            <a:xfrm>
              <a:off x="2652" y="1486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0" name="Oval 370"/>
            <p:cNvSpPr>
              <a:spLocks noChangeArrowheads="1"/>
            </p:cNvSpPr>
            <p:nvPr/>
          </p:nvSpPr>
          <p:spPr bwMode="auto">
            <a:xfrm>
              <a:off x="2827" y="130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1" name="Oval 371"/>
            <p:cNvSpPr>
              <a:spLocks noChangeArrowheads="1"/>
            </p:cNvSpPr>
            <p:nvPr/>
          </p:nvSpPr>
          <p:spPr bwMode="auto">
            <a:xfrm>
              <a:off x="2291" y="1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2" name="Oval 372"/>
            <p:cNvSpPr>
              <a:spLocks noChangeArrowheads="1"/>
            </p:cNvSpPr>
            <p:nvPr/>
          </p:nvSpPr>
          <p:spPr bwMode="auto">
            <a:xfrm>
              <a:off x="2472" y="1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3" name="Oval 373"/>
            <p:cNvSpPr>
              <a:spLocks noChangeArrowheads="1"/>
            </p:cNvSpPr>
            <p:nvPr/>
          </p:nvSpPr>
          <p:spPr bwMode="auto">
            <a:xfrm>
              <a:off x="2653" y="130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4" name="Oval 374"/>
            <p:cNvSpPr>
              <a:spLocks noChangeArrowheads="1"/>
            </p:cNvSpPr>
            <p:nvPr/>
          </p:nvSpPr>
          <p:spPr bwMode="auto">
            <a:xfrm>
              <a:off x="2827" y="1113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5" name="Oval 375"/>
            <p:cNvSpPr>
              <a:spLocks noChangeArrowheads="1"/>
            </p:cNvSpPr>
            <p:nvPr/>
          </p:nvSpPr>
          <p:spPr bwMode="auto">
            <a:xfrm>
              <a:off x="2291" y="11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6" name="Oval 376"/>
            <p:cNvSpPr>
              <a:spLocks noChangeArrowheads="1"/>
            </p:cNvSpPr>
            <p:nvPr/>
          </p:nvSpPr>
          <p:spPr bwMode="auto">
            <a:xfrm>
              <a:off x="2472" y="11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7" name="Oval 377"/>
            <p:cNvSpPr>
              <a:spLocks noChangeArrowheads="1"/>
            </p:cNvSpPr>
            <p:nvPr/>
          </p:nvSpPr>
          <p:spPr bwMode="auto">
            <a:xfrm>
              <a:off x="2653" y="111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8" name="Oval 378"/>
            <p:cNvSpPr>
              <a:spLocks noChangeArrowheads="1"/>
            </p:cNvSpPr>
            <p:nvPr/>
          </p:nvSpPr>
          <p:spPr bwMode="auto">
            <a:xfrm>
              <a:off x="2827" y="934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9" name="Oval 379"/>
            <p:cNvSpPr>
              <a:spLocks noChangeArrowheads="1"/>
            </p:cNvSpPr>
            <p:nvPr/>
          </p:nvSpPr>
          <p:spPr bwMode="auto">
            <a:xfrm>
              <a:off x="2291" y="9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0" name="Oval 380"/>
            <p:cNvSpPr>
              <a:spLocks noChangeArrowheads="1"/>
            </p:cNvSpPr>
            <p:nvPr/>
          </p:nvSpPr>
          <p:spPr bwMode="auto">
            <a:xfrm>
              <a:off x="2472" y="9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1" name="Oval 381"/>
            <p:cNvSpPr>
              <a:spLocks noChangeArrowheads="1"/>
            </p:cNvSpPr>
            <p:nvPr/>
          </p:nvSpPr>
          <p:spPr bwMode="auto">
            <a:xfrm>
              <a:off x="2653" y="937"/>
              <a:ext cx="151" cy="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2" name="Oval 382"/>
            <p:cNvSpPr>
              <a:spLocks noChangeArrowheads="1"/>
            </p:cNvSpPr>
            <p:nvPr/>
          </p:nvSpPr>
          <p:spPr bwMode="auto">
            <a:xfrm>
              <a:off x="3003" y="1847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3" name="Oval 383"/>
            <p:cNvSpPr>
              <a:spLocks noChangeArrowheads="1"/>
            </p:cNvSpPr>
            <p:nvPr/>
          </p:nvSpPr>
          <p:spPr bwMode="auto">
            <a:xfrm>
              <a:off x="3004" y="1667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4" name="Oval 384"/>
            <p:cNvSpPr>
              <a:spLocks noChangeArrowheads="1"/>
            </p:cNvSpPr>
            <p:nvPr/>
          </p:nvSpPr>
          <p:spPr bwMode="auto">
            <a:xfrm>
              <a:off x="3003" y="1488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5" name="Oval 385"/>
            <p:cNvSpPr>
              <a:spLocks noChangeArrowheads="1"/>
            </p:cNvSpPr>
            <p:nvPr/>
          </p:nvSpPr>
          <p:spPr bwMode="auto">
            <a:xfrm>
              <a:off x="3004" y="1308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6" name="Oval 386"/>
            <p:cNvSpPr>
              <a:spLocks noChangeArrowheads="1"/>
            </p:cNvSpPr>
            <p:nvPr/>
          </p:nvSpPr>
          <p:spPr bwMode="auto">
            <a:xfrm>
              <a:off x="3004" y="111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7" name="Oval 387"/>
            <p:cNvSpPr>
              <a:spLocks noChangeArrowheads="1"/>
            </p:cNvSpPr>
            <p:nvPr/>
          </p:nvSpPr>
          <p:spPr bwMode="auto">
            <a:xfrm>
              <a:off x="3004" y="939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8" name="Oval 388"/>
            <p:cNvSpPr>
              <a:spLocks noChangeArrowheads="1"/>
            </p:cNvSpPr>
            <p:nvPr/>
          </p:nvSpPr>
          <p:spPr bwMode="auto">
            <a:xfrm>
              <a:off x="3179" y="1850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9" name="Oval 389"/>
            <p:cNvSpPr>
              <a:spLocks noChangeArrowheads="1"/>
            </p:cNvSpPr>
            <p:nvPr/>
          </p:nvSpPr>
          <p:spPr bwMode="auto">
            <a:xfrm>
              <a:off x="3180" y="1670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0" name="Oval 390"/>
            <p:cNvSpPr>
              <a:spLocks noChangeArrowheads="1"/>
            </p:cNvSpPr>
            <p:nvPr/>
          </p:nvSpPr>
          <p:spPr bwMode="auto">
            <a:xfrm>
              <a:off x="3179" y="1491"/>
              <a:ext cx="152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1" name="Oval 391"/>
            <p:cNvSpPr>
              <a:spLocks noChangeArrowheads="1"/>
            </p:cNvSpPr>
            <p:nvPr/>
          </p:nvSpPr>
          <p:spPr bwMode="auto">
            <a:xfrm>
              <a:off x="3180" y="1311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2" name="Oval 392"/>
            <p:cNvSpPr>
              <a:spLocks noChangeArrowheads="1"/>
            </p:cNvSpPr>
            <p:nvPr/>
          </p:nvSpPr>
          <p:spPr bwMode="auto">
            <a:xfrm>
              <a:off x="3180" y="112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3" name="Oval 393"/>
            <p:cNvSpPr>
              <a:spLocks noChangeArrowheads="1"/>
            </p:cNvSpPr>
            <p:nvPr/>
          </p:nvSpPr>
          <p:spPr bwMode="auto">
            <a:xfrm>
              <a:off x="3180" y="942"/>
              <a:ext cx="151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4" name="Text Box 394"/>
            <p:cNvSpPr txBox="1">
              <a:spLocks noChangeArrowheads="1"/>
            </p:cNvSpPr>
            <p:nvPr/>
          </p:nvSpPr>
          <p:spPr bwMode="auto">
            <a:xfrm>
              <a:off x="-6" y="180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11</a:t>
              </a:r>
              <a:endParaRPr lang="en-US"/>
            </a:p>
          </p:txBody>
        </p:sp>
        <p:sp>
          <p:nvSpPr>
            <p:cNvPr id="51375" name="Line 175"/>
            <p:cNvSpPr>
              <a:spLocks noChangeShapeType="1"/>
            </p:cNvSpPr>
            <p:nvPr/>
          </p:nvSpPr>
          <p:spPr bwMode="auto">
            <a:xfrm flipV="1">
              <a:off x="235" y="1036"/>
              <a:ext cx="3014" cy="3039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68" name="Oval 168"/>
            <p:cNvSpPr>
              <a:spLocks noChangeArrowheads="1"/>
            </p:cNvSpPr>
            <p:nvPr/>
          </p:nvSpPr>
          <p:spPr bwMode="auto">
            <a:xfrm>
              <a:off x="-2568" y="1016"/>
              <a:ext cx="5831" cy="5832"/>
            </a:xfrm>
            <a:prstGeom prst="ellips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5" name="Rectangle 355"/>
            <p:cNvSpPr>
              <a:spLocks noChangeArrowheads="1"/>
            </p:cNvSpPr>
            <p:nvPr/>
          </p:nvSpPr>
          <p:spPr bwMode="auto">
            <a:xfrm>
              <a:off x="-88" y="967"/>
              <a:ext cx="388" cy="15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7" name="Text Box 357"/>
            <p:cNvSpPr txBox="1">
              <a:spLocks noChangeArrowheads="1"/>
            </p:cNvSpPr>
            <p:nvPr/>
          </p:nvSpPr>
          <p:spPr bwMode="auto">
            <a:xfrm>
              <a:off x="-4" y="90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16</a:t>
              </a:r>
              <a:endParaRPr lang="en-US"/>
            </a:p>
          </p:txBody>
        </p:sp>
        <p:sp>
          <p:nvSpPr>
            <p:cNvPr id="51556" name="Line 356"/>
            <p:cNvSpPr>
              <a:spLocks noChangeShapeType="1"/>
            </p:cNvSpPr>
            <p:nvPr/>
          </p:nvSpPr>
          <p:spPr bwMode="auto">
            <a:xfrm flipH="1">
              <a:off x="255" y="1017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69" name="Rectangle 169"/>
            <p:cNvSpPr>
              <a:spLocks noChangeArrowheads="1"/>
            </p:cNvSpPr>
            <p:nvPr/>
          </p:nvSpPr>
          <p:spPr bwMode="auto">
            <a:xfrm>
              <a:off x="3138" y="4013"/>
              <a:ext cx="248" cy="4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0" name="Line 170"/>
            <p:cNvSpPr>
              <a:spLocks noChangeShapeType="1"/>
            </p:cNvSpPr>
            <p:nvPr/>
          </p:nvSpPr>
          <p:spPr bwMode="auto">
            <a:xfrm>
              <a:off x="3262" y="400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70" name="Text Box 270"/>
            <p:cNvSpPr txBox="1">
              <a:spLocks noChangeArrowheads="1"/>
            </p:cNvSpPr>
            <p:nvPr/>
          </p:nvSpPr>
          <p:spPr bwMode="auto">
            <a:xfrm>
              <a:off x="2940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15</a:t>
              </a:r>
              <a:endParaRPr lang="en-US"/>
            </a:p>
          </p:txBody>
        </p:sp>
        <p:sp>
          <p:nvSpPr>
            <p:cNvPr id="51476" name="Text Box 276"/>
            <p:cNvSpPr txBox="1">
              <a:spLocks noChangeArrowheads="1"/>
            </p:cNvSpPr>
            <p:nvPr/>
          </p:nvSpPr>
          <p:spPr bwMode="auto">
            <a:xfrm>
              <a:off x="3116" y="406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16</a:t>
              </a: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Mid-Point Circle Algorithm Summary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The key insights in the mid-point circle algorithm are:</a:t>
            </a:r>
          </a:p>
          <a:p>
            <a:pPr lvl="1"/>
            <a:r>
              <a:rPr lang="en-IE"/>
              <a:t>Eight-way symmetry can hugely reduce the work in drawing a circle</a:t>
            </a:r>
          </a:p>
          <a:p>
            <a:pPr lvl="1"/>
            <a:r>
              <a:rPr lang="en-IE"/>
              <a:t>Moving in unit steps along the x axis at each point along the circle’s edge we need to choose between two possible y coordinates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  <a:noFill/>
          <a:ln/>
        </p:spPr>
        <p:txBody>
          <a:bodyPr/>
          <a:lstStyle/>
          <a:p>
            <a:pPr algn="just"/>
            <a:r>
              <a:rPr lang="en-US" dirty="0"/>
              <a:t>So,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dirty="0"/>
              <a:t> and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dirty="0"/>
              <a:t> are given as follows:</a:t>
            </a:r>
          </a:p>
          <a:p>
            <a:pPr algn="just"/>
            <a:endParaRPr lang="en-US" dirty="0"/>
          </a:p>
          <a:p>
            <a:pPr algn="just"/>
            <a:endParaRPr lang="en-US" sz="3600" dirty="0"/>
          </a:p>
          <a:p>
            <a:pPr algn="just"/>
            <a:r>
              <a:rPr lang="en-US" dirty="0"/>
              <a:t>and:</a:t>
            </a:r>
          </a:p>
          <a:p>
            <a:pPr algn="just"/>
            <a:endParaRPr lang="en-US" dirty="0"/>
          </a:p>
          <a:p>
            <a:pPr algn="just"/>
            <a:endParaRPr lang="en-US" sz="4000" dirty="0"/>
          </a:p>
          <a:p>
            <a:pPr algn="just"/>
            <a:r>
              <a:rPr lang="en-US" dirty="0"/>
              <a:t>We can use these to make a simple decision about which pixel is closer to the mathematical line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grpSp>
        <p:nvGrpSpPr>
          <p:cNvPr id="36888" name="Group 24"/>
          <p:cNvGrpSpPr>
            <a:grpSpLocks/>
          </p:cNvGrpSpPr>
          <p:nvPr/>
        </p:nvGrpSpPr>
        <p:grpSpPr bwMode="auto">
          <a:xfrm>
            <a:off x="2465388" y="2146300"/>
            <a:ext cx="4197350" cy="1247775"/>
            <a:chOff x="1030" y="2059"/>
            <a:chExt cx="2644" cy="786"/>
          </a:xfrm>
        </p:grpSpPr>
        <p:graphicFrame>
          <p:nvGraphicFramePr>
            <p:cNvPr id="36889" name="Object 25"/>
            <p:cNvGraphicFramePr>
              <a:graphicFrameLocks noChangeAspect="1"/>
            </p:cNvGraphicFramePr>
            <p:nvPr/>
          </p:nvGraphicFramePr>
          <p:xfrm>
            <a:off x="1030" y="2059"/>
            <a:ext cx="149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2" name="Equation" r:id="rId3" imgW="863280" imgH="228600" progId="Equation.3">
                    <p:embed/>
                  </p:oleObj>
                </mc:Choice>
                <mc:Fallback>
                  <p:oleObj name="Equation" r:id="rId3" imgW="86328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059"/>
                          <a:ext cx="1493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1632" y="2450"/>
            <a:ext cx="204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3" name="Equation" r:id="rId5" imgW="1180800" imgH="228600" progId="Equation.3">
                    <p:embed/>
                  </p:oleObj>
                </mc:Choice>
                <mc:Fallback>
                  <p:oleObj name="Equation" r:id="rId5" imgW="1180800" imgH="228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50"/>
                          <a:ext cx="2042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2179638" y="3833813"/>
            <a:ext cx="4762500" cy="1265237"/>
            <a:chOff x="1018" y="3070"/>
            <a:chExt cx="3000" cy="797"/>
          </a:xfrm>
        </p:grpSpPr>
        <p:graphicFrame>
          <p:nvGraphicFramePr>
            <p:cNvPr id="36892" name="Object 28"/>
            <p:cNvGraphicFramePr>
              <a:graphicFrameLocks noChangeAspect="1"/>
            </p:cNvGraphicFramePr>
            <p:nvPr/>
          </p:nvGraphicFramePr>
          <p:xfrm>
            <a:off x="1018" y="3070"/>
            <a:ext cx="201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4" name="Equation" r:id="rId7" imgW="1168200" imgH="241200" progId="Equation.3">
                    <p:embed/>
                  </p:oleObj>
                </mc:Choice>
                <mc:Fallback>
                  <p:oleObj name="Equation" r:id="rId7" imgW="1168200" imgH="2412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3070"/>
                          <a:ext cx="2019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29"/>
            <p:cNvGraphicFramePr>
              <a:graphicFrameLocks noChangeAspect="1"/>
            </p:cNvGraphicFramePr>
            <p:nvPr/>
          </p:nvGraphicFramePr>
          <p:xfrm>
            <a:off x="1624" y="3472"/>
            <a:ext cx="239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5" name="Equation" r:id="rId9" imgW="1384200" imgH="228600" progId="Equation.3">
                    <p:embed/>
                  </p:oleObj>
                </mc:Choice>
                <mc:Fallback>
                  <p:oleObj name="Equation" r:id="rId9" imgW="1384200" imgH="228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3472"/>
                          <a:ext cx="2394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  <a:noFill/>
          <a:ln/>
        </p:spPr>
        <p:txBody>
          <a:bodyPr/>
          <a:lstStyle/>
          <a:p>
            <a:pPr algn="just"/>
            <a:r>
              <a:rPr lang="en-US" dirty="0"/>
              <a:t>This simple decision is based on the difference between the two pixel positions:</a:t>
            </a:r>
          </a:p>
          <a:p>
            <a:pPr algn="just"/>
            <a:endParaRPr lang="en-US" sz="4000" dirty="0"/>
          </a:p>
          <a:p>
            <a:pPr algn="just"/>
            <a:r>
              <a:rPr lang="en-US" dirty="0"/>
              <a:t>Let’s substitute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with </a:t>
            </a:r>
            <a:r>
              <a:rPr lang="en-US" dirty="0">
                <a:cs typeface="Arial" charset="0"/>
              </a:rPr>
              <a:t>∆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cs typeface="Arial" charset="0"/>
              </a:rPr>
              <a:t>/∆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cs typeface="Arial" charset="0"/>
              </a:rPr>
              <a:t> where ∆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cs typeface="Arial" charset="0"/>
              </a:rPr>
              <a:t> and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cs typeface="Arial" charset="0"/>
              </a:rPr>
              <a:t>∆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cs typeface="Arial" charset="0"/>
              </a:rPr>
              <a:t> are the differences between the end-points: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979488" y="2462213"/>
          <a:ext cx="71643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3" imgW="2400120" imgH="241200" progId="Equation.3">
                  <p:embed/>
                </p:oleObj>
              </mc:Choice>
              <mc:Fallback>
                <p:oleObj name="Equation" r:id="rId3" imgW="240012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462213"/>
                        <a:ext cx="71643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982663" y="4360863"/>
          <a:ext cx="76501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5" imgW="3060360" imgH="393480" progId="Equation.3">
                  <p:embed/>
                </p:oleObj>
              </mc:Choice>
              <mc:Fallback>
                <p:oleObj name="Equation" r:id="rId5" imgW="306036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360863"/>
                        <a:ext cx="7650162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3633788" y="5487988"/>
          <a:ext cx="54991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7" imgW="2349360" imgH="228600" progId="Equation.3">
                  <p:embed/>
                </p:oleObj>
              </mc:Choice>
              <mc:Fallback>
                <p:oleObj name="Equation" r:id="rId7" imgW="234936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5487988"/>
                        <a:ext cx="54991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3632200" y="6188075"/>
          <a:ext cx="3586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9" imgW="1434960" imgH="228600" progId="Equation.3">
                  <p:embed/>
                </p:oleObj>
              </mc:Choice>
              <mc:Fallback>
                <p:oleObj name="Equation" r:id="rId9" imgW="143496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6188075"/>
                        <a:ext cx="35861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dirty="0"/>
              <a:t>So, a decision parameter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 for the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th step along a line is given by:</a:t>
            </a:r>
          </a:p>
          <a:p>
            <a:pPr algn="just"/>
            <a:endParaRPr lang="en-IE" dirty="0"/>
          </a:p>
          <a:p>
            <a:pPr algn="just"/>
            <a:endParaRPr lang="en-IE" dirty="0"/>
          </a:p>
          <a:p>
            <a:pPr algn="just"/>
            <a:r>
              <a:rPr lang="en-IE" dirty="0"/>
              <a:t>The sign of the decision parameter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 is the same as that of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IE" dirty="0"/>
              <a:t> –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upper</a:t>
            </a:r>
            <a:endParaRPr lang="en-IE" sz="3600" i="1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E" dirty="0"/>
              <a:t>If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 is negative, then we choose the lower pixel, otherwise we choose the upper pixel</a:t>
            </a:r>
            <a:endParaRPr lang="en-GB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341563" y="2486025"/>
          <a:ext cx="44592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486025"/>
                        <a:ext cx="4459287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dirty="0"/>
              <a:t>Remember coordinate changes occur along the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/>
              <a:t> axis in unit steps so we can do everything with integer calculations</a:t>
            </a:r>
          </a:p>
          <a:p>
            <a:pPr algn="just"/>
            <a:r>
              <a:rPr lang="en-IE" dirty="0"/>
              <a:t>At step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+1 the decision parameter is given as: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Subtracting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/>
              <a:t> from this we get:</a:t>
            </a:r>
          </a:p>
          <a:p>
            <a:endParaRPr lang="en-IE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976438" y="4060825"/>
          <a:ext cx="51911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1892160" imgH="228600" progId="Equation.3">
                  <p:embed/>
                </p:oleObj>
              </mc:Choice>
              <mc:Fallback>
                <p:oleObj name="Equation" r:id="rId3" imgW="1892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60825"/>
                        <a:ext cx="519112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000125" y="5505450"/>
          <a:ext cx="71421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5" imgW="2603160" imgH="228600" progId="Equation.3">
                  <p:embed/>
                </p:oleObj>
              </mc:Choice>
              <mc:Fallback>
                <p:oleObj name="Equation" r:id="rId5" imgW="26031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505450"/>
                        <a:ext cx="714216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E" dirty="0"/>
              <a:t>But,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IE" sz="3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dirty="0"/>
              <a:t> is the same as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dirty="0">
                <a:cs typeface="Arial" charset="0"/>
              </a:rPr>
              <a:t> so:</a:t>
            </a:r>
          </a:p>
          <a:p>
            <a:pPr algn="just"/>
            <a:endParaRPr lang="en-IE" sz="4000" dirty="0">
              <a:cs typeface="Arial" charset="0"/>
            </a:endParaRPr>
          </a:p>
          <a:p>
            <a:pPr algn="just"/>
            <a:r>
              <a:rPr lang="en-IE" dirty="0">
                <a:cs typeface="Arial" charset="0"/>
              </a:rPr>
              <a:t>where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lang="en-IE" dirty="0">
                <a:cs typeface="Arial" charset="0"/>
              </a:rPr>
              <a:t>-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dirty="0">
                <a:cs typeface="Arial" charset="0"/>
              </a:rPr>
              <a:t> is either 0 or 1 depending on the sign of </a:t>
            </a:r>
            <a:r>
              <a:rPr lang="en-IE" sz="3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endParaRPr lang="en-IE" sz="3600" i="1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E" dirty="0"/>
              <a:t>The first decision parameter p0 is evaluated at (x0, y0) is given as:</a:t>
            </a:r>
            <a:endParaRPr lang="en-IE" dirty="0"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836738" y="2095500"/>
          <a:ext cx="54689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3" imgW="1993680" imgH="228600" progId="Equation.3">
                  <p:embed/>
                </p:oleObj>
              </mc:Choice>
              <mc:Fallback>
                <p:oleObj name="Equation" r:id="rId3" imgW="19936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095500"/>
                        <a:ext cx="5468937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313113" y="5156200"/>
          <a:ext cx="24733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5" imgW="901440" imgH="228600" progId="Equation.3">
                  <p:embed/>
                </p:oleObj>
              </mc:Choice>
              <mc:Fallback>
                <p:oleObj name="Equation" r:id="rId5" imgW="901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156200"/>
                        <a:ext cx="247332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The Bresenham Line Algorithm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" y="1376363"/>
            <a:ext cx="8229600" cy="533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ctr">
              <a:spcBef>
                <a:spcPct val="20000"/>
              </a:spcBef>
            </a:pPr>
            <a:r>
              <a:rPr lang="en-IE" sz="2400"/>
              <a:t>BRESENHAM’S LINE DRAWING ALGORITHM</a:t>
            </a:r>
            <a:br>
              <a:rPr lang="en-IE" sz="2400"/>
            </a:br>
            <a:r>
              <a:rPr lang="en-IE" sz="2400"/>
              <a:t>(for |</a:t>
            </a:r>
            <a:r>
              <a:rPr lang="en-IE" sz="2400" i="1">
                <a:latin typeface="Times New Roman" pitchFamily="18" charset="0"/>
              </a:rPr>
              <a:t>m</a:t>
            </a:r>
            <a:r>
              <a:rPr lang="en-IE" sz="2400"/>
              <a:t>| &lt; 1.0)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/>
              <a:t>Input the two line end-points, storing the left end-point in </a:t>
            </a:r>
            <a:r>
              <a:rPr lang="en-IE" sz="2400">
                <a:latin typeface="Times New Roman" pitchFamily="18" charset="0"/>
              </a:rPr>
              <a:t>(</a:t>
            </a:r>
            <a:r>
              <a:rPr lang="en-IE" sz="2600" i="1">
                <a:latin typeface="Times New Roman" pitchFamily="18" charset="0"/>
              </a:rPr>
              <a:t>x</a:t>
            </a:r>
            <a:r>
              <a:rPr lang="en-IE" sz="2600" i="1" baseline="-25000">
                <a:latin typeface="Times New Roman" pitchFamily="18" charset="0"/>
              </a:rPr>
              <a:t>0</a:t>
            </a:r>
            <a:r>
              <a:rPr lang="en-IE" sz="2600" i="1">
                <a:latin typeface="Times New Roman" pitchFamily="18" charset="0"/>
              </a:rPr>
              <a:t>, y</a:t>
            </a:r>
            <a:r>
              <a:rPr lang="en-IE" sz="2600" i="1" baseline="-25000">
                <a:latin typeface="Times New Roman" pitchFamily="18" charset="0"/>
              </a:rPr>
              <a:t>0</a:t>
            </a:r>
            <a:r>
              <a:rPr lang="en-IE" sz="240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/>
              <a:t>Plot the point </a:t>
            </a:r>
            <a:r>
              <a:rPr lang="en-IE" sz="2400">
                <a:latin typeface="Times New Roman" pitchFamily="18" charset="0"/>
              </a:rPr>
              <a:t>(</a:t>
            </a:r>
            <a:r>
              <a:rPr lang="en-IE" sz="2600" i="1">
                <a:latin typeface="Times New Roman" pitchFamily="18" charset="0"/>
              </a:rPr>
              <a:t>x</a:t>
            </a:r>
            <a:r>
              <a:rPr lang="en-IE" sz="2600" i="1" baseline="-25000">
                <a:latin typeface="Times New Roman" pitchFamily="18" charset="0"/>
              </a:rPr>
              <a:t>0</a:t>
            </a:r>
            <a:r>
              <a:rPr lang="en-IE" sz="2600" i="1">
                <a:latin typeface="Times New Roman" pitchFamily="18" charset="0"/>
              </a:rPr>
              <a:t>, y</a:t>
            </a:r>
            <a:r>
              <a:rPr lang="en-IE" sz="2600" i="1" baseline="-25000">
                <a:latin typeface="Times New Roman" pitchFamily="18" charset="0"/>
              </a:rPr>
              <a:t>0</a:t>
            </a:r>
            <a:r>
              <a:rPr lang="en-IE" sz="240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/>
              <a:t>Calculate the constants </a:t>
            </a:r>
            <a:r>
              <a:rPr lang="el-GR" sz="2600">
                <a:latin typeface="Times New Roman" pitchFamily="18" charset="0"/>
                <a:cs typeface="Arial" charset="0"/>
              </a:rPr>
              <a:t>Δ</a:t>
            </a:r>
            <a:r>
              <a:rPr lang="en-IE" sz="2600" i="1">
                <a:latin typeface="Times New Roman" pitchFamily="18" charset="0"/>
                <a:cs typeface="Arial" charset="0"/>
              </a:rPr>
              <a:t>x</a:t>
            </a:r>
            <a:r>
              <a:rPr lang="en-IE" sz="2600">
                <a:cs typeface="Arial" charset="0"/>
              </a:rPr>
              <a:t>, </a:t>
            </a:r>
            <a:r>
              <a:rPr lang="el-GR" sz="2600">
                <a:latin typeface="Times New Roman" pitchFamily="18" charset="0"/>
                <a:cs typeface="Arial" charset="0"/>
              </a:rPr>
              <a:t>Δ</a:t>
            </a:r>
            <a:r>
              <a:rPr lang="en-IE" sz="2600" i="1">
                <a:latin typeface="Times New Roman" pitchFamily="18" charset="0"/>
                <a:cs typeface="Arial" charset="0"/>
              </a:rPr>
              <a:t>y</a:t>
            </a:r>
            <a:r>
              <a:rPr lang="en-IE" sz="2600">
                <a:cs typeface="Arial" charset="0"/>
              </a:rPr>
              <a:t>, </a:t>
            </a:r>
            <a:r>
              <a:rPr lang="en-IE" sz="2600">
                <a:latin typeface="Times New Roman" pitchFamily="18" charset="0"/>
                <a:cs typeface="Arial" charset="0"/>
              </a:rPr>
              <a:t>2</a:t>
            </a:r>
            <a:r>
              <a:rPr lang="el-GR" sz="2600">
                <a:latin typeface="Times New Roman" pitchFamily="18" charset="0"/>
                <a:cs typeface="Arial" charset="0"/>
              </a:rPr>
              <a:t>Δ</a:t>
            </a:r>
            <a:r>
              <a:rPr lang="en-IE" sz="2600" i="1">
                <a:latin typeface="Times New Roman" pitchFamily="18" charset="0"/>
                <a:cs typeface="Arial" charset="0"/>
              </a:rPr>
              <a:t>y</a:t>
            </a:r>
            <a:r>
              <a:rPr lang="en-IE" sz="2400">
                <a:cs typeface="Arial" charset="0"/>
              </a:rPr>
              <a:t>, and (</a:t>
            </a:r>
            <a:r>
              <a:rPr lang="en-IE" sz="2600">
                <a:latin typeface="Times New Roman" pitchFamily="18" charset="0"/>
                <a:cs typeface="Arial" charset="0"/>
              </a:rPr>
              <a:t>2</a:t>
            </a:r>
            <a:r>
              <a:rPr lang="el-GR" sz="2600">
                <a:latin typeface="Times New Roman" pitchFamily="18" charset="0"/>
                <a:cs typeface="Arial" charset="0"/>
              </a:rPr>
              <a:t>Δ</a:t>
            </a:r>
            <a:r>
              <a:rPr lang="en-IE" sz="2600" i="1">
                <a:latin typeface="Times New Roman" pitchFamily="18" charset="0"/>
                <a:cs typeface="Arial" charset="0"/>
              </a:rPr>
              <a:t>y - </a:t>
            </a:r>
            <a:r>
              <a:rPr lang="en-IE" sz="2600">
                <a:latin typeface="Times New Roman" pitchFamily="18" charset="0"/>
                <a:cs typeface="Arial" charset="0"/>
              </a:rPr>
              <a:t>2</a:t>
            </a:r>
            <a:r>
              <a:rPr lang="el-GR" sz="2600">
                <a:latin typeface="Times New Roman" pitchFamily="18" charset="0"/>
                <a:cs typeface="Arial" charset="0"/>
              </a:rPr>
              <a:t>Δ</a:t>
            </a:r>
            <a:r>
              <a:rPr lang="en-IE" sz="2600" i="1">
                <a:latin typeface="Times New Roman" pitchFamily="18" charset="0"/>
                <a:cs typeface="Arial" charset="0"/>
              </a:rPr>
              <a:t>x</a:t>
            </a:r>
            <a:r>
              <a:rPr lang="en-IE" sz="2400">
                <a:cs typeface="Arial" charset="0"/>
              </a:rPr>
              <a:t>) and get the first value for the decision parameter as:</a:t>
            </a:r>
            <a:endParaRPr lang="el-GR" sz="2400">
              <a:cs typeface="Arial" charset="0"/>
            </a:endParaRP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endParaRPr lang="en-IE" sz="26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/>
              <a:t>At each </a:t>
            </a:r>
            <a:r>
              <a:rPr lang="en-IE" sz="2800" i="1">
                <a:latin typeface="Times New Roman" pitchFamily="18" charset="0"/>
              </a:rPr>
              <a:t>x</a:t>
            </a:r>
            <a:r>
              <a:rPr lang="en-IE" sz="2800" i="1" baseline="-25000">
                <a:latin typeface="Times New Roman" pitchFamily="18" charset="0"/>
              </a:rPr>
              <a:t>k</a:t>
            </a:r>
            <a:r>
              <a:rPr lang="en-IE" sz="2400"/>
              <a:t> along the line, starting at </a:t>
            </a:r>
            <a:r>
              <a:rPr lang="en-IE" sz="2800" i="1">
                <a:latin typeface="Times New Roman" pitchFamily="18" charset="0"/>
              </a:rPr>
              <a:t>k = 0</a:t>
            </a:r>
            <a:r>
              <a:rPr lang="en-IE" sz="2400"/>
              <a:t>, perform the following test. If </a:t>
            </a:r>
            <a:r>
              <a:rPr lang="en-IE" sz="2800" i="1">
                <a:latin typeface="Times New Roman" pitchFamily="18" charset="0"/>
              </a:rPr>
              <a:t>p</a:t>
            </a:r>
            <a:r>
              <a:rPr lang="en-IE" sz="2800" i="1" baseline="-25000">
                <a:latin typeface="Times New Roman" pitchFamily="18" charset="0"/>
              </a:rPr>
              <a:t>k</a:t>
            </a:r>
            <a:r>
              <a:rPr lang="en-IE" sz="2800" i="1">
                <a:latin typeface="Times New Roman" pitchFamily="18" charset="0"/>
              </a:rPr>
              <a:t> &lt; 0</a:t>
            </a:r>
            <a:r>
              <a:rPr lang="en-IE" sz="2400"/>
              <a:t>, the next point to plot is </a:t>
            </a:r>
            <a:br>
              <a:rPr lang="en-IE" sz="2400"/>
            </a:br>
            <a:r>
              <a:rPr lang="en-IE" sz="2600" i="1">
                <a:latin typeface="Times New Roman" pitchFamily="18" charset="0"/>
              </a:rPr>
              <a:t>(x</a:t>
            </a:r>
            <a:r>
              <a:rPr lang="en-IE" sz="2600" i="1" baseline="-25000">
                <a:latin typeface="Times New Roman" pitchFamily="18" charset="0"/>
              </a:rPr>
              <a:t>k</a:t>
            </a:r>
            <a:r>
              <a:rPr lang="en-IE" sz="2600" i="1">
                <a:latin typeface="Times New Roman" pitchFamily="18" charset="0"/>
              </a:rPr>
              <a:t>+1, y</a:t>
            </a:r>
            <a:r>
              <a:rPr lang="en-IE" sz="2600" i="1" baseline="-25000">
                <a:latin typeface="Times New Roman" pitchFamily="18" charset="0"/>
              </a:rPr>
              <a:t>k</a:t>
            </a:r>
            <a:r>
              <a:rPr lang="en-IE" sz="2600" i="1">
                <a:latin typeface="Times New Roman" pitchFamily="18" charset="0"/>
              </a:rPr>
              <a:t>)</a:t>
            </a:r>
            <a:r>
              <a:rPr lang="en-IE" sz="2400"/>
              <a:t> and:</a:t>
            </a:r>
            <a:endParaRPr lang="en-US" sz="2400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398838" y="4306888"/>
          <a:ext cx="2298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901440" imgH="228600" progId="Equation.3">
                  <p:embed/>
                </p:oleObj>
              </mc:Choice>
              <mc:Fallback>
                <p:oleObj name="Equation" r:id="rId3" imgW="901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306888"/>
                        <a:ext cx="22987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297238" y="6108700"/>
          <a:ext cx="25257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6108700"/>
                        <a:ext cx="25257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1978</TotalTime>
  <Words>1471</Words>
  <Application>Microsoft Office PowerPoint</Application>
  <PresentationFormat>On-screen Show (4:3)</PresentationFormat>
  <Paragraphs>329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BriansTemplate</vt:lpstr>
      <vt:lpstr>Equation</vt:lpstr>
      <vt:lpstr>The Bresenham Line Algorithm</vt:lpstr>
      <vt:lpstr>PowerPoint Presentation</vt:lpstr>
      <vt:lpstr>Deriving The Bresenham Line Algorithm</vt:lpstr>
      <vt:lpstr>Deriving The Bresenham Line Algorithm (cont…)</vt:lpstr>
      <vt:lpstr>Deriving The Bresenham Line Algorithm (cont…)</vt:lpstr>
      <vt:lpstr>Deriving The Bresenham Line Algorithm (cont…)</vt:lpstr>
      <vt:lpstr>Deriving The Bresenham Line Algorithm (cont…)</vt:lpstr>
      <vt:lpstr>Deriving The Bresenham Line Algorithm (cont…)</vt:lpstr>
      <vt:lpstr>The Bresenham Line Algorithm</vt:lpstr>
      <vt:lpstr>The Bresenham Line Algorithm (cont…)</vt:lpstr>
      <vt:lpstr>Bresenham Example</vt:lpstr>
      <vt:lpstr>Bresenham Example (cont…)</vt:lpstr>
      <vt:lpstr>Bresenham Exercise</vt:lpstr>
      <vt:lpstr>Bresenham Exercise (cont…)</vt:lpstr>
      <vt:lpstr>Bresenham Line Algorithm Summary</vt:lpstr>
      <vt:lpstr>A Simple Circle Drawing Algorithm</vt:lpstr>
      <vt:lpstr>A Simple Circle Drawing Algorithm (cont…)</vt:lpstr>
      <vt:lpstr>Eight-Way Symmetry</vt:lpstr>
      <vt:lpstr>Mid-Point Circle Algorithm</vt:lpstr>
      <vt:lpstr>Mid-Point Circle Algorithm (cont…)</vt:lpstr>
      <vt:lpstr>Mid-Point Circle Algorithm (cont…)</vt:lpstr>
      <vt:lpstr>Mid-Point Circle Algorithm (cont…)</vt:lpstr>
      <vt:lpstr>Mid-Point Circle Algorithm (cont…)</vt:lpstr>
      <vt:lpstr>Mid-Point Circle Algorithm (cont…)</vt:lpstr>
      <vt:lpstr>The Mid-Point Circle Algorithm</vt:lpstr>
      <vt:lpstr>The Mid-Point Circle Algorithm (cont…)</vt:lpstr>
      <vt:lpstr>Mid-Point Circle Algorithm Example</vt:lpstr>
      <vt:lpstr>Mid-Point Circle Algorithm Example (cont…)</vt:lpstr>
      <vt:lpstr>Mid-Point Circle Algorithm Exercise</vt:lpstr>
      <vt:lpstr>Mid-Point Circle Algorithm Example (cont…)</vt:lpstr>
      <vt:lpstr>Mid-Point Circle Algorithm 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4: Circle Drawing, Polygon Fill &amp; Anti-Aliasing Algorithms</dc:title>
  <dc:creator>Brian Mac Namee</dc:creator>
  <cp:lastModifiedBy>alka leekha</cp:lastModifiedBy>
  <cp:revision>114</cp:revision>
  <dcterms:created xsi:type="dcterms:W3CDTF">2006-08-22T08:27:31Z</dcterms:created>
  <dcterms:modified xsi:type="dcterms:W3CDTF">2017-08-11T05:58:25Z</dcterms:modified>
</cp:coreProperties>
</file>