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6" r:id="rId2"/>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0DA3C-7636-4FCE-8179-58B70AE7E410}" type="datetimeFigureOut">
              <a:rPr lang="en-US" smtClean="0"/>
              <a:t>9/3/2015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080EA7-0396-45CD-8275-0FD32CCD1CDA}" type="slidenum">
              <a:rPr lang="en-US" smtClean="0"/>
              <a:t>‹#›</a:t>
            </a:fld>
            <a:endParaRPr lang="en-US"/>
          </a:p>
        </p:txBody>
      </p:sp>
    </p:spTree>
    <p:extLst>
      <p:ext uri="{BB962C8B-B14F-4D97-AF65-F5344CB8AC3E}">
        <p14:creationId xmlns:p14="http://schemas.microsoft.com/office/powerpoint/2010/main" val="415136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6A6A28-FBA7-4667-8734-D6E59AF9F83F}" type="datetime1">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46525C-6D6E-4A9A-9034-8ED2573B232D}" type="datetime1">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2A628-7EDD-4045-81D0-A4D3C1D4E9D7}" type="datetime1">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5B662-1A30-46AD-8125-ECE4311AA127}" type="datetime1">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C9A7B-2316-485C-99F8-5511FFED060C}" type="datetime1">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56B242-B43F-4288-A114-3115FC92F2D2}" type="datetime1">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949877-8F84-4433-BC9C-F5037F59ECAB}" type="datetime1">
              <a:rPr lang="en-US" smtClean="0"/>
              <a:t>9/3/2015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91B8BF-A7C1-42AF-975F-C78E4CEB615F}" type="datetime1">
              <a:rPr lang="en-US" smtClean="0"/>
              <a:t>9/3/2015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4694A8-4A8C-4156-9FAB-8DDC91453391}" type="datetime1">
              <a:rPr lang="en-US" smtClean="0"/>
              <a:t>9/3/2015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708CAD-9F7A-44FC-8271-3CE557A5EE82}" type="datetime1">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0842B-017A-466D-BC1D-A069DD483A36}" type="datetime1">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67E60-5DC9-4FB4-AEE7-765DF8C51574}" type="datetime1">
              <a:rPr lang="en-US" smtClean="0"/>
              <a:t>9/3/2015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82000" cy="5364163"/>
          </a:xfrm>
        </p:spPr>
        <p:style>
          <a:lnRef idx="1">
            <a:schemeClr val="accent1"/>
          </a:lnRef>
          <a:fillRef idx="2">
            <a:schemeClr val="accent1"/>
          </a:fillRef>
          <a:effectRef idx="1">
            <a:schemeClr val="accent1"/>
          </a:effectRef>
          <a:fontRef idx="minor">
            <a:schemeClr val="dk1"/>
          </a:fontRef>
        </p:style>
        <p:txBody>
          <a:bodyPr/>
          <a:lstStyle/>
          <a:p>
            <a:pPr>
              <a:buNone/>
            </a:pPr>
            <a:endParaRPr lang="en-US" dirty="0" smtClean="0"/>
          </a:p>
          <a:p>
            <a:pPr>
              <a:buNone/>
            </a:pPr>
            <a:endParaRPr lang="en-US" dirty="0" smtClean="0"/>
          </a:p>
          <a:p>
            <a:pPr algn="ctr">
              <a:buNone/>
            </a:pPr>
            <a:r>
              <a:rPr lang="en-US" sz="6600" dirty="0" smtClean="0"/>
              <a:t>                             </a:t>
            </a:r>
            <a:r>
              <a:rPr lang="en-US" sz="4800" dirty="0" smtClean="0"/>
              <a:t>PROJECTIONS</a:t>
            </a:r>
          </a:p>
          <a:p>
            <a:pPr>
              <a:buNone/>
            </a:pPr>
            <a:r>
              <a:rPr lang="en-US" sz="2800" dirty="0" smtClean="0"/>
              <a:t>                                                            </a:t>
            </a:r>
          </a:p>
          <a:p>
            <a:pPr>
              <a:buNone/>
            </a:pPr>
            <a:r>
              <a:rPr lang="en-US" sz="2800" dirty="0" smtClean="0"/>
              <a:t>                                                         </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style>
          <a:lnRef idx="1">
            <a:schemeClr val="accent1"/>
          </a:lnRef>
          <a:fillRef idx="2">
            <a:schemeClr val="accent1"/>
          </a:fillRef>
          <a:effectRef idx="1">
            <a:schemeClr val="accent1"/>
          </a:effectRef>
          <a:fontRef idx="minor">
            <a:schemeClr val="dk1"/>
          </a:fontRef>
        </p:style>
        <p:txBody>
          <a:bodyPr/>
          <a:lstStyle/>
          <a:p>
            <a:pPr eaLnBrk="1" hangingPunct="1"/>
            <a:r>
              <a:rPr lang="en-US" dirty="0" smtClean="0"/>
              <a:t>One-Point Perspective</a:t>
            </a:r>
          </a:p>
        </p:txBody>
      </p:sp>
      <p:pic>
        <p:nvPicPr>
          <p:cNvPr id="5" name="Content Placeholder 4"/>
          <p:cNvPicPr>
            <a:picLocks noGrp="1" noChangeAspect="1"/>
          </p:cNvPicPr>
          <p:nvPr>
            <p:ph idx="1"/>
          </p:nvPr>
        </p:nvPicPr>
        <p:blipFill>
          <a:blip r:embed="rId2"/>
          <a:srcRect/>
          <a:stretch>
            <a:fillRect/>
          </a:stretch>
        </p:blipFill>
        <p:spPr>
          <a:xfrm>
            <a:off x="1447800" y="3053556"/>
            <a:ext cx="6477000" cy="3302794"/>
          </a:xfrm>
        </p:spPr>
        <p:style>
          <a:lnRef idx="1">
            <a:schemeClr val="accent1"/>
          </a:lnRef>
          <a:fillRef idx="2">
            <a:schemeClr val="accent1"/>
          </a:fillRef>
          <a:effectRef idx="1">
            <a:schemeClr val="accent1"/>
          </a:effectRef>
          <a:fontRef idx="minor">
            <a:schemeClr val="dk1"/>
          </a:fontRef>
        </p:style>
      </p:pic>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Two-point perspective projection:</a:t>
            </a:r>
            <a:br>
              <a:rPr lang="en-US" dirty="0" smtClean="0"/>
            </a:br>
            <a:endParaRPr lang="en-US" dirty="0"/>
          </a:p>
        </p:txBody>
      </p:sp>
      <p:sp>
        <p:nvSpPr>
          <p:cNvPr id="3" name="Content Placeholder 2"/>
          <p:cNvSpPr>
            <a:spLocks noGrp="1"/>
          </p:cNvSpPr>
          <p:nvPr>
            <p:ph idx="1"/>
          </p:nvPr>
        </p:nvSpPr>
        <p:spPr/>
        <p:txBody>
          <a:bodyPr/>
          <a:lstStyle/>
          <a:p>
            <a:pPr lvl="1"/>
            <a:r>
              <a:rPr lang="en-US" dirty="0" smtClean="0"/>
              <a:t>This is often used in architectural, engineering and industrial design drawings.</a:t>
            </a:r>
          </a:p>
          <a:p>
            <a:pPr lvl="1"/>
            <a:r>
              <a:rPr lang="en-US" dirty="0" smtClean="0"/>
              <a:t> </a:t>
            </a:r>
          </a:p>
          <a:p>
            <a:endParaRPr lang="en-US" dirty="0"/>
          </a:p>
        </p:txBody>
      </p:sp>
      <p:pic>
        <p:nvPicPr>
          <p:cNvPr id="4" name="Picture 2"/>
          <p:cNvPicPr>
            <a:picLocks noChangeAspect="1" noChangeArrowheads="1"/>
          </p:cNvPicPr>
          <p:nvPr/>
        </p:nvPicPr>
        <p:blipFill>
          <a:blip r:embed="rId2"/>
          <a:srcRect/>
          <a:stretch>
            <a:fillRect/>
          </a:stretch>
        </p:blipFill>
        <p:spPr bwMode="auto">
          <a:xfrm>
            <a:off x="685800" y="1752600"/>
            <a:ext cx="7458075" cy="3476625"/>
          </a:xfrm>
          <a:prstGeom prst="rect">
            <a:avLst/>
          </a:prstGeom>
          <a:ln>
            <a:headEnd/>
            <a:tailEnd/>
          </a:ln>
        </p:spPr>
        <p:style>
          <a:lnRef idx="1">
            <a:schemeClr val="accent1"/>
          </a:lnRef>
          <a:fillRef idx="2">
            <a:schemeClr val="accent1"/>
          </a:fillRef>
          <a:effectRef idx="1">
            <a:schemeClr val="accent1"/>
          </a:effectRef>
          <a:fontRef idx="minor">
            <a:schemeClr val="dk1"/>
          </a:fontRef>
        </p:style>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Three-point perspective projection</a:t>
            </a:r>
            <a:endParaRPr lang="en-US"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Three-point perspective projection is used less frequently as it adds little extra realism to that offered by two-point perspective projection</a:t>
            </a:r>
          </a:p>
          <a:p>
            <a:endParaRPr lang="en-US" dirty="0"/>
          </a:p>
        </p:txBody>
      </p:sp>
      <p:pic>
        <p:nvPicPr>
          <p:cNvPr id="4" name="Picture 2"/>
          <p:cNvPicPr>
            <a:picLocks noChangeAspect="1" noChangeArrowheads="1"/>
          </p:cNvPicPr>
          <p:nvPr/>
        </p:nvPicPr>
        <p:blipFill>
          <a:blip r:embed="rId2"/>
          <a:srcRect/>
          <a:stretch>
            <a:fillRect/>
          </a:stretch>
        </p:blipFill>
        <p:spPr bwMode="auto">
          <a:xfrm>
            <a:off x="2057400" y="3427412"/>
            <a:ext cx="5186363" cy="29733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eaLnBrk="1" hangingPunct="1">
              <a:lnSpc>
                <a:spcPct val="120000"/>
              </a:lnSpc>
            </a:pPr>
            <a:r>
              <a:rPr lang="en-US" sz="2500" dirty="0" smtClean="0"/>
              <a:t>We can define a parallel projection with a projection vector that defines the direction for the projection lines.</a:t>
            </a:r>
          </a:p>
          <a:p>
            <a:pPr eaLnBrk="1" hangingPunct="1">
              <a:lnSpc>
                <a:spcPct val="120000"/>
              </a:lnSpc>
              <a:buFont typeface="Wingdings" pitchFamily="2" charset="2"/>
              <a:buNone/>
            </a:pPr>
            <a:r>
              <a:rPr lang="en-US" sz="2500" u="sng" dirty="0" smtClean="0"/>
              <a:t>2 types:</a:t>
            </a:r>
            <a:r>
              <a:rPr lang="en-US" sz="2500" dirty="0" smtClean="0"/>
              <a:t> </a:t>
            </a:r>
          </a:p>
          <a:p>
            <a:pPr eaLnBrk="1" hangingPunct="1">
              <a:lnSpc>
                <a:spcPct val="120000"/>
              </a:lnSpc>
            </a:pPr>
            <a:r>
              <a:rPr lang="en-US" sz="2500" b="1" dirty="0" smtClean="0"/>
              <a:t>Orthographic</a:t>
            </a:r>
            <a:r>
              <a:rPr lang="en-US" sz="2500" dirty="0" smtClean="0"/>
              <a:t> : when the projection is perpendicular to the view plane. In short, </a:t>
            </a:r>
          </a:p>
          <a:p>
            <a:pPr marL="742950" lvl="1" indent="-285750" eaLnBrk="1" hangingPunct="1">
              <a:lnSpc>
                <a:spcPct val="120000"/>
              </a:lnSpc>
            </a:pPr>
            <a:r>
              <a:rPr lang="en-US" sz="2200" dirty="0" smtClean="0"/>
              <a:t>direction of projection = normal to the projection plane.</a:t>
            </a:r>
          </a:p>
          <a:p>
            <a:pPr marL="742950" lvl="1" indent="-285750" eaLnBrk="1" hangingPunct="1">
              <a:lnSpc>
                <a:spcPct val="120000"/>
              </a:lnSpc>
            </a:pPr>
            <a:r>
              <a:rPr lang="en-US" sz="2200" dirty="0" smtClean="0"/>
              <a:t>the projection is perpendicular to the view plane.</a:t>
            </a:r>
          </a:p>
          <a:p>
            <a:pPr eaLnBrk="1" hangingPunct="1">
              <a:lnSpc>
                <a:spcPct val="120000"/>
              </a:lnSpc>
            </a:pPr>
            <a:r>
              <a:rPr lang="en-US" sz="2500" b="1" dirty="0" smtClean="0"/>
              <a:t>Oblique </a:t>
            </a:r>
            <a:r>
              <a:rPr lang="en-US" sz="2500" dirty="0" smtClean="0"/>
              <a:t>: when the projection is not perpendicular to the view plane. In short, </a:t>
            </a:r>
          </a:p>
          <a:p>
            <a:pPr marL="742950" lvl="1" indent="-285750" eaLnBrk="1" hangingPunct="1">
              <a:lnSpc>
                <a:spcPct val="120000"/>
              </a:lnSpc>
            </a:pPr>
            <a:r>
              <a:rPr lang="en-US" sz="2200" dirty="0" smtClean="0"/>
              <a:t>direction of projection </a:t>
            </a:r>
            <a:r>
              <a:rPr lang="en-US" sz="2200" dirty="0" smtClean="0">
                <a:sym typeface="Symbol" pitchFamily="18" charset="2"/>
              </a:rPr>
              <a:t></a:t>
            </a:r>
            <a:r>
              <a:rPr lang="en-US" sz="2200" dirty="0" smtClean="0"/>
              <a:t> normal to the projection plane.</a:t>
            </a:r>
          </a:p>
          <a:p>
            <a:pPr marL="742950" lvl="1" indent="-285750" eaLnBrk="1" hangingPunct="1">
              <a:lnSpc>
                <a:spcPct val="120000"/>
              </a:lnSpc>
            </a:pPr>
            <a:r>
              <a:rPr lang="en-US" sz="2200" dirty="0" smtClean="0"/>
              <a:t>Not perpendicular.</a:t>
            </a:r>
            <a:endParaRPr lang="en-IE" sz="2200" dirty="0" smtClean="0"/>
          </a:p>
        </p:txBody>
      </p:sp>
      <p:sp>
        <p:nvSpPr>
          <p:cNvPr id="5" name="Rectangle 2"/>
          <p:cNvSpPr>
            <a:spLocks noGrp="1" noChangeArrowheads="1"/>
          </p:cNvSpPr>
          <p:nvPr>
            <p:ph type="title"/>
          </p:nvPr>
        </p:nvSpPr>
        <p:spPr/>
        <p:style>
          <a:lnRef idx="1">
            <a:schemeClr val="accent1"/>
          </a:lnRef>
          <a:fillRef idx="2">
            <a:schemeClr val="accent1"/>
          </a:fillRef>
          <a:effectRef idx="1">
            <a:schemeClr val="accent1"/>
          </a:effectRef>
          <a:fontRef idx="minor">
            <a:schemeClr val="dk1"/>
          </a:fontRef>
        </p:style>
        <p:txBody>
          <a:bodyPr/>
          <a:lstStyle/>
          <a:p>
            <a:pPr eaLnBrk="1" hangingPunct="1"/>
            <a:r>
              <a:rPr lang="en-IE" dirty="0" smtClean="0"/>
              <a:t>Parallel Projections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304800" y="1600200"/>
            <a:ext cx="2133600" cy="0"/>
          </a:xfrm>
          <a:prstGeom prst="line">
            <a:avLst/>
          </a:prstGeom>
          <a:noFill/>
          <a:ln w="9525">
            <a:solidFill>
              <a:schemeClr val="tx1"/>
            </a:solidFill>
            <a:round/>
            <a:headEnd/>
            <a:tailEnd/>
          </a:ln>
        </p:spPr>
        <p:txBody>
          <a:bodyPr/>
          <a:lstStyle/>
          <a:p>
            <a:endParaRPr lang="en-US"/>
          </a:p>
        </p:txBody>
      </p:sp>
      <p:sp>
        <p:nvSpPr>
          <p:cNvPr id="5" name="Line 5"/>
          <p:cNvSpPr>
            <a:spLocks noChangeShapeType="1"/>
          </p:cNvSpPr>
          <p:nvPr/>
        </p:nvSpPr>
        <p:spPr bwMode="auto">
          <a:xfrm flipV="1">
            <a:off x="1371600" y="1676400"/>
            <a:ext cx="0" cy="1600200"/>
          </a:xfrm>
          <a:prstGeom prst="line">
            <a:avLst/>
          </a:prstGeom>
          <a:noFill/>
          <a:ln w="9525">
            <a:solidFill>
              <a:schemeClr val="tx1"/>
            </a:solidFill>
            <a:round/>
            <a:headEnd/>
            <a:tailEnd type="triangle" w="med" len="med"/>
          </a:ln>
        </p:spPr>
        <p:txBody>
          <a:bodyPr/>
          <a:lstStyle/>
          <a:p>
            <a:endParaRPr lang="en-US"/>
          </a:p>
        </p:txBody>
      </p:sp>
      <p:sp>
        <p:nvSpPr>
          <p:cNvPr id="6" name="Line 6"/>
          <p:cNvSpPr>
            <a:spLocks noChangeShapeType="1"/>
          </p:cNvSpPr>
          <p:nvPr/>
        </p:nvSpPr>
        <p:spPr bwMode="auto">
          <a:xfrm>
            <a:off x="5562600" y="2057400"/>
            <a:ext cx="2133600" cy="0"/>
          </a:xfrm>
          <a:prstGeom prst="line">
            <a:avLst/>
          </a:prstGeom>
          <a:noFill/>
          <a:ln w="9525">
            <a:solidFill>
              <a:schemeClr val="tx1"/>
            </a:solidFill>
            <a:round/>
            <a:headEnd/>
            <a:tailEnd/>
          </a:ln>
        </p:spPr>
        <p:txBody>
          <a:bodyPr/>
          <a:lstStyle/>
          <a:p>
            <a:endParaRPr lang="en-US"/>
          </a:p>
        </p:txBody>
      </p:sp>
      <p:sp>
        <p:nvSpPr>
          <p:cNvPr id="7" name="Line 7"/>
          <p:cNvSpPr>
            <a:spLocks noChangeShapeType="1"/>
          </p:cNvSpPr>
          <p:nvPr/>
        </p:nvSpPr>
        <p:spPr bwMode="auto">
          <a:xfrm flipH="1" flipV="1">
            <a:off x="6858000" y="2362200"/>
            <a:ext cx="1143000" cy="1447800"/>
          </a:xfrm>
          <a:prstGeom prst="line">
            <a:avLst/>
          </a:prstGeom>
          <a:noFill/>
          <a:ln w="9525">
            <a:solidFill>
              <a:schemeClr val="tx1"/>
            </a:solidFill>
            <a:round/>
            <a:headEnd/>
            <a:tailEnd type="triangle" w="med" len="med"/>
          </a:ln>
        </p:spPr>
        <p:txBody>
          <a:bodyPr/>
          <a:lstStyle/>
          <a:p>
            <a:endParaRPr lang="en-US"/>
          </a:p>
        </p:txBody>
      </p:sp>
      <p:sp>
        <p:nvSpPr>
          <p:cNvPr id="10" name="Rectangle 11"/>
          <p:cNvSpPr>
            <a:spLocks noChangeArrowheads="1"/>
          </p:cNvSpPr>
          <p:nvPr/>
        </p:nvSpPr>
        <p:spPr bwMode="auto">
          <a:xfrm>
            <a:off x="381000" y="4114800"/>
            <a:ext cx="2743200" cy="9159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r>
              <a:rPr lang="en-US" dirty="0"/>
              <a:t>when the projection is perpendicular to the view plane</a:t>
            </a:r>
          </a:p>
        </p:txBody>
      </p:sp>
      <p:sp>
        <p:nvSpPr>
          <p:cNvPr id="11" name="Rectangle 12"/>
          <p:cNvSpPr>
            <a:spLocks noChangeArrowheads="1"/>
          </p:cNvSpPr>
          <p:nvPr/>
        </p:nvSpPr>
        <p:spPr bwMode="auto">
          <a:xfrm>
            <a:off x="5791200" y="4038600"/>
            <a:ext cx="3048000" cy="9159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r>
              <a:rPr lang="en-US" dirty="0"/>
              <a:t>when the projection is not perpendicular to the view plane</a:t>
            </a:r>
          </a:p>
        </p:txBody>
      </p:sp>
      <p:sp>
        <p:nvSpPr>
          <p:cNvPr id="12" name="Text Box 8"/>
          <p:cNvSpPr txBox="1">
            <a:spLocks noGrp="1" noChangeArrowheads="1"/>
          </p:cNvSpPr>
          <p:nvPr>
            <p:ph idx="1"/>
          </p:nvPr>
        </p:nvSpPr>
        <p:spPr bwMode="auto">
          <a:xfrm>
            <a:off x="0" y="838200"/>
            <a:ext cx="4648200" cy="5232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en-US" sz="2800" dirty="0"/>
              <a:t>Orthographic projection</a:t>
            </a:r>
          </a:p>
        </p:txBody>
      </p:sp>
      <p:sp>
        <p:nvSpPr>
          <p:cNvPr id="13" name="Text Box 9"/>
          <p:cNvSpPr txBox="1">
            <a:spLocks noChangeArrowheads="1"/>
          </p:cNvSpPr>
          <p:nvPr/>
        </p:nvSpPr>
        <p:spPr bwMode="auto">
          <a:xfrm>
            <a:off x="5791200" y="990600"/>
            <a:ext cx="3048000" cy="5232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en-US" sz="2800" dirty="0"/>
              <a:t>Oblique projection</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742950" lvl="1" indent="-285750" eaLnBrk="1" hangingPunct="1">
              <a:lnSpc>
                <a:spcPct val="130000"/>
              </a:lnSpc>
            </a:pPr>
            <a:r>
              <a:rPr lang="en-US" sz="2400" dirty="0" smtClean="0">
                <a:solidFill>
                  <a:srgbClr val="FF0000"/>
                </a:solidFill>
              </a:rPr>
              <a:t>Front, side and rear</a:t>
            </a:r>
            <a:r>
              <a:rPr lang="en-US" sz="2400" dirty="0" smtClean="0"/>
              <a:t> orthographic projection of an object are called</a:t>
            </a:r>
            <a:r>
              <a:rPr lang="en-US" sz="2400" dirty="0" smtClean="0">
                <a:solidFill>
                  <a:srgbClr val="FF0000"/>
                </a:solidFill>
              </a:rPr>
              <a:t> </a:t>
            </a:r>
            <a:r>
              <a:rPr lang="en-US" sz="2400" b="1" dirty="0" smtClean="0">
                <a:solidFill>
                  <a:srgbClr val="FF0000"/>
                </a:solidFill>
              </a:rPr>
              <a:t>elevations</a:t>
            </a:r>
            <a:r>
              <a:rPr lang="en-US" sz="2400" dirty="0" smtClean="0">
                <a:solidFill>
                  <a:srgbClr val="FF0000"/>
                </a:solidFill>
              </a:rPr>
              <a:t> </a:t>
            </a:r>
            <a:r>
              <a:rPr lang="en-US" sz="2400" dirty="0" smtClean="0"/>
              <a:t>and the </a:t>
            </a:r>
            <a:r>
              <a:rPr lang="en-US" sz="2400" dirty="0" smtClean="0">
                <a:solidFill>
                  <a:srgbClr val="9900FF"/>
                </a:solidFill>
              </a:rPr>
              <a:t>top </a:t>
            </a:r>
            <a:r>
              <a:rPr lang="en-US" sz="2400" dirty="0" smtClean="0"/>
              <a:t>orthographic projection is called </a:t>
            </a:r>
            <a:r>
              <a:rPr lang="en-US" sz="2400" b="1" dirty="0" smtClean="0">
                <a:solidFill>
                  <a:srgbClr val="9900FF"/>
                </a:solidFill>
              </a:rPr>
              <a:t>plan view</a:t>
            </a:r>
            <a:r>
              <a:rPr lang="en-US" sz="2400" dirty="0" smtClean="0"/>
              <a:t>.</a:t>
            </a:r>
          </a:p>
          <a:p>
            <a:pPr marL="742950" lvl="1" indent="-285750" eaLnBrk="1" hangingPunct="1">
              <a:lnSpc>
                <a:spcPct val="130000"/>
              </a:lnSpc>
            </a:pPr>
            <a:r>
              <a:rPr lang="en-US" sz="2400" dirty="0" smtClean="0"/>
              <a:t>all have projection plane perpendicular to a principle axes. </a:t>
            </a:r>
          </a:p>
          <a:p>
            <a:pPr marL="742950" lvl="1" indent="-285750" eaLnBrk="1" hangingPunct="1">
              <a:lnSpc>
                <a:spcPct val="130000"/>
              </a:lnSpc>
            </a:pPr>
            <a:r>
              <a:rPr lang="en-US" sz="2400" dirty="0" smtClean="0"/>
              <a:t>Here length and angles are accurately depicted and measured from the drawing, so engineering and architectural drawings  commonly employee this.</a:t>
            </a:r>
          </a:p>
          <a:p>
            <a:pPr eaLnBrk="1" hangingPunct="1">
              <a:lnSpc>
                <a:spcPct val="130000"/>
              </a:lnSpc>
            </a:pPr>
            <a:r>
              <a:rPr lang="en-US" sz="2400" dirty="0" smtClean="0"/>
              <a:t>However, As only one face of an object is shown, it can be hard to create a mental image of the object, even when several views are available. </a:t>
            </a:r>
            <a:endParaRPr lang="en-IE" sz="2400" dirty="0" smtClean="0"/>
          </a:p>
        </p:txBody>
      </p:sp>
      <p:sp>
        <p:nvSpPr>
          <p:cNvPr id="5" name="Rectangle 2"/>
          <p:cNvSpPr>
            <a:spLocks noGrp="1" noChangeArrowheads="1"/>
          </p:cNvSpPr>
          <p:nvPr>
            <p:ph type="title"/>
          </p:nvPr>
        </p:nvSpPr>
        <p:spPr/>
        <p:style>
          <a:lnRef idx="1">
            <a:schemeClr val="accent1"/>
          </a:lnRef>
          <a:fillRef idx="2">
            <a:schemeClr val="accent1"/>
          </a:fillRef>
          <a:effectRef idx="1">
            <a:schemeClr val="accent1"/>
          </a:effectRef>
          <a:fontRef idx="minor">
            <a:schemeClr val="dk1"/>
          </a:fontRef>
        </p:style>
        <p:txBody>
          <a:bodyPr/>
          <a:lstStyle/>
          <a:p>
            <a:pPr eaLnBrk="1" hangingPunct="1"/>
            <a:r>
              <a:rPr lang="en-US" sz="3000" dirty="0" smtClean="0"/>
              <a:t>Orthographic (or orthogonal) projections:</a:t>
            </a:r>
            <a:endParaRPr lang="en-IE" sz="3000" dirty="0" smtClean="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orthogonal"/>
          <p:cNvPicPr>
            <a:picLocks noGrp="1" noChangeAspect="1" noChangeArrowheads="1"/>
          </p:cNvPicPr>
          <p:nvPr>
            <p:ph idx="1"/>
          </p:nvPr>
        </p:nvPicPr>
        <p:blipFill>
          <a:blip r:embed="rId2"/>
          <a:srcRect/>
          <a:stretch>
            <a:fillRect/>
          </a:stretch>
        </p:blipFill>
        <p:spPr>
          <a:xfrm>
            <a:off x="1346569" y="1600200"/>
            <a:ext cx="6450861" cy="4525963"/>
          </a:xfrm>
        </p:spPr>
        <p:style>
          <a:lnRef idx="1">
            <a:schemeClr val="accent1"/>
          </a:lnRef>
          <a:fillRef idx="2">
            <a:schemeClr val="accent1"/>
          </a:fillRef>
          <a:effectRef idx="1">
            <a:schemeClr val="accent1"/>
          </a:effectRef>
          <a:fontRef idx="minor">
            <a:schemeClr val="dk1"/>
          </a:fontRef>
        </p:style>
      </p:pic>
      <p:sp>
        <p:nvSpPr>
          <p:cNvPr id="5" name="Rectangle 3"/>
          <p:cNvSpPr>
            <a:spLocks noGrp="1" noChangeArrowheads="1"/>
          </p:cNvSpPr>
          <p:nvPr>
            <p:ph type="title"/>
          </p:nvPr>
        </p:nvSpPr>
        <p:spPr/>
        <p:style>
          <a:lnRef idx="1">
            <a:schemeClr val="accent1"/>
          </a:lnRef>
          <a:fillRef idx="2">
            <a:schemeClr val="accent1"/>
          </a:fillRef>
          <a:effectRef idx="1">
            <a:schemeClr val="accent1"/>
          </a:effectRef>
          <a:fontRef idx="minor">
            <a:schemeClr val="dk1"/>
          </a:fontRef>
        </p:style>
        <p:txBody>
          <a:bodyPr/>
          <a:lstStyle/>
          <a:p>
            <a:pPr eaLnBrk="1" hangingPunct="1"/>
            <a:r>
              <a:rPr lang="en-IE" sz="2600" dirty="0" smtClean="0"/>
              <a:t>Orthogonal projections: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style>
          <a:lnRef idx="1">
            <a:schemeClr val="accent1"/>
          </a:lnRef>
          <a:fillRef idx="2">
            <a:schemeClr val="accent1"/>
          </a:fillRef>
          <a:effectRef idx="1">
            <a:schemeClr val="accent1"/>
          </a:effectRef>
          <a:fontRef idx="minor">
            <a:schemeClr val="dk1"/>
          </a:fontRef>
        </p:style>
        <p:txBody>
          <a:bodyPr/>
          <a:lstStyle/>
          <a:p>
            <a:pPr eaLnBrk="1" hangingPunct="1"/>
            <a:r>
              <a:rPr lang="en-US" sz="2800" dirty="0" smtClean="0"/>
              <a:t>Axonometric orthographic projections</a:t>
            </a:r>
          </a:p>
        </p:txBody>
      </p:sp>
      <p:sp>
        <p:nvSpPr>
          <p:cNvPr id="5" name="Rectangle 3"/>
          <p:cNvSpPr>
            <a:spLocks noGrp="1" noChangeArrowheads="1"/>
          </p:cNvSpPr>
          <p:nvPr>
            <p:ph idx="1"/>
          </p:nvPr>
        </p:nvSpPr>
        <p:spPr/>
        <p:style>
          <a:lnRef idx="1">
            <a:schemeClr val="accent1"/>
          </a:lnRef>
          <a:fillRef idx="2">
            <a:schemeClr val="accent1"/>
          </a:fillRef>
          <a:effectRef idx="1">
            <a:schemeClr val="accent1"/>
          </a:effectRef>
          <a:fontRef idx="minor">
            <a:schemeClr val="dk1"/>
          </a:fontRef>
        </p:style>
        <p:txBody>
          <a:bodyPr/>
          <a:lstStyle/>
          <a:p>
            <a:pPr eaLnBrk="1" hangingPunct="1">
              <a:lnSpc>
                <a:spcPct val="115000"/>
              </a:lnSpc>
            </a:pPr>
            <a:r>
              <a:rPr lang="en-US" sz="2400" dirty="0" smtClean="0"/>
              <a:t>Orthographic projections that </a:t>
            </a:r>
            <a:r>
              <a:rPr lang="en-US" sz="2400" i="1" dirty="0" smtClean="0"/>
              <a:t>show more than one face of an object</a:t>
            </a:r>
            <a:r>
              <a:rPr lang="en-US" sz="2400" dirty="0" smtClean="0"/>
              <a:t> are called </a:t>
            </a:r>
            <a:r>
              <a:rPr lang="en-US" sz="2400" b="1" dirty="0" smtClean="0">
                <a:solidFill>
                  <a:srgbClr val="FF3399"/>
                </a:solidFill>
              </a:rPr>
              <a:t>axonometric </a:t>
            </a:r>
            <a:r>
              <a:rPr lang="en-US" sz="2400" dirty="0" smtClean="0"/>
              <a:t>orthographic projections.</a:t>
            </a:r>
          </a:p>
          <a:p>
            <a:pPr eaLnBrk="1" hangingPunct="1">
              <a:lnSpc>
                <a:spcPct val="115000"/>
              </a:lnSpc>
            </a:pPr>
            <a:r>
              <a:rPr lang="en-US" sz="2400" dirty="0" smtClean="0"/>
              <a:t> </a:t>
            </a:r>
          </a:p>
        </p:txBody>
      </p:sp>
      <p:pic>
        <p:nvPicPr>
          <p:cNvPr id="6" name="Picture 4" descr="3dproj5"/>
          <p:cNvPicPr>
            <a:picLocks noChangeAspect="1" noChangeArrowheads="1"/>
          </p:cNvPicPr>
          <p:nvPr/>
        </p:nvPicPr>
        <p:blipFill>
          <a:blip r:embed="rId2"/>
          <a:srcRect/>
          <a:stretch>
            <a:fillRect/>
          </a:stretch>
        </p:blipFill>
        <p:spPr>
          <a:xfrm>
            <a:off x="4876800" y="3076575"/>
            <a:ext cx="3962400" cy="2562225"/>
          </a:xfrm>
          <a:prstGeom prst="rect">
            <a:avLst/>
          </a:prstGeom>
          <a:noFill/>
        </p:spPr>
      </p:pic>
      <p:sp>
        <p:nvSpPr>
          <p:cNvPr id="7" name="Rectangle 7"/>
          <p:cNvSpPr>
            <a:spLocks noChangeArrowheads="1"/>
          </p:cNvSpPr>
          <p:nvPr/>
        </p:nvSpPr>
        <p:spPr bwMode="auto">
          <a:xfrm>
            <a:off x="381000" y="3048000"/>
            <a:ext cx="4495800" cy="3159125"/>
          </a:xfrm>
          <a:prstGeom prst="rect">
            <a:avLst/>
          </a:prstGeom>
          <a:noFill/>
          <a:ln w="9525">
            <a:noFill/>
            <a:miter lim="800000"/>
            <a:headEnd/>
            <a:tailEnd/>
          </a:ln>
        </p:spPr>
        <p:txBody>
          <a:bodyPr>
            <a:spAutoFit/>
          </a:bodyPr>
          <a:lstStyle/>
          <a:p>
            <a:pPr>
              <a:lnSpc>
                <a:spcPct val="120000"/>
              </a:lnSpc>
              <a:spcBef>
                <a:spcPct val="20000"/>
              </a:spcBef>
              <a:buClr>
                <a:schemeClr val="tx2"/>
              </a:buClr>
              <a:buSzPct val="70000"/>
              <a:buFont typeface="Wingdings" pitchFamily="2" charset="2"/>
              <a:buChar char="l"/>
            </a:pPr>
            <a:r>
              <a:rPr lang="en-US" sz="2400" dirty="0"/>
              <a:t> The most common axonometric projection is an </a:t>
            </a:r>
            <a:r>
              <a:rPr lang="en-US" sz="2400" b="1" dirty="0">
                <a:solidFill>
                  <a:srgbClr val="9900FF"/>
                </a:solidFill>
              </a:rPr>
              <a:t>isometric </a:t>
            </a:r>
            <a:r>
              <a:rPr lang="en-US" sz="2400" dirty="0"/>
              <a:t>projection where the projection plane intersects each coordinate axis in the model coordinate system at an equal distance.</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endParaRPr lang="en-US" dirty="0" smtClean="0"/>
          </a:p>
          <a:p>
            <a:endParaRPr lang="en-US" dirty="0"/>
          </a:p>
        </p:txBody>
      </p:sp>
      <p:sp>
        <p:nvSpPr>
          <p:cNvPr id="7" name="Rectangle 3"/>
          <p:cNvSpPr txBox="1">
            <a:spLocks noChangeArrowheads="1"/>
          </p:cNvSpPr>
          <p:nvPr/>
        </p:nvSpPr>
        <p:spPr>
          <a:xfrm>
            <a:off x="228600" y="1828800"/>
            <a:ext cx="8229600" cy="15240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Cavalier projection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All lines perpendicular to the projection plane are projected with no change in length.</a:t>
            </a:r>
          </a:p>
        </p:txBody>
      </p:sp>
      <p:sp>
        <p:nvSpPr>
          <p:cNvPr id="8" name="Rectangle 7"/>
          <p:cNvSpPr>
            <a:spLocks noChangeArrowheads="1"/>
          </p:cNvSpPr>
          <p:nvPr/>
        </p:nvSpPr>
        <p:spPr bwMode="auto">
          <a:xfrm>
            <a:off x="228600" y="381000"/>
            <a:ext cx="7315200"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buFontTx/>
              <a:buChar char="•"/>
            </a:pPr>
            <a:r>
              <a:rPr lang="en-US" sz="3200" dirty="0">
                <a:latin typeface="Times New Roman" pitchFamily="18" charset="0"/>
              </a:rPr>
              <a:t> 2 common oblique parallel projections: </a:t>
            </a:r>
          </a:p>
          <a:p>
            <a:pPr lvl="1"/>
            <a:r>
              <a:rPr lang="en-US" sz="3200" i="1" dirty="0">
                <a:latin typeface="Times New Roman" pitchFamily="18" charset="0"/>
              </a:rPr>
              <a:t>Cavalier</a:t>
            </a:r>
            <a:r>
              <a:rPr lang="en-US" sz="3200" dirty="0">
                <a:latin typeface="Times New Roman" pitchFamily="18" charset="0"/>
              </a:rPr>
              <a:t> and </a:t>
            </a:r>
            <a:r>
              <a:rPr lang="en-US" sz="3200" i="1" dirty="0">
                <a:latin typeface="Times New Roman" pitchFamily="18" charset="0"/>
              </a:rPr>
              <a:t>Cabinet</a:t>
            </a:r>
          </a:p>
        </p:txBody>
      </p:sp>
      <p:pic>
        <p:nvPicPr>
          <p:cNvPr id="9" name="Picture 11" descr="cavalier"/>
          <p:cNvPicPr>
            <a:picLocks noChangeAspect="1" noChangeArrowheads="1"/>
          </p:cNvPicPr>
          <p:nvPr/>
        </p:nvPicPr>
        <p:blipFill>
          <a:blip r:embed="rId2"/>
          <a:srcRect/>
          <a:stretch>
            <a:fillRect/>
          </a:stretch>
        </p:blipFill>
        <p:spPr>
          <a:xfrm>
            <a:off x="1981200" y="3429000"/>
            <a:ext cx="4876800" cy="2971800"/>
          </a:xfrm>
          <a:prstGeom prst="rect">
            <a:avLst/>
          </a:prstGeom>
        </p:spPr>
        <p:style>
          <a:lnRef idx="1">
            <a:schemeClr val="accent1"/>
          </a:lnRef>
          <a:fillRef idx="2">
            <a:schemeClr val="accent1"/>
          </a:fillRef>
          <a:effectRef idx="1">
            <a:schemeClr val="accent1"/>
          </a:effectRef>
          <a:fontRef idx="minor">
            <a:schemeClr val="dk1"/>
          </a:fontRef>
        </p:style>
      </p:pic>
      <p:sp>
        <p:nvSpPr>
          <p:cNvPr id="10" name="Slide Number Placeholder 9"/>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745163"/>
          </a:xfrm>
        </p:spPr>
        <p:txBody>
          <a:bodyPr/>
          <a:lstStyle/>
          <a:p>
            <a:endParaRPr lang="en-US" dirty="0" smtClean="0"/>
          </a:p>
          <a:p>
            <a:endParaRPr lang="en-US" dirty="0" smtClean="0"/>
          </a:p>
        </p:txBody>
      </p:sp>
      <p:sp>
        <p:nvSpPr>
          <p:cNvPr id="6" name="Rectangle 3"/>
          <p:cNvSpPr txBox="1">
            <a:spLocks noChangeArrowheads="1"/>
          </p:cNvSpPr>
          <p:nvPr/>
        </p:nvSpPr>
        <p:spPr>
          <a:xfrm>
            <a:off x="381000" y="457200"/>
            <a:ext cx="7696200" cy="22860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Cabinet projection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Lines which are perpendicular to the projection plane (viewing surface) are projected at 1 / 2 the length .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This results in foreshortening of the z axis, and provides a more “realistic” view.</a:t>
            </a:r>
          </a:p>
        </p:txBody>
      </p:sp>
      <p:pic>
        <p:nvPicPr>
          <p:cNvPr id="7" name="Picture 11" descr="cabinet"/>
          <p:cNvPicPr>
            <a:picLocks noChangeAspect="1" noChangeArrowheads="1"/>
          </p:cNvPicPr>
          <p:nvPr/>
        </p:nvPicPr>
        <p:blipFill>
          <a:blip r:embed="rId2"/>
          <a:srcRect/>
          <a:stretch>
            <a:fillRect/>
          </a:stretch>
        </p:blipFill>
        <p:spPr>
          <a:xfrm>
            <a:off x="2133600" y="3352800"/>
            <a:ext cx="5105400" cy="2819400"/>
          </a:xfrm>
          <a:prstGeom prst="rect">
            <a:avLst/>
          </a:prstGeom>
        </p:spPr>
        <p:style>
          <a:lnRef idx="1">
            <a:schemeClr val="accent1"/>
          </a:lnRef>
          <a:fillRef idx="2">
            <a:schemeClr val="accent1"/>
          </a:fillRef>
          <a:effectRef idx="1">
            <a:schemeClr val="accent1"/>
          </a:effectRef>
          <a:fontRef idx="minor">
            <a:schemeClr val="dk1"/>
          </a:fontRef>
        </p:style>
      </p:pic>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229600" cy="5943599"/>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l">
              <a:lnSpc>
                <a:spcPct val="90000"/>
              </a:lnSpc>
            </a:pPr>
            <a:r>
              <a:rPr lang="en-US" sz="3200" dirty="0" smtClean="0"/>
              <a:t>Transform 3D objects on to a 2D plane using </a:t>
            </a:r>
            <a:r>
              <a:rPr lang="en-US" sz="3200" b="1" i="1" dirty="0" smtClean="0"/>
              <a:t>projections</a:t>
            </a:r>
            <a:br>
              <a:rPr lang="en-US" sz="3200" b="1" i="1" dirty="0" smtClean="0"/>
            </a:br>
            <a:r>
              <a:rPr lang="en-US" sz="3200" b="1" i="1" dirty="0" smtClean="0"/>
              <a:t/>
            </a:r>
            <a:br>
              <a:rPr lang="en-US" sz="3200" b="1" i="1" dirty="0" smtClean="0"/>
            </a:br>
            <a:r>
              <a:rPr lang="en-US" sz="3200" b="1" u="sng" dirty="0" smtClean="0"/>
              <a:t>2 types of projections </a:t>
            </a:r>
            <a:br>
              <a:rPr lang="en-US" sz="3200" b="1" u="sng" dirty="0" smtClean="0"/>
            </a:br>
            <a:r>
              <a:rPr lang="en-US" sz="3200" i="1" dirty="0" smtClean="0"/>
              <a:t>Perspective</a:t>
            </a:r>
            <a:br>
              <a:rPr lang="en-US" sz="3200" i="1" dirty="0" smtClean="0"/>
            </a:br>
            <a:r>
              <a:rPr lang="en-US" sz="3200" i="1" dirty="0" smtClean="0"/>
              <a:t>Parallel</a:t>
            </a:r>
            <a:r>
              <a:rPr lang="en-US" sz="3200" dirty="0" smtClean="0"/>
              <a:t/>
            </a:r>
            <a:br>
              <a:rPr lang="en-US" sz="3200" dirty="0" smtClean="0"/>
            </a:br>
            <a:r>
              <a:rPr lang="en-US" sz="3200" dirty="0" smtClean="0"/>
              <a:t> </a:t>
            </a:r>
            <a:br>
              <a:rPr lang="en-US" sz="3200" dirty="0" smtClean="0"/>
            </a:br>
            <a:r>
              <a:rPr lang="en-US" sz="3200" dirty="0" smtClean="0"/>
              <a:t>In </a:t>
            </a:r>
            <a:r>
              <a:rPr lang="en-US" sz="3200" b="1" dirty="0" smtClean="0"/>
              <a:t>parallel projection</a:t>
            </a:r>
            <a:r>
              <a:rPr lang="en-US" sz="3200" dirty="0" smtClean="0"/>
              <a:t>, coordinate positions are transformed to the view plane along parallel lines.</a:t>
            </a:r>
            <a:br>
              <a:rPr lang="en-US" sz="3200" dirty="0" smtClean="0"/>
            </a:br>
            <a:r>
              <a:rPr lang="en-US" sz="3200" dirty="0" smtClean="0"/>
              <a:t>In </a:t>
            </a:r>
            <a:r>
              <a:rPr lang="en-US" sz="3200" b="1" dirty="0" smtClean="0"/>
              <a:t>perspective projection</a:t>
            </a:r>
            <a:r>
              <a:rPr lang="en-US" sz="3200" dirty="0" smtClean="0"/>
              <a:t>, object position are transformed to the view plane along lines that converge to a point called </a:t>
            </a:r>
            <a:r>
              <a:rPr lang="en-US" sz="3200" b="1" dirty="0" smtClean="0"/>
              <a:t>projection reference point (center of projection) </a:t>
            </a:r>
            <a:br>
              <a:rPr lang="en-US" sz="3200" b="1" dirty="0" smtClean="0"/>
            </a:br>
            <a:r>
              <a:rPr lang="en-IE" sz="3200" dirty="0" smtClean="0"/>
              <a:t/>
            </a:r>
            <a:br>
              <a:rPr lang="en-IE" sz="3200" dirty="0" smtClean="0"/>
            </a:b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perspective"/>
          <p:cNvPicPr>
            <a:picLocks noGrp="1" noChangeAspect="1" noChangeArrowheads="1"/>
          </p:cNvPicPr>
          <p:nvPr>
            <p:ph idx="1"/>
          </p:nvPr>
        </p:nvPicPr>
        <p:blipFill>
          <a:blip r:embed="rId2"/>
          <a:srcRect/>
          <a:stretch>
            <a:fillRect/>
          </a:stretch>
        </p:blipFill>
        <p:spPr bwMode="auto">
          <a:xfrm>
            <a:off x="1652005" y="1828800"/>
            <a:ext cx="5667957" cy="3948906"/>
          </a:xfrm>
          <a:prstGeom prst="rect">
            <a:avLst/>
          </a:prstGeom>
          <a:ln>
            <a:headEnd/>
            <a:tailEnd/>
          </a:ln>
        </p:spPr>
        <p:style>
          <a:lnRef idx="1">
            <a:schemeClr val="accent1"/>
          </a:lnRef>
          <a:fillRef idx="2">
            <a:schemeClr val="accent1"/>
          </a:fillRef>
          <a:effectRef idx="1">
            <a:schemeClr val="accent1"/>
          </a:effectRef>
          <a:fontRef idx="minor">
            <a:schemeClr val="dk1"/>
          </a:fontRef>
        </p:style>
      </p:pic>
      <p:sp>
        <p:nvSpPr>
          <p:cNvPr id="5" name="Rectangle 4"/>
          <p:cNvSpPr/>
          <p:nvPr/>
        </p:nvSpPr>
        <p:spPr>
          <a:xfrm>
            <a:off x="1981200" y="609600"/>
            <a:ext cx="4495800"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en-US" sz="3200" b="1" dirty="0" smtClean="0"/>
              <a:t>Perspective Projection</a:t>
            </a:r>
            <a:endParaRPr lang="en-US" sz="3200"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parallel"/>
          <p:cNvPicPr>
            <a:picLocks noGrp="1" noChangeAspect="1" noChangeArrowheads="1"/>
          </p:cNvPicPr>
          <p:nvPr>
            <p:ph idx="1"/>
          </p:nvPr>
        </p:nvPicPr>
        <p:blipFill>
          <a:blip r:embed="rId2"/>
          <a:srcRect/>
          <a:stretch>
            <a:fillRect/>
          </a:stretch>
        </p:blipFill>
        <p:spPr bwMode="auto">
          <a:xfrm>
            <a:off x="1004887" y="1810544"/>
            <a:ext cx="7134225" cy="4105275"/>
          </a:xfrm>
          <a:prstGeom prst="rect">
            <a:avLst/>
          </a:prstGeom>
          <a:ln>
            <a:headEnd/>
            <a:tailEnd/>
          </a:ln>
        </p:spPr>
        <p:style>
          <a:lnRef idx="1">
            <a:schemeClr val="accent1"/>
          </a:lnRef>
          <a:fillRef idx="2">
            <a:schemeClr val="accent1"/>
          </a:fillRef>
          <a:effectRef idx="1">
            <a:schemeClr val="accent1"/>
          </a:effectRef>
          <a:fontRef idx="minor">
            <a:schemeClr val="dk1"/>
          </a:fontRef>
        </p:style>
      </p:pic>
      <p:sp>
        <p:nvSpPr>
          <p:cNvPr id="5" name="Text Box 6"/>
          <p:cNvSpPr txBox="1">
            <a:spLocks noGrp="1" noChangeArrowheads="1"/>
          </p:cNvSpPr>
          <p:nvPr>
            <p:ph type="title"/>
          </p:nvPr>
        </p:nvSpPr>
        <p:spPr bwMode="auto">
          <a:xfrm>
            <a:off x="457200" y="274638"/>
            <a:ext cx="822960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3200" b="1" dirty="0">
                <a:latin typeface="Times New Roman" pitchFamily="18" charset="0"/>
              </a:rPr>
              <a:t>Parallel Projection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3"/>
          <p:cNvGrpSpPr>
            <a:grpSpLocks noGrp="1"/>
          </p:cNvGrpSpPr>
          <p:nvPr/>
        </p:nvGrpSpPr>
        <p:grpSpPr bwMode="auto">
          <a:xfrm>
            <a:off x="304800" y="685800"/>
            <a:ext cx="8382000" cy="5440363"/>
            <a:chOff x="192" y="384"/>
            <a:chExt cx="5424" cy="3552"/>
          </a:xfrm>
        </p:grpSpPr>
        <p:sp>
          <p:nvSpPr>
            <p:cNvPr id="5" name="Text Box 26"/>
            <p:cNvSpPr txBox="1">
              <a:spLocks noChangeArrowheads="1"/>
            </p:cNvSpPr>
            <p:nvPr/>
          </p:nvSpPr>
          <p:spPr bwMode="auto">
            <a:xfrm>
              <a:off x="1968" y="384"/>
              <a:ext cx="1296" cy="250"/>
            </a:xfrm>
            <a:prstGeom prst="rect">
              <a:avLst/>
            </a:prstGeom>
            <a:noFill/>
            <a:ln w="9525">
              <a:noFill/>
              <a:miter lim="800000"/>
              <a:headEnd/>
              <a:tailEnd/>
            </a:ln>
          </p:spPr>
          <p:txBody>
            <a:bodyPr>
              <a:spAutoFit/>
            </a:bodyPr>
            <a:lstStyle/>
            <a:p>
              <a:pPr>
                <a:spcBef>
                  <a:spcPct val="50000"/>
                </a:spcBef>
              </a:pPr>
              <a:r>
                <a:rPr lang="en-US" sz="2000" b="1">
                  <a:solidFill>
                    <a:srgbClr val="660066"/>
                  </a:solidFill>
                </a:rPr>
                <a:t>PROJECTIONS</a:t>
              </a:r>
            </a:p>
          </p:txBody>
        </p:sp>
        <p:sp>
          <p:nvSpPr>
            <p:cNvPr id="6" name="Text Box 27"/>
            <p:cNvSpPr txBox="1">
              <a:spLocks noChangeArrowheads="1"/>
            </p:cNvSpPr>
            <p:nvPr/>
          </p:nvSpPr>
          <p:spPr bwMode="auto">
            <a:xfrm>
              <a:off x="192" y="1065"/>
              <a:ext cx="1392" cy="491"/>
            </a:xfrm>
            <a:prstGeom prst="rect">
              <a:avLst/>
            </a:prstGeom>
            <a:noFill/>
            <a:ln w="9525">
              <a:noFill/>
              <a:miter lim="800000"/>
              <a:headEnd/>
              <a:tailEnd/>
            </a:ln>
          </p:spPr>
          <p:txBody>
            <a:bodyPr>
              <a:spAutoFit/>
            </a:bodyPr>
            <a:lstStyle/>
            <a:p>
              <a:pPr>
                <a:spcBef>
                  <a:spcPct val="50000"/>
                </a:spcBef>
              </a:pPr>
              <a:r>
                <a:rPr lang="en-US">
                  <a:solidFill>
                    <a:srgbClr val="9900FF"/>
                  </a:solidFill>
                </a:rPr>
                <a:t>PARALLEL </a:t>
              </a:r>
            </a:p>
            <a:p>
              <a:pPr>
                <a:spcBef>
                  <a:spcPct val="50000"/>
                </a:spcBef>
              </a:pPr>
              <a:r>
                <a:rPr lang="en-US"/>
                <a:t>(parallel projectors)</a:t>
              </a:r>
            </a:p>
          </p:txBody>
        </p:sp>
        <p:sp>
          <p:nvSpPr>
            <p:cNvPr id="7" name="Text Box 28"/>
            <p:cNvSpPr txBox="1">
              <a:spLocks noChangeArrowheads="1"/>
            </p:cNvSpPr>
            <p:nvPr/>
          </p:nvSpPr>
          <p:spPr bwMode="auto">
            <a:xfrm>
              <a:off x="3456" y="1161"/>
              <a:ext cx="1632" cy="491"/>
            </a:xfrm>
            <a:prstGeom prst="rect">
              <a:avLst/>
            </a:prstGeom>
            <a:noFill/>
            <a:ln w="9525">
              <a:noFill/>
              <a:miter lim="800000"/>
              <a:headEnd/>
              <a:tailEnd/>
            </a:ln>
          </p:spPr>
          <p:txBody>
            <a:bodyPr>
              <a:spAutoFit/>
            </a:bodyPr>
            <a:lstStyle/>
            <a:p>
              <a:pPr>
                <a:spcBef>
                  <a:spcPct val="50000"/>
                </a:spcBef>
              </a:pPr>
              <a:r>
                <a:rPr lang="en-US">
                  <a:solidFill>
                    <a:srgbClr val="9900FF"/>
                  </a:solidFill>
                </a:rPr>
                <a:t>PERSPECTIVE</a:t>
              </a:r>
            </a:p>
            <a:p>
              <a:pPr>
                <a:spcBef>
                  <a:spcPct val="50000"/>
                </a:spcBef>
              </a:pPr>
              <a:r>
                <a:rPr lang="en-US"/>
                <a:t>(converging projectors)</a:t>
              </a:r>
            </a:p>
          </p:txBody>
        </p:sp>
        <p:sp>
          <p:nvSpPr>
            <p:cNvPr id="8" name="Line 29"/>
            <p:cNvSpPr>
              <a:spLocks noChangeShapeType="1"/>
            </p:cNvSpPr>
            <p:nvPr/>
          </p:nvSpPr>
          <p:spPr bwMode="auto">
            <a:xfrm flipH="1">
              <a:off x="1152" y="624"/>
              <a:ext cx="1344" cy="480"/>
            </a:xfrm>
            <a:prstGeom prst="line">
              <a:avLst/>
            </a:prstGeom>
            <a:noFill/>
            <a:ln w="9525">
              <a:solidFill>
                <a:schemeClr val="tx1"/>
              </a:solidFill>
              <a:round/>
              <a:headEnd/>
              <a:tailEnd type="triangle" w="med" len="med"/>
            </a:ln>
          </p:spPr>
          <p:txBody>
            <a:bodyPr/>
            <a:lstStyle/>
            <a:p>
              <a:endParaRPr lang="en-US"/>
            </a:p>
          </p:txBody>
        </p:sp>
        <p:sp>
          <p:nvSpPr>
            <p:cNvPr id="9" name="Line 30"/>
            <p:cNvSpPr>
              <a:spLocks noChangeShapeType="1"/>
            </p:cNvSpPr>
            <p:nvPr/>
          </p:nvSpPr>
          <p:spPr bwMode="auto">
            <a:xfrm>
              <a:off x="2496" y="624"/>
              <a:ext cx="1344" cy="480"/>
            </a:xfrm>
            <a:prstGeom prst="line">
              <a:avLst/>
            </a:prstGeom>
            <a:noFill/>
            <a:ln w="9525">
              <a:solidFill>
                <a:schemeClr val="tx1"/>
              </a:solidFill>
              <a:round/>
              <a:headEnd/>
              <a:tailEnd type="triangle" w="med" len="med"/>
            </a:ln>
          </p:spPr>
          <p:txBody>
            <a:bodyPr/>
            <a:lstStyle/>
            <a:p>
              <a:endParaRPr lang="en-US"/>
            </a:p>
          </p:txBody>
        </p:sp>
        <p:sp>
          <p:nvSpPr>
            <p:cNvPr id="10" name="Line 31"/>
            <p:cNvSpPr>
              <a:spLocks noChangeShapeType="1"/>
            </p:cNvSpPr>
            <p:nvPr/>
          </p:nvSpPr>
          <p:spPr bwMode="auto">
            <a:xfrm>
              <a:off x="4320" y="1689"/>
              <a:ext cx="0" cy="1584"/>
            </a:xfrm>
            <a:prstGeom prst="line">
              <a:avLst/>
            </a:prstGeom>
            <a:noFill/>
            <a:ln w="9525">
              <a:solidFill>
                <a:schemeClr val="tx1"/>
              </a:solidFill>
              <a:round/>
              <a:headEnd/>
              <a:tailEnd/>
            </a:ln>
          </p:spPr>
          <p:txBody>
            <a:bodyPr/>
            <a:lstStyle/>
            <a:p>
              <a:endParaRPr lang="en-US"/>
            </a:p>
          </p:txBody>
        </p:sp>
        <p:sp>
          <p:nvSpPr>
            <p:cNvPr id="11" name="Line 32"/>
            <p:cNvSpPr>
              <a:spLocks noChangeShapeType="1"/>
            </p:cNvSpPr>
            <p:nvPr/>
          </p:nvSpPr>
          <p:spPr bwMode="auto">
            <a:xfrm>
              <a:off x="4320" y="1881"/>
              <a:ext cx="288" cy="0"/>
            </a:xfrm>
            <a:prstGeom prst="line">
              <a:avLst/>
            </a:prstGeom>
            <a:noFill/>
            <a:ln w="9525">
              <a:solidFill>
                <a:schemeClr val="tx1"/>
              </a:solidFill>
              <a:round/>
              <a:headEnd/>
              <a:tailEnd type="triangle" w="med" len="med"/>
            </a:ln>
          </p:spPr>
          <p:txBody>
            <a:bodyPr/>
            <a:lstStyle/>
            <a:p>
              <a:endParaRPr lang="en-US"/>
            </a:p>
          </p:txBody>
        </p:sp>
        <p:sp>
          <p:nvSpPr>
            <p:cNvPr id="12" name="Line 33"/>
            <p:cNvSpPr>
              <a:spLocks noChangeShapeType="1"/>
            </p:cNvSpPr>
            <p:nvPr/>
          </p:nvSpPr>
          <p:spPr bwMode="auto">
            <a:xfrm>
              <a:off x="4320" y="2457"/>
              <a:ext cx="288" cy="0"/>
            </a:xfrm>
            <a:prstGeom prst="line">
              <a:avLst/>
            </a:prstGeom>
            <a:noFill/>
            <a:ln w="9525">
              <a:solidFill>
                <a:schemeClr val="tx1"/>
              </a:solidFill>
              <a:round/>
              <a:headEnd/>
              <a:tailEnd type="triangle" w="med" len="med"/>
            </a:ln>
          </p:spPr>
          <p:txBody>
            <a:bodyPr/>
            <a:lstStyle/>
            <a:p>
              <a:endParaRPr lang="en-US"/>
            </a:p>
          </p:txBody>
        </p:sp>
        <p:sp>
          <p:nvSpPr>
            <p:cNvPr id="13" name="Line 34"/>
            <p:cNvSpPr>
              <a:spLocks noChangeShapeType="1"/>
            </p:cNvSpPr>
            <p:nvPr/>
          </p:nvSpPr>
          <p:spPr bwMode="auto">
            <a:xfrm>
              <a:off x="4320" y="3273"/>
              <a:ext cx="288" cy="0"/>
            </a:xfrm>
            <a:prstGeom prst="line">
              <a:avLst/>
            </a:prstGeom>
            <a:noFill/>
            <a:ln w="9525">
              <a:solidFill>
                <a:schemeClr val="tx1"/>
              </a:solidFill>
              <a:round/>
              <a:headEnd/>
              <a:tailEnd type="triangle" w="med" len="med"/>
            </a:ln>
          </p:spPr>
          <p:txBody>
            <a:bodyPr/>
            <a:lstStyle/>
            <a:p>
              <a:endParaRPr lang="en-US"/>
            </a:p>
          </p:txBody>
        </p:sp>
        <p:sp>
          <p:nvSpPr>
            <p:cNvPr id="14" name="Text Box 35"/>
            <p:cNvSpPr txBox="1">
              <a:spLocks noChangeArrowheads="1"/>
            </p:cNvSpPr>
            <p:nvPr/>
          </p:nvSpPr>
          <p:spPr bwMode="auto">
            <a:xfrm>
              <a:off x="4656" y="1737"/>
              <a:ext cx="864" cy="519"/>
            </a:xfrm>
            <a:prstGeom prst="rect">
              <a:avLst/>
            </a:prstGeom>
            <a:noFill/>
            <a:ln w="9525">
              <a:noFill/>
              <a:miter lim="800000"/>
              <a:headEnd/>
              <a:tailEnd/>
            </a:ln>
          </p:spPr>
          <p:txBody>
            <a:bodyPr>
              <a:spAutoFit/>
            </a:bodyPr>
            <a:lstStyle/>
            <a:p>
              <a:pPr>
                <a:spcBef>
                  <a:spcPct val="50000"/>
                </a:spcBef>
              </a:pPr>
              <a:r>
                <a:rPr lang="en-US">
                  <a:solidFill>
                    <a:schemeClr val="tx2"/>
                  </a:solidFill>
                </a:rPr>
                <a:t>One point</a:t>
              </a:r>
            </a:p>
            <a:p>
              <a:pPr>
                <a:spcBef>
                  <a:spcPct val="50000"/>
                </a:spcBef>
              </a:pPr>
              <a:r>
                <a:rPr lang="en-US" sz="1200"/>
                <a:t>(one principal vanishing point)</a:t>
              </a:r>
            </a:p>
          </p:txBody>
        </p:sp>
        <p:sp>
          <p:nvSpPr>
            <p:cNvPr id="15" name="Text Box 37"/>
            <p:cNvSpPr txBox="1">
              <a:spLocks noChangeArrowheads="1"/>
            </p:cNvSpPr>
            <p:nvPr/>
          </p:nvSpPr>
          <p:spPr bwMode="auto">
            <a:xfrm>
              <a:off x="4704" y="2361"/>
              <a:ext cx="864" cy="519"/>
            </a:xfrm>
            <a:prstGeom prst="rect">
              <a:avLst/>
            </a:prstGeom>
            <a:noFill/>
            <a:ln w="9525">
              <a:noFill/>
              <a:miter lim="800000"/>
              <a:headEnd/>
              <a:tailEnd/>
            </a:ln>
          </p:spPr>
          <p:txBody>
            <a:bodyPr>
              <a:spAutoFit/>
            </a:bodyPr>
            <a:lstStyle/>
            <a:p>
              <a:pPr>
                <a:spcBef>
                  <a:spcPct val="50000"/>
                </a:spcBef>
              </a:pPr>
              <a:r>
                <a:rPr lang="en-US">
                  <a:solidFill>
                    <a:schemeClr val="tx2"/>
                  </a:solidFill>
                </a:rPr>
                <a:t>Two point</a:t>
              </a:r>
            </a:p>
            <a:p>
              <a:pPr>
                <a:spcBef>
                  <a:spcPct val="50000"/>
                </a:spcBef>
              </a:pPr>
              <a:r>
                <a:rPr lang="en-US" sz="1200"/>
                <a:t>(Two principal vanishing point)</a:t>
              </a:r>
            </a:p>
          </p:txBody>
        </p:sp>
        <p:sp>
          <p:nvSpPr>
            <p:cNvPr id="16" name="Text Box 38"/>
            <p:cNvSpPr txBox="1">
              <a:spLocks noChangeArrowheads="1"/>
            </p:cNvSpPr>
            <p:nvPr/>
          </p:nvSpPr>
          <p:spPr bwMode="auto">
            <a:xfrm>
              <a:off x="4752" y="3090"/>
              <a:ext cx="864" cy="519"/>
            </a:xfrm>
            <a:prstGeom prst="rect">
              <a:avLst/>
            </a:prstGeom>
            <a:noFill/>
            <a:ln w="9525">
              <a:noFill/>
              <a:miter lim="800000"/>
              <a:headEnd/>
              <a:tailEnd/>
            </a:ln>
          </p:spPr>
          <p:txBody>
            <a:bodyPr>
              <a:spAutoFit/>
            </a:bodyPr>
            <a:lstStyle/>
            <a:p>
              <a:pPr>
                <a:spcBef>
                  <a:spcPct val="50000"/>
                </a:spcBef>
              </a:pPr>
              <a:r>
                <a:rPr lang="en-US">
                  <a:solidFill>
                    <a:schemeClr val="tx2"/>
                  </a:solidFill>
                </a:rPr>
                <a:t>Three point</a:t>
              </a:r>
            </a:p>
            <a:p>
              <a:pPr>
                <a:spcBef>
                  <a:spcPct val="50000"/>
                </a:spcBef>
              </a:pPr>
              <a:r>
                <a:rPr lang="en-US" sz="1200"/>
                <a:t>(Three principal vanishing point)</a:t>
              </a:r>
            </a:p>
          </p:txBody>
        </p:sp>
        <p:sp>
          <p:nvSpPr>
            <p:cNvPr id="17" name="Text Box 39"/>
            <p:cNvSpPr txBox="1">
              <a:spLocks noChangeArrowheads="1"/>
            </p:cNvSpPr>
            <p:nvPr/>
          </p:nvSpPr>
          <p:spPr bwMode="auto">
            <a:xfrm>
              <a:off x="192" y="1881"/>
              <a:ext cx="1200" cy="519"/>
            </a:xfrm>
            <a:prstGeom prst="rect">
              <a:avLst/>
            </a:prstGeom>
            <a:noFill/>
            <a:ln w="9525">
              <a:noFill/>
              <a:miter lim="800000"/>
              <a:headEnd/>
              <a:tailEnd/>
            </a:ln>
          </p:spPr>
          <p:txBody>
            <a:bodyPr>
              <a:spAutoFit/>
            </a:bodyPr>
            <a:lstStyle/>
            <a:p>
              <a:pPr>
                <a:spcBef>
                  <a:spcPct val="50000"/>
                </a:spcBef>
              </a:pPr>
              <a:r>
                <a:rPr lang="en-US">
                  <a:solidFill>
                    <a:srgbClr val="006600"/>
                  </a:solidFill>
                </a:rPr>
                <a:t>Orthographic</a:t>
              </a:r>
            </a:p>
            <a:p>
              <a:pPr>
                <a:spcBef>
                  <a:spcPct val="50000"/>
                </a:spcBef>
              </a:pPr>
              <a:r>
                <a:rPr lang="en-US" sz="1200"/>
                <a:t>(projectors perpendicular to view plane)</a:t>
              </a:r>
              <a:endParaRPr lang="en-US"/>
            </a:p>
          </p:txBody>
        </p:sp>
        <p:sp>
          <p:nvSpPr>
            <p:cNvPr id="18" name="Text Box 40"/>
            <p:cNvSpPr txBox="1">
              <a:spLocks noChangeArrowheads="1"/>
            </p:cNvSpPr>
            <p:nvPr/>
          </p:nvSpPr>
          <p:spPr bwMode="auto">
            <a:xfrm>
              <a:off x="2352" y="1833"/>
              <a:ext cx="1584" cy="519"/>
            </a:xfrm>
            <a:prstGeom prst="rect">
              <a:avLst/>
            </a:prstGeom>
            <a:noFill/>
            <a:ln w="9525">
              <a:noFill/>
              <a:miter lim="800000"/>
              <a:headEnd/>
              <a:tailEnd/>
            </a:ln>
          </p:spPr>
          <p:txBody>
            <a:bodyPr>
              <a:spAutoFit/>
            </a:bodyPr>
            <a:lstStyle/>
            <a:p>
              <a:pPr>
                <a:spcBef>
                  <a:spcPct val="50000"/>
                </a:spcBef>
              </a:pPr>
              <a:r>
                <a:rPr lang="en-US">
                  <a:solidFill>
                    <a:srgbClr val="006600"/>
                  </a:solidFill>
                </a:rPr>
                <a:t>Oblique</a:t>
              </a:r>
            </a:p>
            <a:p>
              <a:pPr>
                <a:spcBef>
                  <a:spcPct val="50000"/>
                </a:spcBef>
              </a:pPr>
              <a:r>
                <a:rPr lang="en-US" sz="1200"/>
                <a:t>(projectors not perpendicular to view plane)</a:t>
              </a:r>
              <a:endParaRPr lang="en-US"/>
            </a:p>
          </p:txBody>
        </p:sp>
        <p:sp>
          <p:nvSpPr>
            <p:cNvPr id="19" name="Line 41"/>
            <p:cNvSpPr>
              <a:spLocks noChangeShapeType="1"/>
            </p:cNvSpPr>
            <p:nvPr/>
          </p:nvSpPr>
          <p:spPr bwMode="auto">
            <a:xfrm flipH="1">
              <a:off x="480" y="1545"/>
              <a:ext cx="240" cy="336"/>
            </a:xfrm>
            <a:prstGeom prst="line">
              <a:avLst/>
            </a:prstGeom>
            <a:noFill/>
            <a:ln w="9525">
              <a:solidFill>
                <a:schemeClr val="tx1"/>
              </a:solidFill>
              <a:round/>
              <a:headEnd/>
              <a:tailEnd type="triangle" w="med" len="med"/>
            </a:ln>
          </p:spPr>
          <p:txBody>
            <a:bodyPr/>
            <a:lstStyle/>
            <a:p>
              <a:endParaRPr lang="en-US"/>
            </a:p>
          </p:txBody>
        </p:sp>
        <p:sp>
          <p:nvSpPr>
            <p:cNvPr id="20" name="Line 42"/>
            <p:cNvSpPr>
              <a:spLocks noChangeShapeType="1"/>
            </p:cNvSpPr>
            <p:nvPr/>
          </p:nvSpPr>
          <p:spPr bwMode="auto">
            <a:xfrm>
              <a:off x="720" y="1545"/>
              <a:ext cx="1632" cy="336"/>
            </a:xfrm>
            <a:prstGeom prst="line">
              <a:avLst/>
            </a:prstGeom>
            <a:noFill/>
            <a:ln w="9525">
              <a:solidFill>
                <a:schemeClr val="tx1"/>
              </a:solidFill>
              <a:round/>
              <a:headEnd/>
              <a:tailEnd type="triangle" w="med" len="med"/>
            </a:ln>
          </p:spPr>
          <p:txBody>
            <a:bodyPr/>
            <a:lstStyle/>
            <a:p>
              <a:endParaRPr lang="en-US"/>
            </a:p>
          </p:txBody>
        </p:sp>
        <p:sp>
          <p:nvSpPr>
            <p:cNvPr id="21" name="Text Box 43"/>
            <p:cNvSpPr txBox="1">
              <a:spLocks noChangeArrowheads="1"/>
            </p:cNvSpPr>
            <p:nvPr/>
          </p:nvSpPr>
          <p:spPr bwMode="auto">
            <a:xfrm>
              <a:off x="2880" y="2601"/>
              <a:ext cx="768" cy="231"/>
            </a:xfrm>
            <a:prstGeom prst="rect">
              <a:avLst/>
            </a:prstGeom>
            <a:noFill/>
            <a:ln w="9525">
              <a:noFill/>
              <a:miter lim="800000"/>
              <a:headEnd/>
              <a:tailEnd/>
            </a:ln>
          </p:spPr>
          <p:txBody>
            <a:bodyPr>
              <a:spAutoFit/>
            </a:bodyPr>
            <a:lstStyle/>
            <a:p>
              <a:pPr>
                <a:spcBef>
                  <a:spcPct val="50000"/>
                </a:spcBef>
              </a:pPr>
              <a:r>
                <a:rPr lang="en-US">
                  <a:solidFill>
                    <a:srgbClr val="0000FF"/>
                  </a:solidFill>
                </a:rPr>
                <a:t>General</a:t>
              </a:r>
            </a:p>
          </p:txBody>
        </p:sp>
        <p:sp>
          <p:nvSpPr>
            <p:cNvPr id="22" name="Line 44"/>
            <p:cNvSpPr>
              <a:spLocks noChangeShapeType="1"/>
            </p:cNvSpPr>
            <p:nvPr/>
          </p:nvSpPr>
          <p:spPr bwMode="auto">
            <a:xfrm>
              <a:off x="3216" y="2217"/>
              <a:ext cx="0" cy="384"/>
            </a:xfrm>
            <a:prstGeom prst="line">
              <a:avLst/>
            </a:prstGeom>
            <a:noFill/>
            <a:ln w="9525">
              <a:solidFill>
                <a:schemeClr val="tx1"/>
              </a:solidFill>
              <a:round/>
              <a:headEnd/>
              <a:tailEnd type="triangle" w="med" len="med"/>
            </a:ln>
          </p:spPr>
          <p:txBody>
            <a:bodyPr/>
            <a:lstStyle/>
            <a:p>
              <a:endParaRPr lang="en-US"/>
            </a:p>
          </p:txBody>
        </p:sp>
        <p:sp>
          <p:nvSpPr>
            <p:cNvPr id="23" name="Text Box 45"/>
            <p:cNvSpPr txBox="1">
              <a:spLocks noChangeArrowheads="1"/>
            </p:cNvSpPr>
            <p:nvPr/>
          </p:nvSpPr>
          <p:spPr bwMode="auto">
            <a:xfrm>
              <a:off x="3456" y="2889"/>
              <a:ext cx="720" cy="231"/>
            </a:xfrm>
            <a:prstGeom prst="rect">
              <a:avLst/>
            </a:prstGeom>
            <a:noFill/>
            <a:ln w="9525">
              <a:noFill/>
              <a:miter lim="800000"/>
              <a:headEnd/>
              <a:tailEnd/>
            </a:ln>
          </p:spPr>
          <p:txBody>
            <a:bodyPr>
              <a:spAutoFit/>
            </a:bodyPr>
            <a:lstStyle/>
            <a:p>
              <a:pPr>
                <a:spcBef>
                  <a:spcPct val="50000"/>
                </a:spcBef>
              </a:pPr>
              <a:r>
                <a:rPr lang="en-US">
                  <a:solidFill>
                    <a:srgbClr val="FF0000"/>
                  </a:solidFill>
                </a:rPr>
                <a:t>Cavalier</a:t>
              </a:r>
            </a:p>
          </p:txBody>
        </p:sp>
        <p:sp>
          <p:nvSpPr>
            <p:cNvPr id="24" name="Text Box 46"/>
            <p:cNvSpPr txBox="1">
              <a:spLocks noChangeArrowheads="1"/>
            </p:cNvSpPr>
            <p:nvPr/>
          </p:nvSpPr>
          <p:spPr bwMode="auto">
            <a:xfrm>
              <a:off x="3600" y="3465"/>
              <a:ext cx="672" cy="231"/>
            </a:xfrm>
            <a:prstGeom prst="rect">
              <a:avLst/>
            </a:prstGeom>
            <a:noFill/>
            <a:ln w="9525">
              <a:noFill/>
              <a:miter lim="800000"/>
              <a:headEnd/>
              <a:tailEnd/>
            </a:ln>
          </p:spPr>
          <p:txBody>
            <a:bodyPr>
              <a:spAutoFit/>
            </a:bodyPr>
            <a:lstStyle/>
            <a:p>
              <a:pPr>
                <a:spcBef>
                  <a:spcPct val="50000"/>
                </a:spcBef>
              </a:pPr>
              <a:r>
                <a:rPr lang="en-US">
                  <a:solidFill>
                    <a:srgbClr val="FF0000"/>
                  </a:solidFill>
                </a:rPr>
                <a:t>Cabinet</a:t>
              </a:r>
            </a:p>
          </p:txBody>
        </p:sp>
        <p:sp>
          <p:nvSpPr>
            <p:cNvPr id="25" name="Text Box 49"/>
            <p:cNvSpPr txBox="1">
              <a:spLocks noChangeArrowheads="1"/>
            </p:cNvSpPr>
            <p:nvPr/>
          </p:nvSpPr>
          <p:spPr bwMode="auto">
            <a:xfrm>
              <a:off x="192" y="2697"/>
              <a:ext cx="960" cy="519"/>
            </a:xfrm>
            <a:prstGeom prst="rect">
              <a:avLst/>
            </a:prstGeom>
            <a:noFill/>
            <a:ln w="9525">
              <a:noFill/>
              <a:miter lim="800000"/>
              <a:headEnd/>
              <a:tailEnd/>
            </a:ln>
          </p:spPr>
          <p:txBody>
            <a:bodyPr>
              <a:spAutoFit/>
            </a:bodyPr>
            <a:lstStyle/>
            <a:p>
              <a:pPr>
                <a:spcBef>
                  <a:spcPct val="50000"/>
                </a:spcBef>
              </a:pPr>
              <a:r>
                <a:rPr lang="en-US">
                  <a:solidFill>
                    <a:srgbClr val="FF3399"/>
                  </a:solidFill>
                </a:rPr>
                <a:t>Multiview</a:t>
              </a:r>
            </a:p>
            <a:p>
              <a:pPr>
                <a:spcBef>
                  <a:spcPct val="50000"/>
                </a:spcBef>
              </a:pPr>
              <a:r>
                <a:rPr lang="en-US" sz="1200"/>
                <a:t>(view plane parallel to principal planes)</a:t>
              </a:r>
            </a:p>
          </p:txBody>
        </p:sp>
        <p:sp>
          <p:nvSpPr>
            <p:cNvPr id="26" name="Text Box 50"/>
            <p:cNvSpPr txBox="1">
              <a:spLocks noChangeArrowheads="1"/>
            </p:cNvSpPr>
            <p:nvPr/>
          </p:nvSpPr>
          <p:spPr bwMode="auto">
            <a:xfrm>
              <a:off x="1440" y="2649"/>
              <a:ext cx="1200" cy="519"/>
            </a:xfrm>
            <a:prstGeom prst="rect">
              <a:avLst/>
            </a:prstGeom>
            <a:noFill/>
            <a:ln w="9525">
              <a:noFill/>
              <a:miter lim="800000"/>
              <a:headEnd/>
              <a:tailEnd/>
            </a:ln>
          </p:spPr>
          <p:txBody>
            <a:bodyPr>
              <a:spAutoFit/>
            </a:bodyPr>
            <a:lstStyle/>
            <a:p>
              <a:pPr>
                <a:spcBef>
                  <a:spcPct val="50000"/>
                </a:spcBef>
              </a:pPr>
              <a:r>
                <a:rPr lang="en-US" dirty="0">
                  <a:solidFill>
                    <a:srgbClr val="FF3399"/>
                  </a:solidFill>
                </a:rPr>
                <a:t>Axonometric</a:t>
              </a:r>
            </a:p>
            <a:p>
              <a:pPr>
                <a:spcBef>
                  <a:spcPct val="50000"/>
                </a:spcBef>
              </a:pPr>
              <a:r>
                <a:rPr lang="en-US" sz="1200" dirty="0"/>
                <a:t>(view plane not parallel to principal planes)</a:t>
              </a:r>
            </a:p>
          </p:txBody>
        </p:sp>
        <p:sp>
          <p:nvSpPr>
            <p:cNvPr id="27" name="Line 51"/>
            <p:cNvSpPr>
              <a:spLocks noChangeShapeType="1"/>
            </p:cNvSpPr>
            <p:nvPr/>
          </p:nvSpPr>
          <p:spPr bwMode="auto">
            <a:xfrm>
              <a:off x="3216" y="2841"/>
              <a:ext cx="0" cy="720"/>
            </a:xfrm>
            <a:prstGeom prst="line">
              <a:avLst/>
            </a:prstGeom>
            <a:noFill/>
            <a:ln w="9525">
              <a:solidFill>
                <a:schemeClr val="tx1"/>
              </a:solidFill>
              <a:round/>
              <a:headEnd/>
              <a:tailEnd/>
            </a:ln>
          </p:spPr>
          <p:txBody>
            <a:bodyPr/>
            <a:lstStyle/>
            <a:p>
              <a:endParaRPr lang="en-US"/>
            </a:p>
          </p:txBody>
        </p:sp>
        <p:sp>
          <p:nvSpPr>
            <p:cNvPr id="28" name="Line 52"/>
            <p:cNvSpPr>
              <a:spLocks noChangeShapeType="1"/>
            </p:cNvSpPr>
            <p:nvPr/>
          </p:nvSpPr>
          <p:spPr bwMode="auto">
            <a:xfrm>
              <a:off x="3216" y="3561"/>
              <a:ext cx="384" cy="0"/>
            </a:xfrm>
            <a:prstGeom prst="line">
              <a:avLst/>
            </a:prstGeom>
            <a:noFill/>
            <a:ln w="9525">
              <a:solidFill>
                <a:schemeClr val="tx1"/>
              </a:solidFill>
              <a:round/>
              <a:headEnd/>
              <a:tailEnd type="triangle" w="med" len="med"/>
            </a:ln>
          </p:spPr>
          <p:txBody>
            <a:bodyPr/>
            <a:lstStyle/>
            <a:p>
              <a:endParaRPr lang="en-US"/>
            </a:p>
          </p:txBody>
        </p:sp>
        <p:sp>
          <p:nvSpPr>
            <p:cNvPr id="29" name="Line 53"/>
            <p:cNvSpPr>
              <a:spLocks noChangeShapeType="1"/>
            </p:cNvSpPr>
            <p:nvPr/>
          </p:nvSpPr>
          <p:spPr bwMode="auto">
            <a:xfrm>
              <a:off x="3216" y="3033"/>
              <a:ext cx="240" cy="0"/>
            </a:xfrm>
            <a:prstGeom prst="line">
              <a:avLst/>
            </a:prstGeom>
            <a:noFill/>
            <a:ln w="9525">
              <a:solidFill>
                <a:schemeClr val="tx1"/>
              </a:solidFill>
              <a:round/>
              <a:headEnd/>
              <a:tailEnd type="triangle" w="med" len="med"/>
            </a:ln>
          </p:spPr>
          <p:txBody>
            <a:bodyPr/>
            <a:lstStyle/>
            <a:p>
              <a:endParaRPr lang="en-US"/>
            </a:p>
          </p:txBody>
        </p:sp>
        <p:sp>
          <p:nvSpPr>
            <p:cNvPr id="30" name="Line 54"/>
            <p:cNvSpPr>
              <a:spLocks noChangeShapeType="1"/>
            </p:cNvSpPr>
            <p:nvPr/>
          </p:nvSpPr>
          <p:spPr bwMode="auto">
            <a:xfrm flipH="1">
              <a:off x="672" y="2313"/>
              <a:ext cx="240" cy="384"/>
            </a:xfrm>
            <a:prstGeom prst="line">
              <a:avLst/>
            </a:prstGeom>
            <a:noFill/>
            <a:ln w="9525">
              <a:solidFill>
                <a:schemeClr val="tx1"/>
              </a:solidFill>
              <a:round/>
              <a:headEnd/>
              <a:tailEnd type="triangle" w="med" len="med"/>
            </a:ln>
          </p:spPr>
          <p:txBody>
            <a:bodyPr/>
            <a:lstStyle/>
            <a:p>
              <a:endParaRPr lang="en-US"/>
            </a:p>
          </p:txBody>
        </p:sp>
        <p:sp>
          <p:nvSpPr>
            <p:cNvPr id="31" name="Line 55"/>
            <p:cNvSpPr>
              <a:spLocks noChangeShapeType="1"/>
            </p:cNvSpPr>
            <p:nvPr/>
          </p:nvSpPr>
          <p:spPr bwMode="auto">
            <a:xfrm>
              <a:off x="912" y="2313"/>
              <a:ext cx="864" cy="336"/>
            </a:xfrm>
            <a:prstGeom prst="line">
              <a:avLst/>
            </a:prstGeom>
            <a:noFill/>
            <a:ln w="9525">
              <a:solidFill>
                <a:schemeClr val="tx1"/>
              </a:solidFill>
              <a:round/>
              <a:headEnd/>
              <a:tailEnd type="triangle" w="med" len="med"/>
            </a:ln>
          </p:spPr>
          <p:txBody>
            <a:bodyPr/>
            <a:lstStyle/>
            <a:p>
              <a:endParaRPr lang="en-US"/>
            </a:p>
          </p:txBody>
        </p:sp>
        <p:sp>
          <p:nvSpPr>
            <p:cNvPr id="32" name="Text Box 56"/>
            <p:cNvSpPr txBox="1">
              <a:spLocks noChangeArrowheads="1"/>
            </p:cNvSpPr>
            <p:nvPr/>
          </p:nvSpPr>
          <p:spPr bwMode="auto">
            <a:xfrm>
              <a:off x="384" y="3657"/>
              <a:ext cx="768" cy="231"/>
            </a:xfrm>
            <a:prstGeom prst="rect">
              <a:avLst/>
            </a:prstGeom>
            <a:noFill/>
            <a:ln w="9525">
              <a:noFill/>
              <a:miter lim="800000"/>
              <a:headEnd/>
              <a:tailEnd/>
            </a:ln>
          </p:spPr>
          <p:txBody>
            <a:bodyPr>
              <a:spAutoFit/>
            </a:bodyPr>
            <a:lstStyle/>
            <a:p>
              <a:pPr>
                <a:spcBef>
                  <a:spcPct val="50000"/>
                </a:spcBef>
              </a:pPr>
              <a:r>
                <a:rPr lang="en-US">
                  <a:solidFill>
                    <a:srgbClr val="800000"/>
                  </a:solidFill>
                </a:rPr>
                <a:t>Isometric</a:t>
              </a:r>
            </a:p>
          </p:txBody>
        </p:sp>
        <p:sp>
          <p:nvSpPr>
            <p:cNvPr id="33" name="Text Box 57"/>
            <p:cNvSpPr txBox="1">
              <a:spLocks noChangeArrowheads="1"/>
            </p:cNvSpPr>
            <p:nvPr/>
          </p:nvSpPr>
          <p:spPr bwMode="auto">
            <a:xfrm>
              <a:off x="1296" y="3705"/>
              <a:ext cx="768" cy="231"/>
            </a:xfrm>
            <a:prstGeom prst="rect">
              <a:avLst/>
            </a:prstGeom>
            <a:noFill/>
            <a:ln w="9525">
              <a:noFill/>
              <a:miter lim="800000"/>
              <a:headEnd/>
              <a:tailEnd/>
            </a:ln>
          </p:spPr>
          <p:txBody>
            <a:bodyPr>
              <a:spAutoFit/>
            </a:bodyPr>
            <a:lstStyle/>
            <a:p>
              <a:pPr>
                <a:spcBef>
                  <a:spcPct val="50000"/>
                </a:spcBef>
              </a:pPr>
              <a:r>
                <a:rPr lang="en-US">
                  <a:solidFill>
                    <a:srgbClr val="800000"/>
                  </a:solidFill>
                </a:rPr>
                <a:t>Dimetric</a:t>
              </a:r>
            </a:p>
          </p:txBody>
        </p:sp>
        <p:sp>
          <p:nvSpPr>
            <p:cNvPr id="34" name="Text Box 58"/>
            <p:cNvSpPr txBox="1">
              <a:spLocks noChangeArrowheads="1"/>
            </p:cNvSpPr>
            <p:nvPr/>
          </p:nvSpPr>
          <p:spPr bwMode="auto">
            <a:xfrm>
              <a:off x="2256" y="3705"/>
              <a:ext cx="768" cy="231"/>
            </a:xfrm>
            <a:prstGeom prst="rect">
              <a:avLst/>
            </a:prstGeom>
            <a:noFill/>
            <a:ln w="9525">
              <a:noFill/>
              <a:miter lim="800000"/>
              <a:headEnd/>
              <a:tailEnd/>
            </a:ln>
          </p:spPr>
          <p:txBody>
            <a:bodyPr>
              <a:spAutoFit/>
            </a:bodyPr>
            <a:lstStyle/>
            <a:p>
              <a:pPr>
                <a:spcBef>
                  <a:spcPct val="50000"/>
                </a:spcBef>
              </a:pPr>
              <a:r>
                <a:rPr lang="en-US">
                  <a:solidFill>
                    <a:srgbClr val="800000"/>
                  </a:solidFill>
                </a:rPr>
                <a:t>Trimetric</a:t>
              </a:r>
            </a:p>
          </p:txBody>
        </p:sp>
        <p:sp>
          <p:nvSpPr>
            <p:cNvPr id="35" name="Line 59"/>
            <p:cNvSpPr>
              <a:spLocks noChangeShapeType="1"/>
            </p:cNvSpPr>
            <p:nvPr/>
          </p:nvSpPr>
          <p:spPr bwMode="auto">
            <a:xfrm flipH="1">
              <a:off x="912" y="3177"/>
              <a:ext cx="1056" cy="480"/>
            </a:xfrm>
            <a:prstGeom prst="line">
              <a:avLst/>
            </a:prstGeom>
            <a:noFill/>
            <a:ln w="9525">
              <a:solidFill>
                <a:schemeClr val="tx1"/>
              </a:solidFill>
              <a:round/>
              <a:headEnd/>
              <a:tailEnd type="triangle" w="med" len="med"/>
            </a:ln>
          </p:spPr>
          <p:txBody>
            <a:bodyPr/>
            <a:lstStyle/>
            <a:p>
              <a:endParaRPr lang="en-US"/>
            </a:p>
          </p:txBody>
        </p:sp>
        <p:sp>
          <p:nvSpPr>
            <p:cNvPr id="36" name="Line 60"/>
            <p:cNvSpPr>
              <a:spLocks noChangeShapeType="1"/>
            </p:cNvSpPr>
            <p:nvPr/>
          </p:nvSpPr>
          <p:spPr bwMode="auto">
            <a:xfrm>
              <a:off x="1968" y="3177"/>
              <a:ext cx="720" cy="528"/>
            </a:xfrm>
            <a:prstGeom prst="line">
              <a:avLst/>
            </a:prstGeom>
            <a:noFill/>
            <a:ln w="9525">
              <a:solidFill>
                <a:schemeClr val="tx1"/>
              </a:solidFill>
              <a:round/>
              <a:headEnd/>
              <a:tailEnd type="triangle" w="med" len="med"/>
            </a:ln>
          </p:spPr>
          <p:txBody>
            <a:bodyPr/>
            <a:lstStyle/>
            <a:p>
              <a:endParaRPr lang="en-US"/>
            </a:p>
          </p:txBody>
        </p:sp>
        <p:sp>
          <p:nvSpPr>
            <p:cNvPr id="37" name="Line 61"/>
            <p:cNvSpPr>
              <a:spLocks noChangeShapeType="1"/>
            </p:cNvSpPr>
            <p:nvPr/>
          </p:nvSpPr>
          <p:spPr bwMode="auto">
            <a:xfrm flipH="1">
              <a:off x="1728" y="3177"/>
              <a:ext cx="240" cy="528"/>
            </a:xfrm>
            <a:prstGeom prst="line">
              <a:avLst/>
            </a:prstGeom>
            <a:noFill/>
            <a:ln w="9525">
              <a:solidFill>
                <a:schemeClr val="tx1"/>
              </a:solidFill>
              <a:round/>
              <a:headEnd/>
              <a:tailEnd type="triangle" w="med" len="med"/>
            </a:ln>
          </p:spPr>
          <p:txBody>
            <a:bodyPr/>
            <a:lstStyle/>
            <a:p>
              <a:endParaRPr lang="en-US"/>
            </a:p>
          </p:txBody>
        </p:sp>
      </p:grpSp>
      <p:sp>
        <p:nvSpPr>
          <p:cNvPr id="38" name="Slide Number Placeholder 37"/>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p:style>
          <a:lnRef idx="1">
            <a:schemeClr val="accent1"/>
          </a:lnRef>
          <a:fillRef idx="2">
            <a:schemeClr val="accent1"/>
          </a:fillRef>
          <a:effectRef idx="1">
            <a:schemeClr val="accent1"/>
          </a:effectRef>
          <a:fontRef idx="minor">
            <a:schemeClr val="dk1"/>
          </a:fontRef>
        </p:style>
        <p:txBody>
          <a:bodyPr>
            <a:normAutofit lnSpcReduction="10000"/>
          </a:bodyPr>
          <a:lstStyle/>
          <a:p>
            <a:pPr eaLnBrk="1" hangingPunct="1">
              <a:lnSpc>
                <a:spcPct val="120000"/>
              </a:lnSpc>
            </a:pPr>
            <a:r>
              <a:rPr lang="en-US" sz="2100" b="1" dirty="0" smtClean="0"/>
              <a:t>Perspective: </a:t>
            </a:r>
          </a:p>
          <a:p>
            <a:pPr marL="742950" lvl="1" indent="-285750" eaLnBrk="1" hangingPunct="1">
              <a:lnSpc>
                <a:spcPct val="120000"/>
              </a:lnSpc>
            </a:pPr>
            <a:r>
              <a:rPr lang="en-US" sz="2000" dirty="0" smtClean="0"/>
              <a:t>visual effect is similar to human visual system... </a:t>
            </a:r>
          </a:p>
          <a:p>
            <a:pPr marL="742950" lvl="1" indent="-285750" eaLnBrk="1" hangingPunct="1">
              <a:lnSpc>
                <a:spcPct val="120000"/>
              </a:lnSpc>
            </a:pPr>
            <a:r>
              <a:rPr lang="en-US" sz="2000" dirty="0" smtClean="0"/>
              <a:t>has 'perspective foreshortening'</a:t>
            </a:r>
          </a:p>
          <a:p>
            <a:pPr marL="1143000" lvl="2" indent="-228600" eaLnBrk="1" hangingPunct="1">
              <a:lnSpc>
                <a:spcPct val="120000"/>
              </a:lnSpc>
            </a:pPr>
            <a:r>
              <a:rPr lang="en-US" sz="2100" dirty="0" smtClean="0"/>
              <a:t>size of object varies inversely with distance from the center of projection. Projection of a distant object are smaller than the projection of objects of the same size that are closer to the projection plane.</a:t>
            </a:r>
          </a:p>
          <a:p>
            <a:pPr eaLnBrk="1" hangingPunct="1">
              <a:lnSpc>
                <a:spcPct val="120000"/>
              </a:lnSpc>
            </a:pPr>
            <a:r>
              <a:rPr lang="en-US" sz="2100" b="1" dirty="0" smtClean="0"/>
              <a:t>Parallel: </a:t>
            </a:r>
          </a:p>
          <a:p>
            <a:pPr eaLnBrk="1" hangingPunct="1">
              <a:lnSpc>
                <a:spcPct val="120000"/>
              </a:lnSpc>
              <a:buFont typeface="Wingdings" pitchFamily="2" charset="2"/>
              <a:buNone/>
            </a:pPr>
            <a:r>
              <a:rPr lang="en-US" sz="2100" b="1" dirty="0" smtClean="0"/>
              <a:t>          </a:t>
            </a:r>
            <a:r>
              <a:rPr lang="en-US" sz="2100" dirty="0" smtClean="0"/>
              <a:t>It preserves relative proportion of object.</a:t>
            </a:r>
            <a:endParaRPr lang="en-US" sz="2100" b="1" dirty="0" smtClean="0"/>
          </a:p>
          <a:p>
            <a:pPr marL="742950" lvl="1" indent="-285750" eaLnBrk="1" hangingPunct="1">
              <a:lnSpc>
                <a:spcPct val="120000"/>
              </a:lnSpc>
            </a:pPr>
            <a:r>
              <a:rPr lang="en-US" sz="2000" dirty="0" smtClean="0"/>
              <a:t>less realistic view because of no foreshortening</a:t>
            </a:r>
          </a:p>
          <a:p>
            <a:pPr marL="742950" lvl="1" indent="-285750" eaLnBrk="1" hangingPunct="1">
              <a:lnSpc>
                <a:spcPct val="120000"/>
              </a:lnSpc>
            </a:pPr>
            <a:r>
              <a:rPr lang="en-US" sz="2000" dirty="0" smtClean="0"/>
              <a:t>however, parallel lines remain parallel. </a:t>
            </a:r>
          </a:p>
        </p:txBody>
      </p:sp>
      <p:sp>
        <p:nvSpPr>
          <p:cNvPr id="5" name="Rectangle 2"/>
          <p:cNvSpPr>
            <a:spLocks noGrp="1" noChangeArrowheads="1"/>
          </p:cNvSpPr>
          <p:nvPr>
            <p:ph type="title"/>
          </p:nvPr>
        </p:nvSpPr>
        <p:spPr/>
        <p:style>
          <a:lnRef idx="1">
            <a:schemeClr val="accent1"/>
          </a:lnRef>
          <a:fillRef idx="2">
            <a:schemeClr val="accent1"/>
          </a:fillRef>
          <a:effectRef idx="1">
            <a:schemeClr val="accent1"/>
          </a:effectRef>
          <a:fontRef idx="minor">
            <a:schemeClr val="dk1"/>
          </a:fontRef>
        </p:style>
        <p:txBody>
          <a:bodyPr/>
          <a:lstStyle/>
          <a:p>
            <a:pPr eaLnBrk="1" hangingPunct="1"/>
            <a:r>
              <a:rPr lang="en-IE" sz="3500" dirty="0" smtClean="0"/>
              <a:t>Perspective v Parallel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828800"/>
            <a:ext cx="8153400" cy="4297363"/>
          </a:xfrm>
        </p:spPr>
        <p:txBody>
          <a:bodyPr/>
          <a:lstStyle/>
          <a:p>
            <a:pPr>
              <a:buNone/>
            </a:pPr>
            <a:endParaRPr lang="en-US" dirty="0"/>
          </a:p>
        </p:txBody>
      </p:sp>
      <p:sp>
        <p:nvSpPr>
          <p:cNvPr id="4" name="Rectangle 2"/>
          <p:cNvSpPr>
            <a:spLocks noGrp="1" noChangeArrowheads="1"/>
          </p:cNvSpPr>
          <p:nvPr>
            <p:ph type="title"/>
          </p:nvPr>
        </p:nvSpPr>
        <p:spPr/>
        <p:style>
          <a:lnRef idx="1">
            <a:schemeClr val="accent1"/>
          </a:lnRef>
          <a:fillRef idx="2">
            <a:schemeClr val="accent1"/>
          </a:fillRef>
          <a:effectRef idx="1">
            <a:schemeClr val="accent1"/>
          </a:effectRef>
          <a:fontRef idx="minor">
            <a:schemeClr val="dk1"/>
          </a:fontRef>
        </p:style>
        <p:txBody>
          <a:bodyPr/>
          <a:lstStyle/>
          <a:p>
            <a:pPr eaLnBrk="1" hangingPunct="1"/>
            <a:r>
              <a:rPr lang="en-IE" dirty="0" smtClean="0"/>
              <a:t>Perspective Projections</a:t>
            </a:r>
          </a:p>
        </p:txBody>
      </p:sp>
      <p:sp>
        <p:nvSpPr>
          <p:cNvPr id="6" name="Rectangle 3" descr="Rectangle: Click to edit Master text styles&#10;Second level&#10;Third level&#10;Fourth level&#10;Fifth level"/>
          <p:cNvSpPr txBox="1">
            <a:spLocks noChangeArrowheads="1"/>
          </p:cNvSpPr>
          <p:nvPr/>
        </p:nvSpPr>
        <p:spPr>
          <a:xfrm>
            <a:off x="381000" y="1905000"/>
            <a:ext cx="8610600" cy="43434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Times New Roman" charset="0"/>
            </a:endParaRPr>
          </a:p>
          <a:p>
            <a:pPr marL="342900" indent="-342900">
              <a:lnSpc>
                <a:spcPct val="90000"/>
              </a:lnSpc>
              <a:spcBef>
                <a:spcPct val="20000"/>
              </a:spcBef>
              <a:buFont typeface="Arial" pitchFamily="34" charset="0"/>
              <a:buChar char="•"/>
            </a:pPr>
            <a:r>
              <a:rPr lang="en-US" sz="2400" dirty="0" smtClean="0"/>
              <a:t>Characteristics: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lang="en-US" sz="2400" dirty="0" smtClean="0">
              <a:cs typeface="Times New Roman"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Times New Roman" charset="0"/>
              </a:rPr>
              <a:t>Center of Projection (CP) is a finite distance from object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Times New Roman" charset="0"/>
              </a:rPr>
              <a:t>Projectors are rays (i.e., non-parallel)</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1" u="none" strike="noStrike" kern="1200" cap="none" spc="0" normalizeH="0" baseline="0" noProof="0" dirty="0" smtClean="0">
                <a:ln>
                  <a:noFill/>
                </a:ln>
                <a:solidFill>
                  <a:schemeClr val="tx1"/>
                </a:solidFill>
                <a:effectLst/>
                <a:uLnTx/>
                <a:uFillTx/>
                <a:latin typeface="+mn-lt"/>
                <a:ea typeface="+mn-ea"/>
                <a:cs typeface="Times New Roman" charset="0"/>
              </a:rPr>
              <a:t>Vanishing points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Times New Roman" charset="0"/>
              </a:rPr>
              <a:t>Objects appear smaller as distance from CP (eye of observer) increases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Times New Roman" charset="0"/>
              </a:rPr>
              <a:t>Difficult to determine exact size and shape of object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Times New Roman" charset="0"/>
              </a:rPr>
              <a:t>Most realistic, difficult to execute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81000" y="685800"/>
            <a:ext cx="8305800" cy="5440363"/>
          </a:xfrm>
        </p:spPr>
        <p:style>
          <a:lnRef idx="1">
            <a:schemeClr val="accent1"/>
          </a:lnRef>
          <a:fillRef idx="2">
            <a:schemeClr val="accent1"/>
          </a:fillRef>
          <a:effectRef idx="1">
            <a:schemeClr val="accent1"/>
          </a:effectRef>
          <a:fontRef idx="minor">
            <a:schemeClr val="dk1"/>
          </a:fontRef>
        </p:style>
        <p:txBody>
          <a:bodyPr>
            <a:normAutofit/>
          </a:bodyPr>
          <a:lstStyle/>
          <a:p>
            <a:pPr eaLnBrk="1" hangingPunct="1">
              <a:lnSpc>
                <a:spcPct val="120000"/>
              </a:lnSpc>
            </a:pPr>
            <a:r>
              <a:rPr lang="en-US" sz="2400" dirty="0" smtClean="0"/>
              <a:t>When a 3D object is projected onto view plane using perspective transformation equations, any set of parallel lines in the object that are </a:t>
            </a:r>
            <a:r>
              <a:rPr lang="en-US" sz="2400" i="1" dirty="0" smtClean="0"/>
              <a:t>not</a:t>
            </a:r>
            <a:r>
              <a:rPr lang="en-US" sz="2400" dirty="0" smtClean="0"/>
              <a:t> parallel to the projection plane, converge at a vanishing point. </a:t>
            </a:r>
          </a:p>
          <a:p>
            <a:pPr marL="742950" lvl="1" indent="-285750" eaLnBrk="1" hangingPunct="1">
              <a:lnSpc>
                <a:spcPct val="120000"/>
              </a:lnSpc>
            </a:pPr>
            <a:r>
              <a:rPr lang="en-US" sz="2400" dirty="0" smtClean="0"/>
              <a:t>There are an infinite number of vanishing points, depending on how many set of parallel lines there are in the scene.</a:t>
            </a:r>
          </a:p>
          <a:p>
            <a:pPr eaLnBrk="1" hangingPunct="1">
              <a:lnSpc>
                <a:spcPct val="120000"/>
              </a:lnSpc>
            </a:pPr>
            <a:r>
              <a:rPr lang="en-US" sz="2400" dirty="0" smtClean="0"/>
              <a:t>If a set of lines are parallel to one of the three principle </a:t>
            </a:r>
            <a:r>
              <a:rPr lang="en-US" sz="2400" dirty="0" smtClean="0"/>
              <a:t>axis</a:t>
            </a:r>
            <a:r>
              <a:rPr lang="en-US" sz="2400" dirty="0" smtClean="0"/>
              <a:t>, the vanishing point is called an </a:t>
            </a:r>
            <a:r>
              <a:rPr lang="en-US" sz="2400" i="1" u="sng" dirty="0" smtClean="0"/>
              <a:t>principal vanishing point</a:t>
            </a:r>
            <a:r>
              <a:rPr lang="en-US" sz="2400" dirty="0" smtClean="0"/>
              <a:t>. </a:t>
            </a:r>
          </a:p>
          <a:p>
            <a:pPr marL="742950" lvl="1" indent="-285750" eaLnBrk="1" hangingPunct="1">
              <a:lnSpc>
                <a:spcPct val="120000"/>
              </a:lnSpc>
            </a:pPr>
            <a:r>
              <a:rPr lang="en-US" sz="2400" dirty="0" smtClean="0"/>
              <a:t>There are at most 3 such points, corresponding to the number of axis cut by the projection plane. </a:t>
            </a:r>
            <a:endParaRPr lang="en-IE" sz="2400"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style>
          <a:lnRef idx="1">
            <a:schemeClr val="accent1"/>
          </a:lnRef>
          <a:fillRef idx="2">
            <a:schemeClr val="accent1"/>
          </a:fillRef>
          <a:effectRef idx="1">
            <a:schemeClr val="accent1"/>
          </a:effectRef>
          <a:fontRef idx="minor">
            <a:schemeClr val="dk1"/>
          </a:fontRef>
        </p:style>
        <p:txBody>
          <a:bodyPr/>
          <a:lstStyle/>
          <a:p>
            <a:pPr eaLnBrk="1" hangingPunct="1"/>
            <a:r>
              <a:rPr lang="en-US" dirty="0" smtClean="0"/>
              <a:t>Classes of Perspective Projection</a:t>
            </a:r>
          </a:p>
        </p:txBody>
      </p:sp>
      <p:sp>
        <p:nvSpPr>
          <p:cNvPr id="5" name="Rectangle 3" descr="Rectangle: Click to edit Master text styles&#10;Second level&#10;Third level&#10;Fourth level&#10;Fifth level"/>
          <p:cNvSpPr>
            <a:spLocks noGrp="1" noChangeArrowheads="1"/>
          </p:cNvSpPr>
          <p:nvPr>
            <p:ph idx="1"/>
          </p:nvPr>
        </p:nvSpPr>
        <p:spPr/>
        <p:style>
          <a:lnRef idx="1">
            <a:schemeClr val="accent1"/>
          </a:lnRef>
          <a:fillRef idx="2">
            <a:schemeClr val="accent1"/>
          </a:fillRef>
          <a:effectRef idx="1">
            <a:schemeClr val="accent1"/>
          </a:effectRef>
          <a:fontRef idx="minor">
            <a:schemeClr val="dk1"/>
          </a:fontRef>
        </p:style>
        <p:txBody>
          <a:bodyPr/>
          <a:lstStyle/>
          <a:p>
            <a:pPr marL="609600" indent="-609600" eaLnBrk="1" hangingPunct="1"/>
            <a:r>
              <a:rPr lang="en-US" dirty="0" smtClean="0"/>
              <a:t>One-Point Perspective</a:t>
            </a:r>
          </a:p>
          <a:p>
            <a:pPr marL="609600" indent="-609600" eaLnBrk="1" hangingPunct="1"/>
            <a:r>
              <a:rPr lang="en-US" dirty="0" smtClean="0"/>
              <a:t>Two-Point Perspective</a:t>
            </a:r>
          </a:p>
          <a:p>
            <a:pPr marL="609600" indent="-609600" eaLnBrk="1" hangingPunct="1"/>
            <a:r>
              <a:rPr lang="en-US" dirty="0" smtClean="0"/>
              <a:t>Three-Point Perspective</a:t>
            </a:r>
          </a:p>
          <a:p>
            <a:pPr marL="609600" indent="-609600" eaLnBrk="1" hangingPunct="1"/>
            <a:endParaRPr lang="en-US" dirty="0" smtClean="0"/>
          </a:p>
        </p:txBody>
      </p:sp>
      <p:pic>
        <p:nvPicPr>
          <p:cNvPr id="6" name="Picture 9"/>
          <p:cNvPicPr>
            <a:picLocks noChangeAspect="1" noChangeArrowheads="1"/>
          </p:cNvPicPr>
          <p:nvPr/>
        </p:nvPicPr>
        <p:blipFill>
          <a:blip r:embed="rId2"/>
          <a:srcRect/>
          <a:stretch>
            <a:fillRect/>
          </a:stretch>
        </p:blipFill>
        <p:spPr bwMode="auto">
          <a:xfrm>
            <a:off x="1143000" y="3733800"/>
            <a:ext cx="5972175" cy="27241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731</Words>
  <Application>Microsoft Office PowerPoint</Application>
  <PresentationFormat>On-screen Show (4:3)</PresentationFormat>
  <Paragraphs>115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Symbol</vt:lpstr>
      <vt:lpstr>Times New Roman</vt:lpstr>
      <vt:lpstr>Wingdings</vt:lpstr>
      <vt:lpstr>Office Theme</vt:lpstr>
      <vt:lpstr>PowerPoint Presentation</vt:lpstr>
      <vt:lpstr>Transform 3D objects on to a 2D plane using projections  2 types of projections  Perspective Parallel   In parallel projection, coordinate positions are transformed to the view plane along parallel lines. In perspective projection, object position are transformed to the view plane along lines that converge to a point called projection reference point (center of projection)   </vt:lpstr>
      <vt:lpstr>PowerPoint Presentation</vt:lpstr>
      <vt:lpstr>Parallel Projection</vt:lpstr>
      <vt:lpstr>PowerPoint Presentation</vt:lpstr>
      <vt:lpstr>Perspective v Parallel</vt:lpstr>
      <vt:lpstr>Perspective Projections</vt:lpstr>
      <vt:lpstr>PowerPoint Presentation</vt:lpstr>
      <vt:lpstr>Classes of Perspective Projection</vt:lpstr>
      <vt:lpstr>One-Point Perspective</vt:lpstr>
      <vt:lpstr>Two-point perspective projection: </vt:lpstr>
      <vt:lpstr>Three-point perspective projection</vt:lpstr>
      <vt:lpstr>Parallel Projections</vt:lpstr>
      <vt:lpstr>PowerPoint Presentation</vt:lpstr>
      <vt:lpstr>Orthographic (or orthogonal) projections:</vt:lpstr>
      <vt:lpstr>Orthogonal projections:</vt:lpstr>
      <vt:lpstr>Axonometric orthographic projections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to 2D is more complicated…  Solution : Transform 3D objects on to a 2D plane using projections</dc:title>
  <dc:creator>LORD IS MY SHEPHERD</dc:creator>
  <cp:lastModifiedBy>Deepika Kumar</cp:lastModifiedBy>
  <cp:revision>38</cp:revision>
  <dcterms:created xsi:type="dcterms:W3CDTF">2006-08-16T00:00:00Z</dcterms:created>
  <dcterms:modified xsi:type="dcterms:W3CDTF">2015-09-03T08:19:33Z</dcterms:modified>
</cp:coreProperties>
</file>