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61"/>
  </p:notesMasterIdLst>
  <p:sldIdLst>
    <p:sldId id="257" r:id="rId2"/>
    <p:sldId id="286" r:id="rId3"/>
    <p:sldId id="261" r:id="rId4"/>
    <p:sldId id="262" r:id="rId5"/>
    <p:sldId id="263" r:id="rId6"/>
    <p:sldId id="264" r:id="rId7"/>
    <p:sldId id="265" r:id="rId8"/>
    <p:sldId id="266" r:id="rId9"/>
    <p:sldId id="267" r:id="rId10"/>
    <p:sldId id="268" r:id="rId11"/>
    <p:sldId id="270" r:id="rId12"/>
    <p:sldId id="274" r:id="rId13"/>
    <p:sldId id="287" r:id="rId14"/>
    <p:sldId id="275" r:id="rId15"/>
    <p:sldId id="276" r:id="rId16"/>
    <p:sldId id="288" r:id="rId17"/>
    <p:sldId id="277" r:id="rId18"/>
    <p:sldId id="291" r:id="rId19"/>
    <p:sldId id="279" r:id="rId20"/>
    <p:sldId id="289" r:id="rId21"/>
    <p:sldId id="280" r:id="rId22"/>
    <p:sldId id="281" r:id="rId23"/>
    <p:sldId id="292" r:id="rId24"/>
    <p:sldId id="283" r:id="rId25"/>
    <p:sldId id="290" r:id="rId26"/>
    <p:sldId id="284" r:id="rId27"/>
    <p:sldId id="285" r:id="rId28"/>
    <p:sldId id="293" r:id="rId29"/>
    <p:sldId id="294" r:id="rId30"/>
    <p:sldId id="295" r:id="rId31"/>
    <p:sldId id="296" r:id="rId32"/>
    <p:sldId id="297" r:id="rId33"/>
    <p:sldId id="299" r:id="rId34"/>
    <p:sldId id="300" r:id="rId35"/>
    <p:sldId id="329" r:id="rId36"/>
    <p:sldId id="302" r:id="rId37"/>
    <p:sldId id="330" r:id="rId38"/>
    <p:sldId id="304" r:id="rId39"/>
    <p:sldId id="305" r:id="rId40"/>
    <p:sldId id="306" r:id="rId41"/>
    <p:sldId id="308" r:id="rId42"/>
    <p:sldId id="331" r:id="rId43"/>
    <p:sldId id="310" r:id="rId44"/>
    <p:sldId id="311" r:id="rId45"/>
    <p:sldId id="312" r:id="rId46"/>
    <p:sldId id="313" r:id="rId47"/>
    <p:sldId id="314" r:id="rId48"/>
    <p:sldId id="315" r:id="rId49"/>
    <p:sldId id="316" r:id="rId50"/>
    <p:sldId id="317" r:id="rId51"/>
    <p:sldId id="320" r:id="rId52"/>
    <p:sldId id="321" r:id="rId53"/>
    <p:sldId id="322" r:id="rId54"/>
    <p:sldId id="323" r:id="rId55"/>
    <p:sldId id="324" r:id="rId56"/>
    <p:sldId id="325" r:id="rId57"/>
    <p:sldId id="326" r:id="rId58"/>
    <p:sldId id="327" r:id="rId59"/>
    <p:sldId id="328"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7DD57D"/>
    <a:srgbClr val="3333FF"/>
    <a:srgbClr val="3399FF"/>
    <a:srgbClr val="E0FFC1"/>
    <a:srgbClr val="CCFF99"/>
    <a:srgbClr val="58C85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1DBBB1A-DA22-4037-8547-281BCFF21D2B}" type="datetimeFigureOut">
              <a:rPr lang="en-US"/>
              <a:pPr>
                <a:defRPr/>
              </a:pPr>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3208487-303E-467C-9339-E0309E33FC9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smtClean="0"/>
              <a:t>© Oxford University Press 2014. All rights reserved.</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93AFFC96-0BEB-438F-A331-3C1D224AE601}" type="datetime1">
              <a:rPr lang="en-US"/>
              <a:pPr>
                <a:defRPr/>
              </a:pPr>
              <a:t>9/7/2015</a:t>
            </a:fld>
            <a:endParaRPr lang="en-US"/>
          </a:p>
        </p:txBody>
      </p:sp>
      <p:sp>
        <p:nvSpPr>
          <p:cNvPr id="6" name="Slide Number Placeholder 5"/>
          <p:cNvSpPr>
            <a:spLocks noGrp="1"/>
          </p:cNvSpPr>
          <p:nvPr>
            <p:ph type="sldNum" sz="quarter" idx="11"/>
          </p:nvPr>
        </p:nvSpPr>
        <p:spPr/>
        <p:txBody>
          <a:bodyPr/>
          <a:lstStyle>
            <a:lvl1pPr>
              <a:defRPr/>
            </a:lvl1pPr>
          </a:lstStyle>
          <a:p>
            <a:pPr>
              <a:defRPr/>
            </a:pPr>
            <a:fld id="{16B7DEE0-FE47-462A-9B38-095D7522812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BC81C0-5F21-433D-804C-9D42C1020477}" type="datetime1">
              <a:rPr lang="en-US"/>
              <a:pPr>
                <a:defRPr/>
              </a:pPr>
              <a:t>9/7/2015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98A76B0-4266-4C67-B129-71D2DF7755C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5BF5D3-1FB7-4422-A9A8-5E4F32CBAA5F}" type="datetime1">
              <a:rPr lang="en-US"/>
              <a:pPr>
                <a:defRPr/>
              </a:pPr>
              <a:t>9/7/2015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DCB39D-C4B6-4697-85DA-3DA3ECBE68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smtClean="0"/>
              <a:t>© Oxford University Press 2014. All rights reserved.</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DCF480-9493-443B-A96B-BACCA9524ED3}" type="datetime1">
              <a:rPr lang="en-US"/>
              <a:pPr>
                <a:defRPr/>
              </a:pPr>
              <a:t>9/7/2015</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75E235D-12E2-43E7-AC00-7600653AC0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633BE2-006F-4B54-AA4C-F064ADA52033}" type="datetime1">
              <a:rPr lang="en-US"/>
              <a:pPr>
                <a:defRPr/>
              </a:pPr>
              <a:t>9/7/2015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274395F-303E-4289-9104-16C230C741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885CD49-80C1-4365-ACC0-BC0113799CED}" type="datetime1">
              <a:rPr lang="en-US"/>
              <a:pPr>
                <a:defRPr/>
              </a:pPr>
              <a:t>9/7/2015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5B71EA-9205-497B-9AB3-9C396501D1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C95F93-25C2-4331-B2FB-DB8CD8175410}" type="datetime1">
              <a:rPr lang="en-US"/>
              <a:pPr>
                <a:defRPr/>
              </a:pPr>
              <a:t>9/7/2015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21F6C5D-E9CE-44AA-833C-C187E28AA76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smtClean="0"/>
              <a:t>© Oxford University Press 2013. All rights reserved.</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288E3528-73CA-4269-8166-9D96810FBDDF}" type="datetime1">
              <a:rPr lang="en-US"/>
              <a:pPr>
                <a:defRPr/>
              </a:pPr>
              <a:t>9/7/2015</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BE16FAA3-77FD-425F-921C-6279DDABB2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8E25FA-3076-4D8B-A1A4-1BEDA83CF49A}" type="datetime1">
              <a:rPr lang="en-US"/>
              <a:pPr>
                <a:defRPr/>
              </a:pPr>
              <a:t>9/7/2015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3397879-698C-4A02-8B59-A841B8AB8C5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13C9E2-0916-489A-B58F-48A2C2CE37FD}" type="datetime1">
              <a:rPr lang="en-US"/>
              <a:pPr>
                <a:defRPr/>
              </a:pPr>
              <a:t>9/7/2015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D75D2C1-185D-4669-A23F-22F5A5B903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127798-0128-4565-9B78-71986329A316}" type="datetime1">
              <a:rPr lang="en-US"/>
              <a:pPr>
                <a:defRPr/>
              </a:pPr>
              <a:t>9/7/2015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FABDA4C-9A90-4CDE-B80C-2F43D790A1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9A62AF-DA56-4C2C-8047-223CCC74A43E}" type="datetime1">
              <a:rPr lang="en-US"/>
              <a:pPr>
                <a:defRPr/>
              </a:pPr>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4F2EA37-9D3F-4595-A0D7-9626B2CF17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399" r:id="rId3"/>
    <p:sldLayoutId id="2147484400" r:id="rId4"/>
    <p:sldLayoutId id="2147484401" r:id="rId5"/>
    <p:sldLayoutId id="2147484409" r:id="rId6"/>
    <p:sldLayoutId id="2147484402" r:id="rId7"/>
    <p:sldLayoutId id="2147484403" r:id="rId8"/>
    <p:sldLayoutId id="2147484404" r:id="rId9"/>
    <p:sldLayoutId id="2147484405" r:id="rId10"/>
    <p:sldLayoutId id="2147484406"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Binary Search Trees</a:t>
            </a:r>
            <a:endParaRPr lang="en-US" altLang="en-US" smtClean="0">
              <a:solidFill>
                <a:schemeClr val="bg1"/>
              </a:solidFill>
              <a:latin typeface="Calibri" pitchFamily="34" charset="0"/>
            </a:endParaRPr>
          </a:p>
        </p:txBody>
      </p:sp>
      <p:sp>
        <p:nvSpPr>
          <p:cNvPr id="7171" name="Rectangle 3"/>
          <p:cNvSpPr txBox="1">
            <a:spLocks noChangeArrowheads="1"/>
          </p:cNvSpPr>
          <p:nvPr/>
        </p:nvSpPr>
        <p:spPr bwMode="auto">
          <a:xfrm>
            <a:off x="76200" y="1200150"/>
            <a:ext cx="8991600" cy="3295650"/>
          </a:xfrm>
          <a:prstGeom prst="rect">
            <a:avLst/>
          </a:prstGeom>
          <a:noFill/>
          <a:ln w="9525">
            <a:noFill/>
            <a:miter lim="800000"/>
            <a:headEnd/>
            <a:tailEnd/>
          </a:ln>
        </p:spPr>
        <p:txBody>
          <a:bodyPr/>
          <a:lstStyle/>
          <a:p>
            <a:pPr marL="285750" indent="-285750" eaLnBrk="0" hangingPunct="0">
              <a:lnSpc>
                <a:spcPct val="130000"/>
              </a:lnSpc>
              <a:spcBef>
                <a:spcPct val="20000"/>
              </a:spcBef>
              <a:buFont typeface="Arial" charset="0"/>
              <a:buChar char="•"/>
            </a:pPr>
            <a:r>
              <a:rPr lang="en-US" altLang="en-US" sz="2400">
                <a:latin typeface="Calibri" pitchFamily="34" charset="0"/>
              </a:rPr>
              <a:t>A binary search tree (BST), also known as an ordered binary tree, is a variant of binary tree in which the nodes are arranged in order. </a:t>
            </a:r>
          </a:p>
          <a:p>
            <a:pPr marL="285750" indent="-285750" eaLnBrk="0" hangingPunct="0">
              <a:lnSpc>
                <a:spcPct val="130000"/>
              </a:lnSpc>
              <a:spcBef>
                <a:spcPct val="20000"/>
              </a:spcBef>
              <a:buFont typeface="Arial" charset="0"/>
              <a:buChar char="•"/>
            </a:pPr>
            <a:r>
              <a:rPr lang="en-US" altLang="en-US" sz="2400">
                <a:latin typeface="Calibri" pitchFamily="34" charset="0"/>
              </a:rPr>
              <a:t>In a BST, all nodes in the left sub-tree have a value less than that of the root node. </a:t>
            </a:r>
          </a:p>
          <a:p>
            <a:pPr marL="285750" indent="-285750" eaLnBrk="0" hangingPunct="0">
              <a:lnSpc>
                <a:spcPct val="130000"/>
              </a:lnSpc>
              <a:spcBef>
                <a:spcPct val="20000"/>
              </a:spcBef>
              <a:buFont typeface="Arial" charset="0"/>
              <a:buChar char="•"/>
            </a:pPr>
            <a:r>
              <a:rPr lang="en-US" altLang="en-US" sz="2400">
                <a:latin typeface="Calibri" pitchFamily="34" charset="0"/>
              </a:rPr>
              <a:t>Correspondingly, all nodes in the right sub-tree have a value either equal to or greater than the root node. </a:t>
            </a:r>
          </a:p>
          <a:p>
            <a:pPr marL="285750" indent="-285750" eaLnBrk="0" hangingPunct="0">
              <a:lnSpc>
                <a:spcPct val="130000"/>
              </a:lnSpc>
              <a:spcBef>
                <a:spcPct val="20000"/>
              </a:spcBef>
              <a:buFont typeface="Arial" charset="0"/>
              <a:buChar char="•"/>
            </a:pPr>
            <a:r>
              <a:rPr lang="en-US" altLang="en-US" sz="2400">
                <a:latin typeface="Calibri" pitchFamily="34" charset="0"/>
              </a:rPr>
              <a:t>The same rule is applicable to every sub-tree in the tree. </a:t>
            </a:r>
          </a:p>
          <a:p>
            <a:pPr marL="285750" indent="-285750" eaLnBrk="0" hangingPunct="0">
              <a:lnSpc>
                <a:spcPct val="130000"/>
              </a:lnSpc>
              <a:spcBef>
                <a:spcPct val="20000"/>
              </a:spcBef>
              <a:buFont typeface="Arial" charset="0"/>
              <a:buChar char="•"/>
            </a:pPr>
            <a:r>
              <a:rPr lang="en-US" altLang="en-US" sz="2400">
                <a:latin typeface="Calibri" pitchFamily="34" charset="0"/>
              </a:rPr>
              <a:t>Due to its efficiency in searching elements, BSTs are widely used in dictionary problems where the code always inserts and searches the elements that are indexed by some key value.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Algorithm to Delete from a BST</a:t>
            </a:r>
          </a:p>
        </p:txBody>
      </p:sp>
      <p:sp>
        <p:nvSpPr>
          <p:cNvPr id="16387" name="AutoShape 53"/>
          <p:cNvSpPr>
            <a:spLocks noChangeArrowheads="1"/>
          </p:cNvSpPr>
          <p:nvPr/>
        </p:nvSpPr>
        <p:spPr bwMode="auto">
          <a:xfrm>
            <a:off x="304800" y="1219200"/>
            <a:ext cx="8305800" cy="51054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100" b="1">
                <a:latin typeface="Courier New" pitchFamily="49" charset="0"/>
              </a:rPr>
              <a:t>Delete (TREE, VAL)</a:t>
            </a:r>
          </a:p>
          <a:p>
            <a:pPr eaLnBrk="0" hangingPunct="0"/>
            <a:endParaRPr lang="en-US" altLang="en-US" sz="1100" b="1">
              <a:latin typeface="Courier New" pitchFamily="49" charset="0"/>
            </a:endParaRPr>
          </a:p>
          <a:p>
            <a:pPr eaLnBrk="0" hangingPunct="0"/>
            <a:r>
              <a:rPr lang="en-US" altLang="en-US" sz="1100" b="1">
                <a:latin typeface="Courier New" pitchFamily="49" charset="0"/>
              </a:rPr>
              <a:t>Step 1: IF TREE = NULL, then  </a:t>
            </a:r>
          </a:p>
          <a:p>
            <a:pPr lvl="1" eaLnBrk="0" hangingPunct="0"/>
            <a:r>
              <a:rPr lang="en-US" altLang="en-US" sz="1100" b="1">
                <a:latin typeface="Courier New" pitchFamily="49" charset="0"/>
              </a:rPr>
              <a:t>     Write “VAL not found in the tree”</a:t>
            </a:r>
          </a:p>
          <a:p>
            <a:pPr eaLnBrk="0" hangingPunct="0"/>
            <a:r>
              <a:rPr lang="en-US" altLang="en-US" sz="1100" b="1">
                <a:latin typeface="Courier New" pitchFamily="49" charset="0"/>
              </a:rPr>
              <a:t>        ELSE IF VAL &lt; TREE-&gt;DATA</a:t>
            </a:r>
          </a:p>
          <a:p>
            <a:pPr lvl="1" eaLnBrk="0" hangingPunct="0"/>
            <a:r>
              <a:rPr lang="en-US" altLang="en-US" sz="1100" b="1">
                <a:latin typeface="Courier New" pitchFamily="49" charset="0"/>
              </a:rPr>
              <a:t>       Delete(TREE-&gt;LEFT, VAL)</a:t>
            </a:r>
          </a:p>
          <a:p>
            <a:pPr eaLnBrk="0" hangingPunct="0"/>
            <a:r>
              <a:rPr lang="en-US" altLang="en-US" sz="1100" b="1">
                <a:latin typeface="Courier New" pitchFamily="49" charset="0"/>
              </a:rPr>
              <a:t>        ELSE IF VAL &gt; TREE-&gt;DATA</a:t>
            </a:r>
          </a:p>
          <a:p>
            <a:pPr lvl="1" eaLnBrk="0" hangingPunct="0"/>
            <a:r>
              <a:rPr lang="en-US" altLang="en-US" sz="1100" b="1">
                <a:latin typeface="Courier New" pitchFamily="49" charset="0"/>
              </a:rPr>
              <a:t>     Delete(TREE-&gt;RIGHT, VAL)</a:t>
            </a:r>
          </a:p>
          <a:p>
            <a:pPr eaLnBrk="0" hangingPunct="0"/>
            <a:r>
              <a:rPr lang="en-US" altLang="en-US" sz="1100" b="1">
                <a:latin typeface="Courier New" pitchFamily="49" charset="0"/>
              </a:rPr>
              <a:t>        ELSE IF TREE-&gt;LEFT AND TREE-&gt;RIGHT</a:t>
            </a:r>
          </a:p>
          <a:p>
            <a:pPr eaLnBrk="0" hangingPunct="0"/>
            <a:r>
              <a:rPr lang="en-US" altLang="en-US" sz="1100" b="1">
                <a:latin typeface="Courier New" pitchFamily="49" charset="0"/>
              </a:rPr>
              <a:t>	   SET TEMP = findLargestNode(TREE-&gt;LEFT)</a:t>
            </a:r>
          </a:p>
          <a:p>
            <a:pPr eaLnBrk="0" hangingPunct="0"/>
            <a:r>
              <a:rPr lang="en-US" altLang="en-US" sz="1100" b="1">
                <a:latin typeface="Courier New" pitchFamily="49" charset="0"/>
              </a:rPr>
              <a:t>	   SET TREE-&gt;DATA = TEMP-&gt;DATA</a:t>
            </a:r>
          </a:p>
          <a:p>
            <a:pPr eaLnBrk="0" hangingPunct="0"/>
            <a:r>
              <a:rPr lang="en-US" altLang="en-US" sz="1100" b="1">
                <a:latin typeface="Courier New" pitchFamily="49" charset="0"/>
              </a:rPr>
              <a:t>	   Delete(TREE-&gt;LEFT, TEMP-&gt;DATA)</a:t>
            </a:r>
          </a:p>
          <a:p>
            <a:pPr eaLnBrk="0" hangingPunct="0"/>
            <a:r>
              <a:rPr lang="en-US" altLang="en-US" sz="1100" b="1">
                <a:latin typeface="Courier New" pitchFamily="49" charset="0"/>
              </a:rPr>
              <a:t>        ELSE</a:t>
            </a:r>
          </a:p>
          <a:p>
            <a:pPr eaLnBrk="0" hangingPunct="0"/>
            <a:r>
              <a:rPr lang="en-US" altLang="en-US" sz="1100" b="1">
                <a:latin typeface="Courier New" pitchFamily="49" charset="0"/>
              </a:rPr>
              <a:t>	  SET TEMP = TREE</a:t>
            </a:r>
          </a:p>
          <a:p>
            <a:pPr eaLnBrk="0" hangingPunct="0"/>
            <a:r>
              <a:rPr lang="en-US" altLang="en-US" sz="1100" b="1">
                <a:latin typeface="Courier New" pitchFamily="49" charset="0"/>
              </a:rPr>
              <a:t>	  IF TREE-&gt;LEFT = NULL AND TREE -&gt;RIGHT = NULL</a:t>
            </a:r>
          </a:p>
          <a:p>
            <a:pPr eaLnBrk="0" hangingPunct="0"/>
            <a:r>
              <a:rPr lang="en-US" altLang="en-US" sz="1100" b="1">
                <a:latin typeface="Courier New" pitchFamily="49" charset="0"/>
              </a:rPr>
              <a:t>		SET TREE = NULL</a:t>
            </a:r>
          </a:p>
          <a:p>
            <a:pPr eaLnBrk="0" hangingPunct="0"/>
            <a:r>
              <a:rPr lang="en-US" altLang="en-US" sz="1100" b="1">
                <a:latin typeface="Courier New" pitchFamily="49" charset="0"/>
              </a:rPr>
              <a:t>	  ELSE IF TREE-&gt;LEFT != NULL</a:t>
            </a:r>
          </a:p>
          <a:p>
            <a:pPr eaLnBrk="0" hangingPunct="0"/>
            <a:r>
              <a:rPr lang="en-US" altLang="en-US" sz="1100" b="1">
                <a:latin typeface="Courier New" pitchFamily="49" charset="0"/>
              </a:rPr>
              <a:t>		SET TREE = TREE-&gt;LEFT</a:t>
            </a:r>
          </a:p>
          <a:p>
            <a:pPr eaLnBrk="0" hangingPunct="0"/>
            <a:r>
              <a:rPr lang="en-US" altLang="en-US" sz="1100" b="1">
                <a:latin typeface="Courier New" pitchFamily="49" charset="0"/>
              </a:rPr>
              <a:t>	  ELSE </a:t>
            </a:r>
          </a:p>
          <a:p>
            <a:pPr eaLnBrk="0" hangingPunct="0"/>
            <a:r>
              <a:rPr lang="en-US" altLang="en-US" sz="1100" b="1">
                <a:latin typeface="Courier New" pitchFamily="49" charset="0"/>
              </a:rPr>
              <a:t>		SET TREE = TREE-&gt;RIGHT</a:t>
            </a:r>
          </a:p>
          <a:p>
            <a:pPr eaLnBrk="0" hangingPunct="0"/>
            <a:r>
              <a:rPr lang="en-US" altLang="en-US" sz="1100" b="1">
                <a:latin typeface="Courier New" pitchFamily="49" charset="0"/>
              </a:rPr>
              <a:t>	  [END OF IF]</a:t>
            </a:r>
          </a:p>
          <a:p>
            <a:pPr eaLnBrk="0" hangingPunct="0"/>
            <a:r>
              <a:rPr lang="en-US" altLang="en-US" sz="1100" b="1">
                <a:latin typeface="Courier New" pitchFamily="49" charset="0"/>
              </a:rPr>
              <a:t>             FREE TEMP</a:t>
            </a:r>
          </a:p>
          <a:p>
            <a:pPr eaLnBrk="0" hangingPunct="0"/>
            <a:r>
              <a:rPr lang="en-US" altLang="en-US" sz="1100" b="1">
                <a:latin typeface="Courier New" pitchFamily="49" charset="0"/>
              </a:rPr>
              <a:t>        [END OF IF]	</a:t>
            </a:r>
          </a:p>
          <a:p>
            <a:pPr eaLnBrk="0" hangingPunct="0"/>
            <a:r>
              <a:rPr lang="en-US" altLang="en-US" sz="1100" b="1">
                <a:latin typeface="Courier New" pitchFamily="49" charset="0"/>
              </a:rPr>
              <a:t>Step 2: End</a:t>
            </a:r>
            <a:endParaRPr lang="en-US" altLang="en-US" sz="11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Determining the Number of Nodes</a:t>
            </a:r>
          </a:p>
        </p:txBody>
      </p:sp>
      <p:sp>
        <p:nvSpPr>
          <p:cNvPr id="18435" name="Rectangle 3"/>
          <p:cNvSpPr txBox="1">
            <a:spLocks noChangeArrowheads="1"/>
          </p:cNvSpPr>
          <p:nvPr/>
        </p:nvSpPr>
        <p:spPr bwMode="auto">
          <a:xfrm>
            <a:off x="152400" y="1219200"/>
            <a:ext cx="8763000" cy="16002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altLang="en-US" sz="2400">
                <a:latin typeface="Calibri" pitchFamily="34" charset="0"/>
              </a:rPr>
              <a:t>To calculate the total number of elements/nodes in a BST, we will count the number of nodes in the left sub-tree and the right sub-tree. </a:t>
            </a:r>
            <a:endParaRPr lang="en-US" altLang="en-US" sz="2400" i="1">
              <a:latin typeface="Calibri" pitchFamily="34" charset="0"/>
            </a:endParaRPr>
          </a:p>
          <a:p>
            <a:pPr marL="342900" indent="-342900" eaLnBrk="0" hangingPunct="0">
              <a:lnSpc>
                <a:spcPct val="90000"/>
              </a:lnSpc>
              <a:spcBef>
                <a:spcPct val="20000"/>
              </a:spcBef>
              <a:buFont typeface="Arial" charset="0"/>
              <a:buChar char="•"/>
            </a:pPr>
            <a:r>
              <a:rPr lang="en-US" altLang="en-US" sz="2400" i="1">
                <a:latin typeface="Calibri" pitchFamily="34" charset="0"/>
              </a:rPr>
              <a:t>Number of nodes = totalNodes(left sub-tree) + total Nodes(right sub-tree) + 1</a:t>
            </a:r>
          </a:p>
        </p:txBody>
      </p:sp>
      <p:sp>
        <p:nvSpPr>
          <p:cNvPr id="18436" name="AutoShape 19"/>
          <p:cNvSpPr>
            <a:spLocks noChangeArrowheads="1"/>
          </p:cNvSpPr>
          <p:nvPr/>
        </p:nvSpPr>
        <p:spPr bwMode="auto">
          <a:xfrm>
            <a:off x="1447800" y="3352800"/>
            <a:ext cx="6400800" cy="25146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100" b="1">
                <a:latin typeface="Courier New" pitchFamily="49" charset="0"/>
              </a:rPr>
              <a:t>totalNodes (TREE)</a:t>
            </a:r>
          </a:p>
          <a:p>
            <a:pPr eaLnBrk="0" hangingPunct="0"/>
            <a:endParaRPr lang="en-US" altLang="en-US" sz="1100" b="1">
              <a:latin typeface="Courier New" pitchFamily="49" charset="0"/>
            </a:endParaRPr>
          </a:p>
          <a:p>
            <a:pPr eaLnBrk="0" hangingPunct="0"/>
            <a:r>
              <a:rPr lang="en-US" altLang="en-US" sz="1100" b="1">
                <a:latin typeface="Courier New" pitchFamily="49" charset="0"/>
              </a:rPr>
              <a:t>Step 1: IF TREE = NULL, then</a:t>
            </a:r>
          </a:p>
          <a:p>
            <a:pPr eaLnBrk="0" hangingPunct="0"/>
            <a:r>
              <a:rPr lang="en-US" altLang="en-US" sz="1100" b="1">
                <a:latin typeface="Courier New" pitchFamily="49" charset="0"/>
              </a:rPr>
              <a:t>		Return 0</a:t>
            </a:r>
          </a:p>
          <a:p>
            <a:pPr eaLnBrk="0" hangingPunct="0"/>
            <a:r>
              <a:rPr lang="en-US" altLang="en-US" sz="1100" b="1">
                <a:latin typeface="Courier New" pitchFamily="49" charset="0"/>
              </a:rPr>
              <a:t>        ELSE</a:t>
            </a:r>
          </a:p>
          <a:p>
            <a:pPr eaLnBrk="0" hangingPunct="0"/>
            <a:r>
              <a:rPr lang="en-US" altLang="en-US" sz="1100" b="1">
                <a:latin typeface="Courier New" pitchFamily="49" charset="0"/>
              </a:rPr>
              <a:t>		Return totalNodes(TREE-&gt;LEFT)  +</a:t>
            </a:r>
          </a:p>
          <a:p>
            <a:pPr eaLnBrk="0" hangingPunct="0"/>
            <a:r>
              <a:rPr lang="en-US" altLang="en-US" sz="1100" b="1">
                <a:latin typeface="Courier New" pitchFamily="49" charset="0"/>
              </a:rPr>
              <a:t>                       totalNodes(TREE-&gt;RIGHT) + 1</a:t>
            </a:r>
          </a:p>
          <a:p>
            <a:pPr eaLnBrk="0" hangingPunct="0"/>
            <a:r>
              <a:rPr lang="en-US" altLang="en-US" sz="1100" b="1">
                <a:latin typeface="Courier New" pitchFamily="49" charset="0"/>
              </a:rPr>
              <a:t>        [END OF IF]</a:t>
            </a:r>
          </a:p>
          <a:p>
            <a:pPr eaLnBrk="0" hangingPunct="0"/>
            <a:r>
              <a:rPr lang="en-US" altLang="en-US" sz="1100" b="1">
                <a:latin typeface="Courier New" pitchFamily="49" charset="0"/>
              </a:rPr>
              <a:t>Step 2: End</a:t>
            </a:r>
          </a:p>
          <a:p>
            <a:pPr eaLnBrk="0" hangingPunct="0"/>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Threaded Binary Trees</a:t>
            </a:r>
          </a:p>
        </p:txBody>
      </p:sp>
      <p:sp>
        <p:nvSpPr>
          <p:cNvPr id="22531" name="Rectangle 3"/>
          <p:cNvSpPr txBox="1">
            <a:spLocks noChangeArrowheads="1"/>
          </p:cNvSpPr>
          <p:nvPr/>
        </p:nvSpPr>
        <p:spPr bwMode="auto">
          <a:xfrm>
            <a:off x="152400" y="1066800"/>
            <a:ext cx="8839200" cy="3505200"/>
          </a:xfrm>
          <a:prstGeom prst="rect">
            <a:avLst/>
          </a:prstGeom>
          <a:noFill/>
          <a:ln w="9525">
            <a:noFill/>
            <a:miter lim="800000"/>
            <a:headEnd/>
            <a:tailEnd/>
          </a:ln>
        </p:spPr>
        <p:txBody>
          <a:bodyPr/>
          <a:lstStyle/>
          <a:p>
            <a:pPr marL="342900" indent="-342900" eaLnBrk="0" hangingPunct="0">
              <a:lnSpc>
                <a:spcPct val="120000"/>
              </a:lnSpc>
              <a:spcBef>
                <a:spcPct val="20000"/>
              </a:spcBef>
              <a:buFont typeface="Arial" charset="0"/>
              <a:buChar char="•"/>
            </a:pPr>
            <a:r>
              <a:rPr lang="en-US" altLang="en-US" sz="2400">
                <a:latin typeface="Calibri" pitchFamily="34" charset="0"/>
              </a:rPr>
              <a:t>A threaded binary tree is same as that of a binary tree but with a difference in storing NULL pointers. </a:t>
            </a:r>
          </a:p>
          <a:p>
            <a:pPr marL="342900" indent="-342900" eaLnBrk="0" hangingPunct="0">
              <a:lnSpc>
                <a:spcPct val="120000"/>
              </a:lnSpc>
              <a:spcBef>
                <a:spcPct val="20000"/>
              </a:spcBef>
              <a:buFont typeface="Arial" charset="0"/>
              <a:buChar char="•"/>
            </a:pPr>
            <a:r>
              <a:rPr lang="en-US" altLang="en-US" sz="2400">
                <a:latin typeface="Calibri" pitchFamily="34" charset="0"/>
              </a:rPr>
              <a:t>In the linked representation of a BST, a number of nodes contain a NULL pointer either in their left or right fields or in both. This space that is wasted in storing a NULL pointer can be efficiently used to store some other useful piece of information. </a:t>
            </a:r>
          </a:p>
          <a:p>
            <a:pPr marL="342900" indent="-342900" eaLnBrk="0" hangingPunct="0">
              <a:lnSpc>
                <a:spcPct val="120000"/>
              </a:lnSpc>
              <a:spcBef>
                <a:spcPct val="20000"/>
              </a:spcBef>
              <a:buFont typeface="Arial" charset="0"/>
              <a:buChar char="•"/>
            </a:pPr>
            <a:r>
              <a:rPr lang="en-US" altLang="en-US" sz="2400">
                <a:latin typeface="Calibri" pitchFamily="34" charset="0"/>
              </a:rPr>
              <a:t>For example, the NULL entries can be replaced to store a pointer to the in-order predecessor, or the in-order successor of the node. These special pointers are called </a:t>
            </a:r>
            <a:r>
              <a:rPr lang="en-US" altLang="en-US" sz="2400" b="1" i="1">
                <a:latin typeface="Calibri" pitchFamily="34" charset="0"/>
              </a:rPr>
              <a:t>threads</a:t>
            </a:r>
            <a:r>
              <a:rPr lang="en-US" altLang="en-US" sz="2400">
                <a:latin typeface="Calibri" pitchFamily="34" charset="0"/>
              </a:rPr>
              <a:t> and binary trees containing threads are called </a:t>
            </a:r>
            <a:r>
              <a:rPr lang="en-US" altLang="en-US" sz="2400" b="1" i="1">
                <a:latin typeface="Calibri" pitchFamily="34" charset="0"/>
              </a:rPr>
              <a:t>threaded trees</a:t>
            </a:r>
            <a:r>
              <a:rPr lang="en-US" altLang="en-US" sz="2400">
                <a:latin typeface="Calibri" pitchFamily="34" charset="0"/>
              </a:rPr>
              <a:t>. In the linked representation of a threaded binary tree, threads will be denoted using dotted lines. </a:t>
            </a:r>
          </a:p>
          <a:p>
            <a:pPr marL="342900" indent="-342900" eaLnBrk="0" hangingPunct="0">
              <a:lnSpc>
                <a:spcPct val="80000"/>
              </a:lnSpc>
              <a:spcBef>
                <a:spcPct val="20000"/>
              </a:spcBef>
              <a:buFont typeface="Arial" charset="0"/>
              <a:buChar char="•"/>
            </a:pPr>
            <a:endParaRPr lang="en-US" altLang="en-US" sz="240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Threaded Binary Trees</a:t>
            </a:r>
          </a:p>
        </p:txBody>
      </p:sp>
      <p:sp>
        <p:nvSpPr>
          <p:cNvPr id="23555" name="Rectangle 3"/>
          <p:cNvSpPr txBox="1">
            <a:spLocks noChangeArrowheads="1"/>
          </p:cNvSpPr>
          <p:nvPr/>
        </p:nvSpPr>
        <p:spPr bwMode="auto">
          <a:xfrm>
            <a:off x="0" y="1143000"/>
            <a:ext cx="9144000" cy="2819400"/>
          </a:xfrm>
          <a:prstGeom prst="rect">
            <a:avLst/>
          </a:prstGeom>
          <a:noFill/>
          <a:ln w="9525">
            <a:noFill/>
            <a:miter lim="800000"/>
            <a:headEnd/>
            <a:tailEnd/>
          </a:ln>
        </p:spPr>
        <p:txBody>
          <a:bodyPr/>
          <a:lstStyle/>
          <a:p>
            <a:pPr marL="285750" indent="-285750" eaLnBrk="0" hangingPunct="0">
              <a:spcBef>
                <a:spcPct val="20000"/>
              </a:spcBef>
              <a:buFont typeface="Arial" charset="0"/>
              <a:buChar char="•"/>
            </a:pPr>
            <a:r>
              <a:rPr lang="en-US" altLang="en-US" sz="2400">
                <a:latin typeface="Calibri" pitchFamily="34" charset="0"/>
              </a:rPr>
              <a:t>In one way threading, a thread will appear either in the right field or the left field of the node. </a:t>
            </a:r>
          </a:p>
          <a:p>
            <a:pPr marL="285750" indent="-285750" eaLnBrk="0" hangingPunct="0">
              <a:spcBef>
                <a:spcPct val="20000"/>
              </a:spcBef>
              <a:buFont typeface="Arial" charset="0"/>
              <a:buChar char="•"/>
            </a:pPr>
            <a:r>
              <a:rPr lang="en-US" altLang="en-US" sz="2400">
                <a:latin typeface="Calibri" pitchFamily="34" charset="0"/>
              </a:rPr>
              <a:t>If the thread appears in the left field, then it points to the in-order predecessor of the node. Such a one way threaded tree is called a left threaded binary tree. </a:t>
            </a:r>
          </a:p>
          <a:p>
            <a:pPr marL="285750" indent="-285750" eaLnBrk="0" hangingPunct="0">
              <a:spcBef>
                <a:spcPct val="20000"/>
              </a:spcBef>
              <a:buFont typeface="Arial" charset="0"/>
              <a:buChar char="•"/>
            </a:pPr>
            <a:r>
              <a:rPr lang="en-US" altLang="en-US" sz="2400">
                <a:latin typeface="Calibri" pitchFamily="34" charset="0"/>
              </a:rPr>
              <a:t>If the thread appears in the right field, then it will point to the in-order successor of the node. Such a one way threaded tree is called a right threaded binary tree.</a:t>
            </a:r>
          </a:p>
        </p:txBody>
      </p:sp>
      <p:grpSp>
        <p:nvGrpSpPr>
          <p:cNvPr id="23556" name="Group 3"/>
          <p:cNvGrpSpPr>
            <a:grpSpLocks/>
          </p:cNvGrpSpPr>
          <p:nvPr/>
        </p:nvGrpSpPr>
        <p:grpSpPr bwMode="auto">
          <a:xfrm>
            <a:off x="685800" y="4419600"/>
            <a:ext cx="2590800" cy="1943100"/>
            <a:chOff x="1728" y="3103"/>
            <a:chExt cx="1440" cy="1224"/>
          </a:xfrm>
        </p:grpSpPr>
        <p:sp>
          <p:nvSpPr>
            <p:cNvPr id="23611" name="Oval 4"/>
            <p:cNvSpPr>
              <a:spLocks noChangeArrowheads="1"/>
            </p:cNvSpPr>
            <p:nvPr/>
          </p:nvSpPr>
          <p:spPr bwMode="auto">
            <a:xfrm>
              <a:off x="2304" y="310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a:t>
              </a:r>
            </a:p>
          </p:txBody>
        </p:sp>
        <p:sp>
          <p:nvSpPr>
            <p:cNvPr id="23612" name="Line 5"/>
            <p:cNvSpPr>
              <a:spLocks noChangeShapeType="1"/>
            </p:cNvSpPr>
            <p:nvPr/>
          </p:nvSpPr>
          <p:spPr bwMode="auto">
            <a:xfrm flipH="1">
              <a:off x="2160" y="3247"/>
              <a:ext cx="144" cy="144"/>
            </a:xfrm>
            <a:prstGeom prst="line">
              <a:avLst/>
            </a:prstGeom>
            <a:noFill/>
            <a:ln w="9525">
              <a:solidFill>
                <a:schemeClr val="tx1"/>
              </a:solidFill>
              <a:round/>
              <a:headEnd/>
              <a:tailEnd/>
            </a:ln>
          </p:spPr>
          <p:txBody>
            <a:bodyPr/>
            <a:lstStyle/>
            <a:p>
              <a:endParaRPr lang="en-IN"/>
            </a:p>
          </p:txBody>
        </p:sp>
        <p:sp>
          <p:nvSpPr>
            <p:cNvPr id="23613" name="Line 6"/>
            <p:cNvSpPr>
              <a:spLocks noChangeShapeType="1"/>
            </p:cNvSpPr>
            <p:nvPr/>
          </p:nvSpPr>
          <p:spPr bwMode="auto">
            <a:xfrm>
              <a:off x="2520" y="3247"/>
              <a:ext cx="144" cy="144"/>
            </a:xfrm>
            <a:prstGeom prst="line">
              <a:avLst/>
            </a:prstGeom>
            <a:noFill/>
            <a:ln w="9525">
              <a:solidFill>
                <a:schemeClr val="tx1"/>
              </a:solidFill>
              <a:round/>
              <a:headEnd/>
              <a:tailEnd/>
            </a:ln>
          </p:spPr>
          <p:txBody>
            <a:bodyPr/>
            <a:lstStyle/>
            <a:p>
              <a:endParaRPr lang="en-IN"/>
            </a:p>
          </p:txBody>
        </p:sp>
        <p:sp>
          <p:nvSpPr>
            <p:cNvPr id="23614" name="Oval 7"/>
            <p:cNvSpPr>
              <a:spLocks noChangeArrowheads="1"/>
            </p:cNvSpPr>
            <p:nvPr/>
          </p:nvSpPr>
          <p:spPr bwMode="auto">
            <a:xfrm>
              <a:off x="2520" y="339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a:t>
              </a:r>
            </a:p>
          </p:txBody>
        </p:sp>
        <p:sp>
          <p:nvSpPr>
            <p:cNvPr id="23615" name="Oval 8"/>
            <p:cNvSpPr>
              <a:spLocks noChangeArrowheads="1"/>
            </p:cNvSpPr>
            <p:nvPr/>
          </p:nvSpPr>
          <p:spPr bwMode="auto">
            <a:xfrm>
              <a:off x="2088" y="339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a:t>
              </a:r>
            </a:p>
          </p:txBody>
        </p:sp>
        <p:sp>
          <p:nvSpPr>
            <p:cNvPr id="23616" name="Line 9"/>
            <p:cNvSpPr>
              <a:spLocks noChangeShapeType="1"/>
            </p:cNvSpPr>
            <p:nvPr/>
          </p:nvSpPr>
          <p:spPr bwMode="auto">
            <a:xfrm flipH="1">
              <a:off x="2016" y="3535"/>
              <a:ext cx="72" cy="144"/>
            </a:xfrm>
            <a:prstGeom prst="line">
              <a:avLst/>
            </a:prstGeom>
            <a:noFill/>
            <a:ln w="9525">
              <a:solidFill>
                <a:schemeClr val="tx1"/>
              </a:solidFill>
              <a:round/>
              <a:headEnd/>
              <a:tailEnd/>
            </a:ln>
          </p:spPr>
          <p:txBody>
            <a:bodyPr/>
            <a:lstStyle/>
            <a:p>
              <a:endParaRPr lang="en-IN"/>
            </a:p>
          </p:txBody>
        </p:sp>
        <p:sp>
          <p:nvSpPr>
            <p:cNvPr id="23617" name="Oval 10"/>
            <p:cNvSpPr>
              <a:spLocks noChangeArrowheads="1"/>
            </p:cNvSpPr>
            <p:nvPr/>
          </p:nvSpPr>
          <p:spPr bwMode="auto">
            <a:xfrm>
              <a:off x="1872" y="367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a:t>
              </a:r>
            </a:p>
          </p:txBody>
        </p:sp>
        <p:sp>
          <p:nvSpPr>
            <p:cNvPr id="23618" name="Line 11"/>
            <p:cNvSpPr>
              <a:spLocks noChangeShapeType="1"/>
            </p:cNvSpPr>
            <p:nvPr/>
          </p:nvSpPr>
          <p:spPr bwMode="auto">
            <a:xfrm flipH="1">
              <a:off x="1872" y="3895"/>
              <a:ext cx="72" cy="216"/>
            </a:xfrm>
            <a:prstGeom prst="line">
              <a:avLst/>
            </a:prstGeom>
            <a:noFill/>
            <a:ln w="9525">
              <a:solidFill>
                <a:schemeClr val="tx1"/>
              </a:solidFill>
              <a:round/>
              <a:headEnd/>
              <a:tailEnd/>
            </a:ln>
          </p:spPr>
          <p:txBody>
            <a:bodyPr/>
            <a:lstStyle/>
            <a:p>
              <a:endParaRPr lang="en-IN"/>
            </a:p>
          </p:txBody>
        </p:sp>
        <p:sp>
          <p:nvSpPr>
            <p:cNvPr id="23619" name="Oval 12"/>
            <p:cNvSpPr>
              <a:spLocks noChangeArrowheads="1"/>
            </p:cNvSpPr>
            <p:nvPr/>
          </p:nvSpPr>
          <p:spPr bwMode="auto">
            <a:xfrm>
              <a:off x="1728"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8</a:t>
              </a:r>
            </a:p>
          </p:txBody>
        </p:sp>
        <p:sp>
          <p:nvSpPr>
            <p:cNvPr id="23620" name="Line 13"/>
            <p:cNvSpPr>
              <a:spLocks noChangeShapeType="1"/>
            </p:cNvSpPr>
            <p:nvPr/>
          </p:nvSpPr>
          <p:spPr bwMode="auto">
            <a:xfrm>
              <a:off x="2232" y="3607"/>
              <a:ext cx="72" cy="144"/>
            </a:xfrm>
            <a:prstGeom prst="line">
              <a:avLst/>
            </a:prstGeom>
            <a:noFill/>
            <a:ln w="9525">
              <a:solidFill>
                <a:schemeClr val="tx1"/>
              </a:solidFill>
              <a:round/>
              <a:headEnd/>
              <a:tailEnd/>
            </a:ln>
          </p:spPr>
          <p:txBody>
            <a:bodyPr/>
            <a:lstStyle/>
            <a:p>
              <a:endParaRPr lang="en-IN"/>
            </a:p>
          </p:txBody>
        </p:sp>
        <p:sp>
          <p:nvSpPr>
            <p:cNvPr id="23621" name="Oval 14"/>
            <p:cNvSpPr>
              <a:spLocks noChangeArrowheads="1"/>
            </p:cNvSpPr>
            <p:nvPr/>
          </p:nvSpPr>
          <p:spPr bwMode="auto">
            <a:xfrm>
              <a:off x="2160" y="375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a:t>
              </a:r>
            </a:p>
          </p:txBody>
        </p:sp>
        <p:sp>
          <p:nvSpPr>
            <p:cNvPr id="23622" name="Line 15"/>
            <p:cNvSpPr>
              <a:spLocks noChangeShapeType="1"/>
            </p:cNvSpPr>
            <p:nvPr/>
          </p:nvSpPr>
          <p:spPr bwMode="auto">
            <a:xfrm flipH="1">
              <a:off x="2520" y="3607"/>
              <a:ext cx="72" cy="144"/>
            </a:xfrm>
            <a:prstGeom prst="line">
              <a:avLst/>
            </a:prstGeom>
            <a:noFill/>
            <a:ln w="9525">
              <a:solidFill>
                <a:schemeClr val="tx1"/>
              </a:solidFill>
              <a:round/>
              <a:headEnd/>
              <a:tailEnd/>
            </a:ln>
          </p:spPr>
          <p:txBody>
            <a:bodyPr/>
            <a:lstStyle/>
            <a:p>
              <a:endParaRPr lang="en-IN"/>
            </a:p>
          </p:txBody>
        </p:sp>
        <p:sp>
          <p:nvSpPr>
            <p:cNvPr id="23623" name="Oval 16"/>
            <p:cNvSpPr>
              <a:spLocks noChangeArrowheads="1"/>
            </p:cNvSpPr>
            <p:nvPr/>
          </p:nvSpPr>
          <p:spPr bwMode="auto">
            <a:xfrm>
              <a:off x="2448" y="375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a:t>
              </a:r>
            </a:p>
          </p:txBody>
        </p:sp>
        <p:sp>
          <p:nvSpPr>
            <p:cNvPr id="23624" name="Line 17"/>
            <p:cNvSpPr>
              <a:spLocks noChangeShapeType="1"/>
            </p:cNvSpPr>
            <p:nvPr/>
          </p:nvSpPr>
          <p:spPr bwMode="auto">
            <a:xfrm>
              <a:off x="2664" y="3607"/>
              <a:ext cx="216" cy="144"/>
            </a:xfrm>
            <a:prstGeom prst="line">
              <a:avLst/>
            </a:prstGeom>
            <a:noFill/>
            <a:ln w="9525">
              <a:solidFill>
                <a:schemeClr val="tx1"/>
              </a:solidFill>
              <a:round/>
              <a:headEnd/>
              <a:tailEnd/>
            </a:ln>
          </p:spPr>
          <p:txBody>
            <a:bodyPr/>
            <a:lstStyle/>
            <a:p>
              <a:endParaRPr lang="en-IN"/>
            </a:p>
          </p:txBody>
        </p:sp>
        <p:sp>
          <p:nvSpPr>
            <p:cNvPr id="23625" name="Oval 18"/>
            <p:cNvSpPr>
              <a:spLocks noChangeArrowheads="1"/>
            </p:cNvSpPr>
            <p:nvPr/>
          </p:nvSpPr>
          <p:spPr bwMode="auto">
            <a:xfrm>
              <a:off x="2736" y="375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a:t>
              </a:r>
            </a:p>
          </p:txBody>
        </p:sp>
        <p:sp>
          <p:nvSpPr>
            <p:cNvPr id="23626" name="Line 19"/>
            <p:cNvSpPr>
              <a:spLocks noChangeShapeType="1"/>
            </p:cNvSpPr>
            <p:nvPr/>
          </p:nvSpPr>
          <p:spPr bwMode="auto">
            <a:xfrm>
              <a:off x="2880" y="3967"/>
              <a:ext cx="144" cy="144"/>
            </a:xfrm>
            <a:prstGeom prst="line">
              <a:avLst/>
            </a:prstGeom>
            <a:noFill/>
            <a:ln w="9525">
              <a:solidFill>
                <a:schemeClr val="tx1"/>
              </a:solidFill>
              <a:round/>
              <a:headEnd/>
              <a:tailEnd/>
            </a:ln>
          </p:spPr>
          <p:txBody>
            <a:bodyPr/>
            <a:lstStyle/>
            <a:p>
              <a:endParaRPr lang="en-IN"/>
            </a:p>
          </p:txBody>
        </p:sp>
        <p:sp>
          <p:nvSpPr>
            <p:cNvPr id="23627" name="Oval 20"/>
            <p:cNvSpPr>
              <a:spLocks noChangeArrowheads="1"/>
            </p:cNvSpPr>
            <p:nvPr/>
          </p:nvSpPr>
          <p:spPr bwMode="auto">
            <a:xfrm>
              <a:off x="2952"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12</a:t>
              </a:r>
            </a:p>
          </p:txBody>
        </p:sp>
        <p:sp>
          <p:nvSpPr>
            <p:cNvPr id="23628" name="Line 21"/>
            <p:cNvSpPr>
              <a:spLocks noChangeShapeType="1"/>
            </p:cNvSpPr>
            <p:nvPr/>
          </p:nvSpPr>
          <p:spPr bwMode="auto">
            <a:xfrm flipH="1">
              <a:off x="2448" y="3967"/>
              <a:ext cx="72" cy="144"/>
            </a:xfrm>
            <a:prstGeom prst="line">
              <a:avLst/>
            </a:prstGeom>
            <a:noFill/>
            <a:ln w="9525">
              <a:solidFill>
                <a:schemeClr val="tx1"/>
              </a:solidFill>
              <a:round/>
              <a:headEnd/>
              <a:tailEnd/>
            </a:ln>
          </p:spPr>
          <p:txBody>
            <a:bodyPr/>
            <a:lstStyle/>
            <a:p>
              <a:endParaRPr lang="en-IN"/>
            </a:p>
          </p:txBody>
        </p:sp>
        <p:sp>
          <p:nvSpPr>
            <p:cNvPr id="23629" name="Oval 22"/>
            <p:cNvSpPr>
              <a:spLocks noChangeArrowheads="1"/>
            </p:cNvSpPr>
            <p:nvPr/>
          </p:nvSpPr>
          <p:spPr bwMode="auto">
            <a:xfrm>
              <a:off x="2304"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10</a:t>
              </a:r>
            </a:p>
          </p:txBody>
        </p:sp>
        <p:sp>
          <p:nvSpPr>
            <p:cNvPr id="23630" name="Line 23"/>
            <p:cNvSpPr>
              <a:spLocks noChangeShapeType="1"/>
            </p:cNvSpPr>
            <p:nvPr/>
          </p:nvSpPr>
          <p:spPr bwMode="auto">
            <a:xfrm>
              <a:off x="2592" y="3967"/>
              <a:ext cx="72" cy="144"/>
            </a:xfrm>
            <a:prstGeom prst="line">
              <a:avLst/>
            </a:prstGeom>
            <a:noFill/>
            <a:ln w="9525">
              <a:solidFill>
                <a:schemeClr val="tx1"/>
              </a:solidFill>
              <a:round/>
              <a:headEnd/>
              <a:tailEnd/>
            </a:ln>
          </p:spPr>
          <p:txBody>
            <a:bodyPr/>
            <a:lstStyle/>
            <a:p>
              <a:endParaRPr lang="en-IN"/>
            </a:p>
          </p:txBody>
        </p:sp>
        <p:sp>
          <p:nvSpPr>
            <p:cNvPr id="23631" name="Oval 24"/>
            <p:cNvSpPr>
              <a:spLocks noChangeArrowheads="1"/>
            </p:cNvSpPr>
            <p:nvPr/>
          </p:nvSpPr>
          <p:spPr bwMode="auto">
            <a:xfrm>
              <a:off x="2592"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11</a:t>
              </a:r>
            </a:p>
          </p:txBody>
        </p:sp>
        <p:sp>
          <p:nvSpPr>
            <p:cNvPr id="23632" name="Line 25"/>
            <p:cNvSpPr>
              <a:spLocks noChangeShapeType="1"/>
            </p:cNvSpPr>
            <p:nvPr/>
          </p:nvSpPr>
          <p:spPr bwMode="auto">
            <a:xfrm>
              <a:off x="2016" y="3895"/>
              <a:ext cx="72" cy="216"/>
            </a:xfrm>
            <a:prstGeom prst="line">
              <a:avLst/>
            </a:prstGeom>
            <a:noFill/>
            <a:ln w="9525">
              <a:solidFill>
                <a:schemeClr val="tx1"/>
              </a:solidFill>
              <a:round/>
              <a:headEnd/>
              <a:tailEnd/>
            </a:ln>
          </p:spPr>
          <p:txBody>
            <a:bodyPr/>
            <a:lstStyle/>
            <a:p>
              <a:endParaRPr lang="en-IN"/>
            </a:p>
          </p:txBody>
        </p:sp>
        <p:sp>
          <p:nvSpPr>
            <p:cNvPr id="23633" name="Oval 26"/>
            <p:cNvSpPr>
              <a:spLocks noChangeArrowheads="1"/>
            </p:cNvSpPr>
            <p:nvPr/>
          </p:nvSpPr>
          <p:spPr bwMode="auto">
            <a:xfrm>
              <a:off x="2016"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9</a:t>
              </a:r>
            </a:p>
          </p:txBody>
        </p:sp>
        <p:sp>
          <p:nvSpPr>
            <p:cNvPr id="23634" name="Line 27"/>
            <p:cNvSpPr>
              <a:spLocks noChangeShapeType="1"/>
            </p:cNvSpPr>
            <p:nvPr/>
          </p:nvSpPr>
          <p:spPr bwMode="auto">
            <a:xfrm flipV="1">
              <a:off x="2304" y="3323"/>
              <a:ext cx="72" cy="432"/>
            </a:xfrm>
            <a:prstGeom prst="line">
              <a:avLst/>
            </a:prstGeom>
            <a:noFill/>
            <a:ln w="3175" cap="rnd">
              <a:solidFill>
                <a:schemeClr val="tx1"/>
              </a:solidFill>
              <a:prstDash val="sysDot"/>
              <a:round/>
              <a:headEnd/>
              <a:tailEnd type="triangle" w="med" len="med"/>
            </a:ln>
          </p:spPr>
          <p:txBody>
            <a:bodyPr/>
            <a:lstStyle/>
            <a:p>
              <a:endParaRPr lang="en-IN"/>
            </a:p>
          </p:txBody>
        </p:sp>
        <p:sp>
          <p:nvSpPr>
            <p:cNvPr id="23635" name="Line 28"/>
            <p:cNvSpPr>
              <a:spLocks noChangeShapeType="1"/>
            </p:cNvSpPr>
            <p:nvPr/>
          </p:nvSpPr>
          <p:spPr bwMode="auto">
            <a:xfrm flipV="1">
              <a:off x="1800" y="3827"/>
              <a:ext cx="72"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3636" name="Line 29"/>
            <p:cNvSpPr>
              <a:spLocks noChangeShapeType="1"/>
            </p:cNvSpPr>
            <p:nvPr/>
          </p:nvSpPr>
          <p:spPr bwMode="auto">
            <a:xfrm flipV="1">
              <a:off x="2088" y="3611"/>
              <a:ext cx="72" cy="504"/>
            </a:xfrm>
            <a:prstGeom prst="line">
              <a:avLst/>
            </a:prstGeom>
            <a:noFill/>
            <a:ln w="3175" cap="rnd">
              <a:solidFill>
                <a:schemeClr val="tx1"/>
              </a:solidFill>
              <a:prstDash val="sysDot"/>
              <a:round/>
              <a:headEnd/>
              <a:tailEnd type="triangle" w="med" len="med"/>
            </a:ln>
          </p:spPr>
          <p:txBody>
            <a:bodyPr/>
            <a:lstStyle/>
            <a:p>
              <a:endParaRPr lang="en-IN"/>
            </a:p>
          </p:txBody>
        </p:sp>
        <p:sp>
          <p:nvSpPr>
            <p:cNvPr id="23637" name="Line 30"/>
            <p:cNvSpPr>
              <a:spLocks noChangeShapeType="1"/>
            </p:cNvSpPr>
            <p:nvPr/>
          </p:nvSpPr>
          <p:spPr bwMode="auto">
            <a:xfrm flipV="1">
              <a:off x="2376" y="3899"/>
              <a:ext cx="72" cy="216"/>
            </a:xfrm>
            <a:prstGeom prst="line">
              <a:avLst/>
            </a:prstGeom>
            <a:noFill/>
            <a:ln w="3175" cap="rnd">
              <a:solidFill>
                <a:schemeClr val="tx1"/>
              </a:solidFill>
              <a:prstDash val="sysDot"/>
              <a:round/>
              <a:headEnd/>
              <a:tailEnd type="triangle" w="med" len="med"/>
            </a:ln>
          </p:spPr>
          <p:txBody>
            <a:bodyPr/>
            <a:lstStyle/>
            <a:p>
              <a:endParaRPr lang="en-IN"/>
            </a:p>
          </p:txBody>
        </p:sp>
        <p:sp>
          <p:nvSpPr>
            <p:cNvPr id="23638" name="Line 31"/>
            <p:cNvSpPr>
              <a:spLocks noChangeShapeType="1"/>
            </p:cNvSpPr>
            <p:nvPr/>
          </p:nvSpPr>
          <p:spPr bwMode="auto">
            <a:xfrm flipH="1" flipV="1">
              <a:off x="2664" y="3611"/>
              <a:ext cx="72" cy="504"/>
            </a:xfrm>
            <a:prstGeom prst="line">
              <a:avLst/>
            </a:prstGeom>
            <a:noFill/>
            <a:ln w="3175" cap="rnd">
              <a:solidFill>
                <a:schemeClr val="tx1"/>
              </a:solidFill>
              <a:prstDash val="sysDot"/>
              <a:round/>
              <a:headEnd/>
              <a:tailEnd type="triangle" w="med" len="med"/>
            </a:ln>
          </p:spPr>
          <p:txBody>
            <a:bodyPr/>
            <a:lstStyle/>
            <a:p>
              <a:endParaRPr lang="en-IN"/>
            </a:p>
          </p:txBody>
        </p:sp>
      </p:grpSp>
      <p:grpSp>
        <p:nvGrpSpPr>
          <p:cNvPr id="23557" name="Group 32"/>
          <p:cNvGrpSpPr>
            <a:grpSpLocks/>
          </p:cNvGrpSpPr>
          <p:nvPr/>
        </p:nvGrpSpPr>
        <p:grpSpPr bwMode="auto">
          <a:xfrm>
            <a:off x="3581400" y="4648200"/>
            <a:ext cx="4343400" cy="1714500"/>
            <a:chOff x="1152" y="3247"/>
            <a:chExt cx="2736" cy="1080"/>
          </a:xfrm>
        </p:grpSpPr>
        <p:sp>
          <p:nvSpPr>
            <p:cNvPr id="23559" name="Rectangle 33"/>
            <p:cNvSpPr>
              <a:spLocks noChangeArrowheads="1"/>
            </p:cNvSpPr>
            <p:nvPr/>
          </p:nvSpPr>
          <p:spPr bwMode="auto">
            <a:xfrm>
              <a:off x="2376" y="3247"/>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0" name="Rectangle 34"/>
            <p:cNvSpPr>
              <a:spLocks noChangeArrowheads="1"/>
            </p:cNvSpPr>
            <p:nvPr/>
          </p:nvSpPr>
          <p:spPr bwMode="auto">
            <a:xfrm>
              <a:off x="2520" y="3247"/>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a:t>
              </a:r>
            </a:p>
          </p:txBody>
        </p:sp>
        <p:sp>
          <p:nvSpPr>
            <p:cNvPr id="23561" name="Rectangle 35"/>
            <p:cNvSpPr>
              <a:spLocks noChangeArrowheads="1"/>
            </p:cNvSpPr>
            <p:nvPr/>
          </p:nvSpPr>
          <p:spPr bwMode="auto">
            <a:xfrm>
              <a:off x="2664" y="3247"/>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2" name="Rectangle 36"/>
            <p:cNvSpPr>
              <a:spLocks noChangeArrowheads="1"/>
            </p:cNvSpPr>
            <p:nvPr/>
          </p:nvSpPr>
          <p:spPr bwMode="auto">
            <a:xfrm>
              <a:off x="1872" y="3535"/>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3" name="Rectangle 37"/>
            <p:cNvSpPr>
              <a:spLocks noChangeArrowheads="1"/>
            </p:cNvSpPr>
            <p:nvPr/>
          </p:nvSpPr>
          <p:spPr bwMode="auto">
            <a:xfrm>
              <a:off x="2016" y="3535"/>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2</a:t>
              </a:r>
            </a:p>
          </p:txBody>
        </p:sp>
        <p:sp>
          <p:nvSpPr>
            <p:cNvPr id="23564" name="Rectangle 38"/>
            <p:cNvSpPr>
              <a:spLocks noChangeArrowheads="1"/>
            </p:cNvSpPr>
            <p:nvPr/>
          </p:nvSpPr>
          <p:spPr bwMode="auto">
            <a:xfrm>
              <a:off x="2160" y="3535"/>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5" name="Rectangle 39"/>
            <p:cNvSpPr>
              <a:spLocks noChangeArrowheads="1"/>
            </p:cNvSpPr>
            <p:nvPr/>
          </p:nvSpPr>
          <p:spPr bwMode="auto">
            <a:xfrm>
              <a:off x="2736" y="3535"/>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6" name="Rectangle 40"/>
            <p:cNvSpPr>
              <a:spLocks noChangeArrowheads="1"/>
            </p:cNvSpPr>
            <p:nvPr/>
          </p:nvSpPr>
          <p:spPr bwMode="auto">
            <a:xfrm>
              <a:off x="2880" y="3535"/>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3</a:t>
              </a:r>
            </a:p>
          </p:txBody>
        </p:sp>
        <p:sp>
          <p:nvSpPr>
            <p:cNvPr id="23567" name="Rectangle 41"/>
            <p:cNvSpPr>
              <a:spLocks noChangeArrowheads="1"/>
            </p:cNvSpPr>
            <p:nvPr/>
          </p:nvSpPr>
          <p:spPr bwMode="auto">
            <a:xfrm>
              <a:off x="3024" y="3535"/>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8" name="Rectangle 42"/>
            <p:cNvSpPr>
              <a:spLocks noChangeArrowheads="1"/>
            </p:cNvSpPr>
            <p:nvPr/>
          </p:nvSpPr>
          <p:spPr bwMode="auto">
            <a:xfrm>
              <a:off x="1440" y="382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69" name="Rectangle 43"/>
            <p:cNvSpPr>
              <a:spLocks noChangeArrowheads="1"/>
            </p:cNvSpPr>
            <p:nvPr/>
          </p:nvSpPr>
          <p:spPr bwMode="auto">
            <a:xfrm>
              <a:off x="1584" y="382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4</a:t>
              </a:r>
            </a:p>
          </p:txBody>
        </p:sp>
        <p:sp>
          <p:nvSpPr>
            <p:cNvPr id="23570" name="Rectangle 44"/>
            <p:cNvSpPr>
              <a:spLocks noChangeArrowheads="1"/>
            </p:cNvSpPr>
            <p:nvPr/>
          </p:nvSpPr>
          <p:spPr bwMode="auto">
            <a:xfrm>
              <a:off x="1728" y="382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71" name="Rectangle 45"/>
            <p:cNvSpPr>
              <a:spLocks noChangeArrowheads="1"/>
            </p:cNvSpPr>
            <p:nvPr/>
          </p:nvSpPr>
          <p:spPr bwMode="auto">
            <a:xfrm>
              <a:off x="2016" y="382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572" name="Rectangle 46"/>
            <p:cNvSpPr>
              <a:spLocks noChangeArrowheads="1"/>
            </p:cNvSpPr>
            <p:nvPr/>
          </p:nvSpPr>
          <p:spPr bwMode="auto">
            <a:xfrm>
              <a:off x="2160" y="382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5</a:t>
              </a:r>
            </a:p>
          </p:txBody>
        </p:sp>
        <p:sp>
          <p:nvSpPr>
            <p:cNvPr id="23573" name="Rectangle 47"/>
            <p:cNvSpPr>
              <a:spLocks noChangeArrowheads="1"/>
            </p:cNvSpPr>
            <p:nvPr/>
          </p:nvSpPr>
          <p:spPr bwMode="auto">
            <a:xfrm>
              <a:off x="2304" y="3823"/>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3574" name="Line 48"/>
            <p:cNvSpPr>
              <a:spLocks noChangeShapeType="1"/>
            </p:cNvSpPr>
            <p:nvPr/>
          </p:nvSpPr>
          <p:spPr bwMode="auto">
            <a:xfrm flipH="1">
              <a:off x="2088" y="3319"/>
              <a:ext cx="360" cy="216"/>
            </a:xfrm>
            <a:prstGeom prst="line">
              <a:avLst/>
            </a:prstGeom>
            <a:noFill/>
            <a:ln w="9525">
              <a:solidFill>
                <a:schemeClr val="tx1"/>
              </a:solidFill>
              <a:round/>
              <a:headEnd/>
              <a:tailEnd/>
            </a:ln>
          </p:spPr>
          <p:txBody>
            <a:bodyPr/>
            <a:lstStyle/>
            <a:p>
              <a:endParaRPr lang="en-IN"/>
            </a:p>
          </p:txBody>
        </p:sp>
        <p:sp>
          <p:nvSpPr>
            <p:cNvPr id="23575" name="Line 49"/>
            <p:cNvSpPr>
              <a:spLocks noChangeShapeType="1"/>
            </p:cNvSpPr>
            <p:nvPr/>
          </p:nvSpPr>
          <p:spPr bwMode="auto">
            <a:xfrm>
              <a:off x="2736" y="3315"/>
              <a:ext cx="216" cy="216"/>
            </a:xfrm>
            <a:prstGeom prst="line">
              <a:avLst/>
            </a:prstGeom>
            <a:noFill/>
            <a:ln w="9525">
              <a:solidFill>
                <a:schemeClr val="tx1"/>
              </a:solidFill>
              <a:round/>
              <a:headEnd/>
              <a:tailEnd/>
            </a:ln>
          </p:spPr>
          <p:txBody>
            <a:bodyPr/>
            <a:lstStyle/>
            <a:p>
              <a:endParaRPr lang="en-IN"/>
            </a:p>
          </p:txBody>
        </p:sp>
        <p:sp>
          <p:nvSpPr>
            <p:cNvPr id="23576" name="Line 50"/>
            <p:cNvSpPr>
              <a:spLocks noChangeShapeType="1"/>
            </p:cNvSpPr>
            <p:nvPr/>
          </p:nvSpPr>
          <p:spPr bwMode="auto">
            <a:xfrm flipH="1">
              <a:off x="1656" y="3607"/>
              <a:ext cx="288" cy="216"/>
            </a:xfrm>
            <a:prstGeom prst="line">
              <a:avLst/>
            </a:prstGeom>
            <a:noFill/>
            <a:ln w="9525">
              <a:solidFill>
                <a:schemeClr val="tx1"/>
              </a:solidFill>
              <a:round/>
              <a:headEnd/>
              <a:tailEnd/>
            </a:ln>
          </p:spPr>
          <p:txBody>
            <a:bodyPr/>
            <a:lstStyle/>
            <a:p>
              <a:endParaRPr lang="en-IN"/>
            </a:p>
          </p:txBody>
        </p:sp>
        <p:sp>
          <p:nvSpPr>
            <p:cNvPr id="23577" name="Line 51"/>
            <p:cNvSpPr>
              <a:spLocks noChangeShapeType="1"/>
            </p:cNvSpPr>
            <p:nvPr/>
          </p:nvSpPr>
          <p:spPr bwMode="auto">
            <a:xfrm>
              <a:off x="2232" y="3583"/>
              <a:ext cx="0" cy="275"/>
            </a:xfrm>
            <a:prstGeom prst="line">
              <a:avLst/>
            </a:prstGeom>
            <a:noFill/>
            <a:ln w="9525">
              <a:solidFill>
                <a:schemeClr val="tx1"/>
              </a:solidFill>
              <a:round/>
              <a:headEnd/>
              <a:tailEnd/>
            </a:ln>
          </p:spPr>
          <p:txBody>
            <a:bodyPr/>
            <a:lstStyle/>
            <a:p>
              <a:endParaRPr lang="en-IN"/>
            </a:p>
          </p:txBody>
        </p:sp>
        <p:sp>
          <p:nvSpPr>
            <p:cNvPr id="23578" name="Rectangle 52"/>
            <p:cNvSpPr>
              <a:spLocks noChangeArrowheads="1"/>
            </p:cNvSpPr>
            <p:nvPr/>
          </p:nvSpPr>
          <p:spPr bwMode="auto">
            <a:xfrm>
              <a:off x="2592" y="382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79" name="Rectangle 53"/>
            <p:cNvSpPr>
              <a:spLocks noChangeArrowheads="1"/>
            </p:cNvSpPr>
            <p:nvPr/>
          </p:nvSpPr>
          <p:spPr bwMode="auto">
            <a:xfrm>
              <a:off x="2736" y="382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6</a:t>
              </a:r>
            </a:p>
          </p:txBody>
        </p:sp>
        <p:sp>
          <p:nvSpPr>
            <p:cNvPr id="23580" name="Rectangle 54"/>
            <p:cNvSpPr>
              <a:spLocks noChangeArrowheads="1"/>
            </p:cNvSpPr>
            <p:nvPr/>
          </p:nvSpPr>
          <p:spPr bwMode="auto">
            <a:xfrm>
              <a:off x="2880" y="382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81" name="Rectangle 55"/>
            <p:cNvSpPr>
              <a:spLocks noChangeArrowheads="1"/>
            </p:cNvSpPr>
            <p:nvPr/>
          </p:nvSpPr>
          <p:spPr bwMode="auto">
            <a:xfrm>
              <a:off x="3168" y="382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582" name="Rectangle 56"/>
            <p:cNvSpPr>
              <a:spLocks noChangeArrowheads="1"/>
            </p:cNvSpPr>
            <p:nvPr/>
          </p:nvSpPr>
          <p:spPr bwMode="auto">
            <a:xfrm>
              <a:off x="3312" y="382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7</a:t>
              </a:r>
            </a:p>
          </p:txBody>
        </p:sp>
        <p:sp>
          <p:nvSpPr>
            <p:cNvPr id="23583" name="Rectangle 57"/>
            <p:cNvSpPr>
              <a:spLocks noChangeArrowheads="1"/>
            </p:cNvSpPr>
            <p:nvPr/>
          </p:nvSpPr>
          <p:spPr bwMode="auto">
            <a:xfrm>
              <a:off x="3456" y="3823"/>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3584" name="Line 58"/>
            <p:cNvSpPr>
              <a:spLocks noChangeShapeType="1"/>
            </p:cNvSpPr>
            <p:nvPr/>
          </p:nvSpPr>
          <p:spPr bwMode="auto">
            <a:xfrm>
              <a:off x="2808" y="3607"/>
              <a:ext cx="0" cy="216"/>
            </a:xfrm>
            <a:prstGeom prst="line">
              <a:avLst/>
            </a:prstGeom>
            <a:noFill/>
            <a:ln w="9525">
              <a:solidFill>
                <a:schemeClr val="tx1"/>
              </a:solidFill>
              <a:round/>
              <a:headEnd/>
              <a:tailEnd/>
            </a:ln>
          </p:spPr>
          <p:txBody>
            <a:bodyPr/>
            <a:lstStyle/>
            <a:p>
              <a:endParaRPr lang="en-IN"/>
            </a:p>
          </p:txBody>
        </p:sp>
        <p:sp>
          <p:nvSpPr>
            <p:cNvPr id="23585" name="Line 59"/>
            <p:cNvSpPr>
              <a:spLocks noChangeShapeType="1"/>
            </p:cNvSpPr>
            <p:nvPr/>
          </p:nvSpPr>
          <p:spPr bwMode="auto">
            <a:xfrm>
              <a:off x="3096" y="3607"/>
              <a:ext cx="288" cy="216"/>
            </a:xfrm>
            <a:prstGeom prst="line">
              <a:avLst/>
            </a:prstGeom>
            <a:noFill/>
            <a:ln w="9525">
              <a:solidFill>
                <a:schemeClr val="tx1"/>
              </a:solidFill>
              <a:round/>
              <a:headEnd/>
              <a:tailEnd/>
            </a:ln>
          </p:spPr>
          <p:txBody>
            <a:bodyPr/>
            <a:lstStyle/>
            <a:p>
              <a:endParaRPr lang="en-IN"/>
            </a:p>
          </p:txBody>
        </p:sp>
        <p:sp>
          <p:nvSpPr>
            <p:cNvPr id="23586" name="Rectangle 60"/>
            <p:cNvSpPr>
              <a:spLocks noChangeArrowheads="1"/>
            </p:cNvSpPr>
            <p:nvPr/>
          </p:nvSpPr>
          <p:spPr bwMode="auto">
            <a:xfrm>
              <a:off x="1152"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587" name="Rectangle 61"/>
            <p:cNvSpPr>
              <a:spLocks noChangeArrowheads="1"/>
            </p:cNvSpPr>
            <p:nvPr/>
          </p:nvSpPr>
          <p:spPr bwMode="auto">
            <a:xfrm>
              <a:off x="1296"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8</a:t>
              </a:r>
            </a:p>
          </p:txBody>
        </p:sp>
        <p:sp>
          <p:nvSpPr>
            <p:cNvPr id="23588" name="Rectangle 62"/>
            <p:cNvSpPr>
              <a:spLocks noChangeArrowheads="1"/>
            </p:cNvSpPr>
            <p:nvPr/>
          </p:nvSpPr>
          <p:spPr bwMode="auto">
            <a:xfrm>
              <a:off x="1440" y="4183"/>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3589" name="Rectangle 63"/>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590" name="Rectangle 64"/>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9</a:t>
              </a:r>
            </a:p>
          </p:txBody>
        </p:sp>
        <p:sp>
          <p:nvSpPr>
            <p:cNvPr id="23591" name="Rectangle 65"/>
            <p:cNvSpPr>
              <a:spLocks noChangeArrowheads="1"/>
            </p:cNvSpPr>
            <p:nvPr/>
          </p:nvSpPr>
          <p:spPr bwMode="auto">
            <a:xfrm>
              <a:off x="1944" y="4183"/>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3592" name="Line 66"/>
            <p:cNvSpPr>
              <a:spLocks noChangeShapeType="1"/>
            </p:cNvSpPr>
            <p:nvPr/>
          </p:nvSpPr>
          <p:spPr bwMode="auto">
            <a:xfrm flipH="1">
              <a:off x="1368" y="3895"/>
              <a:ext cx="144" cy="288"/>
            </a:xfrm>
            <a:prstGeom prst="line">
              <a:avLst/>
            </a:prstGeom>
            <a:noFill/>
            <a:ln w="9525">
              <a:solidFill>
                <a:schemeClr val="tx1"/>
              </a:solidFill>
              <a:round/>
              <a:headEnd/>
              <a:tailEnd/>
            </a:ln>
          </p:spPr>
          <p:txBody>
            <a:bodyPr/>
            <a:lstStyle/>
            <a:p>
              <a:endParaRPr lang="en-IN"/>
            </a:p>
          </p:txBody>
        </p:sp>
        <p:sp>
          <p:nvSpPr>
            <p:cNvPr id="23593" name="Line 67"/>
            <p:cNvSpPr>
              <a:spLocks noChangeShapeType="1"/>
            </p:cNvSpPr>
            <p:nvPr/>
          </p:nvSpPr>
          <p:spPr bwMode="auto">
            <a:xfrm>
              <a:off x="1810" y="3933"/>
              <a:ext cx="62" cy="250"/>
            </a:xfrm>
            <a:prstGeom prst="line">
              <a:avLst/>
            </a:prstGeom>
            <a:noFill/>
            <a:ln w="9525">
              <a:solidFill>
                <a:schemeClr val="tx1"/>
              </a:solidFill>
              <a:round/>
              <a:headEnd/>
              <a:tailEnd/>
            </a:ln>
          </p:spPr>
          <p:txBody>
            <a:bodyPr/>
            <a:lstStyle/>
            <a:p>
              <a:endParaRPr lang="en-IN"/>
            </a:p>
          </p:txBody>
        </p:sp>
        <p:sp>
          <p:nvSpPr>
            <p:cNvPr id="23594" name="Rectangle 68"/>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595" name="Rectangle 69"/>
            <p:cNvSpPr>
              <a:spLocks noChangeArrowheads="1"/>
            </p:cNvSpPr>
            <p:nvPr/>
          </p:nvSpPr>
          <p:spPr bwMode="auto">
            <a:xfrm>
              <a:off x="2376" y="4183"/>
              <a:ext cx="216"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10</a:t>
              </a:r>
            </a:p>
          </p:txBody>
        </p:sp>
        <p:sp>
          <p:nvSpPr>
            <p:cNvPr id="23596" name="Rectangle 70"/>
            <p:cNvSpPr>
              <a:spLocks noChangeArrowheads="1"/>
            </p:cNvSpPr>
            <p:nvPr/>
          </p:nvSpPr>
          <p:spPr bwMode="auto">
            <a:xfrm>
              <a:off x="2592" y="4183"/>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3597" name="Rectangle 71"/>
            <p:cNvSpPr>
              <a:spLocks noChangeArrowheads="1"/>
            </p:cNvSpPr>
            <p:nvPr/>
          </p:nvSpPr>
          <p:spPr bwMode="auto">
            <a:xfrm>
              <a:off x="2808"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598" name="Rectangle 72"/>
            <p:cNvSpPr>
              <a:spLocks noChangeArrowheads="1"/>
            </p:cNvSpPr>
            <p:nvPr/>
          </p:nvSpPr>
          <p:spPr bwMode="auto">
            <a:xfrm>
              <a:off x="2952" y="4179"/>
              <a:ext cx="216"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11</a:t>
              </a:r>
            </a:p>
          </p:txBody>
        </p:sp>
        <p:sp>
          <p:nvSpPr>
            <p:cNvPr id="23599" name="Rectangle 73"/>
            <p:cNvSpPr>
              <a:spLocks noChangeArrowheads="1"/>
            </p:cNvSpPr>
            <p:nvPr/>
          </p:nvSpPr>
          <p:spPr bwMode="auto">
            <a:xfrm>
              <a:off x="3168" y="4183"/>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3600" name="Line 74"/>
            <p:cNvSpPr>
              <a:spLocks noChangeShapeType="1"/>
            </p:cNvSpPr>
            <p:nvPr/>
          </p:nvSpPr>
          <p:spPr bwMode="auto">
            <a:xfrm flipH="1">
              <a:off x="2520" y="3895"/>
              <a:ext cx="144" cy="288"/>
            </a:xfrm>
            <a:prstGeom prst="line">
              <a:avLst/>
            </a:prstGeom>
            <a:noFill/>
            <a:ln w="9525">
              <a:solidFill>
                <a:schemeClr val="tx1"/>
              </a:solidFill>
              <a:round/>
              <a:headEnd/>
              <a:tailEnd/>
            </a:ln>
          </p:spPr>
          <p:txBody>
            <a:bodyPr/>
            <a:lstStyle/>
            <a:p>
              <a:endParaRPr lang="en-IN"/>
            </a:p>
          </p:txBody>
        </p:sp>
        <p:sp>
          <p:nvSpPr>
            <p:cNvPr id="23601" name="Line 75"/>
            <p:cNvSpPr>
              <a:spLocks noChangeShapeType="1"/>
            </p:cNvSpPr>
            <p:nvPr/>
          </p:nvSpPr>
          <p:spPr bwMode="auto">
            <a:xfrm>
              <a:off x="2952" y="3895"/>
              <a:ext cx="72" cy="288"/>
            </a:xfrm>
            <a:prstGeom prst="line">
              <a:avLst/>
            </a:prstGeom>
            <a:noFill/>
            <a:ln w="9525">
              <a:solidFill>
                <a:schemeClr val="tx1"/>
              </a:solidFill>
              <a:round/>
              <a:headEnd/>
              <a:tailEnd/>
            </a:ln>
          </p:spPr>
          <p:txBody>
            <a:bodyPr/>
            <a:lstStyle/>
            <a:p>
              <a:endParaRPr lang="en-IN"/>
            </a:p>
          </p:txBody>
        </p:sp>
        <p:sp>
          <p:nvSpPr>
            <p:cNvPr id="23602" name="Rectangle 76"/>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603" name="Rectangle 77"/>
            <p:cNvSpPr>
              <a:spLocks noChangeArrowheads="1"/>
            </p:cNvSpPr>
            <p:nvPr/>
          </p:nvSpPr>
          <p:spPr bwMode="auto">
            <a:xfrm>
              <a:off x="3528" y="4183"/>
              <a:ext cx="216"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12</a:t>
              </a:r>
            </a:p>
          </p:txBody>
        </p:sp>
        <p:sp>
          <p:nvSpPr>
            <p:cNvPr id="23604" name="Rectangle 78"/>
            <p:cNvSpPr>
              <a:spLocks noChangeArrowheads="1"/>
            </p:cNvSpPr>
            <p:nvPr/>
          </p:nvSpPr>
          <p:spPr bwMode="auto">
            <a:xfrm>
              <a:off x="3744" y="4183"/>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3605" name="Line 79"/>
            <p:cNvSpPr>
              <a:spLocks noChangeShapeType="1"/>
            </p:cNvSpPr>
            <p:nvPr/>
          </p:nvSpPr>
          <p:spPr bwMode="auto">
            <a:xfrm>
              <a:off x="3384" y="3963"/>
              <a:ext cx="216" cy="216"/>
            </a:xfrm>
            <a:prstGeom prst="line">
              <a:avLst/>
            </a:prstGeom>
            <a:noFill/>
            <a:ln w="9525">
              <a:solidFill>
                <a:schemeClr val="tx1"/>
              </a:solidFill>
              <a:round/>
              <a:headEnd/>
              <a:tailEnd/>
            </a:ln>
          </p:spPr>
          <p:txBody>
            <a:bodyPr/>
            <a:lstStyle/>
            <a:p>
              <a:endParaRPr lang="en-IN"/>
            </a:p>
          </p:txBody>
        </p:sp>
        <p:sp>
          <p:nvSpPr>
            <p:cNvPr id="23606" name="Line 80"/>
            <p:cNvSpPr>
              <a:spLocks noChangeShapeType="1"/>
            </p:cNvSpPr>
            <p:nvPr/>
          </p:nvSpPr>
          <p:spPr bwMode="auto">
            <a:xfrm flipV="1">
              <a:off x="1512" y="3963"/>
              <a:ext cx="144"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3607" name="Line 81"/>
            <p:cNvSpPr>
              <a:spLocks noChangeShapeType="1"/>
            </p:cNvSpPr>
            <p:nvPr/>
          </p:nvSpPr>
          <p:spPr bwMode="auto">
            <a:xfrm flipV="1">
              <a:off x="2016" y="3675"/>
              <a:ext cx="72" cy="576"/>
            </a:xfrm>
            <a:prstGeom prst="line">
              <a:avLst/>
            </a:prstGeom>
            <a:noFill/>
            <a:ln w="3175" cap="rnd">
              <a:solidFill>
                <a:schemeClr val="tx1"/>
              </a:solidFill>
              <a:prstDash val="sysDot"/>
              <a:round/>
              <a:headEnd/>
              <a:tailEnd type="triangle" w="med" len="med"/>
            </a:ln>
          </p:spPr>
          <p:txBody>
            <a:bodyPr/>
            <a:lstStyle/>
            <a:p>
              <a:endParaRPr lang="en-IN"/>
            </a:p>
          </p:txBody>
        </p:sp>
        <p:sp>
          <p:nvSpPr>
            <p:cNvPr id="23608" name="Line 82"/>
            <p:cNvSpPr>
              <a:spLocks noChangeShapeType="1"/>
            </p:cNvSpPr>
            <p:nvPr/>
          </p:nvSpPr>
          <p:spPr bwMode="auto">
            <a:xfrm flipV="1">
              <a:off x="2664" y="3963"/>
              <a:ext cx="144"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3609" name="Line 83"/>
            <p:cNvSpPr>
              <a:spLocks noChangeShapeType="1"/>
            </p:cNvSpPr>
            <p:nvPr/>
          </p:nvSpPr>
          <p:spPr bwMode="auto">
            <a:xfrm flipH="1" flipV="1">
              <a:off x="3024" y="3675"/>
              <a:ext cx="216" cy="576"/>
            </a:xfrm>
            <a:prstGeom prst="line">
              <a:avLst/>
            </a:prstGeom>
            <a:noFill/>
            <a:ln w="3175" cap="rnd">
              <a:solidFill>
                <a:schemeClr val="tx1"/>
              </a:solidFill>
              <a:prstDash val="sysDot"/>
              <a:round/>
              <a:headEnd/>
              <a:tailEnd type="triangle" w="med" len="med"/>
            </a:ln>
          </p:spPr>
          <p:txBody>
            <a:bodyPr/>
            <a:lstStyle/>
            <a:p>
              <a:endParaRPr lang="en-IN"/>
            </a:p>
          </p:txBody>
        </p:sp>
        <p:sp>
          <p:nvSpPr>
            <p:cNvPr id="23610" name="Line 84"/>
            <p:cNvSpPr>
              <a:spLocks noChangeShapeType="1"/>
            </p:cNvSpPr>
            <p:nvPr/>
          </p:nvSpPr>
          <p:spPr bwMode="auto">
            <a:xfrm flipV="1">
              <a:off x="2304" y="3387"/>
              <a:ext cx="216" cy="504"/>
            </a:xfrm>
            <a:prstGeom prst="line">
              <a:avLst/>
            </a:prstGeom>
            <a:noFill/>
            <a:ln w="3175">
              <a:solidFill>
                <a:schemeClr val="tx1"/>
              </a:solidFill>
              <a:prstDash val="sysDot"/>
              <a:round/>
              <a:headEnd/>
              <a:tailEnd type="triangle" w="med" len="med"/>
            </a:ln>
          </p:spPr>
          <p:txBody>
            <a:bodyPr/>
            <a:lstStyle/>
            <a:p>
              <a:endParaRPr lang="en-IN"/>
            </a:p>
          </p:txBody>
        </p:sp>
      </p:grpSp>
      <p:sp>
        <p:nvSpPr>
          <p:cNvPr id="89" name="Rectangle 85"/>
          <p:cNvSpPr>
            <a:spLocks noChangeArrowheads="1"/>
          </p:cNvSpPr>
          <p:nvPr/>
        </p:nvSpPr>
        <p:spPr bwMode="auto">
          <a:xfrm>
            <a:off x="2514600" y="4572000"/>
            <a:ext cx="2832100" cy="304800"/>
          </a:xfrm>
          <a:prstGeom prst="rect">
            <a:avLst/>
          </a:prstGeom>
          <a:solidFill>
            <a:srgbClr val="58C85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en-US" sz="1400" b="1" dirty="0">
                <a:latin typeface="+mn-lt"/>
              </a:rPr>
              <a:t>Binary tree with one way threading</a:t>
            </a:r>
            <a:r>
              <a:rPr lang="en-US" sz="1400" dirty="0">
                <a:latin typeface="+mn-lt"/>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Threaded Binary Trees</a:t>
            </a:r>
          </a:p>
        </p:txBody>
      </p:sp>
      <p:sp>
        <p:nvSpPr>
          <p:cNvPr id="24579" name="Rectangle 2"/>
          <p:cNvSpPr txBox="1">
            <a:spLocks noChangeArrowheads="1"/>
          </p:cNvSpPr>
          <p:nvPr/>
        </p:nvSpPr>
        <p:spPr bwMode="auto">
          <a:xfrm>
            <a:off x="0" y="1066800"/>
            <a:ext cx="9144000" cy="1447800"/>
          </a:xfrm>
          <a:prstGeom prst="rect">
            <a:avLst/>
          </a:prstGeom>
          <a:noFill/>
          <a:ln w="9525">
            <a:noFill/>
            <a:miter lim="800000"/>
            <a:headEnd/>
            <a:tailEnd/>
          </a:ln>
        </p:spPr>
        <p:txBody>
          <a:bodyPr/>
          <a:lstStyle/>
          <a:p>
            <a:pPr marL="285750" indent="-285750" eaLnBrk="0" hangingPunct="0">
              <a:lnSpc>
                <a:spcPct val="130000"/>
              </a:lnSpc>
              <a:spcBef>
                <a:spcPct val="20000"/>
              </a:spcBef>
              <a:buFont typeface="Arial" charset="0"/>
              <a:buChar char="•"/>
            </a:pPr>
            <a:r>
              <a:rPr lang="en-US" altLang="en-US" sz="2400">
                <a:latin typeface="Calibri" pitchFamily="34" charset="0"/>
              </a:rPr>
              <a:t>In a two way threaded tree, also called a doubled threaded tree, threads will appear in both the left and right fields of the node.</a:t>
            </a:r>
          </a:p>
          <a:p>
            <a:pPr marL="285750" indent="-285750" eaLnBrk="0" hangingPunct="0">
              <a:lnSpc>
                <a:spcPct val="130000"/>
              </a:lnSpc>
              <a:spcBef>
                <a:spcPct val="20000"/>
              </a:spcBef>
              <a:buFont typeface="Arial" charset="0"/>
              <a:buChar char="•"/>
            </a:pPr>
            <a:r>
              <a:rPr lang="en-US" altLang="en-US" sz="2400">
                <a:latin typeface="Calibri" pitchFamily="34" charset="0"/>
              </a:rPr>
              <a:t>While the left field will point to the in-order predecessor of the node, the right field will point to its successor.</a:t>
            </a:r>
          </a:p>
          <a:p>
            <a:pPr marL="285750" indent="-285750" eaLnBrk="0" hangingPunct="0">
              <a:lnSpc>
                <a:spcPct val="130000"/>
              </a:lnSpc>
              <a:spcBef>
                <a:spcPct val="20000"/>
              </a:spcBef>
              <a:buFont typeface="Arial" charset="0"/>
              <a:buChar char="•"/>
            </a:pPr>
            <a:r>
              <a:rPr lang="en-US" altLang="en-US" sz="2400">
                <a:latin typeface="Calibri" pitchFamily="34" charset="0"/>
              </a:rPr>
              <a:t> A two way threaded binary tree is also called a fully threaded binary tree. </a:t>
            </a:r>
          </a:p>
        </p:txBody>
      </p:sp>
      <p:grpSp>
        <p:nvGrpSpPr>
          <p:cNvPr id="24580" name="Group 86"/>
          <p:cNvGrpSpPr>
            <a:grpSpLocks/>
          </p:cNvGrpSpPr>
          <p:nvPr/>
        </p:nvGrpSpPr>
        <p:grpSpPr bwMode="auto">
          <a:xfrm>
            <a:off x="914400" y="4114800"/>
            <a:ext cx="2590800" cy="1982788"/>
            <a:chOff x="1728" y="3078"/>
            <a:chExt cx="1440" cy="1249"/>
          </a:xfrm>
        </p:grpSpPr>
        <p:sp>
          <p:nvSpPr>
            <p:cNvPr id="24641" name="Oval 87"/>
            <p:cNvSpPr>
              <a:spLocks noChangeArrowheads="1"/>
            </p:cNvSpPr>
            <p:nvPr/>
          </p:nvSpPr>
          <p:spPr bwMode="auto">
            <a:xfrm>
              <a:off x="2304" y="307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a:t>
              </a:r>
            </a:p>
          </p:txBody>
        </p:sp>
        <p:sp>
          <p:nvSpPr>
            <p:cNvPr id="24642" name="Line 88"/>
            <p:cNvSpPr>
              <a:spLocks noChangeShapeType="1"/>
            </p:cNvSpPr>
            <p:nvPr/>
          </p:nvSpPr>
          <p:spPr bwMode="auto">
            <a:xfrm flipH="1">
              <a:off x="2160" y="3247"/>
              <a:ext cx="144" cy="144"/>
            </a:xfrm>
            <a:prstGeom prst="line">
              <a:avLst/>
            </a:prstGeom>
            <a:noFill/>
            <a:ln w="9525">
              <a:solidFill>
                <a:schemeClr val="tx1"/>
              </a:solidFill>
              <a:round/>
              <a:headEnd/>
              <a:tailEnd/>
            </a:ln>
          </p:spPr>
          <p:txBody>
            <a:bodyPr/>
            <a:lstStyle/>
            <a:p>
              <a:endParaRPr lang="en-IN"/>
            </a:p>
          </p:txBody>
        </p:sp>
        <p:sp>
          <p:nvSpPr>
            <p:cNvPr id="24643" name="Line 89"/>
            <p:cNvSpPr>
              <a:spLocks noChangeShapeType="1"/>
            </p:cNvSpPr>
            <p:nvPr/>
          </p:nvSpPr>
          <p:spPr bwMode="auto">
            <a:xfrm>
              <a:off x="2520" y="3247"/>
              <a:ext cx="144" cy="144"/>
            </a:xfrm>
            <a:prstGeom prst="line">
              <a:avLst/>
            </a:prstGeom>
            <a:noFill/>
            <a:ln w="9525">
              <a:solidFill>
                <a:schemeClr val="tx1"/>
              </a:solidFill>
              <a:round/>
              <a:headEnd/>
              <a:tailEnd/>
            </a:ln>
          </p:spPr>
          <p:txBody>
            <a:bodyPr/>
            <a:lstStyle/>
            <a:p>
              <a:endParaRPr lang="en-IN"/>
            </a:p>
          </p:txBody>
        </p:sp>
        <p:sp>
          <p:nvSpPr>
            <p:cNvPr id="24644" name="Oval 90"/>
            <p:cNvSpPr>
              <a:spLocks noChangeArrowheads="1"/>
            </p:cNvSpPr>
            <p:nvPr/>
          </p:nvSpPr>
          <p:spPr bwMode="auto">
            <a:xfrm>
              <a:off x="2520" y="339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a:t>
              </a:r>
            </a:p>
          </p:txBody>
        </p:sp>
        <p:sp>
          <p:nvSpPr>
            <p:cNvPr id="24645" name="Oval 91"/>
            <p:cNvSpPr>
              <a:spLocks noChangeArrowheads="1"/>
            </p:cNvSpPr>
            <p:nvPr/>
          </p:nvSpPr>
          <p:spPr bwMode="auto">
            <a:xfrm>
              <a:off x="2088" y="339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a:t>
              </a:r>
            </a:p>
          </p:txBody>
        </p:sp>
        <p:sp>
          <p:nvSpPr>
            <p:cNvPr id="24646" name="Line 92"/>
            <p:cNvSpPr>
              <a:spLocks noChangeShapeType="1"/>
            </p:cNvSpPr>
            <p:nvPr/>
          </p:nvSpPr>
          <p:spPr bwMode="auto">
            <a:xfrm flipH="1">
              <a:off x="2016" y="3535"/>
              <a:ext cx="72" cy="144"/>
            </a:xfrm>
            <a:prstGeom prst="line">
              <a:avLst/>
            </a:prstGeom>
            <a:noFill/>
            <a:ln w="9525">
              <a:solidFill>
                <a:schemeClr val="tx1"/>
              </a:solidFill>
              <a:round/>
              <a:headEnd/>
              <a:tailEnd/>
            </a:ln>
          </p:spPr>
          <p:txBody>
            <a:bodyPr/>
            <a:lstStyle/>
            <a:p>
              <a:endParaRPr lang="en-IN"/>
            </a:p>
          </p:txBody>
        </p:sp>
        <p:sp>
          <p:nvSpPr>
            <p:cNvPr id="24647" name="Oval 93"/>
            <p:cNvSpPr>
              <a:spLocks noChangeArrowheads="1"/>
            </p:cNvSpPr>
            <p:nvPr/>
          </p:nvSpPr>
          <p:spPr bwMode="auto">
            <a:xfrm>
              <a:off x="1872" y="367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a:t>
              </a:r>
            </a:p>
          </p:txBody>
        </p:sp>
        <p:sp>
          <p:nvSpPr>
            <p:cNvPr id="24648" name="Line 94"/>
            <p:cNvSpPr>
              <a:spLocks noChangeShapeType="1"/>
            </p:cNvSpPr>
            <p:nvPr/>
          </p:nvSpPr>
          <p:spPr bwMode="auto">
            <a:xfrm flipH="1">
              <a:off x="1872" y="3895"/>
              <a:ext cx="72" cy="216"/>
            </a:xfrm>
            <a:prstGeom prst="line">
              <a:avLst/>
            </a:prstGeom>
            <a:noFill/>
            <a:ln w="9525">
              <a:solidFill>
                <a:schemeClr val="tx1"/>
              </a:solidFill>
              <a:round/>
              <a:headEnd/>
              <a:tailEnd/>
            </a:ln>
          </p:spPr>
          <p:txBody>
            <a:bodyPr/>
            <a:lstStyle/>
            <a:p>
              <a:endParaRPr lang="en-IN"/>
            </a:p>
          </p:txBody>
        </p:sp>
        <p:sp>
          <p:nvSpPr>
            <p:cNvPr id="24649" name="Oval 95"/>
            <p:cNvSpPr>
              <a:spLocks noChangeArrowheads="1"/>
            </p:cNvSpPr>
            <p:nvPr/>
          </p:nvSpPr>
          <p:spPr bwMode="auto">
            <a:xfrm>
              <a:off x="1728"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8</a:t>
              </a:r>
            </a:p>
          </p:txBody>
        </p:sp>
        <p:sp>
          <p:nvSpPr>
            <p:cNvPr id="24650" name="Line 96"/>
            <p:cNvSpPr>
              <a:spLocks noChangeShapeType="1"/>
            </p:cNvSpPr>
            <p:nvPr/>
          </p:nvSpPr>
          <p:spPr bwMode="auto">
            <a:xfrm>
              <a:off x="2232" y="3607"/>
              <a:ext cx="72" cy="144"/>
            </a:xfrm>
            <a:prstGeom prst="line">
              <a:avLst/>
            </a:prstGeom>
            <a:noFill/>
            <a:ln w="9525">
              <a:solidFill>
                <a:schemeClr val="tx1"/>
              </a:solidFill>
              <a:round/>
              <a:headEnd/>
              <a:tailEnd/>
            </a:ln>
          </p:spPr>
          <p:txBody>
            <a:bodyPr/>
            <a:lstStyle/>
            <a:p>
              <a:endParaRPr lang="en-IN"/>
            </a:p>
          </p:txBody>
        </p:sp>
        <p:sp>
          <p:nvSpPr>
            <p:cNvPr id="24651" name="Oval 97"/>
            <p:cNvSpPr>
              <a:spLocks noChangeArrowheads="1"/>
            </p:cNvSpPr>
            <p:nvPr/>
          </p:nvSpPr>
          <p:spPr bwMode="auto">
            <a:xfrm>
              <a:off x="2160" y="375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a:t>
              </a:r>
            </a:p>
          </p:txBody>
        </p:sp>
        <p:sp>
          <p:nvSpPr>
            <p:cNvPr id="24652" name="Line 98"/>
            <p:cNvSpPr>
              <a:spLocks noChangeShapeType="1"/>
            </p:cNvSpPr>
            <p:nvPr/>
          </p:nvSpPr>
          <p:spPr bwMode="auto">
            <a:xfrm flipH="1">
              <a:off x="2520" y="3607"/>
              <a:ext cx="72" cy="144"/>
            </a:xfrm>
            <a:prstGeom prst="line">
              <a:avLst/>
            </a:prstGeom>
            <a:noFill/>
            <a:ln w="9525">
              <a:solidFill>
                <a:schemeClr val="tx1"/>
              </a:solidFill>
              <a:round/>
              <a:headEnd/>
              <a:tailEnd/>
            </a:ln>
          </p:spPr>
          <p:txBody>
            <a:bodyPr/>
            <a:lstStyle/>
            <a:p>
              <a:endParaRPr lang="en-IN"/>
            </a:p>
          </p:txBody>
        </p:sp>
        <p:sp>
          <p:nvSpPr>
            <p:cNvPr id="24653" name="Oval 99"/>
            <p:cNvSpPr>
              <a:spLocks noChangeArrowheads="1"/>
            </p:cNvSpPr>
            <p:nvPr/>
          </p:nvSpPr>
          <p:spPr bwMode="auto">
            <a:xfrm>
              <a:off x="2448" y="375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a:t>
              </a:r>
            </a:p>
          </p:txBody>
        </p:sp>
        <p:sp>
          <p:nvSpPr>
            <p:cNvPr id="24654" name="Line 100"/>
            <p:cNvSpPr>
              <a:spLocks noChangeShapeType="1"/>
            </p:cNvSpPr>
            <p:nvPr/>
          </p:nvSpPr>
          <p:spPr bwMode="auto">
            <a:xfrm>
              <a:off x="2664" y="3607"/>
              <a:ext cx="216" cy="144"/>
            </a:xfrm>
            <a:prstGeom prst="line">
              <a:avLst/>
            </a:prstGeom>
            <a:noFill/>
            <a:ln w="9525">
              <a:solidFill>
                <a:schemeClr val="tx1"/>
              </a:solidFill>
              <a:round/>
              <a:headEnd/>
              <a:tailEnd/>
            </a:ln>
          </p:spPr>
          <p:txBody>
            <a:bodyPr/>
            <a:lstStyle/>
            <a:p>
              <a:endParaRPr lang="en-IN"/>
            </a:p>
          </p:txBody>
        </p:sp>
        <p:sp>
          <p:nvSpPr>
            <p:cNvPr id="24655" name="Oval 101"/>
            <p:cNvSpPr>
              <a:spLocks noChangeArrowheads="1"/>
            </p:cNvSpPr>
            <p:nvPr/>
          </p:nvSpPr>
          <p:spPr bwMode="auto">
            <a:xfrm>
              <a:off x="2736" y="375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a:t>
              </a:r>
            </a:p>
          </p:txBody>
        </p:sp>
        <p:sp>
          <p:nvSpPr>
            <p:cNvPr id="24656" name="Line 102"/>
            <p:cNvSpPr>
              <a:spLocks noChangeShapeType="1"/>
            </p:cNvSpPr>
            <p:nvPr/>
          </p:nvSpPr>
          <p:spPr bwMode="auto">
            <a:xfrm>
              <a:off x="2880" y="3967"/>
              <a:ext cx="144" cy="144"/>
            </a:xfrm>
            <a:prstGeom prst="line">
              <a:avLst/>
            </a:prstGeom>
            <a:noFill/>
            <a:ln w="9525">
              <a:solidFill>
                <a:schemeClr val="tx1"/>
              </a:solidFill>
              <a:round/>
              <a:headEnd/>
              <a:tailEnd/>
            </a:ln>
          </p:spPr>
          <p:txBody>
            <a:bodyPr/>
            <a:lstStyle/>
            <a:p>
              <a:endParaRPr lang="en-IN"/>
            </a:p>
          </p:txBody>
        </p:sp>
        <p:sp>
          <p:nvSpPr>
            <p:cNvPr id="24657" name="Oval 103"/>
            <p:cNvSpPr>
              <a:spLocks noChangeArrowheads="1"/>
            </p:cNvSpPr>
            <p:nvPr/>
          </p:nvSpPr>
          <p:spPr bwMode="auto">
            <a:xfrm>
              <a:off x="2952"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12</a:t>
              </a:r>
            </a:p>
          </p:txBody>
        </p:sp>
        <p:sp>
          <p:nvSpPr>
            <p:cNvPr id="24658" name="Line 104"/>
            <p:cNvSpPr>
              <a:spLocks noChangeShapeType="1"/>
            </p:cNvSpPr>
            <p:nvPr/>
          </p:nvSpPr>
          <p:spPr bwMode="auto">
            <a:xfrm flipH="1">
              <a:off x="2448" y="3967"/>
              <a:ext cx="72" cy="144"/>
            </a:xfrm>
            <a:prstGeom prst="line">
              <a:avLst/>
            </a:prstGeom>
            <a:noFill/>
            <a:ln w="9525">
              <a:solidFill>
                <a:schemeClr val="tx1"/>
              </a:solidFill>
              <a:round/>
              <a:headEnd/>
              <a:tailEnd/>
            </a:ln>
          </p:spPr>
          <p:txBody>
            <a:bodyPr/>
            <a:lstStyle/>
            <a:p>
              <a:endParaRPr lang="en-IN"/>
            </a:p>
          </p:txBody>
        </p:sp>
        <p:sp>
          <p:nvSpPr>
            <p:cNvPr id="24659" name="Oval 105"/>
            <p:cNvSpPr>
              <a:spLocks noChangeArrowheads="1"/>
            </p:cNvSpPr>
            <p:nvPr/>
          </p:nvSpPr>
          <p:spPr bwMode="auto">
            <a:xfrm>
              <a:off x="2304"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10</a:t>
              </a:r>
            </a:p>
          </p:txBody>
        </p:sp>
        <p:sp>
          <p:nvSpPr>
            <p:cNvPr id="24660" name="Line 106"/>
            <p:cNvSpPr>
              <a:spLocks noChangeShapeType="1"/>
            </p:cNvSpPr>
            <p:nvPr/>
          </p:nvSpPr>
          <p:spPr bwMode="auto">
            <a:xfrm>
              <a:off x="2592" y="3967"/>
              <a:ext cx="72" cy="144"/>
            </a:xfrm>
            <a:prstGeom prst="line">
              <a:avLst/>
            </a:prstGeom>
            <a:noFill/>
            <a:ln w="9525">
              <a:solidFill>
                <a:schemeClr val="tx1"/>
              </a:solidFill>
              <a:round/>
              <a:headEnd/>
              <a:tailEnd/>
            </a:ln>
          </p:spPr>
          <p:txBody>
            <a:bodyPr/>
            <a:lstStyle/>
            <a:p>
              <a:endParaRPr lang="en-IN"/>
            </a:p>
          </p:txBody>
        </p:sp>
        <p:sp>
          <p:nvSpPr>
            <p:cNvPr id="24661" name="Oval 107"/>
            <p:cNvSpPr>
              <a:spLocks noChangeArrowheads="1"/>
            </p:cNvSpPr>
            <p:nvPr/>
          </p:nvSpPr>
          <p:spPr bwMode="auto">
            <a:xfrm>
              <a:off x="2592"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11</a:t>
              </a:r>
            </a:p>
          </p:txBody>
        </p:sp>
        <p:sp>
          <p:nvSpPr>
            <p:cNvPr id="24662" name="Line 108"/>
            <p:cNvSpPr>
              <a:spLocks noChangeShapeType="1"/>
            </p:cNvSpPr>
            <p:nvPr/>
          </p:nvSpPr>
          <p:spPr bwMode="auto">
            <a:xfrm>
              <a:off x="2016" y="3895"/>
              <a:ext cx="72" cy="216"/>
            </a:xfrm>
            <a:prstGeom prst="line">
              <a:avLst/>
            </a:prstGeom>
            <a:noFill/>
            <a:ln w="9525">
              <a:solidFill>
                <a:schemeClr val="tx1"/>
              </a:solidFill>
              <a:round/>
              <a:headEnd/>
              <a:tailEnd/>
            </a:ln>
          </p:spPr>
          <p:txBody>
            <a:bodyPr/>
            <a:lstStyle/>
            <a:p>
              <a:endParaRPr lang="en-IN"/>
            </a:p>
          </p:txBody>
        </p:sp>
        <p:sp>
          <p:nvSpPr>
            <p:cNvPr id="24663" name="Oval 109"/>
            <p:cNvSpPr>
              <a:spLocks noChangeArrowheads="1"/>
            </p:cNvSpPr>
            <p:nvPr/>
          </p:nvSpPr>
          <p:spPr bwMode="auto">
            <a:xfrm>
              <a:off x="2016" y="411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9</a:t>
              </a:r>
            </a:p>
          </p:txBody>
        </p:sp>
        <p:sp>
          <p:nvSpPr>
            <p:cNvPr id="24664" name="Line 110"/>
            <p:cNvSpPr>
              <a:spLocks noChangeShapeType="1"/>
            </p:cNvSpPr>
            <p:nvPr/>
          </p:nvSpPr>
          <p:spPr bwMode="auto">
            <a:xfrm flipV="1">
              <a:off x="2304" y="3323"/>
              <a:ext cx="72" cy="432"/>
            </a:xfrm>
            <a:prstGeom prst="line">
              <a:avLst/>
            </a:prstGeom>
            <a:noFill/>
            <a:ln w="3175" cap="rnd">
              <a:solidFill>
                <a:schemeClr val="tx1"/>
              </a:solidFill>
              <a:prstDash val="sysDot"/>
              <a:round/>
              <a:headEnd/>
              <a:tailEnd type="triangle" w="med" len="med"/>
            </a:ln>
          </p:spPr>
          <p:txBody>
            <a:bodyPr/>
            <a:lstStyle/>
            <a:p>
              <a:endParaRPr lang="en-IN"/>
            </a:p>
          </p:txBody>
        </p:sp>
        <p:sp>
          <p:nvSpPr>
            <p:cNvPr id="24665" name="Line 111"/>
            <p:cNvSpPr>
              <a:spLocks noChangeShapeType="1"/>
            </p:cNvSpPr>
            <p:nvPr/>
          </p:nvSpPr>
          <p:spPr bwMode="auto">
            <a:xfrm flipV="1">
              <a:off x="1800" y="3827"/>
              <a:ext cx="72"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4666" name="Line 112"/>
            <p:cNvSpPr>
              <a:spLocks noChangeShapeType="1"/>
            </p:cNvSpPr>
            <p:nvPr/>
          </p:nvSpPr>
          <p:spPr bwMode="auto">
            <a:xfrm flipV="1">
              <a:off x="2088" y="3611"/>
              <a:ext cx="72" cy="504"/>
            </a:xfrm>
            <a:prstGeom prst="line">
              <a:avLst/>
            </a:prstGeom>
            <a:noFill/>
            <a:ln w="3175" cap="rnd">
              <a:solidFill>
                <a:schemeClr val="tx1"/>
              </a:solidFill>
              <a:prstDash val="sysDot"/>
              <a:round/>
              <a:headEnd/>
              <a:tailEnd type="triangle" w="med" len="med"/>
            </a:ln>
          </p:spPr>
          <p:txBody>
            <a:bodyPr/>
            <a:lstStyle/>
            <a:p>
              <a:endParaRPr lang="en-IN"/>
            </a:p>
          </p:txBody>
        </p:sp>
        <p:sp>
          <p:nvSpPr>
            <p:cNvPr id="24667" name="Line 113"/>
            <p:cNvSpPr>
              <a:spLocks noChangeShapeType="1"/>
            </p:cNvSpPr>
            <p:nvPr/>
          </p:nvSpPr>
          <p:spPr bwMode="auto">
            <a:xfrm flipV="1">
              <a:off x="2376" y="3899"/>
              <a:ext cx="72" cy="216"/>
            </a:xfrm>
            <a:prstGeom prst="line">
              <a:avLst/>
            </a:prstGeom>
            <a:noFill/>
            <a:ln w="3175" cap="rnd">
              <a:solidFill>
                <a:schemeClr val="tx1"/>
              </a:solidFill>
              <a:prstDash val="sysDot"/>
              <a:round/>
              <a:headEnd/>
              <a:tailEnd type="triangle" w="med" len="med"/>
            </a:ln>
          </p:spPr>
          <p:txBody>
            <a:bodyPr/>
            <a:lstStyle/>
            <a:p>
              <a:endParaRPr lang="en-IN"/>
            </a:p>
          </p:txBody>
        </p:sp>
        <p:sp>
          <p:nvSpPr>
            <p:cNvPr id="24668" name="Line 114"/>
            <p:cNvSpPr>
              <a:spLocks noChangeShapeType="1"/>
            </p:cNvSpPr>
            <p:nvPr/>
          </p:nvSpPr>
          <p:spPr bwMode="auto">
            <a:xfrm flipH="1" flipV="1">
              <a:off x="2664" y="3611"/>
              <a:ext cx="72" cy="504"/>
            </a:xfrm>
            <a:prstGeom prst="line">
              <a:avLst/>
            </a:prstGeom>
            <a:noFill/>
            <a:ln w="3175" cap="rnd">
              <a:solidFill>
                <a:schemeClr val="tx1"/>
              </a:solidFill>
              <a:prstDash val="sysDot"/>
              <a:round/>
              <a:headEnd/>
              <a:tailEnd type="triangle" w="med" len="med"/>
            </a:ln>
          </p:spPr>
          <p:txBody>
            <a:bodyPr/>
            <a:lstStyle/>
            <a:p>
              <a:endParaRPr lang="en-IN"/>
            </a:p>
          </p:txBody>
        </p:sp>
        <p:sp>
          <p:nvSpPr>
            <p:cNvPr id="24669" name="Line 115"/>
            <p:cNvSpPr>
              <a:spLocks noChangeShapeType="1"/>
            </p:cNvSpPr>
            <p:nvPr/>
          </p:nvSpPr>
          <p:spPr bwMode="auto">
            <a:xfrm flipH="1" flipV="1">
              <a:off x="2160" y="3601"/>
              <a:ext cx="72" cy="144"/>
            </a:xfrm>
            <a:prstGeom prst="line">
              <a:avLst/>
            </a:prstGeom>
            <a:noFill/>
            <a:ln w="3175" cap="rnd">
              <a:solidFill>
                <a:schemeClr val="tx1"/>
              </a:solidFill>
              <a:prstDash val="sysDot"/>
              <a:round/>
              <a:headEnd/>
              <a:tailEnd type="triangle" w="med" len="med"/>
            </a:ln>
          </p:spPr>
          <p:txBody>
            <a:bodyPr/>
            <a:lstStyle/>
            <a:p>
              <a:endParaRPr lang="en-IN"/>
            </a:p>
          </p:txBody>
        </p:sp>
        <p:sp>
          <p:nvSpPr>
            <p:cNvPr id="24670" name="Line 116"/>
            <p:cNvSpPr>
              <a:spLocks noChangeShapeType="1"/>
            </p:cNvSpPr>
            <p:nvPr/>
          </p:nvSpPr>
          <p:spPr bwMode="auto">
            <a:xfrm flipH="1" flipV="1">
              <a:off x="2736" y="3534"/>
              <a:ext cx="72" cy="216"/>
            </a:xfrm>
            <a:prstGeom prst="line">
              <a:avLst/>
            </a:prstGeom>
            <a:noFill/>
            <a:ln w="3175" cap="rnd">
              <a:solidFill>
                <a:schemeClr val="tx1"/>
              </a:solidFill>
              <a:prstDash val="sysDot"/>
              <a:round/>
              <a:headEnd/>
              <a:tailEnd type="triangle" w="med" len="med"/>
            </a:ln>
          </p:spPr>
          <p:txBody>
            <a:bodyPr/>
            <a:lstStyle/>
            <a:p>
              <a:endParaRPr lang="en-IN"/>
            </a:p>
          </p:txBody>
        </p:sp>
        <p:sp>
          <p:nvSpPr>
            <p:cNvPr id="24671" name="Line 117"/>
            <p:cNvSpPr>
              <a:spLocks noChangeShapeType="1"/>
            </p:cNvSpPr>
            <p:nvPr/>
          </p:nvSpPr>
          <p:spPr bwMode="auto">
            <a:xfrm flipH="1" flipV="1">
              <a:off x="1944" y="3894"/>
              <a:ext cx="72"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4672" name="Line 118"/>
            <p:cNvSpPr>
              <a:spLocks noChangeShapeType="1"/>
            </p:cNvSpPr>
            <p:nvPr/>
          </p:nvSpPr>
          <p:spPr bwMode="auto">
            <a:xfrm flipV="1">
              <a:off x="2376" y="3318"/>
              <a:ext cx="72" cy="792"/>
            </a:xfrm>
            <a:prstGeom prst="line">
              <a:avLst/>
            </a:prstGeom>
            <a:noFill/>
            <a:ln w="3175" cap="rnd">
              <a:solidFill>
                <a:schemeClr val="tx1"/>
              </a:solidFill>
              <a:prstDash val="sysDot"/>
              <a:round/>
              <a:headEnd/>
              <a:tailEnd type="triangle" w="med" len="med"/>
            </a:ln>
          </p:spPr>
          <p:txBody>
            <a:bodyPr/>
            <a:lstStyle/>
            <a:p>
              <a:endParaRPr lang="en-IN"/>
            </a:p>
          </p:txBody>
        </p:sp>
        <p:sp>
          <p:nvSpPr>
            <p:cNvPr id="24673" name="Line 119"/>
            <p:cNvSpPr>
              <a:spLocks noChangeShapeType="1"/>
            </p:cNvSpPr>
            <p:nvPr/>
          </p:nvSpPr>
          <p:spPr bwMode="auto">
            <a:xfrm flipH="1" flipV="1">
              <a:off x="2664" y="3894"/>
              <a:ext cx="72" cy="216"/>
            </a:xfrm>
            <a:prstGeom prst="line">
              <a:avLst/>
            </a:prstGeom>
            <a:noFill/>
            <a:ln w="6350" cap="rnd">
              <a:solidFill>
                <a:schemeClr val="tx1"/>
              </a:solidFill>
              <a:prstDash val="sysDot"/>
              <a:round/>
              <a:headEnd/>
              <a:tailEnd type="triangle" w="med" len="med"/>
            </a:ln>
          </p:spPr>
          <p:txBody>
            <a:bodyPr/>
            <a:lstStyle/>
            <a:p>
              <a:endParaRPr lang="en-IN"/>
            </a:p>
          </p:txBody>
        </p:sp>
        <p:sp>
          <p:nvSpPr>
            <p:cNvPr id="24674" name="Line 120"/>
            <p:cNvSpPr>
              <a:spLocks noChangeShapeType="1"/>
            </p:cNvSpPr>
            <p:nvPr/>
          </p:nvSpPr>
          <p:spPr bwMode="auto">
            <a:xfrm flipH="1" flipV="1">
              <a:off x="2880" y="3894"/>
              <a:ext cx="216" cy="216"/>
            </a:xfrm>
            <a:prstGeom prst="line">
              <a:avLst/>
            </a:prstGeom>
            <a:noFill/>
            <a:ln w="3175" cap="rnd">
              <a:solidFill>
                <a:schemeClr val="tx1"/>
              </a:solidFill>
              <a:prstDash val="sysDot"/>
              <a:round/>
              <a:headEnd/>
              <a:tailEnd type="triangle" w="med" len="med"/>
            </a:ln>
          </p:spPr>
          <p:txBody>
            <a:bodyPr/>
            <a:lstStyle/>
            <a:p>
              <a:endParaRPr lang="en-IN"/>
            </a:p>
          </p:txBody>
        </p:sp>
      </p:grpSp>
      <p:grpSp>
        <p:nvGrpSpPr>
          <p:cNvPr id="24581" name="Group 121"/>
          <p:cNvGrpSpPr>
            <a:grpSpLocks/>
          </p:cNvGrpSpPr>
          <p:nvPr/>
        </p:nvGrpSpPr>
        <p:grpSpPr bwMode="auto">
          <a:xfrm>
            <a:off x="4191000" y="4343400"/>
            <a:ext cx="4343400" cy="1757363"/>
            <a:chOff x="1152" y="2004"/>
            <a:chExt cx="2736" cy="1107"/>
          </a:xfrm>
        </p:grpSpPr>
        <p:sp>
          <p:nvSpPr>
            <p:cNvPr id="24583" name="Rectangle 122"/>
            <p:cNvSpPr>
              <a:spLocks noChangeArrowheads="1"/>
            </p:cNvSpPr>
            <p:nvPr/>
          </p:nvSpPr>
          <p:spPr bwMode="auto">
            <a:xfrm>
              <a:off x="2376" y="200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84" name="Rectangle 123"/>
            <p:cNvSpPr>
              <a:spLocks noChangeArrowheads="1"/>
            </p:cNvSpPr>
            <p:nvPr/>
          </p:nvSpPr>
          <p:spPr bwMode="auto">
            <a:xfrm>
              <a:off x="2520" y="2004"/>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a:t>
              </a:r>
            </a:p>
          </p:txBody>
        </p:sp>
        <p:sp>
          <p:nvSpPr>
            <p:cNvPr id="24585" name="Rectangle 124"/>
            <p:cNvSpPr>
              <a:spLocks noChangeArrowheads="1"/>
            </p:cNvSpPr>
            <p:nvPr/>
          </p:nvSpPr>
          <p:spPr bwMode="auto">
            <a:xfrm>
              <a:off x="2664" y="2004"/>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86" name="Rectangle 125"/>
            <p:cNvSpPr>
              <a:spLocks noChangeArrowheads="1"/>
            </p:cNvSpPr>
            <p:nvPr/>
          </p:nvSpPr>
          <p:spPr bwMode="auto">
            <a:xfrm>
              <a:off x="1872" y="229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87" name="Rectangle 126"/>
            <p:cNvSpPr>
              <a:spLocks noChangeArrowheads="1"/>
            </p:cNvSpPr>
            <p:nvPr/>
          </p:nvSpPr>
          <p:spPr bwMode="auto">
            <a:xfrm>
              <a:off x="2016" y="2291"/>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2</a:t>
              </a:r>
            </a:p>
          </p:txBody>
        </p:sp>
        <p:sp>
          <p:nvSpPr>
            <p:cNvPr id="24588" name="Rectangle 127"/>
            <p:cNvSpPr>
              <a:spLocks noChangeArrowheads="1"/>
            </p:cNvSpPr>
            <p:nvPr/>
          </p:nvSpPr>
          <p:spPr bwMode="auto">
            <a:xfrm>
              <a:off x="2160" y="229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89" name="Rectangle 128"/>
            <p:cNvSpPr>
              <a:spLocks noChangeArrowheads="1"/>
            </p:cNvSpPr>
            <p:nvPr/>
          </p:nvSpPr>
          <p:spPr bwMode="auto">
            <a:xfrm>
              <a:off x="2736" y="229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90" name="Rectangle 129"/>
            <p:cNvSpPr>
              <a:spLocks noChangeArrowheads="1"/>
            </p:cNvSpPr>
            <p:nvPr/>
          </p:nvSpPr>
          <p:spPr bwMode="auto">
            <a:xfrm>
              <a:off x="2880" y="2291"/>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3</a:t>
              </a:r>
            </a:p>
          </p:txBody>
        </p:sp>
        <p:sp>
          <p:nvSpPr>
            <p:cNvPr id="24591" name="Rectangle 130"/>
            <p:cNvSpPr>
              <a:spLocks noChangeArrowheads="1"/>
            </p:cNvSpPr>
            <p:nvPr/>
          </p:nvSpPr>
          <p:spPr bwMode="auto">
            <a:xfrm>
              <a:off x="3024" y="2291"/>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92" name="Rectangle 131"/>
            <p:cNvSpPr>
              <a:spLocks noChangeArrowheads="1"/>
            </p:cNvSpPr>
            <p:nvPr/>
          </p:nvSpPr>
          <p:spPr bwMode="auto">
            <a:xfrm>
              <a:off x="1440" y="257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93" name="Rectangle 132"/>
            <p:cNvSpPr>
              <a:spLocks noChangeArrowheads="1"/>
            </p:cNvSpPr>
            <p:nvPr/>
          </p:nvSpPr>
          <p:spPr bwMode="auto">
            <a:xfrm>
              <a:off x="1584" y="257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4</a:t>
              </a:r>
            </a:p>
          </p:txBody>
        </p:sp>
        <p:sp>
          <p:nvSpPr>
            <p:cNvPr id="24594" name="Rectangle 133"/>
            <p:cNvSpPr>
              <a:spLocks noChangeArrowheads="1"/>
            </p:cNvSpPr>
            <p:nvPr/>
          </p:nvSpPr>
          <p:spPr bwMode="auto">
            <a:xfrm>
              <a:off x="1728" y="257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595" name="Rectangle 134"/>
            <p:cNvSpPr>
              <a:spLocks noChangeArrowheads="1"/>
            </p:cNvSpPr>
            <p:nvPr/>
          </p:nvSpPr>
          <p:spPr bwMode="auto">
            <a:xfrm>
              <a:off x="2016" y="257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596" name="Rectangle 135"/>
            <p:cNvSpPr>
              <a:spLocks noChangeArrowheads="1"/>
            </p:cNvSpPr>
            <p:nvPr/>
          </p:nvSpPr>
          <p:spPr bwMode="auto">
            <a:xfrm>
              <a:off x="2160" y="257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5</a:t>
              </a:r>
            </a:p>
          </p:txBody>
        </p:sp>
        <p:sp>
          <p:nvSpPr>
            <p:cNvPr id="24597" name="Rectangle 136"/>
            <p:cNvSpPr>
              <a:spLocks noChangeArrowheads="1"/>
            </p:cNvSpPr>
            <p:nvPr/>
          </p:nvSpPr>
          <p:spPr bwMode="auto">
            <a:xfrm>
              <a:off x="2304" y="257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598" name="Line 137"/>
            <p:cNvSpPr>
              <a:spLocks noChangeShapeType="1"/>
            </p:cNvSpPr>
            <p:nvPr/>
          </p:nvSpPr>
          <p:spPr bwMode="auto">
            <a:xfrm flipH="1">
              <a:off x="2088" y="2076"/>
              <a:ext cx="360" cy="216"/>
            </a:xfrm>
            <a:prstGeom prst="line">
              <a:avLst/>
            </a:prstGeom>
            <a:noFill/>
            <a:ln w="9525">
              <a:solidFill>
                <a:schemeClr val="tx1"/>
              </a:solidFill>
              <a:round/>
              <a:headEnd/>
              <a:tailEnd/>
            </a:ln>
          </p:spPr>
          <p:txBody>
            <a:bodyPr/>
            <a:lstStyle/>
            <a:p>
              <a:endParaRPr lang="en-IN"/>
            </a:p>
          </p:txBody>
        </p:sp>
        <p:sp>
          <p:nvSpPr>
            <p:cNvPr id="24599" name="Line 138"/>
            <p:cNvSpPr>
              <a:spLocks noChangeShapeType="1"/>
            </p:cNvSpPr>
            <p:nvPr/>
          </p:nvSpPr>
          <p:spPr bwMode="auto">
            <a:xfrm>
              <a:off x="2736" y="2076"/>
              <a:ext cx="216" cy="216"/>
            </a:xfrm>
            <a:prstGeom prst="line">
              <a:avLst/>
            </a:prstGeom>
            <a:noFill/>
            <a:ln w="9525">
              <a:solidFill>
                <a:schemeClr val="tx1"/>
              </a:solidFill>
              <a:round/>
              <a:headEnd/>
              <a:tailEnd/>
            </a:ln>
          </p:spPr>
          <p:txBody>
            <a:bodyPr/>
            <a:lstStyle/>
            <a:p>
              <a:endParaRPr lang="en-IN"/>
            </a:p>
          </p:txBody>
        </p:sp>
        <p:sp>
          <p:nvSpPr>
            <p:cNvPr id="24600" name="Line 139"/>
            <p:cNvSpPr>
              <a:spLocks noChangeShapeType="1"/>
            </p:cNvSpPr>
            <p:nvPr/>
          </p:nvSpPr>
          <p:spPr bwMode="auto">
            <a:xfrm flipH="1">
              <a:off x="1656" y="2363"/>
              <a:ext cx="288" cy="216"/>
            </a:xfrm>
            <a:prstGeom prst="line">
              <a:avLst/>
            </a:prstGeom>
            <a:noFill/>
            <a:ln w="9525">
              <a:solidFill>
                <a:schemeClr val="tx1"/>
              </a:solidFill>
              <a:round/>
              <a:headEnd/>
              <a:tailEnd/>
            </a:ln>
          </p:spPr>
          <p:txBody>
            <a:bodyPr/>
            <a:lstStyle/>
            <a:p>
              <a:endParaRPr lang="en-IN"/>
            </a:p>
          </p:txBody>
        </p:sp>
        <p:sp>
          <p:nvSpPr>
            <p:cNvPr id="24601" name="Line 140"/>
            <p:cNvSpPr>
              <a:spLocks noChangeShapeType="1"/>
            </p:cNvSpPr>
            <p:nvPr/>
          </p:nvSpPr>
          <p:spPr bwMode="auto">
            <a:xfrm>
              <a:off x="2232" y="2363"/>
              <a:ext cx="72" cy="216"/>
            </a:xfrm>
            <a:prstGeom prst="line">
              <a:avLst/>
            </a:prstGeom>
            <a:noFill/>
            <a:ln w="9525">
              <a:solidFill>
                <a:schemeClr val="tx1"/>
              </a:solidFill>
              <a:round/>
              <a:headEnd/>
              <a:tailEnd/>
            </a:ln>
          </p:spPr>
          <p:txBody>
            <a:bodyPr/>
            <a:lstStyle/>
            <a:p>
              <a:endParaRPr lang="en-IN"/>
            </a:p>
          </p:txBody>
        </p:sp>
        <p:sp>
          <p:nvSpPr>
            <p:cNvPr id="24602" name="Rectangle 141"/>
            <p:cNvSpPr>
              <a:spLocks noChangeArrowheads="1"/>
            </p:cNvSpPr>
            <p:nvPr/>
          </p:nvSpPr>
          <p:spPr bwMode="auto">
            <a:xfrm>
              <a:off x="2592" y="257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603" name="Rectangle 142"/>
            <p:cNvSpPr>
              <a:spLocks noChangeArrowheads="1"/>
            </p:cNvSpPr>
            <p:nvPr/>
          </p:nvSpPr>
          <p:spPr bwMode="auto">
            <a:xfrm>
              <a:off x="2736" y="257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6</a:t>
              </a:r>
            </a:p>
          </p:txBody>
        </p:sp>
        <p:sp>
          <p:nvSpPr>
            <p:cNvPr id="24604" name="Rectangle 143"/>
            <p:cNvSpPr>
              <a:spLocks noChangeArrowheads="1"/>
            </p:cNvSpPr>
            <p:nvPr/>
          </p:nvSpPr>
          <p:spPr bwMode="auto">
            <a:xfrm>
              <a:off x="2880" y="257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605" name="Rectangle 144"/>
            <p:cNvSpPr>
              <a:spLocks noChangeArrowheads="1"/>
            </p:cNvSpPr>
            <p:nvPr/>
          </p:nvSpPr>
          <p:spPr bwMode="auto">
            <a:xfrm>
              <a:off x="3168" y="257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06" name="Rectangle 145"/>
            <p:cNvSpPr>
              <a:spLocks noChangeArrowheads="1"/>
            </p:cNvSpPr>
            <p:nvPr/>
          </p:nvSpPr>
          <p:spPr bwMode="auto">
            <a:xfrm>
              <a:off x="3312" y="257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7</a:t>
              </a:r>
            </a:p>
          </p:txBody>
        </p:sp>
        <p:sp>
          <p:nvSpPr>
            <p:cNvPr id="24607" name="Rectangle 146"/>
            <p:cNvSpPr>
              <a:spLocks noChangeArrowheads="1"/>
            </p:cNvSpPr>
            <p:nvPr/>
          </p:nvSpPr>
          <p:spPr bwMode="auto">
            <a:xfrm>
              <a:off x="3456" y="2579"/>
              <a:ext cx="144" cy="144"/>
            </a:xfrm>
            <a:prstGeom prst="rect">
              <a:avLst/>
            </a:prstGeom>
            <a:solidFill>
              <a:srgbClr val="FFFFCC"/>
            </a:solidFill>
            <a:ln w="9525">
              <a:solidFill>
                <a:schemeClr val="tx1"/>
              </a:solidFill>
              <a:miter lim="800000"/>
              <a:headEnd/>
              <a:tailEnd/>
            </a:ln>
          </p:spPr>
          <p:txBody>
            <a:bodyPr/>
            <a:lstStyle/>
            <a:p>
              <a:endParaRPr lang="en-US" altLang="en-US"/>
            </a:p>
          </p:txBody>
        </p:sp>
        <p:sp>
          <p:nvSpPr>
            <p:cNvPr id="24608" name="Line 147"/>
            <p:cNvSpPr>
              <a:spLocks noChangeShapeType="1"/>
            </p:cNvSpPr>
            <p:nvPr/>
          </p:nvSpPr>
          <p:spPr bwMode="auto">
            <a:xfrm>
              <a:off x="2808" y="2363"/>
              <a:ext cx="0" cy="216"/>
            </a:xfrm>
            <a:prstGeom prst="line">
              <a:avLst/>
            </a:prstGeom>
            <a:noFill/>
            <a:ln w="9525">
              <a:solidFill>
                <a:schemeClr val="tx1"/>
              </a:solidFill>
              <a:round/>
              <a:headEnd/>
              <a:tailEnd/>
            </a:ln>
          </p:spPr>
          <p:txBody>
            <a:bodyPr/>
            <a:lstStyle/>
            <a:p>
              <a:endParaRPr lang="en-IN"/>
            </a:p>
          </p:txBody>
        </p:sp>
        <p:sp>
          <p:nvSpPr>
            <p:cNvPr id="24609" name="Line 148"/>
            <p:cNvSpPr>
              <a:spLocks noChangeShapeType="1"/>
            </p:cNvSpPr>
            <p:nvPr/>
          </p:nvSpPr>
          <p:spPr bwMode="auto">
            <a:xfrm>
              <a:off x="3096" y="2363"/>
              <a:ext cx="288" cy="216"/>
            </a:xfrm>
            <a:prstGeom prst="line">
              <a:avLst/>
            </a:prstGeom>
            <a:noFill/>
            <a:ln w="9525">
              <a:solidFill>
                <a:schemeClr val="tx1"/>
              </a:solidFill>
              <a:round/>
              <a:headEnd/>
              <a:tailEnd/>
            </a:ln>
          </p:spPr>
          <p:txBody>
            <a:bodyPr/>
            <a:lstStyle/>
            <a:p>
              <a:endParaRPr lang="en-IN"/>
            </a:p>
          </p:txBody>
        </p:sp>
        <p:sp>
          <p:nvSpPr>
            <p:cNvPr id="24610" name="Rectangle 149"/>
            <p:cNvSpPr>
              <a:spLocks noChangeArrowheads="1"/>
            </p:cNvSpPr>
            <p:nvPr/>
          </p:nvSpPr>
          <p:spPr bwMode="auto">
            <a:xfrm>
              <a:off x="1152" y="293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4611" name="Rectangle 150"/>
            <p:cNvSpPr>
              <a:spLocks noChangeArrowheads="1"/>
            </p:cNvSpPr>
            <p:nvPr/>
          </p:nvSpPr>
          <p:spPr bwMode="auto">
            <a:xfrm>
              <a:off x="1296" y="293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8</a:t>
              </a:r>
            </a:p>
          </p:txBody>
        </p:sp>
        <p:sp>
          <p:nvSpPr>
            <p:cNvPr id="24612" name="Rectangle 151"/>
            <p:cNvSpPr>
              <a:spLocks noChangeArrowheads="1"/>
            </p:cNvSpPr>
            <p:nvPr/>
          </p:nvSpPr>
          <p:spPr bwMode="auto">
            <a:xfrm>
              <a:off x="1440"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13" name="Rectangle 152"/>
            <p:cNvSpPr>
              <a:spLocks noChangeArrowheads="1"/>
            </p:cNvSpPr>
            <p:nvPr/>
          </p:nvSpPr>
          <p:spPr bwMode="auto">
            <a:xfrm>
              <a:off x="1656"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14" name="Rectangle 153"/>
            <p:cNvSpPr>
              <a:spLocks noChangeArrowheads="1"/>
            </p:cNvSpPr>
            <p:nvPr/>
          </p:nvSpPr>
          <p:spPr bwMode="auto">
            <a:xfrm>
              <a:off x="1800" y="293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9</a:t>
              </a:r>
            </a:p>
          </p:txBody>
        </p:sp>
        <p:sp>
          <p:nvSpPr>
            <p:cNvPr id="24615" name="Rectangle 154"/>
            <p:cNvSpPr>
              <a:spLocks noChangeArrowheads="1"/>
            </p:cNvSpPr>
            <p:nvPr/>
          </p:nvSpPr>
          <p:spPr bwMode="auto">
            <a:xfrm>
              <a:off x="1944"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16" name="Line 155"/>
            <p:cNvSpPr>
              <a:spLocks noChangeShapeType="1"/>
            </p:cNvSpPr>
            <p:nvPr/>
          </p:nvSpPr>
          <p:spPr bwMode="auto">
            <a:xfrm flipH="1">
              <a:off x="1368" y="2651"/>
              <a:ext cx="144" cy="288"/>
            </a:xfrm>
            <a:prstGeom prst="line">
              <a:avLst/>
            </a:prstGeom>
            <a:noFill/>
            <a:ln w="9525">
              <a:solidFill>
                <a:schemeClr val="tx1"/>
              </a:solidFill>
              <a:round/>
              <a:headEnd/>
              <a:tailEnd/>
            </a:ln>
          </p:spPr>
          <p:txBody>
            <a:bodyPr/>
            <a:lstStyle/>
            <a:p>
              <a:endParaRPr lang="en-IN"/>
            </a:p>
          </p:txBody>
        </p:sp>
        <p:sp>
          <p:nvSpPr>
            <p:cNvPr id="24617" name="Line 156"/>
            <p:cNvSpPr>
              <a:spLocks noChangeShapeType="1"/>
            </p:cNvSpPr>
            <p:nvPr/>
          </p:nvSpPr>
          <p:spPr bwMode="auto">
            <a:xfrm>
              <a:off x="1810" y="2690"/>
              <a:ext cx="62" cy="249"/>
            </a:xfrm>
            <a:prstGeom prst="line">
              <a:avLst/>
            </a:prstGeom>
            <a:noFill/>
            <a:ln w="9525">
              <a:solidFill>
                <a:schemeClr val="tx1"/>
              </a:solidFill>
              <a:round/>
              <a:headEnd/>
              <a:tailEnd/>
            </a:ln>
          </p:spPr>
          <p:txBody>
            <a:bodyPr/>
            <a:lstStyle/>
            <a:p>
              <a:endParaRPr lang="en-IN"/>
            </a:p>
          </p:txBody>
        </p:sp>
        <p:sp>
          <p:nvSpPr>
            <p:cNvPr id="24618" name="Rectangle 157"/>
            <p:cNvSpPr>
              <a:spLocks noChangeArrowheads="1"/>
            </p:cNvSpPr>
            <p:nvPr/>
          </p:nvSpPr>
          <p:spPr bwMode="auto">
            <a:xfrm>
              <a:off x="2232"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19" name="Rectangle 158"/>
            <p:cNvSpPr>
              <a:spLocks noChangeArrowheads="1"/>
            </p:cNvSpPr>
            <p:nvPr/>
          </p:nvSpPr>
          <p:spPr bwMode="auto">
            <a:xfrm>
              <a:off x="2376" y="2939"/>
              <a:ext cx="216"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10</a:t>
              </a:r>
            </a:p>
          </p:txBody>
        </p:sp>
        <p:sp>
          <p:nvSpPr>
            <p:cNvPr id="24620" name="Rectangle 159"/>
            <p:cNvSpPr>
              <a:spLocks noChangeArrowheads="1"/>
            </p:cNvSpPr>
            <p:nvPr/>
          </p:nvSpPr>
          <p:spPr bwMode="auto">
            <a:xfrm>
              <a:off x="2592"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21" name="Rectangle 160"/>
            <p:cNvSpPr>
              <a:spLocks noChangeArrowheads="1"/>
            </p:cNvSpPr>
            <p:nvPr/>
          </p:nvSpPr>
          <p:spPr bwMode="auto">
            <a:xfrm>
              <a:off x="2808"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22" name="Rectangle 161"/>
            <p:cNvSpPr>
              <a:spLocks noChangeArrowheads="1"/>
            </p:cNvSpPr>
            <p:nvPr/>
          </p:nvSpPr>
          <p:spPr bwMode="auto">
            <a:xfrm>
              <a:off x="2952" y="2967"/>
              <a:ext cx="216"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11</a:t>
              </a:r>
            </a:p>
          </p:txBody>
        </p:sp>
        <p:sp>
          <p:nvSpPr>
            <p:cNvPr id="24623" name="Rectangle 162"/>
            <p:cNvSpPr>
              <a:spLocks noChangeArrowheads="1"/>
            </p:cNvSpPr>
            <p:nvPr/>
          </p:nvSpPr>
          <p:spPr bwMode="auto">
            <a:xfrm>
              <a:off x="3168"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24" name="Line 163"/>
            <p:cNvSpPr>
              <a:spLocks noChangeShapeType="1"/>
            </p:cNvSpPr>
            <p:nvPr/>
          </p:nvSpPr>
          <p:spPr bwMode="auto">
            <a:xfrm flipH="1">
              <a:off x="2520" y="2651"/>
              <a:ext cx="144" cy="288"/>
            </a:xfrm>
            <a:prstGeom prst="line">
              <a:avLst/>
            </a:prstGeom>
            <a:noFill/>
            <a:ln w="9525">
              <a:solidFill>
                <a:schemeClr val="tx1"/>
              </a:solidFill>
              <a:round/>
              <a:headEnd/>
              <a:tailEnd/>
            </a:ln>
          </p:spPr>
          <p:txBody>
            <a:bodyPr/>
            <a:lstStyle/>
            <a:p>
              <a:endParaRPr lang="en-IN"/>
            </a:p>
          </p:txBody>
        </p:sp>
        <p:sp>
          <p:nvSpPr>
            <p:cNvPr id="24625" name="Line 164"/>
            <p:cNvSpPr>
              <a:spLocks noChangeShapeType="1"/>
            </p:cNvSpPr>
            <p:nvPr/>
          </p:nvSpPr>
          <p:spPr bwMode="auto">
            <a:xfrm>
              <a:off x="2952" y="2651"/>
              <a:ext cx="72" cy="288"/>
            </a:xfrm>
            <a:prstGeom prst="line">
              <a:avLst/>
            </a:prstGeom>
            <a:noFill/>
            <a:ln w="9525">
              <a:solidFill>
                <a:schemeClr val="tx1"/>
              </a:solidFill>
              <a:round/>
              <a:headEnd/>
              <a:tailEnd/>
            </a:ln>
          </p:spPr>
          <p:txBody>
            <a:bodyPr/>
            <a:lstStyle/>
            <a:p>
              <a:endParaRPr lang="en-IN"/>
            </a:p>
          </p:txBody>
        </p:sp>
        <p:sp>
          <p:nvSpPr>
            <p:cNvPr id="24626" name="Rectangle 165"/>
            <p:cNvSpPr>
              <a:spLocks noChangeArrowheads="1"/>
            </p:cNvSpPr>
            <p:nvPr/>
          </p:nvSpPr>
          <p:spPr bwMode="auto">
            <a:xfrm>
              <a:off x="3384" y="2939"/>
              <a:ext cx="144" cy="144"/>
            </a:xfrm>
            <a:prstGeom prst="rect">
              <a:avLst/>
            </a:prstGeom>
            <a:solidFill>
              <a:srgbClr val="FFFFCC"/>
            </a:solidFill>
            <a:ln w="9525">
              <a:solidFill>
                <a:schemeClr val="tx1"/>
              </a:solidFill>
              <a:miter lim="800000"/>
              <a:headEnd/>
              <a:tailEnd/>
            </a:ln>
          </p:spPr>
          <p:txBody>
            <a:bodyPr/>
            <a:lstStyle/>
            <a:p>
              <a:endParaRPr lang="en-US" altLang="en-US" sz="1000" b="1">
                <a:solidFill>
                  <a:srgbClr val="993300"/>
                </a:solidFill>
              </a:endParaRPr>
            </a:p>
          </p:txBody>
        </p:sp>
        <p:sp>
          <p:nvSpPr>
            <p:cNvPr id="24627" name="Rectangle 166"/>
            <p:cNvSpPr>
              <a:spLocks noChangeArrowheads="1"/>
            </p:cNvSpPr>
            <p:nvPr/>
          </p:nvSpPr>
          <p:spPr bwMode="auto">
            <a:xfrm>
              <a:off x="3528" y="2939"/>
              <a:ext cx="216"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12</a:t>
              </a:r>
            </a:p>
          </p:txBody>
        </p:sp>
        <p:sp>
          <p:nvSpPr>
            <p:cNvPr id="24628" name="Rectangle 167"/>
            <p:cNvSpPr>
              <a:spLocks noChangeArrowheads="1"/>
            </p:cNvSpPr>
            <p:nvPr/>
          </p:nvSpPr>
          <p:spPr bwMode="auto">
            <a:xfrm>
              <a:off x="3744" y="2939"/>
              <a:ext cx="144" cy="144"/>
            </a:xfrm>
            <a:prstGeom prst="rect">
              <a:avLst/>
            </a:prstGeom>
            <a:solidFill>
              <a:srgbClr val="FFFFCC"/>
            </a:solidFill>
            <a:ln w="9525">
              <a:solidFill>
                <a:schemeClr val="tx1"/>
              </a:solidFill>
              <a:miter lim="800000"/>
              <a:headEnd/>
              <a:tailEnd/>
            </a:ln>
          </p:spPr>
          <p:txBody>
            <a:bodyPr/>
            <a:lstStyle/>
            <a:p>
              <a:r>
                <a:rPr lang="en-US" altLang="en-US" sz="1000" b="1">
                  <a:solidFill>
                    <a:srgbClr val="993300"/>
                  </a:solidFill>
                </a:rPr>
                <a:t>X</a:t>
              </a:r>
            </a:p>
          </p:txBody>
        </p:sp>
        <p:sp>
          <p:nvSpPr>
            <p:cNvPr id="24629" name="Line 168"/>
            <p:cNvSpPr>
              <a:spLocks noChangeShapeType="1"/>
            </p:cNvSpPr>
            <p:nvPr/>
          </p:nvSpPr>
          <p:spPr bwMode="auto">
            <a:xfrm>
              <a:off x="3528" y="2652"/>
              <a:ext cx="72" cy="288"/>
            </a:xfrm>
            <a:prstGeom prst="line">
              <a:avLst/>
            </a:prstGeom>
            <a:noFill/>
            <a:ln w="9525">
              <a:solidFill>
                <a:schemeClr val="tx1"/>
              </a:solidFill>
              <a:round/>
              <a:headEnd/>
              <a:tailEnd/>
            </a:ln>
          </p:spPr>
          <p:txBody>
            <a:bodyPr/>
            <a:lstStyle/>
            <a:p>
              <a:endParaRPr lang="en-IN"/>
            </a:p>
          </p:txBody>
        </p:sp>
        <p:sp>
          <p:nvSpPr>
            <p:cNvPr id="24630" name="Line 169"/>
            <p:cNvSpPr>
              <a:spLocks noChangeShapeType="1"/>
            </p:cNvSpPr>
            <p:nvPr/>
          </p:nvSpPr>
          <p:spPr bwMode="auto">
            <a:xfrm flipV="1">
              <a:off x="1512" y="2695"/>
              <a:ext cx="144"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4631" name="Line 170"/>
            <p:cNvSpPr>
              <a:spLocks noChangeShapeType="1"/>
            </p:cNvSpPr>
            <p:nvPr/>
          </p:nvSpPr>
          <p:spPr bwMode="auto">
            <a:xfrm flipV="1">
              <a:off x="2016" y="2407"/>
              <a:ext cx="72" cy="576"/>
            </a:xfrm>
            <a:prstGeom prst="line">
              <a:avLst/>
            </a:prstGeom>
            <a:noFill/>
            <a:ln w="3175" cap="rnd">
              <a:solidFill>
                <a:schemeClr val="tx1"/>
              </a:solidFill>
              <a:prstDash val="sysDot"/>
              <a:round/>
              <a:headEnd/>
              <a:tailEnd type="triangle" w="med" len="med"/>
            </a:ln>
          </p:spPr>
          <p:txBody>
            <a:bodyPr/>
            <a:lstStyle/>
            <a:p>
              <a:endParaRPr lang="en-IN"/>
            </a:p>
          </p:txBody>
        </p:sp>
        <p:sp>
          <p:nvSpPr>
            <p:cNvPr id="24632" name="Line 171"/>
            <p:cNvSpPr>
              <a:spLocks noChangeShapeType="1"/>
            </p:cNvSpPr>
            <p:nvPr/>
          </p:nvSpPr>
          <p:spPr bwMode="auto">
            <a:xfrm flipV="1">
              <a:off x="2664" y="2695"/>
              <a:ext cx="144"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4633" name="Line 172"/>
            <p:cNvSpPr>
              <a:spLocks noChangeShapeType="1"/>
            </p:cNvSpPr>
            <p:nvPr/>
          </p:nvSpPr>
          <p:spPr bwMode="auto">
            <a:xfrm flipH="1" flipV="1">
              <a:off x="3024" y="2440"/>
              <a:ext cx="216" cy="576"/>
            </a:xfrm>
            <a:prstGeom prst="line">
              <a:avLst/>
            </a:prstGeom>
            <a:noFill/>
            <a:ln w="3175" cap="rnd">
              <a:solidFill>
                <a:schemeClr val="tx1"/>
              </a:solidFill>
              <a:prstDash val="sysDot"/>
              <a:round/>
              <a:headEnd/>
              <a:tailEnd type="triangle" w="med" len="med"/>
            </a:ln>
          </p:spPr>
          <p:txBody>
            <a:bodyPr/>
            <a:lstStyle/>
            <a:p>
              <a:endParaRPr lang="en-IN"/>
            </a:p>
          </p:txBody>
        </p:sp>
        <p:sp>
          <p:nvSpPr>
            <p:cNvPr id="24634" name="Line 173"/>
            <p:cNvSpPr>
              <a:spLocks noChangeShapeType="1"/>
            </p:cNvSpPr>
            <p:nvPr/>
          </p:nvSpPr>
          <p:spPr bwMode="auto">
            <a:xfrm flipV="1">
              <a:off x="2376" y="2152"/>
              <a:ext cx="216" cy="504"/>
            </a:xfrm>
            <a:prstGeom prst="line">
              <a:avLst/>
            </a:prstGeom>
            <a:noFill/>
            <a:ln w="3175">
              <a:solidFill>
                <a:schemeClr val="tx1"/>
              </a:solidFill>
              <a:prstDash val="sysDot"/>
              <a:round/>
              <a:headEnd/>
              <a:tailEnd type="triangle" w="med" len="med"/>
            </a:ln>
          </p:spPr>
          <p:txBody>
            <a:bodyPr/>
            <a:lstStyle/>
            <a:p>
              <a:endParaRPr lang="en-IN"/>
            </a:p>
          </p:txBody>
        </p:sp>
        <p:sp>
          <p:nvSpPr>
            <p:cNvPr id="24635" name="Line 174"/>
            <p:cNvSpPr>
              <a:spLocks noChangeShapeType="1"/>
            </p:cNvSpPr>
            <p:nvPr/>
          </p:nvSpPr>
          <p:spPr bwMode="auto">
            <a:xfrm flipH="1" flipV="1">
              <a:off x="3096" y="2402"/>
              <a:ext cx="144" cy="216"/>
            </a:xfrm>
            <a:prstGeom prst="line">
              <a:avLst/>
            </a:prstGeom>
            <a:noFill/>
            <a:ln w="3175">
              <a:solidFill>
                <a:schemeClr val="tx1"/>
              </a:solidFill>
              <a:prstDash val="sysDot"/>
              <a:round/>
              <a:headEnd/>
              <a:tailEnd type="triangle" w="med" len="med"/>
            </a:ln>
          </p:spPr>
          <p:txBody>
            <a:bodyPr/>
            <a:lstStyle/>
            <a:p>
              <a:endParaRPr lang="en-IN"/>
            </a:p>
          </p:txBody>
        </p:sp>
        <p:sp>
          <p:nvSpPr>
            <p:cNvPr id="24636" name="Line 175"/>
            <p:cNvSpPr>
              <a:spLocks noChangeShapeType="1"/>
            </p:cNvSpPr>
            <p:nvPr/>
          </p:nvSpPr>
          <p:spPr bwMode="auto">
            <a:xfrm flipH="1" flipV="1">
              <a:off x="1728" y="2690"/>
              <a:ext cx="0"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4637" name="Line 176"/>
            <p:cNvSpPr>
              <a:spLocks noChangeShapeType="1"/>
            </p:cNvSpPr>
            <p:nvPr/>
          </p:nvSpPr>
          <p:spPr bwMode="auto">
            <a:xfrm flipV="1">
              <a:off x="2304" y="2114"/>
              <a:ext cx="360" cy="936"/>
            </a:xfrm>
            <a:prstGeom prst="line">
              <a:avLst/>
            </a:prstGeom>
            <a:noFill/>
            <a:ln w="3175" cap="rnd">
              <a:solidFill>
                <a:schemeClr val="tx1"/>
              </a:solidFill>
              <a:prstDash val="sysDot"/>
              <a:round/>
              <a:headEnd/>
              <a:tailEnd type="triangle" w="med" len="med"/>
            </a:ln>
          </p:spPr>
          <p:txBody>
            <a:bodyPr/>
            <a:lstStyle/>
            <a:p>
              <a:endParaRPr lang="en-IN"/>
            </a:p>
          </p:txBody>
        </p:sp>
        <p:sp>
          <p:nvSpPr>
            <p:cNvPr id="24638" name="Line 177"/>
            <p:cNvSpPr>
              <a:spLocks noChangeShapeType="1"/>
            </p:cNvSpPr>
            <p:nvPr/>
          </p:nvSpPr>
          <p:spPr bwMode="auto">
            <a:xfrm flipH="1" flipV="1">
              <a:off x="2808" y="2690"/>
              <a:ext cx="72" cy="360"/>
            </a:xfrm>
            <a:prstGeom prst="line">
              <a:avLst/>
            </a:prstGeom>
            <a:noFill/>
            <a:ln w="3175" cap="rnd">
              <a:solidFill>
                <a:schemeClr val="tx1"/>
              </a:solidFill>
              <a:prstDash val="sysDot"/>
              <a:round/>
              <a:headEnd/>
              <a:tailEnd type="triangle" w="med" len="med"/>
            </a:ln>
          </p:spPr>
          <p:txBody>
            <a:bodyPr/>
            <a:lstStyle/>
            <a:p>
              <a:endParaRPr lang="en-IN"/>
            </a:p>
          </p:txBody>
        </p:sp>
        <p:sp>
          <p:nvSpPr>
            <p:cNvPr id="24639" name="Line 178"/>
            <p:cNvSpPr>
              <a:spLocks noChangeShapeType="1"/>
            </p:cNvSpPr>
            <p:nvPr/>
          </p:nvSpPr>
          <p:spPr bwMode="auto">
            <a:xfrm flipH="1" flipV="1">
              <a:off x="3384" y="2690"/>
              <a:ext cx="72" cy="288"/>
            </a:xfrm>
            <a:prstGeom prst="line">
              <a:avLst/>
            </a:prstGeom>
            <a:noFill/>
            <a:ln w="3175" cap="rnd">
              <a:solidFill>
                <a:schemeClr val="tx1"/>
              </a:solidFill>
              <a:prstDash val="sysDot"/>
              <a:round/>
              <a:headEnd/>
              <a:tailEnd type="triangle" w="med" len="med"/>
            </a:ln>
          </p:spPr>
          <p:txBody>
            <a:bodyPr/>
            <a:lstStyle/>
            <a:p>
              <a:endParaRPr lang="en-IN"/>
            </a:p>
          </p:txBody>
        </p:sp>
        <p:sp>
          <p:nvSpPr>
            <p:cNvPr id="24640" name="Line 179"/>
            <p:cNvSpPr>
              <a:spLocks noChangeShapeType="1"/>
            </p:cNvSpPr>
            <p:nvPr/>
          </p:nvSpPr>
          <p:spPr bwMode="auto">
            <a:xfrm flipH="1" flipV="1">
              <a:off x="2016" y="2459"/>
              <a:ext cx="72" cy="216"/>
            </a:xfrm>
            <a:prstGeom prst="line">
              <a:avLst/>
            </a:prstGeom>
            <a:noFill/>
            <a:ln w="3175" cap="rnd">
              <a:solidFill>
                <a:schemeClr val="tx1"/>
              </a:solidFill>
              <a:prstDash val="sysDot"/>
              <a:round/>
              <a:headEnd/>
              <a:tailEnd type="triangle" w="med" len="med"/>
            </a:ln>
          </p:spPr>
          <p:txBody>
            <a:bodyPr/>
            <a:lstStyle/>
            <a:p>
              <a:endParaRPr lang="en-IN"/>
            </a:p>
          </p:txBody>
        </p:sp>
      </p:grpSp>
      <p:sp>
        <p:nvSpPr>
          <p:cNvPr id="243" name="Rectangle 180"/>
          <p:cNvSpPr>
            <a:spLocks noChangeArrowheads="1"/>
          </p:cNvSpPr>
          <p:nvPr/>
        </p:nvSpPr>
        <p:spPr bwMode="auto">
          <a:xfrm>
            <a:off x="2743200" y="4116388"/>
            <a:ext cx="2841625" cy="304800"/>
          </a:xfrm>
          <a:prstGeom prst="rect">
            <a:avLst/>
          </a:prstGeom>
          <a:solidFill>
            <a:srgbClr val="58C85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en-US" sz="1400" b="1" dirty="0">
                <a:latin typeface="+mn-lt"/>
              </a:rPr>
              <a:t>Binary tree with two way threading</a:t>
            </a:r>
            <a:r>
              <a:rPr lang="en-US" sz="1400" dirty="0">
                <a:latin typeface="+mn-lt"/>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AVL Trees</a:t>
            </a:r>
          </a:p>
        </p:txBody>
      </p:sp>
      <p:sp>
        <p:nvSpPr>
          <p:cNvPr id="25603" name="Rectangle 3"/>
          <p:cNvSpPr txBox="1">
            <a:spLocks noChangeArrowheads="1"/>
          </p:cNvSpPr>
          <p:nvPr/>
        </p:nvSpPr>
        <p:spPr bwMode="auto">
          <a:xfrm>
            <a:off x="228600" y="1219200"/>
            <a:ext cx="8763000" cy="2819400"/>
          </a:xfrm>
          <a:prstGeom prst="rect">
            <a:avLst/>
          </a:prstGeom>
          <a:noFill/>
          <a:ln w="9525">
            <a:noFill/>
            <a:miter lim="800000"/>
            <a:headEnd/>
            <a:tailEnd/>
          </a:ln>
        </p:spPr>
        <p:txBody>
          <a:bodyPr/>
          <a:lstStyle/>
          <a:p>
            <a:pPr marL="285750" indent="-285750" eaLnBrk="0" hangingPunct="0">
              <a:lnSpc>
                <a:spcPct val="135000"/>
              </a:lnSpc>
              <a:spcBef>
                <a:spcPct val="20000"/>
              </a:spcBef>
              <a:buFont typeface="Arial" charset="0"/>
              <a:buChar char="•"/>
            </a:pPr>
            <a:r>
              <a:rPr lang="en-US" altLang="en-US" sz="2400">
                <a:latin typeface="Calibri" pitchFamily="34" charset="0"/>
              </a:rPr>
              <a:t>AVL tree is a self-balancing binary search tree in which the heights of the two sub-trees of a node may differ by at most one. Because of this property, AVL tree is also known as a height-balanced tree.</a:t>
            </a:r>
          </a:p>
          <a:p>
            <a:pPr marL="285750" indent="-285750" eaLnBrk="0" hangingPunct="0">
              <a:lnSpc>
                <a:spcPct val="135000"/>
              </a:lnSpc>
              <a:spcBef>
                <a:spcPct val="20000"/>
              </a:spcBef>
              <a:buFont typeface="Arial" charset="0"/>
              <a:buChar char="•"/>
            </a:pPr>
            <a:r>
              <a:rPr lang="en-US" altLang="en-US" sz="2400">
                <a:latin typeface="Calibri" pitchFamily="34" charset="0"/>
              </a:rPr>
              <a:t>The key advantage of using an AVL tree is that it takes O(logn) time to perform search, insertion and deletion operations in average case as well as worst case (because the height of the tree is limited to O(logn)).</a:t>
            </a:r>
          </a:p>
          <a:p>
            <a:pPr marL="285750" indent="-285750" eaLnBrk="0" hangingPunct="0">
              <a:lnSpc>
                <a:spcPct val="135000"/>
              </a:lnSpc>
              <a:spcBef>
                <a:spcPct val="20000"/>
              </a:spcBef>
              <a:buFont typeface="Arial" charset="0"/>
              <a:buChar char="•"/>
            </a:pPr>
            <a:r>
              <a:rPr lang="en-US" altLang="en-US" sz="2400">
                <a:latin typeface="Calibri" pitchFamily="34" charset="0"/>
              </a:rPr>
              <a:t>The structure of an AVL tree is same as that of a binary search tree but with a little difference. In its structure, it stores an additional variable called the</a:t>
            </a:r>
            <a:r>
              <a:rPr lang="en-US" altLang="en-US" sz="2400" i="1">
                <a:latin typeface="Calibri" pitchFamily="34" charset="0"/>
              </a:rPr>
              <a:t> BalanceFactor</a:t>
            </a:r>
            <a:r>
              <a:rPr lang="en-US" altLang="en-US" sz="2400">
                <a:latin typeface="Calibri"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AVL Trees</a:t>
            </a:r>
          </a:p>
        </p:txBody>
      </p:sp>
      <p:sp>
        <p:nvSpPr>
          <p:cNvPr id="26627" name="Rectangle 3"/>
          <p:cNvSpPr txBox="1">
            <a:spLocks noChangeArrowheads="1"/>
          </p:cNvSpPr>
          <p:nvPr/>
        </p:nvSpPr>
        <p:spPr bwMode="auto">
          <a:xfrm>
            <a:off x="76200" y="1066800"/>
            <a:ext cx="8991600" cy="3733800"/>
          </a:xfrm>
          <a:prstGeom prst="rect">
            <a:avLst/>
          </a:prstGeom>
          <a:noFill/>
          <a:ln w="9525">
            <a:noFill/>
            <a:miter lim="800000"/>
            <a:headEnd/>
            <a:tailEnd/>
          </a:ln>
        </p:spPr>
        <p:txBody>
          <a:bodyPr/>
          <a:lstStyle/>
          <a:p>
            <a:pPr marL="285750" indent="-285750" eaLnBrk="0" hangingPunct="0">
              <a:lnSpc>
                <a:spcPct val="95000"/>
              </a:lnSpc>
              <a:spcBef>
                <a:spcPct val="20000"/>
              </a:spcBef>
              <a:buFont typeface="Arial" charset="0"/>
              <a:buChar char="•"/>
            </a:pPr>
            <a:r>
              <a:rPr lang="en-US" altLang="en-US" sz="2400">
                <a:latin typeface="Calibri" pitchFamily="34" charset="0"/>
              </a:rPr>
              <a:t>The balance factor of a node is calculated by subtracting the height of its right sub-tree from the height of its left sub-tree. </a:t>
            </a:r>
          </a:p>
          <a:p>
            <a:pPr marL="285750" indent="-285750" eaLnBrk="0" hangingPunct="0">
              <a:lnSpc>
                <a:spcPct val="95000"/>
              </a:lnSpc>
              <a:spcBef>
                <a:spcPct val="20000"/>
              </a:spcBef>
            </a:pPr>
            <a:r>
              <a:rPr lang="en-US" altLang="en-US" i="1"/>
              <a:t>	</a:t>
            </a:r>
            <a:r>
              <a:rPr lang="en-US" altLang="en-US" sz="2400" i="1">
                <a:latin typeface="Calibri" pitchFamily="34" charset="0"/>
              </a:rPr>
              <a:t>Balance factor = Height (left sub-tree) – Height (right sub-tree)</a:t>
            </a:r>
          </a:p>
          <a:p>
            <a:pPr marL="285750" indent="-285750" eaLnBrk="0" hangingPunct="0">
              <a:lnSpc>
                <a:spcPct val="95000"/>
              </a:lnSpc>
              <a:spcBef>
                <a:spcPct val="20000"/>
              </a:spcBef>
              <a:buFont typeface="Arial" charset="0"/>
              <a:buChar char="•"/>
            </a:pPr>
            <a:r>
              <a:rPr lang="en-US" altLang="en-US" sz="2400">
                <a:latin typeface="Calibri" pitchFamily="34" charset="0"/>
              </a:rPr>
              <a:t>A binary search tree in which every node has a balance factor of -1, 0 or 1 is said to be height balanced. A node with any other balance factor is considered to be unbalanced and requires rebalancing.</a:t>
            </a:r>
            <a:endParaRPr lang="en-US" altLang="en-US" sz="2400" i="1">
              <a:latin typeface="Calibri" pitchFamily="34" charset="0"/>
            </a:endParaRPr>
          </a:p>
          <a:p>
            <a:pPr marL="285750" indent="-285750" eaLnBrk="0" hangingPunct="0">
              <a:lnSpc>
                <a:spcPct val="95000"/>
              </a:lnSpc>
              <a:spcBef>
                <a:spcPct val="20000"/>
              </a:spcBef>
              <a:buFontTx/>
              <a:buChar char="•"/>
            </a:pPr>
            <a:r>
              <a:rPr lang="en-US" altLang="en-US" sz="2400">
                <a:latin typeface="Calibri" pitchFamily="34" charset="0"/>
              </a:rPr>
              <a:t>If the balance factor of a node is 1, then it means that the left sub-tree of the tree is one level higher than that of the right sub-tree. Such a tree is called </a:t>
            </a:r>
            <a:r>
              <a:rPr lang="en-US" altLang="en-US" sz="2400" i="1">
                <a:latin typeface="Calibri" pitchFamily="34" charset="0"/>
              </a:rPr>
              <a:t>Left-heavy tree</a:t>
            </a:r>
            <a:r>
              <a:rPr lang="en-US" altLang="en-US" sz="2400">
                <a:latin typeface="Calibri" pitchFamily="34" charset="0"/>
              </a:rPr>
              <a:t>. </a:t>
            </a:r>
          </a:p>
          <a:p>
            <a:pPr marL="285750" indent="-285750" eaLnBrk="0" hangingPunct="0">
              <a:lnSpc>
                <a:spcPct val="95000"/>
              </a:lnSpc>
              <a:spcBef>
                <a:spcPct val="20000"/>
              </a:spcBef>
              <a:buFont typeface="Arial" charset="0"/>
              <a:buChar char="•"/>
            </a:pPr>
            <a:r>
              <a:rPr lang="en-US" altLang="en-US" sz="2400">
                <a:latin typeface="Calibri" pitchFamily="34" charset="0"/>
              </a:rPr>
              <a:t>If the balance factor of a node is 0, then it means that the height of the left sub-tree is equal to the height of its right sub-tree. </a:t>
            </a:r>
          </a:p>
          <a:p>
            <a:pPr marL="285750" indent="-285750" eaLnBrk="0" hangingPunct="0">
              <a:lnSpc>
                <a:spcPct val="95000"/>
              </a:lnSpc>
              <a:spcBef>
                <a:spcPct val="20000"/>
              </a:spcBef>
              <a:buFont typeface="Arial" charset="0"/>
              <a:buChar char="•"/>
            </a:pPr>
            <a:r>
              <a:rPr lang="en-US" altLang="en-US" sz="2400">
                <a:latin typeface="Calibri" pitchFamily="34" charset="0"/>
              </a:rPr>
              <a:t>If the balance factor of a node is -1, then it means that the left sub-tree of the tree is one level lower than that of the right sub-tree. Such a tree is called Right</a:t>
            </a:r>
            <a:r>
              <a:rPr lang="en-US" altLang="en-US" sz="2400" i="1">
                <a:latin typeface="Calibri" pitchFamily="34" charset="0"/>
              </a:rPr>
              <a:t>-heavy tree</a:t>
            </a:r>
            <a:r>
              <a:rPr lang="en-US" altLang="en-US" sz="2400">
                <a:latin typeface="Calibri"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AVL Trees</a:t>
            </a:r>
          </a:p>
        </p:txBody>
      </p:sp>
      <p:grpSp>
        <p:nvGrpSpPr>
          <p:cNvPr id="27651" name="Group 1"/>
          <p:cNvGrpSpPr>
            <a:grpSpLocks/>
          </p:cNvGrpSpPr>
          <p:nvPr/>
        </p:nvGrpSpPr>
        <p:grpSpPr bwMode="auto">
          <a:xfrm>
            <a:off x="1600200" y="1600200"/>
            <a:ext cx="7096125" cy="4738688"/>
            <a:chOff x="1600200" y="1600200"/>
            <a:chExt cx="7096125" cy="4738688"/>
          </a:xfrm>
        </p:grpSpPr>
        <p:grpSp>
          <p:nvGrpSpPr>
            <p:cNvPr id="27655" name="Group 2"/>
            <p:cNvGrpSpPr>
              <a:grpSpLocks/>
            </p:cNvGrpSpPr>
            <p:nvPr/>
          </p:nvGrpSpPr>
          <p:grpSpPr bwMode="auto">
            <a:xfrm>
              <a:off x="2057400" y="1600200"/>
              <a:ext cx="2990850" cy="2208213"/>
              <a:chOff x="1440" y="2915"/>
              <a:chExt cx="1440" cy="1247"/>
            </a:xfrm>
          </p:grpSpPr>
          <p:sp>
            <p:nvSpPr>
              <p:cNvPr id="27701" name="Oval 3"/>
              <p:cNvSpPr>
                <a:spLocks noChangeArrowheads="1"/>
              </p:cNvSpPr>
              <p:nvPr/>
            </p:nvSpPr>
            <p:spPr bwMode="auto">
              <a:xfrm>
                <a:off x="2088" y="29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27702" name="Line 4"/>
              <p:cNvSpPr>
                <a:spLocks noChangeShapeType="1"/>
              </p:cNvSpPr>
              <p:nvPr/>
            </p:nvSpPr>
            <p:spPr bwMode="auto">
              <a:xfrm flipH="1">
                <a:off x="1944" y="3130"/>
                <a:ext cx="144" cy="144"/>
              </a:xfrm>
              <a:prstGeom prst="line">
                <a:avLst/>
              </a:prstGeom>
              <a:noFill/>
              <a:ln w="9525">
                <a:solidFill>
                  <a:schemeClr val="tx1"/>
                </a:solidFill>
                <a:round/>
                <a:headEnd/>
                <a:tailEnd/>
              </a:ln>
            </p:spPr>
            <p:txBody>
              <a:bodyPr/>
              <a:lstStyle/>
              <a:p>
                <a:endParaRPr lang="en-IN"/>
              </a:p>
            </p:txBody>
          </p:sp>
          <p:sp>
            <p:nvSpPr>
              <p:cNvPr id="27703" name="Line 5"/>
              <p:cNvSpPr>
                <a:spLocks noChangeShapeType="1"/>
              </p:cNvSpPr>
              <p:nvPr/>
            </p:nvSpPr>
            <p:spPr bwMode="auto">
              <a:xfrm>
                <a:off x="2304" y="3130"/>
                <a:ext cx="144" cy="144"/>
              </a:xfrm>
              <a:prstGeom prst="line">
                <a:avLst/>
              </a:prstGeom>
              <a:noFill/>
              <a:ln w="9525">
                <a:solidFill>
                  <a:schemeClr val="tx1"/>
                </a:solidFill>
                <a:round/>
                <a:headEnd/>
                <a:tailEnd/>
              </a:ln>
            </p:spPr>
            <p:txBody>
              <a:bodyPr/>
              <a:lstStyle/>
              <a:p>
                <a:endParaRPr lang="en-IN"/>
              </a:p>
            </p:txBody>
          </p:sp>
          <p:sp>
            <p:nvSpPr>
              <p:cNvPr id="27704" name="Oval 6"/>
              <p:cNvSpPr>
                <a:spLocks noChangeArrowheads="1"/>
              </p:cNvSpPr>
              <p:nvPr/>
            </p:nvSpPr>
            <p:spPr bwMode="auto">
              <a:xfrm>
                <a:off x="2304" y="327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27705" name="Oval 7"/>
              <p:cNvSpPr>
                <a:spLocks noChangeArrowheads="1"/>
              </p:cNvSpPr>
              <p:nvPr/>
            </p:nvSpPr>
            <p:spPr bwMode="auto">
              <a:xfrm>
                <a:off x="1872" y="327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27706" name="Line 8"/>
              <p:cNvSpPr>
                <a:spLocks noChangeShapeType="1"/>
              </p:cNvSpPr>
              <p:nvPr/>
            </p:nvSpPr>
            <p:spPr bwMode="auto">
              <a:xfrm flipH="1">
                <a:off x="1800" y="3419"/>
                <a:ext cx="72" cy="144"/>
              </a:xfrm>
              <a:prstGeom prst="line">
                <a:avLst/>
              </a:prstGeom>
              <a:noFill/>
              <a:ln w="9525">
                <a:solidFill>
                  <a:schemeClr val="tx1"/>
                </a:solidFill>
                <a:round/>
                <a:headEnd/>
                <a:tailEnd/>
              </a:ln>
            </p:spPr>
            <p:txBody>
              <a:bodyPr/>
              <a:lstStyle/>
              <a:p>
                <a:endParaRPr lang="en-IN"/>
              </a:p>
            </p:txBody>
          </p:sp>
          <p:sp>
            <p:nvSpPr>
              <p:cNvPr id="27707" name="Oval 9"/>
              <p:cNvSpPr>
                <a:spLocks noChangeArrowheads="1"/>
              </p:cNvSpPr>
              <p:nvPr/>
            </p:nvSpPr>
            <p:spPr bwMode="auto">
              <a:xfrm>
                <a:off x="1656" y="356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27708" name="Line 10"/>
              <p:cNvSpPr>
                <a:spLocks noChangeShapeType="1"/>
              </p:cNvSpPr>
              <p:nvPr/>
            </p:nvSpPr>
            <p:spPr bwMode="auto">
              <a:xfrm flipH="1">
                <a:off x="1656" y="3779"/>
                <a:ext cx="72" cy="216"/>
              </a:xfrm>
              <a:prstGeom prst="line">
                <a:avLst/>
              </a:prstGeom>
              <a:noFill/>
              <a:ln w="9525">
                <a:solidFill>
                  <a:schemeClr val="tx1"/>
                </a:solidFill>
                <a:round/>
                <a:headEnd/>
                <a:tailEnd/>
              </a:ln>
            </p:spPr>
            <p:txBody>
              <a:bodyPr/>
              <a:lstStyle/>
              <a:p>
                <a:endParaRPr lang="en-IN"/>
              </a:p>
            </p:txBody>
          </p:sp>
          <p:sp>
            <p:nvSpPr>
              <p:cNvPr id="27709" name="Oval 11"/>
              <p:cNvSpPr>
                <a:spLocks noChangeArrowheads="1"/>
              </p:cNvSpPr>
              <p:nvPr/>
            </p:nvSpPr>
            <p:spPr bwMode="auto">
              <a:xfrm>
                <a:off x="1584" y="394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27710" name="Line 12"/>
              <p:cNvSpPr>
                <a:spLocks noChangeShapeType="1"/>
              </p:cNvSpPr>
              <p:nvPr/>
            </p:nvSpPr>
            <p:spPr bwMode="auto">
              <a:xfrm>
                <a:off x="2016" y="3491"/>
                <a:ext cx="72" cy="144"/>
              </a:xfrm>
              <a:prstGeom prst="line">
                <a:avLst/>
              </a:prstGeom>
              <a:noFill/>
              <a:ln w="9525">
                <a:solidFill>
                  <a:schemeClr val="tx1"/>
                </a:solidFill>
                <a:round/>
                <a:headEnd/>
                <a:tailEnd/>
              </a:ln>
            </p:spPr>
            <p:txBody>
              <a:bodyPr/>
              <a:lstStyle/>
              <a:p>
                <a:endParaRPr lang="en-IN"/>
              </a:p>
            </p:txBody>
          </p:sp>
          <p:sp>
            <p:nvSpPr>
              <p:cNvPr id="27711" name="Oval 13"/>
              <p:cNvSpPr>
                <a:spLocks noChangeArrowheads="1"/>
              </p:cNvSpPr>
              <p:nvPr/>
            </p:nvSpPr>
            <p:spPr bwMode="auto">
              <a:xfrm>
                <a:off x="1944" y="363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27712" name="Line 14"/>
              <p:cNvSpPr>
                <a:spLocks noChangeShapeType="1"/>
              </p:cNvSpPr>
              <p:nvPr/>
            </p:nvSpPr>
            <p:spPr bwMode="auto">
              <a:xfrm flipH="1">
                <a:off x="2304" y="3491"/>
                <a:ext cx="72" cy="144"/>
              </a:xfrm>
              <a:prstGeom prst="line">
                <a:avLst/>
              </a:prstGeom>
              <a:noFill/>
              <a:ln w="9525">
                <a:solidFill>
                  <a:schemeClr val="tx1"/>
                </a:solidFill>
                <a:round/>
                <a:headEnd/>
                <a:tailEnd/>
              </a:ln>
            </p:spPr>
            <p:txBody>
              <a:bodyPr/>
              <a:lstStyle/>
              <a:p>
                <a:endParaRPr lang="en-IN"/>
              </a:p>
            </p:txBody>
          </p:sp>
          <p:sp>
            <p:nvSpPr>
              <p:cNvPr id="27713" name="Oval 15"/>
              <p:cNvSpPr>
                <a:spLocks noChangeArrowheads="1"/>
              </p:cNvSpPr>
              <p:nvPr/>
            </p:nvSpPr>
            <p:spPr bwMode="auto">
              <a:xfrm>
                <a:off x="2232" y="363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54</a:t>
                </a:r>
              </a:p>
            </p:txBody>
          </p:sp>
          <p:sp>
            <p:nvSpPr>
              <p:cNvPr id="27714" name="Line 16"/>
              <p:cNvSpPr>
                <a:spLocks noChangeShapeType="1"/>
              </p:cNvSpPr>
              <p:nvPr/>
            </p:nvSpPr>
            <p:spPr bwMode="auto">
              <a:xfrm>
                <a:off x="2448" y="3491"/>
                <a:ext cx="216" cy="144"/>
              </a:xfrm>
              <a:prstGeom prst="line">
                <a:avLst/>
              </a:prstGeom>
              <a:noFill/>
              <a:ln w="9525">
                <a:solidFill>
                  <a:schemeClr val="tx1"/>
                </a:solidFill>
                <a:round/>
                <a:headEnd/>
                <a:tailEnd/>
              </a:ln>
            </p:spPr>
            <p:txBody>
              <a:bodyPr/>
              <a:lstStyle/>
              <a:p>
                <a:endParaRPr lang="en-IN"/>
              </a:p>
            </p:txBody>
          </p:sp>
          <p:sp>
            <p:nvSpPr>
              <p:cNvPr id="27715" name="Oval 17"/>
              <p:cNvSpPr>
                <a:spLocks noChangeArrowheads="1"/>
              </p:cNvSpPr>
              <p:nvPr/>
            </p:nvSpPr>
            <p:spPr bwMode="auto">
              <a:xfrm>
                <a:off x="2520" y="363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27716" name="Rectangle 18"/>
              <p:cNvSpPr>
                <a:spLocks noChangeArrowheads="1"/>
              </p:cNvSpPr>
              <p:nvPr/>
            </p:nvSpPr>
            <p:spPr bwMode="auto">
              <a:xfrm>
                <a:off x="2736" y="367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17" name="Rectangle 19"/>
              <p:cNvSpPr>
                <a:spLocks noChangeArrowheads="1"/>
              </p:cNvSpPr>
              <p:nvPr/>
            </p:nvSpPr>
            <p:spPr bwMode="auto">
              <a:xfrm>
                <a:off x="2160" y="351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18" name="Rectangle 20"/>
              <p:cNvSpPr>
                <a:spLocks noChangeArrowheads="1"/>
              </p:cNvSpPr>
              <p:nvPr/>
            </p:nvSpPr>
            <p:spPr bwMode="auto">
              <a:xfrm>
                <a:off x="2520" y="331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19" name="Rectangle 21"/>
              <p:cNvSpPr>
                <a:spLocks noChangeArrowheads="1"/>
              </p:cNvSpPr>
              <p:nvPr/>
            </p:nvSpPr>
            <p:spPr bwMode="auto">
              <a:xfrm>
                <a:off x="2304" y="291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720" name="Rectangle 22"/>
              <p:cNvSpPr>
                <a:spLocks noChangeArrowheads="1"/>
              </p:cNvSpPr>
              <p:nvPr/>
            </p:nvSpPr>
            <p:spPr bwMode="auto">
              <a:xfrm>
                <a:off x="1440" y="3963"/>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21" name="Rectangle 23"/>
              <p:cNvSpPr>
                <a:spLocks noChangeArrowheads="1"/>
              </p:cNvSpPr>
              <p:nvPr/>
            </p:nvSpPr>
            <p:spPr bwMode="auto">
              <a:xfrm>
                <a:off x="1512" y="358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722" name="Rectangle 24"/>
              <p:cNvSpPr>
                <a:spLocks noChangeArrowheads="1"/>
              </p:cNvSpPr>
              <p:nvPr/>
            </p:nvSpPr>
            <p:spPr bwMode="auto">
              <a:xfrm>
                <a:off x="1944" y="387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23" name="Rectangle 25"/>
              <p:cNvSpPr>
                <a:spLocks noChangeArrowheads="1"/>
              </p:cNvSpPr>
              <p:nvPr/>
            </p:nvSpPr>
            <p:spPr bwMode="auto">
              <a:xfrm>
                <a:off x="1800" y="3131"/>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grpSp>
        <p:grpSp>
          <p:nvGrpSpPr>
            <p:cNvPr id="27656" name="Group 27"/>
            <p:cNvGrpSpPr>
              <a:grpSpLocks/>
            </p:cNvGrpSpPr>
            <p:nvPr/>
          </p:nvGrpSpPr>
          <p:grpSpPr bwMode="auto">
            <a:xfrm>
              <a:off x="1600200" y="4191000"/>
              <a:ext cx="2790825" cy="2147888"/>
              <a:chOff x="1728" y="852"/>
              <a:chExt cx="1296" cy="1250"/>
            </a:xfrm>
          </p:grpSpPr>
          <p:sp>
            <p:nvSpPr>
              <p:cNvPr id="27678" name="Oval 28"/>
              <p:cNvSpPr>
                <a:spLocks noChangeArrowheads="1"/>
              </p:cNvSpPr>
              <p:nvPr/>
            </p:nvSpPr>
            <p:spPr bwMode="auto">
              <a:xfrm>
                <a:off x="2232" y="92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27679" name="Line 29"/>
              <p:cNvSpPr>
                <a:spLocks noChangeShapeType="1"/>
              </p:cNvSpPr>
              <p:nvPr/>
            </p:nvSpPr>
            <p:spPr bwMode="auto">
              <a:xfrm flipH="1">
                <a:off x="2088" y="1068"/>
                <a:ext cx="144" cy="144"/>
              </a:xfrm>
              <a:prstGeom prst="line">
                <a:avLst/>
              </a:prstGeom>
              <a:noFill/>
              <a:ln w="9525">
                <a:solidFill>
                  <a:schemeClr val="tx1"/>
                </a:solidFill>
                <a:round/>
                <a:headEnd/>
                <a:tailEnd/>
              </a:ln>
            </p:spPr>
            <p:txBody>
              <a:bodyPr/>
              <a:lstStyle/>
              <a:p>
                <a:endParaRPr lang="en-IN"/>
              </a:p>
            </p:txBody>
          </p:sp>
          <p:sp>
            <p:nvSpPr>
              <p:cNvPr id="27680" name="Line 30"/>
              <p:cNvSpPr>
                <a:spLocks noChangeShapeType="1"/>
              </p:cNvSpPr>
              <p:nvPr/>
            </p:nvSpPr>
            <p:spPr bwMode="auto">
              <a:xfrm>
                <a:off x="2448" y="1068"/>
                <a:ext cx="144" cy="144"/>
              </a:xfrm>
              <a:prstGeom prst="line">
                <a:avLst/>
              </a:prstGeom>
              <a:noFill/>
              <a:ln w="9525">
                <a:solidFill>
                  <a:schemeClr val="tx1"/>
                </a:solidFill>
                <a:round/>
                <a:headEnd/>
                <a:tailEnd/>
              </a:ln>
            </p:spPr>
            <p:txBody>
              <a:bodyPr/>
              <a:lstStyle/>
              <a:p>
                <a:endParaRPr lang="en-IN"/>
              </a:p>
            </p:txBody>
          </p:sp>
          <p:sp>
            <p:nvSpPr>
              <p:cNvPr id="27681" name="Oval 31"/>
              <p:cNvSpPr>
                <a:spLocks noChangeArrowheads="1"/>
              </p:cNvSpPr>
              <p:nvPr/>
            </p:nvSpPr>
            <p:spPr bwMode="auto">
              <a:xfrm>
                <a:off x="2448" y="121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27682" name="Oval 32"/>
              <p:cNvSpPr>
                <a:spLocks noChangeArrowheads="1"/>
              </p:cNvSpPr>
              <p:nvPr/>
            </p:nvSpPr>
            <p:spPr bwMode="auto">
              <a:xfrm>
                <a:off x="2016" y="121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27683" name="Line 33"/>
              <p:cNvSpPr>
                <a:spLocks noChangeShapeType="1"/>
              </p:cNvSpPr>
              <p:nvPr/>
            </p:nvSpPr>
            <p:spPr bwMode="auto">
              <a:xfrm flipH="1">
                <a:off x="1944" y="1356"/>
                <a:ext cx="72" cy="144"/>
              </a:xfrm>
              <a:prstGeom prst="line">
                <a:avLst/>
              </a:prstGeom>
              <a:noFill/>
              <a:ln w="9525">
                <a:solidFill>
                  <a:schemeClr val="tx1"/>
                </a:solidFill>
                <a:round/>
                <a:headEnd/>
                <a:tailEnd/>
              </a:ln>
            </p:spPr>
            <p:txBody>
              <a:bodyPr/>
              <a:lstStyle/>
              <a:p>
                <a:endParaRPr lang="en-IN"/>
              </a:p>
            </p:txBody>
          </p:sp>
          <p:sp>
            <p:nvSpPr>
              <p:cNvPr id="27684" name="Oval 34"/>
              <p:cNvSpPr>
                <a:spLocks noChangeArrowheads="1"/>
              </p:cNvSpPr>
              <p:nvPr/>
            </p:nvSpPr>
            <p:spPr bwMode="auto">
              <a:xfrm>
                <a:off x="1800" y="1500"/>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27685" name="Oval 35"/>
              <p:cNvSpPr>
                <a:spLocks noChangeArrowheads="1"/>
              </p:cNvSpPr>
              <p:nvPr/>
            </p:nvSpPr>
            <p:spPr bwMode="auto">
              <a:xfrm>
                <a:off x="2664" y="18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70</a:t>
                </a:r>
              </a:p>
            </p:txBody>
          </p:sp>
          <p:sp>
            <p:nvSpPr>
              <p:cNvPr id="27686" name="Line 36"/>
              <p:cNvSpPr>
                <a:spLocks noChangeShapeType="1"/>
              </p:cNvSpPr>
              <p:nvPr/>
            </p:nvSpPr>
            <p:spPr bwMode="auto">
              <a:xfrm>
                <a:off x="2160" y="1428"/>
                <a:ext cx="72" cy="144"/>
              </a:xfrm>
              <a:prstGeom prst="line">
                <a:avLst/>
              </a:prstGeom>
              <a:noFill/>
              <a:ln w="9525">
                <a:solidFill>
                  <a:schemeClr val="tx1"/>
                </a:solidFill>
                <a:round/>
                <a:headEnd/>
                <a:tailEnd/>
              </a:ln>
            </p:spPr>
            <p:txBody>
              <a:bodyPr/>
              <a:lstStyle/>
              <a:p>
                <a:endParaRPr lang="en-IN"/>
              </a:p>
            </p:txBody>
          </p:sp>
          <p:sp>
            <p:nvSpPr>
              <p:cNvPr id="27687" name="Oval 37"/>
              <p:cNvSpPr>
                <a:spLocks noChangeArrowheads="1"/>
              </p:cNvSpPr>
              <p:nvPr/>
            </p:nvSpPr>
            <p:spPr bwMode="auto">
              <a:xfrm>
                <a:off x="2088" y="157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27688" name="Line 38"/>
              <p:cNvSpPr>
                <a:spLocks noChangeShapeType="1"/>
              </p:cNvSpPr>
              <p:nvPr/>
            </p:nvSpPr>
            <p:spPr bwMode="auto">
              <a:xfrm flipH="1">
                <a:off x="2448" y="1428"/>
                <a:ext cx="72" cy="144"/>
              </a:xfrm>
              <a:prstGeom prst="line">
                <a:avLst/>
              </a:prstGeom>
              <a:noFill/>
              <a:ln w="9525">
                <a:solidFill>
                  <a:schemeClr val="tx1"/>
                </a:solidFill>
                <a:round/>
                <a:headEnd/>
                <a:tailEnd/>
              </a:ln>
            </p:spPr>
            <p:txBody>
              <a:bodyPr/>
              <a:lstStyle/>
              <a:p>
                <a:endParaRPr lang="en-IN"/>
              </a:p>
            </p:txBody>
          </p:sp>
          <p:sp>
            <p:nvSpPr>
              <p:cNvPr id="27689" name="Oval 39"/>
              <p:cNvSpPr>
                <a:spLocks noChangeArrowheads="1"/>
              </p:cNvSpPr>
              <p:nvPr/>
            </p:nvSpPr>
            <p:spPr bwMode="auto">
              <a:xfrm>
                <a:off x="2376" y="157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54</a:t>
                </a:r>
              </a:p>
            </p:txBody>
          </p:sp>
          <p:sp>
            <p:nvSpPr>
              <p:cNvPr id="27690" name="Line 40"/>
              <p:cNvSpPr>
                <a:spLocks noChangeShapeType="1"/>
              </p:cNvSpPr>
              <p:nvPr/>
            </p:nvSpPr>
            <p:spPr bwMode="auto">
              <a:xfrm>
                <a:off x="2592" y="1428"/>
                <a:ext cx="216" cy="144"/>
              </a:xfrm>
              <a:prstGeom prst="line">
                <a:avLst/>
              </a:prstGeom>
              <a:noFill/>
              <a:ln w="9525">
                <a:solidFill>
                  <a:schemeClr val="tx1"/>
                </a:solidFill>
                <a:round/>
                <a:headEnd/>
                <a:tailEnd/>
              </a:ln>
            </p:spPr>
            <p:txBody>
              <a:bodyPr/>
              <a:lstStyle/>
              <a:p>
                <a:endParaRPr lang="en-IN"/>
              </a:p>
            </p:txBody>
          </p:sp>
          <p:sp>
            <p:nvSpPr>
              <p:cNvPr id="27691" name="Oval 41"/>
              <p:cNvSpPr>
                <a:spLocks noChangeArrowheads="1"/>
              </p:cNvSpPr>
              <p:nvPr/>
            </p:nvSpPr>
            <p:spPr bwMode="auto">
              <a:xfrm>
                <a:off x="2736" y="152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27692" name="Rectangle 42"/>
              <p:cNvSpPr>
                <a:spLocks noChangeArrowheads="1"/>
              </p:cNvSpPr>
              <p:nvPr/>
            </p:nvSpPr>
            <p:spPr bwMode="auto">
              <a:xfrm>
                <a:off x="2880" y="138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693" name="Rectangle 43"/>
              <p:cNvSpPr>
                <a:spLocks noChangeArrowheads="1"/>
              </p:cNvSpPr>
              <p:nvPr/>
            </p:nvSpPr>
            <p:spPr bwMode="auto">
              <a:xfrm>
                <a:off x="2304" y="142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4" name="Rectangle 44"/>
              <p:cNvSpPr>
                <a:spLocks noChangeArrowheads="1"/>
              </p:cNvSpPr>
              <p:nvPr/>
            </p:nvSpPr>
            <p:spPr bwMode="auto">
              <a:xfrm>
                <a:off x="2592" y="1080"/>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695" name="Rectangle 45"/>
              <p:cNvSpPr>
                <a:spLocks noChangeArrowheads="1"/>
              </p:cNvSpPr>
              <p:nvPr/>
            </p:nvSpPr>
            <p:spPr bwMode="auto">
              <a:xfrm>
                <a:off x="2448" y="852"/>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27696" name="Rectangle 46"/>
              <p:cNvSpPr>
                <a:spLocks noChangeArrowheads="1"/>
              </p:cNvSpPr>
              <p:nvPr/>
            </p:nvSpPr>
            <p:spPr bwMode="auto">
              <a:xfrm>
                <a:off x="2880" y="181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7" name="Rectangle 47"/>
              <p:cNvSpPr>
                <a:spLocks noChangeArrowheads="1"/>
              </p:cNvSpPr>
              <p:nvPr/>
            </p:nvSpPr>
            <p:spPr bwMode="auto">
              <a:xfrm>
                <a:off x="1728" y="135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8" name="Rectangle 48"/>
              <p:cNvSpPr>
                <a:spLocks noChangeArrowheads="1"/>
              </p:cNvSpPr>
              <p:nvPr/>
            </p:nvSpPr>
            <p:spPr bwMode="auto">
              <a:xfrm>
                <a:off x="2016" y="142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99" name="Rectangle 49"/>
              <p:cNvSpPr>
                <a:spLocks noChangeArrowheads="1"/>
              </p:cNvSpPr>
              <p:nvPr/>
            </p:nvSpPr>
            <p:spPr bwMode="auto">
              <a:xfrm>
                <a:off x="1944" y="106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700" name="Line 50"/>
              <p:cNvSpPr>
                <a:spLocks noChangeShapeType="1"/>
              </p:cNvSpPr>
              <p:nvPr/>
            </p:nvSpPr>
            <p:spPr bwMode="auto">
              <a:xfrm flipV="1">
                <a:off x="2736" y="1742"/>
                <a:ext cx="72" cy="144"/>
              </a:xfrm>
              <a:prstGeom prst="line">
                <a:avLst/>
              </a:prstGeom>
              <a:noFill/>
              <a:ln w="9525">
                <a:solidFill>
                  <a:schemeClr val="tx1"/>
                </a:solidFill>
                <a:round/>
                <a:headEnd/>
                <a:tailEnd/>
              </a:ln>
            </p:spPr>
            <p:txBody>
              <a:bodyPr/>
              <a:lstStyle/>
              <a:p>
                <a:endParaRPr lang="en-IN"/>
              </a:p>
            </p:txBody>
          </p:sp>
        </p:grpSp>
        <p:grpSp>
          <p:nvGrpSpPr>
            <p:cNvPr id="27657" name="Group 52"/>
            <p:cNvGrpSpPr>
              <a:grpSpLocks/>
            </p:cNvGrpSpPr>
            <p:nvPr/>
          </p:nvGrpSpPr>
          <p:grpSpPr bwMode="auto">
            <a:xfrm>
              <a:off x="5867400" y="1981200"/>
              <a:ext cx="2828925" cy="1485900"/>
              <a:chOff x="1728" y="2409"/>
              <a:chExt cx="1296" cy="936"/>
            </a:xfrm>
          </p:grpSpPr>
          <p:sp>
            <p:nvSpPr>
              <p:cNvPr id="27658" name="Oval 53"/>
              <p:cNvSpPr>
                <a:spLocks noChangeArrowheads="1"/>
              </p:cNvSpPr>
              <p:nvPr/>
            </p:nvSpPr>
            <p:spPr bwMode="auto">
              <a:xfrm>
                <a:off x="2232" y="248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27659" name="Line 54"/>
              <p:cNvSpPr>
                <a:spLocks noChangeShapeType="1"/>
              </p:cNvSpPr>
              <p:nvPr/>
            </p:nvSpPr>
            <p:spPr bwMode="auto">
              <a:xfrm flipH="1">
                <a:off x="2088" y="2625"/>
                <a:ext cx="144" cy="144"/>
              </a:xfrm>
              <a:prstGeom prst="line">
                <a:avLst/>
              </a:prstGeom>
              <a:noFill/>
              <a:ln w="9525">
                <a:solidFill>
                  <a:schemeClr val="tx1"/>
                </a:solidFill>
                <a:round/>
                <a:headEnd/>
                <a:tailEnd/>
              </a:ln>
            </p:spPr>
            <p:txBody>
              <a:bodyPr/>
              <a:lstStyle/>
              <a:p>
                <a:endParaRPr lang="en-IN"/>
              </a:p>
            </p:txBody>
          </p:sp>
          <p:sp>
            <p:nvSpPr>
              <p:cNvPr id="27660" name="Line 55"/>
              <p:cNvSpPr>
                <a:spLocks noChangeShapeType="1"/>
              </p:cNvSpPr>
              <p:nvPr/>
            </p:nvSpPr>
            <p:spPr bwMode="auto">
              <a:xfrm>
                <a:off x="2448" y="2625"/>
                <a:ext cx="144" cy="144"/>
              </a:xfrm>
              <a:prstGeom prst="line">
                <a:avLst/>
              </a:prstGeom>
              <a:noFill/>
              <a:ln w="9525">
                <a:solidFill>
                  <a:schemeClr val="tx1"/>
                </a:solidFill>
                <a:round/>
                <a:headEnd/>
                <a:tailEnd/>
              </a:ln>
            </p:spPr>
            <p:txBody>
              <a:bodyPr/>
              <a:lstStyle/>
              <a:p>
                <a:endParaRPr lang="en-IN"/>
              </a:p>
            </p:txBody>
          </p:sp>
          <p:sp>
            <p:nvSpPr>
              <p:cNvPr id="27661" name="Oval 56"/>
              <p:cNvSpPr>
                <a:spLocks noChangeArrowheads="1"/>
              </p:cNvSpPr>
              <p:nvPr/>
            </p:nvSpPr>
            <p:spPr bwMode="auto">
              <a:xfrm>
                <a:off x="2448" y="276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27662" name="Line 57"/>
              <p:cNvSpPr>
                <a:spLocks noChangeShapeType="1"/>
              </p:cNvSpPr>
              <p:nvPr/>
            </p:nvSpPr>
            <p:spPr bwMode="auto">
              <a:xfrm flipH="1">
                <a:off x="1944" y="2913"/>
                <a:ext cx="72" cy="144"/>
              </a:xfrm>
              <a:prstGeom prst="line">
                <a:avLst/>
              </a:prstGeom>
              <a:noFill/>
              <a:ln w="9525">
                <a:solidFill>
                  <a:schemeClr val="tx1"/>
                </a:solidFill>
                <a:round/>
                <a:headEnd/>
                <a:tailEnd/>
              </a:ln>
            </p:spPr>
            <p:txBody>
              <a:bodyPr/>
              <a:lstStyle/>
              <a:p>
                <a:endParaRPr lang="en-IN"/>
              </a:p>
            </p:txBody>
          </p:sp>
          <p:sp>
            <p:nvSpPr>
              <p:cNvPr id="27663" name="Oval 58"/>
              <p:cNvSpPr>
                <a:spLocks noChangeArrowheads="1"/>
              </p:cNvSpPr>
              <p:nvPr/>
            </p:nvSpPr>
            <p:spPr bwMode="auto">
              <a:xfrm>
                <a:off x="1800" y="3057"/>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27664" name="Line 59"/>
              <p:cNvSpPr>
                <a:spLocks noChangeShapeType="1"/>
              </p:cNvSpPr>
              <p:nvPr/>
            </p:nvSpPr>
            <p:spPr bwMode="auto">
              <a:xfrm>
                <a:off x="2088" y="2932"/>
                <a:ext cx="72" cy="144"/>
              </a:xfrm>
              <a:prstGeom prst="line">
                <a:avLst/>
              </a:prstGeom>
              <a:noFill/>
              <a:ln w="9525">
                <a:solidFill>
                  <a:schemeClr val="tx1"/>
                </a:solidFill>
                <a:round/>
                <a:headEnd/>
                <a:tailEnd/>
              </a:ln>
            </p:spPr>
            <p:txBody>
              <a:bodyPr/>
              <a:lstStyle/>
              <a:p>
                <a:endParaRPr lang="en-IN"/>
              </a:p>
            </p:txBody>
          </p:sp>
          <p:sp>
            <p:nvSpPr>
              <p:cNvPr id="27665" name="Oval 60"/>
              <p:cNvSpPr>
                <a:spLocks noChangeArrowheads="1"/>
              </p:cNvSpPr>
              <p:nvPr/>
            </p:nvSpPr>
            <p:spPr bwMode="auto">
              <a:xfrm>
                <a:off x="2016" y="307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27666" name="Line 61"/>
              <p:cNvSpPr>
                <a:spLocks noChangeShapeType="1"/>
              </p:cNvSpPr>
              <p:nvPr/>
            </p:nvSpPr>
            <p:spPr bwMode="auto">
              <a:xfrm flipH="1">
                <a:off x="2448" y="2985"/>
                <a:ext cx="72" cy="144"/>
              </a:xfrm>
              <a:prstGeom prst="line">
                <a:avLst/>
              </a:prstGeom>
              <a:noFill/>
              <a:ln w="9525">
                <a:solidFill>
                  <a:schemeClr val="tx1"/>
                </a:solidFill>
                <a:round/>
                <a:headEnd/>
                <a:tailEnd/>
              </a:ln>
            </p:spPr>
            <p:txBody>
              <a:bodyPr/>
              <a:lstStyle/>
              <a:p>
                <a:endParaRPr lang="en-IN"/>
              </a:p>
            </p:txBody>
          </p:sp>
          <p:sp>
            <p:nvSpPr>
              <p:cNvPr id="27667" name="Oval 62"/>
              <p:cNvSpPr>
                <a:spLocks noChangeArrowheads="1"/>
              </p:cNvSpPr>
              <p:nvPr/>
            </p:nvSpPr>
            <p:spPr bwMode="auto">
              <a:xfrm>
                <a:off x="2376" y="312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54</a:t>
                </a:r>
              </a:p>
            </p:txBody>
          </p:sp>
          <p:sp>
            <p:nvSpPr>
              <p:cNvPr id="27668" name="Line 63"/>
              <p:cNvSpPr>
                <a:spLocks noChangeShapeType="1"/>
              </p:cNvSpPr>
              <p:nvPr/>
            </p:nvSpPr>
            <p:spPr bwMode="auto">
              <a:xfrm>
                <a:off x="2592" y="2985"/>
                <a:ext cx="216" cy="144"/>
              </a:xfrm>
              <a:prstGeom prst="line">
                <a:avLst/>
              </a:prstGeom>
              <a:noFill/>
              <a:ln w="9525">
                <a:solidFill>
                  <a:schemeClr val="tx1"/>
                </a:solidFill>
                <a:round/>
                <a:headEnd/>
                <a:tailEnd/>
              </a:ln>
            </p:spPr>
            <p:txBody>
              <a:bodyPr/>
              <a:lstStyle/>
              <a:p>
                <a:endParaRPr lang="en-IN"/>
              </a:p>
            </p:txBody>
          </p:sp>
          <p:sp>
            <p:nvSpPr>
              <p:cNvPr id="27669" name="Oval 64"/>
              <p:cNvSpPr>
                <a:spLocks noChangeArrowheads="1"/>
              </p:cNvSpPr>
              <p:nvPr/>
            </p:nvSpPr>
            <p:spPr bwMode="auto">
              <a:xfrm>
                <a:off x="2664" y="312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27670" name="Rectangle 65"/>
              <p:cNvSpPr>
                <a:spLocks noChangeArrowheads="1"/>
              </p:cNvSpPr>
              <p:nvPr/>
            </p:nvSpPr>
            <p:spPr bwMode="auto">
              <a:xfrm>
                <a:off x="2880" y="3057"/>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1" name="Rectangle 66"/>
              <p:cNvSpPr>
                <a:spLocks noChangeArrowheads="1"/>
              </p:cNvSpPr>
              <p:nvPr/>
            </p:nvSpPr>
            <p:spPr bwMode="auto">
              <a:xfrm>
                <a:off x="2304" y="298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2" name="Rectangle 67"/>
              <p:cNvSpPr>
                <a:spLocks noChangeArrowheads="1"/>
              </p:cNvSpPr>
              <p:nvPr/>
            </p:nvSpPr>
            <p:spPr bwMode="auto">
              <a:xfrm>
                <a:off x="2664" y="2697"/>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3" name="Rectangle 68"/>
              <p:cNvSpPr>
                <a:spLocks noChangeArrowheads="1"/>
              </p:cNvSpPr>
              <p:nvPr/>
            </p:nvSpPr>
            <p:spPr bwMode="auto">
              <a:xfrm>
                <a:off x="2448" y="2409"/>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4" name="Rectangle 69"/>
              <p:cNvSpPr>
                <a:spLocks noChangeArrowheads="1"/>
              </p:cNvSpPr>
              <p:nvPr/>
            </p:nvSpPr>
            <p:spPr bwMode="auto">
              <a:xfrm>
                <a:off x="1728" y="2913"/>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5" name="Rectangle 70"/>
              <p:cNvSpPr>
                <a:spLocks noChangeArrowheads="1"/>
              </p:cNvSpPr>
              <p:nvPr/>
            </p:nvSpPr>
            <p:spPr bwMode="auto">
              <a:xfrm>
                <a:off x="2160" y="294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6" name="Rectangle 71"/>
              <p:cNvSpPr>
                <a:spLocks noChangeArrowheads="1"/>
              </p:cNvSpPr>
              <p:nvPr/>
            </p:nvSpPr>
            <p:spPr bwMode="auto">
              <a:xfrm>
                <a:off x="1944" y="2625"/>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27677" name="Oval 72"/>
              <p:cNvSpPr>
                <a:spLocks noChangeArrowheads="1"/>
              </p:cNvSpPr>
              <p:nvPr/>
            </p:nvSpPr>
            <p:spPr bwMode="auto">
              <a:xfrm>
                <a:off x="1944" y="271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grpSp>
      </p:grpSp>
      <p:sp>
        <p:nvSpPr>
          <p:cNvPr id="74" name="Rectangle 26"/>
          <p:cNvSpPr>
            <a:spLocks noChangeArrowheads="1"/>
          </p:cNvSpPr>
          <p:nvPr/>
        </p:nvSpPr>
        <p:spPr bwMode="auto">
          <a:xfrm>
            <a:off x="609600" y="1601788"/>
            <a:ext cx="1419225" cy="274637"/>
          </a:xfrm>
          <a:prstGeom prst="rect">
            <a:avLst/>
          </a:prstGeom>
          <a:solidFill>
            <a:srgbClr val="58C85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en-US" sz="1200" dirty="0">
                <a:latin typeface="+mn-lt"/>
              </a:rPr>
              <a:t>Left heavy AVL tree </a:t>
            </a:r>
          </a:p>
        </p:txBody>
      </p:sp>
      <p:sp>
        <p:nvSpPr>
          <p:cNvPr id="75" name="Rectangle 51"/>
          <p:cNvSpPr>
            <a:spLocks noChangeArrowheads="1"/>
          </p:cNvSpPr>
          <p:nvPr/>
        </p:nvSpPr>
        <p:spPr bwMode="auto">
          <a:xfrm>
            <a:off x="609600" y="4038600"/>
            <a:ext cx="1536700" cy="274638"/>
          </a:xfrm>
          <a:prstGeom prst="rect">
            <a:avLst/>
          </a:prstGeom>
          <a:solidFill>
            <a:srgbClr val="58C85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en-US" sz="1200" dirty="0">
                <a:latin typeface="+mn-lt"/>
              </a:rPr>
              <a:t>Right  heavy AVL tree </a:t>
            </a:r>
          </a:p>
        </p:txBody>
      </p:sp>
      <p:sp>
        <p:nvSpPr>
          <p:cNvPr id="76" name="Rectangle 73"/>
          <p:cNvSpPr>
            <a:spLocks noChangeArrowheads="1"/>
          </p:cNvSpPr>
          <p:nvPr/>
        </p:nvSpPr>
        <p:spPr bwMode="auto">
          <a:xfrm>
            <a:off x="5486400" y="1677988"/>
            <a:ext cx="1381125" cy="274637"/>
          </a:xfrm>
          <a:prstGeom prst="rect">
            <a:avLst/>
          </a:prstGeom>
          <a:solidFill>
            <a:srgbClr val="58C85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en-US" sz="1200" dirty="0">
                <a:latin typeface="+mn-lt"/>
              </a:rPr>
              <a:t>Balanced  AVL tree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Searching for a Node in an AVL Tree</a:t>
            </a:r>
          </a:p>
        </p:txBody>
      </p:sp>
      <p:sp>
        <p:nvSpPr>
          <p:cNvPr id="28675" name="Text Box 74"/>
          <p:cNvSpPr txBox="1">
            <a:spLocks noChangeArrowheads="1"/>
          </p:cNvSpPr>
          <p:nvPr/>
        </p:nvSpPr>
        <p:spPr bwMode="auto">
          <a:xfrm>
            <a:off x="228600" y="1219200"/>
            <a:ext cx="8702675" cy="3816350"/>
          </a:xfrm>
          <a:prstGeom prst="rect">
            <a:avLst/>
          </a:prstGeom>
          <a:noFill/>
          <a:ln w="9525">
            <a:noFill/>
            <a:miter lim="800000"/>
            <a:headEnd/>
            <a:tailEnd/>
          </a:ln>
          <a:effectLst/>
        </p:spPr>
        <p:txBody>
          <a:bodyPr>
            <a:spAutoFit/>
          </a:bodyPr>
          <a:lstStyle/>
          <a:p>
            <a:pPr marL="342900" indent="-342900">
              <a:lnSpc>
                <a:spcPct val="170000"/>
              </a:lnSpc>
              <a:buFontTx/>
              <a:buChar char="•"/>
            </a:pPr>
            <a:r>
              <a:rPr lang="en-US" altLang="en-US" sz="2400">
                <a:latin typeface="Calibri" pitchFamily="34" charset="0"/>
              </a:rPr>
              <a:t>Searching in an AVL tree is performed exactly the same way as it is performed in a binary search tree. </a:t>
            </a:r>
          </a:p>
          <a:p>
            <a:pPr marL="342900" indent="-342900">
              <a:lnSpc>
                <a:spcPct val="170000"/>
              </a:lnSpc>
              <a:buFontTx/>
              <a:buChar char="•"/>
            </a:pPr>
            <a:r>
              <a:rPr lang="en-US" altLang="en-US" sz="2400">
                <a:latin typeface="Calibri" pitchFamily="34" charset="0"/>
              </a:rPr>
              <a:t>Because of the height-balancing of the tree, the search operation takes O(log </a:t>
            </a:r>
            <a:r>
              <a:rPr lang="en-US" altLang="en-US" sz="2400" i="1">
                <a:latin typeface="Calibri" pitchFamily="34" charset="0"/>
              </a:rPr>
              <a:t>n</a:t>
            </a:r>
            <a:r>
              <a:rPr lang="en-US" altLang="en-US" sz="2400">
                <a:latin typeface="Calibri" pitchFamily="34" charset="0"/>
              </a:rPr>
              <a:t>) time to complete. </a:t>
            </a:r>
          </a:p>
          <a:p>
            <a:pPr marL="342900" indent="-342900">
              <a:lnSpc>
                <a:spcPct val="170000"/>
              </a:lnSpc>
              <a:buFontTx/>
              <a:buChar char="•"/>
            </a:pPr>
            <a:r>
              <a:rPr lang="en-US" altLang="en-US" sz="2400">
                <a:latin typeface="Calibri" pitchFamily="34" charset="0"/>
              </a:rPr>
              <a:t>Since the operation does not modify the structure of the tree, no special provisions need to be taken.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an AVL Tree</a:t>
            </a:r>
          </a:p>
        </p:txBody>
      </p:sp>
      <p:sp>
        <p:nvSpPr>
          <p:cNvPr id="29699" name="Rectangle 3"/>
          <p:cNvSpPr txBox="1">
            <a:spLocks noChangeArrowheads="1"/>
          </p:cNvSpPr>
          <p:nvPr/>
        </p:nvSpPr>
        <p:spPr bwMode="auto">
          <a:xfrm>
            <a:off x="76200" y="1219200"/>
            <a:ext cx="8915400" cy="2971800"/>
          </a:xfrm>
          <a:prstGeom prst="rect">
            <a:avLst/>
          </a:prstGeom>
          <a:noFill/>
          <a:ln w="9525">
            <a:noFill/>
            <a:miter lim="800000"/>
            <a:headEnd/>
            <a:tailEnd/>
          </a:ln>
        </p:spPr>
        <p:txBody>
          <a:bodyPr/>
          <a:lstStyle/>
          <a:p>
            <a:pPr marL="342900" indent="-342900" eaLnBrk="0" hangingPunct="0">
              <a:lnSpc>
                <a:spcPct val="115000"/>
              </a:lnSpc>
              <a:spcBef>
                <a:spcPct val="20000"/>
              </a:spcBef>
              <a:buFont typeface="Arial" charset="0"/>
              <a:buChar char="•"/>
            </a:pPr>
            <a:r>
              <a:rPr lang="en-US" altLang="en-US" sz="2400">
                <a:latin typeface="Calibri" pitchFamily="34" charset="0"/>
              </a:rPr>
              <a:t>Since an AVL tree is also a variant of binary search tree, insertion is also done in the same way as it is done in case of a binary search tree. </a:t>
            </a:r>
          </a:p>
          <a:p>
            <a:pPr marL="342900" indent="-342900" eaLnBrk="0" hangingPunct="0">
              <a:lnSpc>
                <a:spcPct val="115000"/>
              </a:lnSpc>
              <a:spcBef>
                <a:spcPct val="20000"/>
              </a:spcBef>
              <a:buFont typeface="Arial" charset="0"/>
              <a:buChar char="•"/>
            </a:pPr>
            <a:r>
              <a:rPr lang="en-US" altLang="en-US" sz="2400">
                <a:latin typeface="Calibri" pitchFamily="34" charset="0"/>
              </a:rPr>
              <a:t>Like in binary search tree, the new node is always inserted as the leaf node. But the step of insertion is usually followed by an additional step of rotation.</a:t>
            </a:r>
          </a:p>
          <a:p>
            <a:pPr marL="342900" indent="-342900" eaLnBrk="0" hangingPunct="0">
              <a:lnSpc>
                <a:spcPct val="115000"/>
              </a:lnSpc>
              <a:spcBef>
                <a:spcPct val="20000"/>
              </a:spcBef>
              <a:buFont typeface="Arial" charset="0"/>
              <a:buChar char="•"/>
            </a:pPr>
            <a:r>
              <a:rPr lang="en-US" altLang="en-US" sz="2400">
                <a:latin typeface="Calibri" pitchFamily="34" charset="0"/>
              </a:rPr>
              <a:t>Rotation is done to restore the balance of the tree. However, if insertion of the new node does not disturb the balance factor, that is, if the balance factor of every node is still -1, 0 or 1, then rotations are not needed. </a:t>
            </a:r>
          </a:p>
          <a:p>
            <a:pPr marL="342900" indent="-342900" eaLnBrk="0" hangingPunct="0">
              <a:lnSpc>
                <a:spcPct val="95000"/>
              </a:lnSpc>
              <a:spcBef>
                <a:spcPct val="20000"/>
              </a:spcBef>
              <a:buFont typeface="Arial" charset="0"/>
              <a:buChar char="•"/>
            </a:pPr>
            <a:endParaRPr lang="en-US" altLang="en-US" sz="240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Binary Search Tree</a:t>
            </a:r>
            <a:endParaRPr lang="en-US" altLang="en-US" smtClean="0">
              <a:solidFill>
                <a:schemeClr val="bg1"/>
              </a:solidFill>
              <a:latin typeface="Calibri" pitchFamily="34" charset="0"/>
            </a:endParaRPr>
          </a:p>
        </p:txBody>
      </p:sp>
      <p:grpSp>
        <p:nvGrpSpPr>
          <p:cNvPr id="8195" name="Group 5"/>
          <p:cNvGrpSpPr>
            <a:grpSpLocks/>
          </p:cNvGrpSpPr>
          <p:nvPr/>
        </p:nvGrpSpPr>
        <p:grpSpPr bwMode="auto">
          <a:xfrm>
            <a:off x="2514600" y="1828800"/>
            <a:ext cx="3884613" cy="3463925"/>
            <a:chOff x="1512" y="2430"/>
            <a:chExt cx="1948" cy="1897"/>
          </a:xfrm>
        </p:grpSpPr>
        <p:sp>
          <p:nvSpPr>
            <p:cNvPr id="8196" name="Oval 6"/>
            <p:cNvSpPr>
              <a:spLocks noChangeArrowheads="1"/>
            </p:cNvSpPr>
            <p:nvPr/>
          </p:nvSpPr>
          <p:spPr bwMode="auto">
            <a:xfrm>
              <a:off x="2304" y="2430"/>
              <a:ext cx="268"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39</a:t>
              </a:r>
            </a:p>
          </p:txBody>
        </p:sp>
        <p:sp>
          <p:nvSpPr>
            <p:cNvPr id="8197" name="Line 7"/>
            <p:cNvSpPr>
              <a:spLocks noChangeShapeType="1"/>
            </p:cNvSpPr>
            <p:nvPr/>
          </p:nvSpPr>
          <p:spPr bwMode="auto">
            <a:xfrm flipH="1">
              <a:off x="2160" y="2600"/>
              <a:ext cx="144" cy="144"/>
            </a:xfrm>
            <a:prstGeom prst="line">
              <a:avLst/>
            </a:prstGeom>
            <a:noFill/>
            <a:ln w="9525">
              <a:solidFill>
                <a:schemeClr val="tx1"/>
              </a:solidFill>
              <a:round/>
              <a:headEnd/>
              <a:tailEnd/>
            </a:ln>
          </p:spPr>
          <p:txBody>
            <a:bodyPr/>
            <a:lstStyle/>
            <a:p>
              <a:endParaRPr lang="en-IN"/>
            </a:p>
          </p:txBody>
        </p:sp>
        <p:sp>
          <p:nvSpPr>
            <p:cNvPr id="8198" name="Line 8"/>
            <p:cNvSpPr>
              <a:spLocks noChangeShapeType="1"/>
            </p:cNvSpPr>
            <p:nvPr/>
          </p:nvSpPr>
          <p:spPr bwMode="auto">
            <a:xfrm>
              <a:off x="2520" y="2600"/>
              <a:ext cx="144" cy="144"/>
            </a:xfrm>
            <a:prstGeom prst="line">
              <a:avLst/>
            </a:prstGeom>
            <a:noFill/>
            <a:ln w="9525">
              <a:solidFill>
                <a:schemeClr val="tx1"/>
              </a:solidFill>
              <a:round/>
              <a:headEnd/>
              <a:tailEnd/>
            </a:ln>
          </p:spPr>
          <p:txBody>
            <a:bodyPr/>
            <a:lstStyle/>
            <a:p>
              <a:endParaRPr lang="en-IN"/>
            </a:p>
          </p:txBody>
        </p:sp>
        <p:sp>
          <p:nvSpPr>
            <p:cNvPr id="8199" name="Oval 9"/>
            <p:cNvSpPr>
              <a:spLocks noChangeArrowheads="1"/>
            </p:cNvSpPr>
            <p:nvPr/>
          </p:nvSpPr>
          <p:spPr bwMode="auto">
            <a:xfrm>
              <a:off x="2520" y="2744"/>
              <a:ext cx="288" cy="215"/>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45</a:t>
              </a:r>
            </a:p>
          </p:txBody>
        </p:sp>
        <p:sp>
          <p:nvSpPr>
            <p:cNvPr id="8200" name="Oval 10"/>
            <p:cNvSpPr>
              <a:spLocks noChangeArrowheads="1"/>
            </p:cNvSpPr>
            <p:nvPr/>
          </p:nvSpPr>
          <p:spPr bwMode="auto">
            <a:xfrm>
              <a:off x="2016" y="2743"/>
              <a:ext cx="270" cy="217"/>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27</a:t>
              </a:r>
            </a:p>
          </p:txBody>
        </p:sp>
        <p:sp>
          <p:nvSpPr>
            <p:cNvPr id="8201" name="Line 11"/>
            <p:cNvSpPr>
              <a:spLocks noChangeShapeType="1"/>
            </p:cNvSpPr>
            <p:nvPr/>
          </p:nvSpPr>
          <p:spPr bwMode="auto">
            <a:xfrm flipH="1">
              <a:off x="1944" y="2887"/>
              <a:ext cx="72" cy="144"/>
            </a:xfrm>
            <a:prstGeom prst="line">
              <a:avLst/>
            </a:prstGeom>
            <a:noFill/>
            <a:ln w="9525">
              <a:solidFill>
                <a:schemeClr val="tx1"/>
              </a:solidFill>
              <a:round/>
              <a:headEnd/>
              <a:tailEnd/>
            </a:ln>
          </p:spPr>
          <p:txBody>
            <a:bodyPr/>
            <a:lstStyle/>
            <a:p>
              <a:endParaRPr lang="en-IN"/>
            </a:p>
          </p:txBody>
        </p:sp>
        <p:sp>
          <p:nvSpPr>
            <p:cNvPr id="8202" name="Oval 12"/>
            <p:cNvSpPr>
              <a:spLocks noChangeArrowheads="1"/>
            </p:cNvSpPr>
            <p:nvPr/>
          </p:nvSpPr>
          <p:spPr bwMode="auto">
            <a:xfrm>
              <a:off x="1800" y="3031"/>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18</a:t>
              </a:r>
            </a:p>
          </p:txBody>
        </p:sp>
        <p:sp>
          <p:nvSpPr>
            <p:cNvPr id="8203" name="Line 13"/>
            <p:cNvSpPr>
              <a:spLocks noChangeShapeType="1"/>
            </p:cNvSpPr>
            <p:nvPr/>
          </p:nvSpPr>
          <p:spPr bwMode="auto">
            <a:xfrm flipH="1">
              <a:off x="1656" y="3175"/>
              <a:ext cx="144" cy="288"/>
            </a:xfrm>
            <a:prstGeom prst="line">
              <a:avLst/>
            </a:prstGeom>
            <a:noFill/>
            <a:ln w="9525">
              <a:solidFill>
                <a:schemeClr val="tx1"/>
              </a:solidFill>
              <a:round/>
              <a:headEnd/>
              <a:tailEnd/>
            </a:ln>
          </p:spPr>
          <p:txBody>
            <a:bodyPr/>
            <a:lstStyle/>
            <a:p>
              <a:endParaRPr lang="en-IN"/>
            </a:p>
          </p:txBody>
        </p:sp>
        <p:sp>
          <p:nvSpPr>
            <p:cNvPr id="8204" name="Oval 14"/>
            <p:cNvSpPr>
              <a:spLocks noChangeArrowheads="1"/>
            </p:cNvSpPr>
            <p:nvPr/>
          </p:nvSpPr>
          <p:spPr bwMode="auto">
            <a:xfrm>
              <a:off x="1512" y="3463"/>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9</a:t>
              </a:r>
            </a:p>
          </p:txBody>
        </p:sp>
        <p:sp>
          <p:nvSpPr>
            <p:cNvPr id="8205" name="Line 15"/>
            <p:cNvSpPr>
              <a:spLocks noChangeShapeType="1"/>
            </p:cNvSpPr>
            <p:nvPr/>
          </p:nvSpPr>
          <p:spPr bwMode="auto">
            <a:xfrm>
              <a:off x="2160" y="2959"/>
              <a:ext cx="72" cy="144"/>
            </a:xfrm>
            <a:prstGeom prst="line">
              <a:avLst/>
            </a:prstGeom>
            <a:noFill/>
            <a:ln w="9525">
              <a:solidFill>
                <a:schemeClr val="tx1"/>
              </a:solidFill>
              <a:round/>
              <a:headEnd/>
              <a:tailEnd/>
            </a:ln>
          </p:spPr>
          <p:txBody>
            <a:bodyPr/>
            <a:lstStyle/>
            <a:p>
              <a:endParaRPr lang="en-IN"/>
            </a:p>
          </p:txBody>
        </p:sp>
        <p:sp>
          <p:nvSpPr>
            <p:cNvPr id="8206" name="Oval 16"/>
            <p:cNvSpPr>
              <a:spLocks noChangeArrowheads="1"/>
            </p:cNvSpPr>
            <p:nvPr/>
          </p:nvSpPr>
          <p:spPr bwMode="auto">
            <a:xfrm>
              <a:off x="2160" y="3103"/>
              <a:ext cx="252" cy="252"/>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29</a:t>
              </a:r>
            </a:p>
          </p:txBody>
        </p:sp>
        <p:sp>
          <p:nvSpPr>
            <p:cNvPr id="8207" name="Line 17"/>
            <p:cNvSpPr>
              <a:spLocks noChangeShapeType="1"/>
            </p:cNvSpPr>
            <p:nvPr/>
          </p:nvSpPr>
          <p:spPr bwMode="auto">
            <a:xfrm flipH="1">
              <a:off x="2520" y="2960"/>
              <a:ext cx="72" cy="144"/>
            </a:xfrm>
            <a:prstGeom prst="line">
              <a:avLst/>
            </a:prstGeom>
            <a:noFill/>
            <a:ln w="9525">
              <a:solidFill>
                <a:schemeClr val="tx1"/>
              </a:solidFill>
              <a:round/>
              <a:headEnd/>
              <a:tailEnd/>
            </a:ln>
          </p:spPr>
          <p:txBody>
            <a:bodyPr/>
            <a:lstStyle/>
            <a:p>
              <a:endParaRPr lang="en-IN"/>
            </a:p>
          </p:txBody>
        </p:sp>
        <p:sp>
          <p:nvSpPr>
            <p:cNvPr id="8208" name="Oval 18"/>
            <p:cNvSpPr>
              <a:spLocks noChangeArrowheads="1"/>
            </p:cNvSpPr>
            <p:nvPr/>
          </p:nvSpPr>
          <p:spPr bwMode="auto">
            <a:xfrm>
              <a:off x="2448" y="3104"/>
              <a:ext cx="248" cy="251"/>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40</a:t>
              </a:r>
            </a:p>
          </p:txBody>
        </p:sp>
        <p:sp>
          <p:nvSpPr>
            <p:cNvPr id="8209" name="Line 19"/>
            <p:cNvSpPr>
              <a:spLocks noChangeShapeType="1"/>
            </p:cNvSpPr>
            <p:nvPr/>
          </p:nvSpPr>
          <p:spPr bwMode="auto">
            <a:xfrm>
              <a:off x="2664" y="2960"/>
              <a:ext cx="144" cy="143"/>
            </a:xfrm>
            <a:prstGeom prst="line">
              <a:avLst/>
            </a:prstGeom>
            <a:noFill/>
            <a:ln w="9525">
              <a:solidFill>
                <a:schemeClr val="tx1"/>
              </a:solidFill>
              <a:round/>
              <a:headEnd/>
              <a:tailEnd/>
            </a:ln>
          </p:spPr>
          <p:txBody>
            <a:bodyPr/>
            <a:lstStyle/>
            <a:p>
              <a:endParaRPr lang="en-IN"/>
            </a:p>
          </p:txBody>
        </p:sp>
        <p:sp>
          <p:nvSpPr>
            <p:cNvPr id="8210" name="Oval 20"/>
            <p:cNvSpPr>
              <a:spLocks noChangeArrowheads="1"/>
            </p:cNvSpPr>
            <p:nvPr/>
          </p:nvSpPr>
          <p:spPr bwMode="auto">
            <a:xfrm>
              <a:off x="2736" y="3104"/>
              <a:ext cx="288" cy="251"/>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54</a:t>
              </a:r>
            </a:p>
          </p:txBody>
        </p:sp>
        <p:sp>
          <p:nvSpPr>
            <p:cNvPr id="8211" name="Line 21"/>
            <p:cNvSpPr>
              <a:spLocks noChangeShapeType="1"/>
            </p:cNvSpPr>
            <p:nvPr/>
          </p:nvSpPr>
          <p:spPr bwMode="auto">
            <a:xfrm>
              <a:off x="2880" y="3320"/>
              <a:ext cx="144" cy="144"/>
            </a:xfrm>
            <a:prstGeom prst="line">
              <a:avLst/>
            </a:prstGeom>
            <a:noFill/>
            <a:ln w="9525">
              <a:solidFill>
                <a:schemeClr val="tx1"/>
              </a:solidFill>
              <a:round/>
              <a:headEnd/>
              <a:tailEnd/>
            </a:ln>
          </p:spPr>
          <p:txBody>
            <a:bodyPr/>
            <a:lstStyle/>
            <a:p>
              <a:endParaRPr lang="en-IN"/>
            </a:p>
          </p:txBody>
        </p:sp>
        <p:sp>
          <p:nvSpPr>
            <p:cNvPr id="8212" name="Oval 22"/>
            <p:cNvSpPr>
              <a:spLocks noChangeArrowheads="1"/>
            </p:cNvSpPr>
            <p:nvPr/>
          </p:nvSpPr>
          <p:spPr bwMode="auto">
            <a:xfrm>
              <a:off x="2952" y="3464"/>
              <a:ext cx="288"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59</a:t>
              </a:r>
            </a:p>
          </p:txBody>
        </p:sp>
        <p:sp>
          <p:nvSpPr>
            <p:cNvPr id="8213" name="Line 23"/>
            <p:cNvSpPr>
              <a:spLocks noChangeShapeType="1"/>
            </p:cNvSpPr>
            <p:nvPr/>
          </p:nvSpPr>
          <p:spPr bwMode="auto">
            <a:xfrm flipH="1">
              <a:off x="2160" y="3319"/>
              <a:ext cx="72" cy="144"/>
            </a:xfrm>
            <a:prstGeom prst="line">
              <a:avLst/>
            </a:prstGeom>
            <a:noFill/>
            <a:ln w="9525">
              <a:solidFill>
                <a:schemeClr val="tx1"/>
              </a:solidFill>
              <a:round/>
              <a:headEnd/>
              <a:tailEnd/>
            </a:ln>
          </p:spPr>
          <p:txBody>
            <a:bodyPr/>
            <a:lstStyle/>
            <a:p>
              <a:endParaRPr lang="en-IN"/>
            </a:p>
          </p:txBody>
        </p:sp>
        <p:sp>
          <p:nvSpPr>
            <p:cNvPr id="8214" name="Oval 24"/>
            <p:cNvSpPr>
              <a:spLocks noChangeArrowheads="1"/>
            </p:cNvSpPr>
            <p:nvPr/>
          </p:nvSpPr>
          <p:spPr bwMode="auto">
            <a:xfrm>
              <a:off x="2088" y="3463"/>
              <a:ext cx="288" cy="217"/>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28</a:t>
              </a:r>
            </a:p>
          </p:txBody>
        </p:sp>
        <p:sp>
          <p:nvSpPr>
            <p:cNvPr id="8215" name="Line 25"/>
            <p:cNvSpPr>
              <a:spLocks noChangeShapeType="1"/>
            </p:cNvSpPr>
            <p:nvPr/>
          </p:nvSpPr>
          <p:spPr bwMode="auto">
            <a:xfrm>
              <a:off x="2304" y="3319"/>
              <a:ext cx="144" cy="144"/>
            </a:xfrm>
            <a:prstGeom prst="line">
              <a:avLst/>
            </a:prstGeom>
            <a:noFill/>
            <a:ln w="9525">
              <a:solidFill>
                <a:schemeClr val="tx1"/>
              </a:solidFill>
              <a:round/>
              <a:headEnd/>
              <a:tailEnd/>
            </a:ln>
          </p:spPr>
          <p:txBody>
            <a:bodyPr/>
            <a:lstStyle/>
            <a:p>
              <a:endParaRPr lang="en-IN"/>
            </a:p>
          </p:txBody>
        </p:sp>
        <p:sp>
          <p:nvSpPr>
            <p:cNvPr id="8216" name="Oval 26"/>
            <p:cNvSpPr>
              <a:spLocks noChangeArrowheads="1"/>
            </p:cNvSpPr>
            <p:nvPr/>
          </p:nvSpPr>
          <p:spPr bwMode="auto">
            <a:xfrm>
              <a:off x="2376" y="3463"/>
              <a:ext cx="288"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36</a:t>
              </a:r>
            </a:p>
          </p:txBody>
        </p:sp>
        <p:sp>
          <p:nvSpPr>
            <p:cNvPr id="8217" name="Line 27"/>
            <p:cNvSpPr>
              <a:spLocks noChangeShapeType="1"/>
            </p:cNvSpPr>
            <p:nvPr/>
          </p:nvSpPr>
          <p:spPr bwMode="auto">
            <a:xfrm>
              <a:off x="1872" y="3247"/>
              <a:ext cx="72" cy="216"/>
            </a:xfrm>
            <a:prstGeom prst="line">
              <a:avLst/>
            </a:prstGeom>
            <a:noFill/>
            <a:ln w="9525">
              <a:solidFill>
                <a:schemeClr val="tx1"/>
              </a:solidFill>
              <a:round/>
              <a:headEnd/>
              <a:tailEnd/>
            </a:ln>
          </p:spPr>
          <p:txBody>
            <a:bodyPr/>
            <a:lstStyle/>
            <a:p>
              <a:endParaRPr lang="en-IN"/>
            </a:p>
          </p:txBody>
        </p:sp>
        <p:sp>
          <p:nvSpPr>
            <p:cNvPr id="8218" name="Oval 28"/>
            <p:cNvSpPr>
              <a:spLocks noChangeArrowheads="1"/>
            </p:cNvSpPr>
            <p:nvPr/>
          </p:nvSpPr>
          <p:spPr bwMode="auto">
            <a:xfrm>
              <a:off x="1800" y="3463"/>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21</a:t>
              </a:r>
            </a:p>
          </p:txBody>
        </p:sp>
        <p:sp>
          <p:nvSpPr>
            <p:cNvPr id="8219" name="Line 29"/>
            <p:cNvSpPr>
              <a:spLocks noChangeShapeType="1"/>
            </p:cNvSpPr>
            <p:nvPr/>
          </p:nvSpPr>
          <p:spPr bwMode="auto">
            <a:xfrm>
              <a:off x="1584" y="3679"/>
              <a:ext cx="72" cy="144"/>
            </a:xfrm>
            <a:prstGeom prst="line">
              <a:avLst/>
            </a:prstGeom>
            <a:noFill/>
            <a:ln w="9525">
              <a:solidFill>
                <a:schemeClr val="tx1"/>
              </a:solidFill>
              <a:round/>
              <a:headEnd/>
              <a:tailEnd/>
            </a:ln>
          </p:spPr>
          <p:txBody>
            <a:bodyPr/>
            <a:lstStyle/>
            <a:p>
              <a:endParaRPr lang="en-IN"/>
            </a:p>
          </p:txBody>
        </p:sp>
        <p:sp>
          <p:nvSpPr>
            <p:cNvPr id="8220" name="Oval 30"/>
            <p:cNvSpPr>
              <a:spLocks noChangeArrowheads="1"/>
            </p:cNvSpPr>
            <p:nvPr/>
          </p:nvSpPr>
          <p:spPr bwMode="auto">
            <a:xfrm>
              <a:off x="1512" y="3823"/>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10</a:t>
              </a:r>
            </a:p>
          </p:txBody>
        </p:sp>
        <p:sp>
          <p:nvSpPr>
            <p:cNvPr id="8221" name="Line 31"/>
            <p:cNvSpPr>
              <a:spLocks noChangeShapeType="1"/>
            </p:cNvSpPr>
            <p:nvPr/>
          </p:nvSpPr>
          <p:spPr bwMode="auto">
            <a:xfrm flipH="1">
              <a:off x="1872" y="3679"/>
              <a:ext cx="72" cy="144"/>
            </a:xfrm>
            <a:prstGeom prst="line">
              <a:avLst/>
            </a:prstGeom>
            <a:noFill/>
            <a:ln w="9525">
              <a:solidFill>
                <a:schemeClr val="tx1"/>
              </a:solidFill>
              <a:round/>
              <a:headEnd/>
              <a:tailEnd/>
            </a:ln>
          </p:spPr>
          <p:txBody>
            <a:bodyPr/>
            <a:lstStyle/>
            <a:p>
              <a:endParaRPr lang="en-IN"/>
            </a:p>
          </p:txBody>
        </p:sp>
        <p:sp>
          <p:nvSpPr>
            <p:cNvPr id="8222" name="Oval 32"/>
            <p:cNvSpPr>
              <a:spLocks noChangeArrowheads="1"/>
            </p:cNvSpPr>
            <p:nvPr/>
          </p:nvSpPr>
          <p:spPr bwMode="auto">
            <a:xfrm>
              <a:off x="1800" y="3823"/>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19</a:t>
              </a:r>
            </a:p>
          </p:txBody>
        </p:sp>
        <p:sp>
          <p:nvSpPr>
            <p:cNvPr id="8223" name="Line 33"/>
            <p:cNvSpPr>
              <a:spLocks noChangeShapeType="1"/>
            </p:cNvSpPr>
            <p:nvPr/>
          </p:nvSpPr>
          <p:spPr bwMode="auto">
            <a:xfrm>
              <a:off x="3096" y="3679"/>
              <a:ext cx="144" cy="144"/>
            </a:xfrm>
            <a:prstGeom prst="line">
              <a:avLst/>
            </a:prstGeom>
            <a:noFill/>
            <a:ln w="9525">
              <a:solidFill>
                <a:schemeClr val="tx1"/>
              </a:solidFill>
              <a:round/>
              <a:headEnd/>
              <a:tailEnd/>
            </a:ln>
          </p:spPr>
          <p:txBody>
            <a:bodyPr/>
            <a:lstStyle/>
            <a:p>
              <a:endParaRPr lang="en-IN"/>
            </a:p>
          </p:txBody>
        </p:sp>
        <p:sp>
          <p:nvSpPr>
            <p:cNvPr id="8224" name="Oval 34"/>
            <p:cNvSpPr>
              <a:spLocks noChangeArrowheads="1"/>
            </p:cNvSpPr>
            <p:nvPr/>
          </p:nvSpPr>
          <p:spPr bwMode="auto">
            <a:xfrm>
              <a:off x="3168" y="3823"/>
              <a:ext cx="292"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65</a:t>
              </a:r>
            </a:p>
          </p:txBody>
        </p:sp>
        <p:sp>
          <p:nvSpPr>
            <p:cNvPr id="8225" name="Line 35"/>
            <p:cNvSpPr>
              <a:spLocks noChangeShapeType="1"/>
            </p:cNvSpPr>
            <p:nvPr/>
          </p:nvSpPr>
          <p:spPr bwMode="auto">
            <a:xfrm flipH="1">
              <a:off x="3096" y="3967"/>
              <a:ext cx="72" cy="144"/>
            </a:xfrm>
            <a:prstGeom prst="line">
              <a:avLst/>
            </a:prstGeom>
            <a:noFill/>
            <a:ln w="9525">
              <a:solidFill>
                <a:schemeClr val="tx1"/>
              </a:solidFill>
              <a:round/>
              <a:headEnd/>
              <a:tailEnd/>
            </a:ln>
          </p:spPr>
          <p:txBody>
            <a:bodyPr/>
            <a:lstStyle/>
            <a:p>
              <a:endParaRPr lang="en-IN"/>
            </a:p>
          </p:txBody>
        </p:sp>
        <p:sp>
          <p:nvSpPr>
            <p:cNvPr id="8226" name="Oval 36"/>
            <p:cNvSpPr>
              <a:spLocks noChangeArrowheads="1"/>
            </p:cNvSpPr>
            <p:nvPr/>
          </p:nvSpPr>
          <p:spPr bwMode="auto">
            <a:xfrm>
              <a:off x="3024" y="4111"/>
              <a:ext cx="290"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60</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an AVL Tree</a:t>
            </a:r>
          </a:p>
        </p:txBody>
      </p:sp>
      <p:sp>
        <p:nvSpPr>
          <p:cNvPr id="30723" name="Rectangle 3"/>
          <p:cNvSpPr txBox="1">
            <a:spLocks noChangeArrowheads="1"/>
          </p:cNvSpPr>
          <p:nvPr/>
        </p:nvSpPr>
        <p:spPr bwMode="auto">
          <a:xfrm>
            <a:off x="0" y="1143000"/>
            <a:ext cx="9144000" cy="3276600"/>
          </a:xfrm>
          <a:prstGeom prst="rect">
            <a:avLst/>
          </a:prstGeom>
          <a:noFill/>
          <a:ln w="9525">
            <a:noFill/>
            <a:miter lim="800000"/>
            <a:headEnd/>
            <a:tailEnd/>
          </a:ln>
        </p:spPr>
        <p:txBody>
          <a:bodyPr/>
          <a:lstStyle/>
          <a:p>
            <a:pPr marL="285750" indent="-285750" eaLnBrk="0" hangingPunct="0">
              <a:lnSpc>
                <a:spcPct val="105000"/>
              </a:lnSpc>
              <a:spcBef>
                <a:spcPct val="20000"/>
              </a:spcBef>
              <a:buFont typeface="Arial" charset="0"/>
              <a:buChar char="•"/>
            </a:pPr>
            <a:r>
              <a:rPr lang="en-US" altLang="en-US" sz="2400">
                <a:latin typeface="Calibri" pitchFamily="34" charset="0"/>
              </a:rPr>
              <a:t>During insertion, the new node is inserted as the leaf node, so it will always have balance factor equal to zero. </a:t>
            </a:r>
          </a:p>
          <a:p>
            <a:pPr marL="285750" indent="-285750" eaLnBrk="0" hangingPunct="0">
              <a:lnSpc>
                <a:spcPct val="105000"/>
              </a:lnSpc>
              <a:spcBef>
                <a:spcPct val="20000"/>
              </a:spcBef>
              <a:buFont typeface="Arial" charset="0"/>
              <a:buChar char="•"/>
            </a:pPr>
            <a:r>
              <a:rPr lang="en-US" altLang="en-US" sz="2400">
                <a:latin typeface="Calibri" pitchFamily="34" charset="0"/>
              </a:rPr>
              <a:t>The nodes whose balance factors will change are those which lie on the path between the root of the tree and the newly inserted node. </a:t>
            </a:r>
          </a:p>
          <a:p>
            <a:pPr marL="285750" indent="-285750" eaLnBrk="0" hangingPunct="0">
              <a:lnSpc>
                <a:spcPct val="105000"/>
              </a:lnSpc>
              <a:spcBef>
                <a:spcPct val="20000"/>
              </a:spcBef>
              <a:buFont typeface="Arial" charset="0"/>
              <a:buChar char="•"/>
            </a:pPr>
            <a:r>
              <a:rPr lang="en-US" altLang="en-US" sz="2400">
                <a:latin typeface="Calibri" pitchFamily="34" charset="0"/>
              </a:rPr>
              <a:t>The possible changes which may take place in any node on the path are as follows:</a:t>
            </a:r>
          </a:p>
          <a:p>
            <a:pPr marL="742950" lvl="1" indent="-285750" eaLnBrk="0" hangingPunct="0">
              <a:lnSpc>
                <a:spcPct val="105000"/>
              </a:lnSpc>
              <a:spcBef>
                <a:spcPct val="20000"/>
              </a:spcBef>
              <a:buFont typeface="Wingdings" pitchFamily="2" charset="2"/>
              <a:buChar char="Ø"/>
            </a:pPr>
            <a:r>
              <a:rPr lang="en-US" altLang="en-US" sz="2200">
                <a:latin typeface="Calibri" pitchFamily="34" charset="0"/>
              </a:rPr>
              <a:t>Initially the node was either left or right heavy and after insertion has become balanced.</a:t>
            </a:r>
          </a:p>
          <a:p>
            <a:pPr marL="742950" lvl="1" indent="-285750" eaLnBrk="0" hangingPunct="0">
              <a:lnSpc>
                <a:spcPct val="105000"/>
              </a:lnSpc>
              <a:spcBef>
                <a:spcPct val="20000"/>
              </a:spcBef>
              <a:buFont typeface="Wingdings" pitchFamily="2" charset="2"/>
              <a:buChar char="Ø"/>
            </a:pPr>
            <a:r>
              <a:rPr lang="en-US" altLang="en-US" sz="2200">
                <a:latin typeface="Calibri" pitchFamily="34" charset="0"/>
              </a:rPr>
              <a:t>Initially the node was balanced and after insertion has become either left or right heavy.</a:t>
            </a:r>
          </a:p>
          <a:p>
            <a:pPr marL="742950" lvl="1" indent="-285750" eaLnBrk="0" hangingPunct="0">
              <a:lnSpc>
                <a:spcPct val="105000"/>
              </a:lnSpc>
              <a:spcBef>
                <a:spcPct val="20000"/>
              </a:spcBef>
              <a:buFont typeface="Wingdings" pitchFamily="2" charset="2"/>
              <a:buChar char="Ø"/>
            </a:pPr>
            <a:r>
              <a:rPr lang="en-US" altLang="en-US" sz="2200">
                <a:latin typeface="Calibri" pitchFamily="34" charset="0"/>
              </a:rPr>
              <a:t>Initially the node was heavy (either left or right) and the new node has been inserted in the heavy sub-tree thereby creating an unbalanced sub-tree. Such a node is said to be a critical node</a:t>
            </a:r>
            <a:r>
              <a:rPr lang="en-US" altLang="en-US" sz="2400">
                <a:latin typeface="Calibri"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Rotations to Balance AVL Trees</a:t>
            </a:r>
          </a:p>
        </p:txBody>
      </p:sp>
      <p:sp>
        <p:nvSpPr>
          <p:cNvPr id="31747" name="Rectangle 3"/>
          <p:cNvSpPr txBox="1">
            <a:spLocks noChangeArrowheads="1"/>
          </p:cNvSpPr>
          <p:nvPr/>
        </p:nvSpPr>
        <p:spPr bwMode="auto">
          <a:xfrm>
            <a:off x="76200" y="990600"/>
            <a:ext cx="8991600" cy="4419600"/>
          </a:xfrm>
          <a:prstGeom prst="rect">
            <a:avLst/>
          </a:prstGeom>
          <a:noFill/>
          <a:ln w="9525">
            <a:noFill/>
            <a:miter lim="800000"/>
            <a:headEnd/>
            <a:tailEnd/>
          </a:ln>
        </p:spPr>
        <p:txBody>
          <a:bodyPr/>
          <a:lstStyle/>
          <a:p>
            <a:pPr marL="285750" indent="-285750" eaLnBrk="0" hangingPunct="0">
              <a:lnSpc>
                <a:spcPct val="110000"/>
              </a:lnSpc>
              <a:spcBef>
                <a:spcPct val="20000"/>
              </a:spcBef>
              <a:buFont typeface="Arial" charset="0"/>
              <a:buChar char="•"/>
            </a:pPr>
            <a:r>
              <a:rPr lang="en-US" altLang="en-US" sz="2100">
                <a:latin typeface="Calibri" pitchFamily="34" charset="0"/>
              </a:rPr>
              <a:t>To perform rotation, our first work is to find the </a:t>
            </a:r>
            <a:r>
              <a:rPr lang="en-US" altLang="en-US" sz="2100" i="1">
                <a:latin typeface="Calibri" pitchFamily="34" charset="0"/>
              </a:rPr>
              <a:t>critical node</a:t>
            </a:r>
            <a:r>
              <a:rPr lang="en-US" altLang="en-US" sz="2100">
                <a:latin typeface="Calibri" pitchFamily="34" charset="0"/>
              </a:rPr>
              <a:t>. Critical node is the nearest ancestor node on the path from the root to the inserted node whose balance factor is neither -1, 0 nor 1. </a:t>
            </a:r>
          </a:p>
          <a:p>
            <a:pPr marL="285750" indent="-285750" eaLnBrk="0" hangingPunct="0">
              <a:lnSpc>
                <a:spcPct val="110000"/>
              </a:lnSpc>
              <a:spcBef>
                <a:spcPct val="20000"/>
              </a:spcBef>
              <a:buFont typeface="Arial" charset="0"/>
              <a:buChar char="•"/>
            </a:pPr>
            <a:r>
              <a:rPr lang="en-US" altLang="en-US" sz="2100">
                <a:latin typeface="Calibri" pitchFamily="34" charset="0"/>
              </a:rPr>
              <a:t>The second task is to determine which type of rotation has to be done. </a:t>
            </a:r>
          </a:p>
          <a:p>
            <a:pPr marL="285750" indent="-285750" eaLnBrk="0" hangingPunct="0">
              <a:lnSpc>
                <a:spcPct val="110000"/>
              </a:lnSpc>
              <a:spcBef>
                <a:spcPct val="20000"/>
              </a:spcBef>
              <a:buFont typeface="Arial" charset="0"/>
              <a:buChar char="•"/>
            </a:pPr>
            <a:r>
              <a:rPr lang="en-US" altLang="en-US" sz="2100">
                <a:latin typeface="Calibri" pitchFamily="34" charset="0"/>
              </a:rPr>
              <a:t>There are four types of rebalancing rotations and their application depends on the position of the inserted node with reference to the critical node. </a:t>
            </a:r>
          </a:p>
          <a:p>
            <a:pPr marL="285750" indent="-285750" eaLnBrk="0" hangingPunct="0">
              <a:lnSpc>
                <a:spcPct val="110000"/>
              </a:lnSpc>
              <a:spcBef>
                <a:spcPct val="20000"/>
              </a:spcBef>
              <a:buFont typeface="Wingdings" pitchFamily="2" charset="2"/>
              <a:buChar char="Ø"/>
            </a:pPr>
            <a:r>
              <a:rPr lang="en-US" altLang="en-US" sz="2100" i="1">
                <a:latin typeface="Calibri" pitchFamily="34" charset="0"/>
              </a:rPr>
              <a:t>LL rotation:</a:t>
            </a:r>
            <a:r>
              <a:rPr lang="en-US" altLang="en-US" sz="2100">
                <a:latin typeface="Calibri" pitchFamily="34" charset="0"/>
              </a:rPr>
              <a:t> the new node is inserted in the left sub-tree of the left sub-tree of the critical node</a:t>
            </a:r>
            <a:endParaRPr lang="en-US" altLang="en-US" sz="2100" i="1">
              <a:latin typeface="Calibri" pitchFamily="34" charset="0"/>
            </a:endParaRPr>
          </a:p>
          <a:p>
            <a:pPr marL="285750" indent="-285750" eaLnBrk="0" hangingPunct="0">
              <a:lnSpc>
                <a:spcPct val="110000"/>
              </a:lnSpc>
              <a:spcBef>
                <a:spcPct val="20000"/>
              </a:spcBef>
              <a:buFont typeface="Wingdings" pitchFamily="2" charset="2"/>
              <a:buChar char="Ø"/>
            </a:pPr>
            <a:r>
              <a:rPr lang="en-US" altLang="en-US" sz="2100" i="1">
                <a:latin typeface="Calibri" pitchFamily="34" charset="0"/>
              </a:rPr>
              <a:t>RR rotation:</a:t>
            </a:r>
            <a:r>
              <a:rPr lang="en-US" altLang="en-US" sz="2100">
                <a:latin typeface="Calibri" pitchFamily="34" charset="0"/>
              </a:rPr>
              <a:t> the new node is inserted in the right sub-tree of the right sub-tree of the critical node</a:t>
            </a:r>
            <a:endParaRPr lang="en-US" altLang="en-US" sz="2100" i="1">
              <a:latin typeface="Calibri" pitchFamily="34" charset="0"/>
            </a:endParaRPr>
          </a:p>
          <a:p>
            <a:pPr marL="285750" indent="-285750" eaLnBrk="0" hangingPunct="0">
              <a:lnSpc>
                <a:spcPct val="110000"/>
              </a:lnSpc>
              <a:spcBef>
                <a:spcPct val="20000"/>
              </a:spcBef>
              <a:buFont typeface="Wingdings" pitchFamily="2" charset="2"/>
              <a:buChar char="Ø"/>
            </a:pPr>
            <a:r>
              <a:rPr lang="en-US" altLang="en-US" sz="2100" i="1">
                <a:latin typeface="Calibri" pitchFamily="34" charset="0"/>
              </a:rPr>
              <a:t>LR rotation:</a:t>
            </a:r>
            <a:r>
              <a:rPr lang="en-US" altLang="en-US" sz="2100">
                <a:latin typeface="Calibri" pitchFamily="34" charset="0"/>
              </a:rPr>
              <a:t> the new node is inserted in the right sub-tree of the left sub-tree of the critical node</a:t>
            </a:r>
            <a:endParaRPr lang="en-US" altLang="en-US" sz="2100" i="1">
              <a:latin typeface="Calibri" pitchFamily="34" charset="0"/>
            </a:endParaRPr>
          </a:p>
          <a:p>
            <a:pPr marL="285750" indent="-285750" eaLnBrk="0" hangingPunct="0">
              <a:lnSpc>
                <a:spcPct val="110000"/>
              </a:lnSpc>
              <a:spcBef>
                <a:spcPct val="20000"/>
              </a:spcBef>
              <a:buFont typeface="Wingdings" pitchFamily="2" charset="2"/>
              <a:buChar char="Ø"/>
            </a:pPr>
            <a:r>
              <a:rPr lang="en-US" altLang="en-US" sz="2100" i="1">
                <a:latin typeface="Calibri" pitchFamily="34" charset="0"/>
              </a:rPr>
              <a:t>RL rotation:</a:t>
            </a:r>
            <a:r>
              <a:rPr lang="en-US" altLang="en-US" sz="2100">
                <a:latin typeface="Calibri" pitchFamily="34" charset="0"/>
              </a:rPr>
              <a:t> the new node is inserted in the left sub-tree of the right sub-tree of the critical node</a:t>
            </a:r>
            <a:endParaRPr lang="en-US" altLang="en-US" sz="2100" b="1">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400" dirty="0">
              <a:solidFill>
                <a:schemeClr val="bg1"/>
              </a:solidFill>
              <a:latin typeface="+mj-lt"/>
            </a:endParaRPr>
          </a:p>
        </p:txBody>
      </p:sp>
      <p:sp>
        <p:nvSpPr>
          <p:cNvPr id="32771" name="Rectangle 2"/>
          <p:cNvSpPr txBox="1">
            <a:spLocks noChangeArrowheads="1"/>
          </p:cNvSpPr>
          <p:nvPr/>
        </p:nvSpPr>
        <p:spPr bwMode="auto">
          <a:xfrm>
            <a:off x="457200" y="1143000"/>
            <a:ext cx="8153400" cy="609600"/>
          </a:xfrm>
          <a:prstGeom prst="rect">
            <a:avLst/>
          </a:prstGeom>
          <a:noFill/>
          <a:ln w="9525">
            <a:noFill/>
            <a:miter lim="800000"/>
            <a:headEnd/>
            <a:tailEnd/>
          </a:ln>
        </p:spPr>
        <p:txBody>
          <a:bodyPr/>
          <a:lstStyle/>
          <a:p>
            <a:pPr eaLnBrk="0" hangingPunct="0">
              <a:spcBef>
                <a:spcPct val="20000"/>
              </a:spcBef>
            </a:pPr>
            <a:r>
              <a:rPr lang="en-US" altLang="en-US" sz="2000">
                <a:latin typeface="Calibri" pitchFamily="34" charset="0"/>
              </a:rPr>
              <a:t>Example: Consider the AVL tree given below and insert 9 into it.</a:t>
            </a:r>
          </a:p>
        </p:txBody>
      </p:sp>
      <p:sp>
        <p:nvSpPr>
          <p:cNvPr id="6" name="Rounded Rectangle 5"/>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Rotations to Balance AVL Trees</a:t>
            </a:r>
          </a:p>
        </p:txBody>
      </p:sp>
      <p:grpSp>
        <p:nvGrpSpPr>
          <p:cNvPr id="32773" name="Group 3"/>
          <p:cNvGrpSpPr>
            <a:grpSpLocks/>
          </p:cNvGrpSpPr>
          <p:nvPr/>
        </p:nvGrpSpPr>
        <p:grpSpPr bwMode="auto">
          <a:xfrm>
            <a:off x="533400" y="1981200"/>
            <a:ext cx="2667000" cy="1828800"/>
            <a:chOff x="1296" y="3319"/>
            <a:chExt cx="1584" cy="1008"/>
          </a:xfrm>
        </p:grpSpPr>
        <p:sp>
          <p:nvSpPr>
            <p:cNvPr id="32829" name="Oval 4"/>
            <p:cNvSpPr>
              <a:spLocks noChangeArrowheads="1"/>
            </p:cNvSpPr>
            <p:nvPr/>
          </p:nvSpPr>
          <p:spPr bwMode="auto">
            <a:xfrm>
              <a:off x="2088" y="339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45</a:t>
              </a:r>
              <a:endParaRPr lang="en-US" altLang="en-US" sz="1600" b="1">
                <a:solidFill>
                  <a:srgbClr val="993300"/>
                </a:solidFill>
              </a:endParaRPr>
            </a:p>
          </p:txBody>
        </p:sp>
        <p:sp>
          <p:nvSpPr>
            <p:cNvPr id="32830" name="Line 5"/>
            <p:cNvSpPr>
              <a:spLocks noChangeShapeType="1"/>
            </p:cNvSpPr>
            <p:nvPr/>
          </p:nvSpPr>
          <p:spPr bwMode="auto">
            <a:xfrm flipH="1">
              <a:off x="1944" y="3534"/>
              <a:ext cx="144" cy="144"/>
            </a:xfrm>
            <a:prstGeom prst="line">
              <a:avLst/>
            </a:prstGeom>
            <a:noFill/>
            <a:ln w="9525">
              <a:solidFill>
                <a:schemeClr val="tx1"/>
              </a:solidFill>
              <a:round/>
              <a:headEnd/>
              <a:tailEnd/>
            </a:ln>
          </p:spPr>
          <p:txBody>
            <a:bodyPr/>
            <a:lstStyle/>
            <a:p>
              <a:endParaRPr lang="en-IN"/>
            </a:p>
          </p:txBody>
        </p:sp>
        <p:sp>
          <p:nvSpPr>
            <p:cNvPr id="32831" name="Line 6"/>
            <p:cNvSpPr>
              <a:spLocks noChangeShapeType="1"/>
            </p:cNvSpPr>
            <p:nvPr/>
          </p:nvSpPr>
          <p:spPr bwMode="auto">
            <a:xfrm>
              <a:off x="2304" y="3534"/>
              <a:ext cx="144" cy="144"/>
            </a:xfrm>
            <a:prstGeom prst="line">
              <a:avLst/>
            </a:prstGeom>
            <a:noFill/>
            <a:ln w="9525">
              <a:solidFill>
                <a:schemeClr val="tx1"/>
              </a:solidFill>
              <a:round/>
              <a:headEnd/>
              <a:tailEnd/>
            </a:ln>
          </p:spPr>
          <p:txBody>
            <a:bodyPr/>
            <a:lstStyle/>
            <a:p>
              <a:endParaRPr lang="en-IN"/>
            </a:p>
          </p:txBody>
        </p:sp>
        <p:sp>
          <p:nvSpPr>
            <p:cNvPr id="32832" name="Oval 7"/>
            <p:cNvSpPr>
              <a:spLocks noChangeArrowheads="1"/>
            </p:cNvSpPr>
            <p:nvPr/>
          </p:nvSpPr>
          <p:spPr bwMode="auto">
            <a:xfrm>
              <a:off x="2304" y="360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63</a:t>
              </a:r>
              <a:endParaRPr lang="en-US" altLang="en-US" sz="1600" b="1">
                <a:solidFill>
                  <a:srgbClr val="993300"/>
                </a:solidFill>
              </a:endParaRPr>
            </a:p>
          </p:txBody>
        </p:sp>
        <p:sp>
          <p:nvSpPr>
            <p:cNvPr id="32833" name="Oval 8"/>
            <p:cNvSpPr>
              <a:spLocks noChangeArrowheads="1"/>
            </p:cNvSpPr>
            <p:nvPr/>
          </p:nvSpPr>
          <p:spPr bwMode="auto">
            <a:xfrm>
              <a:off x="1872" y="360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36</a:t>
              </a:r>
              <a:endParaRPr lang="en-US" altLang="en-US" sz="1600" b="1">
                <a:solidFill>
                  <a:srgbClr val="993300"/>
                </a:solidFill>
              </a:endParaRPr>
            </a:p>
          </p:txBody>
        </p:sp>
        <p:sp>
          <p:nvSpPr>
            <p:cNvPr id="32834" name="Line 9"/>
            <p:cNvSpPr>
              <a:spLocks noChangeShapeType="1"/>
            </p:cNvSpPr>
            <p:nvPr/>
          </p:nvSpPr>
          <p:spPr bwMode="auto">
            <a:xfrm flipH="1">
              <a:off x="1728" y="3751"/>
              <a:ext cx="144" cy="216"/>
            </a:xfrm>
            <a:prstGeom prst="line">
              <a:avLst/>
            </a:prstGeom>
            <a:noFill/>
            <a:ln w="9525">
              <a:solidFill>
                <a:schemeClr val="tx1"/>
              </a:solidFill>
              <a:round/>
              <a:headEnd/>
              <a:tailEnd/>
            </a:ln>
          </p:spPr>
          <p:txBody>
            <a:bodyPr/>
            <a:lstStyle/>
            <a:p>
              <a:endParaRPr lang="en-IN"/>
            </a:p>
          </p:txBody>
        </p:sp>
        <p:sp>
          <p:nvSpPr>
            <p:cNvPr id="32835" name="Oval 10"/>
            <p:cNvSpPr>
              <a:spLocks noChangeArrowheads="1"/>
            </p:cNvSpPr>
            <p:nvPr/>
          </p:nvSpPr>
          <p:spPr bwMode="auto">
            <a:xfrm>
              <a:off x="1656" y="3823"/>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27</a:t>
              </a:r>
              <a:endParaRPr lang="en-US" altLang="en-US" sz="1600" b="1">
                <a:solidFill>
                  <a:srgbClr val="993300"/>
                </a:solidFill>
              </a:endParaRPr>
            </a:p>
          </p:txBody>
        </p:sp>
        <p:sp>
          <p:nvSpPr>
            <p:cNvPr id="32836" name="Line 11"/>
            <p:cNvSpPr>
              <a:spLocks noChangeShapeType="1"/>
            </p:cNvSpPr>
            <p:nvPr/>
          </p:nvSpPr>
          <p:spPr bwMode="auto">
            <a:xfrm>
              <a:off x="2016" y="3823"/>
              <a:ext cx="72" cy="144"/>
            </a:xfrm>
            <a:prstGeom prst="line">
              <a:avLst/>
            </a:prstGeom>
            <a:noFill/>
            <a:ln w="9525">
              <a:solidFill>
                <a:schemeClr val="tx1"/>
              </a:solidFill>
              <a:round/>
              <a:headEnd/>
              <a:tailEnd/>
            </a:ln>
          </p:spPr>
          <p:txBody>
            <a:bodyPr/>
            <a:lstStyle/>
            <a:p>
              <a:endParaRPr lang="en-IN"/>
            </a:p>
          </p:txBody>
        </p:sp>
        <p:sp>
          <p:nvSpPr>
            <p:cNvPr id="32837" name="Oval 12"/>
            <p:cNvSpPr>
              <a:spLocks noChangeArrowheads="1"/>
            </p:cNvSpPr>
            <p:nvPr/>
          </p:nvSpPr>
          <p:spPr bwMode="auto">
            <a:xfrm>
              <a:off x="1944" y="3895"/>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39</a:t>
              </a:r>
              <a:endParaRPr lang="en-US" altLang="en-US" sz="1600" b="1">
                <a:solidFill>
                  <a:srgbClr val="993300"/>
                </a:solidFill>
              </a:endParaRPr>
            </a:p>
          </p:txBody>
        </p:sp>
        <p:sp>
          <p:nvSpPr>
            <p:cNvPr id="32838" name="Line 13"/>
            <p:cNvSpPr>
              <a:spLocks noChangeShapeType="1"/>
            </p:cNvSpPr>
            <p:nvPr/>
          </p:nvSpPr>
          <p:spPr bwMode="auto">
            <a:xfrm flipH="1">
              <a:off x="2304" y="3823"/>
              <a:ext cx="72" cy="144"/>
            </a:xfrm>
            <a:prstGeom prst="line">
              <a:avLst/>
            </a:prstGeom>
            <a:noFill/>
            <a:ln w="9525">
              <a:solidFill>
                <a:schemeClr val="tx1"/>
              </a:solidFill>
              <a:round/>
              <a:headEnd/>
              <a:tailEnd/>
            </a:ln>
          </p:spPr>
          <p:txBody>
            <a:bodyPr/>
            <a:lstStyle/>
            <a:p>
              <a:endParaRPr lang="en-IN"/>
            </a:p>
          </p:txBody>
        </p:sp>
        <p:sp>
          <p:nvSpPr>
            <p:cNvPr id="32839" name="Oval 14"/>
            <p:cNvSpPr>
              <a:spLocks noChangeArrowheads="1"/>
            </p:cNvSpPr>
            <p:nvPr/>
          </p:nvSpPr>
          <p:spPr bwMode="auto">
            <a:xfrm>
              <a:off x="2232" y="3895"/>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54</a:t>
              </a:r>
              <a:endParaRPr lang="en-US" altLang="en-US" sz="1600" b="1">
                <a:solidFill>
                  <a:srgbClr val="993300"/>
                </a:solidFill>
              </a:endParaRPr>
            </a:p>
          </p:txBody>
        </p:sp>
        <p:sp>
          <p:nvSpPr>
            <p:cNvPr id="32840" name="Line 15"/>
            <p:cNvSpPr>
              <a:spLocks noChangeShapeType="1"/>
            </p:cNvSpPr>
            <p:nvPr/>
          </p:nvSpPr>
          <p:spPr bwMode="auto">
            <a:xfrm>
              <a:off x="2448" y="3823"/>
              <a:ext cx="216" cy="144"/>
            </a:xfrm>
            <a:prstGeom prst="line">
              <a:avLst/>
            </a:prstGeom>
            <a:noFill/>
            <a:ln w="9525">
              <a:solidFill>
                <a:schemeClr val="tx1"/>
              </a:solidFill>
              <a:round/>
              <a:headEnd/>
              <a:tailEnd/>
            </a:ln>
          </p:spPr>
          <p:txBody>
            <a:bodyPr/>
            <a:lstStyle/>
            <a:p>
              <a:endParaRPr lang="en-IN"/>
            </a:p>
          </p:txBody>
        </p:sp>
        <p:sp>
          <p:nvSpPr>
            <p:cNvPr id="32841" name="Oval 16"/>
            <p:cNvSpPr>
              <a:spLocks noChangeArrowheads="1"/>
            </p:cNvSpPr>
            <p:nvPr/>
          </p:nvSpPr>
          <p:spPr bwMode="auto">
            <a:xfrm>
              <a:off x="2520" y="3895"/>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72</a:t>
              </a:r>
              <a:endParaRPr lang="en-US" altLang="en-US" sz="1600" b="1">
                <a:solidFill>
                  <a:srgbClr val="993300"/>
                </a:solidFill>
              </a:endParaRPr>
            </a:p>
          </p:txBody>
        </p:sp>
        <p:sp>
          <p:nvSpPr>
            <p:cNvPr id="32842" name="Rectangle 17"/>
            <p:cNvSpPr>
              <a:spLocks noChangeArrowheads="1"/>
            </p:cNvSpPr>
            <p:nvPr/>
          </p:nvSpPr>
          <p:spPr bwMode="auto">
            <a:xfrm>
              <a:off x="2736" y="3967"/>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43" name="Rectangle 18"/>
            <p:cNvSpPr>
              <a:spLocks noChangeArrowheads="1"/>
            </p:cNvSpPr>
            <p:nvPr/>
          </p:nvSpPr>
          <p:spPr bwMode="auto">
            <a:xfrm>
              <a:off x="2160" y="3751"/>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44" name="Rectangle 19"/>
            <p:cNvSpPr>
              <a:spLocks noChangeArrowheads="1"/>
            </p:cNvSpPr>
            <p:nvPr/>
          </p:nvSpPr>
          <p:spPr bwMode="auto">
            <a:xfrm>
              <a:off x="2520" y="3607"/>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45" name="Rectangle 20"/>
            <p:cNvSpPr>
              <a:spLocks noChangeArrowheads="1"/>
            </p:cNvSpPr>
            <p:nvPr/>
          </p:nvSpPr>
          <p:spPr bwMode="auto">
            <a:xfrm>
              <a:off x="2304" y="3319"/>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2846" name="Rectangle 21"/>
            <p:cNvSpPr>
              <a:spLocks noChangeArrowheads="1"/>
            </p:cNvSpPr>
            <p:nvPr/>
          </p:nvSpPr>
          <p:spPr bwMode="auto">
            <a:xfrm>
              <a:off x="1512" y="3751"/>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2847" name="Rectangle 22"/>
            <p:cNvSpPr>
              <a:spLocks noChangeArrowheads="1"/>
            </p:cNvSpPr>
            <p:nvPr/>
          </p:nvSpPr>
          <p:spPr bwMode="auto">
            <a:xfrm>
              <a:off x="1944" y="4111"/>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48" name="Rectangle 23"/>
            <p:cNvSpPr>
              <a:spLocks noChangeArrowheads="1"/>
            </p:cNvSpPr>
            <p:nvPr/>
          </p:nvSpPr>
          <p:spPr bwMode="auto">
            <a:xfrm>
              <a:off x="1800" y="3463"/>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2849" name="Line 24"/>
            <p:cNvSpPr>
              <a:spLocks noChangeShapeType="1"/>
            </p:cNvSpPr>
            <p:nvPr/>
          </p:nvSpPr>
          <p:spPr bwMode="auto">
            <a:xfrm flipH="1">
              <a:off x="1656" y="4039"/>
              <a:ext cx="72" cy="144"/>
            </a:xfrm>
            <a:prstGeom prst="line">
              <a:avLst/>
            </a:prstGeom>
            <a:noFill/>
            <a:ln w="9525">
              <a:solidFill>
                <a:schemeClr val="tx1"/>
              </a:solidFill>
              <a:round/>
              <a:headEnd/>
              <a:tailEnd/>
            </a:ln>
          </p:spPr>
          <p:txBody>
            <a:bodyPr/>
            <a:lstStyle/>
            <a:p>
              <a:endParaRPr lang="en-IN"/>
            </a:p>
          </p:txBody>
        </p:sp>
        <p:sp>
          <p:nvSpPr>
            <p:cNvPr id="32850" name="Oval 25"/>
            <p:cNvSpPr>
              <a:spLocks noChangeArrowheads="1"/>
            </p:cNvSpPr>
            <p:nvPr/>
          </p:nvSpPr>
          <p:spPr bwMode="auto">
            <a:xfrm>
              <a:off x="1512" y="4111"/>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18</a:t>
              </a:r>
              <a:endParaRPr lang="en-US" altLang="en-US" sz="1600" b="1">
                <a:solidFill>
                  <a:srgbClr val="993300"/>
                </a:solidFill>
              </a:endParaRPr>
            </a:p>
          </p:txBody>
        </p:sp>
        <p:sp>
          <p:nvSpPr>
            <p:cNvPr id="32851" name="Rectangle 26"/>
            <p:cNvSpPr>
              <a:spLocks noChangeArrowheads="1"/>
            </p:cNvSpPr>
            <p:nvPr/>
          </p:nvSpPr>
          <p:spPr bwMode="auto">
            <a:xfrm>
              <a:off x="1296" y="4111"/>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grpSp>
      <p:grpSp>
        <p:nvGrpSpPr>
          <p:cNvPr id="32774" name="Group 27"/>
          <p:cNvGrpSpPr>
            <a:grpSpLocks/>
          </p:cNvGrpSpPr>
          <p:nvPr/>
        </p:nvGrpSpPr>
        <p:grpSpPr bwMode="auto">
          <a:xfrm>
            <a:off x="685800" y="4114800"/>
            <a:ext cx="2819400" cy="2057400"/>
            <a:chOff x="1296" y="581"/>
            <a:chExt cx="1656" cy="1296"/>
          </a:xfrm>
        </p:grpSpPr>
        <p:sp>
          <p:nvSpPr>
            <p:cNvPr id="32803" name="Oval 28"/>
            <p:cNvSpPr>
              <a:spLocks noChangeArrowheads="1"/>
            </p:cNvSpPr>
            <p:nvPr/>
          </p:nvSpPr>
          <p:spPr bwMode="auto">
            <a:xfrm>
              <a:off x="2160" y="65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45</a:t>
              </a:r>
              <a:endParaRPr lang="en-US" altLang="en-US" sz="1600" b="1">
                <a:solidFill>
                  <a:srgbClr val="993300"/>
                </a:solidFill>
              </a:endParaRPr>
            </a:p>
          </p:txBody>
        </p:sp>
        <p:sp>
          <p:nvSpPr>
            <p:cNvPr id="32804" name="Line 29"/>
            <p:cNvSpPr>
              <a:spLocks noChangeShapeType="1"/>
            </p:cNvSpPr>
            <p:nvPr/>
          </p:nvSpPr>
          <p:spPr bwMode="auto">
            <a:xfrm flipH="1">
              <a:off x="2016" y="796"/>
              <a:ext cx="144" cy="144"/>
            </a:xfrm>
            <a:prstGeom prst="line">
              <a:avLst/>
            </a:prstGeom>
            <a:noFill/>
            <a:ln w="9525">
              <a:solidFill>
                <a:schemeClr val="tx1"/>
              </a:solidFill>
              <a:round/>
              <a:headEnd/>
              <a:tailEnd/>
            </a:ln>
          </p:spPr>
          <p:txBody>
            <a:bodyPr/>
            <a:lstStyle/>
            <a:p>
              <a:endParaRPr lang="en-IN"/>
            </a:p>
          </p:txBody>
        </p:sp>
        <p:sp>
          <p:nvSpPr>
            <p:cNvPr id="32805" name="Line 30"/>
            <p:cNvSpPr>
              <a:spLocks noChangeShapeType="1"/>
            </p:cNvSpPr>
            <p:nvPr/>
          </p:nvSpPr>
          <p:spPr bwMode="auto">
            <a:xfrm>
              <a:off x="2376" y="796"/>
              <a:ext cx="144" cy="144"/>
            </a:xfrm>
            <a:prstGeom prst="line">
              <a:avLst/>
            </a:prstGeom>
            <a:noFill/>
            <a:ln w="9525">
              <a:solidFill>
                <a:schemeClr val="tx1"/>
              </a:solidFill>
              <a:round/>
              <a:headEnd/>
              <a:tailEnd/>
            </a:ln>
          </p:spPr>
          <p:txBody>
            <a:bodyPr/>
            <a:lstStyle/>
            <a:p>
              <a:endParaRPr lang="en-IN"/>
            </a:p>
          </p:txBody>
        </p:sp>
        <p:sp>
          <p:nvSpPr>
            <p:cNvPr id="32806" name="Oval 31"/>
            <p:cNvSpPr>
              <a:spLocks noChangeArrowheads="1"/>
            </p:cNvSpPr>
            <p:nvPr/>
          </p:nvSpPr>
          <p:spPr bwMode="auto">
            <a:xfrm>
              <a:off x="2376" y="869"/>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63</a:t>
              </a:r>
              <a:endParaRPr lang="en-US" altLang="en-US" sz="1600" b="1">
                <a:solidFill>
                  <a:srgbClr val="993300"/>
                </a:solidFill>
              </a:endParaRPr>
            </a:p>
          </p:txBody>
        </p:sp>
        <p:sp>
          <p:nvSpPr>
            <p:cNvPr id="32807" name="Oval 32"/>
            <p:cNvSpPr>
              <a:spLocks noChangeArrowheads="1"/>
            </p:cNvSpPr>
            <p:nvPr/>
          </p:nvSpPr>
          <p:spPr bwMode="auto">
            <a:xfrm>
              <a:off x="1944" y="869"/>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36</a:t>
              </a:r>
              <a:endParaRPr lang="en-US" altLang="en-US" sz="1600" b="1">
                <a:solidFill>
                  <a:srgbClr val="993300"/>
                </a:solidFill>
              </a:endParaRPr>
            </a:p>
          </p:txBody>
        </p:sp>
        <p:sp>
          <p:nvSpPr>
            <p:cNvPr id="32808" name="Line 33"/>
            <p:cNvSpPr>
              <a:spLocks noChangeShapeType="1"/>
            </p:cNvSpPr>
            <p:nvPr/>
          </p:nvSpPr>
          <p:spPr bwMode="auto">
            <a:xfrm flipH="1">
              <a:off x="1800" y="1013"/>
              <a:ext cx="144" cy="216"/>
            </a:xfrm>
            <a:prstGeom prst="line">
              <a:avLst/>
            </a:prstGeom>
            <a:noFill/>
            <a:ln w="9525">
              <a:solidFill>
                <a:schemeClr val="tx1"/>
              </a:solidFill>
              <a:round/>
              <a:headEnd/>
              <a:tailEnd/>
            </a:ln>
          </p:spPr>
          <p:txBody>
            <a:bodyPr/>
            <a:lstStyle/>
            <a:p>
              <a:endParaRPr lang="en-IN"/>
            </a:p>
          </p:txBody>
        </p:sp>
        <p:sp>
          <p:nvSpPr>
            <p:cNvPr id="32809" name="Oval 34"/>
            <p:cNvSpPr>
              <a:spLocks noChangeArrowheads="1"/>
            </p:cNvSpPr>
            <p:nvPr/>
          </p:nvSpPr>
          <p:spPr bwMode="auto">
            <a:xfrm>
              <a:off x="1728" y="1085"/>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27</a:t>
              </a:r>
              <a:endParaRPr lang="en-US" altLang="en-US" sz="1600" b="1">
                <a:solidFill>
                  <a:srgbClr val="993300"/>
                </a:solidFill>
              </a:endParaRPr>
            </a:p>
          </p:txBody>
        </p:sp>
        <p:sp>
          <p:nvSpPr>
            <p:cNvPr id="32810" name="Line 35"/>
            <p:cNvSpPr>
              <a:spLocks noChangeShapeType="1"/>
            </p:cNvSpPr>
            <p:nvPr/>
          </p:nvSpPr>
          <p:spPr bwMode="auto">
            <a:xfrm>
              <a:off x="2088" y="1085"/>
              <a:ext cx="36" cy="72"/>
            </a:xfrm>
            <a:prstGeom prst="line">
              <a:avLst/>
            </a:prstGeom>
            <a:noFill/>
            <a:ln w="9525">
              <a:solidFill>
                <a:schemeClr val="tx1"/>
              </a:solidFill>
              <a:round/>
              <a:headEnd/>
              <a:tailEnd/>
            </a:ln>
          </p:spPr>
          <p:txBody>
            <a:bodyPr/>
            <a:lstStyle/>
            <a:p>
              <a:endParaRPr lang="en-IN"/>
            </a:p>
          </p:txBody>
        </p:sp>
        <p:sp>
          <p:nvSpPr>
            <p:cNvPr id="32811" name="Oval 36"/>
            <p:cNvSpPr>
              <a:spLocks noChangeArrowheads="1"/>
            </p:cNvSpPr>
            <p:nvPr/>
          </p:nvSpPr>
          <p:spPr bwMode="auto">
            <a:xfrm>
              <a:off x="2016" y="115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39</a:t>
              </a:r>
              <a:endParaRPr lang="en-US" altLang="en-US" sz="1600" b="1">
                <a:solidFill>
                  <a:srgbClr val="993300"/>
                </a:solidFill>
              </a:endParaRPr>
            </a:p>
          </p:txBody>
        </p:sp>
        <p:sp>
          <p:nvSpPr>
            <p:cNvPr id="32812" name="Line 37"/>
            <p:cNvSpPr>
              <a:spLocks noChangeShapeType="1"/>
            </p:cNvSpPr>
            <p:nvPr/>
          </p:nvSpPr>
          <p:spPr bwMode="auto">
            <a:xfrm flipH="1">
              <a:off x="2376" y="1085"/>
              <a:ext cx="72" cy="144"/>
            </a:xfrm>
            <a:prstGeom prst="line">
              <a:avLst/>
            </a:prstGeom>
            <a:noFill/>
            <a:ln w="9525">
              <a:solidFill>
                <a:schemeClr val="tx1"/>
              </a:solidFill>
              <a:round/>
              <a:headEnd/>
              <a:tailEnd/>
            </a:ln>
          </p:spPr>
          <p:txBody>
            <a:bodyPr/>
            <a:lstStyle/>
            <a:p>
              <a:endParaRPr lang="en-IN"/>
            </a:p>
          </p:txBody>
        </p:sp>
        <p:sp>
          <p:nvSpPr>
            <p:cNvPr id="32813" name="Oval 38"/>
            <p:cNvSpPr>
              <a:spLocks noChangeArrowheads="1"/>
            </p:cNvSpPr>
            <p:nvPr/>
          </p:nvSpPr>
          <p:spPr bwMode="auto">
            <a:xfrm>
              <a:off x="2304" y="115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54</a:t>
              </a:r>
              <a:endParaRPr lang="en-US" altLang="en-US" sz="1600" b="1">
                <a:solidFill>
                  <a:srgbClr val="993300"/>
                </a:solidFill>
              </a:endParaRPr>
            </a:p>
          </p:txBody>
        </p:sp>
        <p:sp>
          <p:nvSpPr>
            <p:cNvPr id="32814" name="Line 39"/>
            <p:cNvSpPr>
              <a:spLocks noChangeShapeType="1"/>
            </p:cNvSpPr>
            <p:nvPr/>
          </p:nvSpPr>
          <p:spPr bwMode="auto">
            <a:xfrm>
              <a:off x="2520" y="1085"/>
              <a:ext cx="216" cy="144"/>
            </a:xfrm>
            <a:prstGeom prst="line">
              <a:avLst/>
            </a:prstGeom>
            <a:noFill/>
            <a:ln w="9525">
              <a:solidFill>
                <a:schemeClr val="tx1"/>
              </a:solidFill>
              <a:round/>
              <a:headEnd/>
              <a:tailEnd/>
            </a:ln>
          </p:spPr>
          <p:txBody>
            <a:bodyPr/>
            <a:lstStyle/>
            <a:p>
              <a:endParaRPr lang="en-IN"/>
            </a:p>
          </p:txBody>
        </p:sp>
        <p:sp>
          <p:nvSpPr>
            <p:cNvPr id="32815" name="Oval 40"/>
            <p:cNvSpPr>
              <a:spLocks noChangeArrowheads="1"/>
            </p:cNvSpPr>
            <p:nvPr/>
          </p:nvSpPr>
          <p:spPr bwMode="auto">
            <a:xfrm>
              <a:off x="2592" y="115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72</a:t>
              </a:r>
              <a:endParaRPr lang="en-US" altLang="en-US" sz="1600" b="1">
                <a:solidFill>
                  <a:srgbClr val="993300"/>
                </a:solidFill>
              </a:endParaRPr>
            </a:p>
          </p:txBody>
        </p:sp>
        <p:sp>
          <p:nvSpPr>
            <p:cNvPr id="32816" name="Rectangle 41"/>
            <p:cNvSpPr>
              <a:spLocks noChangeArrowheads="1"/>
            </p:cNvSpPr>
            <p:nvPr/>
          </p:nvSpPr>
          <p:spPr bwMode="auto">
            <a:xfrm>
              <a:off x="2808" y="1229"/>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17" name="Rectangle 42"/>
            <p:cNvSpPr>
              <a:spLocks noChangeArrowheads="1"/>
            </p:cNvSpPr>
            <p:nvPr/>
          </p:nvSpPr>
          <p:spPr bwMode="auto">
            <a:xfrm>
              <a:off x="2232" y="1013"/>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18" name="Rectangle 43"/>
            <p:cNvSpPr>
              <a:spLocks noChangeArrowheads="1"/>
            </p:cNvSpPr>
            <p:nvPr/>
          </p:nvSpPr>
          <p:spPr bwMode="auto">
            <a:xfrm>
              <a:off x="2592" y="869"/>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19" name="Rectangle 44"/>
            <p:cNvSpPr>
              <a:spLocks noChangeArrowheads="1"/>
            </p:cNvSpPr>
            <p:nvPr/>
          </p:nvSpPr>
          <p:spPr bwMode="auto">
            <a:xfrm>
              <a:off x="2376" y="581"/>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2</a:t>
              </a:r>
              <a:endParaRPr lang="en-US" altLang="en-US" sz="1600" b="1">
                <a:solidFill>
                  <a:srgbClr val="993300"/>
                </a:solidFill>
              </a:endParaRPr>
            </a:p>
          </p:txBody>
        </p:sp>
        <p:sp>
          <p:nvSpPr>
            <p:cNvPr id="32820" name="Rectangle 45"/>
            <p:cNvSpPr>
              <a:spLocks noChangeArrowheads="1"/>
            </p:cNvSpPr>
            <p:nvPr/>
          </p:nvSpPr>
          <p:spPr bwMode="auto">
            <a:xfrm>
              <a:off x="1584" y="1013"/>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2</a:t>
              </a:r>
              <a:endParaRPr lang="en-US" altLang="en-US" sz="1600" b="1">
                <a:solidFill>
                  <a:srgbClr val="993300"/>
                </a:solidFill>
              </a:endParaRPr>
            </a:p>
          </p:txBody>
        </p:sp>
        <p:sp>
          <p:nvSpPr>
            <p:cNvPr id="32821" name="Rectangle 46"/>
            <p:cNvSpPr>
              <a:spLocks noChangeArrowheads="1"/>
            </p:cNvSpPr>
            <p:nvPr/>
          </p:nvSpPr>
          <p:spPr bwMode="auto">
            <a:xfrm>
              <a:off x="2016" y="1373"/>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22" name="Rectangle 47"/>
            <p:cNvSpPr>
              <a:spLocks noChangeArrowheads="1"/>
            </p:cNvSpPr>
            <p:nvPr/>
          </p:nvSpPr>
          <p:spPr bwMode="auto">
            <a:xfrm>
              <a:off x="1872" y="725"/>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2</a:t>
              </a:r>
              <a:endParaRPr lang="en-US" altLang="en-US" sz="1600" b="1">
                <a:solidFill>
                  <a:srgbClr val="993300"/>
                </a:solidFill>
              </a:endParaRPr>
            </a:p>
          </p:txBody>
        </p:sp>
        <p:sp>
          <p:nvSpPr>
            <p:cNvPr id="32823" name="Line 48"/>
            <p:cNvSpPr>
              <a:spLocks noChangeShapeType="1"/>
            </p:cNvSpPr>
            <p:nvPr/>
          </p:nvSpPr>
          <p:spPr bwMode="auto">
            <a:xfrm flipH="1">
              <a:off x="1728" y="1301"/>
              <a:ext cx="72" cy="144"/>
            </a:xfrm>
            <a:prstGeom prst="line">
              <a:avLst/>
            </a:prstGeom>
            <a:noFill/>
            <a:ln w="9525">
              <a:solidFill>
                <a:schemeClr val="tx1"/>
              </a:solidFill>
              <a:round/>
              <a:headEnd/>
              <a:tailEnd/>
            </a:ln>
          </p:spPr>
          <p:txBody>
            <a:bodyPr/>
            <a:lstStyle/>
            <a:p>
              <a:endParaRPr lang="en-IN"/>
            </a:p>
          </p:txBody>
        </p:sp>
        <p:sp>
          <p:nvSpPr>
            <p:cNvPr id="32824" name="Oval 49"/>
            <p:cNvSpPr>
              <a:spLocks noChangeArrowheads="1"/>
            </p:cNvSpPr>
            <p:nvPr/>
          </p:nvSpPr>
          <p:spPr bwMode="auto">
            <a:xfrm>
              <a:off x="1584" y="1373"/>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18</a:t>
              </a:r>
              <a:endParaRPr lang="en-US" altLang="en-US" sz="1600" b="1">
                <a:solidFill>
                  <a:srgbClr val="993300"/>
                </a:solidFill>
              </a:endParaRPr>
            </a:p>
          </p:txBody>
        </p:sp>
        <p:sp>
          <p:nvSpPr>
            <p:cNvPr id="32825" name="Line 50"/>
            <p:cNvSpPr>
              <a:spLocks noChangeShapeType="1"/>
            </p:cNvSpPr>
            <p:nvPr/>
          </p:nvSpPr>
          <p:spPr bwMode="auto">
            <a:xfrm flipH="1">
              <a:off x="1584" y="1589"/>
              <a:ext cx="72" cy="144"/>
            </a:xfrm>
            <a:prstGeom prst="line">
              <a:avLst/>
            </a:prstGeom>
            <a:noFill/>
            <a:ln w="9525">
              <a:solidFill>
                <a:schemeClr val="tx1"/>
              </a:solidFill>
              <a:round/>
              <a:headEnd/>
              <a:tailEnd/>
            </a:ln>
          </p:spPr>
          <p:txBody>
            <a:bodyPr/>
            <a:lstStyle/>
            <a:p>
              <a:endParaRPr lang="en-IN"/>
            </a:p>
          </p:txBody>
        </p:sp>
        <p:sp>
          <p:nvSpPr>
            <p:cNvPr id="32826" name="Oval 51"/>
            <p:cNvSpPr>
              <a:spLocks noChangeArrowheads="1"/>
            </p:cNvSpPr>
            <p:nvPr/>
          </p:nvSpPr>
          <p:spPr bwMode="auto">
            <a:xfrm>
              <a:off x="1440" y="1661"/>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9</a:t>
              </a:r>
              <a:endParaRPr lang="en-US" altLang="en-US" sz="1600" b="1">
                <a:solidFill>
                  <a:srgbClr val="993300"/>
                </a:solidFill>
              </a:endParaRPr>
            </a:p>
          </p:txBody>
        </p:sp>
        <p:sp>
          <p:nvSpPr>
            <p:cNvPr id="32827" name="Rectangle 52"/>
            <p:cNvSpPr>
              <a:spLocks noChangeArrowheads="1"/>
            </p:cNvSpPr>
            <p:nvPr/>
          </p:nvSpPr>
          <p:spPr bwMode="auto">
            <a:xfrm>
              <a:off x="1440" y="1301"/>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2828" name="Rectangle 53"/>
            <p:cNvSpPr>
              <a:spLocks noChangeArrowheads="1"/>
            </p:cNvSpPr>
            <p:nvPr/>
          </p:nvSpPr>
          <p:spPr bwMode="auto">
            <a:xfrm>
              <a:off x="1296" y="1589"/>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grpSp>
      <p:grpSp>
        <p:nvGrpSpPr>
          <p:cNvPr id="32775" name="Group 54"/>
          <p:cNvGrpSpPr>
            <a:grpSpLocks/>
          </p:cNvGrpSpPr>
          <p:nvPr/>
        </p:nvGrpSpPr>
        <p:grpSpPr bwMode="auto">
          <a:xfrm>
            <a:off x="4648200" y="2057400"/>
            <a:ext cx="2514600" cy="1714500"/>
            <a:chOff x="1440" y="1694"/>
            <a:chExt cx="1512" cy="1080"/>
          </a:xfrm>
        </p:grpSpPr>
        <p:sp>
          <p:nvSpPr>
            <p:cNvPr id="32777" name="Oval 55"/>
            <p:cNvSpPr>
              <a:spLocks noChangeArrowheads="1"/>
            </p:cNvSpPr>
            <p:nvPr/>
          </p:nvSpPr>
          <p:spPr bwMode="auto">
            <a:xfrm>
              <a:off x="2160" y="1766"/>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45</a:t>
              </a:r>
              <a:endParaRPr lang="en-US" altLang="en-US" sz="1600" b="1">
                <a:solidFill>
                  <a:srgbClr val="993300"/>
                </a:solidFill>
              </a:endParaRPr>
            </a:p>
          </p:txBody>
        </p:sp>
        <p:sp>
          <p:nvSpPr>
            <p:cNvPr id="32778" name="Line 56"/>
            <p:cNvSpPr>
              <a:spLocks noChangeShapeType="1"/>
            </p:cNvSpPr>
            <p:nvPr/>
          </p:nvSpPr>
          <p:spPr bwMode="auto">
            <a:xfrm flipH="1">
              <a:off x="2016" y="1910"/>
              <a:ext cx="144" cy="144"/>
            </a:xfrm>
            <a:prstGeom prst="line">
              <a:avLst/>
            </a:prstGeom>
            <a:noFill/>
            <a:ln w="9525">
              <a:solidFill>
                <a:schemeClr val="tx1"/>
              </a:solidFill>
              <a:round/>
              <a:headEnd/>
              <a:tailEnd/>
            </a:ln>
          </p:spPr>
          <p:txBody>
            <a:bodyPr/>
            <a:lstStyle/>
            <a:p>
              <a:endParaRPr lang="en-IN"/>
            </a:p>
          </p:txBody>
        </p:sp>
        <p:sp>
          <p:nvSpPr>
            <p:cNvPr id="32779" name="Line 57"/>
            <p:cNvSpPr>
              <a:spLocks noChangeShapeType="1"/>
            </p:cNvSpPr>
            <p:nvPr/>
          </p:nvSpPr>
          <p:spPr bwMode="auto">
            <a:xfrm>
              <a:off x="2376" y="1910"/>
              <a:ext cx="144" cy="144"/>
            </a:xfrm>
            <a:prstGeom prst="line">
              <a:avLst/>
            </a:prstGeom>
            <a:noFill/>
            <a:ln w="9525">
              <a:solidFill>
                <a:schemeClr val="tx1"/>
              </a:solidFill>
              <a:round/>
              <a:headEnd/>
              <a:tailEnd/>
            </a:ln>
          </p:spPr>
          <p:txBody>
            <a:bodyPr/>
            <a:lstStyle/>
            <a:p>
              <a:endParaRPr lang="en-IN"/>
            </a:p>
          </p:txBody>
        </p:sp>
        <p:sp>
          <p:nvSpPr>
            <p:cNvPr id="32780" name="Oval 58"/>
            <p:cNvSpPr>
              <a:spLocks noChangeArrowheads="1"/>
            </p:cNvSpPr>
            <p:nvPr/>
          </p:nvSpPr>
          <p:spPr bwMode="auto">
            <a:xfrm>
              <a:off x="2376" y="198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63</a:t>
              </a:r>
              <a:endParaRPr lang="en-US" altLang="en-US" sz="1600" b="1">
                <a:solidFill>
                  <a:srgbClr val="993300"/>
                </a:solidFill>
              </a:endParaRPr>
            </a:p>
          </p:txBody>
        </p:sp>
        <p:sp>
          <p:nvSpPr>
            <p:cNvPr id="32781" name="Oval 59"/>
            <p:cNvSpPr>
              <a:spLocks noChangeArrowheads="1"/>
            </p:cNvSpPr>
            <p:nvPr/>
          </p:nvSpPr>
          <p:spPr bwMode="auto">
            <a:xfrm>
              <a:off x="1944" y="198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27</a:t>
              </a:r>
              <a:endParaRPr lang="en-US" altLang="en-US" sz="1600" b="1">
                <a:solidFill>
                  <a:srgbClr val="993300"/>
                </a:solidFill>
              </a:endParaRPr>
            </a:p>
          </p:txBody>
        </p:sp>
        <p:sp>
          <p:nvSpPr>
            <p:cNvPr id="32782" name="Line 60"/>
            <p:cNvSpPr>
              <a:spLocks noChangeShapeType="1"/>
            </p:cNvSpPr>
            <p:nvPr/>
          </p:nvSpPr>
          <p:spPr bwMode="auto">
            <a:xfrm flipH="1">
              <a:off x="1800" y="2126"/>
              <a:ext cx="144" cy="216"/>
            </a:xfrm>
            <a:prstGeom prst="line">
              <a:avLst/>
            </a:prstGeom>
            <a:noFill/>
            <a:ln w="9525">
              <a:solidFill>
                <a:schemeClr val="tx1"/>
              </a:solidFill>
              <a:round/>
              <a:headEnd/>
              <a:tailEnd/>
            </a:ln>
          </p:spPr>
          <p:txBody>
            <a:bodyPr/>
            <a:lstStyle/>
            <a:p>
              <a:endParaRPr lang="en-IN"/>
            </a:p>
          </p:txBody>
        </p:sp>
        <p:sp>
          <p:nvSpPr>
            <p:cNvPr id="32783" name="Oval 61"/>
            <p:cNvSpPr>
              <a:spLocks noChangeArrowheads="1"/>
            </p:cNvSpPr>
            <p:nvPr/>
          </p:nvSpPr>
          <p:spPr bwMode="auto">
            <a:xfrm>
              <a:off x="1728" y="2198"/>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18</a:t>
              </a:r>
              <a:endParaRPr lang="en-US" altLang="en-US" sz="1600" b="1">
                <a:solidFill>
                  <a:srgbClr val="993300"/>
                </a:solidFill>
              </a:endParaRPr>
            </a:p>
          </p:txBody>
        </p:sp>
        <p:sp>
          <p:nvSpPr>
            <p:cNvPr id="32784" name="Line 62"/>
            <p:cNvSpPr>
              <a:spLocks noChangeShapeType="1"/>
            </p:cNvSpPr>
            <p:nvPr/>
          </p:nvSpPr>
          <p:spPr bwMode="auto">
            <a:xfrm>
              <a:off x="2088" y="2198"/>
              <a:ext cx="36" cy="72"/>
            </a:xfrm>
            <a:prstGeom prst="line">
              <a:avLst/>
            </a:prstGeom>
            <a:noFill/>
            <a:ln w="9525">
              <a:solidFill>
                <a:schemeClr val="tx1"/>
              </a:solidFill>
              <a:round/>
              <a:headEnd/>
              <a:tailEnd/>
            </a:ln>
          </p:spPr>
          <p:txBody>
            <a:bodyPr/>
            <a:lstStyle/>
            <a:p>
              <a:endParaRPr lang="en-IN"/>
            </a:p>
          </p:txBody>
        </p:sp>
        <p:sp>
          <p:nvSpPr>
            <p:cNvPr id="32785" name="Oval 63"/>
            <p:cNvSpPr>
              <a:spLocks noChangeArrowheads="1"/>
            </p:cNvSpPr>
            <p:nvPr/>
          </p:nvSpPr>
          <p:spPr bwMode="auto">
            <a:xfrm>
              <a:off x="2016" y="227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36</a:t>
              </a:r>
              <a:endParaRPr lang="en-US" altLang="en-US" sz="1600" b="1">
                <a:solidFill>
                  <a:srgbClr val="993300"/>
                </a:solidFill>
              </a:endParaRPr>
            </a:p>
          </p:txBody>
        </p:sp>
        <p:sp>
          <p:nvSpPr>
            <p:cNvPr id="32786" name="Line 64"/>
            <p:cNvSpPr>
              <a:spLocks noChangeShapeType="1"/>
            </p:cNvSpPr>
            <p:nvPr/>
          </p:nvSpPr>
          <p:spPr bwMode="auto">
            <a:xfrm flipH="1">
              <a:off x="2376" y="2198"/>
              <a:ext cx="72" cy="144"/>
            </a:xfrm>
            <a:prstGeom prst="line">
              <a:avLst/>
            </a:prstGeom>
            <a:noFill/>
            <a:ln w="9525">
              <a:solidFill>
                <a:schemeClr val="tx1"/>
              </a:solidFill>
              <a:round/>
              <a:headEnd/>
              <a:tailEnd/>
            </a:ln>
          </p:spPr>
          <p:txBody>
            <a:bodyPr/>
            <a:lstStyle/>
            <a:p>
              <a:endParaRPr lang="en-IN"/>
            </a:p>
          </p:txBody>
        </p:sp>
        <p:sp>
          <p:nvSpPr>
            <p:cNvPr id="32787" name="Oval 65"/>
            <p:cNvSpPr>
              <a:spLocks noChangeArrowheads="1"/>
            </p:cNvSpPr>
            <p:nvPr/>
          </p:nvSpPr>
          <p:spPr bwMode="auto">
            <a:xfrm>
              <a:off x="2304" y="227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54</a:t>
              </a:r>
              <a:endParaRPr lang="en-US" altLang="en-US" sz="1600" b="1">
                <a:solidFill>
                  <a:srgbClr val="993300"/>
                </a:solidFill>
              </a:endParaRPr>
            </a:p>
          </p:txBody>
        </p:sp>
        <p:sp>
          <p:nvSpPr>
            <p:cNvPr id="32788" name="Line 66"/>
            <p:cNvSpPr>
              <a:spLocks noChangeShapeType="1"/>
            </p:cNvSpPr>
            <p:nvPr/>
          </p:nvSpPr>
          <p:spPr bwMode="auto">
            <a:xfrm>
              <a:off x="2520" y="2198"/>
              <a:ext cx="216" cy="144"/>
            </a:xfrm>
            <a:prstGeom prst="line">
              <a:avLst/>
            </a:prstGeom>
            <a:noFill/>
            <a:ln w="9525">
              <a:solidFill>
                <a:schemeClr val="tx1"/>
              </a:solidFill>
              <a:round/>
              <a:headEnd/>
              <a:tailEnd/>
            </a:ln>
          </p:spPr>
          <p:txBody>
            <a:bodyPr/>
            <a:lstStyle/>
            <a:p>
              <a:endParaRPr lang="en-IN"/>
            </a:p>
          </p:txBody>
        </p:sp>
        <p:sp>
          <p:nvSpPr>
            <p:cNvPr id="32789" name="Oval 67"/>
            <p:cNvSpPr>
              <a:spLocks noChangeArrowheads="1"/>
            </p:cNvSpPr>
            <p:nvPr/>
          </p:nvSpPr>
          <p:spPr bwMode="auto">
            <a:xfrm>
              <a:off x="2592" y="227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72</a:t>
              </a:r>
              <a:endParaRPr lang="en-US" altLang="en-US" sz="1600" b="1">
                <a:solidFill>
                  <a:srgbClr val="993300"/>
                </a:solidFill>
              </a:endParaRPr>
            </a:p>
          </p:txBody>
        </p:sp>
        <p:sp>
          <p:nvSpPr>
            <p:cNvPr id="32790" name="Rectangle 68"/>
            <p:cNvSpPr>
              <a:spLocks noChangeArrowheads="1"/>
            </p:cNvSpPr>
            <p:nvPr/>
          </p:nvSpPr>
          <p:spPr bwMode="auto">
            <a:xfrm>
              <a:off x="2808" y="2342"/>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791" name="Rectangle 69"/>
            <p:cNvSpPr>
              <a:spLocks noChangeArrowheads="1"/>
            </p:cNvSpPr>
            <p:nvPr/>
          </p:nvSpPr>
          <p:spPr bwMode="auto">
            <a:xfrm>
              <a:off x="2232" y="2126"/>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792" name="Rectangle 70"/>
            <p:cNvSpPr>
              <a:spLocks noChangeArrowheads="1"/>
            </p:cNvSpPr>
            <p:nvPr/>
          </p:nvSpPr>
          <p:spPr bwMode="auto">
            <a:xfrm>
              <a:off x="2592" y="1982"/>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793" name="Rectangle 71"/>
            <p:cNvSpPr>
              <a:spLocks noChangeArrowheads="1"/>
            </p:cNvSpPr>
            <p:nvPr/>
          </p:nvSpPr>
          <p:spPr bwMode="auto">
            <a:xfrm>
              <a:off x="2376" y="1694"/>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2794" name="Rectangle 72"/>
            <p:cNvSpPr>
              <a:spLocks noChangeArrowheads="1"/>
            </p:cNvSpPr>
            <p:nvPr/>
          </p:nvSpPr>
          <p:spPr bwMode="auto">
            <a:xfrm>
              <a:off x="1584" y="2126"/>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2795" name="Rectangle 73"/>
            <p:cNvSpPr>
              <a:spLocks noChangeArrowheads="1"/>
            </p:cNvSpPr>
            <p:nvPr/>
          </p:nvSpPr>
          <p:spPr bwMode="auto">
            <a:xfrm>
              <a:off x="2016" y="2486"/>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796" name="Rectangle 74"/>
            <p:cNvSpPr>
              <a:spLocks noChangeArrowheads="1"/>
            </p:cNvSpPr>
            <p:nvPr/>
          </p:nvSpPr>
          <p:spPr bwMode="auto">
            <a:xfrm>
              <a:off x="1872" y="1838"/>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797" name="Line 75"/>
            <p:cNvSpPr>
              <a:spLocks noChangeShapeType="1"/>
            </p:cNvSpPr>
            <p:nvPr/>
          </p:nvSpPr>
          <p:spPr bwMode="auto">
            <a:xfrm flipH="1">
              <a:off x="1728" y="2414"/>
              <a:ext cx="72" cy="145"/>
            </a:xfrm>
            <a:prstGeom prst="line">
              <a:avLst/>
            </a:prstGeom>
            <a:noFill/>
            <a:ln w="9525">
              <a:solidFill>
                <a:schemeClr val="tx1"/>
              </a:solidFill>
              <a:round/>
              <a:headEnd/>
              <a:tailEnd/>
            </a:ln>
          </p:spPr>
          <p:txBody>
            <a:bodyPr/>
            <a:lstStyle/>
            <a:p>
              <a:endParaRPr lang="en-IN"/>
            </a:p>
          </p:txBody>
        </p:sp>
        <p:sp>
          <p:nvSpPr>
            <p:cNvPr id="32798" name="Oval 76"/>
            <p:cNvSpPr>
              <a:spLocks noChangeArrowheads="1"/>
            </p:cNvSpPr>
            <p:nvPr/>
          </p:nvSpPr>
          <p:spPr bwMode="auto">
            <a:xfrm>
              <a:off x="1584" y="2486"/>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9</a:t>
              </a:r>
              <a:endParaRPr lang="en-US" altLang="en-US" sz="1600" b="1">
                <a:solidFill>
                  <a:srgbClr val="993300"/>
                </a:solidFill>
              </a:endParaRPr>
            </a:p>
          </p:txBody>
        </p:sp>
        <p:sp>
          <p:nvSpPr>
            <p:cNvPr id="32799" name="Rectangle 77"/>
            <p:cNvSpPr>
              <a:spLocks noChangeArrowheads="1"/>
            </p:cNvSpPr>
            <p:nvPr/>
          </p:nvSpPr>
          <p:spPr bwMode="auto">
            <a:xfrm>
              <a:off x="1440" y="2414"/>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2800" name="Line 78"/>
            <p:cNvSpPr>
              <a:spLocks noChangeShapeType="1"/>
            </p:cNvSpPr>
            <p:nvPr/>
          </p:nvSpPr>
          <p:spPr bwMode="auto">
            <a:xfrm>
              <a:off x="2160" y="2486"/>
              <a:ext cx="36" cy="72"/>
            </a:xfrm>
            <a:prstGeom prst="line">
              <a:avLst/>
            </a:prstGeom>
            <a:noFill/>
            <a:ln w="9525">
              <a:solidFill>
                <a:schemeClr val="tx1"/>
              </a:solidFill>
              <a:round/>
              <a:headEnd/>
              <a:tailEnd/>
            </a:ln>
          </p:spPr>
          <p:txBody>
            <a:bodyPr/>
            <a:lstStyle/>
            <a:p>
              <a:endParaRPr lang="en-IN"/>
            </a:p>
          </p:txBody>
        </p:sp>
        <p:sp>
          <p:nvSpPr>
            <p:cNvPr id="32801" name="Oval 79"/>
            <p:cNvSpPr>
              <a:spLocks noChangeArrowheads="1"/>
            </p:cNvSpPr>
            <p:nvPr/>
          </p:nvSpPr>
          <p:spPr bwMode="auto">
            <a:xfrm>
              <a:off x="2088" y="2558"/>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39</a:t>
              </a:r>
              <a:endParaRPr lang="en-US" altLang="en-US" sz="1600" b="1">
                <a:solidFill>
                  <a:srgbClr val="993300"/>
                </a:solidFill>
              </a:endParaRPr>
            </a:p>
          </p:txBody>
        </p:sp>
        <p:sp>
          <p:nvSpPr>
            <p:cNvPr id="32802" name="Rectangle 80"/>
            <p:cNvSpPr>
              <a:spLocks noChangeArrowheads="1"/>
            </p:cNvSpPr>
            <p:nvPr/>
          </p:nvSpPr>
          <p:spPr bwMode="auto">
            <a:xfrm>
              <a:off x="1872" y="2414"/>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grpSp>
      <p:sp>
        <p:nvSpPr>
          <p:cNvPr id="86" name="Rectangle 81"/>
          <p:cNvSpPr>
            <a:spLocks noChangeArrowheads="1"/>
          </p:cNvSpPr>
          <p:nvPr/>
        </p:nvSpPr>
        <p:spPr bwMode="auto">
          <a:xfrm>
            <a:off x="4648200" y="3886200"/>
            <a:ext cx="3733800" cy="304800"/>
          </a:xfrm>
          <a:prstGeom prst="rect">
            <a:avLst/>
          </a:prstGeom>
          <a:solidFill>
            <a:srgbClr val="58C85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gn="r">
              <a:spcBef>
                <a:spcPct val="20000"/>
              </a:spcBef>
              <a:defRPr/>
            </a:pPr>
            <a:r>
              <a:rPr lang="en-US" dirty="0">
                <a:latin typeface="+mn-lt"/>
              </a:rPr>
              <a:t>The tree is balanced using LL rotation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400" dirty="0">
              <a:solidFill>
                <a:schemeClr val="bg1"/>
              </a:solidFill>
              <a:latin typeface="+mj-lt"/>
            </a:endParaRPr>
          </a:p>
        </p:txBody>
      </p:sp>
      <p:sp>
        <p:nvSpPr>
          <p:cNvPr id="6" name="Rounded Rectangle 5"/>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Rotations to Balance AVL Trees</a:t>
            </a:r>
          </a:p>
        </p:txBody>
      </p:sp>
      <p:sp>
        <p:nvSpPr>
          <p:cNvPr id="33796" name="Rectangle 82"/>
          <p:cNvSpPr>
            <a:spLocks noChangeArrowheads="1"/>
          </p:cNvSpPr>
          <p:nvPr/>
        </p:nvSpPr>
        <p:spPr bwMode="auto">
          <a:xfrm>
            <a:off x="533400" y="1295400"/>
            <a:ext cx="7239000" cy="609600"/>
          </a:xfrm>
          <a:prstGeom prst="rect">
            <a:avLst/>
          </a:prstGeom>
          <a:noFill/>
          <a:ln w="9525">
            <a:noFill/>
            <a:miter lim="800000"/>
            <a:headEnd/>
            <a:tailEnd/>
          </a:ln>
          <a:effectLst/>
        </p:spPr>
        <p:txBody>
          <a:bodyPr/>
          <a:lstStyle/>
          <a:p>
            <a:pPr marL="342900" indent="-342900">
              <a:spcBef>
                <a:spcPct val="20000"/>
              </a:spcBef>
            </a:pPr>
            <a:r>
              <a:rPr lang="en-US" altLang="en-US" sz="2000">
                <a:latin typeface="Calibri" pitchFamily="34" charset="0"/>
              </a:rPr>
              <a:t>Example: Consider the AVL tree given below and insert 91 into it.</a:t>
            </a:r>
          </a:p>
        </p:txBody>
      </p:sp>
      <p:grpSp>
        <p:nvGrpSpPr>
          <p:cNvPr id="33797" name="Group 83"/>
          <p:cNvGrpSpPr>
            <a:grpSpLocks/>
          </p:cNvGrpSpPr>
          <p:nvPr/>
        </p:nvGrpSpPr>
        <p:grpSpPr bwMode="auto">
          <a:xfrm>
            <a:off x="457200" y="2057400"/>
            <a:ext cx="2667000" cy="1760538"/>
            <a:chOff x="1512" y="3218"/>
            <a:chExt cx="1584" cy="1109"/>
          </a:xfrm>
        </p:grpSpPr>
        <p:sp>
          <p:nvSpPr>
            <p:cNvPr id="33851" name="Oval 84"/>
            <p:cNvSpPr>
              <a:spLocks noChangeArrowheads="1"/>
            </p:cNvSpPr>
            <p:nvPr/>
          </p:nvSpPr>
          <p:spPr bwMode="auto">
            <a:xfrm>
              <a:off x="2088" y="329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45</a:t>
              </a:r>
              <a:endParaRPr lang="en-US" altLang="en-US" sz="1600" b="1">
                <a:solidFill>
                  <a:srgbClr val="993300"/>
                </a:solidFill>
              </a:endParaRPr>
            </a:p>
          </p:txBody>
        </p:sp>
        <p:sp>
          <p:nvSpPr>
            <p:cNvPr id="33852" name="Line 85"/>
            <p:cNvSpPr>
              <a:spLocks noChangeShapeType="1"/>
            </p:cNvSpPr>
            <p:nvPr/>
          </p:nvSpPr>
          <p:spPr bwMode="auto">
            <a:xfrm flipH="1">
              <a:off x="1944" y="3434"/>
              <a:ext cx="144" cy="144"/>
            </a:xfrm>
            <a:prstGeom prst="line">
              <a:avLst/>
            </a:prstGeom>
            <a:noFill/>
            <a:ln w="9525">
              <a:solidFill>
                <a:schemeClr val="tx1"/>
              </a:solidFill>
              <a:round/>
              <a:headEnd/>
              <a:tailEnd/>
            </a:ln>
          </p:spPr>
          <p:txBody>
            <a:bodyPr/>
            <a:lstStyle/>
            <a:p>
              <a:endParaRPr lang="en-IN"/>
            </a:p>
          </p:txBody>
        </p:sp>
        <p:sp>
          <p:nvSpPr>
            <p:cNvPr id="33853" name="Line 86"/>
            <p:cNvSpPr>
              <a:spLocks noChangeShapeType="1"/>
            </p:cNvSpPr>
            <p:nvPr/>
          </p:nvSpPr>
          <p:spPr bwMode="auto">
            <a:xfrm>
              <a:off x="2304" y="3434"/>
              <a:ext cx="144" cy="144"/>
            </a:xfrm>
            <a:prstGeom prst="line">
              <a:avLst/>
            </a:prstGeom>
            <a:noFill/>
            <a:ln w="9525">
              <a:solidFill>
                <a:schemeClr val="tx1"/>
              </a:solidFill>
              <a:round/>
              <a:headEnd/>
              <a:tailEnd/>
            </a:ln>
          </p:spPr>
          <p:txBody>
            <a:bodyPr/>
            <a:lstStyle/>
            <a:p>
              <a:endParaRPr lang="en-IN"/>
            </a:p>
          </p:txBody>
        </p:sp>
        <p:sp>
          <p:nvSpPr>
            <p:cNvPr id="33854" name="Oval 87"/>
            <p:cNvSpPr>
              <a:spLocks noChangeArrowheads="1"/>
            </p:cNvSpPr>
            <p:nvPr/>
          </p:nvSpPr>
          <p:spPr bwMode="auto">
            <a:xfrm>
              <a:off x="2304" y="3506"/>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63</a:t>
              </a:r>
              <a:endParaRPr lang="en-US" altLang="en-US" sz="1600" b="1">
                <a:solidFill>
                  <a:srgbClr val="993300"/>
                </a:solidFill>
              </a:endParaRPr>
            </a:p>
          </p:txBody>
        </p:sp>
        <p:sp>
          <p:nvSpPr>
            <p:cNvPr id="33855" name="Oval 88"/>
            <p:cNvSpPr>
              <a:spLocks noChangeArrowheads="1"/>
            </p:cNvSpPr>
            <p:nvPr/>
          </p:nvSpPr>
          <p:spPr bwMode="auto">
            <a:xfrm>
              <a:off x="1872" y="3506"/>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36</a:t>
              </a:r>
              <a:endParaRPr lang="en-US" altLang="en-US" sz="1600" b="1">
                <a:solidFill>
                  <a:srgbClr val="993300"/>
                </a:solidFill>
              </a:endParaRPr>
            </a:p>
          </p:txBody>
        </p:sp>
        <p:sp>
          <p:nvSpPr>
            <p:cNvPr id="33856" name="Line 89"/>
            <p:cNvSpPr>
              <a:spLocks noChangeShapeType="1"/>
            </p:cNvSpPr>
            <p:nvPr/>
          </p:nvSpPr>
          <p:spPr bwMode="auto">
            <a:xfrm flipH="1">
              <a:off x="1728" y="3650"/>
              <a:ext cx="144" cy="216"/>
            </a:xfrm>
            <a:prstGeom prst="line">
              <a:avLst/>
            </a:prstGeom>
            <a:noFill/>
            <a:ln w="9525">
              <a:solidFill>
                <a:schemeClr val="tx1"/>
              </a:solidFill>
              <a:round/>
              <a:headEnd/>
              <a:tailEnd/>
            </a:ln>
          </p:spPr>
          <p:txBody>
            <a:bodyPr/>
            <a:lstStyle/>
            <a:p>
              <a:endParaRPr lang="en-IN"/>
            </a:p>
          </p:txBody>
        </p:sp>
        <p:sp>
          <p:nvSpPr>
            <p:cNvPr id="33857" name="Oval 90"/>
            <p:cNvSpPr>
              <a:spLocks noChangeArrowheads="1"/>
            </p:cNvSpPr>
            <p:nvPr/>
          </p:nvSpPr>
          <p:spPr bwMode="auto">
            <a:xfrm>
              <a:off x="1656" y="372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27</a:t>
              </a:r>
              <a:endParaRPr lang="en-US" altLang="en-US" sz="1600" b="1">
                <a:solidFill>
                  <a:srgbClr val="993300"/>
                </a:solidFill>
              </a:endParaRPr>
            </a:p>
          </p:txBody>
        </p:sp>
        <p:sp>
          <p:nvSpPr>
            <p:cNvPr id="33858" name="Line 91"/>
            <p:cNvSpPr>
              <a:spLocks noChangeShapeType="1"/>
            </p:cNvSpPr>
            <p:nvPr/>
          </p:nvSpPr>
          <p:spPr bwMode="auto">
            <a:xfrm>
              <a:off x="2016" y="3722"/>
              <a:ext cx="72" cy="144"/>
            </a:xfrm>
            <a:prstGeom prst="line">
              <a:avLst/>
            </a:prstGeom>
            <a:noFill/>
            <a:ln w="9525">
              <a:solidFill>
                <a:schemeClr val="tx1"/>
              </a:solidFill>
              <a:round/>
              <a:headEnd/>
              <a:tailEnd/>
            </a:ln>
          </p:spPr>
          <p:txBody>
            <a:bodyPr/>
            <a:lstStyle/>
            <a:p>
              <a:endParaRPr lang="en-IN"/>
            </a:p>
          </p:txBody>
        </p:sp>
        <p:sp>
          <p:nvSpPr>
            <p:cNvPr id="33859" name="Oval 92"/>
            <p:cNvSpPr>
              <a:spLocks noChangeArrowheads="1"/>
            </p:cNvSpPr>
            <p:nvPr/>
          </p:nvSpPr>
          <p:spPr bwMode="auto">
            <a:xfrm>
              <a:off x="1944" y="3794"/>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39</a:t>
              </a:r>
              <a:endParaRPr lang="en-US" altLang="en-US" sz="1600" b="1">
                <a:solidFill>
                  <a:srgbClr val="993300"/>
                </a:solidFill>
              </a:endParaRPr>
            </a:p>
          </p:txBody>
        </p:sp>
        <p:sp>
          <p:nvSpPr>
            <p:cNvPr id="33860" name="Line 93"/>
            <p:cNvSpPr>
              <a:spLocks noChangeShapeType="1"/>
            </p:cNvSpPr>
            <p:nvPr/>
          </p:nvSpPr>
          <p:spPr bwMode="auto">
            <a:xfrm flipH="1">
              <a:off x="2304" y="3722"/>
              <a:ext cx="72" cy="144"/>
            </a:xfrm>
            <a:prstGeom prst="line">
              <a:avLst/>
            </a:prstGeom>
            <a:noFill/>
            <a:ln w="9525">
              <a:solidFill>
                <a:schemeClr val="tx1"/>
              </a:solidFill>
              <a:round/>
              <a:headEnd/>
              <a:tailEnd/>
            </a:ln>
          </p:spPr>
          <p:txBody>
            <a:bodyPr/>
            <a:lstStyle/>
            <a:p>
              <a:endParaRPr lang="en-IN"/>
            </a:p>
          </p:txBody>
        </p:sp>
        <p:sp>
          <p:nvSpPr>
            <p:cNvPr id="33861" name="Oval 94"/>
            <p:cNvSpPr>
              <a:spLocks noChangeArrowheads="1"/>
            </p:cNvSpPr>
            <p:nvPr/>
          </p:nvSpPr>
          <p:spPr bwMode="auto">
            <a:xfrm>
              <a:off x="2232" y="3794"/>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54</a:t>
              </a:r>
              <a:endParaRPr lang="en-US" altLang="en-US" sz="1600" b="1">
                <a:solidFill>
                  <a:srgbClr val="993300"/>
                </a:solidFill>
              </a:endParaRPr>
            </a:p>
          </p:txBody>
        </p:sp>
        <p:sp>
          <p:nvSpPr>
            <p:cNvPr id="33862" name="Line 95"/>
            <p:cNvSpPr>
              <a:spLocks noChangeShapeType="1"/>
            </p:cNvSpPr>
            <p:nvPr/>
          </p:nvSpPr>
          <p:spPr bwMode="auto">
            <a:xfrm>
              <a:off x="2448" y="3722"/>
              <a:ext cx="216" cy="144"/>
            </a:xfrm>
            <a:prstGeom prst="line">
              <a:avLst/>
            </a:prstGeom>
            <a:noFill/>
            <a:ln w="9525">
              <a:solidFill>
                <a:schemeClr val="tx1"/>
              </a:solidFill>
              <a:round/>
              <a:headEnd/>
              <a:tailEnd/>
            </a:ln>
          </p:spPr>
          <p:txBody>
            <a:bodyPr/>
            <a:lstStyle/>
            <a:p>
              <a:endParaRPr lang="en-IN"/>
            </a:p>
          </p:txBody>
        </p:sp>
        <p:sp>
          <p:nvSpPr>
            <p:cNvPr id="33863" name="Oval 96"/>
            <p:cNvSpPr>
              <a:spLocks noChangeArrowheads="1"/>
            </p:cNvSpPr>
            <p:nvPr/>
          </p:nvSpPr>
          <p:spPr bwMode="auto">
            <a:xfrm>
              <a:off x="2520" y="3794"/>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72</a:t>
              </a:r>
              <a:endParaRPr lang="en-US" altLang="en-US" sz="1600" b="1">
                <a:solidFill>
                  <a:srgbClr val="993300"/>
                </a:solidFill>
              </a:endParaRPr>
            </a:p>
          </p:txBody>
        </p:sp>
        <p:sp>
          <p:nvSpPr>
            <p:cNvPr id="33864" name="Rectangle 97"/>
            <p:cNvSpPr>
              <a:spLocks noChangeArrowheads="1"/>
            </p:cNvSpPr>
            <p:nvPr/>
          </p:nvSpPr>
          <p:spPr bwMode="auto">
            <a:xfrm>
              <a:off x="2736" y="3751"/>
              <a:ext cx="360"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3865" name="Rectangle 98"/>
            <p:cNvSpPr>
              <a:spLocks noChangeArrowheads="1"/>
            </p:cNvSpPr>
            <p:nvPr/>
          </p:nvSpPr>
          <p:spPr bwMode="auto">
            <a:xfrm>
              <a:off x="2160" y="3650"/>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66" name="Rectangle 99"/>
            <p:cNvSpPr>
              <a:spLocks noChangeArrowheads="1"/>
            </p:cNvSpPr>
            <p:nvPr/>
          </p:nvSpPr>
          <p:spPr bwMode="auto">
            <a:xfrm>
              <a:off x="2520" y="3506"/>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3867" name="Rectangle 100"/>
            <p:cNvSpPr>
              <a:spLocks noChangeArrowheads="1"/>
            </p:cNvSpPr>
            <p:nvPr/>
          </p:nvSpPr>
          <p:spPr bwMode="auto">
            <a:xfrm>
              <a:off x="2304" y="3218"/>
              <a:ext cx="360"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3868" name="Rectangle 101"/>
            <p:cNvSpPr>
              <a:spLocks noChangeArrowheads="1"/>
            </p:cNvSpPr>
            <p:nvPr/>
          </p:nvSpPr>
          <p:spPr bwMode="auto">
            <a:xfrm>
              <a:off x="1512" y="3650"/>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69" name="Rectangle 102"/>
            <p:cNvSpPr>
              <a:spLocks noChangeArrowheads="1"/>
            </p:cNvSpPr>
            <p:nvPr/>
          </p:nvSpPr>
          <p:spPr bwMode="auto">
            <a:xfrm>
              <a:off x="1944" y="4010"/>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70" name="Rectangle 103"/>
            <p:cNvSpPr>
              <a:spLocks noChangeArrowheads="1"/>
            </p:cNvSpPr>
            <p:nvPr/>
          </p:nvSpPr>
          <p:spPr bwMode="auto">
            <a:xfrm>
              <a:off x="1800" y="3362"/>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71" name="Oval 104"/>
            <p:cNvSpPr>
              <a:spLocks noChangeArrowheads="1"/>
            </p:cNvSpPr>
            <p:nvPr/>
          </p:nvSpPr>
          <p:spPr bwMode="auto">
            <a:xfrm>
              <a:off x="2664" y="4111"/>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89</a:t>
              </a:r>
              <a:endParaRPr lang="en-US" altLang="en-US" sz="1600" b="1">
                <a:solidFill>
                  <a:srgbClr val="993300"/>
                </a:solidFill>
              </a:endParaRPr>
            </a:p>
          </p:txBody>
        </p:sp>
        <p:sp>
          <p:nvSpPr>
            <p:cNvPr id="33872" name="Rectangle 105"/>
            <p:cNvSpPr>
              <a:spLocks noChangeArrowheads="1"/>
            </p:cNvSpPr>
            <p:nvPr/>
          </p:nvSpPr>
          <p:spPr bwMode="auto">
            <a:xfrm>
              <a:off x="2880" y="4039"/>
              <a:ext cx="144" cy="144"/>
            </a:xfrm>
            <a:prstGeom prst="rect">
              <a:avLst/>
            </a:prstGeom>
            <a:solidFill>
              <a:srgbClr val="FFFFCC"/>
            </a:solidFill>
            <a:ln w="9525">
              <a:solidFill>
                <a:schemeClr val="tx1"/>
              </a:solidFill>
              <a:miter lim="800000"/>
              <a:headEnd/>
              <a:tailEnd/>
            </a:ln>
          </p:spPr>
          <p:txBody>
            <a:bodyPr/>
            <a:lstStyle/>
            <a:p>
              <a:pPr algn="r"/>
              <a:r>
                <a:rPr lang="en-US" altLang="en-US" sz="800" b="1">
                  <a:solidFill>
                    <a:srgbClr val="993300"/>
                  </a:solidFill>
                </a:rPr>
                <a:t>0</a:t>
              </a:r>
              <a:endParaRPr lang="en-US" altLang="en-US" sz="1600" b="1">
                <a:solidFill>
                  <a:srgbClr val="993300"/>
                </a:solidFill>
              </a:endParaRPr>
            </a:p>
          </p:txBody>
        </p:sp>
        <p:sp>
          <p:nvSpPr>
            <p:cNvPr id="33873" name="Line 106"/>
            <p:cNvSpPr>
              <a:spLocks noChangeShapeType="1"/>
            </p:cNvSpPr>
            <p:nvPr/>
          </p:nvSpPr>
          <p:spPr bwMode="auto">
            <a:xfrm>
              <a:off x="2664" y="3967"/>
              <a:ext cx="72" cy="144"/>
            </a:xfrm>
            <a:prstGeom prst="line">
              <a:avLst/>
            </a:prstGeom>
            <a:noFill/>
            <a:ln w="9525">
              <a:solidFill>
                <a:schemeClr val="tx1"/>
              </a:solidFill>
              <a:round/>
              <a:headEnd/>
              <a:tailEnd/>
            </a:ln>
          </p:spPr>
          <p:txBody>
            <a:bodyPr/>
            <a:lstStyle/>
            <a:p>
              <a:endParaRPr lang="en-IN"/>
            </a:p>
          </p:txBody>
        </p:sp>
      </p:grpSp>
      <p:grpSp>
        <p:nvGrpSpPr>
          <p:cNvPr id="33798" name="Group 107"/>
          <p:cNvGrpSpPr>
            <a:grpSpLocks/>
          </p:cNvGrpSpPr>
          <p:nvPr/>
        </p:nvGrpSpPr>
        <p:grpSpPr bwMode="auto">
          <a:xfrm>
            <a:off x="685800" y="4114800"/>
            <a:ext cx="2743200" cy="2173288"/>
            <a:chOff x="1440" y="2352"/>
            <a:chExt cx="1728" cy="1369"/>
          </a:xfrm>
        </p:grpSpPr>
        <p:sp>
          <p:nvSpPr>
            <p:cNvPr id="33827" name="Oval 108"/>
            <p:cNvSpPr>
              <a:spLocks noChangeArrowheads="1"/>
            </p:cNvSpPr>
            <p:nvPr/>
          </p:nvSpPr>
          <p:spPr bwMode="auto">
            <a:xfrm>
              <a:off x="2016" y="2424"/>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45</a:t>
              </a:r>
              <a:endParaRPr lang="en-US" altLang="en-US" sz="1600" b="1">
                <a:solidFill>
                  <a:srgbClr val="993300"/>
                </a:solidFill>
              </a:endParaRPr>
            </a:p>
          </p:txBody>
        </p:sp>
        <p:sp>
          <p:nvSpPr>
            <p:cNvPr id="33828" name="Line 109"/>
            <p:cNvSpPr>
              <a:spLocks noChangeShapeType="1"/>
            </p:cNvSpPr>
            <p:nvPr/>
          </p:nvSpPr>
          <p:spPr bwMode="auto">
            <a:xfrm flipH="1">
              <a:off x="1872" y="2568"/>
              <a:ext cx="144" cy="144"/>
            </a:xfrm>
            <a:prstGeom prst="line">
              <a:avLst/>
            </a:prstGeom>
            <a:noFill/>
            <a:ln w="9525">
              <a:solidFill>
                <a:schemeClr val="tx1"/>
              </a:solidFill>
              <a:round/>
              <a:headEnd/>
              <a:tailEnd/>
            </a:ln>
          </p:spPr>
          <p:txBody>
            <a:bodyPr/>
            <a:lstStyle/>
            <a:p>
              <a:endParaRPr lang="en-IN"/>
            </a:p>
          </p:txBody>
        </p:sp>
        <p:sp>
          <p:nvSpPr>
            <p:cNvPr id="33829" name="Line 110"/>
            <p:cNvSpPr>
              <a:spLocks noChangeShapeType="1"/>
            </p:cNvSpPr>
            <p:nvPr/>
          </p:nvSpPr>
          <p:spPr bwMode="auto">
            <a:xfrm>
              <a:off x="2232" y="2568"/>
              <a:ext cx="144" cy="144"/>
            </a:xfrm>
            <a:prstGeom prst="line">
              <a:avLst/>
            </a:prstGeom>
            <a:noFill/>
            <a:ln w="9525">
              <a:solidFill>
                <a:schemeClr val="tx1"/>
              </a:solidFill>
              <a:round/>
              <a:headEnd/>
              <a:tailEnd/>
            </a:ln>
          </p:spPr>
          <p:txBody>
            <a:bodyPr/>
            <a:lstStyle/>
            <a:p>
              <a:endParaRPr lang="en-IN"/>
            </a:p>
          </p:txBody>
        </p:sp>
        <p:sp>
          <p:nvSpPr>
            <p:cNvPr id="33830" name="Oval 111"/>
            <p:cNvSpPr>
              <a:spLocks noChangeArrowheads="1"/>
            </p:cNvSpPr>
            <p:nvPr/>
          </p:nvSpPr>
          <p:spPr bwMode="auto">
            <a:xfrm>
              <a:off x="2232" y="264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63</a:t>
              </a:r>
              <a:endParaRPr lang="en-US" altLang="en-US" sz="1600" b="1">
                <a:solidFill>
                  <a:srgbClr val="993300"/>
                </a:solidFill>
              </a:endParaRPr>
            </a:p>
          </p:txBody>
        </p:sp>
        <p:sp>
          <p:nvSpPr>
            <p:cNvPr id="33831" name="Oval 112"/>
            <p:cNvSpPr>
              <a:spLocks noChangeArrowheads="1"/>
            </p:cNvSpPr>
            <p:nvPr/>
          </p:nvSpPr>
          <p:spPr bwMode="auto">
            <a:xfrm>
              <a:off x="1800" y="264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36</a:t>
              </a:r>
              <a:endParaRPr lang="en-US" altLang="en-US" sz="1600" b="1">
                <a:solidFill>
                  <a:srgbClr val="993300"/>
                </a:solidFill>
              </a:endParaRPr>
            </a:p>
          </p:txBody>
        </p:sp>
        <p:sp>
          <p:nvSpPr>
            <p:cNvPr id="33832" name="Line 113"/>
            <p:cNvSpPr>
              <a:spLocks noChangeShapeType="1"/>
            </p:cNvSpPr>
            <p:nvPr/>
          </p:nvSpPr>
          <p:spPr bwMode="auto">
            <a:xfrm flipH="1">
              <a:off x="1656" y="2784"/>
              <a:ext cx="144" cy="216"/>
            </a:xfrm>
            <a:prstGeom prst="line">
              <a:avLst/>
            </a:prstGeom>
            <a:noFill/>
            <a:ln w="9525">
              <a:solidFill>
                <a:schemeClr val="tx1"/>
              </a:solidFill>
              <a:round/>
              <a:headEnd/>
              <a:tailEnd/>
            </a:ln>
          </p:spPr>
          <p:txBody>
            <a:bodyPr/>
            <a:lstStyle/>
            <a:p>
              <a:endParaRPr lang="en-IN"/>
            </a:p>
          </p:txBody>
        </p:sp>
        <p:sp>
          <p:nvSpPr>
            <p:cNvPr id="33833" name="Oval 114"/>
            <p:cNvSpPr>
              <a:spLocks noChangeArrowheads="1"/>
            </p:cNvSpPr>
            <p:nvPr/>
          </p:nvSpPr>
          <p:spPr bwMode="auto">
            <a:xfrm>
              <a:off x="1584" y="2856"/>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27</a:t>
              </a:r>
              <a:endParaRPr lang="en-US" altLang="en-US" sz="1600" b="1">
                <a:solidFill>
                  <a:srgbClr val="993300"/>
                </a:solidFill>
              </a:endParaRPr>
            </a:p>
          </p:txBody>
        </p:sp>
        <p:sp>
          <p:nvSpPr>
            <p:cNvPr id="33834" name="Line 115"/>
            <p:cNvSpPr>
              <a:spLocks noChangeShapeType="1"/>
            </p:cNvSpPr>
            <p:nvPr/>
          </p:nvSpPr>
          <p:spPr bwMode="auto">
            <a:xfrm>
              <a:off x="1944" y="2856"/>
              <a:ext cx="72" cy="144"/>
            </a:xfrm>
            <a:prstGeom prst="line">
              <a:avLst/>
            </a:prstGeom>
            <a:noFill/>
            <a:ln w="9525">
              <a:solidFill>
                <a:schemeClr val="tx1"/>
              </a:solidFill>
              <a:round/>
              <a:headEnd/>
              <a:tailEnd/>
            </a:ln>
          </p:spPr>
          <p:txBody>
            <a:bodyPr/>
            <a:lstStyle/>
            <a:p>
              <a:endParaRPr lang="en-IN"/>
            </a:p>
          </p:txBody>
        </p:sp>
        <p:sp>
          <p:nvSpPr>
            <p:cNvPr id="33835" name="Oval 116"/>
            <p:cNvSpPr>
              <a:spLocks noChangeArrowheads="1"/>
            </p:cNvSpPr>
            <p:nvPr/>
          </p:nvSpPr>
          <p:spPr bwMode="auto">
            <a:xfrm>
              <a:off x="1872" y="2928"/>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39</a:t>
              </a:r>
              <a:endParaRPr lang="en-US" altLang="en-US" sz="1600" b="1">
                <a:solidFill>
                  <a:srgbClr val="993300"/>
                </a:solidFill>
              </a:endParaRPr>
            </a:p>
          </p:txBody>
        </p:sp>
        <p:sp>
          <p:nvSpPr>
            <p:cNvPr id="33836" name="Line 117"/>
            <p:cNvSpPr>
              <a:spLocks noChangeShapeType="1"/>
            </p:cNvSpPr>
            <p:nvPr/>
          </p:nvSpPr>
          <p:spPr bwMode="auto">
            <a:xfrm flipH="1">
              <a:off x="2232" y="2856"/>
              <a:ext cx="72" cy="144"/>
            </a:xfrm>
            <a:prstGeom prst="line">
              <a:avLst/>
            </a:prstGeom>
            <a:noFill/>
            <a:ln w="9525">
              <a:solidFill>
                <a:schemeClr val="tx1"/>
              </a:solidFill>
              <a:round/>
              <a:headEnd/>
              <a:tailEnd/>
            </a:ln>
          </p:spPr>
          <p:txBody>
            <a:bodyPr/>
            <a:lstStyle/>
            <a:p>
              <a:endParaRPr lang="en-IN"/>
            </a:p>
          </p:txBody>
        </p:sp>
        <p:sp>
          <p:nvSpPr>
            <p:cNvPr id="33837" name="Oval 118"/>
            <p:cNvSpPr>
              <a:spLocks noChangeArrowheads="1"/>
            </p:cNvSpPr>
            <p:nvPr/>
          </p:nvSpPr>
          <p:spPr bwMode="auto">
            <a:xfrm>
              <a:off x="2160" y="2928"/>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54</a:t>
              </a:r>
              <a:endParaRPr lang="en-US" altLang="en-US" sz="1600" b="1">
                <a:solidFill>
                  <a:srgbClr val="993300"/>
                </a:solidFill>
              </a:endParaRPr>
            </a:p>
          </p:txBody>
        </p:sp>
        <p:sp>
          <p:nvSpPr>
            <p:cNvPr id="33838" name="Line 119"/>
            <p:cNvSpPr>
              <a:spLocks noChangeShapeType="1"/>
            </p:cNvSpPr>
            <p:nvPr/>
          </p:nvSpPr>
          <p:spPr bwMode="auto">
            <a:xfrm>
              <a:off x="2376" y="2856"/>
              <a:ext cx="216" cy="144"/>
            </a:xfrm>
            <a:prstGeom prst="line">
              <a:avLst/>
            </a:prstGeom>
            <a:noFill/>
            <a:ln w="9525">
              <a:solidFill>
                <a:schemeClr val="tx1"/>
              </a:solidFill>
              <a:round/>
              <a:headEnd/>
              <a:tailEnd/>
            </a:ln>
          </p:spPr>
          <p:txBody>
            <a:bodyPr/>
            <a:lstStyle/>
            <a:p>
              <a:endParaRPr lang="en-IN"/>
            </a:p>
          </p:txBody>
        </p:sp>
        <p:sp>
          <p:nvSpPr>
            <p:cNvPr id="33839" name="Oval 120"/>
            <p:cNvSpPr>
              <a:spLocks noChangeArrowheads="1"/>
            </p:cNvSpPr>
            <p:nvPr/>
          </p:nvSpPr>
          <p:spPr bwMode="auto">
            <a:xfrm>
              <a:off x="2448" y="2928"/>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72</a:t>
              </a:r>
              <a:endParaRPr lang="en-US" altLang="en-US" sz="1600" b="1">
                <a:solidFill>
                  <a:srgbClr val="993300"/>
                </a:solidFill>
              </a:endParaRPr>
            </a:p>
          </p:txBody>
        </p:sp>
        <p:sp>
          <p:nvSpPr>
            <p:cNvPr id="33840" name="Rectangle 121"/>
            <p:cNvSpPr>
              <a:spLocks noChangeArrowheads="1"/>
            </p:cNvSpPr>
            <p:nvPr/>
          </p:nvSpPr>
          <p:spPr bwMode="auto">
            <a:xfrm>
              <a:off x="2664" y="2885"/>
              <a:ext cx="360"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-2</a:t>
              </a:r>
              <a:endParaRPr lang="en-US" altLang="en-US" sz="1600" b="1">
                <a:solidFill>
                  <a:srgbClr val="993300"/>
                </a:solidFill>
              </a:endParaRPr>
            </a:p>
          </p:txBody>
        </p:sp>
        <p:sp>
          <p:nvSpPr>
            <p:cNvPr id="33841" name="Rectangle 122"/>
            <p:cNvSpPr>
              <a:spLocks noChangeArrowheads="1"/>
            </p:cNvSpPr>
            <p:nvPr/>
          </p:nvSpPr>
          <p:spPr bwMode="auto">
            <a:xfrm>
              <a:off x="2448" y="2640"/>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-2</a:t>
              </a:r>
              <a:endParaRPr lang="en-US" altLang="en-US" sz="1600" b="1">
                <a:solidFill>
                  <a:srgbClr val="993300"/>
                </a:solidFill>
              </a:endParaRPr>
            </a:p>
          </p:txBody>
        </p:sp>
        <p:sp>
          <p:nvSpPr>
            <p:cNvPr id="33842" name="Rectangle 123"/>
            <p:cNvSpPr>
              <a:spLocks noChangeArrowheads="1"/>
            </p:cNvSpPr>
            <p:nvPr/>
          </p:nvSpPr>
          <p:spPr bwMode="auto">
            <a:xfrm>
              <a:off x="2232" y="2352"/>
              <a:ext cx="360"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-2</a:t>
              </a:r>
              <a:endParaRPr lang="en-US" altLang="en-US" sz="1600" b="1">
                <a:solidFill>
                  <a:srgbClr val="993300"/>
                </a:solidFill>
              </a:endParaRPr>
            </a:p>
          </p:txBody>
        </p:sp>
        <p:sp>
          <p:nvSpPr>
            <p:cNvPr id="33843" name="Rectangle 124"/>
            <p:cNvSpPr>
              <a:spLocks noChangeArrowheads="1"/>
            </p:cNvSpPr>
            <p:nvPr/>
          </p:nvSpPr>
          <p:spPr bwMode="auto">
            <a:xfrm>
              <a:off x="1440" y="2784"/>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44" name="Rectangle 125"/>
            <p:cNvSpPr>
              <a:spLocks noChangeArrowheads="1"/>
            </p:cNvSpPr>
            <p:nvPr/>
          </p:nvSpPr>
          <p:spPr bwMode="auto">
            <a:xfrm>
              <a:off x="1872" y="3144"/>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45" name="Rectangle 126"/>
            <p:cNvSpPr>
              <a:spLocks noChangeArrowheads="1"/>
            </p:cNvSpPr>
            <p:nvPr/>
          </p:nvSpPr>
          <p:spPr bwMode="auto">
            <a:xfrm>
              <a:off x="1728" y="2496"/>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46" name="Oval 127"/>
            <p:cNvSpPr>
              <a:spLocks noChangeArrowheads="1"/>
            </p:cNvSpPr>
            <p:nvPr/>
          </p:nvSpPr>
          <p:spPr bwMode="auto">
            <a:xfrm>
              <a:off x="2592" y="321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89</a:t>
              </a:r>
              <a:endParaRPr lang="en-US" altLang="en-US" sz="1600" b="1">
                <a:solidFill>
                  <a:srgbClr val="993300"/>
                </a:solidFill>
              </a:endParaRPr>
            </a:p>
          </p:txBody>
        </p:sp>
        <p:sp>
          <p:nvSpPr>
            <p:cNvPr id="33847" name="Rectangle 128"/>
            <p:cNvSpPr>
              <a:spLocks noChangeArrowheads="1"/>
            </p:cNvSpPr>
            <p:nvPr/>
          </p:nvSpPr>
          <p:spPr bwMode="auto">
            <a:xfrm>
              <a:off x="2808" y="3147"/>
              <a:ext cx="288" cy="170"/>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3848" name="Line 129"/>
            <p:cNvSpPr>
              <a:spLocks noChangeShapeType="1"/>
            </p:cNvSpPr>
            <p:nvPr/>
          </p:nvSpPr>
          <p:spPr bwMode="auto">
            <a:xfrm>
              <a:off x="2592" y="3101"/>
              <a:ext cx="72" cy="144"/>
            </a:xfrm>
            <a:prstGeom prst="line">
              <a:avLst/>
            </a:prstGeom>
            <a:noFill/>
            <a:ln w="9525">
              <a:solidFill>
                <a:schemeClr val="tx1"/>
              </a:solidFill>
              <a:round/>
              <a:headEnd/>
              <a:tailEnd/>
            </a:ln>
          </p:spPr>
          <p:txBody>
            <a:bodyPr/>
            <a:lstStyle/>
            <a:p>
              <a:endParaRPr lang="en-IN"/>
            </a:p>
          </p:txBody>
        </p:sp>
        <p:sp>
          <p:nvSpPr>
            <p:cNvPr id="33849" name="Oval 130"/>
            <p:cNvSpPr>
              <a:spLocks noChangeArrowheads="1"/>
            </p:cNvSpPr>
            <p:nvPr/>
          </p:nvSpPr>
          <p:spPr bwMode="auto">
            <a:xfrm>
              <a:off x="2736" y="3505"/>
              <a:ext cx="216" cy="216"/>
            </a:xfrm>
            <a:prstGeom prst="ellipse">
              <a:avLst/>
            </a:prstGeom>
            <a:solidFill>
              <a:srgbClr val="FFFFCC"/>
            </a:solidFill>
            <a:ln w="9525">
              <a:solidFill>
                <a:schemeClr val="tx1"/>
              </a:solidFill>
              <a:round/>
              <a:headEnd/>
              <a:tailEnd/>
            </a:ln>
          </p:spPr>
          <p:txBody>
            <a:bodyPr/>
            <a:lstStyle/>
            <a:p>
              <a:r>
                <a:rPr lang="en-US" altLang="en-US" sz="800" b="1">
                  <a:solidFill>
                    <a:srgbClr val="993300"/>
                  </a:solidFill>
                </a:rPr>
                <a:t>91</a:t>
              </a:r>
              <a:endParaRPr lang="en-US" altLang="en-US" sz="1600" b="1">
                <a:solidFill>
                  <a:srgbClr val="993300"/>
                </a:solidFill>
              </a:endParaRPr>
            </a:p>
          </p:txBody>
        </p:sp>
        <p:sp>
          <p:nvSpPr>
            <p:cNvPr id="33850" name="Rectangle 131"/>
            <p:cNvSpPr>
              <a:spLocks noChangeArrowheads="1"/>
            </p:cNvSpPr>
            <p:nvPr/>
          </p:nvSpPr>
          <p:spPr bwMode="auto">
            <a:xfrm>
              <a:off x="2952" y="3433"/>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grpSp>
      <p:grpSp>
        <p:nvGrpSpPr>
          <p:cNvPr id="33799" name="Group 132"/>
          <p:cNvGrpSpPr>
            <a:grpSpLocks/>
          </p:cNvGrpSpPr>
          <p:nvPr/>
        </p:nvGrpSpPr>
        <p:grpSpPr bwMode="auto">
          <a:xfrm>
            <a:off x="4495800" y="1905000"/>
            <a:ext cx="2743200" cy="1760538"/>
            <a:chOff x="1584" y="2026"/>
            <a:chExt cx="1584" cy="1109"/>
          </a:xfrm>
        </p:grpSpPr>
        <p:sp>
          <p:nvSpPr>
            <p:cNvPr id="33801" name="Oval 133"/>
            <p:cNvSpPr>
              <a:spLocks noChangeArrowheads="1"/>
            </p:cNvSpPr>
            <p:nvPr/>
          </p:nvSpPr>
          <p:spPr bwMode="auto">
            <a:xfrm>
              <a:off x="2160" y="2097"/>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45</a:t>
              </a:r>
              <a:endParaRPr lang="en-US" altLang="en-US" sz="1600" b="1">
                <a:solidFill>
                  <a:srgbClr val="993300"/>
                </a:solidFill>
              </a:endParaRPr>
            </a:p>
          </p:txBody>
        </p:sp>
        <p:sp>
          <p:nvSpPr>
            <p:cNvPr id="33802" name="Line 134"/>
            <p:cNvSpPr>
              <a:spLocks noChangeShapeType="1"/>
            </p:cNvSpPr>
            <p:nvPr/>
          </p:nvSpPr>
          <p:spPr bwMode="auto">
            <a:xfrm flipH="1">
              <a:off x="2016" y="2266"/>
              <a:ext cx="144" cy="144"/>
            </a:xfrm>
            <a:prstGeom prst="line">
              <a:avLst/>
            </a:prstGeom>
            <a:noFill/>
            <a:ln w="9525">
              <a:solidFill>
                <a:schemeClr val="tx1"/>
              </a:solidFill>
              <a:round/>
              <a:headEnd/>
              <a:tailEnd/>
            </a:ln>
          </p:spPr>
          <p:txBody>
            <a:bodyPr/>
            <a:lstStyle/>
            <a:p>
              <a:endParaRPr lang="en-IN"/>
            </a:p>
          </p:txBody>
        </p:sp>
        <p:sp>
          <p:nvSpPr>
            <p:cNvPr id="33803" name="Line 135"/>
            <p:cNvSpPr>
              <a:spLocks noChangeShapeType="1"/>
            </p:cNvSpPr>
            <p:nvPr/>
          </p:nvSpPr>
          <p:spPr bwMode="auto">
            <a:xfrm>
              <a:off x="2376" y="2241"/>
              <a:ext cx="144" cy="144"/>
            </a:xfrm>
            <a:prstGeom prst="line">
              <a:avLst/>
            </a:prstGeom>
            <a:noFill/>
            <a:ln w="9525">
              <a:solidFill>
                <a:schemeClr val="tx1"/>
              </a:solidFill>
              <a:round/>
              <a:headEnd/>
              <a:tailEnd/>
            </a:ln>
          </p:spPr>
          <p:txBody>
            <a:bodyPr/>
            <a:lstStyle/>
            <a:p>
              <a:endParaRPr lang="en-IN"/>
            </a:p>
          </p:txBody>
        </p:sp>
        <p:sp>
          <p:nvSpPr>
            <p:cNvPr id="33804" name="Oval 136"/>
            <p:cNvSpPr>
              <a:spLocks noChangeArrowheads="1"/>
            </p:cNvSpPr>
            <p:nvPr/>
          </p:nvSpPr>
          <p:spPr bwMode="auto">
            <a:xfrm>
              <a:off x="2376" y="2314"/>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72</a:t>
              </a:r>
              <a:endParaRPr lang="en-US" altLang="en-US" sz="1600" b="1">
                <a:solidFill>
                  <a:srgbClr val="993300"/>
                </a:solidFill>
              </a:endParaRPr>
            </a:p>
          </p:txBody>
        </p:sp>
        <p:sp>
          <p:nvSpPr>
            <p:cNvPr id="33805" name="Oval 137"/>
            <p:cNvSpPr>
              <a:spLocks noChangeArrowheads="1"/>
            </p:cNvSpPr>
            <p:nvPr/>
          </p:nvSpPr>
          <p:spPr bwMode="auto">
            <a:xfrm>
              <a:off x="1944" y="2314"/>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36</a:t>
              </a:r>
              <a:endParaRPr lang="en-US" altLang="en-US" sz="1600" b="1">
                <a:solidFill>
                  <a:srgbClr val="993300"/>
                </a:solidFill>
              </a:endParaRPr>
            </a:p>
          </p:txBody>
        </p:sp>
        <p:sp>
          <p:nvSpPr>
            <p:cNvPr id="33806" name="Line 138"/>
            <p:cNvSpPr>
              <a:spLocks noChangeShapeType="1"/>
            </p:cNvSpPr>
            <p:nvPr/>
          </p:nvSpPr>
          <p:spPr bwMode="auto">
            <a:xfrm flipH="1">
              <a:off x="1800" y="2458"/>
              <a:ext cx="144" cy="216"/>
            </a:xfrm>
            <a:prstGeom prst="line">
              <a:avLst/>
            </a:prstGeom>
            <a:noFill/>
            <a:ln w="9525">
              <a:solidFill>
                <a:schemeClr val="tx1"/>
              </a:solidFill>
              <a:round/>
              <a:headEnd/>
              <a:tailEnd/>
            </a:ln>
          </p:spPr>
          <p:txBody>
            <a:bodyPr/>
            <a:lstStyle/>
            <a:p>
              <a:endParaRPr lang="en-IN"/>
            </a:p>
          </p:txBody>
        </p:sp>
        <p:sp>
          <p:nvSpPr>
            <p:cNvPr id="33807" name="Oval 139"/>
            <p:cNvSpPr>
              <a:spLocks noChangeArrowheads="1"/>
            </p:cNvSpPr>
            <p:nvPr/>
          </p:nvSpPr>
          <p:spPr bwMode="auto">
            <a:xfrm>
              <a:off x="1728" y="2530"/>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27</a:t>
              </a:r>
              <a:endParaRPr lang="en-US" altLang="en-US" sz="1600" b="1">
                <a:solidFill>
                  <a:srgbClr val="993300"/>
                </a:solidFill>
              </a:endParaRPr>
            </a:p>
          </p:txBody>
        </p:sp>
        <p:sp>
          <p:nvSpPr>
            <p:cNvPr id="33808" name="Line 140"/>
            <p:cNvSpPr>
              <a:spLocks noChangeShapeType="1"/>
            </p:cNvSpPr>
            <p:nvPr/>
          </p:nvSpPr>
          <p:spPr bwMode="auto">
            <a:xfrm>
              <a:off x="2088" y="2530"/>
              <a:ext cx="36" cy="72"/>
            </a:xfrm>
            <a:prstGeom prst="line">
              <a:avLst/>
            </a:prstGeom>
            <a:noFill/>
            <a:ln w="9525">
              <a:solidFill>
                <a:schemeClr val="tx1"/>
              </a:solidFill>
              <a:round/>
              <a:headEnd/>
              <a:tailEnd/>
            </a:ln>
          </p:spPr>
          <p:txBody>
            <a:bodyPr/>
            <a:lstStyle/>
            <a:p>
              <a:endParaRPr lang="en-IN"/>
            </a:p>
          </p:txBody>
        </p:sp>
        <p:sp>
          <p:nvSpPr>
            <p:cNvPr id="33809" name="Oval 141"/>
            <p:cNvSpPr>
              <a:spLocks noChangeArrowheads="1"/>
            </p:cNvSpPr>
            <p:nvPr/>
          </p:nvSpPr>
          <p:spPr bwMode="auto">
            <a:xfrm>
              <a:off x="2016" y="260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39</a:t>
              </a:r>
              <a:endParaRPr lang="en-US" altLang="en-US" sz="1600" b="1">
                <a:solidFill>
                  <a:srgbClr val="993300"/>
                </a:solidFill>
              </a:endParaRPr>
            </a:p>
          </p:txBody>
        </p:sp>
        <p:sp>
          <p:nvSpPr>
            <p:cNvPr id="33810" name="Line 142"/>
            <p:cNvSpPr>
              <a:spLocks noChangeShapeType="1"/>
            </p:cNvSpPr>
            <p:nvPr/>
          </p:nvSpPr>
          <p:spPr bwMode="auto">
            <a:xfrm flipH="1">
              <a:off x="2376" y="2530"/>
              <a:ext cx="72" cy="144"/>
            </a:xfrm>
            <a:prstGeom prst="line">
              <a:avLst/>
            </a:prstGeom>
            <a:noFill/>
            <a:ln w="9525">
              <a:solidFill>
                <a:schemeClr val="tx1"/>
              </a:solidFill>
              <a:round/>
              <a:headEnd/>
              <a:tailEnd/>
            </a:ln>
          </p:spPr>
          <p:txBody>
            <a:bodyPr/>
            <a:lstStyle/>
            <a:p>
              <a:endParaRPr lang="en-IN"/>
            </a:p>
          </p:txBody>
        </p:sp>
        <p:sp>
          <p:nvSpPr>
            <p:cNvPr id="33811" name="Oval 143"/>
            <p:cNvSpPr>
              <a:spLocks noChangeArrowheads="1"/>
            </p:cNvSpPr>
            <p:nvPr/>
          </p:nvSpPr>
          <p:spPr bwMode="auto">
            <a:xfrm>
              <a:off x="2304" y="260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63</a:t>
              </a:r>
              <a:endParaRPr lang="en-US" altLang="en-US" sz="1600" b="1">
                <a:solidFill>
                  <a:srgbClr val="993300"/>
                </a:solidFill>
              </a:endParaRPr>
            </a:p>
          </p:txBody>
        </p:sp>
        <p:sp>
          <p:nvSpPr>
            <p:cNvPr id="33812" name="Line 144"/>
            <p:cNvSpPr>
              <a:spLocks noChangeShapeType="1"/>
            </p:cNvSpPr>
            <p:nvPr/>
          </p:nvSpPr>
          <p:spPr bwMode="auto">
            <a:xfrm>
              <a:off x="2520" y="2530"/>
              <a:ext cx="216" cy="144"/>
            </a:xfrm>
            <a:prstGeom prst="line">
              <a:avLst/>
            </a:prstGeom>
            <a:noFill/>
            <a:ln w="9525">
              <a:solidFill>
                <a:schemeClr val="tx1"/>
              </a:solidFill>
              <a:round/>
              <a:headEnd/>
              <a:tailEnd/>
            </a:ln>
          </p:spPr>
          <p:txBody>
            <a:bodyPr/>
            <a:lstStyle/>
            <a:p>
              <a:endParaRPr lang="en-IN"/>
            </a:p>
          </p:txBody>
        </p:sp>
        <p:sp>
          <p:nvSpPr>
            <p:cNvPr id="33813" name="Oval 145"/>
            <p:cNvSpPr>
              <a:spLocks noChangeArrowheads="1"/>
            </p:cNvSpPr>
            <p:nvPr/>
          </p:nvSpPr>
          <p:spPr bwMode="auto">
            <a:xfrm>
              <a:off x="2592" y="2602"/>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89</a:t>
              </a:r>
              <a:endParaRPr lang="en-US" altLang="en-US" sz="1600" b="1">
                <a:solidFill>
                  <a:srgbClr val="993300"/>
                </a:solidFill>
              </a:endParaRPr>
            </a:p>
          </p:txBody>
        </p:sp>
        <p:sp>
          <p:nvSpPr>
            <p:cNvPr id="33814" name="Rectangle 146"/>
            <p:cNvSpPr>
              <a:spLocks noChangeArrowheads="1"/>
            </p:cNvSpPr>
            <p:nvPr/>
          </p:nvSpPr>
          <p:spPr bwMode="auto">
            <a:xfrm>
              <a:off x="2808" y="2674"/>
              <a:ext cx="288"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3815" name="Rectangle 147"/>
            <p:cNvSpPr>
              <a:spLocks noChangeArrowheads="1"/>
            </p:cNvSpPr>
            <p:nvPr/>
          </p:nvSpPr>
          <p:spPr bwMode="auto">
            <a:xfrm>
              <a:off x="2160" y="2458"/>
              <a:ext cx="216" cy="144"/>
            </a:xfrm>
            <a:prstGeom prst="rect">
              <a:avLst/>
            </a:prstGeom>
            <a:solidFill>
              <a:srgbClr val="FFFFCC"/>
            </a:solidFill>
            <a:ln w="9525">
              <a:solidFill>
                <a:schemeClr val="tx1"/>
              </a:solidFill>
              <a:miter lim="800000"/>
              <a:headEnd/>
              <a:tailEnd/>
            </a:ln>
          </p:spPr>
          <p:txBody>
            <a:bodyPr/>
            <a:lstStyle/>
            <a:p>
              <a:pPr algn="r"/>
              <a:r>
                <a:rPr lang="en-US" altLang="en-US" sz="800" b="1">
                  <a:solidFill>
                    <a:srgbClr val="993300"/>
                  </a:solidFill>
                </a:rPr>
                <a:t>-1</a:t>
              </a:r>
              <a:endParaRPr lang="en-US" altLang="en-US" sz="1600" b="1">
                <a:solidFill>
                  <a:srgbClr val="993300"/>
                </a:solidFill>
              </a:endParaRPr>
            </a:p>
          </p:txBody>
        </p:sp>
        <p:sp>
          <p:nvSpPr>
            <p:cNvPr id="33816" name="Rectangle 148"/>
            <p:cNvSpPr>
              <a:spLocks noChangeArrowheads="1"/>
            </p:cNvSpPr>
            <p:nvPr/>
          </p:nvSpPr>
          <p:spPr bwMode="auto">
            <a:xfrm>
              <a:off x="2592" y="2314"/>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17" name="Rectangle 149"/>
            <p:cNvSpPr>
              <a:spLocks noChangeArrowheads="1"/>
            </p:cNvSpPr>
            <p:nvPr/>
          </p:nvSpPr>
          <p:spPr bwMode="auto">
            <a:xfrm>
              <a:off x="2376" y="2026"/>
              <a:ext cx="216"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-1</a:t>
              </a:r>
              <a:endParaRPr lang="en-US" altLang="en-US" sz="1600" b="1">
                <a:solidFill>
                  <a:srgbClr val="993300"/>
                </a:solidFill>
              </a:endParaRPr>
            </a:p>
          </p:txBody>
        </p:sp>
        <p:sp>
          <p:nvSpPr>
            <p:cNvPr id="33818" name="Rectangle 150"/>
            <p:cNvSpPr>
              <a:spLocks noChangeArrowheads="1"/>
            </p:cNvSpPr>
            <p:nvPr/>
          </p:nvSpPr>
          <p:spPr bwMode="auto">
            <a:xfrm>
              <a:off x="1584" y="2458"/>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19" name="Rectangle 151"/>
            <p:cNvSpPr>
              <a:spLocks noChangeArrowheads="1"/>
            </p:cNvSpPr>
            <p:nvPr/>
          </p:nvSpPr>
          <p:spPr bwMode="auto">
            <a:xfrm>
              <a:off x="2880" y="2919"/>
              <a:ext cx="288"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20" name="Rectangle 152"/>
            <p:cNvSpPr>
              <a:spLocks noChangeArrowheads="1"/>
            </p:cNvSpPr>
            <p:nvPr/>
          </p:nvSpPr>
          <p:spPr bwMode="auto">
            <a:xfrm>
              <a:off x="1872" y="2170"/>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21" name="Line 153"/>
            <p:cNvSpPr>
              <a:spLocks noChangeShapeType="1"/>
            </p:cNvSpPr>
            <p:nvPr/>
          </p:nvSpPr>
          <p:spPr bwMode="auto">
            <a:xfrm flipH="1">
              <a:off x="2304" y="2775"/>
              <a:ext cx="72" cy="144"/>
            </a:xfrm>
            <a:prstGeom prst="line">
              <a:avLst/>
            </a:prstGeom>
            <a:noFill/>
            <a:ln w="9525">
              <a:solidFill>
                <a:schemeClr val="tx1"/>
              </a:solidFill>
              <a:round/>
              <a:headEnd/>
              <a:tailEnd/>
            </a:ln>
          </p:spPr>
          <p:txBody>
            <a:bodyPr/>
            <a:lstStyle/>
            <a:p>
              <a:endParaRPr lang="en-IN"/>
            </a:p>
          </p:txBody>
        </p:sp>
        <p:sp>
          <p:nvSpPr>
            <p:cNvPr id="33822" name="Oval 154"/>
            <p:cNvSpPr>
              <a:spLocks noChangeArrowheads="1"/>
            </p:cNvSpPr>
            <p:nvPr/>
          </p:nvSpPr>
          <p:spPr bwMode="auto">
            <a:xfrm>
              <a:off x="2232" y="2919"/>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54</a:t>
              </a:r>
              <a:endParaRPr lang="en-US" altLang="en-US" sz="1600" b="1">
                <a:solidFill>
                  <a:srgbClr val="993300"/>
                </a:solidFill>
              </a:endParaRPr>
            </a:p>
          </p:txBody>
        </p:sp>
        <p:sp>
          <p:nvSpPr>
            <p:cNvPr id="33823" name="Rectangle 155"/>
            <p:cNvSpPr>
              <a:spLocks noChangeArrowheads="1"/>
            </p:cNvSpPr>
            <p:nvPr/>
          </p:nvSpPr>
          <p:spPr bwMode="auto">
            <a:xfrm>
              <a:off x="2016" y="2919"/>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sp>
          <p:nvSpPr>
            <p:cNvPr id="33824" name="Line 156"/>
            <p:cNvSpPr>
              <a:spLocks noChangeShapeType="1"/>
            </p:cNvSpPr>
            <p:nvPr/>
          </p:nvSpPr>
          <p:spPr bwMode="auto">
            <a:xfrm>
              <a:off x="2736" y="2775"/>
              <a:ext cx="72" cy="144"/>
            </a:xfrm>
            <a:prstGeom prst="line">
              <a:avLst/>
            </a:prstGeom>
            <a:noFill/>
            <a:ln w="9525">
              <a:solidFill>
                <a:schemeClr val="tx1"/>
              </a:solidFill>
              <a:round/>
              <a:headEnd/>
              <a:tailEnd/>
            </a:ln>
          </p:spPr>
          <p:txBody>
            <a:bodyPr/>
            <a:lstStyle/>
            <a:p>
              <a:endParaRPr lang="en-IN"/>
            </a:p>
          </p:txBody>
        </p:sp>
        <p:sp>
          <p:nvSpPr>
            <p:cNvPr id="33825" name="Oval 157"/>
            <p:cNvSpPr>
              <a:spLocks noChangeArrowheads="1"/>
            </p:cNvSpPr>
            <p:nvPr/>
          </p:nvSpPr>
          <p:spPr bwMode="auto">
            <a:xfrm>
              <a:off x="2664" y="2919"/>
              <a:ext cx="216" cy="216"/>
            </a:xfrm>
            <a:prstGeom prst="ellipse">
              <a:avLst/>
            </a:prstGeom>
            <a:solidFill>
              <a:srgbClr val="FFFFCC"/>
            </a:solidFill>
            <a:ln w="9525">
              <a:solidFill>
                <a:schemeClr val="tx1"/>
              </a:solidFill>
              <a:round/>
              <a:headEnd/>
              <a:tailEnd/>
            </a:ln>
          </p:spPr>
          <p:txBody>
            <a:bodyPr/>
            <a:lstStyle/>
            <a:p>
              <a:pPr algn="ctr"/>
              <a:r>
                <a:rPr lang="en-US" altLang="en-US" sz="800" b="1">
                  <a:solidFill>
                    <a:srgbClr val="993300"/>
                  </a:solidFill>
                </a:rPr>
                <a:t>91</a:t>
              </a:r>
              <a:endParaRPr lang="en-US" altLang="en-US" sz="1600" b="1">
                <a:solidFill>
                  <a:srgbClr val="993300"/>
                </a:solidFill>
              </a:endParaRPr>
            </a:p>
          </p:txBody>
        </p:sp>
        <p:sp>
          <p:nvSpPr>
            <p:cNvPr id="33826" name="Rectangle 158"/>
            <p:cNvSpPr>
              <a:spLocks noChangeArrowheads="1"/>
            </p:cNvSpPr>
            <p:nvPr/>
          </p:nvSpPr>
          <p:spPr bwMode="auto">
            <a:xfrm>
              <a:off x="1872" y="2746"/>
              <a:ext cx="144" cy="144"/>
            </a:xfrm>
            <a:prstGeom prst="rect">
              <a:avLst/>
            </a:prstGeom>
            <a:solidFill>
              <a:srgbClr val="FFFFCC"/>
            </a:solidFill>
            <a:ln w="9525">
              <a:solidFill>
                <a:schemeClr val="tx1"/>
              </a:solidFill>
              <a:miter lim="800000"/>
              <a:headEnd/>
              <a:tailEnd/>
            </a:ln>
          </p:spPr>
          <p:txBody>
            <a:bodyPr/>
            <a:lstStyle/>
            <a:p>
              <a:r>
                <a:rPr lang="en-US" altLang="en-US" sz="800" b="1">
                  <a:solidFill>
                    <a:srgbClr val="993300"/>
                  </a:solidFill>
                </a:rPr>
                <a:t>0</a:t>
              </a:r>
              <a:endParaRPr lang="en-US" altLang="en-US" sz="1600" b="1">
                <a:solidFill>
                  <a:srgbClr val="993300"/>
                </a:solidFill>
              </a:endParaRPr>
            </a:p>
          </p:txBody>
        </p:sp>
      </p:grpSp>
      <p:sp>
        <p:nvSpPr>
          <p:cNvPr id="33800" name="Rectangle 159"/>
          <p:cNvSpPr>
            <a:spLocks noChangeArrowheads="1"/>
          </p:cNvSpPr>
          <p:nvPr/>
        </p:nvSpPr>
        <p:spPr bwMode="auto">
          <a:xfrm>
            <a:off x="3886200" y="3886200"/>
            <a:ext cx="3733800" cy="381000"/>
          </a:xfrm>
          <a:prstGeom prst="rect">
            <a:avLst/>
          </a:prstGeom>
          <a:solidFill>
            <a:srgbClr val="58C858"/>
          </a:solidFill>
          <a:ln w="9525">
            <a:noFill/>
            <a:miter lim="800000"/>
            <a:headEnd/>
            <a:tailEnd/>
          </a:ln>
          <a:effectLst/>
        </p:spPr>
        <p:txBody>
          <a:bodyPr/>
          <a:lstStyle/>
          <a:p>
            <a:pPr marL="342900" indent="-342900">
              <a:spcBef>
                <a:spcPct val="20000"/>
              </a:spcBef>
            </a:pPr>
            <a:r>
              <a:rPr lang="en-US" altLang="en-US">
                <a:latin typeface="Calibri" pitchFamily="34" charset="0"/>
              </a:rPr>
              <a:t>The tree is balanced using RR rotation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an AVL Tree</a:t>
            </a:r>
          </a:p>
        </p:txBody>
      </p:sp>
      <p:sp>
        <p:nvSpPr>
          <p:cNvPr id="34819" name="Rectangle 3"/>
          <p:cNvSpPr txBox="1">
            <a:spLocks noChangeArrowheads="1"/>
          </p:cNvSpPr>
          <p:nvPr/>
        </p:nvSpPr>
        <p:spPr bwMode="auto">
          <a:xfrm>
            <a:off x="152400" y="1219200"/>
            <a:ext cx="8763000" cy="3505200"/>
          </a:xfrm>
          <a:prstGeom prst="rect">
            <a:avLst/>
          </a:prstGeom>
          <a:noFill/>
          <a:ln w="9525">
            <a:noFill/>
            <a:miter lim="800000"/>
            <a:headEnd/>
            <a:tailEnd/>
          </a:ln>
        </p:spPr>
        <p:txBody>
          <a:bodyPr/>
          <a:lstStyle/>
          <a:p>
            <a:pPr marL="285750" indent="-285750" eaLnBrk="0" hangingPunct="0">
              <a:lnSpc>
                <a:spcPct val="110000"/>
              </a:lnSpc>
              <a:spcBef>
                <a:spcPct val="20000"/>
              </a:spcBef>
              <a:buFont typeface="Arial" charset="0"/>
              <a:buChar char="•"/>
            </a:pPr>
            <a:r>
              <a:rPr lang="en-US" altLang="en-US" sz="2200">
                <a:latin typeface="Calibri" pitchFamily="34" charset="0"/>
              </a:rPr>
              <a:t>Deletion of a node in an AVL tree is similar to that of binary search trees. </a:t>
            </a:r>
          </a:p>
          <a:p>
            <a:pPr marL="285750" indent="-285750" eaLnBrk="0" hangingPunct="0">
              <a:lnSpc>
                <a:spcPct val="110000"/>
              </a:lnSpc>
              <a:spcBef>
                <a:spcPct val="20000"/>
              </a:spcBef>
              <a:buFont typeface="Arial" charset="0"/>
              <a:buChar char="•"/>
            </a:pPr>
            <a:r>
              <a:rPr lang="en-US" altLang="en-US" sz="2200">
                <a:latin typeface="Calibri" pitchFamily="34" charset="0"/>
              </a:rPr>
              <a:t>But deletion may disturb the AVLness of the tree, so to re-balance the AVL tree we need to perform rotations. </a:t>
            </a:r>
          </a:p>
          <a:p>
            <a:pPr marL="285750" indent="-285750" eaLnBrk="0" hangingPunct="0">
              <a:lnSpc>
                <a:spcPct val="110000"/>
              </a:lnSpc>
              <a:spcBef>
                <a:spcPct val="20000"/>
              </a:spcBef>
              <a:buFont typeface="Arial" charset="0"/>
              <a:buChar char="•"/>
            </a:pPr>
            <a:r>
              <a:rPr lang="en-US" altLang="en-US" sz="2200">
                <a:latin typeface="Calibri" pitchFamily="34" charset="0"/>
              </a:rPr>
              <a:t>There are two classes of rotation that can be performed on an AVL tree after deleting a given node:  R rotation and L rotation.</a:t>
            </a:r>
          </a:p>
          <a:p>
            <a:pPr marL="285750" indent="-285750" eaLnBrk="0" hangingPunct="0">
              <a:lnSpc>
                <a:spcPct val="110000"/>
              </a:lnSpc>
              <a:spcBef>
                <a:spcPct val="20000"/>
              </a:spcBef>
              <a:buFont typeface="Arial" charset="0"/>
              <a:buChar char="•"/>
            </a:pPr>
            <a:r>
              <a:rPr lang="en-US" altLang="en-US" sz="2200">
                <a:latin typeface="Calibri" pitchFamily="34" charset="0"/>
              </a:rPr>
              <a:t>If the node to be deleted is present in the left sub-tree of the critical node, then L rotation is applied else if node is in the right sub-tree, R rotation is performed. </a:t>
            </a:r>
          </a:p>
          <a:p>
            <a:pPr marL="285750" indent="-285750" eaLnBrk="0" hangingPunct="0">
              <a:lnSpc>
                <a:spcPct val="110000"/>
              </a:lnSpc>
              <a:spcBef>
                <a:spcPct val="20000"/>
              </a:spcBef>
              <a:buFont typeface="Arial" charset="0"/>
              <a:buChar char="•"/>
            </a:pPr>
            <a:r>
              <a:rPr lang="en-US" altLang="en-US" sz="2200">
                <a:latin typeface="Calibri" pitchFamily="34" charset="0"/>
              </a:rPr>
              <a:t>Further there are three categories of L and R rotations. The variations of L rotation are: L-1, L0 and L1 rotation. Correspondingly for R rotation, there are R0, R-1 and R1 rotations. </a:t>
            </a:r>
          </a:p>
          <a:p>
            <a:pPr marL="285750" indent="-285750" eaLnBrk="0" hangingPunct="0">
              <a:lnSpc>
                <a:spcPct val="110000"/>
              </a:lnSpc>
              <a:spcBef>
                <a:spcPct val="20000"/>
              </a:spcBef>
              <a:buFont typeface="Arial" charset="0"/>
              <a:buNone/>
            </a:pPr>
            <a:endParaRPr lang="en-US" altLang="en-US" sz="220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an AVL Tree</a:t>
            </a:r>
          </a:p>
        </p:txBody>
      </p:sp>
      <p:sp>
        <p:nvSpPr>
          <p:cNvPr id="35843" name="Rectangle 3"/>
          <p:cNvSpPr txBox="1">
            <a:spLocks noChangeArrowheads="1"/>
          </p:cNvSpPr>
          <p:nvPr/>
        </p:nvSpPr>
        <p:spPr bwMode="auto">
          <a:xfrm>
            <a:off x="152400" y="1143000"/>
            <a:ext cx="8915400" cy="1676400"/>
          </a:xfrm>
          <a:prstGeom prst="rect">
            <a:avLst/>
          </a:prstGeom>
          <a:noFill/>
          <a:ln w="9525">
            <a:noFill/>
            <a:miter lim="800000"/>
            <a:headEnd/>
            <a:tailEnd/>
          </a:ln>
        </p:spPr>
        <p:txBody>
          <a:bodyPr/>
          <a:lstStyle/>
          <a:p>
            <a:pPr marL="285750" indent="-285750" eaLnBrk="0" hangingPunct="0">
              <a:spcBef>
                <a:spcPct val="20000"/>
              </a:spcBef>
              <a:buFont typeface="Arial" charset="0"/>
              <a:buChar char="•"/>
            </a:pPr>
            <a:r>
              <a:rPr lang="en-US" altLang="en-US" sz="2400" i="1">
                <a:latin typeface="Calibri" pitchFamily="34" charset="0"/>
              </a:rPr>
              <a:t>R0 Rotation</a:t>
            </a:r>
            <a:endParaRPr lang="en-US" altLang="en-US" sz="2400">
              <a:latin typeface="Calibri" pitchFamily="34" charset="0"/>
            </a:endParaRPr>
          </a:p>
          <a:p>
            <a:pPr marL="285750" indent="-285750" eaLnBrk="0" hangingPunct="0">
              <a:spcBef>
                <a:spcPct val="20000"/>
              </a:spcBef>
              <a:buFont typeface="Wingdings" pitchFamily="2" charset="2"/>
              <a:buChar char="§"/>
            </a:pPr>
            <a:r>
              <a:rPr lang="en-US" altLang="en-US" sz="2400">
                <a:latin typeface="Calibri" pitchFamily="34" charset="0"/>
              </a:rPr>
              <a:t>Let B be the root of the left or right sub-tree of A (critical node). </a:t>
            </a:r>
          </a:p>
          <a:p>
            <a:pPr marL="285750" indent="-285750" eaLnBrk="0" hangingPunct="0">
              <a:spcBef>
                <a:spcPct val="20000"/>
              </a:spcBef>
              <a:buFont typeface="Wingdings" pitchFamily="2" charset="2"/>
              <a:buChar char="§"/>
            </a:pPr>
            <a:r>
              <a:rPr lang="en-US" altLang="en-US" sz="2400">
                <a:latin typeface="Calibri" pitchFamily="34" charset="0"/>
              </a:rPr>
              <a:t>R0 rotation is applied if the balance factor of B is 0. </a:t>
            </a:r>
          </a:p>
          <a:p>
            <a:pPr marL="285750" indent="-285750" eaLnBrk="0" hangingPunct="0">
              <a:spcBef>
                <a:spcPct val="20000"/>
              </a:spcBef>
              <a:buFont typeface="Wingdings" pitchFamily="2" charset="2"/>
              <a:buChar char="§"/>
            </a:pPr>
            <a:r>
              <a:rPr lang="en-US" altLang="en-US" sz="2400">
                <a:latin typeface="Calibri" pitchFamily="34" charset="0"/>
              </a:rPr>
              <a:t>Consider the AVL tree given below and delete 72 from it. </a:t>
            </a:r>
          </a:p>
        </p:txBody>
      </p:sp>
      <p:grpSp>
        <p:nvGrpSpPr>
          <p:cNvPr id="35844" name="Group 5"/>
          <p:cNvGrpSpPr>
            <a:grpSpLocks/>
          </p:cNvGrpSpPr>
          <p:nvPr/>
        </p:nvGrpSpPr>
        <p:grpSpPr bwMode="auto">
          <a:xfrm>
            <a:off x="304800" y="3505200"/>
            <a:ext cx="2819400" cy="1981200"/>
            <a:chOff x="1440" y="610"/>
            <a:chExt cx="1440" cy="1118"/>
          </a:xfrm>
        </p:grpSpPr>
        <p:sp>
          <p:nvSpPr>
            <p:cNvPr id="35887" name="Oval 6"/>
            <p:cNvSpPr>
              <a:spLocks noChangeArrowheads="1"/>
            </p:cNvSpPr>
            <p:nvPr/>
          </p:nvSpPr>
          <p:spPr bwMode="auto">
            <a:xfrm>
              <a:off x="2088" y="68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5888" name="Line 7"/>
            <p:cNvSpPr>
              <a:spLocks noChangeShapeType="1"/>
            </p:cNvSpPr>
            <p:nvPr/>
          </p:nvSpPr>
          <p:spPr bwMode="auto">
            <a:xfrm flipH="1">
              <a:off x="1944" y="826"/>
              <a:ext cx="144" cy="144"/>
            </a:xfrm>
            <a:prstGeom prst="line">
              <a:avLst/>
            </a:prstGeom>
            <a:noFill/>
            <a:ln w="9525">
              <a:solidFill>
                <a:schemeClr val="tx1"/>
              </a:solidFill>
              <a:round/>
              <a:headEnd/>
              <a:tailEnd/>
            </a:ln>
          </p:spPr>
          <p:txBody>
            <a:bodyPr/>
            <a:lstStyle/>
            <a:p>
              <a:endParaRPr lang="en-IN"/>
            </a:p>
          </p:txBody>
        </p:sp>
        <p:sp>
          <p:nvSpPr>
            <p:cNvPr id="35889" name="Line 8"/>
            <p:cNvSpPr>
              <a:spLocks noChangeShapeType="1"/>
            </p:cNvSpPr>
            <p:nvPr/>
          </p:nvSpPr>
          <p:spPr bwMode="auto">
            <a:xfrm>
              <a:off x="2304" y="826"/>
              <a:ext cx="144" cy="144"/>
            </a:xfrm>
            <a:prstGeom prst="line">
              <a:avLst/>
            </a:prstGeom>
            <a:noFill/>
            <a:ln w="9525">
              <a:solidFill>
                <a:schemeClr val="tx1"/>
              </a:solidFill>
              <a:round/>
              <a:headEnd/>
              <a:tailEnd/>
            </a:ln>
          </p:spPr>
          <p:txBody>
            <a:bodyPr/>
            <a:lstStyle/>
            <a:p>
              <a:endParaRPr lang="en-IN"/>
            </a:p>
          </p:txBody>
        </p:sp>
        <p:sp>
          <p:nvSpPr>
            <p:cNvPr id="35890" name="Oval 9"/>
            <p:cNvSpPr>
              <a:spLocks noChangeArrowheads="1"/>
            </p:cNvSpPr>
            <p:nvPr/>
          </p:nvSpPr>
          <p:spPr bwMode="auto">
            <a:xfrm>
              <a:off x="2304" y="89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5891" name="Oval 10"/>
            <p:cNvSpPr>
              <a:spLocks noChangeArrowheads="1"/>
            </p:cNvSpPr>
            <p:nvPr/>
          </p:nvSpPr>
          <p:spPr bwMode="auto">
            <a:xfrm>
              <a:off x="1872" y="89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5892" name="Line 11"/>
            <p:cNvSpPr>
              <a:spLocks noChangeShapeType="1"/>
            </p:cNvSpPr>
            <p:nvPr/>
          </p:nvSpPr>
          <p:spPr bwMode="auto">
            <a:xfrm flipH="1">
              <a:off x="1728" y="1042"/>
              <a:ext cx="144" cy="216"/>
            </a:xfrm>
            <a:prstGeom prst="line">
              <a:avLst/>
            </a:prstGeom>
            <a:noFill/>
            <a:ln w="9525">
              <a:solidFill>
                <a:schemeClr val="tx1"/>
              </a:solidFill>
              <a:round/>
              <a:headEnd/>
              <a:tailEnd/>
            </a:ln>
          </p:spPr>
          <p:txBody>
            <a:bodyPr/>
            <a:lstStyle/>
            <a:p>
              <a:endParaRPr lang="en-IN"/>
            </a:p>
          </p:txBody>
        </p:sp>
        <p:sp>
          <p:nvSpPr>
            <p:cNvPr id="35893" name="Oval 12"/>
            <p:cNvSpPr>
              <a:spLocks noChangeArrowheads="1"/>
            </p:cNvSpPr>
            <p:nvPr/>
          </p:nvSpPr>
          <p:spPr bwMode="auto">
            <a:xfrm>
              <a:off x="1656" y="111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5894" name="Line 13"/>
            <p:cNvSpPr>
              <a:spLocks noChangeShapeType="1"/>
            </p:cNvSpPr>
            <p:nvPr/>
          </p:nvSpPr>
          <p:spPr bwMode="auto">
            <a:xfrm>
              <a:off x="2016" y="1114"/>
              <a:ext cx="72" cy="144"/>
            </a:xfrm>
            <a:prstGeom prst="line">
              <a:avLst/>
            </a:prstGeom>
            <a:noFill/>
            <a:ln w="9525">
              <a:solidFill>
                <a:schemeClr val="tx1"/>
              </a:solidFill>
              <a:round/>
              <a:headEnd/>
              <a:tailEnd/>
            </a:ln>
          </p:spPr>
          <p:txBody>
            <a:bodyPr/>
            <a:lstStyle/>
            <a:p>
              <a:endParaRPr lang="en-IN"/>
            </a:p>
          </p:txBody>
        </p:sp>
        <p:sp>
          <p:nvSpPr>
            <p:cNvPr id="35895" name="Oval 14"/>
            <p:cNvSpPr>
              <a:spLocks noChangeArrowheads="1"/>
            </p:cNvSpPr>
            <p:nvPr/>
          </p:nvSpPr>
          <p:spPr bwMode="auto">
            <a:xfrm>
              <a:off x="1944" y="11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5896" name="Line 15"/>
            <p:cNvSpPr>
              <a:spLocks noChangeShapeType="1"/>
            </p:cNvSpPr>
            <p:nvPr/>
          </p:nvSpPr>
          <p:spPr bwMode="auto">
            <a:xfrm>
              <a:off x="2520" y="1080"/>
              <a:ext cx="144" cy="216"/>
            </a:xfrm>
            <a:prstGeom prst="line">
              <a:avLst/>
            </a:prstGeom>
            <a:noFill/>
            <a:ln w="9525">
              <a:solidFill>
                <a:schemeClr val="tx1"/>
              </a:solidFill>
              <a:round/>
              <a:headEnd/>
              <a:tailEnd/>
            </a:ln>
          </p:spPr>
          <p:txBody>
            <a:bodyPr/>
            <a:lstStyle/>
            <a:p>
              <a:endParaRPr lang="en-IN"/>
            </a:p>
          </p:txBody>
        </p:sp>
        <p:sp>
          <p:nvSpPr>
            <p:cNvPr id="35897" name="Oval 16"/>
            <p:cNvSpPr>
              <a:spLocks noChangeArrowheads="1"/>
            </p:cNvSpPr>
            <p:nvPr/>
          </p:nvSpPr>
          <p:spPr bwMode="auto">
            <a:xfrm>
              <a:off x="2448" y="115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35898" name="Rectangle 17"/>
            <p:cNvSpPr>
              <a:spLocks noChangeArrowheads="1"/>
            </p:cNvSpPr>
            <p:nvPr/>
          </p:nvSpPr>
          <p:spPr bwMode="auto">
            <a:xfrm>
              <a:off x="2520" y="898"/>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99" name="Rectangle 18"/>
            <p:cNvSpPr>
              <a:spLocks noChangeArrowheads="1"/>
            </p:cNvSpPr>
            <p:nvPr/>
          </p:nvSpPr>
          <p:spPr bwMode="auto">
            <a:xfrm>
              <a:off x="2304" y="610"/>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900" name="Rectangle 19"/>
            <p:cNvSpPr>
              <a:spLocks noChangeArrowheads="1"/>
            </p:cNvSpPr>
            <p:nvPr/>
          </p:nvSpPr>
          <p:spPr bwMode="auto">
            <a:xfrm>
              <a:off x="1512" y="104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901" name="Rectangle 20"/>
            <p:cNvSpPr>
              <a:spLocks noChangeArrowheads="1"/>
            </p:cNvSpPr>
            <p:nvPr/>
          </p:nvSpPr>
          <p:spPr bwMode="auto">
            <a:xfrm>
              <a:off x="2160" y="1152"/>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902" name="Rectangle 21"/>
            <p:cNvSpPr>
              <a:spLocks noChangeArrowheads="1"/>
            </p:cNvSpPr>
            <p:nvPr/>
          </p:nvSpPr>
          <p:spPr bwMode="auto">
            <a:xfrm>
              <a:off x="1800" y="75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903" name="Line 22"/>
            <p:cNvSpPr>
              <a:spLocks noChangeShapeType="1"/>
            </p:cNvSpPr>
            <p:nvPr/>
          </p:nvSpPr>
          <p:spPr bwMode="auto">
            <a:xfrm flipH="1">
              <a:off x="1656" y="1330"/>
              <a:ext cx="72" cy="182"/>
            </a:xfrm>
            <a:prstGeom prst="line">
              <a:avLst/>
            </a:prstGeom>
            <a:noFill/>
            <a:ln w="9525">
              <a:solidFill>
                <a:schemeClr val="tx1"/>
              </a:solidFill>
              <a:round/>
              <a:headEnd/>
              <a:tailEnd/>
            </a:ln>
          </p:spPr>
          <p:txBody>
            <a:bodyPr/>
            <a:lstStyle/>
            <a:p>
              <a:endParaRPr lang="en-IN"/>
            </a:p>
          </p:txBody>
        </p:sp>
        <p:sp>
          <p:nvSpPr>
            <p:cNvPr id="35904" name="Oval 23"/>
            <p:cNvSpPr>
              <a:spLocks noChangeArrowheads="1"/>
            </p:cNvSpPr>
            <p:nvPr/>
          </p:nvSpPr>
          <p:spPr bwMode="auto">
            <a:xfrm>
              <a:off x="1512" y="151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35905" name="Rectangle 24"/>
            <p:cNvSpPr>
              <a:spLocks noChangeArrowheads="1"/>
            </p:cNvSpPr>
            <p:nvPr/>
          </p:nvSpPr>
          <p:spPr bwMode="auto">
            <a:xfrm>
              <a:off x="1440" y="136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906" name="Line 25"/>
            <p:cNvSpPr>
              <a:spLocks noChangeShapeType="1"/>
            </p:cNvSpPr>
            <p:nvPr/>
          </p:nvSpPr>
          <p:spPr bwMode="auto">
            <a:xfrm>
              <a:off x="2088" y="1368"/>
              <a:ext cx="72" cy="144"/>
            </a:xfrm>
            <a:prstGeom prst="line">
              <a:avLst/>
            </a:prstGeom>
            <a:noFill/>
            <a:ln w="9525">
              <a:solidFill>
                <a:schemeClr val="tx1"/>
              </a:solidFill>
              <a:round/>
              <a:headEnd/>
              <a:tailEnd/>
            </a:ln>
          </p:spPr>
          <p:txBody>
            <a:bodyPr/>
            <a:lstStyle/>
            <a:p>
              <a:endParaRPr lang="en-IN"/>
            </a:p>
          </p:txBody>
        </p:sp>
        <p:sp>
          <p:nvSpPr>
            <p:cNvPr id="35907" name="Oval 26"/>
            <p:cNvSpPr>
              <a:spLocks noChangeArrowheads="1"/>
            </p:cNvSpPr>
            <p:nvPr/>
          </p:nvSpPr>
          <p:spPr bwMode="auto">
            <a:xfrm>
              <a:off x="2016" y="151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40</a:t>
              </a:r>
            </a:p>
          </p:txBody>
        </p:sp>
        <p:sp>
          <p:nvSpPr>
            <p:cNvPr id="35908" name="Rectangle 27"/>
            <p:cNvSpPr>
              <a:spLocks noChangeArrowheads="1"/>
            </p:cNvSpPr>
            <p:nvPr/>
          </p:nvSpPr>
          <p:spPr bwMode="auto">
            <a:xfrm>
              <a:off x="2232" y="151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909" name="Rectangle 28"/>
            <p:cNvSpPr>
              <a:spLocks noChangeArrowheads="1"/>
            </p:cNvSpPr>
            <p:nvPr/>
          </p:nvSpPr>
          <p:spPr bwMode="auto">
            <a:xfrm>
              <a:off x="2664" y="1224"/>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grpSp>
      <p:grpSp>
        <p:nvGrpSpPr>
          <p:cNvPr id="35845" name="Group 29"/>
          <p:cNvGrpSpPr>
            <a:grpSpLocks/>
          </p:cNvGrpSpPr>
          <p:nvPr/>
        </p:nvGrpSpPr>
        <p:grpSpPr bwMode="auto">
          <a:xfrm>
            <a:off x="3200400" y="3352800"/>
            <a:ext cx="3048000" cy="2057400"/>
            <a:chOff x="1368" y="1906"/>
            <a:chExt cx="1440" cy="1152"/>
          </a:xfrm>
        </p:grpSpPr>
        <p:sp>
          <p:nvSpPr>
            <p:cNvPr id="35867" name="Oval 30"/>
            <p:cNvSpPr>
              <a:spLocks noChangeArrowheads="1"/>
            </p:cNvSpPr>
            <p:nvPr/>
          </p:nvSpPr>
          <p:spPr bwMode="auto">
            <a:xfrm>
              <a:off x="2160" y="1977"/>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5868" name="Line 31"/>
            <p:cNvSpPr>
              <a:spLocks noChangeShapeType="1"/>
            </p:cNvSpPr>
            <p:nvPr/>
          </p:nvSpPr>
          <p:spPr bwMode="auto">
            <a:xfrm flipH="1">
              <a:off x="2016" y="2121"/>
              <a:ext cx="144" cy="144"/>
            </a:xfrm>
            <a:prstGeom prst="line">
              <a:avLst/>
            </a:prstGeom>
            <a:noFill/>
            <a:ln w="9525">
              <a:solidFill>
                <a:schemeClr val="tx1"/>
              </a:solidFill>
              <a:round/>
              <a:headEnd/>
              <a:tailEnd/>
            </a:ln>
          </p:spPr>
          <p:txBody>
            <a:bodyPr/>
            <a:lstStyle/>
            <a:p>
              <a:endParaRPr lang="en-IN"/>
            </a:p>
          </p:txBody>
        </p:sp>
        <p:sp>
          <p:nvSpPr>
            <p:cNvPr id="35869" name="Line 32"/>
            <p:cNvSpPr>
              <a:spLocks noChangeShapeType="1"/>
            </p:cNvSpPr>
            <p:nvPr/>
          </p:nvSpPr>
          <p:spPr bwMode="auto">
            <a:xfrm>
              <a:off x="2376" y="2121"/>
              <a:ext cx="144" cy="144"/>
            </a:xfrm>
            <a:prstGeom prst="line">
              <a:avLst/>
            </a:prstGeom>
            <a:noFill/>
            <a:ln w="9525">
              <a:solidFill>
                <a:schemeClr val="tx1"/>
              </a:solidFill>
              <a:round/>
              <a:headEnd/>
              <a:tailEnd/>
            </a:ln>
          </p:spPr>
          <p:txBody>
            <a:bodyPr/>
            <a:lstStyle/>
            <a:p>
              <a:endParaRPr lang="en-IN"/>
            </a:p>
          </p:txBody>
        </p:sp>
        <p:sp>
          <p:nvSpPr>
            <p:cNvPr id="35870" name="Oval 33"/>
            <p:cNvSpPr>
              <a:spLocks noChangeArrowheads="1"/>
            </p:cNvSpPr>
            <p:nvPr/>
          </p:nvSpPr>
          <p:spPr bwMode="auto">
            <a:xfrm>
              <a:off x="2376" y="219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5871" name="Oval 34"/>
            <p:cNvSpPr>
              <a:spLocks noChangeArrowheads="1"/>
            </p:cNvSpPr>
            <p:nvPr/>
          </p:nvSpPr>
          <p:spPr bwMode="auto">
            <a:xfrm>
              <a:off x="1944" y="219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5872" name="Line 35"/>
            <p:cNvSpPr>
              <a:spLocks noChangeShapeType="1"/>
            </p:cNvSpPr>
            <p:nvPr/>
          </p:nvSpPr>
          <p:spPr bwMode="auto">
            <a:xfrm flipH="1">
              <a:off x="1800" y="2338"/>
              <a:ext cx="144" cy="216"/>
            </a:xfrm>
            <a:prstGeom prst="line">
              <a:avLst/>
            </a:prstGeom>
            <a:noFill/>
            <a:ln w="9525">
              <a:solidFill>
                <a:schemeClr val="tx1"/>
              </a:solidFill>
              <a:round/>
              <a:headEnd/>
              <a:tailEnd/>
            </a:ln>
          </p:spPr>
          <p:txBody>
            <a:bodyPr/>
            <a:lstStyle/>
            <a:p>
              <a:endParaRPr lang="en-IN"/>
            </a:p>
          </p:txBody>
        </p:sp>
        <p:sp>
          <p:nvSpPr>
            <p:cNvPr id="35873" name="Oval 36"/>
            <p:cNvSpPr>
              <a:spLocks noChangeArrowheads="1"/>
            </p:cNvSpPr>
            <p:nvPr/>
          </p:nvSpPr>
          <p:spPr bwMode="auto">
            <a:xfrm>
              <a:off x="1656" y="248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5874" name="Line 37"/>
            <p:cNvSpPr>
              <a:spLocks noChangeShapeType="1"/>
            </p:cNvSpPr>
            <p:nvPr/>
          </p:nvSpPr>
          <p:spPr bwMode="auto">
            <a:xfrm>
              <a:off x="2088" y="2410"/>
              <a:ext cx="36" cy="72"/>
            </a:xfrm>
            <a:prstGeom prst="line">
              <a:avLst/>
            </a:prstGeom>
            <a:noFill/>
            <a:ln w="9525">
              <a:solidFill>
                <a:schemeClr val="tx1"/>
              </a:solidFill>
              <a:round/>
              <a:headEnd/>
              <a:tailEnd/>
            </a:ln>
          </p:spPr>
          <p:txBody>
            <a:bodyPr/>
            <a:lstStyle/>
            <a:p>
              <a:endParaRPr lang="en-IN"/>
            </a:p>
          </p:txBody>
        </p:sp>
        <p:sp>
          <p:nvSpPr>
            <p:cNvPr id="35875" name="Oval 38"/>
            <p:cNvSpPr>
              <a:spLocks noChangeArrowheads="1"/>
            </p:cNvSpPr>
            <p:nvPr/>
          </p:nvSpPr>
          <p:spPr bwMode="auto">
            <a:xfrm>
              <a:off x="2016" y="248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5876" name="Rectangle 39"/>
            <p:cNvSpPr>
              <a:spLocks noChangeArrowheads="1"/>
            </p:cNvSpPr>
            <p:nvPr/>
          </p:nvSpPr>
          <p:spPr bwMode="auto">
            <a:xfrm>
              <a:off x="2592" y="2194"/>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877" name="Rectangle 40"/>
            <p:cNvSpPr>
              <a:spLocks noChangeArrowheads="1"/>
            </p:cNvSpPr>
            <p:nvPr/>
          </p:nvSpPr>
          <p:spPr bwMode="auto">
            <a:xfrm>
              <a:off x="2376" y="1906"/>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2</a:t>
              </a:r>
            </a:p>
          </p:txBody>
        </p:sp>
        <p:sp>
          <p:nvSpPr>
            <p:cNvPr id="35878" name="Rectangle 41"/>
            <p:cNvSpPr>
              <a:spLocks noChangeArrowheads="1"/>
            </p:cNvSpPr>
            <p:nvPr/>
          </p:nvSpPr>
          <p:spPr bwMode="auto">
            <a:xfrm>
              <a:off x="1584" y="233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79" name="Rectangle 42"/>
            <p:cNvSpPr>
              <a:spLocks noChangeArrowheads="1"/>
            </p:cNvSpPr>
            <p:nvPr/>
          </p:nvSpPr>
          <p:spPr bwMode="auto">
            <a:xfrm>
              <a:off x="1944" y="2698"/>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80" name="Rectangle 43"/>
            <p:cNvSpPr>
              <a:spLocks noChangeArrowheads="1"/>
            </p:cNvSpPr>
            <p:nvPr/>
          </p:nvSpPr>
          <p:spPr bwMode="auto">
            <a:xfrm>
              <a:off x="1872" y="2050"/>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881" name="Line 44"/>
            <p:cNvSpPr>
              <a:spLocks noChangeShapeType="1"/>
            </p:cNvSpPr>
            <p:nvPr/>
          </p:nvSpPr>
          <p:spPr bwMode="auto">
            <a:xfrm flipH="1">
              <a:off x="1656" y="2698"/>
              <a:ext cx="72" cy="144"/>
            </a:xfrm>
            <a:prstGeom prst="line">
              <a:avLst/>
            </a:prstGeom>
            <a:noFill/>
            <a:ln w="9525">
              <a:solidFill>
                <a:schemeClr val="tx1"/>
              </a:solidFill>
              <a:round/>
              <a:headEnd/>
              <a:tailEnd/>
            </a:ln>
          </p:spPr>
          <p:txBody>
            <a:bodyPr/>
            <a:lstStyle/>
            <a:p>
              <a:endParaRPr lang="en-IN"/>
            </a:p>
          </p:txBody>
        </p:sp>
        <p:sp>
          <p:nvSpPr>
            <p:cNvPr id="35882" name="Oval 45"/>
            <p:cNvSpPr>
              <a:spLocks noChangeArrowheads="1"/>
            </p:cNvSpPr>
            <p:nvPr/>
          </p:nvSpPr>
          <p:spPr bwMode="auto">
            <a:xfrm>
              <a:off x="1512" y="284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35883" name="Line 46"/>
            <p:cNvSpPr>
              <a:spLocks noChangeShapeType="1"/>
            </p:cNvSpPr>
            <p:nvPr/>
          </p:nvSpPr>
          <p:spPr bwMode="auto">
            <a:xfrm>
              <a:off x="2160" y="2698"/>
              <a:ext cx="72" cy="144"/>
            </a:xfrm>
            <a:prstGeom prst="line">
              <a:avLst/>
            </a:prstGeom>
            <a:noFill/>
            <a:ln w="9525">
              <a:solidFill>
                <a:schemeClr val="tx1"/>
              </a:solidFill>
              <a:round/>
              <a:headEnd/>
              <a:tailEnd/>
            </a:ln>
          </p:spPr>
          <p:txBody>
            <a:bodyPr/>
            <a:lstStyle/>
            <a:p>
              <a:endParaRPr lang="en-IN"/>
            </a:p>
          </p:txBody>
        </p:sp>
        <p:sp>
          <p:nvSpPr>
            <p:cNvPr id="35884" name="Oval 47"/>
            <p:cNvSpPr>
              <a:spLocks noChangeArrowheads="1"/>
            </p:cNvSpPr>
            <p:nvPr/>
          </p:nvSpPr>
          <p:spPr bwMode="auto">
            <a:xfrm>
              <a:off x="2160" y="284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40</a:t>
              </a:r>
            </a:p>
          </p:txBody>
        </p:sp>
        <p:sp>
          <p:nvSpPr>
            <p:cNvPr id="35885" name="Rectangle 48"/>
            <p:cNvSpPr>
              <a:spLocks noChangeArrowheads="1"/>
            </p:cNvSpPr>
            <p:nvPr/>
          </p:nvSpPr>
          <p:spPr bwMode="auto">
            <a:xfrm>
              <a:off x="1368" y="2770"/>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886" name="Rectangle 49"/>
            <p:cNvSpPr>
              <a:spLocks noChangeArrowheads="1"/>
            </p:cNvSpPr>
            <p:nvPr/>
          </p:nvSpPr>
          <p:spPr bwMode="auto">
            <a:xfrm>
              <a:off x="2376" y="2770"/>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grpSp>
      <p:grpSp>
        <p:nvGrpSpPr>
          <p:cNvPr id="35846" name="Group 50"/>
          <p:cNvGrpSpPr>
            <a:grpSpLocks/>
          </p:cNvGrpSpPr>
          <p:nvPr/>
        </p:nvGrpSpPr>
        <p:grpSpPr bwMode="auto">
          <a:xfrm>
            <a:off x="6324600" y="3352800"/>
            <a:ext cx="2819400" cy="2133600"/>
            <a:chOff x="3168" y="1978"/>
            <a:chExt cx="1296" cy="1224"/>
          </a:xfrm>
        </p:grpSpPr>
        <p:sp>
          <p:nvSpPr>
            <p:cNvPr id="35847" name="Oval 51"/>
            <p:cNvSpPr>
              <a:spLocks noChangeArrowheads="1"/>
            </p:cNvSpPr>
            <p:nvPr/>
          </p:nvSpPr>
          <p:spPr bwMode="auto">
            <a:xfrm>
              <a:off x="3744" y="204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5848" name="Line 52"/>
            <p:cNvSpPr>
              <a:spLocks noChangeShapeType="1"/>
            </p:cNvSpPr>
            <p:nvPr/>
          </p:nvSpPr>
          <p:spPr bwMode="auto">
            <a:xfrm flipH="1">
              <a:off x="3600" y="2193"/>
              <a:ext cx="144" cy="144"/>
            </a:xfrm>
            <a:prstGeom prst="line">
              <a:avLst/>
            </a:prstGeom>
            <a:noFill/>
            <a:ln w="9525">
              <a:solidFill>
                <a:schemeClr val="tx1"/>
              </a:solidFill>
              <a:round/>
              <a:headEnd/>
              <a:tailEnd/>
            </a:ln>
          </p:spPr>
          <p:txBody>
            <a:bodyPr/>
            <a:lstStyle/>
            <a:p>
              <a:endParaRPr lang="en-IN"/>
            </a:p>
          </p:txBody>
        </p:sp>
        <p:sp>
          <p:nvSpPr>
            <p:cNvPr id="35849" name="Line 53"/>
            <p:cNvSpPr>
              <a:spLocks noChangeShapeType="1"/>
            </p:cNvSpPr>
            <p:nvPr/>
          </p:nvSpPr>
          <p:spPr bwMode="auto">
            <a:xfrm>
              <a:off x="3960" y="2193"/>
              <a:ext cx="144" cy="144"/>
            </a:xfrm>
            <a:prstGeom prst="line">
              <a:avLst/>
            </a:prstGeom>
            <a:noFill/>
            <a:ln w="9525">
              <a:solidFill>
                <a:schemeClr val="tx1"/>
              </a:solidFill>
              <a:round/>
              <a:headEnd/>
              <a:tailEnd/>
            </a:ln>
          </p:spPr>
          <p:txBody>
            <a:bodyPr/>
            <a:lstStyle/>
            <a:p>
              <a:endParaRPr lang="en-IN"/>
            </a:p>
          </p:txBody>
        </p:sp>
        <p:sp>
          <p:nvSpPr>
            <p:cNvPr id="35850" name="Oval 54"/>
            <p:cNvSpPr>
              <a:spLocks noChangeArrowheads="1"/>
            </p:cNvSpPr>
            <p:nvPr/>
          </p:nvSpPr>
          <p:spPr bwMode="auto">
            <a:xfrm>
              <a:off x="3960" y="226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5851" name="Oval 55"/>
            <p:cNvSpPr>
              <a:spLocks noChangeArrowheads="1"/>
            </p:cNvSpPr>
            <p:nvPr/>
          </p:nvSpPr>
          <p:spPr bwMode="auto">
            <a:xfrm>
              <a:off x="3528" y="226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5852" name="Line 56"/>
            <p:cNvSpPr>
              <a:spLocks noChangeShapeType="1"/>
            </p:cNvSpPr>
            <p:nvPr/>
          </p:nvSpPr>
          <p:spPr bwMode="auto">
            <a:xfrm flipH="1">
              <a:off x="3384" y="2410"/>
              <a:ext cx="144" cy="216"/>
            </a:xfrm>
            <a:prstGeom prst="line">
              <a:avLst/>
            </a:prstGeom>
            <a:noFill/>
            <a:ln w="9525">
              <a:solidFill>
                <a:schemeClr val="tx1"/>
              </a:solidFill>
              <a:round/>
              <a:headEnd/>
              <a:tailEnd/>
            </a:ln>
          </p:spPr>
          <p:txBody>
            <a:bodyPr/>
            <a:lstStyle/>
            <a:p>
              <a:endParaRPr lang="en-IN"/>
            </a:p>
          </p:txBody>
        </p:sp>
        <p:sp>
          <p:nvSpPr>
            <p:cNvPr id="35853" name="Oval 57"/>
            <p:cNvSpPr>
              <a:spLocks noChangeArrowheads="1"/>
            </p:cNvSpPr>
            <p:nvPr/>
          </p:nvSpPr>
          <p:spPr bwMode="auto">
            <a:xfrm>
              <a:off x="3240" y="255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35854" name="Oval 58"/>
            <p:cNvSpPr>
              <a:spLocks noChangeArrowheads="1"/>
            </p:cNvSpPr>
            <p:nvPr/>
          </p:nvSpPr>
          <p:spPr bwMode="auto">
            <a:xfrm>
              <a:off x="3744" y="262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5855" name="Rectangle 59"/>
            <p:cNvSpPr>
              <a:spLocks noChangeArrowheads="1"/>
            </p:cNvSpPr>
            <p:nvPr/>
          </p:nvSpPr>
          <p:spPr bwMode="auto">
            <a:xfrm>
              <a:off x="4176" y="2266"/>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56" name="Rectangle 60"/>
            <p:cNvSpPr>
              <a:spLocks noChangeArrowheads="1"/>
            </p:cNvSpPr>
            <p:nvPr/>
          </p:nvSpPr>
          <p:spPr bwMode="auto">
            <a:xfrm>
              <a:off x="3960" y="1978"/>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57" name="Rectangle 61"/>
            <p:cNvSpPr>
              <a:spLocks noChangeArrowheads="1"/>
            </p:cNvSpPr>
            <p:nvPr/>
          </p:nvSpPr>
          <p:spPr bwMode="auto">
            <a:xfrm>
              <a:off x="3168" y="2410"/>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858" name="Rectangle 62"/>
            <p:cNvSpPr>
              <a:spLocks noChangeArrowheads="1"/>
            </p:cNvSpPr>
            <p:nvPr/>
          </p:nvSpPr>
          <p:spPr bwMode="auto">
            <a:xfrm>
              <a:off x="3672" y="2482"/>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59" name="Rectangle 63"/>
            <p:cNvSpPr>
              <a:spLocks noChangeArrowheads="1"/>
            </p:cNvSpPr>
            <p:nvPr/>
          </p:nvSpPr>
          <p:spPr bwMode="auto">
            <a:xfrm>
              <a:off x="3456" y="212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5860" name="Line 64"/>
            <p:cNvSpPr>
              <a:spLocks noChangeShapeType="1"/>
            </p:cNvSpPr>
            <p:nvPr/>
          </p:nvSpPr>
          <p:spPr bwMode="auto">
            <a:xfrm>
              <a:off x="3888" y="2842"/>
              <a:ext cx="72" cy="144"/>
            </a:xfrm>
            <a:prstGeom prst="line">
              <a:avLst/>
            </a:prstGeom>
            <a:noFill/>
            <a:ln w="9525">
              <a:solidFill>
                <a:schemeClr val="tx1"/>
              </a:solidFill>
              <a:round/>
              <a:headEnd/>
              <a:tailEnd/>
            </a:ln>
          </p:spPr>
          <p:txBody>
            <a:bodyPr/>
            <a:lstStyle/>
            <a:p>
              <a:endParaRPr lang="en-IN"/>
            </a:p>
          </p:txBody>
        </p:sp>
        <p:sp>
          <p:nvSpPr>
            <p:cNvPr id="35861" name="Oval 65"/>
            <p:cNvSpPr>
              <a:spLocks noChangeArrowheads="1"/>
            </p:cNvSpPr>
            <p:nvPr/>
          </p:nvSpPr>
          <p:spPr bwMode="auto">
            <a:xfrm>
              <a:off x="3816" y="29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40</a:t>
              </a:r>
            </a:p>
          </p:txBody>
        </p:sp>
        <p:sp>
          <p:nvSpPr>
            <p:cNvPr id="35862" name="Line 66"/>
            <p:cNvSpPr>
              <a:spLocks noChangeShapeType="1"/>
            </p:cNvSpPr>
            <p:nvPr/>
          </p:nvSpPr>
          <p:spPr bwMode="auto">
            <a:xfrm>
              <a:off x="4104" y="2482"/>
              <a:ext cx="72" cy="144"/>
            </a:xfrm>
            <a:prstGeom prst="line">
              <a:avLst/>
            </a:prstGeom>
            <a:noFill/>
            <a:ln w="9525">
              <a:solidFill>
                <a:schemeClr val="tx1"/>
              </a:solidFill>
              <a:round/>
              <a:headEnd/>
              <a:tailEnd/>
            </a:ln>
          </p:spPr>
          <p:txBody>
            <a:bodyPr/>
            <a:lstStyle/>
            <a:p>
              <a:endParaRPr lang="en-IN"/>
            </a:p>
          </p:txBody>
        </p:sp>
        <p:sp>
          <p:nvSpPr>
            <p:cNvPr id="35863" name="Oval 67"/>
            <p:cNvSpPr>
              <a:spLocks noChangeArrowheads="1"/>
            </p:cNvSpPr>
            <p:nvPr/>
          </p:nvSpPr>
          <p:spPr bwMode="auto">
            <a:xfrm>
              <a:off x="4104" y="262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5864" name="Rectangle 68"/>
            <p:cNvSpPr>
              <a:spLocks noChangeArrowheads="1"/>
            </p:cNvSpPr>
            <p:nvPr/>
          </p:nvSpPr>
          <p:spPr bwMode="auto">
            <a:xfrm>
              <a:off x="3672" y="291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865" name="Rectangle 69"/>
            <p:cNvSpPr>
              <a:spLocks noChangeArrowheads="1"/>
            </p:cNvSpPr>
            <p:nvPr/>
          </p:nvSpPr>
          <p:spPr bwMode="auto">
            <a:xfrm>
              <a:off x="4320" y="255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5866" name="Line 70"/>
            <p:cNvSpPr>
              <a:spLocks noChangeShapeType="1"/>
            </p:cNvSpPr>
            <p:nvPr/>
          </p:nvSpPr>
          <p:spPr bwMode="auto">
            <a:xfrm flipH="1">
              <a:off x="3888" y="2482"/>
              <a:ext cx="144" cy="144"/>
            </a:xfrm>
            <a:prstGeom prst="line">
              <a:avLst/>
            </a:prstGeom>
            <a:noFill/>
            <a:ln w="9525">
              <a:solidFill>
                <a:schemeClr val="tx1"/>
              </a:solidFill>
              <a:round/>
              <a:headEnd/>
              <a:tailEnd/>
            </a:ln>
          </p:spPr>
          <p:txBody>
            <a:bodyPr/>
            <a:lstStyle/>
            <a:p>
              <a:endParaRPr lang="en-IN"/>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an AVL Tree</a:t>
            </a:r>
          </a:p>
        </p:txBody>
      </p:sp>
      <p:sp>
        <p:nvSpPr>
          <p:cNvPr id="36867" name="Rectangle 2"/>
          <p:cNvSpPr txBox="1">
            <a:spLocks noChangeArrowheads="1"/>
          </p:cNvSpPr>
          <p:nvPr/>
        </p:nvSpPr>
        <p:spPr bwMode="auto">
          <a:xfrm>
            <a:off x="152400" y="1219200"/>
            <a:ext cx="8839200" cy="1600200"/>
          </a:xfrm>
          <a:prstGeom prst="rect">
            <a:avLst/>
          </a:prstGeom>
          <a:noFill/>
          <a:ln w="9525">
            <a:noFill/>
            <a:miter lim="800000"/>
            <a:headEnd/>
            <a:tailEnd/>
          </a:ln>
        </p:spPr>
        <p:txBody>
          <a:bodyPr/>
          <a:lstStyle/>
          <a:p>
            <a:pPr marL="342900" indent="-342900" eaLnBrk="0" hangingPunct="0">
              <a:lnSpc>
                <a:spcPct val="130000"/>
              </a:lnSpc>
              <a:spcBef>
                <a:spcPct val="20000"/>
              </a:spcBef>
              <a:buFont typeface="Arial" charset="0"/>
              <a:buChar char="•"/>
            </a:pPr>
            <a:r>
              <a:rPr lang="en-US" altLang="en-US" sz="2400">
                <a:latin typeface="Calibri" pitchFamily="34" charset="0"/>
              </a:rPr>
              <a:t>R1 Rotation</a:t>
            </a:r>
          </a:p>
          <a:p>
            <a:pPr marL="342900" indent="-342900" eaLnBrk="0" hangingPunct="0">
              <a:lnSpc>
                <a:spcPct val="130000"/>
              </a:lnSpc>
              <a:spcBef>
                <a:spcPct val="20000"/>
              </a:spcBef>
              <a:buFont typeface="Wingdings" pitchFamily="2" charset="2"/>
              <a:buChar char="§"/>
            </a:pPr>
            <a:r>
              <a:rPr lang="en-US" altLang="en-US" sz="2400">
                <a:latin typeface="Calibri" pitchFamily="34" charset="0"/>
              </a:rPr>
              <a:t>Let B be the root of the left or right sub-tree of the critical node.</a:t>
            </a:r>
          </a:p>
          <a:p>
            <a:pPr marL="342900" indent="-342900" eaLnBrk="0" hangingPunct="0">
              <a:lnSpc>
                <a:spcPct val="130000"/>
              </a:lnSpc>
              <a:spcBef>
                <a:spcPct val="20000"/>
              </a:spcBef>
              <a:buFont typeface="Wingdings" pitchFamily="2" charset="2"/>
              <a:buChar char="§"/>
            </a:pPr>
            <a:r>
              <a:rPr lang="en-US" altLang="en-US" sz="2400">
                <a:latin typeface="Calibri" pitchFamily="34" charset="0"/>
              </a:rPr>
              <a:t> R1 rotation is applied if the balance factor of B is 1. </a:t>
            </a:r>
          </a:p>
          <a:p>
            <a:pPr marL="342900" indent="-342900" eaLnBrk="0" hangingPunct="0">
              <a:lnSpc>
                <a:spcPct val="130000"/>
              </a:lnSpc>
              <a:spcBef>
                <a:spcPct val="20000"/>
              </a:spcBef>
              <a:buFont typeface="Wingdings" pitchFamily="2" charset="2"/>
              <a:buChar char="§"/>
            </a:pPr>
            <a:r>
              <a:rPr lang="en-US" altLang="en-US" sz="2400">
                <a:latin typeface="Calibri" pitchFamily="34" charset="0"/>
              </a:rPr>
              <a:t>Consider the AVL tree given below and delete 72 from it. </a:t>
            </a:r>
          </a:p>
        </p:txBody>
      </p:sp>
      <p:grpSp>
        <p:nvGrpSpPr>
          <p:cNvPr id="36868" name="Group 3"/>
          <p:cNvGrpSpPr>
            <a:grpSpLocks/>
          </p:cNvGrpSpPr>
          <p:nvPr/>
        </p:nvGrpSpPr>
        <p:grpSpPr bwMode="auto">
          <a:xfrm>
            <a:off x="152400" y="3810000"/>
            <a:ext cx="2743200" cy="1828800"/>
            <a:chOff x="1440" y="1279"/>
            <a:chExt cx="1368" cy="1022"/>
          </a:xfrm>
        </p:grpSpPr>
        <p:sp>
          <p:nvSpPr>
            <p:cNvPr id="36905" name="Oval 4"/>
            <p:cNvSpPr>
              <a:spLocks noChangeArrowheads="1"/>
            </p:cNvSpPr>
            <p:nvPr/>
          </p:nvSpPr>
          <p:spPr bwMode="auto">
            <a:xfrm>
              <a:off x="2088" y="1350"/>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6906" name="Line 5"/>
            <p:cNvSpPr>
              <a:spLocks noChangeShapeType="1"/>
            </p:cNvSpPr>
            <p:nvPr/>
          </p:nvSpPr>
          <p:spPr bwMode="auto">
            <a:xfrm flipH="1">
              <a:off x="1944" y="1494"/>
              <a:ext cx="144" cy="144"/>
            </a:xfrm>
            <a:prstGeom prst="line">
              <a:avLst/>
            </a:prstGeom>
            <a:noFill/>
            <a:ln w="9525">
              <a:solidFill>
                <a:schemeClr val="tx1"/>
              </a:solidFill>
              <a:round/>
              <a:headEnd/>
              <a:tailEnd/>
            </a:ln>
          </p:spPr>
          <p:txBody>
            <a:bodyPr/>
            <a:lstStyle/>
            <a:p>
              <a:endParaRPr lang="en-IN"/>
            </a:p>
          </p:txBody>
        </p:sp>
        <p:sp>
          <p:nvSpPr>
            <p:cNvPr id="36907" name="Line 6"/>
            <p:cNvSpPr>
              <a:spLocks noChangeShapeType="1"/>
            </p:cNvSpPr>
            <p:nvPr/>
          </p:nvSpPr>
          <p:spPr bwMode="auto">
            <a:xfrm>
              <a:off x="2304" y="1494"/>
              <a:ext cx="144" cy="144"/>
            </a:xfrm>
            <a:prstGeom prst="line">
              <a:avLst/>
            </a:prstGeom>
            <a:noFill/>
            <a:ln w="9525">
              <a:solidFill>
                <a:schemeClr val="tx1"/>
              </a:solidFill>
              <a:round/>
              <a:headEnd/>
              <a:tailEnd/>
            </a:ln>
          </p:spPr>
          <p:txBody>
            <a:bodyPr/>
            <a:lstStyle/>
            <a:p>
              <a:endParaRPr lang="en-IN"/>
            </a:p>
          </p:txBody>
        </p:sp>
        <p:sp>
          <p:nvSpPr>
            <p:cNvPr id="36908" name="Oval 7"/>
            <p:cNvSpPr>
              <a:spLocks noChangeArrowheads="1"/>
            </p:cNvSpPr>
            <p:nvPr/>
          </p:nvSpPr>
          <p:spPr bwMode="auto">
            <a:xfrm>
              <a:off x="2304" y="1567"/>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6909" name="Oval 8"/>
            <p:cNvSpPr>
              <a:spLocks noChangeArrowheads="1"/>
            </p:cNvSpPr>
            <p:nvPr/>
          </p:nvSpPr>
          <p:spPr bwMode="auto">
            <a:xfrm>
              <a:off x="1872" y="1567"/>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6910" name="Line 9"/>
            <p:cNvSpPr>
              <a:spLocks noChangeShapeType="1"/>
            </p:cNvSpPr>
            <p:nvPr/>
          </p:nvSpPr>
          <p:spPr bwMode="auto">
            <a:xfrm flipH="1">
              <a:off x="1767" y="1711"/>
              <a:ext cx="105" cy="158"/>
            </a:xfrm>
            <a:prstGeom prst="line">
              <a:avLst/>
            </a:prstGeom>
            <a:noFill/>
            <a:ln w="9525">
              <a:solidFill>
                <a:schemeClr val="tx1"/>
              </a:solidFill>
              <a:round/>
              <a:headEnd/>
              <a:tailEnd/>
            </a:ln>
          </p:spPr>
          <p:txBody>
            <a:bodyPr/>
            <a:lstStyle/>
            <a:p>
              <a:endParaRPr lang="en-IN"/>
            </a:p>
          </p:txBody>
        </p:sp>
        <p:sp>
          <p:nvSpPr>
            <p:cNvPr id="36911" name="Oval 10"/>
            <p:cNvSpPr>
              <a:spLocks noChangeArrowheads="1"/>
            </p:cNvSpPr>
            <p:nvPr/>
          </p:nvSpPr>
          <p:spPr bwMode="auto">
            <a:xfrm>
              <a:off x="1656" y="178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6912" name="Line 11"/>
            <p:cNvSpPr>
              <a:spLocks noChangeShapeType="1"/>
            </p:cNvSpPr>
            <p:nvPr/>
          </p:nvSpPr>
          <p:spPr bwMode="auto">
            <a:xfrm>
              <a:off x="2016" y="1783"/>
              <a:ext cx="72" cy="144"/>
            </a:xfrm>
            <a:prstGeom prst="line">
              <a:avLst/>
            </a:prstGeom>
            <a:noFill/>
            <a:ln w="9525">
              <a:solidFill>
                <a:schemeClr val="tx1"/>
              </a:solidFill>
              <a:round/>
              <a:headEnd/>
              <a:tailEnd/>
            </a:ln>
          </p:spPr>
          <p:txBody>
            <a:bodyPr/>
            <a:lstStyle/>
            <a:p>
              <a:endParaRPr lang="en-IN"/>
            </a:p>
          </p:txBody>
        </p:sp>
        <p:sp>
          <p:nvSpPr>
            <p:cNvPr id="36913" name="Oval 12"/>
            <p:cNvSpPr>
              <a:spLocks noChangeArrowheads="1"/>
            </p:cNvSpPr>
            <p:nvPr/>
          </p:nvSpPr>
          <p:spPr bwMode="auto">
            <a:xfrm>
              <a:off x="1944" y="185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6914" name="Oval 13"/>
            <p:cNvSpPr>
              <a:spLocks noChangeArrowheads="1"/>
            </p:cNvSpPr>
            <p:nvPr/>
          </p:nvSpPr>
          <p:spPr bwMode="auto">
            <a:xfrm>
              <a:off x="2376" y="186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36915" name="Rectangle 14"/>
            <p:cNvSpPr>
              <a:spLocks noChangeArrowheads="1"/>
            </p:cNvSpPr>
            <p:nvPr/>
          </p:nvSpPr>
          <p:spPr bwMode="auto">
            <a:xfrm>
              <a:off x="2520" y="1567"/>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916" name="Rectangle 15"/>
            <p:cNvSpPr>
              <a:spLocks noChangeArrowheads="1"/>
            </p:cNvSpPr>
            <p:nvPr/>
          </p:nvSpPr>
          <p:spPr bwMode="auto">
            <a:xfrm>
              <a:off x="2304" y="1279"/>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917" name="Rectangle 16"/>
            <p:cNvSpPr>
              <a:spLocks noChangeArrowheads="1"/>
            </p:cNvSpPr>
            <p:nvPr/>
          </p:nvSpPr>
          <p:spPr bwMode="auto">
            <a:xfrm>
              <a:off x="1512" y="1711"/>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918" name="Rectangle 17"/>
            <p:cNvSpPr>
              <a:spLocks noChangeArrowheads="1"/>
            </p:cNvSpPr>
            <p:nvPr/>
          </p:nvSpPr>
          <p:spPr bwMode="auto">
            <a:xfrm>
              <a:off x="2160" y="1821"/>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919" name="Rectangle 18"/>
            <p:cNvSpPr>
              <a:spLocks noChangeArrowheads="1"/>
            </p:cNvSpPr>
            <p:nvPr/>
          </p:nvSpPr>
          <p:spPr bwMode="auto">
            <a:xfrm>
              <a:off x="1800" y="1423"/>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920" name="Line 19"/>
            <p:cNvSpPr>
              <a:spLocks noChangeShapeType="1"/>
            </p:cNvSpPr>
            <p:nvPr/>
          </p:nvSpPr>
          <p:spPr bwMode="auto">
            <a:xfrm flipH="1">
              <a:off x="1656" y="1999"/>
              <a:ext cx="72" cy="182"/>
            </a:xfrm>
            <a:prstGeom prst="line">
              <a:avLst/>
            </a:prstGeom>
            <a:noFill/>
            <a:ln w="9525">
              <a:solidFill>
                <a:schemeClr val="tx1"/>
              </a:solidFill>
              <a:round/>
              <a:headEnd/>
              <a:tailEnd/>
            </a:ln>
          </p:spPr>
          <p:txBody>
            <a:bodyPr/>
            <a:lstStyle/>
            <a:p>
              <a:endParaRPr lang="en-IN"/>
            </a:p>
          </p:txBody>
        </p:sp>
        <p:sp>
          <p:nvSpPr>
            <p:cNvPr id="36921" name="Oval 20"/>
            <p:cNvSpPr>
              <a:spLocks noChangeArrowheads="1"/>
            </p:cNvSpPr>
            <p:nvPr/>
          </p:nvSpPr>
          <p:spPr bwMode="auto">
            <a:xfrm>
              <a:off x="1584" y="208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36922" name="Rectangle 21"/>
            <p:cNvSpPr>
              <a:spLocks noChangeArrowheads="1"/>
            </p:cNvSpPr>
            <p:nvPr/>
          </p:nvSpPr>
          <p:spPr bwMode="auto">
            <a:xfrm>
              <a:off x="1440" y="2037"/>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923" name="Rectangle 22"/>
            <p:cNvSpPr>
              <a:spLocks noChangeArrowheads="1"/>
            </p:cNvSpPr>
            <p:nvPr/>
          </p:nvSpPr>
          <p:spPr bwMode="auto">
            <a:xfrm>
              <a:off x="2592" y="1941"/>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924" name="Line 23"/>
            <p:cNvSpPr>
              <a:spLocks noChangeShapeType="1"/>
            </p:cNvSpPr>
            <p:nvPr/>
          </p:nvSpPr>
          <p:spPr bwMode="auto">
            <a:xfrm flipH="1">
              <a:off x="2376" y="1797"/>
              <a:ext cx="72" cy="144"/>
            </a:xfrm>
            <a:prstGeom prst="line">
              <a:avLst/>
            </a:prstGeom>
            <a:noFill/>
            <a:ln w="9525">
              <a:solidFill>
                <a:schemeClr val="tx1"/>
              </a:solidFill>
              <a:round/>
              <a:headEnd/>
              <a:tailEnd/>
            </a:ln>
          </p:spPr>
          <p:txBody>
            <a:bodyPr/>
            <a:lstStyle/>
            <a:p>
              <a:endParaRPr lang="en-IN"/>
            </a:p>
          </p:txBody>
        </p:sp>
      </p:grpSp>
      <p:grpSp>
        <p:nvGrpSpPr>
          <p:cNvPr id="36869" name="Group 24"/>
          <p:cNvGrpSpPr>
            <a:grpSpLocks/>
          </p:cNvGrpSpPr>
          <p:nvPr/>
        </p:nvGrpSpPr>
        <p:grpSpPr bwMode="auto">
          <a:xfrm>
            <a:off x="2979738" y="3779838"/>
            <a:ext cx="3116262" cy="2087562"/>
            <a:chOff x="1368" y="2354"/>
            <a:chExt cx="1440" cy="1171"/>
          </a:xfrm>
        </p:grpSpPr>
        <p:sp>
          <p:nvSpPr>
            <p:cNvPr id="36888" name="Oval 25"/>
            <p:cNvSpPr>
              <a:spLocks noChangeArrowheads="1"/>
            </p:cNvSpPr>
            <p:nvPr/>
          </p:nvSpPr>
          <p:spPr bwMode="auto">
            <a:xfrm>
              <a:off x="2160" y="242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6889" name="Line 26"/>
            <p:cNvSpPr>
              <a:spLocks noChangeShapeType="1"/>
            </p:cNvSpPr>
            <p:nvPr/>
          </p:nvSpPr>
          <p:spPr bwMode="auto">
            <a:xfrm flipH="1">
              <a:off x="2016" y="2569"/>
              <a:ext cx="144" cy="144"/>
            </a:xfrm>
            <a:prstGeom prst="line">
              <a:avLst/>
            </a:prstGeom>
            <a:noFill/>
            <a:ln w="9525">
              <a:solidFill>
                <a:schemeClr val="tx1"/>
              </a:solidFill>
              <a:round/>
              <a:headEnd/>
              <a:tailEnd/>
            </a:ln>
          </p:spPr>
          <p:txBody>
            <a:bodyPr/>
            <a:lstStyle/>
            <a:p>
              <a:endParaRPr lang="en-IN"/>
            </a:p>
          </p:txBody>
        </p:sp>
        <p:sp>
          <p:nvSpPr>
            <p:cNvPr id="36890" name="Line 27"/>
            <p:cNvSpPr>
              <a:spLocks noChangeShapeType="1"/>
            </p:cNvSpPr>
            <p:nvPr/>
          </p:nvSpPr>
          <p:spPr bwMode="auto">
            <a:xfrm>
              <a:off x="2376" y="2569"/>
              <a:ext cx="144" cy="144"/>
            </a:xfrm>
            <a:prstGeom prst="line">
              <a:avLst/>
            </a:prstGeom>
            <a:noFill/>
            <a:ln w="9525">
              <a:solidFill>
                <a:schemeClr val="tx1"/>
              </a:solidFill>
              <a:round/>
              <a:headEnd/>
              <a:tailEnd/>
            </a:ln>
          </p:spPr>
          <p:txBody>
            <a:bodyPr/>
            <a:lstStyle/>
            <a:p>
              <a:endParaRPr lang="en-IN"/>
            </a:p>
          </p:txBody>
        </p:sp>
        <p:sp>
          <p:nvSpPr>
            <p:cNvPr id="36891" name="Oval 28"/>
            <p:cNvSpPr>
              <a:spLocks noChangeArrowheads="1"/>
            </p:cNvSpPr>
            <p:nvPr/>
          </p:nvSpPr>
          <p:spPr bwMode="auto">
            <a:xfrm>
              <a:off x="2376" y="264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6892" name="Oval 29"/>
            <p:cNvSpPr>
              <a:spLocks noChangeArrowheads="1"/>
            </p:cNvSpPr>
            <p:nvPr/>
          </p:nvSpPr>
          <p:spPr bwMode="auto">
            <a:xfrm>
              <a:off x="1944" y="264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6893" name="Line 30"/>
            <p:cNvSpPr>
              <a:spLocks noChangeShapeType="1"/>
            </p:cNvSpPr>
            <p:nvPr/>
          </p:nvSpPr>
          <p:spPr bwMode="auto">
            <a:xfrm flipH="1">
              <a:off x="1800" y="2786"/>
              <a:ext cx="144" cy="216"/>
            </a:xfrm>
            <a:prstGeom prst="line">
              <a:avLst/>
            </a:prstGeom>
            <a:noFill/>
            <a:ln w="9525">
              <a:solidFill>
                <a:schemeClr val="tx1"/>
              </a:solidFill>
              <a:round/>
              <a:headEnd/>
              <a:tailEnd/>
            </a:ln>
          </p:spPr>
          <p:txBody>
            <a:bodyPr/>
            <a:lstStyle/>
            <a:p>
              <a:endParaRPr lang="en-IN"/>
            </a:p>
          </p:txBody>
        </p:sp>
        <p:sp>
          <p:nvSpPr>
            <p:cNvPr id="36894" name="Oval 31"/>
            <p:cNvSpPr>
              <a:spLocks noChangeArrowheads="1"/>
            </p:cNvSpPr>
            <p:nvPr/>
          </p:nvSpPr>
          <p:spPr bwMode="auto">
            <a:xfrm>
              <a:off x="1656" y="2930"/>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6895" name="Line 32"/>
            <p:cNvSpPr>
              <a:spLocks noChangeShapeType="1"/>
            </p:cNvSpPr>
            <p:nvPr/>
          </p:nvSpPr>
          <p:spPr bwMode="auto">
            <a:xfrm>
              <a:off x="2088" y="2858"/>
              <a:ext cx="36" cy="72"/>
            </a:xfrm>
            <a:prstGeom prst="line">
              <a:avLst/>
            </a:prstGeom>
            <a:noFill/>
            <a:ln w="9525">
              <a:solidFill>
                <a:schemeClr val="tx1"/>
              </a:solidFill>
              <a:round/>
              <a:headEnd/>
              <a:tailEnd/>
            </a:ln>
          </p:spPr>
          <p:txBody>
            <a:bodyPr/>
            <a:lstStyle/>
            <a:p>
              <a:endParaRPr lang="en-IN"/>
            </a:p>
          </p:txBody>
        </p:sp>
        <p:sp>
          <p:nvSpPr>
            <p:cNvPr id="36896" name="Oval 33"/>
            <p:cNvSpPr>
              <a:spLocks noChangeArrowheads="1"/>
            </p:cNvSpPr>
            <p:nvPr/>
          </p:nvSpPr>
          <p:spPr bwMode="auto">
            <a:xfrm>
              <a:off x="2016" y="2930"/>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6897" name="Rectangle 34"/>
            <p:cNvSpPr>
              <a:spLocks noChangeArrowheads="1"/>
            </p:cNvSpPr>
            <p:nvPr/>
          </p:nvSpPr>
          <p:spPr bwMode="auto">
            <a:xfrm>
              <a:off x="2592" y="2642"/>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898" name="Rectangle 35"/>
            <p:cNvSpPr>
              <a:spLocks noChangeArrowheads="1"/>
            </p:cNvSpPr>
            <p:nvPr/>
          </p:nvSpPr>
          <p:spPr bwMode="auto">
            <a:xfrm>
              <a:off x="2376" y="2354"/>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2</a:t>
              </a:r>
            </a:p>
          </p:txBody>
        </p:sp>
        <p:sp>
          <p:nvSpPr>
            <p:cNvPr id="36899" name="Rectangle 36"/>
            <p:cNvSpPr>
              <a:spLocks noChangeArrowheads="1"/>
            </p:cNvSpPr>
            <p:nvPr/>
          </p:nvSpPr>
          <p:spPr bwMode="auto">
            <a:xfrm>
              <a:off x="1584" y="278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900" name="Rectangle 37"/>
            <p:cNvSpPr>
              <a:spLocks noChangeArrowheads="1"/>
            </p:cNvSpPr>
            <p:nvPr/>
          </p:nvSpPr>
          <p:spPr bwMode="auto">
            <a:xfrm>
              <a:off x="1944" y="3146"/>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901" name="Rectangle 38"/>
            <p:cNvSpPr>
              <a:spLocks noChangeArrowheads="1"/>
            </p:cNvSpPr>
            <p:nvPr/>
          </p:nvSpPr>
          <p:spPr bwMode="auto">
            <a:xfrm>
              <a:off x="1872" y="249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902" name="Line 39"/>
            <p:cNvSpPr>
              <a:spLocks noChangeShapeType="1"/>
            </p:cNvSpPr>
            <p:nvPr/>
          </p:nvSpPr>
          <p:spPr bwMode="auto">
            <a:xfrm flipH="1">
              <a:off x="1656" y="3146"/>
              <a:ext cx="72" cy="144"/>
            </a:xfrm>
            <a:prstGeom prst="line">
              <a:avLst/>
            </a:prstGeom>
            <a:noFill/>
            <a:ln w="9525">
              <a:solidFill>
                <a:schemeClr val="tx1"/>
              </a:solidFill>
              <a:round/>
              <a:headEnd/>
              <a:tailEnd/>
            </a:ln>
          </p:spPr>
          <p:txBody>
            <a:bodyPr/>
            <a:lstStyle/>
            <a:p>
              <a:endParaRPr lang="en-IN"/>
            </a:p>
          </p:txBody>
        </p:sp>
        <p:sp>
          <p:nvSpPr>
            <p:cNvPr id="36903" name="Oval 40"/>
            <p:cNvSpPr>
              <a:spLocks noChangeArrowheads="1"/>
            </p:cNvSpPr>
            <p:nvPr/>
          </p:nvSpPr>
          <p:spPr bwMode="auto">
            <a:xfrm>
              <a:off x="1512" y="330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36904" name="Rectangle 41"/>
            <p:cNvSpPr>
              <a:spLocks noChangeArrowheads="1"/>
            </p:cNvSpPr>
            <p:nvPr/>
          </p:nvSpPr>
          <p:spPr bwMode="auto">
            <a:xfrm>
              <a:off x="1368" y="3218"/>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grpSp>
      <p:grpSp>
        <p:nvGrpSpPr>
          <p:cNvPr id="36870" name="Group 42"/>
          <p:cNvGrpSpPr>
            <a:grpSpLocks/>
          </p:cNvGrpSpPr>
          <p:nvPr/>
        </p:nvGrpSpPr>
        <p:grpSpPr bwMode="auto">
          <a:xfrm>
            <a:off x="6096000" y="3733800"/>
            <a:ext cx="2438400" cy="1747838"/>
            <a:chOff x="3240" y="2373"/>
            <a:chExt cx="1224" cy="864"/>
          </a:xfrm>
        </p:grpSpPr>
        <p:sp>
          <p:nvSpPr>
            <p:cNvPr id="36871" name="Oval 43"/>
            <p:cNvSpPr>
              <a:spLocks noChangeArrowheads="1"/>
            </p:cNvSpPr>
            <p:nvPr/>
          </p:nvSpPr>
          <p:spPr bwMode="auto">
            <a:xfrm>
              <a:off x="3744" y="244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6872" name="Line 44"/>
            <p:cNvSpPr>
              <a:spLocks noChangeShapeType="1"/>
            </p:cNvSpPr>
            <p:nvPr/>
          </p:nvSpPr>
          <p:spPr bwMode="auto">
            <a:xfrm flipH="1">
              <a:off x="3672" y="2661"/>
              <a:ext cx="144" cy="144"/>
            </a:xfrm>
            <a:prstGeom prst="line">
              <a:avLst/>
            </a:prstGeom>
            <a:noFill/>
            <a:ln w="9525">
              <a:solidFill>
                <a:schemeClr val="tx1"/>
              </a:solidFill>
              <a:round/>
              <a:headEnd/>
              <a:tailEnd/>
            </a:ln>
          </p:spPr>
          <p:txBody>
            <a:bodyPr/>
            <a:lstStyle/>
            <a:p>
              <a:endParaRPr lang="en-IN"/>
            </a:p>
          </p:txBody>
        </p:sp>
        <p:sp>
          <p:nvSpPr>
            <p:cNvPr id="36873" name="Line 45"/>
            <p:cNvSpPr>
              <a:spLocks noChangeShapeType="1"/>
            </p:cNvSpPr>
            <p:nvPr/>
          </p:nvSpPr>
          <p:spPr bwMode="auto">
            <a:xfrm>
              <a:off x="3888" y="2661"/>
              <a:ext cx="144" cy="144"/>
            </a:xfrm>
            <a:prstGeom prst="line">
              <a:avLst/>
            </a:prstGeom>
            <a:noFill/>
            <a:ln w="9525">
              <a:solidFill>
                <a:schemeClr val="tx1"/>
              </a:solidFill>
              <a:round/>
              <a:headEnd/>
              <a:tailEnd/>
            </a:ln>
          </p:spPr>
          <p:txBody>
            <a:bodyPr/>
            <a:lstStyle/>
            <a:p>
              <a:endParaRPr lang="en-IN"/>
            </a:p>
          </p:txBody>
        </p:sp>
        <p:sp>
          <p:nvSpPr>
            <p:cNvPr id="36874" name="Oval 46"/>
            <p:cNvSpPr>
              <a:spLocks noChangeArrowheads="1"/>
            </p:cNvSpPr>
            <p:nvPr/>
          </p:nvSpPr>
          <p:spPr bwMode="auto">
            <a:xfrm>
              <a:off x="3888" y="273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6875" name="Oval 47"/>
            <p:cNvSpPr>
              <a:spLocks noChangeArrowheads="1"/>
            </p:cNvSpPr>
            <p:nvPr/>
          </p:nvSpPr>
          <p:spPr bwMode="auto">
            <a:xfrm>
              <a:off x="3528" y="273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6876" name="Line 48"/>
            <p:cNvSpPr>
              <a:spLocks noChangeShapeType="1"/>
            </p:cNvSpPr>
            <p:nvPr/>
          </p:nvSpPr>
          <p:spPr bwMode="auto">
            <a:xfrm flipH="1">
              <a:off x="3384" y="2949"/>
              <a:ext cx="216" cy="144"/>
            </a:xfrm>
            <a:prstGeom prst="line">
              <a:avLst/>
            </a:prstGeom>
            <a:noFill/>
            <a:ln w="9525">
              <a:solidFill>
                <a:schemeClr val="tx1"/>
              </a:solidFill>
              <a:round/>
              <a:headEnd/>
              <a:tailEnd/>
            </a:ln>
          </p:spPr>
          <p:txBody>
            <a:bodyPr/>
            <a:lstStyle/>
            <a:p>
              <a:endParaRPr lang="en-IN"/>
            </a:p>
          </p:txBody>
        </p:sp>
        <p:sp>
          <p:nvSpPr>
            <p:cNvPr id="36877" name="Oval 49"/>
            <p:cNvSpPr>
              <a:spLocks noChangeArrowheads="1"/>
            </p:cNvSpPr>
            <p:nvPr/>
          </p:nvSpPr>
          <p:spPr bwMode="auto">
            <a:xfrm>
              <a:off x="3384" y="302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18</a:t>
              </a:r>
            </a:p>
          </p:txBody>
        </p:sp>
        <p:sp>
          <p:nvSpPr>
            <p:cNvPr id="36878" name="Oval 50"/>
            <p:cNvSpPr>
              <a:spLocks noChangeArrowheads="1"/>
            </p:cNvSpPr>
            <p:nvPr/>
          </p:nvSpPr>
          <p:spPr bwMode="auto">
            <a:xfrm>
              <a:off x="3816" y="302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6879" name="Rectangle 51"/>
            <p:cNvSpPr>
              <a:spLocks noChangeArrowheads="1"/>
            </p:cNvSpPr>
            <p:nvPr/>
          </p:nvSpPr>
          <p:spPr bwMode="auto">
            <a:xfrm>
              <a:off x="4176" y="2824"/>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880" name="Rectangle 52"/>
            <p:cNvSpPr>
              <a:spLocks noChangeArrowheads="1"/>
            </p:cNvSpPr>
            <p:nvPr/>
          </p:nvSpPr>
          <p:spPr bwMode="auto">
            <a:xfrm>
              <a:off x="3960" y="2373"/>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881" name="Rectangle 53"/>
            <p:cNvSpPr>
              <a:spLocks noChangeArrowheads="1"/>
            </p:cNvSpPr>
            <p:nvPr/>
          </p:nvSpPr>
          <p:spPr bwMode="auto">
            <a:xfrm>
              <a:off x="3240" y="294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882" name="Rectangle 54"/>
            <p:cNvSpPr>
              <a:spLocks noChangeArrowheads="1"/>
            </p:cNvSpPr>
            <p:nvPr/>
          </p:nvSpPr>
          <p:spPr bwMode="auto">
            <a:xfrm>
              <a:off x="3672" y="294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883" name="Rectangle 55"/>
            <p:cNvSpPr>
              <a:spLocks noChangeArrowheads="1"/>
            </p:cNvSpPr>
            <p:nvPr/>
          </p:nvSpPr>
          <p:spPr bwMode="auto">
            <a:xfrm>
              <a:off x="3384" y="258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6884" name="Oval 56"/>
            <p:cNvSpPr>
              <a:spLocks noChangeArrowheads="1"/>
            </p:cNvSpPr>
            <p:nvPr/>
          </p:nvSpPr>
          <p:spPr bwMode="auto">
            <a:xfrm>
              <a:off x="4104" y="302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6885" name="Rectangle 57"/>
            <p:cNvSpPr>
              <a:spLocks noChangeArrowheads="1"/>
            </p:cNvSpPr>
            <p:nvPr/>
          </p:nvSpPr>
          <p:spPr bwMode="auto">
            <a:xfrm>
              <a:off x="4320" y="300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6886" name="Line 58"/>
            <p:cNvSpPr>
              <a:spLocks noChangeShapeType="1"/>
            </p:cNvSpPr>
            <p:nvPr/>
          </p:nvSpPr>
          <p:spPr bwMode="auto">
            <a:xfrm flipH="1">
              <a:off x="3960" y="2930"/>
              <a:ext cx="72" cy="91"/>
            </a:xfrm>
            <a:prstGeom prst="line">
              <a:avLst/>
            </a:prstGeom>
            <a:noFill/>
            <a:ln w="9525">
              <a:solidFill>
                <a:schemeClr val="tx1"/>
              </a:solidFill>
              <a:round/>
              <a:headEnd/>
              <a:tailEnd/>
            </a:ln>
          </p:spPr>
          <p:txBody>
            <a:bodyPr/>
            <a:lstStyle/>
            <a:p>
              <a:endParaRPr lang="en-IN"/>
            </a:p>
          </p:txBody>
        </p:sp>
        <p:sp>
          <p:nvSpPr>
            <p:cNvPr id="36887" name="Line 59"/>
            <p:cNvSpPr>
              <a:spLocks noChangeShapeType="1"/>
            </p:cNvSpPr>
            <p:nvPr/>
          </p:nvSpPr>
          <p:spPr bwMode="auto">
            <a:xfrm>
              <a:off x="4032" y="2949"/>
              <a:ext cx="144" cy="72"/>
            </a:xfrm>
            <a:prstGeom prst="line">
              <a:avLst/>
            </a:prstGeom>
            <a:noFill/>
            <a:ln w="9525">
              <a:solidFill>
                <a:schemeClr val="tx1"/>
              </a:solidFill>
              <a:round/>
              <a:headEnd/>
              <a:tailEnd/>
            </a:ln>
          </p:spPr>
          <p:txBody>
            <a:bodyPr/>
            <a:lstStyle/>
            <a:p>
              <a:endParaRPr lang="en-IN"/>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an AVL Tree</a:t>
            </a:r>
          </a:p>
        </p:txBody>
      </p:sp>
      <p:sp>
        <p:nvSpPr>
          <p:cNvPr id="37891" name="Text Box 60"/>
          <p:cNvSpPr txBox="1">
            <a:spLocks noChangeArrowheads="1"/>
          </p:cNvSpPr>
          <p:nvPr/>
        </p:nvSpPr>
        <p:spPr bwMode="auto">
          <a:xfrm>
            <a:off x="304800" y="1143000"/>
            <a:ext cx="8610600" cy="2282825"/>
          </a:xfrm>
          <a:prstGeom prst="rect">
            <a:avLst/>
          </a:prstGeom>
          <a:noFill/>
          <a:ln w="9525">
            <a:noFill/>
            <a:miter lim="800000"/>
            <a:headEnd/>
            <a:tailEnd/>
          </a:ln>
          <a:effectLst/>
        </p:spPr>
        <p:txBody>
          <a:bodyPr>
            <a:spAutoFit/>
          </a:bodyPr>
          <a:lstStyle/>
          <a:p>
            <a:pPr marL="342900" indent="-342900">
              <a:lnSpc>
                <a:spcPct val="150000"/>
              </a:lnSpc>
              <a:buFont typeface="Arial" charset="0"/>
              <a:buChar char="•"/>
            </a:pPr>
            <a:r>
              <a:rPr lang="en-US" altLang="en-US" sz="2400" i="1">
                <a:latin typeface="Calibri" pitchFamily="34" charset="0"/>
              </a:rPr>
              <a:t>R-1Rotation</a:t>
            </a:r>
            <a:endParaRPr lang="en-US" altLang="en-US" sz="2400">
              <a:latin typeface="Calibri" pitchFamily="34" charset="0"/>
            </a:endParaRPr>
          </a:p>
          <a:p>
            <a:pPr marL="342900" indent="-342900">
              <a:lnSpc>
                <a:spcPct val="150000"/>
              </a:lnSpc>
              <a:buFont typeface="Wingdings" pitchFamily="2" charset="2"/>
              <a:buChar char="§"/>
            </a:pPr>
            <a:r>
              <a:rPr lang="en-US" altLang="en-US" sz="2400">
                <a:latin typeface="Calibri" pitchFamily="34" charset="0"/>
              </a:rPr>
              <a:t>Let B be the root of the left or right sub-tree of the critical node.</a:t>
            </a:r>
          </a:p>
          <a:p>
            <a:pPr marL="342900" indent="-342900">
              <a:lnSpc>
                <a:spcPct val="150000"/>
              </a:lnSpc>
              <a:buFont typeface="Wingdings" pitchFamily="2" charset="2"/>
              <a:buChar char="§"/>
            </a:pPr>
            <a:r>
              <a:rPr lang="en-US" altLang="en-US" sz="2400">
                <a:latin typeface="Calibri" pitchFamily="34" charset="0"/>
              </a:rPr>
              <a:t> R-1 rotation is applied if the balance factor of B is -1. </a:t>
            </a:r>
          </a:p>
          <a:p>
            <a:pPr marL="342900" indent="-342900">
              <a:lnSpc>
                <a:spcPct val="150000"/>
              </a:lnSpc>
              <a:buFont typeface="Wingdings" pitchFamily="2" charset="2"/>
              <a:buChar char="§"/>
            </a:pPr>
            <a:r>
              <a:rPr lang="en-US" altLang="en-US" sz="2400">
                <a:latin typeface="Calibri" pitchFamily="34" charset="0"/>
              </a:rPr>
              <a:t>Consider the AVL tree given below and delete 72 from it. </a:t>
            </a:r>
          </a:p>
        </p:txBody>
      </p:sp>
      <p:grpSp>
        <p:nvGrpSpPr>
          <p:cNvPr id="37892" name="Group 61"/>
          <p:cNvGrpSpPr>
            <a:grpSpLocks/>
          </p:cNvGrpSpPr>
          <p:nvPr/>
        </p:nvGrpSpPr>
        <p:grpSpPr bwMode="auto">
          <a:xfrm>
            <a:off x="533400" y="4191000"/>
            <a:ext cx="2438400" cy="2057400"/>
            <a:chOff x="576" y="1711"/>
            <a:chExt cx="1224" cy="1104"/>
          </a:xfrm>
        </p:grpSpPr>
        <p:sp>
          <p:nvSpPr>
            <p:cNvPr id="37935" name="Oval 62"/>
            <p:cNvSpPr>
              <a:spLocks noChangeArrowheads="1"/>
            </p:cNvSpPr>
            <p:nvPr/>
          </p:nvSpPr>
          <p:spPr bwMode="auto">
            <a:xfrm>
              <a:off x="1152" y="1782"/>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7936" name="Line 63"/>
            <p:cNvSpPr>
              <a:spLocks noChangeShapeType="1"/>
            </p:cNvSpPr>
            <p:nvPr/>
          </p:nvSpPr>
          <p:spPr bwMode="auto">
            <a:xfrm flipH="1">
              <a:off x="1008" y="1926"/>
              <a:ext cx="144" cy="144"/>
            </a:xfrm>
            <a:prstGeom prst="line">
              <a:avLst/>
            </a:prstGeom>
            <a:noFill/>
            <a:ln w="9525">
              <a:solidFill>
                <a:schemeClr val="tx1"/>
              </a:solidFill>
              <a:round/>
              <a:headEnd/>
              <a:tailEnd/>
            </a:ln>
          </p:spPr>
          <p:txBody>
            <a:bodyPr/>
            <a:lstStyle/>
            <a:p>
              <a:endParaRPr lang="en-IN"/>
            </a:p>
          </p:txBody>
        </p:sp>
        <p:sp>
          <p:nvSpPr>
            <p:cNvPr id="37937" name="Line 64"/>
            <p:cNvSpPr>
              <a:spLocks noChangeShapeType="1"/>
            </p:cNvSpPr>
            <p:nvPr/>
          </p:nvSpPr>
          <p:spPr bwMode="auto">
            <a:xfrm>
              <a:off x="1368" y="1926"/>
              <a:ext cx="144" cy="144"/>
            </a:xfrm>
            <a:prstGeom prst="line">
              <a:avLst/>
            </a:prstGeom>
            <a:noFill/>
            <a:ln w="9525">
              <a:solidFill>
                <a:schemeClr val="tx1"/>
              </a:solidFill>
              <a:round/>
              <a:headEnd/>
              <a:tailEnd/>
            </a:ln>
          </p:spPr>
          <p:txBody>
            <a:bodyPr/>
            <a:lstStyle/>
            <a:p>
              <a:endParaRPr lang="en-IN"/>
            </a:p>
          </p:txBody>
        </p:sp>
        <p:sp>
          <p:nvSpPr>
            <p:cNvPr id="37938" name="Oval 65"/>
            <p:cNvSpPr>
              <a:spLocks noChangeArrowheads="1"/>
            </p:cNvSpPr>
            <p:nvPr/>
          </p:nvSpPr>
          <p:spPr bwMode="auto">
            <a:xfrm>
              <a:off x="1368" y="199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7939" name="Oval 66"/>
            <p:cNvSpPr>
              <a:spLocks noChangeArrowheads="1"/>
            </p:cNvSpPr>
            <p:nvPr/>
          </p:nvSpPr>
          <p:spPr bwMode="auto">
            <a:xfrm>
              <a:off x="936" y="199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7940" name="Line 67"/>
            <p:cNvSpPr>
              <a:spLocks noChangeShapeType="1"/>
            </p:cNvSpPr>
            <p:nvPr/>
          </p:nvSpPr>
          <p:spPr bwMode="auto">
            <a:xfrm flipH="1">
              <a:off x="792" y="2143"/>
              <a:ext cx="144" cy="216"/>
            </a:xfrm>
            <a:prstGeom prst="line">
              <a:avLst/>
            </a:prstGeom>
            <a:noFill/>
            <a:ln w="9525">
              <a:solidFill>
                <a:schemeClr val="tx1"/>
              </a:solidFill>
              <a:round/>
              <a:headEnd/>
              <a:tailEnd/>
            </a:ln>
          </p:spPr>
          <p:txBody>
            <a:bodyPr/>
            <a:lstStyle/>
            <a:p>
              <a:endParaRPr lang="en-IN"/>
            </a:p>
          </p:txBody>
        </p:sp>
        <p:sp>
          <p:nvSpPr>
            <p:cNvPr id="37941" name="Oval 68"/>
            <p:cNvSpPr>
              <a:spLocks noChangeArrowheads="1"/>
            </p:cNvSpPr>
            <p:nvPr/>
          </p:nvSpPr>
          <p:spPr bwMode="auto">
            <a:xfrm>
              <a:off x="720" y="221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7942" name="Line 69"/>
            <p:cNvSpPr>
              <a:spLocks noChangeShapeType="1"/>
            </p:cNvSpPr>
            <p:nvPr/>
          </p:nvSpPr>
          <p:spPr bwMode="auto">
            <a:xfrm>
              <a:off x="1080" y="2215"/>
              <a:ext cx="72" cy="144"/>
            </a:xfrm>
            <a:prstGeom prst="line">
              <a:avLst/>
            </a:prstGeom>
            <a:noFill/>
            <a:ln w="9525">
              <a:solidFill>
                <a:schemeClr val="tx1"/>
              </a:solidFill>
              <a:round/>
              <a:headEnd/>
              <a:tailEnd/>
            </a:ln>
          </p:spPr>
          <p:txBody>
            <a:bodyPr/>
            <a:lstStyle/>
            <a:p>
              <a:endParaRPr lang="en-IN"/>
            </a:p>
          </p:txBody>
        </p:sp>
        <p:sp>
          <p:nvSpPr>
            <p:cNvPr id="37943" name="Oval 70"/>
            <p:cNvSpPr>
              <a:spLocks noChangeArrowheads="1"/>
            </p:cNvSpPr>
            <p:nvPr/>
          </p:nvSpPr>
          <p:spPr bwMode="auto">
            <a:xfrm>
              <a:off x="1008" y="2287"/>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7944" name="Rectangle 71"/>
            <p:cNvSpPr>
              <a:spLocks noChangeArrowheads="1"/>
            </p:cNvSpPr>
            <p:nvPr/>
          </p:nvSpPr>
          <p:spPr bwMode="auto">
            <a:xfrm>
              <a:off x="1584" y="1999"/>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7945" name="Rectangle 72"/>
            <p:cNvSpPr>
              <a:spLocks noChangeArrowheads="1"/>
            </p:cNvSpPr>
            <p:nvPr/>
          </p:nvSpPr>
          <p:spPr bwMode="auto">
            <a:xfrm>
              <a:off x="1368" y="1711"/>
              <a:ext cx="360"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7946" name="Rectangle 73"/>
            <p:cNvSpPr>
              <a:spLocks noChangeArrowheads="1"/>
            </p:cNvSpPr>
            <p:nvPr/>
          </p:nvSpPr>
          <p:spPr bwMode="auto">
            <a:xfrm>
              <a:off x="576" y="2143"/>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47" name="Rectangle 74"/>
            <p:cNvSpPr>
              <a:spLocks noChangeArrowheads="1"/>
            </p:cNvSpPr>
            <p:nvPr/>
          </p:nvSpPr>
          <p:spPr bwMode="auto">
            <a:xfrm>
              <a:off x="1152" y="216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48" name="Rectangle 75"/>
            <p:cNvSpPr>
              <a:spLocks noChangeArrowheads="1"/>
            </p:cNvSpPr>
            <p:nvPr/>
          </p:nvSpPr>
          <p:spPr bwMode="auto">
            <a:xfrm>
              <a:off x="720" y="1855"/>
              <a:ext cx="288" cy="144"/>
            </a:xfrm>
            <a:prstGeom prst="rect">
              <a:avLst/>
            </a:prstGeom>
            <a:solidFill>
              <a:srgbClr val="FFFFCC"/>
            </a:solidFill>
            <a:ln w="9525">
              <a:solidFill>
                <a:schemeClr val="tx1"/>
              </a:solidFill>
              <a:miter lim="800000"/>
              <a:headEnd/>
              <a:tailEnd/>
            </a:ln>
          </p:spPr>
          <p:txBody>
            <a:bodyPr/>
            <a:lstStyle/>
            <a:p>
              <a:pPr algn="r"/>
              <a:r>
                <a:rPr lang="en-US" altLang="en-US" sz="900" b="1">
                  <a:solidFill>
                    <a:srgbClr val="993300"/>
                  </a:solidFill>
                </a:rPr>
                <a:t>-1</a:t>
              </a:r>
            </a:p>
          </p:txBody>
        </p:sp>
        <p:sp>
          <p:nvSpPr>
            <p:cNvPr id="37949" name="Line 76"/>
            <p:cNvSpPr>
              <a:spLocks noChangeShapeType="1"/>
            </p:cNvSpPr>
            <p:nvPr/>
          </p:nvSpPr>
          <p:spPr bwMode="auto">
            <a:xfrm flipH="1">
              <a:off x="936" y="2454"/>
              <a:ext cx="144" cy="216"/>
            </a:xfrm>
            <a:prstGeom prst="line">
              <a:avLst/>
            </a:prstGeom>
            <a:noFill/>
            <a:ln w="9525">
              <a:solidFill>
                <a:schemeClr val="tx1"/>
              </a:solidFill>
              <a:round/>
              <a:headEnd/>
              <a:tailEnd/>
            </a:ln>
          </p:spPr>
          <p:txBody>
            <a:bodyPr/>
            <a:lstStyle/>
            <a:p>
              <a:endParaRPr lang="en-IN"/>
            </a:p>
          </p:txBody>
        </p:sp>
        <p:sp>
          <p:nvSpPr>
            <p:cNvPr id="37950" name="Oval 77"/>
            <p:cNvSpPr>
              <a:spLocks noChangeArrowheads="1"/>
            </p:cNvSpPr>
            <p:nvPr/>
          </p:nvSpPr>
          <p:spPr bwMode="auto">
            <a:xfrm>
              <a:off x="864" y="2599"/>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37</a:t>
              </a:r>
            </a:p>
          </p:txBody>
        </p:sp>
        <p:sp>
          <p:nvSpPr>
            <p:cNvPr id="37951" name="Line 78"/>
            <p:cNvSpPr>
              <a:spLocks noChangeShapeType="1"/>
            </p:cNvSpPr>
            <p:nvPr/>
          </p:nvSpPr>
          <p:spPr bwMode="auto">
            <a:xfrm>
              <a:off x="1148" y="2448"/>
              <a:ext cx="148" cy="222"/>
            </a:xfrm>
            <a:prstGeom prst="line">
              <a:avLst/>
            </a:prstGeom>
            <a:noFill/>
            <a:ln w="9525">
              <a:solidFill>
                <a:schemeClr val="tx1"/>
              </a:solidFill>
              <a:round/>
              <a:headEnd/>
              <a:tailEnd/>
            </a:ln>
          </p:spPr>
          <p:txBody>
            <a:bodyPr/>
            <a:lstStyle/>
            <a:p>
              <a:endParaRPr lang="en-IN"/>
            </a:p>
          </p:txBody>
        </p:sp>
        <p:sp>
          <p:nvSpPr>
            <p:cNvPr id="37952" name="Oval 79"/>
            <p:cNvSpPr>
              <a:spLocks noChangeArrowheads="1"/>
            </p:cNvSpPr>
            <p:nvPr/>
          </p:nvSpPr>
          <p:spPr bwMode="auto">
            <a:xfrm>
              <a:off x="1152" y="259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41</a:t>
              </a:r>
            </a:p>
          </p:txBody>
        </p:sp>
        <p:sp>
          <p:nvSpPr>
            <p:cNvPr id="37953" name="Rectangle 80"/>
            <p:cNvSpPr>
              <a:spLocks noChangeArrowheads="1"/>
            </p:cNvSpPr>
            <p:nvPr/>
          </p:nvSpPr>
          <p:spPr bwMode="auto">
            <a:xfrm>
              <a:off x="720" y="245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54" name="Rectangle 81"/>
            <p:cNvSpPr>
              <a:spLocks noChangeArrowheads="1"/>
            </p:cNvSpPr>
            <p:nvPr/>
          </p:nvSpPr>
          <p:spPr bwMode="auto">
            <a:xfrm>
              <a:off x="1296" y="2454"/>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55" name="Line 82"/>
            <p:cNvSpPr>
              <a:spLocks noChangeShapeType="1"/>
            </p:cNvSpPr>
            <p:nvPr/>
          </p:nvSpPr>
          <p:spPr bwMode="auto">
            <a:xfrm>
              <a:off x="1512" y="2166"/>
              <a:ext cx="144" cy="216"/>
            </a:xfrm>
            <a:prstGeom prst="line">
              <a:avLst/>
            </a:prstGeom>
            <a:noFill/>
            <a:ln w="9525">
              <a:solidFill>
                <a:schemeClr val="tx1"/>
              </a:solidFill>
              <a:round/>
              <a:headEnd/>
              <a:tailEnd/>
            </a:ln>
          </p:spPr>
          <p:txBody>
            <a:bodyPr/>
            <a:lstStyle/>
            <a:p>
              <a:endParaRPr lang="en-IN"/>
            </a:p>
          </p:txBody>
        </p:sp>
        <p:sp>
          <p:nvSpPr>
            <p:cNvPr id="37956" name="Oval 83"/>
            <p:cNvSpPr>
              <a:spLocks noChangeArrowheads="1"/>
            </p:cNvSpPr>
            <p:nvPr/>
          </p:nvSpPr>
          <p:spPr bwMode="auto">
            <a:xfrm>
              <a:off x="1512" y="2310"/>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72</a:t>
              </a:r>
            </a:p>
          </p:txBody>
        </p:sp>
        <p:sp>
          <p:nvSpPr>
            <p:cNvPr id="37957" name="Rectangle 84"/>
            <p:cNvSpPr>
              <a:spLocks noChangeArrowheads="1"/>
            </p:cNvSpPr>
            <p:nvPr/>
          </p:nvSpPr>
          <p:spPr bwMode="auto">
            <a:xfrm>
              <a:off x="1656" y="2166"/>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grpSp>
      <p:grpSp>
        <p:nvGrpSpPr>
          <p:cNvPr id="37893" name="Group 85"/>
          <p:cNvGrpSpPr>
            <a:grpSpLocks/>
          </p:cNvGrpSpPr>
          <p:nvPr/>
        </p:nvGrpSpPr>
        <p:grpSpPr bwMode="auto">
          <a:xfrm>
            <a:off x="3124200" y="4192588"/>
            <a:ext cx="2438400" cy="2208212"/>
            <a:chOff x="792" y="2887"/>
            <a:chExt cx="1224" cy="1103"/>
          </a:xfrm>
        </p:grpSpPr>
        <p:sp>
          <p:nvSpPr>
            <p:cNvPr id="37915" name="Oval 86"/>
            <p:cNvSpPr>
              <a:spLocks noChangeArrowheads="1"/>
            </p:cNvSpPr>
            <p:nvPr/>
          </p:nvSpPr>
          <p:spPr bwMode="auto">
            <a:xfrm>
              <a:off x="1368" y="2958"/>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7916" name="Line 87"/>
            <p:cNvSpPr>
              <a:spLocks noChangeShapeType="1"/>
            </p:cNvSpPr>
            <p:nvPr/>
          </p:nvSpPr>
          <p:spPr bwMode="auto">
            <a:xfrm flipH="1">
              <a:off x="1224" y="3102"/>
              <a:ext cx="144" cy="144"/>
            </a:xfrm>
            <a:prstGeom prst="line">
              <a:avLst/>
            </a:prstGeom>
            <a:noFill/>
            <a:ln w="9525">
              <a:solidFill>
                <a:schemeClr val="tx1"/>
              </a:solidFill>
              <a:round/>
              <a:headEnd/>
              <a:tailEnd/>
            </a:ln>
          </p:spPr>
          <p:txBody>
            <a:bodyPr/>
            <a:lstStyle/>
            <a:p>
              <a:endParaRPr lang="en-IN"/>
            </a:p>
          </p:txBody>
        </p:sp>
        <p:sp>
          <p:nvSpPr>
            <p:cNvPr id="37917" name="Line 88"/>
            <p:cNvSpPr>
              <a:spLocks noChangeShapeType="1"/>
            </p:cNvSpPr>
            <p:nvPr/>
          </p:nvSpPr>
          <p:spPr bwMode="auto">
            <a:xfrm>
              <a:off x="1584" y="3102"/>
              <a:ext cx="144" cy="144"/>
            </a:xfrm>
            <a:prstGeom prst="line">
              <a:avLst/>
            </a:prstGeom>
            <a:noFill/>
            <a:ln w="9525">
              <a:solidFill>
                <a:schemeClr val="tx1"/>
              </a:solidFill>
              <a:round/>
              <a:headEnd/>
              <a:tailEnd/>
            </a:ln>
          </p:spPr>
          <p:txBody>
            <a:bodyPr/>
            <a:lstStyle/>
            <a:p>
              <a:endParaRPr lang="en-IN"/>
            </a:p>
          </p:txBody>
        </p:sp>
        <p:sp>
          <p:nvSpPr>
            <p:cNvPr id="37918" name="Oval 89"/>
            <p:cNvSpPr>
              <a:spLocks noChangeArrowheads="1"/>
            </p:cNvSpPr>
            <p:nvPr/>
          </p:nvSpPr>
          <p:spPr bwMode="auto">
            <a:xfrm>
              <a:off x="1584" y="317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7919" name="Oval 90"/>
            <p:cNvSpPr>
              <a:spLocks noChangeArrowheads="1"/>
            </p:cNvSpPr>
            <p:nvPr/>
          </p:nvSpPr>
          <p:spPr bwMode="auto">
            <a:xfrm>
              <a:off x="1152" y="3175"/>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7920" name="Line 91"/>
            <p:cNvSpPr>
              <a:spLocks noChangeShapeType="1"/>
            </p:cNvSpPr>
            <p:nvPr/>
          </p:nvSpPr>
          <p:spPr bwMode="auto">
            <a:xfrm flipH="1">
              <a:off x="1008" y="3319"/>
              <a:ext cx="144" cy="216"/>
            </a:xfrm>
            <a:prstGeom prst="line">
              <a:avLst/>
            </a:prstGeom>
            <a:noFill/>
            <a:ln w="9525">
              <a:solidFill>
                <a:schemeClr val="tx1"/>
              </a:solidFill>
              <a:round/>
              <a:headEnd/>
              <a:tailEnd/>
            </a:ln>
          </p:spPr>
          <p:txBody>
            <a:bodyPr/>
            <a:lstStyle/>
            <a:p>
              <a:endParaRPr lang="en-IN"/>
            </a:p>
          </p:txBody>
        </p:sp>
        <p:sp>
          <p:nvSpPr>
            <p:cNvPr id="37921" name="Oval 92"/>
            <p:cNvSpPr>
              <a:spLocks noChangeArrowheads="1"/>
            </p:cNvSpPr>
            <p:nvPr/>
          </p:nvSpPr>
          <p:spPr bwMode="auto">
            <a:xfrm>
              <a:off x="936" y="3391"/>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7922" name="Line 93"/>
            <p:cNvSpPr>
              <a:spLocks noChangeShapeType="1"/>
            </p:cNvSpPr>
            <p:nvPr/>
          </p:nvSpPr>
          <p:spPr bwMode="auto">
            <a:xfrm>
              <a:off x="1296" y="3391"/>
              <a:ext cx="72" cy="144"/>
            </a:xfrm>
            <a:prstGeom prst="line">
              <a:avLst/>
            </a:prstGeom>
            <a:noFill/>
            <a:ln w="9525">
              <a:solidFill>
                <a:schemeClr val="tx1"/>
              </a:solidFill>
              <a:round/>
              <a:headEnd/>
              <a:tailEnd/>
            </a:ln>
          </p:spPr>
          <p:txBody>
            <a:bodyPr/>
            <a:lstStyle/>
            <a:p>
              <a:endParaRPr lang="en-IN"/>
            </a:p>
          </p:txBody>
        </p:sp>
        <p:sp>
          <p:nvSpPr>
            <p:cNvPr id="37923" name="Oval 94"/>
            <p:cNvSpPr>
              <a:spLocks noChangeArrowheads="1"/>
            </p:cNvSpPr>
            <p:nvPr/>
          </p:nvSpPr>
          <p:spPr bwMode="auto">
            <a:xfrm>
              <a:off x="1224" y="346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7924" name="Rectangle 95"/>
            <p:cNvSpPr>
              <a:spLocks noChangeArrowheads="1"/>
            </p:cNvSpPr>
            <p:nvPr/>
          </p:nvSpPr>
          <p:spPr bwMode="auto">
            <a:xfrm>
              <a:off x="1800" y="3175"/>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25" name="Rectangle 96"/>
            <p:cNvSpPr>
              <a:spLocks noChangeArrowheads="1"/>
            </p:cNvSpPr>
            <p:nvPr/>
          </p:nvSpPr>
          <p:spPr bwMode="auto">
            <a:xfrm>
              <a:off x="1584" y="2887"/>
              <a:ext cx="360"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2</a:t>
              </a:r>
            </a:p>
          </p:txBody>
        </p:sp>
        <p:sp>
          <p:nvSpPr>
            <p:cNvPr id="37926" name="Rectangle 97"/>
            <p:cNvSpPr>
              <a:spLocks noChangeArrowheads="1"/>
            </p:cNvSpPr>
            <p:nvPr/>
          </p:nvSpPr>
          <p:spPr bwMode="auto">
            <a:xfrm>
              <a:off x="792" y="331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27" name="Rectangle 98"/>
            <p:cNvSpPr>
              <a:spLocks noChangeArrowheads="1"/>
            </p:cNvSpPr>
            <p:nvPr/>
          </p:nvSpPr>
          <p:spPr bwMode="auto">
            <a:xfrm>
              <a:off x="1368" y="334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28" name="Rectangle 99"/>
            <p:cNvSpPr>
              <a:spLocks noChangeArrowheads="1"/>
            </p:cNvSpPr>
            <p:nvPr/>
          </p:nvSpPr>
          <p:spPr bwMode="auto">
            <a:xfrm>
              <a:off x="936" y="3031"/>
              <a:ext cx="288" cy="144"/>
            </a:xfrm>
            <a:prstGeom prst="rect">
              <a:avLst/>
            </a:prstGeom>
            <a:solidFill>
              <a:srgbClr val="FFFFCC"/>
            </a:solidFill>
            <a:ln w="9525">
              <a:solidFill>
                <a:schemeClr val="tx1"/>
              </a:solidFill>
              <a:miter lim="800000"/>
              <a:headEnd/>
              <a:tailEnd/>
            </a:ln>
          </p:spPr>
          <p:txBody>
            <a:bodyPr/>
            <a:lstStyle/>
            <a:p>
              <a:pPr algn="r"/>
              <a:r>
                <a:rPr lang="en-US" altLang="en-US" sz="900" b="1">
                  <a:solidFill>
                    <a:srgbClr val="993300"/>
                  </a:solidFill>
                </a:rPr>
                <a:t>-1</a:t>
              </a:r>
            </a:p>
          </p:txBody>
        </p:sp>
        <p:sp>
          <p:nvSpPr>
            <p:cNvPr id="37929" name="Line 100"/>
            <p:cNvSpPr>
              <a:spLocks noChangeShapeType="1"/>
            </p:cNvSpPr>
            <p:nvPr/>
          </p:nvSpPr>
          <p:spPr bwMode="auto">
            <a:xfrm flipH="1">
              <a:off x="1152" y="3630"/>
              <a:ext cx="144" cy="216"/>
            </a:xfrm>
            <a:prstGeom prst="line">
              <a:avLst/>
            </a:prstGeom>
            <a:noFill/>
            <a:ln w="9525">
              <a:solidFill>
                <a:schemeClr val="tx1"/>
              </a:solidFill>
              <a:round/>
              <a:headEnd/>
              <a:tailEnd/>
            </a:ln>
          </p:spPr>
          <p:txBody>
            <a:bodyPr/>
            <a:lstStyle/>
            <a:p>
              <a:endParaRPr lang="en-IN"/>
            </a:p>
          </p:txBody>
        </p:sp>
        <p:sp>
          <p:nvSpPr>
            <p:cNvPr id="37930" name="Oval 101"/>
            <p:cNvSpPr>
              <a:spLocks noChangeArrowheads="1"/>
            </p:cNvSpPr>
            <p:nvPr/>
          </p:nvSpPr>
          <p:spPr bwMode="auto">
            <a:xfrm>
              <a:off x="1080" y="377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37</a:t>
              </a:r>
            </a:p>
          </p:txBody>
        </p:sp>
        <p:sp>
          <p:nvSpPr>
            <p:cNvPr id="37931" name="Line 102"/>
            <p:cNvSpPr>
              <a:spLocks noChangeShapeType="1"/>
            </p:cNvSpPr>
            <p:nvPr/>
          </p:nvSpPr>
          <p:spPr bwMode="auto">
            <a:xfrm>
              <a:off x="1368" y="3630"/>
              <a:ext cx="144" cy="216"/>
            </a:xfrm>
            <a:prstGeom prst="line">
              <a:avLst/>
            </a:prstGeom>
            <a:noFill/>
            <a:ln w="9525">
              <a:solidFill>
                <a:schemeClr val="tx1"/>
              </a:solidFill>
              <a:round/>
              <a:headEnd/>
              <a:tailEnd/>
            </a:ln>
          </p:spPr>
          <p:txBody>
            <a:bodyPr/>
            <a:lstStyle/>
            <a:p>
              <a:endParaRPr lang="en-IN"/>
            </a:p>
          </p:txBody>
        </p:sp>
        <p:sp>
          <p:nvSpPr>
            <p:cNvPr id="37932" name="Oval 103"/>
            <p:cNvSpPr>
              <a:spLocks noChangeArrowheads="1"/>
            </p:cNvSpPr>
            <p:nvPr/>
          </p:nvSpPr>
          <p:spPr bwMode="auto">
            <a:xfrm>
              <a:off x="1368" y="3774"/>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41</a:t>
              </a:r>
            </a:p>
          </p:txBody>
        </p:sp>
        <p:sp>
          <p:nvSpPr>
            <p:cNvPr id="37933" name="Rectangle 104"/>
            <p:cNvSpPr>
              <a:spLocks noChangeArrowheads="1"/>
            </p:cNvSpPr>
            <p:nvPr/>
          </p:nvSpPr>
          <p:spPr bwMode="auto">
            <a:xfrm>
              <a:off x="936" y="3630"/>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34" name="Rectangle 105"/>
            <p:cNvSpPr>
              <a:spLocks noChangeArrowheads="1"/>
            </p:cNvSpPr>
            <p:nvPr/>
          </p:nvSpPr>
          <p:spPr bwMode="auto">
            <a:xfrm>
              <a:off x="1512" y="3630"/>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grpSp>
      <p:grpSp>
        <p:nvGrpSpPr>
          <p:cNvPr id="37894" name="Group 106"/>
          <p:cNvGrpSpPr>
            <a:grpSpLocks/>
          </p:cNvGrpSpPr>
          <p:nvPr/>
        </p:nvGrpSpPr>
        <p:grpSpPr bwMode="auto">
          <a:xfrm>
            <a:off x="5715000" y="4322763"/>
            <a:ext cx="2971800" cy="1862137"/>
            <a:chOff x="2448" y="2815"/>
            <a:chExt cx="1512" cy="1021"/>
          </a:xfrm>
        </p:grpSpPr>
        <p:sp>
          <p:nvSpPr>
            <p:cNvPr id="37895" name="Oval 107"/>
            <p:cNvSpPr>
              <a:spLocks noChangeArrowheads="1"/>
            </p:cNvSpPr>
            <p:nvPr/>
          </p:nvSpPr>
          <p:spPr bwMode="auto">
            <a:xfrm>
              <a:off x="3096" y="288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39</a:t>
              </a:r>
            </a:p>
          </p:txBody>
        </p:sp>
        <p:sp>
          <p:nvSpPr>
            <p:cNvPr id="37896" name="Line 108"/>
            <p:cNvSpPr>
              <a:spLocks noChangeShapeType="1"/>
            </p:cNvSpPr>
            <p:nvPr/>
          </p:nvSpPr>
          <p:spPr bwMode="auto">
            <a:xfrm flipH="1">
              <a:off x="2952" y="3030"/>
              <a:ext cx="144" cy="144"/>
            </a:xfrm>
            <a:prstGeom prst="line">
              <a:avLst/>
            </a:prstGeom>
            <a:noFill/>
            <a:ln w="9525">
              <a:solidFill>
                <a:schemeClr val="tx1"/>
              </a:solidFill>
              <a:round/>
              <a:headEnd/>
              <a:tailEnd/>
            </a:ln>
          </p:spPr>
          <p:txBody>
            <a:bodyPr/>
            <a:lstStyle/>
            <a:p>
              <a:endParaRPr lang="en-IN"/>
            </a:p>
          </p:txBody>
        </p:sp>
        <p:sp>
          <p:nvSpPr>
            <p:cNvPr id="37897" name="Line 109"/>
            <p:cNvSpPr>
              <a:spLocks noChangeShapeType="1"/>
            </p:cNvSpPr>
            <p:nvPr/>
          </p:nvSpPr>
          <p:spPr bwMode="auto">
            <a:xfrm>
              <a:off x="3312" y="3030"/>
              <a:ext cx="144" cy="144"/>
            </a:xfrm>
            <a:prstGeom prst="line">
              <a:avLst/>
            </a:prstGeom>
            <a:noFill/>
            <a:ln w="9525">
              <a:solidFill>
                <a:schemeClr val="tx1"/>
              </a:solidFill>
              <a:round/>
              <a:headEnd/>
              <a:tailEnd/>
            </a:ln>
          </p:spPr>
          <p:txBody>
            <a:bodyPr/>
            <a:lstStyle/>
            <a:p>
              <a:endParaRPr lang="en-IN"/>
            </a:p>
          </p:txBody>
        </p:sp>
        <p:sp>
          <p:nvSpPr>
            <p:cNvPr id="37898" name="Oval 110"/>
            <p:cNvSpPr>
              <a:spLocks noChangeArrowheads="1"/>
            </p:cNvSpPr>
            <p:nvPr/>
          </p:nvSpPr>
          <p:spPr bwMode="auto">
            <a:xfrm>
              <a:off x="3312" y="310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45</a:t>
              </a:r>
            </a:p>
          </p:txBody>
        </p:sp>
        <p:sp>
          <p:nvSpPr>
            <p:cNvPr id="37899" name="Oval 111"/>
            <p:cNvSpPr>
              <a:spLocks noChangeArrowheads="1"/>
            </p:cNvSpPr>
            <p:nvPr/>
          </p:nvSpPr>
          <p:spPr bwMode="auto">
            <a:xfrm>
              <a:off x="2880" y="310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36</a:t>
              </a:r>
            </a:p>
          </p:txBody>
        </p:sp>
        <p:sp>
          <p:nvSpPr>
            <p:cNvPr id="37900" name="Line 112"/>
            <p:cNvSpPr>
              <a:spLocks noChangeShapeType="1"/>
            </p:cNvSpPr>
            <p:nvPr/>
          </p:nvSpPr>
          <p:spPr bwMode="auto">
            <a:xfrm flipH="1">
              <a:off x="2736" y="3247"/>
              <a:ext cx="144" cy="216"/>
            </a:xfrm>
            <a:prstGeom prst="line">
              <a:avLst/>
            </a:prstGeom>
            <a:noFill/>
            <a:ln w="9525">
              <a:solidFill>
                <a:schemeClr val="tx1"/>
              </a:solidFill>
              <a:round/>
              <a:headEnd/>
              <a:tailEnd/>
            </a:ln>
          </p:spPr>
          <p:txBody>
            <a:bodyPr/>
            <a:lstStyle/>
            <a:p>
              <a:endParaRPr lang="en-IN"/>
            </a:p>
          </p:txBody>
        </p:sp>
        <p:sp>
          <p:nvSpPr>
            <p:cNvPr id="37901" name="Oval 113"/>
            <p:cNvSpPr>
              <a:spLocks noChangeArrowheads="1"/>
            </p:cNvSpPr>
            <p:nvPr/>
          </p:nvSpPr>
          <p:spPr bwMode="auto">
            <a:xfrm>
              <a:off x="2592" y="3463"/>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27</a:t>
              </a:r>
            </a:p>
          </p:txBody>
        </p:sp>
        <p:sp>
          <p:nvSpPr>
            <p:cNvPr id="37902" name="Line 114"/>
            <p:cNvSpPr>
              <a:spLocks noChangeShapeType="1"/>
            </p:cNvSpPr>
            <p:nvPr/>
          </p:nvSpPr>
          <p:spPr bwMode="auto">
            <a:xfrm>
              <a:off x="3024" y="3319"/>
              <a:ext cx="72" cy="144"/>
            </a:xfrm>
            <a:prstGeom prst="line">
              <a:avLst/>
            </a:prstGeom>
            <a:noFill/>
            <a:ln w="9525">
              <a:solidFill>
                <a:schemeClr val="tx1"/>
              </a:solidFill>
              <a:round/>
              <a:headEnd/>
              <a:tailEnd/>
            </a:ln>
          </p:spPr>
          <p:txBody>
            <a:bodyPr/>
            <a:lstStyle/>
            <a:p>
              <a:endParaRPr lang="en-IN"/>
            </a:p>
          </p:txBody>
        </p:sp>
        <p:sp>
          <p:nvSpPr>
            <p:cNvPr id="37903" name="Oval 115"/>
            <p:cNvSpPr>
              <a:spLocks noChangeArrowheads="1"/>
            </p:cNvSpPr>
            <p:nvPr/>
          </p:nvSpPr>
          <p:spPr bwMode="auto">
            <a:xfrm>
              <a:off x="2952" y="347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37</a:t>
              </a:r>
            </a:p>
          </p:txBody>
        </p:sp>
        <p:sp>
          <p:nvSpPr>
            <p:cNvPr id="37904" name="Oval 116"/>
            <p:cNvSpPr>
              <a:spLocks noChangeArrowheads="1"/>
            </p:cNvSpPr>
            <p:nvPr/>
          </p:nvSpPr>
          <p:spPr bwMode="auto">
            <a:xfrm>
              <a:off x="3240" y="347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41</a:t>
              </a:r>
            </a:p>
          </p:txBody>
        </p:sp>
        <p:sp>
          <p:nvSpPr>
            <p:cNvPr id="37905" name="Rectangle 117"/>
            <p:cNvSpPr>
              <a:spLocks noChangeArrowheads="1"/>
            </p:cNvSpPr>
            <p:nvPr/>
          </p:nvSpPr>
          <p:spPr bwMode="auto">
            <a:xfrm>
              <a:off x="3528" y="3103"/>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7906" name="Rectangle 118"/>
            <p:cNvSpPr>
              <a:spLocks noChangeArrowheads="1"/>
            </p:cNvSpPr>
            <p:nvPr/>
          </p:nvSpPr>
          <p:spPr bwMode="auto">
            <a:xfrm>
              <a:off x="3312" y="2815"/>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7907" name="Rectangle 119"/>
            <p:cNvSpPr>
              <a:spLocks noChangeArrowheads="1"/>
            </p:cNvSpPr>
            <p:nvPr/>
          </p:nvSpPr>
          <p:spPr bwMode="auto">
            <a:xfrm>
              <a:off x="2448" y="331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7908" name="Rectangle 120"/>
            <p:cNvSpPr>
              <a:spLocks noChangeArrowheads="1"/>
            </p:cNvSpPr>
            <p:nvPr/>
          </p:nvSpPr>
          <p:spPr bwMode="auto">
            <a:xfrm>
              <a:off x="3096" y="331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09" name="Rectangle 121"/>
            <p:cNvSpPr>
              <a:spLocks noChangeArrowheads="1"/>
            </p:cNvSpPr>
            <p:nvPr/>
          </p:nvSpPr>
          <p:spPr bwMode="auto">
            <a:xfrm>
              <a:off x="2808" y="2959"/>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1</a:t>
              </a:r>
            </a:p>
          </p:txBody>
        </p:sp>
        <p:sp>
          <p:nvSpPr>
            <p:cNvPr id="37910" name="Rectangle 122"/>
            <p:cNvSpPr>
              <a:spLocks noChangeArrowheads="1"/>
            </p:cNvSpPr>
            <p:nvPr/>
          </p:nvSpPr>
          <p:spPr bwMode="auto">
            <a:xfrm>
              <a:off x="3384" y="369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sp>
          <p:nvSpPr>
            <p:cNvPr id="37911" name="Line 123"/>
            <p:cNvSpPr>
              <a:spLocks noChangeShapeType="1"/>
            </p:cNvSpPr>
            <p:nvPr/>
          </p:nvSpPr>
          <p:spPr bwMode="auto">
            <a:xfrm flipH="1">
              <a:off x="3312" y="3319"/>
              <a:ext cx="72" cy="144"/>
            </a:xfrm>
            <a:prstGeom prst="line">
              <a:avLst/>
            </a:prstGeom>
            <a:noFill/>
            <a:ln w="9525">
              <a:solidFill>
                <a:schemeClr val="tx1"/>
              </a:solidFill>
              <a:round/>
              <a:headEnd/>
              <a:tailEnd/>
            </a:ln>
          </p:spPr>
          <p:txBody>
            <a:bodyPr/>
            <a:lstStyle/>
            <a:p>
              <a:endParaRPr lang="en-IN"/>
            </a:p>
          </p:txBody>
        </p:sp>
        <p:sp>
          <p:nvSpPr>
            <p:cNvPr id="37912" name="Line 124"/>
            <p:cNvSpPr>
              <a:spLocks noChangeShapeType="1"/>
            </p:cNvSpPr>
            <p:nvPr/>
          </p:nvSpPr>
          <p:spPr bwMode="auto">
            <a:xfrm>
              <a:off x="3456" y="3319"/>
              <a:ext cx="144" cy="144"/>
            </a:xfrm>
            <a:prstGeom prst="line">
              <a:avLst/>
            </a:prstGeom>
            <a:noFill/>
            <a:ln w="9525">
              <a:solidFill>
                <a:schemeClr val="tx1"/>
              </a:solidFill>
              <a:round/>
              <a:headEnd/>
              <a:tailEnd/>
            </a:ln>
          </p:spPr>
          <p:txBody>
            <a:bodyPr/>
            <a:lstStyle/>
            <a:p>
              <a:endParaRPr lang="en-IN"/>
            </a:p>
          </p:txBody>
        </p:sp>
        <p:sp>
          <p:nvSpPr>
            <p:cNvPr id="37913" name="Oval 125"/>
            <p:cNvSpPr>
              <a:spLocks noChangeArrowheads="1"/>
            </p:cNvSpPr>
            <p:nvPr/>
          </p:nvSpPr>
          <p:spPr bwMode="auto">
            <a:xfrm>
              <a:off x="3528" y="3476"/>
              <a:ext cx="216" cy="216"/>
            </a:xfrm>
            <a:prstGeom prst="ellipse">
              <a:avLst/>
            </a:prstGeom>
            <a:solidFill>
              <a:srgbClr val="FFFFCC"/>
            </a:solidFill>
            <a:ln w="9525">
              <a:solidFill>
                <a:schemeClr val="tx1"/>
              </a:solidFill>
              <a:round/>
              <a:headEnd/>
              <a:tailEnd/>
            </a:ln>
          </p:spPr>
          <p:txBody>
            <a:bodyPr/>
            <a:lstStyle/>
            <a:p>
              <a:pPr algn="ctr"/>
              <a:r>
                <a:rPr lang="en-US" altLang="en-US" sz="900" b="1">
                  <a:solidFill>
                    <a:srgbClr val="993300"/>
                  </a:solidFill>
                </a:rPr>
                <a:t>63</a:t>
              </a:r>
            </a:p>
          </p:txBody>
        </p:sp>
        <p:sp>
          <p:nvSpPr>
            <p:cNvPr id="37914" name="Rectangle 126"/>
            <p:cNvSpPr>
              <a:spLocks noChangeArrowheads="1"/>
            </p:cNvSpPr>
            <p:nvPr/>
          </p:nvSpPr>
          <p:spPr bwMode="auto">
            <a:xfrm>
              <a:off x="3744" y="3319"/>
              <a:ext cx="216"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0</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Red Black Trees</a:t>
            </a:r>
          </a:p>
        </p:txBody>
      </p:sp>
      <p:sp>
        <p:nvSpPr>
          <p:cNvPr id="38915" name="Rectangle 3"/>
          <p:cNvSpPr txBox="1">
            <a:spLocks noChangeArrowheads="1"/>
          </p:cNvSpPr>
          <p:nvPr/>
        </p:nvSpPr>
        <p:spPr bwMode="auto">
          <a:xfrm>
            <a:off x="152400" y="1066800"/>
            <a:ext cx="8839200" cy="5181600"/>
          </a:xfrm>
          <a:prstGeom prst="rect">
            <a:avLst/>
          </a:prstGeom>
          <a:noFill/>
          <a:ln w="9525">
            <a:noFill/>
            <a:miter lim="800000"/>
            <a:headEnd/>
            <a:tailEnd/>
          </a:ln>
        </p:spPr>
        <p:txBody>
          <a:bodyPr/>
          <a:lstStyle/>
          <a:p>
            <a:pPr marL="342900" indent="-342900" eaLnBrk="0" hangingPunct="0">
              <a:lnSpc>
                <a:spcPct val="115000"/>
              </a:lnSpc>
              <a:spcBef>
                <a:spcPct val="20000"/>
              </a:spcBef>
              <a:buFont typeface="Arial" charset="0"/>
              <a:buChar char="•"/>
            </a:pPr>
            <a:r>
              <a:rPr lang="en-US" altLang="en-US" sz="2000">
                <a:latin typeface="Calibri" pitchFamily="34" charset="0"/>
              </a:rPr>
              <a:t>A red-black tree is a self-balancing binary search tree. </a:t>
            </a:r>
          </a:p>
          <a:p>
            <a:pPr marL="342900" indent="-342900" eaLnBrk="0" hangingPunct="0">
              <a:lnSpc>
                <a:spcPct val="115000"/>
              </a:lnSpc>
              <a:spcBef>
                <a:spcPct val="20000"/>
              </a:spcBef>
              <a:buFont typeface="Arial" charset="0"/>
              <a:buChar char="•"/>
            </a:pPr>
            <a:r>
              <a:rPr lang="en-US" altLang="en-US" sz="2000">
                <a:latin typeface="Calibri" pitchFamily="34" charset="0"/>
              </a:rPr>
              <a:t>Although a red black tree is complex, it has good worst-case running time for its operations and is efficient to use as searching, insertion, and deletion can all be done in O(log </a:t>
            </a:r>
            <a:r>
              <a:rPr lang="en-US" altLang="en-US" sz="2000" i="1">
                <a:latin typeface="Calibri" pitchFamily="34" charset="0"/>
              </a:rPr>
              <a:t>n</a:t>
            </a:r>
            <a:r>
              <a:rPr lang="en-US" altLang="en-US" sz="2000">
                <a:latin typeface="Calibri" pitchFamily="34" charset="0"/>
              </a:rPr>
              <a:t>) time, where </a:t>
            </a:r>
            <a:r>
              <a:rPr lang="en-US" altLang="en-US" sz="2000" i="1">
                <a:latin typeface="Calibri" pitchFamily="34" charset="0"/>
              </a:rPr>
              <a:t>n</a:t>
            </a:r>
            <a:r>
              <a:rPr lang="en-US" altLang="en-US" sz="2000">
                <a:latin typeface="Calibri" pitchFamily="34" charset="0"/>
              </a:rPr>
              <a:t> is the number of nodes in the tree. </a:t>
            </a:r>
          </a:p>
          <a:p>
            <a:pPr marL="342900" indent="-342900" eaLnBrk="0" hangingPunct="0">
              <a:lnSpc>
                <a:spcPct val="115000"/>
              </a:lnSpc>
              <a:spcBef>
                <a:spcPct val="20000"/>
              </a:spcBef>
              <a:buFontTx/>
              <a:buChar char="•"/>
            </a:pPr>
            <a:r>
              <a:rPr lang="en-US" altLang="en-US" sz="2000">
                <a:latin typeface="Calibri" pitchFamily="34" charset="0"/>
              </a:rPr>
              <a:t>A red-black tree is a binary search tree in which every node has a </a:t>
            </a:r>
            <a:r>
              <a:rPr lang="en-US" altLang="en-US" sz="2000" i="1">
                <a:latin typeface="Calibri" pitchFamily="34" charset="0"/>
              </a:rPr>
              <a:t>color</a:t>
            </a:r>
            <a:r>
              <a:rPr lang="en-US" altLang="en-US" sz="2000">
                <a:latin typeface="Calibri" pitchFamily="34" charset="0"/>
              </a:rPr>
              <a:t> which is either </a:t>
            </a:r>
            <a:r>
              <a:rPr lang="en-US" altLang="en-US" sz="2000" i="1">
                <a:latin typeface="Calibri" pitchFamily="34" charset="0"/>
              </a:rPr>
              <a:t>red</a:t>
            </a:r>
            <a:r>
              <a:rPr lang="en-US" altLang="en-US" sz="2000">
                <a:latin typeface="Calibri" pitchFamily="34" charset="0"/>
              </a:rPr>
              <a:t> or </a:t>
            </a:r>
            <a:r>
              <a:rPr lang="en-US" altLang="en-US" sz="2000" i="1">
                <a:latin typeface="Calibri" pitchFamily="34" charset="0"/>
              </a:rPr>
              <a:t>black</a:t>
            </a:r>
            <a:r>
              <a:rPr lang="en-US" altLang="en-US" sz="2000">
                <a:latin typeface="Calibri" pitchFamily="34" charset="0"/>
              </a:rPr>
              <a:t>. Apart from the other restrictions of binary search trees, red black trees have some additional requirements that can be given as follows:</a:t>
            </a:r>
          </a:p>
          <a:p>
            <a:pPr marL="342900" indent="-342900" eaLnBrk="0" hangingPunct="0">
              <a:lnSpc>
                <a:spcPct val="115000"/>
              </a:lnSpc>
              <a:spcBef>
                <a:spcPct val="20000"/>
              </a:spcBef>
              <a:buFont typeface="Wingdings" pitchFamily="2" charset="2"/>
              <a:buChar char="ü"/>
            </a:pPr>
            <a:r>
              <a:rPr lang="en-US" altLang="en-US" sz="2000">
                <a:latin typeface="Calibri" pitchFamily="34" charset="0"/>
              </a:rPr>
              <a:t>The color of a node is either red or black. </a:t>
            </a:r>
          </a:p>
          <a:p>
            <a:pPr marL="342900" indent="-342900" eaLnBrk="0" hangingPunct="0">
              <a:lnSpc>
                <a:spcPct val="115000"/>
              </a:lnSpc>
              <a:spcBef>
                <a:spcPct val="20000"/>
              </a:spcBef>
              <a:buFont typeface="Wingdings" pitchFamily="2" charset="2"/>
              <a:buChar char="ü"/>
            </a:pPr>
            <a:r>
              <a:rPr lang="en-US" altLang="en-US" sz="2000">
                <a:latin typeface="Calibri" pitchFamily="34" charset="0"/>
              </a:rPr>
              <a:t>The color of the root node is always black. </a:t>
            </a:r>
          </a:p>
          <a:p>
            <a:pPr marL="342900" indent="-342900" eaLnBrk="0" hangingPunct="0">
              <a:lnSpc>
                <a:spcPct val="115000"/>
              </a:lnSpc>
              <a:spcBef>
                <a:spcPct val="20000"/>
              </a:spcBef>
              <a:buFont typeface="Wingdings" pitchFamily="2" charset="2"/>
              <a:buChar char="ü"/>
            </a:pPr>
            <a:r>
              <a:rPr lang="en-US" altLang="en-US" sz="2000">
                <a:latin typeface="Calibri" pitchFamily="34" charset="0"/>
              </a:rPr>
              <a:t>All leaf nodes are black. </a:t>
            </a:r>
          </a:p>
          <a:p>
            <a:pPr marL="342900" indent="-342900" eaLnBrk="0" hangingPunct="0">
              <a:lnSpc>
                <a:spcPct val="115000"/>
              </a:lnSpc>
              <a:spcBef>
                <a:spcPct val="20000"/>
              </a:spcBef>
              <a:buFont typeface="Wingdings" pitchFamily="2" charset="2"/>
              <a:buChar char="ü"/>
            </a:pPr>
            <a:r>
              <a:rPr lang="en-US" altLang="en-US" sz="2000">
                <a:latin typeface="Calibri" pitchFamily="34" charset="0"/>
              </a:rPr>
              <a:t>Every red node has both the children colored in black.</a:t>
            </a:r>
          </a:p>
          <a:p>
            <a:pPr marL="342900" indent="-342900" eaLnBrk="0" hangingPunct="0">
              <a:lnSpc>
                <a:spcPct val="115000"/>
              </a:lnSpc>
              <a:spcBef>
                <a:spcPct val="20000"/>
              </a:spcBef>
              <a:buFont typeface="Wingdings" pitchFamily="2" charset="2"/>
              <a:buChar char="ü"/>
            </a:pPr>
            <a:r>
              <a:rPr lang="en-US" altLang="en-US" sz="2000">
                <a:latin typeface="Calibri" pitchFamily="34" charset="0"/>
              </a:rPr>
              <a:t>Every simple path from a given node to any of its leaf nodes has equal number of black nodes.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Red Black Trees</a:t>
            </a:r>
          </a:p>
        </p:txBody>
      </p:sp>
      <p:grpSp>
        <p:nvGrpSpPr>
          <p:cNvPr id="39939" name="Group 2"/>
          <p:cNvGrpSpPr>
            <a:grpSpLocks/>
          </p:cNvGrpSpPr>
          <p:nvPr/>
        </p:nvGrpSpPr>
        <p:grpSpPr bwMode="auto">
          <a:xfrm>
            <a:off x="1600200" y="1143000"/>
            <a:ext cx="6362700" cy="2400300"/>
            <a:chOff x="1368" y="264"/>
            <a:chExt cx="3672" cy="1512"/>
          </a:xfrm>
        </p:grpSpPr>
        <p:sp>
          <p:nvSpPr>
            <p:cNvPr id="39941" name="Oval 3"/>
            <p:cNvSpPr>
              <a:spLocks noChangeArrowheads="1"/>
            </p:cNvSpPr>
            <p:nvPr/>
          </p:nvSpPr>
          <p:spPr bwMode="auto">
            <a:xfrm>
              <a:off x="2736" y="264"/>
              <a:ext cx="216" cy="216"/>
            </a:xfrm>
            <a:prstGeom prst="ellipse">
              <a:avLst/>
            </a:prstGeom>
            <a:solidFill>
              <a:srgbClr val="000000"/>
            </a:solidFill>
            <a:ln w="9525">
              <a:solidFill>
                <a:srgbClr val="000000"/>
              </a:solidFill>
              <a:round/>
              <a:headEnd/>
              <a:tailEnd/>
            </a:ln>
          </p:spPr>
          <p:txBody>
            <a:bodyPr/>
            <a:lstStyle/>
            <a:p>
              <a:r>
                <a:rPr lang="en-US" altLang="en-US" sz="800">
                  <a:solidFill>
                    <a:schemeClr val="bg1"/>
                  </a:solidFill>
                </a:rPr>
                <a:t>16</a:t>
              </a:r>
              <a:endParaRPr lang="en-US" altLang="en-US" sz="1600">
                <a:solidFill>
                  <a:schemeClr val="bg1"/>
                </a:solidFill>
              </a:endParaRPr>
            </a:p>
          </p:txBody>
        </p:sp>
        <p:sp>
          <p:nvSpPr>
            <p:cNvPr id="39942" name="Line 4"/>
            <p:cNvSpPr>
              <a:spLocks noChangeShapeType="1"/>
            </p:cNvSpPr>
            <p:nvPr/>
          </p:nvSpPr>
          <p:spPr bwMode="auto">
            <a:xfrm flipH="1">
              <a:off x="2448" y="408"/>
              <a:ext cx="288" cy="72"/>
            </a:xfrm>
            <a:prstGeom prst="line">
              <a:avLst/>
            </a:prstGeom>
            <a:noFill/>
            <a:ln w="9525">
              <a:solidFill>
                <a:srgbClr val="000000"/>
              </a:solidFill>
              <a:round/>
              <a:headEnd/>
              <a:tailEnd type="triangle" w="med" len="med"/>
            </a:ln>
          </p:spPr>
          <p:txBody>
            <a:bodyPr/>
            <a:lstStyle/>
            <a:p>
              <a:endParaRPr lang="en-IN"/>
            </a:p>
          </p:txBody>
        </p:sp>
        <p:sp>
          <p:nvSpPr>
            <p:cNvPr id="39943" name="Line 5"/>
            <p:cNvSpPr>
              <a:spLocks noChangeShapeType="1"/>
            </p:cNvSpPr>
            <p:nvPr/>
          </p:nvSpPr>
          <p:spPr bwMode="auto">
            <a:xfrm>
              <a:off x="2952" y="408"/>
              <a:ext cx="360" cy="144"/>
            </a:xfrm>
            <a:prstGeom prst="line">
              <a:avLst/>
            </a:prstGeom>
            <a:noFill/>
            <a:ln w="9525">
              <a:solidFill>
                <a:srgbClr val="000000"/>
              </a:solidFill>
              <a:round/>
              <a:headEnd/>
              <a:tailEnd type="triangle" w="med" len="med"/>
            </a:ln>
          </p:spPr>
          <p:txBody>
            <a:bodyPr/>
            <a:lstStyle/>
            <a:p>
              <a:endParaRPr lang="en-IN"/>
            </a:p>
          </p:txBody>
        </p:sp>
        <p:sp>
          <p:nvSpPr>
            <p:cNvPr id="39944" name="Oval 6"/>
            <p:cNvSpPr>
              <a:spLocks noChangeArrowheads="1"/>
            </p:cNvSpPr>
            <p:nvPr/>
          </p:nvSpPr>
          <p:spPr bwMode="auto">
            <a:xfrm>
              <a:off x="3312" y="480"/>
              <a:ext cx="216" cy="216"/>
            </a:xfrm>
            <a:prstGeom prst="ellipse">
              <a:avLst/>
            </a:prstGeom>
            <a:solidFill>
              <a:srgbClr val="FF0000"/>
            </a:solidFill>
            <a:ln w="9525">
              <a:solidFill>
                <a:srgbClr val="000000"/>
              </a:solidFill>
              <a:round/>
              <a:headEnd/>
              <a:tailEnd/>
            </a:ln>
          </p:spPr>
          <p:txBody>
            <a:bodyPr/>
            <a:lstStyle/>
            <a:p>
              <a:r>
                <a:rPr lang="en-US" altLang="en-US" sz="800"/>
                <a:t>27</a:t>
              </a:r>
              <a:endParaRPr lang="en-US" altLang="en-US" sz="1600"/>
            </a:p>
          </p:txBody>
        </p:sp>
        <p:sp>
          <p:nvSpPr>
            <p:cNvPr id="39945" name="Oval 7"/>
            <p:cNvSpPr>
              <a:spLocks noChangeArrowheads="1"/>
            </p:cNvSpPr>
            <p:nvPr/>
          </p:nvSpPr>
          <p:spPr bwMode="auto">
            <a:xfrm>
              <a:off x="2304" y="480"/>
              <a:ext cx="216" cy="216"/>
            </a:xfrm>
            <a:prstGeom prst="ellipse">
              <a:avLst/>
            </a:prstGeom>
            <a:solidFill>
              <a:srgbClr val="FF0000"/>
            </a:solidFill>
            <a:ln w="9525">
              <a:solidFill>
                <a:srgbClr val="000000"/>
              </a:solidFill>
              <a:round/>
              <a:headEnd/>
              <a:tailEnd/>
            </a:ln>
          </p:spPr>
          <p:txBody>
            <a:bodyPr/>
            <a:lstStyle/>
            <a:p>
              <a:r>
                <a:rPr lang="en-US" altLang="en-US" sz="800"/>
                <a:t>9</a:t>
              </a:r>
              <a:endParaRPr lang="en-US" altLang="en-US" sz="1600"/>
            </a:p>
          </p:txBody>
        </p:sp>
        <p:sp>
          <p:nvSpPr>
            <p:cNvPr id="39946" name="Line 8"/>
            <p:cNvSpPr>
              <a:spLocks noChangeShapeType="1"/>
            </p:cNvSpPr>
            <p:nvPr/>
          </p:nvSpPr>
          <p:spPr bwMode="auto">
            <a:xfrm flipH="1">
              <a:off x="1872" y="624"/>
              <a:ext cx="432" cy="216"/>
            </a:xfrm>
            <a:prstGeom prst="line">
              <a:avLst/>
            </a:prstGeom>
            <a:noFill/>
            <a:ln w="9525">
              <a:solidFill>
                <a:srgbClr val="000000"/>
              </a:solidFill>
              <a:round/>
              <a:headEnd/>
              <a:tailEnd type="triangle" w="med" len="med"/>
            </a:ln>
          </p:spPr>
          <p:txBody>
            <a:bodyPr/>
            <a:lstStyle/>
            <a:p>
              <a:endParaRPr lang="en-IN"/>
            </a:p>
          </p:txBody>
        </p:sp>
        <p:sp>
          <p:nvSpPr>
            <p:cNvPr id="39947" name="Oval 9"/>
            <p:cNvSpPr>
              <a:spLocks noChangeArrowheads="1"/>
            </p:cNvSpPr>
            <p:nvPr/>
          </p:nvSpPr>
          <p:spPr bwMode="auto">
            <a:xfrm>
              <a:off x="1728" y="840"/>
              <a:ext cx="216" cy="216"/>
            </a:xfrm>
            <a:prstGeom prst="ellipse">
              <a:avLst/>
            </a:prstGeom>
            <a:solidFill>
              <a:srgbClr val="000000"/>
            </a:solidFill>
            <a:ln w="9525">
              <a:solidFill>
                <a:srgbClr val="000000"/>
              </a:solidFill>
              <a:round/>
              <a:headEnd/>
              <a:tailEnd/>
            </a:ln>
          </p:spPr>
          <p:txBody>
            <a:bodyPr/>
            <a:lstStyle/>
            <a:p>
              <a:r>
                <a:rPr lang="en-US" altLang="en-US" sz="800">
                  <a:solidFill>
                    <a:schemeClr val="bg1"/>
                  </a:solidFill>
                </a:rPr>
                <a:t>7</a:t>
              </a:r>
              <a:endParaRPr lang="en-US" altLang="en-US" sz="1600">
                <a:solidFill>
                  <a:schemeClr val="bg1"/>
                </a:solidFill>
              </a:endParaRPr>
            </a:p>
          </p:txBody>
        </p:sp>
        <p:sp>
          <p:nvSpPr>
            <p:cNvPr id="39948" name="Line 10"/>
            <p:cNvSpPr>
              <a:spLocks noChangeShapeType="1"/>
            </p:cNvSpPr>
            <p:nvPr/>
          </p:nvSpPr>
          <p:spPr bwMode="auto">
            <a:xfrm>
              <a:off x="2520" y="624"/>
              <a:ext cx="144" cy="216"/>
            </a:xfrm>
            <a:prstGeom prst="line">
              <a:avLst/>
            </a:prstGeom>
            <a:noFill/>
            <a:ln w="9525">
              <a:solidFill>
                <a:srgbClr val="000000"/>
              </a:solidFill>
              <a:round/>
              <a:headEnd/>
              <a:tailEnd type="triangle" w="med" len="med"/>
            </a:ln>
          </p:spPr>
          <p:txBody>
            <a:bodyPr/>
            <a:lstStyle/>
            <a:p>
              <a:endParaRPr lang="en-IN"/>
            </a:p>
          </p:txBody>
        </p:sp>
        <p:sp>
          <p:nvSpPr>
            <p:cNvPr id="39949" name="Oval 11"/>
            <p:cNvSpPr>
              <a:spLocks noChangeArrowheads="1"/>
            </p:cNvSpPr>
            <p:nvPr/>
          </p:nvSpPr>
          <p:spPr bwMode="auto">
            <a:xfrm>
              <a:off x="2592" y="840"/>
              <a:ext cx="216" cy="216"/>
            </a:xfrm>
            <a:prstGeom prst="ellipse">
              <a:avLst/>
            </a:prstGeom>
            <a:solidFill>
              <a:srgbClr val="000000"/>
            </a:solidFill>
            <a:ln w="9525">
              <a:solidFill>
                <a:srgbClr val="000000"/>
              </a:solidFill>
              <a:round/>
              <a:headEnd/>
              <a:tailEnd/>
            </a:ln>
          </p:spPr>
          <p:txBody>
            <a:bodyPr/>
            <a:lstStyle/>
            <a:p>
              <a:r>
                <a:rPr lang="en-US" altLang="en-US" sz="800">
                  <a:solidFill>
                    <a:srgbClr val="FFFFFF"/>
                  </a:solidFill>
                </a:rPr>
                <a:t>11</a:t>
              </a:r>
              <a:endParaRPr lang="en-US" altLang="en-US" sz="1600"/>
            </a:p>
          </p:txBody>
        </p:sp>
        <p:sp>
          <p:nvSpPr>
            <p:cNvPr id="39950" name="Line 12"/>
            <p:cNvSpPr>
              <a:spLocks noChangeShapeType="1"/>
            </p:cNvSpPr>
            <p:nvPr/>
          </p:nvSpPr>
          <p:spPr bwMode="auto">
            <a:xfrm flipH="1">
              <a:off x="1584" y="984"/>
              <a:ext cx="144" cy="216"/>
            </a:xfrm>
            <a:prstGeom prst="line">
              <a:avLst/>
            </a:prstGeom>
            <a:noFill/>
            <a:ln w="9525">
              <a:solidFill>
                <a:srgbClr val="000000"/>
              </a:solidFill>
              <a:round/>
              <a:headEnd/>
              <a:tailEnd type="triangle" w="med" len="med"/>
            </a:ln>
          </p:spPr>
          <p:txBody>
            <a:bodyPr/>
            <a:lstStyle/>
            <a:p>
              <a:endParaRPr lang="en-IN"/>
            </a:p>
          </p:txBody>
        </p:sp>
        <p:sp>
          <p:nvSpPr>
            <p:cNvPr id="39951" name="Rectangle 13"/>
            <p:cNvSpPr>
              <a:spLocks noChangeArrowheads="1"/>
            </p:cNvSpPr>
            <p:nvPr/>
          </p:nvSpPr>
          <p:spPr bwMode="auto">
            <a:xfrm>
              <a:off x="1368" y="1200"/>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52" name="Line 14"/>
            <p:cNvSpPr>
              <a:spLocks noChangeShapeType="1"/>
            </p:cNvSpPr>
            <p:nvPr/>
          </p:nvSpPr>
          <p:spPr bwMode="auto">
            <a:xfrm flipH="1">
              <a:off x="2376" y="984"/>
              <a:ext cx="216" cy="216"/>
            </a:xfrm>
            <a:prstGeom prst="line">
              <a:avLst/>
            </a:prstGeom>
            <a:noFill/>
            <a:ln w="9525">
              <a:solidFill>
                <a:srgbClr val="000000"/>
              </a:solidFill>
              <a:round/>
              <a:headEnd/>
              <a:tailEnd type="triangle" w="med" len="med"/>
            </a:ln>
          </p:spPr>
          <p:txBody>
            <a:bodyPr/>
            <a:lstStyle/>
            <a:p>
              <a:endParaRPr lang="en-IN"/>
            </a:p>
          </p:txBody>
        </p:sp>
        <p:sp>
          <p:nvSpPr>
            <p:cNvPr id="39953" name="Rectangle 15"/>
            <p:cNvSpPr>
              <a:spLocks noChangeArrowheads="1"/>
            </p:cNvSpPr>
            <p:nvPr/>
          </p:nvSpPr>
          <p:spPr bwMode="auto">
            <a:xfrm>
              <a:off x="2160" y="1200"/>
              <a:ext cx="360" cy="144"/>
            </a:xfrm>
            <a:prstGeom prst="rect">
              <a:avLst/>
            </a:prstGeom>
            <a:solidFill>
              <a:srgbClr val="000000"/>
            </a:solidFill>
            <a:ln w="9525">
              <a:solidFill>
                <a:srgbClr val="000000"/>
              </a:solidFill>
              <a:miter lim="800000"/>
              <a:headEnd/>
              <a:tailEnd/>
            </a:ln>
          </p:spPr>
          <p:txBody>
            <a:bodyPr/>
            <a:lstStyle/>
            <a:p>
              <a:r>
                <a:rPr lang="en-US" altLang="en-US" sz="800">
                  <a:solidFill>
                    <a:srgbClr val="FFFFFF"/>
                  </a:solidFill>
                </a:rPr>
                <a:t>NULL</a:t>
              </a:r>
              <a:endParaRPr lang="en-US" altLang="en-US" sz="1600"/>
            </a:p>
          </p:txBody>
        </p:sp>
        <p:sp>
          <p:nvSpPr>
            <p:cNvPr id="39954" name="Line 16"/>
            <p:cNvSpPr>
              <a:spLocks noChangeShapeType="1"/>
            </p:cNvSpPr>
            <p:nvPr/>
          </p:nvSpPr>
          <p:spPr bwMode="auto">
            <a:xfrm>
              <a:off x="2736" y="984"/>
              <a:ext cx="144" cy="216"/>
            </a:xfrm>
            <a:prstGeom prst="line">
              <a:avLst/>
            </a:prstGeom>
            <a:noFill/>
            <a:ln w="9525">
              <a:solidFill>
                <a:srgbClr val="000000"/>
              </a:solidFill>
              <a:round/>
              <a:headEnd/>
              <a:tailEnd type="triangle" w="med" len="med"/>
            </a:ln>
          </p:spPr>
          <p:txBody>
            <a:bodyPr/>
            <a:lstStyle/>
            <a:p>
              <a:endParaRPr lang="en-IN"/>
            </a:p>
          </p:txBody>
        </p:sp>
        <p:sp>
          <p:nvSpPr>
            <p:cNvPr id="39955" name="Rectangle 17"/>
            <p:cNvSpPr>
              <a:spLocks noChangeArrowheads="1"/>
            </p:cNvSpPr>
            <p:nvPr/>
          </p:nvSpPr>
          <p:spPr bwMode="auto">
            <a:xfrm>
              <a:off x="2592" y="1200"/>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56" name="Line 18"/>
            <p:cNvSpPr>
              <a:spLocks noChangeShapeType="1"/>
            </p:cNvSpPr>
            <p:nvPr/>
          </p:nvSpPr>
          <p:spPr bwMode="auto">
            <a:xfrm>
              <a:off x="1872" y="1056"/>
              <a:ext cx="72" cy="144"/>
            </a:xfrm>
            <a:prstGeom prst="line">
              <a:avLst/>
            </a:prstGeom>
            <a:noFill/>
            <a:ln w="9525">
              <a:solidFill>
                <a:srgbClr val="000000"/>
              </a:solidFill>
              <a:round/>
              <a:headEnd/>
              <a:tailEnd type="triangle" w="med" len="med"/>
            </a:ln>
          </p:spPr>
          <p:txBody>
            <a:bodyPr/>
            <a:lstStyle/>
            <a:p>
              <a:endParaRPr lang="en-IN"/>
            </a:p>
          </p:txBody>
        </p:sp>
        <p:sp>
          <p:nvSpPr>
            <p:cNvPr id="39957" name="Oval 19"/>
            <p:cNvSpPr>
              <a:spLocks noChangeArrowheads="1"/>
            </p:cNvSpPr>
            <p:nvPr/>
          </p:nvSpPr>
          <p:spPr bwMode="auto">
            <a:xfrm>
              <a:off x="1872" y="1200"/>
              <a:ext cx="216" cy="216"/>
            </a:xfrm>
            <a:prstGeom prst="ellipse">
              <a:avLst/>
            </a:prstGeom>
            <a:solidFill>
              <a:srgbClr val="FF0000"/>
            </a:solidFill>
            <a:ln w="9525">
              <a:solidFill>
                <a:srgbClr val="000000"/>
              </a:solidFill>
              <a:round/>
              <a:headEnd/>
              <a:tailEnd/>
            </a:ln>
          </p:spPr>
          <p:txBody>
            <a:bodyPr/>
            <a:lstStyle/>
            <a:p>
              <a:r>
                <a:rPr lang="en-US" altLang="en-US" sz="800">
                  <a:solidFill>
                    <a:srgbClr val="FFFFFF"/>
                  </a:solidFill>
                </a:rPr>
                <a:t>11</a:t>
              </a:r>
              <a:endParaRPr lang="en-US" altLang="en-US" sz="1600"/>
            </a:p>
          </p:txBody>
        </p:sp>
        <p:sp>
          <p:nvSpPr>
            <p:cNvPr id="39958" name="Line 20"/>
            <p:cNvSpPr>
              <a:spLocks noChangeShapeType="1"/>
            </p:cNvSpPr>
            <p:nvPr/>
          </p:nvSpPr>
          <p:spPr bwMode="auto">
            <a:xfrm flipH="1">
              <a:off x="1872" y="1416"/>
              <a:ext cx="72" cy="144"/>
            </a:xfrm>
            <a:prstGeom prst="line">
              <a:avLst/>
            </a:prstGeom>
            <a:noFill/>
            <a:ln w="9525">
              <a:solidFill>
                <a:srgbClr val="000000"/>
              </a:solidFill>
              <a:round/>
              <a:headEnd/>
              <a:tailEnd type="triangle" w="med" len="med"/>
            </a:ln>
          </p:spPr>
          <p:txBody>
            <a:bodyPr/>
            <a:lstStyle/>
            <a:p>
              <a:endParaRPr lang="en-IN"/>
            </a:p>
          </p:txBody>
        </p:sp>
        <p:sp>
          <p:nvSpPr>
            <p:cNvPr id="39959" name="Rectangle 21"/>
            <p:cNvSpPr>
              <a:spLocks noChangeArrowheads="1"/>
            </p:cNvSpPr>
            <p:nvPr/>
          </p:nvSpPr>
          <p:spPr bwMode="auto">
            <a:xfrm>
              <a:off x="1728" y="1560"/>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60" name="Line 22"/>
            <p:cNvSpPr>
              <a:spLocks noChangeShapeType="1"/>
            </p:cNvSpPr>
            <p:nvPr/>
          </p:nvSpPr>
          <p:spPr bwMode="auto">
            <a:xfrm>
              <a:off x="2088" y="1344"/>
              <a:ext cx="144" cy="216"/>
            </a:xfrm>
            <a:prstGeom prst="line">
              <a:avLst/>
            </a:prstGeom>
            <a:noFill/>
            <a:ln w="9525">
              <a:solidFill>
                <a:srgbClr val="000000"/>
              </a:solidFill>
              <a:round/>
              <a:headEnd/>
              <a:tailEnd type="triangle" w="med" len="med"/>
            </a:ln>
          </p:spPr>
          <p:txBody>
            <a:bodyPr/>
            <a:lstStyle/>
            <a:p>
              <a:endParaRPr lang="en-IN"/>
            </a:p>
          </p:txBody>
        </p:sp>
        <p:sp>
          <p:nvSpPr>
            <p:cNvPr id="39961" name="Rectangle 23"/>
            <p:cNvSpPr>
              <a:spLocks noChangeArrowheads="1"/>
            </p:cNvSpPr>
            <p:nvPr/>
          </p:nvSpPr>
          <p:spPr bwMode="auto">
            <a:xfrm>
              <a:off x="2160" y="1560"/>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62" name="Line 24"/>
            <p:cNvSpPr>
              <a:spLocks noChangeShapeType="1"/>
            </p:cNvSpPr>
            <p:nvPr/>
          </p:nvSpPr>
          <p:spPr bwMode="auto">
            <a:xfrm flipH="1">
              <a:off x="3312" y="696"/>
              <a:ext cx="144" cy="144"/>
            </a:xfrm>
            <a:prstGeom prst="line">
              <a:avLst/>
            </a:prstGeom>
            <a:noFill/>
            <a:ln w="9525">
              <a:solidFill>
                <a:srgbClr val="000000"/>
              </a:solidFill>
              <a:round/>
              <a:headEnd/>
              <a:tailEnd type="triangle" w="med" len="med"/>
            </a:ln>
          </p:spPr>
          <p:txBody>
            <a:bodyPr/>
            <a:lstStyle/>
            <a:p>
              <a:endParaRPr lang="en-IN"/>
            </a:p>
          </p:txBody>
        </p:sp>
        <p:sp>
          <p:nvSpPr>
            <p:cNvPr id="39963" name="Oval 25"/>
            <p:cNvSpPr>
              <a:spLocks noChangeArrowheads="1"/>
            </p:cNvSpPr>
            <p:nvPr/>
          </p:nvSpPr>
          <p:spPr bwMode="auto">
            <a:xfrm>
              <a:off x="3240" y="840"/>
              <a:ext cx="216" cy="216"/>
            </a:xfrm>
            <a:prstGeom prst="ellipse">
              <a:avLst/>
            </a:prstGeom>
            <a:solidFill>
              <a:srgbClr val="000000"/>
            </a:solidFill>
            <a:ln w="9525">
              <a:solidFill>
                <a:srgbClr val="000000"/>
              </a:solidFill>
              <a:round/>
              <a:headEnd/>
              <a:tailEnd/>
            </a:ln>
          </p:spPr>
          <p:txBody>
            <a:bodyPr/>
            <a:lstStyle/>
            <a:p>
              <a:r>
                <a:rPr lang="en-US" altLang="en-US" sz="800">
                  <a:solidFill>
                    <a:schemeClr val="bg1"/>
                  </a:solidFill>
                </a:rPr>
                <a:t>21</a:t>
              </a:r>
              <a:endParaRPr lang="en-US" altLang="en-US" sz="1600">
                <a:solidFill>
                  <a:schemeClr val="bg1"/>
                </a:solidFill>
              </a:endParaRPr>
            </a:p>
          </p:txBody>
        </p:sp>
        <p:sp>
          <p:nvSpPr>
            <p:cNvPr id="39964" name="Line 26"/>
            <p:cNvSpPr>
              <a:spLocks noChangeShapeType="1"/>
            </p:cNvSpPr>
            <p:nvPr/>
          </p:nvSpPr>
          <p:spPr bwMode="auto">
            <a:xfrm>
              <a:off x="3456" y="696"/>
              <a:ext cx="432" cy="144"/>
            </a:xfrm>
            <a:prstGeom prst="line">
              <a:avLst/>
            </a:prstGeom>
            <a:noFill/>
            <a:ln w="9525">
              <a:solidFill>
                <a:srgbClr val="000000"/>
              </a:solidFill>
              <a:round/>
              <a:headEnd/>
              <a:tailEnd type="triangle" w="med" len="med"/>
            </a:ln>
          </p:spPr>
          <p:txBody>
            <a:bodyPr/>
            <a:lstStyle/>
            <a:p>
              <a:endParaRPr lang="en-IN"/>
            </a:p>
          </p:txBody>
        </p:sp>
        <p:sp>
          <p:nvSpPr>
            <p:cNvPr id="39965" name="Oval 27"/>
            <p:cNvSpPr>
              <a:spLocks noChangeArrowheads="1"/>
            </p:cNvSpPr>
            <p:nvPr/>
          </p:nvSpPr>
          <p:spPr bwMode="auto">
            <a:xfrm>
              <a:off x="3816" y="840"/>
              <a:ext cx="216" cy="216"/>
            </a:xfrm>
            <a:prstGeom prst="ellipse">
              <a:avLst/>
            </a:prstGeom>
            <a:solidFill>
              <a:srgbClr val="000000"/>
            </a:solidFill>
            <a:ln w="9525">
              <a:solidFill>
                <a:srgbClr val="000000"/>
              </a:solidFill>
              <a:round/>
              <a:headEnd/>
              <a:tailEnd/>
            </a:ln>
          </p:spPr>
          <p:txBody>
            <a:bodyPr/>
            <a:lstStyle/>
            <a:p>
              <a:r>
                <a:rPr lang="en-US" altLang="en-US" sz="800">
                  <a:solidFill>
                    <a:srgbClr val="FFFFFF"/>
                  </a:solidFill>
                </a:rPr>
                <a:t>45</a:t>
              </a:r>
              <a:endParaRPr lang="en-US" altLang="en-US" sz="1600"/>
            </a:p>
          </p:txBody>
        </p:sp>
        <p:sp>
          <p:nvSpPr>
            <p:cNvPr id="39966" name="Line 28"/>
            <p:cNvSpPr>
              <a:spLocks noChangeShapeType="1"/>
            </p:cNvSpPr>
            <p:nvPr/>
          </p:nvSpPr>
          <p:spPr bwMode="auto">
            <a:xfrm flipH="1">
              <a:off x="3096" y="984"/>
              <a:ext cx="216" cy="216"/>
            </a:xfrm>
            <a:prstGeom prst="line">
              <a:avLst/>
            </a:prstGeom>
            <a:noFill/>
            <a:ln w="9525">
              <a:solidFill>
                <a:srgbClr val="000000"/>
              </a:solidFill>
              <a:round/>
              <a:headEnd/>
              <a:tailEnd type="triangle" w="med" len="med"/>
            </a:ln>
          </p:spPr>
          <p:txBody>
            <a:bodyPr/>
            <a:lstStyle/>
            <a:p>
              <a:endParaRPr lang="en-IN"/>
            </a:p>
          </p:txBody>
        </p:sp>
        <p:sp>
          <p:nvSpPr>
            <p:cNvPr id="39967" name="Rectangle 29"/>
            <p:cNvSpPr>
              <a:spLocks noChangeArrowheads="1"/>
            </p:cNvSpPr>
            <p:nvPr/>
          </p:nvSpPr>
          <p:spPr bwMode="auto">
            <a:xfrm>
              <a:off x="3024" y="1200"/>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68" name="Line 30"/>
            <p:cNvSpPr>
              <a:spLocks noChangeShapeType="1"/>
            </p:cNvSpPr>
            <p:nvPr/>
          </p:nvSpPr>
          <p:spPr bwMode="auto">
            <a:xfrm>
              <a:off x="3312" y="984"/>
              <a:ext cx="216" cy="216"/>
            </a:xfrm>
            <a:prstGeom prst="line">
              <a:avLst/>
            </a:prstGeom>
            <a:noFill/>
            <a:ln w="9525">
              <a:solidFill>
                <a:srgbClr val="000000"/>
              </a:solidFill>
              <a:round/>
              <a:headEnd/>
              <a:tailEnd type="triangle" w="med" len="med"/>
            </a:ln>
          </p:spPr>
          <p:txBody>
            <a:bodyPr/>
            <a:lstStyle/>
            <a:p>
              <a:endParaRPr lang="en-IN"/>
            </a:p>
          </p:txBody>
        </p:sp>
        <p:sp>
          <p:nvSpPr>
            <p:cNvPr id="39969" name="Rectangle 31"/>
            <p:cNvSpPr>
              <a:spLocks noChangeArrowheads="1"/>
            </p:cNvSpPr>
            <p:nvPr/>
          </p:nvSpPr>
          <p:spPr bwMode="auto">
            <a:xfrm>
              <a:off x="3456" y="1200"/>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70" name="Line 32"/>
            <p:cNvSpPr>
              <a:spLocks noChangeShapeType="1"/>
            </p:cNvSpPr>
            <p:nvPr/>
          </p:nvSpPr>
          <p:spPr bwMode="auto">
            <a:xfrm flipH="1">
              <a:off x="3960" y="1056"/>
              <a:ext cx="0" cy="144"/>
            </a:xfrm>
            <a:prstGeom prst="line">
              <a:avLst/>
            </a:prstGeom>
            <a:noFill/>
            <a:ln w="9525">
              <a:solidFill>
                <a:srgbClr val="000000"/>
              </a:solidFill>
              <a:round/>
              <a:headEnd/>
              <a:tailEnd type="triangle" w="med" len="med"/>
            </a:ln>
          </p:spPr>
          <p:txBody>
            <a:bodyPr/>
            <a:lstStyle/>
            <a:p>
              <a:endParaRPr lang="en-IN"/>
            </a:p>
          </p:txBody>
        </p:sp>
        <p:sp>
          <p:nvSpPr>
            <p:cNvPr id="39971" name="Oval 33"/>
            <p:cNvSpPr>
              <a:spLocks noChangeArrowheads="1"/>
            </p:cNvSpPr>
            <p:nvPr/>
          </p:nvSpPr>
          <p:spPr bwMode="auto">
            <a:xfrm>
              <a:off x="3888" y="1200"/>
              <a:ext cx="216" cy="216"/>
            </a:xfrm>
            <a:prstGeom prst="ellipse">
              <a:avLst/>
            </a:prstGeom>
            <a:solidFill>
              <a:srgbClr val="FF0000"/>
            </a:solidFill>
            <a:ln w="9525">
              <a:solidFill>
                <a:srgbClr val="000000"/>
              </a:solidFill>
              <a:round/>
              <a:headEnd/>
              <a:tailEnd/>
            </a:ln>
          </p:spPr>
          <p:txBody>
            <a:bodyPr/>
            <a:lstStyle/>
            <a:p>
              <a:r>
                <a:rPr lang="en-US" altLang="en-US" sz="800">
                  <a:solidFill>
                    <a:srgbClr val="FFFFFF"/>
                  </a:solidFill>
                </a:rPr>
                <a:t>36</a:t>
              </a:r>
              <a:endParaRPr lang="en-US" altLang="en-US" sz="1600"/>
            </a:p>
          </p:txBody>
        </p:sp>
        <p:sp>
          <p:nvSpPr>
            <p:cNvPr id="39972" name="Line 34"/>
            <p:cNvSpPr>
              <a:spLocks noChangeShapeType="1"/>
            </p:cNvSpPr>
            <p:nvPr/>
          </p:nvSpPr>
          <p:spPr bwMode="auto">
            <a:xfrm>
              <a:off x="3960" y="984"/>
              <a:ext cx="432" cy="288"/>
            </a:xfrm>
            <a:prstGeom prst="line">
              <a:avLst/>
            </a:prstGeom>
            <a:noFill/>
            <a:ln w="9525">
              <a:solidFill>
                <a:srgbClr val="000000"/>
              </a:solidFill>
              <a:round/>
              <a:headEnd/>
              <a:tailEnd type="triangle" w="med" len="med"/>
            </a:ln>
          </p:spPr>
          <p:txBody>
            <a:bodyPr/>
            <a:lstStyle/>
            <a:p>
              <a:endParaRPr lang="en-IN"/>
            </a:p>
          </p:txBody>
        </p:sp>
        <p:sp>
          <p:nvSpPr>
            <p:cNvPr id="39973" name="Oval 35"/>
            <p:cNvSpPr>
              <a:spLocks noChangeArrowheads="1"/>
            </p:cNvSpPr>
            <p:nvPr/>
          </p:nvSpPr>
          <p:spPr bwMode="auto">
            <a:xfrm>
              <a:off x="4392" y="1200"/>
              <a:ext cx="216" cy="216"/>
            </a:xfrm>
            <a:prstGeom prst="ellipse">
              <a:avLst/>
            </a:prstGeom>
            <a:solidFill>
              <a:srgbClr val="FF0000"/>
            </a:solidFill>
            <a:ln w="9525">
              <a:solidFill>
                <a:srgbClr val="000000"/>
              </a:solidFill>
              <a:round/>
              <a:headEnd/>
              <a:tailEnd/>
            </a:ln>
          </p:spPr>
          <p:txBody>
            <a:bodyPr/>
            <a:lstStyle/>
            <a:p>
              <a:r>
                <a:rPr lang="en-US" altLang="en-US" sz="800">
                  <a:solidFill>
                    <a:srgbClr val="FFFFFF"/>
                  </a:solidFill>
                </a:rPr>
                <a:t>63</a:t>
              </a:r>
              <a:endParaRPr lang="en-US" altLang="en-US" sz="1600"/>
            </a:p>
          </p:txBody>
        </p:sp>
        <p:sp>
          <p:nvSpPr>
            <p:cNvPr id="39974" name="Line 36"/>
            <p:cNvSpPr>
              <a:spLocks noChangeShapeType="1"/>
            </p:cNvSpPr>
            <p:nvPr/>
          </p:nvSpPr>
          <p:spPr bwMode="auto">
            <a:xfrm flipH="1">
              <a:off x="3744" y="1416"/>
              <a:ext cx="216" cy="216"/>
            </a:xfrm>
            <a:prstGeom prst="line">
              <a:avLst/>
            </a:prstGeom>
            <a:noFill/>
            <a:ln w="9525">
              <a:solidFill>
                <a:srgbClr val="000000"/>
              </a:solidFill>
              <a:round/>
              <a:headEnd/>
              <a:tailEnd type="triangle" w="med" len="med"/>
            </a:ln>
          </p:spPr>
          <p:txBody>
            <a:bodyPr/>
            <a:lstStyle/>
            <a:p>
              <a:endParaRPr lang="en-IN"/>
            </a:p>
          </p:txBody>
        </p:sp>
        <p:sp>
          <p:nvSpPr>
            <p:cNvPr id="39975" name="Rectangle 37"/>
            <p:cNvSpPr>
              <a:spLocks noChangeArrowheads="1"/>
            </p:cNvSpPr>
            <p:nvPr/>
          </p:nvSpPr>
          <p:spPr bwMode="auto">
            <a:xfrm>
              <a:off x="3384" y="1632"/>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76" name="Line 38"/>
            <p:cNvSpPr>
              <a:spLocks noChangeShapeType="1"/>
            </p:cNvSpPr>
            <p:nvPr/>
          </p:nvSpPr>
          <p:spPr bwMode="auto">
            <a:xfrm>
              <a:off x="3960" y="1416"/>
              <a:ext cx="72" cy="216"/>
            </a:xfrm>
            <a:prstGeom prst="line">
              <a:avLst/>
            </a:prstGeom>
            <a:noFill/>
            <a:ln w="9525">
              <a:solidFill>
                <a:srgbClr val="000000"/>
              </a:solidFill>
              <a:round/>
              <a:headEnd/>
              <a:tailEnd type="triangle" w="med" len="med"/>
            </a:ln>
          </p:spPr>
          <p:txBody>
            <a:bodyPr/>
            <a:lstStyle/>
            <a:p>
              <a:endParaRPr lang="en-IN"/>
            </a:p>
          </p:txBody>
        </p:sp>
        <p:sp>
          <p:nvSpPr>
            <p:cNvPr id="39977" name="Rectangle 39"/>
            <p:cNvSpPr>
              <a:spLocks noChangeArrowheads="1"/>
            </p:cNvSpPr>
            <p:nvPr/>
          </p:nvSpPr>
          <p:spPr bwMode="auto">
            <a:xfrm>
              <a:off x="3816" y="1632"/>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78" name="Line 40"/>
            <p:cNvSpPr>
              <a:spLocks noChangeShapeType="1"/>
            </p:cNvSpPr>
            <p:nvPr/>
          </p:nvSpPr>
          <p:spPr bwMode="auto">
            <a:xfrm flipH="1">
              <a:off x="4320" y="1416"/>
              <a:ext cx="216" cy="216"/>
            </a:xfrm>
            <a:prstGeom prst="line">
              <a:avLst/>
            </a:prstGeom>
            <a:noFill/>
            <a:ln w="9525">
              <a:solidFill>
                <a:srgbClr val="000000"/>
              </a:solidFill>
              <a:round/>
              <a:headEnd/>
              <a:tailEnd type="triangle" w="med" len="med"/>
            </a:ln>
          </p:spPr>
          <p:txBody>
            <a:bodyPr/>
            <a:lstStyle/>
            <a:p>
              <a:endParaRPr lang="en-IN"/>
            </a:p>
          </p:txBody>
        </p:sp>
        <p:sp>
          <p:nvSpPr>
            <p:cNvPr id="39979" name="Rectangle 41"/>
            <p:cNvSpPr>
              <a:spLocks noChangeArrowheads="1"/>
            </p:cNvSpPr>
            <p:nvPr/>
          </p:nvSpPr>
          <p:spPr bwMode="auto">
            <a:xfrm>
              <a:off x="4248" y="1632"/>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sp>
          <p:nvSpPr>
            <p:cNvPr id="39980" name="Line 42"/>
            <p:cNvSpPr>
              <a:spLocks noChangeShapeType="1"/>
            </p:cNvSpPr>
            <p:nvPr/>
          </p:nvSpPr>
          <p:spPr bwMode="auto">
            <a:xfrm>
              <a:off x="4536" y="1416"/>
              <a:ext cx="216" cy="216"/>
            </a:xfrm>
            <a:prstGeom prst="line">
              <a:avLst/>
            </a:prstGeom>
            <a:noFill/>
            <a:ln w="9525">
              <a:solidFill>
                <a:srgbClr val="000000"/>
              </a:solidFill>
              <a:round/>
              <a:headEnd/>
              <a:tailEnd type="triangle" w="med" len="med"/>
            </a:ln>
          </p:spPr>
          <p:txBody>
            <a:bodyPr/>
            <a:lstStyle/>
            <a:p>
              <a:endParaRPr lang="en-IN"/>
            </a:p>
          </p:txBody>
        </p:sp>
        <p:sp>
          <p:nvSpPr>
            <p:cNvPr id="39981" name="Rectangle 43"/>
            <p:cNvSpPr>
              <a:spLocks noChangeArrowheads="1"/>
            </p:cNvSpPr>
            <p:nvPr/>
          </p:nvSpPr>
          <p:spPr bwMode="auto">
            <a:xfrm>
              <a:off x="4680" y="1632"/>
              <a:ext cx="360" cy="144"/>
            </a:xfrm>
            <a:prstGeom prst="rect">
              <a:avLst/>
            </a:prstGeom>
            <a:solidFill>
              <a:srgbClr val="000000"/>
            </a:solidFill>
            <a:ln w="9525">
              <a:solidFill>
                <a:srgbClr val="000000"/>
              </a:solidFill>
              <a:miter lim="800000"/>
              <a:headEnd/>
              <a:tailEnd/>
            </a:ln>
          </p:spPr>
          <p:txBody>
            <a:bodyPr/>
            <a:lstStyle/>
            <a:p>
              <a:r>
                <a:rPr lang="en-US" altLang="en-US" sz="900">
                  <a:solidFill>
                    <a:srgbClr val="FFFFFF"/>
                  </a:solidFill>
                </a:rPr>
                <a:t>NULL</a:t>
              </a:r>
              <a:endParaRPr lang="en-US" altLang="en-US" sz="1600"/>
            </a:p>
          </p:txBody>
        </p:sp>
      </p:grpSp>
      <p:sp>
        <p:nvSpPr>
          <p:cNvPr id="39940" name="Text Box 44"/>
          <p:cNvSpPr txBox="1">
            <a:spLocks noChangeArrowheads="1"/>
          </p:cNvSpPr>
          <p:nvPr/>
        </p:nvSpPr>
        <p:spPr bwMode="auto">
          <a:xfrm>
            <a:off x="152400" y="3733800"/>
            <a:ext cx="8839200" cy="2647950"/>
          </a:xfrm>
          <a:prstGeom prst="rect">
            <a:avLst/>
          </a:prstGeom>
          <a:noFill/>
          <a:ln w="9525">
            <a:noFill/>
            <a:miter lim="800000"/>
            <a:headEnd/>
            <a:tailEnd/>
          </a:ln>
          <a:effectLst/>
        </p:spPr>
        <p:txBody>
          <a:bodyPr>
            <a:spAutoFit/>
          </a:bodyPr>
          <a:lstStyle/>
          <a:p>
            <a:pPr marL="342900" indent="-342900">
              <a:lnSpc>
                <a:spcPct val="120000"/>
              </a:lnSpc>
              <a:buFont typeface="Arial" charset="0"/>
              <a:buChar char="•"/>
            </a:pPr>
            <a:r>
              <a:rPr lang="en-US" altLang="en-US" sz="2000">
                <a:latin typeface="Calibri" pitchFamily="34" charset="0"/>
              </a:rPr>
              <a:t>These constraints enforce a critical property of red-black trees, that is, </a:t>
            </a:r>
            <a:r>
              <a:rPr lang="en-US" altLang="en-US" sz="2000" i="1">
                <a:latin typeface="Calibri" pitchFamily="34" charset="0"/>
              </a:rPr>
              <a:t>the longest path from the root node to any leaf node is no more than twice as long as the shortest path from the root to any other leaf in that tree. </a:t>
            </a:r>
            <a:endParaRPr lang="en-US" altLang="en-US" sz="2000">
              <a:latin typeface="Calibri" pitchFamily="34" charset="0"/>
            </a:endParaRPr>
          </a:p>
          <a:p>
            <a:pPr marL="342900" indent="-342900">
              <a:lnSpc>
                <a:spcPct val="120000"/>
              </a:lnSpc>
              <a:buFont typeface="Arial" charset="0"/>
              <a:buChar char="•"/>
            </a:pPr>
            <a:r>
              <a:rPr lang="en-US" altLang="en-US" sz="2000">
                <a:latin typeface="Calibri" pitchFamily="34" charset="0"/>
              </a:rPr>
              <a:t>This results in a roughly balanced tree. Since operations such as insertion, deletion, and searching require worst-case time proportional to the height of the tree, this theoretical upper bound on the height allows red-black trees to be efficient in the worst-case, unlike ordinary binary search trees.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000" smtClean="0">
                <a:solidFill>
                  <a:schemeClr val="bg1"/>
                </a:solidFill>
                <a:latin typeface="Calibri" pitchFamily="34" charset="0"/>
              </a:rPr>
              <a:t>Creating a Binary Search from Given Values</a:t>
            </a:r>
          </a:p>
        </p:txBody>
      </p:sp>
      <p:sp>
        <p:nvSpPr>
          <p:cNvPr id="39" name="Rectangle 2"/>
          <p:cNvSpPr txBox="1">
            <a:spLocks noChangeArrowheads="1"/>
          </p:cNvSpPr>
          <p:nvPr/>
        </p:nvSpPr>
        <p:spPr bwMode="auto">
          <a:xfrm>
            <a:off x="533400" y="1066800"/>
            <a:ext cx="8001000"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400" dirty="0" smtClean="0">
                <a:latin typeface="+mn-lt"/>
              </a:rPr>
              <a:t>45, 39, 56, 12, 34, 78, 32, 10, 89, 54, 67</a:t>
            </a:r>
            <a:endParaRPr lang="en-US" sz="2400" dirty="0">
              <a:latin typeface="+mn-lt"/>
            </a:endParaRPr>
          </a:p>
        </p:txBody>
      </p:sp>
      <p:grpSp>
        <p:nvGrpSpPr>
          <p:cNvPr id="9220" name="Group 1"/>
          <p:cNvGrpSpPr>
            <a:grpSpLocks/>
          </p:cNvGrpSpPr>
          <p:nvPr/>
        </p:nvGrpSpPr>
        <p:grpSpPr bwMode="auto">
          <a:xfrm>
            <a:off x="419100" y="1638300"/>
            <a:ext cx="8343900" cy="4457700"/>
            <a:chOff x="419100" y="1638300"/>
            <a:chExt cx="8343900" cy="4457700"/>
          </a:xfrm>
        </p:grpSpPr>
        <p:sp>
          <p:nvSpPr>
            <p:cNvPr id="9221" name="Oval 3"/>
            <p:cNvSpPr>
              <a:spLocks noChangeArrowheads="1"/>
            </p:cNvSpPr>
            <p:nvPr/>
          </p:nvSpPr>
          <p:spPr bwMode="auto">
            <a:xfrm>
              <a:off x="723900" y="2095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22" name="Oval 4"/>
            <p:cNvSpPr>
              <a:spLocks noChangeArrowheads="1"/>
            </p:cNvSpPr>
            <p:nvPr/>
          </p:nvSpPr>
          <p:spPr bwMode="auto">
            <a:xfrm>
              <a:off x="1524000" y="2095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23" name="Line 5"/>
            <p:cNvSpPr>
              <a:spLocks noChangeShapeType="1"/>
            </p:cNvSpPr>
            <p:nvPr/>
          </p:nvSpPr>
          <p:spPr bwMode="auto">
            <a:xfrm flipH="1">
              <a:off x="1524000" y="2438400"/>
              <a:ext cx="152400" cy="114300"/>
            </a:xfrm>
            <a:prstGeom prst="line">
              <a:avLst/>
            </a:prstGeom>
            <a:noFill/>
            <a:ln w="9525">
              <a:solidFill>
                <a:schemeClr val="tx1"/>
              </a:solidFill>
              <a:round/>
              <a:headEnd/>
              <a:tailEnd/>
            </a:ln>
          </p:spPr>
          <p:txBody>
            <a:bodyPr/>
            <a:lstStyle/>
            <a:p>
              <a:endParaRPr lang="en-IN"/>
            </a:p>
          </p:txBody>
        </p:sp>
        <p:sp>
          <p:nvSpPr>
            <p:cNvPr id="9224" name="Oval 6"/>
            <p:cNvSpPr>
              <a:spLocks noChangeArrowheads="1"/>
            </p:cNvSpPr>
            <p:nvPr/>
          </p:nvSpPr>
          <p:spPr bwMode="auto">
            <a:xfrm>
              <a:off x="12954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25" name="Oval 7"/>
            <p:cNvSpPr>
              <a:spLocks noChangeArrowheads="1"/>
            </p:cNvSpPr>
            <p:nvPr/>
          </p:nvSpPr>
          <p:spPr bwMode="auto">
            <a:xfrm>
              <a:off x="2438400" y="2095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26" name="Line 8"/>
            <p:cNvSpPr>
              <a:spLocks noChangeShapeType="1"/>
            </p:cNvSpPr>
            <p:nvPr/>
          </p:nvSpPr>
          <p:spPr bwMode="auto">
            <a:xfrm flipH="1">
              <a:off x="2438400" y="2438400"/>
              <a:ext cx="152400" cy="114300"/>
            </a:xfrm>
            <a:prstGeom prst="line">
              <a:avLst/>
            </a:prstGeom>
            <a:noFill/>
            <a:ln w="9525">
              <a:solidFill>
                <a:schemeClr val="tx1"/>
              </a:solidFill>
              <a:round/>
              <a:headEnd/>
              <a:tailEnd/>
            </a:ln>
          </p:spPr>
          <p:txBody>
            <a:bodyPr/>
            <a:lstStyle/>
            <a:p>
              <a:endParaRPr lang="en-IN"/>
            </a:p>
          </p:txBody>
        </p:sp>
        <p:sp>
          <p:nvSpPr>
            <p:cNvPr id="9227" name="Oval 9"/>
            <p:cNvSpPr>
              <a:spLocks noChangeArrowheads="1"/>
            </p:cNvSpPr>
            <p:nvPr/>
          </p:nvSpPr>
          <p:spPr bwMode="auto">
            <a:xfrm>
              <a:off x="22098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28" name="Line 10"/>
            <p:cNvSpPr>
              <a:spLocks noChangeShapeType="1"/>
            </p:cNvSpPr>
            <p:nvPr/>
          </p:nvSpPr>
          <p:spPr bwMode="auto">
            <a:xfrm>
              <a:off x="2667000" y="2438400"/>
              <a:ext cx="152400" cy="114300"/>
            </a:xfrm>
            <a:prstGeom prst="line">
              <a:avLst/>
            </a:prstGeom>
            <a:noFill/>
            <a:ln w="9525">
              <a:solidFill>
                <a:schemeClr val="tx1"/>
              </a:solidFill>
              <a:round/>
              <a:headEnd/>
              <a:tailEnd/>
            </a:ln>
          </p:spPr>
          <p:txBody>
            <a:bodyPr/>
            <a:lstStyle/>
            <a:p>
              <a:endParaRPr lang="en-IN"/>
            </a:p>
          </p:txBody>
        </p:sp>
        <p:sp>
          <p:nvSpPr>
            <p:cNvPr id="9229" name="Oval 11"/>
            <p:cNvSpPr>
              <a:spLocks noChangeArrowheads="1"/>
            </p:cNvSpPr>
            <p:nvPr/>
          </p:nvSpPr>
          <p:spPr bwMode="auto">
            <a:xfrm>
              <a:off x="26670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30" name="Oval 12"/>
            <p:cNvSpPr>
              <a:spLocks noChangeArrowheads="1"/>
            </p:cNvSpPr>
            <p:nvPr/>
          </p:nvSpPr>
          <p:spPr bwMode="auto">
            <a:xfrm>
              <a:off x="3467100" y="2095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31" name="Line 13"/>
            <p:cNvSpPr>
              <a:spLocks noChangeShapeType="1"/>
            </p:cNvSpPr>
            <p:nvPr/>
          </p:nvSpPr>
          <p:spPr bwMode="auto">
            <a:xfrm flipH="1">
              <a:off x="3467100" y="2438400"/>
              <a:ext cx="152400" cy="114300"/>
            </a:xfrm>
            <a:prstGeom prst="line">
              <a:avLst/>
            </a:prstGeom>
            <a:noFill/>
            <a:ln w="9525">
              <a:solidFill>
                <a:schemeClr val="tx1"/>
              </a:solidFill>
              <a:round/>
              <a:headEnd/>
              <a:tailEnd/>
            </a:ln>
          </p:spPr>
          <p:txBody>
            <a:bodyPr/>
            <a:lstStyle/>
            <a:p>
              <a:endParaRPr lang="en-IN"/>
            </a:p>
          </p:txBody>
        </p:sp>
        <p:sp>
          <p:nvSpPr>
            <p:cNvPr id="9232" name="Oval 14"/>
            <p:cNvSpPr>
              <a:spLocks noChangeArrowheads="1"/>
            </p:cNvSpPr>
            <p:nvPr/>
          </p:nvSpPr>
          <p:spPr bwMode="auto">
            <a:xfrm>
              <a:off x="32385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33" name="Line 15"/>
            <p:cNvSpPr>
              <a:spLocks noChangeShapeType="1"/>
            </p:cNvSpPr>
            <p:nvPr/>
          </p:nvSpPr>
          <p:spPr bwMode="auto">
            <a:xfrm>
              <a:off x="3695700" y="2438400"/>
              <a:ext cx="152400" cy="114300"/>
            </a:xfrm>
            <a:prstGeom prst="line">
              <a:avLst/>
            </a:prstGeom>
            <a:noFill/>
            <a:ln w="9525">
              <a:solidFill>
                <a:schemeClr val="tx1"/>
              </a:solidFill>
              <a:round/>
              <a:headEnd/>
              <a:tailEnd/>
            </a:ln>
          </p:spPr>
          <p:txBody>
            <a:bodyPr/>
            <a:lstStyle/>
            <a:p>
              <a:endParaRPr lang="en-IN"/>
            </a:p>
          </p:txBody>
        </p:sp>
        <p:sp>
          <p:nvSpPr>
            <p:cNvPr id="9234" name="Oval 16"/>
            <p:cNvSpPr>
              <a:spLocks noChangeArrowheads="1"/>
            </p:cNvSpPr>
            <p:nvPr/>
          </p:nvSpPr>
          <p:spPr bwMode="auto">
            <a:xfrm>
              <a:off x="36957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35" name="Line 17"/>
            <p:cNvSpPr>
              <a:spLocks noChangeShapeType="1"/>
            </p:cNvSpPr>
            <p:nvPr/>
          </p:nvSpPr>
          <p:spPr bwMode="auto">
            <a:xfrm flipH="1">
              <a:off x="3238500" y="2895600"/>
              <a:ext cx="152400" cy="114300"/>
            </a:xfrm>
            <a:prstGeom prst="line">
              <a:avLst/>
            </a:prstGeom>
            <a:noFill/>
            <a:ln w="9525">
              <a:solidFill>
                <a:schemeClr val="tx1"/>
              </a:solidFill>
              <a:round/>
              <a:headEnd/>
              <a:tailEnd/>
            </a:ln>
          </p:spPr>
          <p:txBody>
            <a:bodyPr/>
            <a:lstStyle/>
            <a:p>
              <a:endParaRPr lang="en-IN"/>
            </a:p>
          </p:txBody>
        </p:sp>
        <p:sp>
          <p:nvSpPr>
            <p:cNvPr id="9236" name="Oval 18"/>
            <p:cNvSpPr>
              <a:spLocks noChangeArrowheads="1"/>
            </p:cNvSpPr>
            <p:nvPr/>
          </p:nvSpPr>
          <p:spPr bwMode="auto">
            <a:xfrm>
              <a:off x="3009900" y="3009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237" name="Oval 19"/>
            <p:cNvSpPr>
              <a:spLocks noChangeArrowheads="1"/>
            </p:cNvSpPr>
            <p:nvPr/>
          </p:nvSpPr>
          <p:spPr bwMode="auto">
            <a:xfrm>
              <a:off x="4762500" y="1943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38" name="Line 20"/>
            <p:cNvSpPr>
              <a:spLocks noChangeShapeType="1"/>
            </p:cNvSpPr>
            <p:nvPr/>
          </p:nvSpPr>
          <p:spPr bwMode="auto">
            <a:xfrm flipH="1">
              <a:off x="4762500" y="2286000"/>
              <a:ext cx="152400" cy="114300"/>
            </a:xfrm>
            <a:prstGeom prst="line">
              <a:avLst/>
            </a:prstGeom>
            <a:noFill/>
            <a:ln w="9525">
              <a:solidFill>
                <a:schemeClr val="tx1"/>
              </a:solidFill>
              <a:round/>
              <a:headEnd/>
              <a:tailEnd/>
            </a:ln>
          </p:spPr>
          <p:txBody>
            <a:bodyPr/>
            <a:lstStyle/>
            <a:p>
              <a:endParaRPr lang="en-IN"/>
            </a:p>
          </p:txBody>
        </p:sp>
        <p:sp>
          <p:nvSpPr>
            <p:cNvPr id="9239" name="Oval 21"/>
            <p:cNvSpPr>
              <a:spLocks noChangeArrowheads="1"/>
            </p:cNvSpPr>
            <p:nvPr/>
          </p:nvSpPr>
          <p:spPr bwMode="auto">
            <a:xfrm>
              <a:off x="4533900" y="2400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40" name="Line 22"/>
            <p:cNvSpPr>
              <a:spLocks noChangeShapeType="1"/>
            </p:cNvSpPr>
            <p:nvPr/>
          </p:nvSpPr>
          <p:spPr bwMode="auto">
            <a:xfrm>
              <a:off x="4991100" y="2286000"/>
              <a:ext cx="152400" cy="114300"/>
            </a:xfrm>
            <a:prstGeom prst="line">
              <a:avLst/>
            </a:prstGeom>
            <a:noFill/>
            <a:ln w="9525">
              <a:solidFill>
                <a:schemeClr val="tx1"/>
              </a:solidFill>
              <a:round/>
              <a:headEnd/>
              <a:tailEnd/>
            </a:ln>
          </p:spPr>
          <p:txBody>
            <a:bodyPr/>
            <a:lstStyle/>
            <a:p>
              <a:endParaRPr lang="en-IN"/>
            </a:p>
          </p:txBody>
        </p:sp>
        <p:sp>
          <p:nvSpPr>
            <p:cNvPr id="9241" name="Oval 23"/>
            <p:cNvSpPr>
              <a:spLocks noChangeArrowheads="1"/>
            </p:cNvSpPr>
            <p:nvPr/>
          </p:nvSpPr>
          <p:spPr bwMode="auto">
            <a:xfrm>
              <a:off x="4991100" y="2400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42" name="Line 24"/>
            <p:cNvSpPr>
              <a:spLocks noChangeShapeType="1"/>
            </p:cNvSpPr>
            <p:nvPr/>
          </p:nvSpPr>
          <p:spPr bwMode="auto">
            <a:xfrm flipH="1">
              <a:off x="4533900" y="2743200"/>
              <a:ext cx="152400" cy="114300"/>
            </a:xfrm>
            <a:prstGeom prst="line">
              <a:avLst/>
            </a:prstGeom>
            <a:noFill/>
            <a:ln w="9525">
              <a:solidFill>
                <a:schemeClr val="tx1"/>
              </a:solidFill>
              <a:round/>
              <a:headEnd/>
              <a:tailEnd/>
            </a:ln>
          </p:spPr>
          <p:txBody>
            <a:bodyPr/>
            <a:lstStyle/>
            <a:p>
              <a:endParaRPr lang="en-IN"/>
            </a:p>
          </p:txBody>
        </p:sp>
        <p:sp>
          <p:nvSpPr>
            <p:cNvPr id="9243" name="Oval 25"/>
            <p:cNvSpPr>
              <a:spLocks noChangeArrowheads="1"/>
            </p:cNvSpPr>
            <p:nvPr/>
          </p:nvSpPr>
          <p:spPr bwMode="auto">
            <a:xfrm>
              <a:off x="4305300" y="2857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244" name="Line 26"/>
            <p:cNvSpPr>
              <a:spLocks noChangeShapeType="1"/>
            </p:cNvSpPr>
            <p:nvPr/>
          </p:nvSpPr>
          <p:spPr bwMode="auto">
            <a:xfrm>
              <a:off x="4533900" y="3200400"/>
              <a:ext cx="152400" cy="114300"/>
            </a:xfrm>
            <a:prstGeom prst="line">
              <a:avLst/>
            </a:prstGeom>
            <a:noFill/>
            <a:ln w="9525">
              <a:solidFill>
                <a:schemeClr val="tx1"/>
              </a:solidFill>
              <a:round/>
              <a:headEnd/>
              <a:tailEnd/>
            </a:ln>
          </p:spPr>
          <p:txBody>
            <a:bodyPr/>
            <a:lstStyle/>
            <a:p>
              <a:endParaRPr lang="en-IN"/>
            </a:p>
          </p:txBody>
        </p:sp>
        <p:sp>
          <p:nvSpPr>
            <p:cNvPr id="9245" name="Oval 27"/>
            <p:cNvSpPr>
              <a:spLocks noChangeArrowheads="1"/>
            </p:cNvSpPr>
            <p:nvPr/>
          </p:nvSpPr>
          <p:spPr bwMode="auto">
            <a:xfrm>
              <a:off x="4533900" y="3314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34</a:t>
              </a:r>
            </a:p>
          </p:txBody>
        </p:sp>
        <p:sp>
          <p:nvSpPr>
            <p:cNvPr id="9246" name="Oval 28"/>
            <p:cNvSpPr>
              <a:spLocks noChangeArrowheads="1"/>
            </p:cNvSpPr>
            <p:nvPr/>
          </p:nvSpPr>
          <p:spPr bwMode="auto">
            <a:xfrm>
              <a:off x="6134100" y="1866900"/>
              <a:ext cx="4191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47" name="Line 29"/>
            <p:cNvSpPr>
              <a:spLocks noChangeShapeType="1"/>
            </p:cNvSpPr>
            <p:nvPr/>
          </p:nvSpPr>
          <p:spPr bwMode="auto">
            <a:xfrm flipH="1">
              <a:off x="6134100" y="2209800"/>
              <a:ext cx="152400" cy="114300"/>
            </a:xfrm>
            <a:prstGeom prst="line">
              <a:avLst/>
            </a:prstGeom>
            <a:noFill/>
            <a:ln w="9525">
              <a:solidFill>
                <a:schemeClr val="tx1"/>
              </a:solidFill>
              <a:round/>
              <a:headEnd/>
              <a:tailEnd/>
            </a:ln>
          </p:spPr>
          <p:txBody>
            <a:bodyPr/>
            <a:lstStyle/>
            <a:p>
              <a:endParaRPr lang="en-IN"/>
            </a:p>
          </p:txBody>
        </p:sp>
        <p:sp>
          <p:nvSpPr>
            <p:cNvPr id="9248" name="Oval 30"/>
            <p:cNvSpPr>
              <a:spLocks noChangeArrowheads="1"/>
            </p:cNvSpPr>
            <p:nvPr/>
          </p:nvSpPr>
          <p:spPr bwMode="auto">
            <a:xfrm>
              <a:off x="5905500" y="2324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49" name="Line 31"/>
            <p:cNvSpPr>
              <a:spLocks noChangeShapeType="1"/>
            </p:cNvSpPr>
            <p:nvPr/>
          </p:nvSpPr>
          <p:spPr bwMode="auto">
            <a:xfrm>
              <a:off x="6362700" y="2209800"/>
              <a:ext cx="152400" cy="114300"/>
            </a:xfrm>
            <a:prstGeom prst="line">
              <a:avLst/>
            </a:prstGeom>
            <a:noFill/>
            <a:ln w="9525">
              <a:solidFill>
                <a:schemeClr val="tx1"/>
              </a:solidFill>
              <a:round/>
              <a:headEnd/>
              <a:tailEnd/>
            </a:ln>
          </p:spPr>
          <p:txBody>
            <a:bodyPr/>
            <a:lstStyle/>
            <a:p>
              <a:endParaRPr lang="en-IN"/>
            </a:p>
          </p:txBody>
        </p:sp>
        <p:sp>
          <p:nvSpPr>
            <p:cNvPr id="9250" name="Oval 32"/>
            <p:cNvSpPr>
              <a:spLocks noChangeArrowheads="1"/>
            </p:cNvSpPr>
            <p:nvPr/>
          </p:nvSpPr>
          <p:spPr bwMode="auto">
            <a:xfrm>
              <a:off x="6362700" y="2324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51" name="Line 33"/>
            <p:cNvSpPr>
              <a:spLocks noChangeShapeType="1"/>
            </p:cNvSpPr>
            <p:nvPr/>
          </p:nvSpPr>
          <p:spPr bwMode="auto">
            <a:xfrm flipH="1">
              <a:off x="5905500" y="2667000"/>
              <a:ext cx="152400" cy="114300"/>
            </a:xfrm>
            <a:prstGeom prst="line">
              <a:avLst/>
            </a:prstGeom>
            <a:noFill/>
            <a:ln w="9525">
              <a:solidFill>
                <a:schemeClr val="tx1"/>
              </a:solidFill>
              <a:round/>
              <a:headEnd/>
              <a:tailEnd/>
            </a:ln>
          </p:spPr>
          <p:txBody>
            <a:bodyPr/>
            <a:lstStyle/>
            <a:p>
              <a:endParaRPr lang="en-IN"/>
            </a:p>
          </p:txBody>
        </p:sp>
        <p:sp>
          <p:nvSpPr>
            <p:cNvPr id="9252" name="Oval 34"/>
            <p:cNvSpPr>
              <a:spLocks noChangeArrowheads="1"/>
            </p:cNvSpPr>
            <p:nvPr/>
          </p:nvSpPr>
          <p:spPr bwMode="auto">
            <a:xfrm>
              <a:off x="5676900" y="2781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253" name="Line 35"/>
            <p:cNvSpPr>
              <a:spLocks noChangeShapeType="1"/>
            </p:cNvSpPr>
            <p:nvPr/>
          </p:nvSpPr>
          <p:spPr bwMode="auto">
            <a:xfrm>
              <a:off x="5905500" y="3124200"/>
              <a:ext cx="152400" cy="114300"/>
            </a:xfrm>
            <a:prstGeom prst="line">
              <a:avLst/>
            </a:prstGeom>
            <a:noFill/>
            <a:ln w="9525">
              <a:solidFill>
                <a:schemeClr val="tx1"/>
              </a:solidFill>
              <a:round/>
              <a:headEnd/>
              <a:tailEnd/>
            </a:ln>
          </p:spPr>
          <p:txBody>
            <a:bodyPr/>
            <a:lstStyle/>
            <a:p>
              <a:endParaRPr lang="en-IN"/>
            </a:p>
          </p:txBody>
        </p:sp>
        <p:sp>
          <p:nvSpPr>
            <p:cNvPr id="9254" name="Oval 36"/>
            <p:cNvSpPr>
              <a:spLocks noChangeArrowheads="1"/>
            </p:cNvSpPr>
            <p:nvPr/>
          </p:nvSpPr>
          <p:spPr bwMode="auto">
            <a:xfrm>
              <a:off x="5905500" y="3238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34</a:t>
              </a:r>
            </a:p>
          </p:txBody>
        </p:sp>
        <p:sp>
          <p:nvSpPr>
            <p:cNvPr id="9255" name="Line 37"/>
            <p:cNvSpPr>
              <a:spLocks noChangeShapeType="1"/>
            </p:cNvSpPr>
            <p:nvPr/>
          </p:nvSpPr>
          <p:spPr bwMode="auto">
            <a:xfrm>
              <a:off x="6591300" y="2667000"/>
              <a:ext cx="152400" cy="114300"/>
            </a:xfrm>
            <a:prstGeom prst="line">
              <a:avLst/>
            </a:prstGeom>
            <a:noFill/>
            <a:ln w="9525">
              <a:solidFill>
                <a:schemeClr val="tx1"/>
              </a:solidFill>
              <a:round/>
              <a:headEnd/>
              <a:tailEnd/>
            </a:ln>
          </p:spPr>
          <p:txBody>
            <a:bodyPr/>
            <a:lstStyle/>
            <a:p>
              <a:endParaRPr lang="en-IN"/>
            </a:p>
          </p:txBody>
        </p:sp>
        <p:sp>
          <p:nvSpPr>
            <p:cNvPr id="9256" name="Oval 38"/>
            <p:cNvSpPr>
              <a:spLocks noChangeArrowheads="1"/>
            </p:cNvSpPr>
            <p:nvPr/>
          </p:nvSpPr>
          <p:spPr bwMode="auto">
            <a:xfrm>
              <a:off x="6591300" y="2781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9257" name="Oval 39"/>
            <p:cNvSpPr>
              <a:spLocks noChangeArrowheads="1"/>
            </p:cNvSpPr>
            <p:nvPr/>
          </p:nvSpPr>
          <p:spPr bwMode="auto">
            <a:xfrm>
              <a:off x="7848600" y="1638300"/>
              <a:ext cx="457200" cy="304800"/>
            </a:xfrm>
            <a:prstGeom prst="ellipse">
              <a:avLst/>
            </a:prstGeom>
            <a:solidFill>
              <a:srgbClr val="FFFF99"/>
            </a:solidFill>
            <a:ln w="9525">
              <a:solidFill>
                <a:schemeClr val="tx1"/>
              </a:solidFill>
              <a:round/>
              <a:headEnd/>
              <a:tailEnd/>
            </a:ln>
          </p:spPr>
          <p:txBody>
            <a:bodyPr/>
            <a:lstStyle/>
            <a:p>
              <a:pPr algn="ctr" eaLnBrk="0" hangingPunct="0"/>
              <a:r>
                <a:rPr lang="en-US" altLang="en-US" sz="800"/>
                <a:t>45</a:t>
              </a:r>
              <a:endParaRPr lang="en-US" altLang="en-US"/>
            </a:p>
          </p:txBody>
        </p:sp>
        <p:sp>
          <p:nvSpPr>
            <p:cNvPr id="9258" name="Line 40"/>
            <p:cNvSpPr>
              <a:spLocks noChangeShapeType="1"/>
            </p:cNvSpPr>
            <p:nvPr/>
          </p:nvSpPr>
          <p:spPr bwMode="auto">
            <a:xfrm flipH="1">
              <a:off x="7848600" y="1981200"/>
              <a:ext cx="152400" cy="114300"/>
            </a:xfrm>
            <a:prstGeom prst="line">
              <a:avLst/>
            </a:prstGeom>
            <a:noFill/>
            <a:ln w="9525">
              <a:solidFill>
                <a:schemeClr val="tx1"/>
              </a:solidFill>
              <a:round/>
              <a:headEnd/>
              <a:tailEnd/>
            </a:ln>
          </p:spPr>
          <p:txBody>
            <a:bodyPr/>
            <a:lstStyle/>
            <a:p>
              <a:endParaRPr lang="en-IN"/>
            </a:p>
          </p:txBody>
        </p:sp>
        <p:sp>
          <p:nvSpPr>
            <p:cNvPr id="9259" name="Oval 41"/>
            <p:cNvSpPr>
              <a:spLocks noChangeArrowheads="1"/>
            </p:cNvSpPr>
            <p:nvPr/>
          </p:nvSpPr>
          <p:spPr bwMode="auto">
            <a:xfrm>
              <a:off x="7620000" y="2095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60" name="Line 42"/>
            <p:cNvSpPr>
              <a:spLocks noChangeShapeType="1"/>
            </p:cNvSpPr>
            <p:nvPr/>
          </p:nvSpPr>
          <p:spPr bwMode="auto">
            <a:xfrm>
              <a:off x="8077200" y="1981200"/>
              <a:ext cx="152400" cy="114300"/>
            </a:xfrm>
            <a:prstGeom prst="line">
              <a:avLst/>
            </a:prstGeom>
            <a:noFill/>
            <a:ln w="9525">
              <a:solidFill>
                <a:schemeClr val="tx1"/>
              </a:solidFill>
              <a:round/>
              <a:headEnd/>
              <a:tailEnd/>
            </a:ln>
          </p:spPr>
          <p:txBody>
            <a:bodyPr/>
            <a:lstStyle/>
            <a:p>
              <a:endParaRPr lang="en-IN"/>
            </a:p>
          </p:txBody>
        </p:sp>
        <p:sp>
          <p:nvSpPr>
            <p:cNvPr id="9261" name="Oval 43"/>
            <p:cNvSpPr>
              <a:spLocks noChangeArrowheads="1"/>
            </p:cNvSpPr>
            <p:nvPr/>
          </p:nvSpPr>
          <p:spPr bwMode="auto">
            <a:xfrm>
              <a:off x="8077200" y="2095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62" name="Line 44"/>
            <p:cNvSpPr>
              <a:spLocks noChangeShapeType="1"/>
            </p:cNvSpPr>
            <p:nvPr/>
          </p:nvSpPr>
          <p:spPr bwMode="auto">
            <a:xfrm flipH="1">
              <a:off x="7620000" y="2438400"/>
              <a:ext cx="152400" cy="114300"/>
            </a:xfrm>
            <a:prstGeom prst="line">
              <a:avLst/>
            </a:prstGeom>
            <a:noFill/>
            <a:ln w="9525">
              <a:solidFill>
                <a:schemeClr val="tx1"/>
              </a:solidFill>
              <a:round/>
              <a:headEnd/>
              <a:tailEnd/>
            </a:ln>
          </p:spPr>
          <p:txBody>
            <a:bodyPr/>
            <a:lstStyle/>
            <a:p>
              <a:endParaRPr lang="en-IN"/>
            </a:p>
          </p:txBody>
        </p:sp>
        <p:sp>
          <p:nvSpPr>
            <p:cNvPr id="9263" name="Oval 45"/>
            <p:cNvSpPr>
              <a:spLocks noChangeArrowheads="1"/>
            </p:cNvSpPr>
            <p:nvPr/>
          </p:nvSpPr>
          <p:spPr bwMode="auto">
            <a:xfrm>
              <a:off x="73914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264" name="Line 46"/>
            <p:cNvSpPr>
              <a:spLocks noChangeShapeType="1"/>
            </p:cNvSpPr>
            <p:nvPr/>
          </p:nvSpPr>
          <p:spPr bwMode="auto">
            <a:xfrm>
              <a:off x="7620000" y="2895600"/>
              <a:ext cx="152400" cy="114300"/>
            </a:xfrm>
            <a:prstGeom prst="line">
              <a:avLst/>
            </a:prstGeom>
            <a:noFill/>
            <a:ln w="9525">
              <a:solidFill>
                <a:schemeClr val="tx1"/>
              </a:solidFill>
              <a:round/>
              <a:headEnd/>
              <a:tailEnd/>
            </a:ln>
          </p:spPr>
          <p:txBody>
            <a:bodyPr/>
            <a:lstStyle/>
            <a:p>
              <a:endParaRPr lang="en-IN"/>
            </a:p>
          </p:txBody>
        </p:sp>
        <p:sp>
          <p:nvSpPr>
            <p:cNvPr id="9265" name="Oval 47"/>
            <p:cNvSpPr>
              <a:spLocks noChangeArrowheads="1"/>
            </p:cNvSpPr>
            <p:nvPr/>
          </p:nvSpPr>
          <p:spPr bwMode="auto">
            <a:xfrm>
              <a:off x="7620000" y="3009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34</a:t>
              </a:r>
            </a:p>
          </p:txBody>
        </p:sp>
        <p:sp>
          <p:nvSpPr>
            <p:cNvPr id="9266" name="Line 48"/>
            <p:cNvSpPr>
              <a:spLocks noChangeShapeType="1"/>
            </p:cNvSpPr>
            <p:nvPr/>
          </p:nvSpPr>
          <p:spPr bwMode="auto">
            <a:xfrm>
              <a:off x="8305800" y="2438400"/>
              <a:ext cx="152400" cy="114300"/>
            </a:xfrm>
            <a:prstGeom prst="line">
              <a:avLst/>
            </a:prstGeom>
            <a:noFill/>
            <a:ln w="9525">
              <a:solidFill>
                <a:schemeClr val="tx1"/>
              </a:solidFill>
              <a:round/>
              <a:headEnd/>
              <a:tailEnd/>
            </a:ln>
          </p:spPr>
          <p:txBody>
            <a:bodyPr/>
            <a:lstStyle/>
            <a:p>
              <a:endParaRPr lang="en-IN"/>
            </a:p>
          </p:txBody>
        </p:sp>
        <p:sp>
          <p:nvSpPr>
            <p:cNvPr id="9267" name="Oval 49"/>
            <p:cNvSpPr>
              <a:spLocks noChangeArrowheads="1"/>
            </p:cNvSpPr>
            <p:nvPr/>
          </p:nvSpPr>
          <p:spPr bwMode="auto">
            <a:xfrm>
              <a:off x="8305800" y="2552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9268" name="Line 50"/>
            <p:cNvSpPr>
              <a:spLocks noChangeShapeType="1"/>
            </p:cNvSpPr>
            <p:nvPr/>
          </p:nvSpPr>
          <p:spPr bwMode="auto">
            <a:xfrm flipH="1">
              <a:off x="7620000" y="3352800"/>
              <a:ext cx="152400" cy="114300"/>
            </a:xfrm>
            <a:prstGeom prst="line">
              <a:avLst/>
            </a:prstGeom>
            <a:noFill/>
            <a:ln w="9525">
              <a:solidFill>
                <a:schemeClr val="tx1"/>
              </a:solidFill>
              <a:round/>
              <a:headEnd/>
              <a:tailEnd/>
            </a:ln>
          </p:spPr>
          <p:txBody>
            <a:bodyPr/>
            <a:lstStyle/>
            <a:p>
              <a:endParaRPr lang="en-IN"/>
            </a:p>
          </p:txBody>
        </p:sp>
        <p:sp>
          <p:nvSpPr>
            <p:cNvPr id="9269" name="Oval 51"/>
            <p:cNvSpPr>
              <a:spLocks noChangeArrowheads="1"/>
            </p:cNvSpPr>
            <p:nvPr/>
          </p:nvSpPr>
          <p:spPr bwMode="auto">
            <a:xfrm>
              <a:off x="7391400" y="3467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32</a:t>
              </a:r>
            </a:p>
          </p:txBody>
        </p:sp>
        <p:sp>
          <p:nvSpPr>
            <p:cNvPr id="9270" name="Oval 52"/>
            <p:cNvSpPr>
              <a:spLocks noChangeArrowheads="1"/>
            </p:cNvSpPr>
            <p:nvPr/>
          </p:nvSpPr>
          <p:spPr bwMode="auto">
            <a:xfrm>
              <a:off x="1104900" y="3314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71" name="Line 53"/>
            <p:cNvSpPr>
              <a:spLocks noChangeShapeType="1"/>
            </p:cNvSpPr>
            <p:nvPr/>
          </p:nvSpPr>
          <p:spPr bwMode="auto">
            <a:xfrm flipH="1">
              <a:off x="1104900" y="3657600"/>
              <a:ext cx="152400" cy="114300"/>
            </a:xfrm>
            <a:prstGeom prst="line">
              <a:avLst/>
            </a:prstGeom>
            <a:noFill/>
            <a:ln w="9525">
              <a:solidFill>
                <a:schemeClr val="tx1"/>
              </a:solidFill>
              <a:round/>
              <a:headEnd/>
              <a:tailEnd/>
            </a:ln>
          </p:spPr>
          <p:txBody>
            <a:bodyPr/>
            <a:lstStyle/>
            <a:p>
              <a:endParaRPr lang="en-IN"/>
            </a:p>
          </p:txBody>
        </p:sp>
        <p:sp>
          <p:nvSpPr>
            <p:cNvPr id="9272" name="Oval 54"/>
            <p:cNvSpPr>
              <a:spLocks noChangeArrowheads="1"/>
            </p:cNvSpPr>
            <p:nvPr/>
          </p:nvSpPr>
          <p:spPr bwMode="auto">
            <a:xfrm>
              <a:off x="876300" y="3771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73" name="Line 55"/>
            <p:cNvSpPr>
              <a:spLocks noChangeShapeType="1"/>
            </p:cNvSpPr>
            <p:nvPr/>
          </p:nvSpPr>
          <p:spPr bwMode="auto">
            <a:xfrm>
              <a:off x="1333500" y="3657600"/>
              <a:ext cx="152400" cy="114300"/>
            </a:xfrm>
            <a:prstGeom prst="line">
              <a:avLst/>
            </a:prstGeom>
            <a:noFill/>
            <a:ln w="9525">
              <a:solidFill>
                <a:schemeClr val="tx1"/>
              </a:solidFill>
              <a:round/>
              <a:headEnd/>
              <a:tailEnd/>
            </a:ln>
          </p:spPr>
          <p:txBody>
            <a:bodyPr/>
            <a:lstStyle/>
            <a:p>
              <a:endParaRPr lang="en-IN"/>
            </a:p>
          </p:txBody>
        </p:sp>
        <p:sp>
          <p:nvSpPr>
            <p:cNvPr id="9274" name="Oval 56"/>
            <p:cNvSpPr>
              <a:spLocks noChangeArrowheads="1"/>
            </p:cNvSpPr>
            <p:nvPr/>
          </p:nvSpPr>
          <p:spPr bwMode="auto">
            <a:xfrm>
              <a:off x="1333500" y="3771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75" name="Line 57"/>
            <p:cNvSpPr>
              <a:spLocks noChangeShapeType="1"/>
            </p:cNvSpPr>
            <p:nvPr/>
          </p:nvSpPr>
          <p:spPr bwMode="auto">
            <a:xfrm flipH="1">
              <a:off x="876300" y="4114800"/>
              <a:ext cx="152400" cy="114300"/>
            </a:xfrm>
            <a:prstGeom prst="line">
              <a:avLst/>
            </a:prstGeom>
            <a:noFill/>
            <a:ln w="9525">
              <a:solidFill>
                <a:schemeClr val="tx1"/>
              </a:solidFill>
              <a:round/>
              <a:headEnd/>
              <a:tailEnd/>
            </a:ln>
          </p:spPr>
          <p:txBody>
            <a:bodyPr/>
            <a:lstStyle/>
            <a:p>
              <a:endParaRPr lang="en-IN"/>
            </a:p>
          </p:txBody>
        </p:sp>
        <p:sp>
          <p:nvSpPr>
            <p:cNvPr id="9276" name="Oval 58"/>
            <p:cNvSpPr>
              <a:spLocks noChangeArrowheads="1"/>
            </p:cNvSpPr>
            <p:nvPr/>
          </p:nvSpPr>
          <p:spPr bwMode="auto">
            <a:xfrm>
              <a:off x="647700" y="4229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277" name="Line 59"/>
            <p:cNvSpPr>
              <a:spLocks noChangeShapeType="1"/>
            </p:cNvSpPr>
            <p:nvPr/>
          </p:nvSpPr>
          <p:spPr bwMode="auto">
            <a:xfrm>
              <a:off x="876300" y="4572000"/>
              <a:ext cx="152400" cy="114300"/>
            </a:xfrm>
            <a:prstGeom prst="line">
              <a:avLst/>
            </a:prstGeom>
            <a:noFill/>
            <a:ln w="9525">
              <a:solidFill>
                <a:schemeClr val="tx1"/>
              </a:solidFill>
              <a:round/>
              <a:headEnd/>
              <a:tailEnd/>
            </a:ln>
          </p:spPr>
          <p:txBody>
            <a:bodyPr/>
            <a:lstStyle/>
            <a:p>
              <a:endParaRPr lang="en-IN"/>
            </a:p>
          </p:txBody>
        </p:sp>
        <p:sp>
          <p:nvSpPr>
            <p:cNvPr id="9278" name="Oval 60"/>
            <p:cNvSpPr>
              <a:spLocks noChangeArrowheads="1"/>
            </p:cNvSpPr>
            <p:nvPr/>
          </p:nvSpPr>
          <p:spPr bwMode="auto">
            <a:xfrm>
              <a:off x="876300" y="4686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34</a:t>
              </a:r>
            </a:p>
          </p:txBody>
        </p:sp>
        <p:sp>
          <p:nvSpPr>
            <p:cNvPr id="9279" name="Line 61"/>
            <p:cNvSpPr>
              <a:spLocks noChangeShapeType="1"/>
            </p:cNvSpPr>
            <p:nvPr/>
          </p:nvSpPr>
          <p:spPr bwMode="auto">
            <a:xfrm>
              <a:off x="1562100" y="4114800"/>
              <a:ext cx="152400" cy="114300"/>
            </a:xfrm>
            <a:prstGeom prst="line">
              <a:avLst/>
            </a:prstGeom>
            <a:noFill/>
            <a:ln w="9525">
              <a:solidFill>
                <a:schemeClr val="tx1"/>
              </a:solidFill>
              <a:round/>
              <a:headEnd/>
              <a:tailEnd/>
            </a:ln>
          </p:spPr>
          <p:txBody>
            <a:bodyPr/>
            <a:lstStyle/>
            <a:p>
              <a:endParaRPr lang="en-IN"/>
            </a:p>
          </p:txBody>
        </p:sp>
        <p:sp>
          <p:nvSpPr>
            <p:cNvPr id="9280" name="Oval 62"/>
            <p:cNvSpPr>
              <a:spLocks noChangeArrowheads="1"/>
            </p:cNvSpPr>
            <p:nvPr/>
          </p:nvSpPr>
          <p:spPr bwMode="auto">
            <a:xfrm>
              <a:off x="1562100" y="4229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9281" name="Line 63"/>
            <p:cNvSpPr>
              <a:spLocks noChangeShapeType="1"/>
            </p:cNvSpPr>
            <p:nvPr/>
          </p:nvSpPr>
          <p:spPr bwMode="auto">
            <a:xfrm flipH="1">
              <a:off x="876300" y="5029200"/>
              <a:ext cx="152400" cy="114300"/>
            </a:xfrm>
            <a:prstGeom prst="line">
              <a:avLst/>
            </a:prstGeom>
            <a:noFill/>
            <a:ln w="9525">
              <a:solidFill>
                <a:schemeClr val="tx1"/>
              </a:solidFill>
              <a:round/>
              <a:headEnd/>
              <a:tailEnd/>
            </a:ln>
          </p:spPr>
          <p:txBody>
            <a:bodyPr/>
            <a:lstStyle/>
            <a:p>
              <a:endParaRPr lang="en-IN"/>
            </a:p>
          </p:txBody>
        </p:sp>
        <p:sp>
          <p:nvSpPr>
            <p:cNvPr id="9282" name="Line 64"/>
            <p:cNvSpPr>
              <a:spLocks noChangeShapeType="1"/>
            </p:cNvSpPr>
            <p:nvPr/>
          </p:nvSpPr>
          <p:spPr bwMode="auto">
            <a:xfrm flipH="1">
              <a:off x="647700" y="4572000"/>
              <a:ext cx="152400" cy="114300"/>
            </a:xfrm>
            <a:prstGeom prst="line">
              <a:avLst/>
            </a:prstGeom>
            <a:noFill/>
            <a:ln w="9525">
              <a:solidFill>
                <a:schemeClr val="tx1"/>
              </a:solidFill>
              <a:round/>
              <a:headEnd/>
              <a:tailEnd/>
            </a:ln>
          </p:spPr>
          <p:txBody>
            <a:bodyPr/>
            <a:lstStyle/>
            <a:p>
              <a:endParaRPr lang="en-IN"/>
            </a:p>
          </p:txBody>
        </p:sp>
        <p:sp>
          <p:nvSpPr>
            <p:cNvPr id="9283" name="Oval 65"/>
            <p:cNvSpPr>
              <a:spLocks noChangeArrowheads="1"/>
            </p:cNvSpPr>
            <p:nvPr/>
          </p:nvSpPr>
          <p:spPr bwMode="auto">
            <a:xfrm>
              <a:off x="419100" y="4686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10</a:t>
              </a:r>
            </a:p>
          </p:txBody>
        </p:sp>
        <p:sp>
          <p:nvSpPr>
            <p:cNvPr id="9284" name="Oval 66"/>
            <p:cNvSpPr>
              <a:spLocks noChangeArrowheads="1"/>
            </p:cNvSpPr>
            <p:nvPr/>
          </p:nvSpPr>
          <p:spPr bwMode="auto">
            <a:xfrm>
              <a:off x="723900" y="5219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32</a:t>
              </a:r>
            </a:p>
          </p:txBody>
        </p:sp>
        <p:sp>
          <p:nvSpPr>
            <p:cNvPr id="9285" name="Oval 67"/>
            <p:cNvSpPr>
              <a:spLocks noChangeArrowheads="1"/>
            </p:cNvSpPr>
            <p:nvPr/>
          </p:nvSpPr>
          <p:spPr bwMode="auto">
            <a:xfrm>
              <a:off x="2552700" y="3771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286" name="Line 68"/>
            <p:cNvSpPr>
              <a:spLocks noChangeShapeType="1"/>
            </p:cNvSpPr>
            <p:nvPr/>
          </p:nvSpPr>
          <p:spPr bwMode="auto">
            <a:xfrm flipH="1">
              <a:off x="2552700" y="4114800"/>
              <a:ext cx="152400" cy="114300"/>
            </a:xfrm>
            <a:prstGeom prst="line">
              <a:avLst/>
            </a:prstGeom>
            <a:noFill/>
            <a:ln w="9525">
              <a:solidFill>
                <a:schemeClr val="tx1"/>
              </a:solidFill>
              <a:round/>
              <a:headEnd/>
              <a:tailEnd/>
            </a:ln>
          </p:spPr>
          <p:txBody>
            <a:bodyPr/>
            <a:lstStyle/>
            <a:p>
              <a:endParaRPr lang="en-IN"/>
            </a:p>
          </p:txBody>
        </p:sp>
        <p:sp>
          <p:nvSpPr>
            <p:cNvPr id="9287" name="Oval 69"/>
            <p:cNvSpPr>
              <a:spLocks noChangeArrowheads="1"/>
            </p:cNvSpPr>
            <p:nvPr/>
          </p:nvSpPr>
          <p:spPr bwMode="auto">
            <a:xfrm>
              <a:off x="2324100" y="4229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288" name="Line 70"/>
            <p:cNvSpPr>
              <a:spLocks noChangeShapeType="1"/>
            </p:cNvSpPr>
            <p:nvPr/>
          </p:nvSpPr>
          <p:spPr bwMode="auto">
            <a:xfrm>
              <a:off x="2781300" y="4114800"/>
              <a:ext cx="152400" cy="114300"/>
            </a:xfrm>
            <a:prstGeom prst="line">
              <a:avLst/>
            </a:prstGeom>
            <a:noFill/>
            <a:ln w="9525">
              <a:solidFill>
                <a:schemeClr val="tx1"/>
              </a:solidFill>
              <a:round/>
              <a:headEnd/>
              <a:tailEnd/>
            </a:ln>
          </p:spPr>
          <p:txBody>
            <a:bodyPr/>
            <a:lstStyle/>
            <a:p>
              <a:endParaRPr lang="en-IN"/>
            </a:p>
          </p:txBody>
        </p:sp>
        <p:sp>
          <p:nvSpPr>
            <p:cNvPr id="9289" name="Oval 71"/>
            <p:cNvSpPr>
              <a:spLocks noChangeArrowheads="1"/>
            </p:cNvSpPr>
            <p:nvPr/>
          </p:nvSpPr>
          <p:spPr bwMode="auto">
            <a:xfrm>
              <a:off x="2781300" y="4229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290" name="Line 72"/>
            <p:cNvSpPr>
              <a:spLocks noChangeShapeType="1"/>
            </p:cNvSpPr>
            <p:nvPr/>
          </p:nvSpPr>
          <p:spPr bwMode="auto">
            <a:xfrm flipH="1">
              <a:off x="2324100" y="4572000"/>
              <a:ext cx="152400" cy="114300"/>
            </a:xfrm>
            <a:prstGeom prst="line">
              <a:avLst/>
            </a:prstGeom>
            <a:noFill/>
            <a:ln w="9525">
              <a:solidFill>
                <a:schemeClr val="tx1"/>
              </a:solidFill>
              <a:round/>
              <a:headEnd/>
              <a:tailEnd/>
            </a:ln>
          </p:spPr>
          <p:txBody>
            <a:bodyPr/>
            <a:lstStyle/>
            <a:p>
              <a:endParaRPr lang="en-IN"/>
            </a:p>
          </p:txBody>
        </p:sp>
        <p:sp>
          <p:nvSpPr>
            <p:cNvPr id="9291" name="Oval 73"/>
            <p:cNvSpPr>
              <a:spLocks noChangeArrowheads="1"/>
            </p:cNvSpPr>
            <p:nvPr/>
          </p:nvSpPr>
          <p:spPr bwMode="auto">
            <a:xfrm>
              <a:off x="2095500" y="4686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292" name="Line 74"/>
            <p:cNvSpPr>
              <a:spLocks noChangeShapeType="1"/>
            </p:cNvSpPr>
            <p:nvPr/>
          </p:nvSpPr>
          <p:spPr bwMode="auto">
            <a:xfrm>
              <a:off x="2324100" y="5029200"/>
              <a:ext cx="152400" cy="114300"/>
            </a:xfrm>
            <a:prstGeom prst="line">
              <a:avLst/>
            </a:prstGeom>
            <a:noFill/>
            <a:ln w="9525">
              <a:solidFill>
                <a:schemeClr val="tx1"/>
              </a:solidFill>
              <a:round/>
              <a:headEnd/>
              <a:tailEnd/>
            </a:ln>
          </p:spPr>
          <p:txBody>
            <a:bodyPr/>
            <a:lstStyle/>
            <a:p>
              <a:endParaRPr lang="en-IN"/>
            </a:p>
          </p:txBody>
        </p:sp>
        <p:sp>
          <p:nvSpPr>
            <p:cNvPr id="9293" name="Oval 75"/>
            <p:cNvSpPr>
              <a:spLocks noChangeArrowheads="1"/>
            </p:cNvSpPr>
            <p:nvPr/>
          </p:nvSpPr>
          <p:spPr bwMode="auto">
            <a:xfrm>
              <a:off x="2324100" y="5143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34</a:t>
              </a:r>
            </a:p>
          </p:txBody>
        </p:sp>
        <p:sp>
          <p:nvSpPr>
            <p:cNvPr id="9294" name="Line 76"/>
            <p:cNvSpPr>
              <a:spLocks noChangeShapeType="1"/>
            </p:cNvSpPr>
            <p:nvPr/>
          </p:nvSpPr>
          <p:spPr bwMode="auto">
            <a:xfrm>
              <a:off x="3009900" y="4572000"/>
              <a:ext cx="152400" cy="114300"/>
            </a:xfrm>
            <a:prstGeom prst="line">
              <a:avLst/>
            </a:prstGeom>
            <a:noFill/>
            <a:ln w="9525">
              <a:solidFill>
                <a:schemeClr val="tx1"/>
              </a:solidFill>
              <a:round/>
              <a:headEnd/>
              <a:tailEnd/>
            </a:ln>
          </p:spPr>
          <p:txBody>
            <a:bodyPr/>
            <a:lstStyle/>
            <a:p>
              <a:endParaRPr lang="en-IN"/>
            </a:p>
          </p:txBody>
        </p:sp>
        <p:sp>
          <p:nvSpPr>
            <p:cNvPr id="9295" name="Oval 77"/>
            <p:cNvSpPr>
              <a:spLocks noChangeArrowheads="1"/>
            </p:cNvSpPr>
            <p:nvPr/>
          </p:nvSpPr>
          <p:spPr bwMode="auto">
            <a:xfrm>
              <a:off x="3009900" y="4686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9296" name="Line 78"/>
            <p:cNvSpPr>
              <a:spLocks noChangeShapeType="1"/>
            </p:cNvSpPr>
            <p:nvPr/>
          </p:nvSpPr>
          <p:spPr bwMode="auto">
            <a:xfrm flipH="1">
              <a:off x="2324100" y="5486400"/>
              <a:ext cx="152400" cy="114300"/>
            </a:xfrm>
            <a:prstGeom prst="line">
              <a:avLst/>
            </a:prstGeom>
            <a:noFill/>
            <a:ln w="9525">
              <a:solidFill>
                <a:schemeClr val="tx1"/>
              </a:solidFill>
              <a:round/>
              <a:headEnd/>
              <a:tailEnd/>
            </a:ln>
          </p:spPr>
          <p:txBody>
            <a:bodyPr/>
            <a:lstStyle/>
            <a:p>
              <a:endParaRPr lang="en-IN"/>
            </a:p>
          </p:txBody>
        </p:sp>
        <p:sp>
          <p:nvSpPr>
            <p:cNvPr id="9297" name="Oval 79"/>
            <p:cNvSpPr>
              <a:spLocks noChangeArrowheads="1"/>
            </p:cNvSpPr>
            <p:nvPr/>
          </p:nvSpPr>
          <p:spPr bwMode="auto">
            <a:xfrm>
              <a:off x="2095500" y="5600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32</a:t>
              </a:r>
            </a:p>
          </p:txBody>
        </p:sp>
        <p:sp>
          <p:nvSpPr>
            <p:cNvPr id="9298" name="Line 80"/>
            <p:cNvSpPr>
              <a:spLocks noChangeShapeType="1"/>
            </p:cNvSpPr>
            <p:nvPr/>
          </p:nvSpPr>
          <p:spPr bwMode="auto">
            <a:xfrm flipH="1">
              <a:off x="2095500" y="5029200"/>
              <a:ext cx="152400" cy="114300"/>
            </a:xfrm>
            <a:prstGeom prst="line">
              <a:avLst/>
            </a:prstGeom>
            <a:noFill/>
            <a:ln w="9525">
              <a:solidFill>
                <a:schemeClr val="tx1"/>
              </a:solidFill>
              <a:round/>
              <a:headEnd/>
              <a:tailEnd/>
            </a:ln>
          </p:spPr>
          <p:txBody>
            <a:bodyPr/>
            <a:lstStyle/>
            <a:p>
              <a:endParaRPr lang="en-IN"/>
            </a:p>
          </p:txBody>
        </p:sp>
        <p:sp>
          <p:nvSpPr>
            <p:cNvPr id="9299" name="Oval 81"/>
            <p:cNvSpPr>
              <a:spLocks noChangeArrowheads="1"/>
            </p:cNvSpPr>
            <p:nvPr/>
          </p:nvSpPr>
          <p:spPr bwMode="auto">
            <a:xfrm>
              <a:off x="1866900" y="5143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10</a:t>
              </a:r>
            </a:p>
          </p:txBody>
        </p:sp>
        <p:sp>
          <p:nvSpPr>
            <p:cNvPr id="9300" name="Line 82"/>
            <p:cNvSpPr>
              <a:spLocks noChangeShapeType="1"/>
            </p:cNvSpPr>
            <p:nvPr/>
          </p:nvSpPr>
          <p:spPr bwMode="auto">
            <a:xfrm>
              <a:off x="3238500" y="5029200"/>
              <a:ext cx="152400" cy="114300"/>
            </a:xfrm>
            <a:prstGeom prst="line">
              <a:avLst/>
            </a:prstGeom>
            <a:noFill/>
            <a:ln w="9525">
              <a:solidFill>
                <a:schemeClr val="tx1"/>
              </a:solidFill>
              <a:round/>
              <a:headEnd/>
              <a:tailEnd/>
            </a:ln>
          </p:spPr>
          <p:txBody>
            <a:bodyPr/>
            <a:lstStyle/>
            <a:p>
              <a:endParaRPr lang="en-IN"/>
            </a:p>
          </p:txBody>
        </p:sp>
        <p:sp>
          <p:nvSpPr>
            <p:cNvPr id="9301" name="Oval 83"/>
            <p:cNvSpPr>
              <a:spLocks noChangeArrowheads="1"/>
            </p:cNvSpPr>
            <p:nvPr/>
          </p:nvSpPr>
          <p:spPr bwMode="auto">
            <a:xfrm>
              <a:off x="3238500" y="5143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89</a:t>
              </a:r>
            </a:p>
          </p:txBody>
        </p:sp>
        <p:sp>
          <p:nvSpPr>
            <p:cNvPr id="9302" name="Line 84"/>
            <p:cNvSpPr>
              <a:spLocks noChangeShapeType="1"/>
            </p:cNvSpPr>
            <p:nvPr/>
          </p:nvSpPr>
          <p:spPr bwMode="auto">
            <a:xfrm flipH="1">
              <a:off x="2781300" y="4572000"/>
              <a:ext cx="152400" cy="114300"/>
            </a:xfrm>
            <a:prstGeom prst="line">
              <a:avLst/>
            </a:prstGeom>
            <a:noFill/>
            <a:ln w="9525">
              <a:solidFill>
                <a:schemeClr val="tx1"/>
              </a:solidFill>
              <a:round/>
              <a:headEnd/>
              <a:tailEnd/>
            </a:ln>
          </p:spPr>
          <p:txBody>
            <a:bodyPr/>
            <a:lstStyle/>
            <a:p>
              <a:endParaRPr lang="en-IN"/>
            </a:p>
          </p:txBody>
        </p:sp>
        <p:sp>
          <p:nvSpPr>
            <p:cNvPr id="9303" name="Oval 85"/>
            <p:cNvSpPr>
              <a:spLocks noChangeArrowheads="1"/>
            </p:cNvSpPr>
            <p:nvPr/>
          </p:nvSpPr>
          <p:spPr bwMode="auto">
            <a:xfrm>
              <a:off x="2552700" y="4686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54</a:t>
              </a:r>
            </a:p>
          </p:txBody>
        </p:sp>
        <p:sp>
          <p:nvSpPr>
            <p:cNvPr id="9304" name="Oval 86"/>
            <p:cNvSpPr>
              <a:spLocks noChangeArrowheads="1"/>
            </p:cNvSpPr>
            <p:nvPr/>
          </p:nvSpPr>
          <p:spPr bwMode="auto">
            <a:xfrm>
              <a:off x="4914900" y="39243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9305" name="Line 87"/>
            <p:cNvSpPr>
              <a:spLocks noChangeShapeType="1"/>
            </p:cNvSpPr>
            <p:nvPr/>
          </p:nvSpPr>
          <p:spPr bwMode="auto">
            <a:xfrm flipH="1">
              <a:off x="4914900" y="4267200"/>
              <a:ext cx="152400" cy="114300"/>
            </a:xfrm>
            <a:prstGeom prst="line">
              <a:avLst/>
            </a:prstGeom>
            <a:noFill/>
            <a:ln w="9525">
              <a:solidFill>
                <a:schemeClr val="tx1"/>
              </a:solidFill>
              <a:round/>
              <a:headEnd/>
              <a:tailEnd/>
            </a:ln>
          </p:spPr>
          <p:txBody>
            <a:bodyPr/>
            <a:lstStyle/>
            <a:p>
              <a:endParaRPr lang="en-IN"/>
            </a:p>
          </p:txBody>
        </p:sp>
        <p:sp>
          <p:nvSpPr>
            <p:cNvPr id="9306" name="Oval 88"/>
            <p:cNvSpPr>
              <a:spLocks noChangeArrowheads="1"/>
            </p:cNvSpPr>
            <p:nvPr/>
          </p:nvSpPr>
          <p:spPr bwMode="auto">
            <a:xfrm>
              <a:off x="4686300" y="4381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9307" name="Line 89"/>
            <p:cNvSpPr>
              <a:spLocks noChangeShapeType="1"/>
            </p:cNvSpPr>
            <p:nvPr/>
          </p:nvSpPr>
          <p:spPr bwMode="auto">
            <a:xfrm>
              <a:off x="5143500" y="4267200"/>
              <a:ext cx="152400" cy="114300"/>
            </a:xfrm>
            <a:prstGeom prst="line">
              <a:avLst/>
            </a:prstGeom>
            <a:noFill/>
            <a:ln w="9525">
              <a:solidFill>
                <a:schemeClr val="tx1"/>
              </a:solidFill>
              <a:round/>
              <a:headEnd/>
              <a:tailEnd/>
            </a:ln>
          </p:spPr>
          <p:txBody>
            <a:bodyPr/>
            <a:lstStyle/>
            <a:p>
              <a:endParaRPr lang="en-IN"/>
            </a:p>
          </p:txBody>
        </p:sp>
        <p:sp>
          <p:nvSpPr>
            <p:cNvPr id="9308" name="Oval 90"/>
            <p:cNvSpPr>
              <a:spLocks noChangeArrowheads="1"/>
            </p:cNvSpPr>
            <p:nvPr/>
          </p:nvSpPr>
          <p:spPr bwMode="auto">
            <a:xfrm>
              <a:off x="5143500" y="43815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9309" name="Line 91"/>
            <p:cNvSpPr>
              <a:spLocks noChangeShapeType="1"/>
            </p:cNvSpPr>
            <p:nvPr/>
          </p:nvSpPr>
          <p:spPr bwMode="auto">
            <a:xfrm flipH="1">
              <a:off x="4686300" y="4724400"/>
              <a:ext cx="152400" cy="114300"/>
            </a:xfrm>
            <a:prstGeom prst="line">
              <a:avLst/>
            </a:prstGeom>
            <a:noFill/>
            <a:ln w="9525">
              <a:solidFill>
                <a:schemeClr val="tx1"/>
              </a:solidFill>
              <a:round/>
              <a:headEnd/>
              <a:tailEnd/>
            </a:ln>
          </p:spPr>
          <p:txBody>
            <a:bodyPr/>
            <a:lstStyle/>
            <a:p>
              <a:endParaRPr lang="en-IN"/>
            </a:p>
          </p:txBody>
        </p:sp>
        <p:sp>
          <p:nvSpPr>
            <p:cNvPr id="9310" name="Oval 92"/>
            <p:cNvSpPr>
              <a:spLocks noChangeArrowheads="1"/>
            </p:cNvSpPr>
            <p:nvPr/>
          </p:nvSpPr>
          <p:spPr bwMode="auto">
            <a:xfrm>
              <a:off x="4457700" y="4838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12</a:t>
              </a:r>
            </a:p>
          </p:txBody>
        </p:sp>
        <p:sp>
          <p:nvSpPr>
            <p:cNvPr id="9311" name="Line 93"/>
            <p:cNvSpPr>
              <a:spLocks noChangeShapeType="1"/>
            </p:cNvSpPr>
            <p:nvPr/>
          </p:nvSpPr>
          <p:spPr bwMode="auto">
            <a:xfrm>
              <a:off x="4686300" y="5181600"/>
              <a:ext cx="152400" cy="114300"/>
            </a:xfrm>
            <a:prstGeom prst="line">
              <a:avLst/>
            </a:prstGeom>
            <a:noFill/>
            <a:ln w="9525">
              <a:solidFill>
                <a:schemeClr val="tx1"/>
              </a:solidFill>
              <a:round/>
              <a:headEnd/>
              <a:tailEnd/>
            </a:ln>
          </p:spPr>
          <p:txBody>
            <a:bodyPr/>
            <a:lstStyle/>
            <a:p>
              <a:endParaRPr lang="en-IN"/>
            </a:p>
          </p:txBody>
        </p:sp>
        <p:sp>
          <p:nvSpPr>
            <p:cNvPr id="9312" name="Oval 94"/>
            <p:cNvSpPr>
              <a:spLocks noChangeArrowheads="1"/>
            </p:cNvSpPr>
            <p:nvPr/>
          </p:nvSpPr>
          <p:spPr bwMode="auto">
            <a:xfrm>
              <a:off x="4686300" y="5295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34</a:t>
              </a:r>
            </a:p>
          </p:txBody>
        </p:sp>
        <p:sp>
          <p:nvSpPr>
            <p:cNvPr id="9313" name="Line 95"/>
            <p:cNvSpPr>
              <a:spLocks noChangeShapeType="1"/>
            </p:cNvSpPr>
            <p:nvPr/>
          </p:nvSpPr>
          <p:spPr bwMode="auto">
            <a:xfrm>
              <a:off x="5372100" y="4724400"/>
              <a:ext cx="152400" cy="114300"/>
            </a:xfrm>
            <a:prstGeom prst="line">
              <a:avLst/>
            </a:prstGeom>
            <a:noFill/>
            <a:ln w="9525">
              <a:solidFill>
                <a:schemeClr val="tx1"/>
              </a:solidFill>
              <a:round/>
              <a:headEnd/>
              <a:tailEnd/>
            </a:ln>
          </p:spPr>
          <p:txBody>
            <a:bodyPr/>
            <a:lstStyle/>
            <a:p>
              <a:endParaRPr lang="en-IN"/>
            </a:p>
          </p:txBody>
        </p:sp>
        <p:sp>
          <p:nvSpPr>
            <p:cNvPr id="9314" name="Oval 96"/>
            <p:cNvSpPr>
              <a:spLocks noChangeArrowheads="1"/>
            </p:cNvSpPr>
            <p:nvPr/>
          </p:nvSpPr>
          <p:spPr bwMode="auto">
            <a:xfrm>
              <a:off x="5372100" y="4838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9315" name="Line 97"/>
            <p:cNvSpPr>
              <a:spLocks noChangeShapeType="1"/>
            </p:cNvSpPr>
            <p:nvPr/>
          </p:nvSpPr>
          <p:spPr bwMode="auto">
            <a:xfrm flipH="1">
              <a:off x="4686300" y="5638800"/>
              <a:ext cx="152400" cy="114300"/>
            </a:xfrm>
            <a:prstGeom prst="line">
              <a:avLst/>
            </a:prstGeom>
            <a:noFill/>
            <a:ln w="9525">
              <a:solidFill>
                <a:schemeClr val="tx1"/>
              </a:solidFill>
              <a:round/>
              <a:headEnd/>
              <a:tailEnd/>
            </a:ln>
          </p:spPr>
          <p:txBody>
            <a:bodyPr/>
            <a:lstStyle/>
            <a:p>
              <a:endParaRPr lang="en-IN"/>
            </a:p>
          </p:txBody>
        </p:sp>
        <p:sp>
          <p:nvSpPr>
            <p:cNvPr id="9316" name="Oval 98"/>
            <p:cNvSpPr>
              <a:spLocks noChangeArrowheads="1"/>
            </p:cNvSpPr>
            <p:nvPr/>
          </p:nvSpPr>
          <p:spPr bwMode="auto">
            <a:xfrm>
              <a:off x="4457700" y="57531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32</a:t>
              </a:r>
            </a:p>
          </p:txBody>
        </p:sp>
        <p:sp>
          <p:nvSpPr>
            <p:cNvPr id="9317" name="Line 99"/>
            <p:cNvSpPr>
              <a:spLocks noChangeShapeType="1"/>
            </p:cNvSpPr>
            <p:nvPr/>
          </p:nvSpPr>
          <p:spPr bwMode="auto">
            <a:xfrm flipH="1">
              <a:off x="4457700" y="5181600"/>
              <a:ext cx="152400" cy="114300"/>
            </a:xfrm>
            <a:prstGeom prst="line">
              <a:avLst/>
            </a:prstGeom>
            <a:noFill/>
            <a:ln w="9525">
              <a:solidFill>
                <a:schemeClr val="tx1"/>
              </a:solidFill>
              <a:round/>
              <a:headEnd/>
              <a:tailEnd/>
            </a:ln>
          </p:spPr>
          <p:txBody>
            <a:bodyPr/>
            <a:lstStyle/>
            <a:p>
              <a:endParaRPr lang="en-IN"/>
            </a:p>
          </p:txBody>
        </p:sp>
        <p:sp>
          <p:nvSpPr>
            <p:cNvPr id="9318" name="Oval 100"/>
            <p:cNvSpPr>
              <a:spLocks noChangeArrowheads="1"/>
            </p:cNvSpPr>
            <p:nvPr/>
          </p:nvSpPr>
          <p:spPr bwMode="auto">
            <a:xfrm>
              <a:off x="4229100" y="5295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10</a:t>
              </a:r>
            </a:p>
          </p:txBody>
        </p:sp>
        <p:sp>
          <p:nvSpPr>
            <p:cNvPr id="9319" name="Line 101"/>
            <p:cNvSpPr>
              <a:spLocks noChangeShapeType="1"/>
            </p:cNvSpPr>
            <p:nvPr/>
          </p:nvSpPr>
          <p:spPr bwMode="auto">
            <a:xfrm>
              <a:off x="5600700" y="5181600"/>
              <a:ext cx="152400" cy="114300"/>
            </a:xfrm>
            <a:prstGeom prst="line">
              <a:avLst/>
            </a:prstGeom>
            <a:noFill/>
            <a:ln w="9525">
              <a:solidFill>
                <a:schemeClr val="tx1"/>
              </a:solidFill>
              <a:round/>
              <a:headEnd/>
              <a:tailEnd/>
            </a:ln>
          </p:spPr>
          <p:txBody>
            <a:bodyPr/>
            <a:lstStyle/>
            <a:p>
              <a:endParaRPr lang="en-IN"/>
            </a:p>
          </p:txBody>
        </p:sp>
        <p:sp>
          <p:nvSpPr>
            <p:cNvPr id="9320" name="Oval 102"/>
            <p:cNvSpPr>
              <a:spLocks noChangeArrowheads="1"/>
            </p:cNvSpPr>
            <p:nvPr/>
          </p:nvSpPr>
          <p:spPr bwMode="auto">
            <a:xfrm>
              <a:off x="5600700" y="52959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89</a:t>
              </a:r>
            </a:p>
          </p:txBody>
        </p:sp>
        <p:sp>
          <p:nvSpPr>
            <p:cNvPr id="9321" name="Line 103"/>
            <p:cNvSpPr>
              <a:spLocks noChangeShapeType="1"/>
            </p:cNvSpPr>
            <p:nvPr/>
          </p:nvSpPr>
          <p:spPr bwMode="auto">
            <a:xfrm flipH="1">
              <a:off x="5143500" y="4724400"/>
              <a:ext cx="152400" cy="114300"/>
            </a:xfrm>
            <a:prstGeom prst="line">
              <a:avLst/>
            </a:prstGeom>
            <a:noFill/>
            <a:ln w="9525">
              <a:solidFill>
                <a:schemeClr val="tx1"/>
              </a:solidFill>
              <a:round/>
              <a:headEnd/>
              <a:tailEnd/>
            </a:ln>
          </p:spPr>
          <p:txBody>
            <a:bodyPr/>
            <a:lstStyle/>
            <a:p>
              <a:endParaRPr lang="en-IN"/>
            </a:p>
          </p:txBody>
        </p:sp>
        <p:sp>
          <p:nvSpPr>
            <p:cNvPr id="9322" name="Oval 104"/>
            <p:cNvSpPr>
              <a:spLocks noChangeArrowheads="1"/>
            </p:cNvSpPr>
            <p:nvPr/>
          </p:nvSpPr>
          <p:spPr bwMode="auto">
            <a:xfrm>
              <a:off x="4914900" y="4838700"/>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54</a:t>
              </a:r>
            </a:p>
          </p:txBody>
        </p:sp>
        <p:sp>
          <p:nvSpPr>
            <p:cNvPr id="9323" name="Line 105"/>
            <p:cNvSpPr>
              <a:spLocks noChangeShapeType="1"/>
            </p:cNvSpPr>
            <p:nvPr/>
          </p:nvSpPr>
          <p:spPr bwMode="auto">
            <a:xfrm flipH="1">
              <a:off x="5372100" y="5165725"/>
              <a:ext cx="152400" cy="114300"/>
            </a:xfrm>
            <a:prstGeom prst="line">
              <a:avLst/>
            </a:prstGeom>
            <a:noFill/>
            <a:ln w="9525">
              <a:solidFill>
                <a:schemeClr val="tx1"/>
              </a:solidFill>
              <a:round/>
              <a:headEnd/>
              <a:tailEnd/>
            </a:ln>
          </p:spPr>
          <p:txBody>
            <a:bodyPr/>
            <a:lstStyle/>
            <a:p>
              <a:endParaRPr lang="en-IN"/>
            </a:p>
          </p:txBody>
        </p:sp>
        <p:sp>
          <p:nvSpPr>
            <p:cNvPr id="9324" name="Oval 106"/>
            <p:cNvSpPr>
              <a:spLocks noChangeArrowheads="1"/>
            </p:cNvSpPr>
            <p:nvPr/>
          </p:nvSpPr>
          <p:spPr bwMode="auto">
            <a:xfrm>
              <a:off x="5143500" y="5280025"/>
              <a:ext cx="457200" cy="342900"/>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67</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Red Black Tree</a:t>
            </a:r>
          </a:p>
        </p:txBody>
      </p:sp>
      <p:sp>
        <p:nvSpPr>
          <p:cNvPr id="40963" name="Rectangle 3"/>
          <p:cNvSpPr txBox="1">
            <a:spLocks noChangeArrowheads="1"/>
          </p:cNvSpPr>
          <p:nvPr/>
        </p:nvSpPr>
        <p:spPr bwMode="auto">
          <a:xfrm>
            <a:off x="152400" y="1143000"/>
            <a:ext cx="8839200" cy="28194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altLang="en-US" sz="2300">
                <a:latin typeface="Calibri" pitchFamily="34" charset="0"/>
              </a:rPr>
              <a:t>Once the new node is added, one or the other property of the red-black tree may get violated. </a:t>
            </a:r>
          </a:p>
          <a:p>
            <a:pPr marL="342900" indent="-342900" eaLnBrk="0" hangingPunct="0">
              <a:lnSpc>
                <a:spcPct val="90000"/>
              </a:lnSpc>
              <a:spcBef>
                <a:spcPct val="20000"/>
              </a:spcBef>
              <a:buFont typeface="Arial" charset="0"/>
              <a:buChar char="•"/>
            </a:pPr>
            <a:r>
              <a:rPr lang="en-US" altLang="en-US" sz="2300">
                <a:latin typeface="Calibri" pitchFamily="34" charset="0"/>
              </a:rPr>
              <a:t>So in order to restore their property, we will check for certain cases and will do restoration of the property depending on the case that turns up after insertion.</a:t>
            </a:r>
          </a:p>
          <a:p>
            <a:pPr marL="342900" indent="-342900" eaLnBrk="0" hangingPunct="0">
              <a:lnSpc>
                <a:spcPct val="90000"/>
              </a:lnSpc>
              <a:spcBef>
                <a:spcPct val="20000"/>
              </a:spcBef>
              <a:buFont typeface="Arial" charset="0"/>
              <a:buChar char="•"/>
            </a:pPr>
            <a:r>
              <a:rPr lang="en-US" altLang="en-US" sz="2300" i="1">
                <a:latin typeface="Calibri" pitchFamily="34" charset="0"/>
              </a:rPr>
              <a:t>Case 1: The new node N is added as the root of the tree. </a:t>
            </a:r>
            <a:endParaRPr lang="en-US" altLang="en-US" sz="2300">
              <a:latin typeface="Calibri" pitchFamily="34" charset="0"/>
            </a:endParaRPr>
          </a:p>
          <a:p>
            <a:pPr marL="342900" indent="-342900" eaLnBrk="0" hangingPunct="0">
              <a:lnSpc>
                <a:spcPct val="90000"/>
              </a:lnSpc>
              <a:spcBef>
                <a:spcPct val="20000"/>
              </a:spcBef>
              <a:buFontTx/>
              <a:buChar char="•"/>
            </a:pPr>
            <a:r>
              <a:rPr lang="en-US" altLang="en-US" sz="2300">
                <a:latin typeface="Calibri" pitchFamily="34" charset="0"/>
              </a:rPr>
              <a:t>In this case, N is repainted black as the root of the tree is always black (property 2). Since N adds one black node to every path at once, Property 5 that says all paths from any given node to its leaf nodes has equal number of black nodes is not violated. </a:t>
            </a:r>
          </a:p>
          <a:p>
            <a:pPr marL="342900" indent="-342900" eaLnBrk="0" hangingPunct="0">
              <a:lnSpc>
                <a:spcPct val="90000"/>
              </a:lnSpc>
              <a:spcBef>
                <a:spcPct val="20000"/>
              </a:spcBef>
              <a:buFontTx/>
              <a:buChar char="•"/>
            </a:pPr>
            <a:r>
              <a:rPr lang="en-US" altLang="en-US" sz="2300">
                <a:latin typeface="Calibri" pitchFamily="34" charset="0"/>
              </a:rPr>
              <a:t>The C code for case 1 can be given as:</a:t>
            </a:r>
          </a:p>
        </p:txBody>
      </p:sp>
      <p:sp>
        <p:nvSpPr>
          <p:cNvPr id="40964" name="Text Box 5"/>
          <p:cNvSpPr txBox="1">
            <a:spLocks noChangeArrowheads="1"/>
          </p:cNvSpPr>
          <p:nvPr/>
        </p:nvSpPr>
        <p:spPr bwMode="auto">
          <a:xfrm>
            <a:off x="2209800" y="5181600"/>
            <a:ext cx="4800600" cy="1189038"/>
          </a:xfrm>
          <a:prstGeom prst="rect">
            <a:avLst/>
          </a:prstGeom>
          <a:solidFill>
            <a:srgbClr val="FFCC99"/>
          </a:solidFill>
          <a:ln w="9525">
            <a:noFill/>
            <a:miter lim="800000"/>
            <a:headEnd/>
            <a:tailEnd/>
          </a:ln>
          <a:effectLst/>
        </p:spPr>
        <p:txBody>
          <a:bodyPr>
            <a:spAutoFit/>
          </a:bodyPr>
          <a:lstStyle/>
          <a:p>
            <a:pPr>
              <a:spcBef>
                <a:spcPct val="50000"/>
              </a:spcBef>
            </a:pPr>
            <a:r>
              <a:rPr lang="en-US" altLang="en-US" sz="1200" b="1">
                <a:solidFill>
                  <a:srgbClr val="993300"/>
                </a:solidFill>
              </a:rPr>
              <a:t>void case1(struct node *n)</a:t>
            </a:r>
          </a:p>
          <a:p>
            <a:pPr>
              <a:spcBef>
                <a:spcPct val="50000"/>
              </a:spcBef>
            </a:pPr>
            <a:r>
              <a:rPr lang="en-US" altLang="en-US" sz="1200" b="1">
                <a:solidFill>
                  <a:srgbClr val="993300"/>
                </a:solidFill>
              </a:rPr>
              <a:t>{	if (n-&gt;parent == NULL)   // Root node			n-&gt;color = BLACK;	else		case2(n);</a:t>
            </a:r>
          </a:p>
          <a:p>
            <a:pPr>
              <a:spcBef>
                <a:spcPct val="50000"/>
              </a:spcBef>
            </a:pPr>
            <a:r>
              <a:rPr lang="en-US" altLang="en-US" sz="1200" b="1">
                <a:solidFill>
                  <a:srgbClr val="993300"/>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Red Black Tree</a:t>
            </a:r>
          </a:p>
        </p:txBody>
      </p:sp>
      <p:sp>
        <p:nvSpPr>
          <p:cNvPr id="41987" name="Rectangle 2"/>
          <p:cNvSpPr txBox="1">
            <a:spLocks noChangeArrowheads="1"/>
          </p:cNvSpPr>
          <p:nvPr/>
        </p:nvSpPr>
        <p:spPr bwMode="auto">
          <a:xfrm>
            <a:off x="304800" y="1143000"/>
            <a:ext cx="8763000" cy="2286000"/>
          </a:xfrm>
          <a:prstGeom prst="rect">
            <a:avLst/>
          </a:prstGeom>
          <a:noFill/>
          <a:ln w="9525">
            <a:noFill/>
            <a:miter lim="800000"/>
            <a:headEnd/>
            <a:tailEnd/>
          </a:ln>
        </p:spPr>
        <p:txBody>
          <a:bodyPr/>
          <a:lstStyle/>
          <a:p>
            <a:pPr marL="342900" indent="-342900" eaLnBrk="0" hangingPunct="0">
              <a:lnSpc>
                <a:spcPct val="120000"/>
              </a:lnSpc>
              <a:spcBef>
                <a:spcPct val="20000"/>
              </a:spcBef>
              <a:buFont typeface="Arial" charset="0"/>
              <a:buChar char="•"/>
            </a:pPr>
            <a:r>
              <a:rPr lang="en-US" altLang="en-US" sz="2400" i="1">
                <a:latin typeface="Calibri" pitchFamily="34" charset="0"/>
              </a:rPr>
              <a:t>Case 2: The new node's parent P is black</a:t>
            </a:r>
          </a:p>
          <a:p>
            <a:pPr marL="342900" indent="-342900" eaLnBrk="0" hangingPunct="0">
              <a:lnSpc>
                <a:spcPct val="120000"/>
              </a:lnSpc>
              <a:spcBef>
                <a:spcPct val="20000"/>
              </a:spcBef>
              <a:buFont typeface="Arial" charset="0"/>
              <a:buChar char="•"/>
            </a:pPr>
            <a:r>
              <a:rPr lang="en-US" altLang="en-US" sz="2400">
                <a:latin typeface="Calibri" pitchFamily="34" charset="0"/>
              </a:rPr>
              <a:t>In this case, both children of every red node are black, so property 4 is not invalidated. Property 5 which says that all paths from any given node to its leaf nodes have equal number of black nodes is also not threatened. This is because the new node N has two black leaf children, but because N is red, the paths through each of its children have the same number of black nodes. </a:t>
            </a:r>
          </a:p>
          <a:p>
            <a:pPr marL="342900" indent="-342900" eaLnBrk="0" hangingPunct="0">
              <a:lnSpc>
                <a:spcPct val="120000"/>
              </a:lnSpc>
              <a:spcBef>
                <a:spcPct val="20000"/>
              </a:spcBef>
              <a:buFont typeface="Arial" charset="0"/>
              <a:buChar char="•"/>
            </a:pPr>
            <a:r>
              <a:rPr lang="en-US" altLang="en-US" sz="2400">
                <a:latin typeface="Calibri" pitchFamily="34" charset="0"/>
              </a:rPr>
              <a:t>The C code to check for case 2 can be given as follows:</a:t>
            </a:r>
          </a:p>
        </p:txBody>
      </p:sp>
      <p:sp>
        <p:nvSpPr>
          <p:cNvPr id="41988" name="Text Box 3"/>
          <p:cNvSpPr txBox="1">
            <a:spLocks noChangeArrowheads="1"/>
          </p:cNvSpPr>
          <p:nvPr/>
        </p:nvSpPr>
        <p:spPr bwMode="auto">
          <a:xfrm>
            <a:off x="1143000" y="4951413"/>
            <a:ext cx="7162800" cy="1373187"/>
          </a:xfrm>
          <a:prstGeom prst="rect">
            <a:avLst/>
          </a:prstGeom>
          <a:solidFill>
            <a:srgbClr val="FFCC99"/>
          </a:solidFill>
          <a:ln w="9525">
            <a:noFill/>
            <a:miter lim="800000"/>
            <a:headEnd/>
            <a:tailEnd/>
          </a:ln>
          <a:effectLst/>
        </p:spPr>
        <p:txBody>
          <a:bodyPr>
            <a:spAutoFit/>
          </a:bodyPr>
          <a:lstStyle/>
          <a:p>
            <a:pPr>
              <a:spcBef>
                <a:spcPct val="50000"/>
              </a:spcBef>
            </a:pPr>
            <a:r>
              <a:rPr lang="en-US" altLang="en-US" sz="1200" b="1">
                <a:solidFill>
                  <a:srgbClr val="993300"/>
                </a:solidFill>
              </a:rPr>
              <a:t>void case2 (struct node *n)</a:t>
            </a:r>
          </a:p>
          <a:p>
            <a:pPr>
              <a:spcBef>
                <a:spcPct val="50000"/>
              </a:spcBef>
            </a:pPr>
            <a:r>
              <a:rPr lang="en-US" altLang="en-US" sz="1200" b="1">
                <a:solidFill>
                  <a:srgbClr val="993300"/>
                </a:solidFill>
              </a:rPr>
              <a:t>{	if (n-&gt;parent-&gt;color == BLACK)			</a:t>
            </a:r>
          </a:p>
          <a:p>
            <a:pPr>
              <a:spcBef>
                <a:spcPct val="50000"/>
              </a:spcBef>
            </a:pPr>
            <a:r>
              <a:rPr lang="en-US" altLang="en-US" sz="1200" b="1">
                <a:solidFill>
                  <a:srgbClr val="993300"/>
                </a:solidFill>
              </a:rPr>
              <a:t>		return; /* Red black tree property is not violated*/	</a:t>
            </a:r>
          </a:p>
          <a:p>
            <a:pPr>
              <a:spcBef>
                <a:spcPct val="50000"/>
              </a:spcBef>
            </a:pPr>
            <a:r>
              <a:rPr lang="en-US" altLang="en-US" sz="1200" b="1">
                <a:solidFill>
                  <a:srgbClr val="993300"/>
                </a:solidFill>
              </a:rPr>
              <a:t>	else	case3(n);</a:t>
            </a:r>
          </a:p>
          <a:p>
            <a:pPr>
              <a:spcBef>
                <a:spcPct val="50000"/>
              </a:spcBef>
            </a:pPr>
            <a:r>
              <a:rPr lang="en-US" altLang="en-US" sz="1200" b="1">
                <a:solidFill>
                  <a:srgbClr val="993300"/>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Red Black Tree</a:t>
            </a:r>
          </a:p>
        </p:txBody>
      </p:sp>
      <p:sp>
        <p:nvSpPr>
          <p:cNvPr id="43011" name="Text Box 4"/>
          <p:cNvSpPr txBox="1">
            <a:spLocks noChangeArrowheads="1"/>
          </p:cNvSpPr>
          <p:nvPr/>
        </p:nvSpPr>
        <p:spPr bwMode="auto">
          <a:xfrm>
            <a:off x="228600" y="1066800"/>
            <a:ext cx="8686800" cy="5313363"/>
          </a:xfrm>
          <a:prstGeom prst="rect">
            <a:avLst/>
          </a:prstGeom>
          <a:noFill/>
          <a:ln w="9525">
            <a:noFill/>
            <a:miter lim="800000"/>
            <a:headEnd/>
            <a:tailEnd/>
          </a:ln>
          <a:effectLst/>
        </p:spPr>
        <p:txBody>
          <a:bodyPr>
            <a:spAutoFit/>
          </a:bodyPr>
          <a:lstStyle/>
          <a:p>
            <a:pPr marL="342900" indent="-342900">
              <a:lnSpc>
                <a:spcPct val="120000"/>
              </a:lnSpc>
              <a:buFont typeface="Arial" charset="0"/>
              <a:buChar char="•"/>
            </a:pPr>
            <a:r>
              <a:rPr lang="en-US" altLang="en-US" sz="2200" i="1">
                <a:latin typeface="Calibri" pitchFamily="34" charset="0"/>
              </a:rPr>
              <a:t>Case 3: If both the parent (P) and the uncle (U) are red</a:t>
            </a:r>
          </a:p>
          <a:p>
            <a:pPr marL="342900" indent="-342900">
              <a:lnSpc>
                <a:spcPct val="120000"/>
              </a:lnSpc>
              <a:buFontTx/>
              <a:buChar char="•"/>
            </a:pPr>
            <a:r>
              <a:rPr lang="en-US" altLang="en-US" sz="2200">
                <a:latin typeface="Calibri" pitchFamily="34" charset="0"/>
              </a:rPr>
              <a:t>  In this case property 5 which says all paths from any given node to</a:t>
            </a:r>
          </a:p>
          <a:p>
            <a:pPr marL="342900" indent="-342900">
              <a:lnSpc>
                <a:spcPct val="120000"/>
              </a:lnSpc>
            </a:pPr>
            <a:r>
              <a:rPr lang="en-US" altLang="en-US" sz="2200">
                <a:latin typeface="Calibri" pitchFamily="34" charset="0"/>
              </a:rPr>
              <a:t>    its leaf nodes have equal number of black nodes is violated. </a:t>
            </a:r>
          </a:p>
          <a:p>
            <a:pPr marL="342900" indent="-342900">
              <a:lnSpc>
                <a:spcPct val="120000"/>
              </a:lnSpc>
              <a:buFontTx/>
              <a:buChar char="•"/>
            </a:pPr>
            <a:r>
              <a:rPr lang="en-US" altLang="en-US" sz="2200">
                <a:latin typeface="Calibri" pitchFamily="34" charset="0"/>
              </a:rPr>
              <a:t> So in order to restore property 5, both nodes (P and U) are repainted</a:t>
            </a:r>
          </a:p>
          <a:p>
            <a:pPr marL="342900" indent="-342900">
              <a:lnSpc>
                <a:spcPct val="120000"/>
              </a:lnSpc>
            </a:pPr>
            <a:r>
              <a:rPr lang="en-US" altLang="en-US" sz="2200">
                <a:latin typeface="Calibri" pitchFamily="34" charset="0"/>
              </a:rPr>
              <a:t>   black and the grandparent G is repainted red. Now, the new</a:t>
            </a:r>
          </a:p>
          <a:p>
            <a:pPr marL="342900" indent="-342900">
              <a:lnSpc>
                <a:spcPct val="120000"/>
              </a:lnSpc>
            </a:pPr>
            <a:r>
              <a:rPr lang="en-US" altLang="en-US" sz="2200">
                <a:latin typeface="Calibri" pitchFamily="34" charset="0"/>
              </a:rPr>
              <a:t>   red node N has a black parent. Since any path through the parent or</a:t>
            </a:r>
          </a:p>
          <a:p>
            <a:pPr marL="342900" indent="-342900">
              <a:lnSpc>
                <a:spcPct val="120000"/>
              </a:lnSpc>
            </a:pPr>
            <a:r>
              <a:rPr lang="en-US" altLang="en-US" sz="2200">
                <a:latin typeface="Calibri" pitchFamily="34" charset="0"/>
              </a:rPr>
              <a:t>   uncle must pass through the grandparent, the number of black nodes</a:t>
            </a:r>
          </a:p>
          <a:p>
            <a:pPr marL="342900" indent="-342900">
              <a:lnSpc>
                <a:spcPct val="120000"/>
              </a:lnSpc>
            </a:pPr>
            <a:r>
              <a:rPr lang="en-US" altLang="en-US" sz="2200">
                <a:latin typeface="Calibri" pitchFamily="34" charset="0"/>
              </a:rPr>
              <a:t>   on these paths has not changed. </a:t>
            </a:r>
          </a:p>
          <a:p>
            <a:pPr marL="342900" indent="-342900">
              <a:lnSpc>
                <a:spcPct val="120000"/>
              </a:lnSpc>
              <a:buFontTx/>
              <a:buChar char="•"/>
            </a:pPr>
            <a:r>
              <a:rPr lang="en-US" altLang="en-US" sz="2200">
                <a:latin typeface="Calibri" pitchFamily="34" charset="0"/>
              </a:rPr>
              <a:t> However, the grandparent G may now violate property 2 which says</a:t>
            </a:r>
          </a:p>
          <a:p>
            <a:pPr marL="342900" indent="-342900">
              <a:lnSpc>
                <a:spcPct val="120000"/>
              </a:lnSpc>
            </a:pPr>
            <a:r>
              <a:rPr lang="en-US" altLang="en-US" sz="2200">
                <a:latin typeface="Calibri" pitchFamily="34" charset="0"/>
              </a:rPr>
              <a:t>  that the root node is always black or property 4 which states that</a:t>
            </a:r>
          </a:p>
          <a:p>
            <a:pPr marL="342900" indent="-342900">
              <a:lnSpc>
                <a:spcPct val="120000"/>
              </a:lnSpc>
            </a:pPr>
            <a:r>
              <a:rPr lang="en-US" altLang="en-US" sz="2200">
                <a:latin typeface="Calibri" pitchFamily="34" charset="0"/>
              </a:rPr>
              <a:t>  both children of every red node are black.  Property 4 will be violated</a:t>
            </a:r>
          </a:p>
          <a:p>
            <a:pPr marL="342900" indent="-342900">
              <a:lnSpc>
                <a:spcPct val="120000"/>
              </a:lnSpc>
            </a:pPr>
            <a:r>
              <a:rPr lang="en-US" altLang="en-US" sz="2200">
                <a:latin typeface="Calibri" pitchFamily="34" charset="0"/>
              </a:rPr>
              <a:t>  when G has a red parent. So in order to fix this problem, this entire</a:t>
            </a:r>
          </a:p>
          <a:p>
            <a:pPr marL="342900" indent="-342900">
              <a:lnSpc>
                <a:spcPct val="120000"/>
              </a:lnSpc>
            </a:pPr>
            <a:r>
              <a:rPr lang="en-US" altLang="en-US" sz="2200">
                <a:latin typeface="Calibri" pitchFamily="34" charset="0"/>
              </a:rPr>
              <a:t>  procedure is recursively performed on G from case 1.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3600" smtClean="0">
                <a:solidFill>
                  <a:schemeClr val="bg1"/>
                </a:solidFill>
                <a:latin typeface="Calibri" pitchFamily="34" charset="0"/>
              </a:rPr>
              <a:t>Case 3: Inserting a Node in a Red Black Tree</a:t>
            </a:r>
          </a:p>
        </p:txBody>
      </p:sp>
      <p:sp>
        <p:nvSpPr>
          <p:cNvPr id="44035" name="Text Box 3"/>
          <p:cNvSpPr txBox="1">
            <a:spLocks noChangeArrowheads="1"/>
          </p:cNvSpPr>
          <p:nvPr/>
        </p:nvSpPr>
        <p:spPr bwMode="auto">
          <a:xfrm>
            <a:off x="2209800" y="3657600"/>
            <a:ext cx="4800600" cy="2879725"/>
          </a:xfrm>
          <a:prstGeom prst="rect">
            <a:avLst/>
          </a:prstGeom>
          <a:solidFill>
            <a:srgbClr val="FFCC99"/>
          </a:solidFill>
          <a:ln w="9525">
            <a:noFill/>
            <a:miter lim="800000"/>
            <a:headEnd/>
            <a:tailEnd/>
          </a:ln>
          <a:effectLst/>
        </p:spPr>
        <p:txBody>
          <a:bodyPr>
            <a:spAutoFit/>
          </a:bodyPr>
          <a:lstStyle/>
          <a:p>
            <a:pPr>
              <a:lnSpc>
                <a:spcPct val="85000"/>
              </a:lnSpc>
              <a:spcBef>
                <a:spcPct val="50000"/>
              </a:spcBef>
            </a:pPr>
            <a:r>
              <a:rPr lang="en-US" altLang="en-US" sz="1200" b="1">
                <a:solidFill>
                  <a:srgbClr val="993300"/>
                </a:solidFill>
              </a:rPr>
              <a:t>void case3(struct node *n)</a:t>
            </a:r>
          </a:p>
          <a:p>
            <a:pPr>
              <a:lnSpc>
                <a:spcPct val="85000"/>
              </a:lnSpc>
              <a:spcBef>
                <a:spcPct val="50000"/>
              </a:spcBef>
            </a:pPr>
            <a:r>
              <a:rPr lang="en-US" altLang="en-US" sz="1200" b="1">
                <a:solidFill>
                  <a:srgbClr val="993300"/>
                </a:solidFill>
              </a:rPr>
              <a:t>{	struct node *u, *g;  </a:t>
            </a:r>
          </a:p>
          <a:p>
            <a:pPr>
              <a:lnSpc>
                <a:spcPct val="85000"/>
              </a:lnSpc>
              <a:spcBef>
                <a:spcPct val="50000"/>
              </a:spcBef>
            </a:pPr>
            <a:r>
              <a:rPr lang="en-US" altLang="en-US" sz="1200" b="1">
                <a:solidFill>
                  <a:srgbClr val="993300"/>
                </a:solidFill>
              </a:rPr>
              <a:t>	 u = uncle (n), g =  grand_parent(n); </a:t>
            </a:r>
          </a:p>
          <a:p>
            <a:pPr>
              <a:lnSpc>
                <a:spcPct val="85000"/>
              </a:lnSpc>
              <a:spcBef>
                <a:spcPct val="50000"/>
              </a:spcBef>
            </a:pPr>
            <a:r>
              <a:rPr lang="en-US" altLang="en-US" sz="1200" b="1">
                <a:solidFill>
                  <a:srgbClr val="993300"/>
                </a:solidFill>
              </a:rPr>
              <a:t>   	if ((u != NULL) &amp;&amp; (u-&gt;color == RED)) </a:t>
            </a:r>
          </a:p>
          <a:p>
            <a:pPr>
              <a:lnSpc>
                <a:spcPct val="85000"/>
              </a:lnSpc>
              <a:spcBef>
                <a:spcPct val="50000"/>
              </a:spcBef>
            </a:pPr>
            <a:r>
              <a:rPr lang="en-US" altLang="en-US" sz="1200" b="1">
                <a:solidFill>
                  <a:srgbClr val="993300"/>
                </a:solidFill>
              </a:rPr>
              <a:t>	{	n-&gt;parent-&gt;color = BLACK;				u-&gt;color = BLACK;	</a:t>
            </a:r>
          </a:p>
          <a:p>
            <a:pPr>
              <a:lnSpc>
                <a:spcPct val="85000"/>
              </a:lnSpc>
              <a:spcBef>
                <a:spcPct val="50000"/>
              </a:spcBef>
            </a:pPr>
            <a:r>
              <a:rPr lang="en-US" altLang="en-US" sz="1200" b="1">
                <a:solidFill>
                  <a:srgbClr val="993300"/>
                </a:solidFill>
              </a:rPr>
              <a:t>		g-&gt;color = RED;</a:t>
            </a:r>
          </a:p>
          <a:p>
            <a:pPr>
              <a:lnSpc>
                <a:spcPct val="85000"/>
              </a:lnSpc>
              <a:spcBef>
                <a:spcPct val="50000"/>
              </a:spcBef>
            </a:pPr>
            <a:r>
              <a:rPr lang="en-US" altLang="en-US" sz="1200" b="1">
                <a:solidFill>
                  <a:srgbClr val="993300"/>
                </a:solidFill>
              </a:rPr>
              <a:t>		case1(g);	</a:t>
            </a:r>
          </a:p>
          <a:p>
            <a:pPr>
              <a:lnSpc>
                <a:spcPct val="85000"/>
              </a:lnSpc>
              <a:spcBef>
                <a:spcPct val="50000"/>
              </a:spcBef>
            </a:pPr>
            <a:r>
              <a:rPr lang="en-US" altLang="en-US" sz="1200" b="1">
                <a:solidFill>
                  <a:srgbClr val="993300"/>
                </a:solidFill>
              </a:rPr>
              <a:t>	}</a:t>
            </a:r>
          </a:p>
          <a:p>
            <a:pPr>
              <a:lnSpc>
                <a:spcPct val="85000"/>
              </a:lnSpc>
              <a:spcBef>
                <a:spcPct val="50000"/>
              </a:spcBef>
            </a:pPr>
            <a:r>
              <a:rPr lang="en-US" altLang="en-US" sz="1200" b="1">
                <a:solidFill>
                  <a:srgbClr val="993300"/>
                </a:solidFill>
              </a:rPr>
              <a:t>	else </a:t>
            </a:r>
          </a:p>
          <a:p>
            <a:pPr>
              <a:lnSpc>
                <a:spcPct val="85000"/>
              </a:lnSpc>
              <a:spcBef>
                <a:spcPct val="50000"/>
              </a:spcBef>
            </a:pPr>
            <a:r>
              <a:rPr lang="en-US" altLang="en-US" sz="1200" b="1">
                <a:solidFill>
                  <a:srgbClr val="993300"/>
                </a:solidFill>
              </a:rPr>
              <a:t>		insert_case4(n);	</a:t>
            </a:r>
          </a:p>
          <a:p>
            <a:pPr>
              <a:lnSpc>
                <a:spcPct val="85000"/>
              </a:lnSpc>
              <a:spcBef>
                <a:spcPct val="50000"/>
              </a:spcBef>
            </a:pPr>
            <a:r>
              <a:rPr lang="en-US" altLang="en-US" sz="1200" b="1">
                <a:solidFill>
                  <a:srgbClr val="993300"/>
                </a:solidFill>
              </a:rPr>
              <a:t>} </a:t>
            </a:r>
          </a:p>
        </p:txBody>
      </p:sp>
      <p:sp>
        <p:nvSpPr>
          <p:cNvPr id="44036" name="Rectangle 4"/>
          <p:cNvSpPr>
            <a:spLocks noChangeArrowheads="1"/>
          </p:cNvSpPr>
          <p:nvPr/>
        </p:nvSpPr>
        <p:spPr bwMode="auto">
          <a:xfrm>
            <a:off x="304800" y="3200400"/>
            <a:ext cx="8458200" cy="457200"/>
          </a:xfrm>
          <a:prstGeom prst="rect">
            <a:avLst/>
          </a:prstGeom>
          <a:noFill/>
          <a:ln w="9525">
            <a:noFill/>
            <a:miter lim="800000"/>
            <a:headEnd/>
            <a:tailEnd/>
          </a:ln>
          <a:effectLst/>
        </p:spPr>
        <p:txBody>
          <a:bodyPr>
            <a:spAutoFit/>
          </a:bodyPr>
          <a:lstStyle/>
          <a:p>
            <a:r>
              <a:rPr lang="en-US" altLang="en-US" sz="2400">
                <a:latin typeface="Calibri" pitchFamily="34" charset="0"/>
              </a:rPr>
              <a:t>The C code to  deal with case 3 insertion is given below.</a:t>
            </a:r>
          </a:p>
        </p:txBody>
      </p:sp>
      <p:grpSp>
        <p:nvGrpSpPr>
          <p:cNvPr id="44037" name="Group 5"/>
          <p:cNvGrpSpPr>
            <a:grpSpLocks/>
          </p:cNvGrpSpPr>
          <p:nvPr/>
        </p:nvGrpSpPr>
        <p:grpSpPr bwMode="auto">
          <a:xfrm>
            <a:off x="1066800" y="1143000"/>
            <a:ext cx="6477000" cy="2057400"/>
            <a:chOff x="792" y="2100"/>
            <a:chExt cx="3240" cy="1152"/>
          </a:xfrm>
        </p:grpSpPr>
        <p:sp>
          <p:nvSpPr>
            <p:cNvPr id="44038" name="Oval 6"/>
            <p:cNvSpPr>
              <a:spLocks noChangeArrowheads="1"/>
            </p:cNvSpPr>
            <p:nvPr/>
          </p:nvSpPr>
          <p:spPr bwMode="auto">
            <a:xfrm>
              <a:off x="1368" y="2100"/>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G</a:t>
              </a:r>
              <a:endParaRPr lang="en-US" altLang="en-US" sz="1600"/>
            </a:p>
          </p:txBody>
        </p:sp>
        <p:sp>
          <p:nvSpPr>
            <p:cNvPr id="44039" name="Line 7"/>
            <p:cNvSpPr>
              <a:spLocks noChangeShapeType="1"/>
            </p:cNvSpPr>
            <p:nvPr/>
          </p:nvSpPr>
          <p:spPr bwMode="auto">
            <a:xfrm flipH="1">
              <a:off x="1224" y="2172"/>
              <a:ext cx="144" cy="144"/>
            </a:xfrm>
            <a:prstGeom prst="line">
              <a:avLst/>
            </a:prstGeom>
            <a:noFill/>
            <a:ln w="9525">
              <a:solidFill>
                <a:srgbClr val="000000"/>
              </a:solidFill>
              <a:round/>
              <a:headEnd/>
              <a:tailEnd type="triangle" w="med" len="med"/>
            </a:ln>
          </p:spPr>
          <p:txBody>
            <a:bodyPr/>
            <a:lstStyle/>
            <a:p>
              <a:endParaRPr lang="en-IN"/>
            </a:p>
          </p:txBody>
        </p:sp>
        <p:sp>
          <p:nvSpPr>
            <p:cNvPr id="44040" name="Oval 8"/>
            <p:cNvSpPr>
              <a:spLocks noChangeArrowheads="1"/>
            </p:cNvSpPr>
            <p:nvPr/>
          </p:nvSpPr>
          <p:spPr bwMode="auto">
            <a:xfrm>
              <a:off x="1152" y="2316"/>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P</a:t>
              </a:r>
              <a:endParaRPr lang="en-US" altLang="en-US" sz="1600"/>
            </a:p>
          </p:txBody>
        </p:sp>
        <p:sp>
          <p:nvSpPr>
            <p:cNvPr id="44041" name="Line 9"/>
            <p:cNvSpPr>
              <a:spLocks noChangeShapeType="1"/>
            </p:cNvSpPr>
            <p:nvPr/>
          </p:nvSpPr>
          <p:spPr bwMode="auto">
            <a:xfrm>
              <a:off x="1512" y="2172"/>
              <a:ext cx="216" cy="144"/>
            </a:xfrm>
            <a:prstGeom prst="line">
              <a:avLst/>
            </a:prstGeom>
            <a:noFill/>
            <a:ln w="9525">
              <a:solidFill>
                <a:srgbClr val="000000"/>
              </a:solidFill>
              <a:round/>
              <a:headEnd/>
              <a:tailEnd type="triangle" w="med" len="med"/>
            </a:ln>
          </p:spPr>
          <p:txBody>
            <a:bodyPr/>
            <a:lstStyle/>
            <a:p>
              <a:endParaRPr lang="en-IN"/>
            </a:p>
          </p:txBody>
        </p:sp>
        <p:sp>
          <p:nvSpPr>
            <p:cNvPr id="44042" name="Oval 10"/>
            <p:cNvSpPr>
              <a:spLocks noChangeArrowheads="1"/>
            </p:cNvSpPr>
            <p:nvPr/>
          </p:nvSpPr>
          <p:spPr bwMode="auto">
            <a:xfrm>
              <a:off x="1656" y="2316"/>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U</a:t>
              </a:r>
              <a:endParaRPr lang="en-US" altLang="en-US" sz="1600"/>
            </a:p>
          </p:txBody>
        </p:sp>
        <p:sp>
          <p:nvSpPr>
            <p:cNvPr id="44043" name="Line 11"/>
            <p:cNvSpPr>
              <a:spLocks noChangeShapeType="1"/>
            </p:cNvSpPr>
            <p:nvPr/>
          </p:nvSpPr>
          <p:spPr bwMode="auto">
            <a:xfrm flipH="1">
              <a:off x="1008" y="2460"/>
              <a:ext cx="216" cy="144"/>
            </a:xfrm>
            <a:prstGeom prst="line">
              <a:avLst/>
            </a:prstGeom>
            <a:noFill/>
            <a:ln w="9525">
              <a:solidFill>
                <a:srgbClr val="000000"/>
              </a:solidFill>
              <a:round/>
              <a:headEnd/>
              <a:tailEnd type="triangle" w="med" len="med"/>
            </a:ln>
          </p:spPr>
          <p:txBody>
            <a:bodyPr/>
            <a:lstStyle/>
            <a:p>
              <a:endParaRPr lang="en-IN"/>
            </a:p>
          </p:txBody>
        </p:sp>
        <p:sp>
          <p:nvSpPr>
            <p:cNvPr id="44044" name="Oval 12"/>
            <p:cNvSpPr>
              <a:spLocks noChangeArrowheads="1"/>
            </p:cNvSpPr>
            <p:nvPr/>
          </p:nvSpPr>
          <p:spPr bwMode="auto">
            <a:xfrm>
              <a:off x="936" y="2604"/>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N</a:t>
              </a:r>
              <a:endParaRPr lang="en-US" altLang="en-US" sz="1600"/>
            </a:p>
          </p:txBody>
        </p:sp>
        <p:sp>
          <p:nvSpPr>
            <p:cNvPr id="44045" name="Line 13"/>
            <p:cNvSpPr>
              <a:spLocks noChangeShapeType="1"/>
            </p:cNvSpPr>
            <p:nvPr/>
          </p:nvSpPr>
          <p:spPr bwMode="auto">
            <a:xfrm flipH="1">
              <a:off x="864" y="2748"/>
              <a:ext cx="144" cy="144"/>
            </a:xfrm>
            <a:prstGeom prst="line">
              <a:avLst/>
            </a:prstGeom>
            <a:noFill/>
            <a:ln w="9525">
              <a:solidFill>
                <a:srgbClr val="000000"/>
              </a:solidFill>
              <a:round/>
              <a:headEnd/>
              <a:tailEnd type="triangle" w="med" len="med"/>
            </a:ln>
          </p:spPr>
          <p:txBody>
            <a:bodyPr/>
            <a:lstStyle/>
            <a:p>
              <a:endParaRPr lang="en-IN"/>
            </a:p>
          </p:txBody>
        </p:sp>
        <p:sp>
          <p:nvSpPr>
            <p:cNvPr id="44046" name="Oval 14"/>
            <p:cNvSpPr>
              <a:spLocks noChangeArrowheads="1"/>
            </p:cNvSpPr>
            <p:nvPr/>
          </p:nvSpPr>
          <p:spPr bwMode="auto">
            <a:xfrm>
              <a:off x="792" y="2892"/>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47" name="Line 15"/>
            <p:cNvSpPr>
              <a:spLocks noChangeShapeType="1"/>
            </p:cNvSpPr>
            <p:nvPr/>
          </p:nvSpPr>
          <p:spPr bwMode="auto">
            <a:xfrm>
              <a:off x="1008" y="2748"/>
              <a:ext cx="144" cy="144"/>
            </a:xfrm>
            <a:prstGeom prst="line">
              <a:avLst/>
            </a:prstGeom>
            <a:noFill/>
            <a:ln w="9525">
              <a:solidFill>
                <a:srgbClr val="000000"/>
              </a:solidFill>
              <a:round/>
              <a:headEnd/>
              <a:tailEnd type="triangle" w="med" len="med"/>
            </a:ln>
          </p:spPr>
          <p:txBody>
            <a:bodyPr/>
            <a:lstStyle/>
            <a:p>
              <a:endParaRPr lang="en-IN"/>
            </a:p>
          </p:txBody>
        </p:sp>
        <p:sp>
          <p:nvSpPr>
            <p:cNvPr id="44048" name="Oval 16"/>
            <p:cNvSpPr>
              <a:spLocks noChangeArrowheads="1"/>
            </p:cNvSpPr>
            <p:nvPr/>
          </p:nvSpPr>
          <p:spPr bwMode="auto">
            <a:xfrm>
              <a:off x="1080" y="2892"/>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49" name="AutoShape 17"/>
            <p:cNvSpPr>
              <a:spLocks noChangeArrowheads="1"/>
            </p:cNvSpPr>
            <p:nvPr/>
          </p:nvSpPr>
          <p:spPr bwMode="auto">
            <a:xfrm>
              <a:off x="792" y="3036"/>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44050" name="AutoShape 18"/>
            <p:cNvSpPr>
              <a:spLocks noChangeArrowheads="1"/>
            </p:cNvSpPr>
            <p:nvPr/>
          </p:nvSpPr>
          <p:spPr bwMode="auto">
            <a:xfrm>
              <a:off x="1080" y="3036"/>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44051" name="Line 19"/>
            <p:cNvSpPr>
              <a:spLocks noChangeShapeType="1"/>
            </p:cNvSpPr>
            <p:nvPr/>
          </p:nvSpPr>
          <p:spPr bwMode="auto">
            <a:xfrm>
              <a:off x="1224" y="2460"/>
              <a:ext cx="144" cy="144"/>
            </a:xfrm>
            <a:prstGeom prst="line">
              <a:avLst/>
            </a:prstGeom>
            <a:noFill/>
            <a:ln w="9525">
              <a:solidFill>
                <a:srgbClr val="000000"/>
              </a:solidFill>
              <a:round/>
              <a:headEnd/>
              <a:tailEnd type="triangle" w="med" len="med"/>
            </a:ln>
          </p:spPr>
          <p:txBody>
            <a:bodyPr/>
            <a:lstStyle/>
            <a:p>
              <a:endParaRPr lang="en-IN"/>
            </a:p>
          </p:txBody>
        </p:sp>
        <p:sp>
          <p:nvSpPr>
            <p:cNvPr id="44052" name="Oval 20"/>
            <p:cNvSpPr>
              <a:spLocks noChangeArrowheads="1"/>
            </p:cNvSpPr>
            <p:nvPr/>
          </p:nvSpPr>
          <p:spPr bwMode="auto">
            <a:xfrm>
              <a:off x="1296" y="26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53" name="AutoShape 21"/>
            <p:cNvSpPr>
              <a:spLocks noChangeArrowheads="1"/>
            </p:cNvSpPr>
            <p:nvPr/>
          </p:nvSpPr>
          <p:spPr bwMode="auto">
            <a:xfrm>
              <a:off x="1296" y="2748"/>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44054" name="Line 22"/>
            <p:cNvSpPr>
              <a:spLocks noChangeShapeType="1"/>
            </p:cNvSpPr>
            <p:nvPr/>
          </p:nvSpPr>
          <p:spPr bwMode="auto">
            <a:xfrm flipH="1">
              <a:off x="1584" y="2460"/>
              <a:ext cx="144" cy="144"/>
            </a:xfrm>
            <a:prstGeom prst="line">
              <a:avLst/>
            </a:prstGeom>
            <a:noFill/>
            <a:ln w="9525">
              <a:solidFill>
                <a:srgbClr val="000000"/>
              </a:solidFill>
              <a:round/>
              <a:headEnd/>
              <a:tailEnd type="triangle" w="med" len="med"/>
            </a:ln>
          </p:spPr>
          <p:txBody>
            <a:bodyPr/>
            <a:lstStyle/>
            <a:p>
              <a:endParaRPr lang="en-IN"/>
            </a:p>
          </p:txBody>
        </p:sp>
        <p:sp>
          <p:nvSpPr>
            <p:cNvPr id="44055" name="Oval 23"/>
            <p:cNvSpPr>
              <a:spLocks noChangeArrowheads="1"/>
            </p:cNvSpPr>
            <p:nvPr/>
          </p:nvSpPr>
          <p:spPr bwMode="auto">
            <a:xfrm>
              <a:off x="1512" y="26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56" name="Line 24"/>
            <p:cNvSpPr>
              <a:spLocks noChangeShapeType="1"/>
            </p:cNvSpPr>
            <p:nvPr/>
          </p:nvSpPr>
          <p:spPr bwMode="auto">
            <a:xfrm>
              <a:off x="1728" y="2460"/>
              <a:ext cx="144" cy="144"/>
            </a:xfrm>
            <a:prstGeom prst="line">
              <a:avLst/>
            </a:prstGeom>
            <a:noFill/>
            <a:ln w="9525">
              <a:solidFill>
                <a:srgbClr val="000000"/>
              </a:solidFill>
              <a:round/>
              <a:headEnd/>
              <a:tailEnd type="triangle" w="med" len="med"/>
            </a:ln>
          </p:spPr>
          <p:txBody>
            <a:bodyPr/>
            <a:lstStyle/>
            <a:p>
              <a:endParaRPr lang="en-IN"/>
            </a:p>
          </p:txBody>
        </p:sp>
        <p:sp>
          <p:nvSpPr>
            <p:cNvPr id="44057" name="Oval 25"/>
            <p:cNvSpPr>
              <a:spLocks noChangeArrowheads="1"/>
            </p:cNvSpPr>
            <p:nvPr/>
          </p:nvSpPr>
          <p:spPr bwMode="auto">
            <a:xfrm>
              <a:off x="1800" y="26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58" name="AutoShape 26"/>
            <p:cNvSpPr>
              <a:spLocks noChangeArrowheads="1"/>
            </p:cNvSpPr>
            <p:nvPr/>
          </p:nvSpPr>
          <p:spPr bwMode="auto">
            <a:xfrm>
              <a:off x="1512" y="274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44059" name="AutoShape 27"/>
            <p:cNvSpPr>
              <a:spLocks noChangeArrowheads="1"/>
            </p:cNvSpPr>
            <p:nvPr/>
          </p:nvSpPr>
          <p:spPr bwMode="auto">
            <a:xfrm>
              <a:off x="1800" y="2748"/>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44060" name="AutoShape 28"/>
            <p:cNvSpPr>
              <a:spLocks noChangeArrowheads="1"/>
            </p:cNvSpPr>
            <p:nvPr/>
          </p:nvSpPr>
          <p:spPr bwMode="auto">
            <a:xfrm>
              <a:off x="2232" y="2460"/>
              <a:ext cx="288" cy="144"/>
            </a:xfrm>
            <a:prstGeom prst="rightArrow">
              <a:avLst>
                <a:gd name="adj1" fmla="val 50000"/>
                <a:gd name="adj2" fmla="val 50000"/>
              </a:avLst>
            </a:prstGeom>
            <a:solidFill>
              <a:srgbClr val="F8F8F8"/>
            </a:solidFill>
            <a:ln w="9525">
              <a:solidFill>
                <a:srgbClr val="000000"/>
              </a:solidFill>
              <a:miter lim="800000"/>
              <a:headEnd/>
              <a:tailEnd/>
            </a:ln>
          </p:spPr>
          <p:txBody>
            <a:bodyPr/>
            <a:lstStyle/>
            <a:p>
              <a:endParaRPr lang="en-US" altLang="en-US"/>
            </a:p>
          </p:txBody>
        </p:sp>
        <p:sp>
          <p:nvSpPr>
            <p:cNvPr id="44061" name="Oval 29"/>
            <p:cNvSpPr>
              <a:spLocks noChangeArrowheads="1"/>
            </p:cNvSpPr>
            <p:nvPr/>
          </p:nvSpPr>
          <p:spPr bwMode="auto">
            <a:xfrm>
              <a:off x="3456" y="2100"/>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G</a:t>
              </a:r>
              <a:endParaRPr lang="en-US" altLang="en-US" sz="1600"/>
            </a:p>
          </p:txBody>
        </p:sp>
        <p:sp>
          <p:nvSpPr>
            <p:cNvPr id="44062" name="Line 30"/>
            <p:cNvSpPr>
              <a:spLocks noChangeShapeType="1"/>
            </p:cNvSpPr>
            <p:nvPr/>
          </p:nvSpPr>
          <p:spPr bwMode="auto">
            <a:xfrm flipH="1">
              <a:off x="3312" y="2172"/>
              <a:ext cx="144" cy="144"/>
            </a:xfrm>
            <a:prstGeom prst="line">
              <a:avLst/>
            </a:prstGeom>
            <a:noFill/>
            <a:ln w="9525">
              <a:solidFill>
                <a:srgbClr val="000000"/>
              </a:solidFill>
              <a:round/>
              <a:headEnd/>
              <a:tailEnd type="triangle" w="med" len="med"/>
            </a:ln>
          </p:spPr>
          <p:txBody>
            <a:bodyPr/>
            <a:lstStyle/>
            <a:p>
              <a:endParaRPr lang="en-IN"/>
            </a:p>
          </p:txBody>
        </p:sp>
        <p:sp>
          <p:nvSpPr>
            <p:cNvPr id="44063" name="Oval 31"/>
            <p:cNvSpPr>
              <a:spLocks noChangeArrowheads="1"/>
            </p:cNvSpPr>
            <p:nvPr/>
          </p:nvSpPr>
          <p:spPr bwMode="auto">
            <a:xfrm>
              <a:off x="3240" y="2316"/>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P</a:t>
              </a:r>
              <a:endParaRPr lang="en-US" altLang="en-US" sz="1600"/>
            </a:p>
          </p:txBody>
        </p:sp>
        <p:sp>
          <p:nvSpPr>
            <p:cNvPr id="44064" name="Line 32"/>
            <p:cNvSpPr>
              <a:spLocks noChangeShapeType="1"/>
            </p:cNvSpPr>
            <p:nvPr/>
          </p:nvSpPr>
          <p:spPr bwMode="auto">
            <a:xfrm>
              <a:off x="3600" y="2172"/>
              <a:ext cx="216" cy="144"/>
            </a:xfrm>
            <a:prstGeom prst="line">
              <a:avLst/>
            </a:prstGeom>
            <a:noFill/>
            <a:ln w="9525">
              <a:solidFill>
                <a:srgbClr val="000000"/>
              </a:solidFill>
              <a:round/>
              <a:headEnd/>
              <a:tailEnd type="triangle" w="med" len="med"/>
            </a:ln>
          </p:spPr>
          <p:txBody>
            <a:bodyPr/>
            <a:lstStyle/>
            <a:p>
              <a:endParaRPr lang="en-IN"/>
            </a:p>
          </p:txBody>
        </p:sp>
        <p:sp>
          <p:nvSpPr>
            <p:cNvPr id="44065" name="Oval 33"/>
            <p:cNvSpPr>
              <a:spLocks noChangeArrowheads="1"/>
            </p:cNvSpPr>
            <p:nvPr/>
          </p:nvSpPr>
          <p:spPr bwMode="auto">
            <a:xfrm>
              <a:off x="3744" y="2316"/>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U</a:t>
              </a:r>
              <a:endParaRPr lang="en-US" altLang="en-US" sz="1600"/>
            </a:p>
          </p:txBody>
        </p:sp>
        <p:sp>
          <p:nvSpPr>
            <p:cNvPr id="44066" name="Line 34"/>
            <p:cNvSpPr>
              <a:spLocks noChangeShapeType="1"/>
            </p:cNvSpPr>
            <p:nvPr/>
          </p:nvSpPr>
          <p:spPr bwMode="auto">
            <a:xfrm flipH="1">
              <a:off x="3096" y="2460"/>
              <a:ext cx="216" cy="144"/>
            </a:xfrm>
            <a:prstGeom prst="line">
              <a:avLst/>
            </a:prstGeom>
            <a:noFill/>
            <a:ln w="9525">
              <a:solidFill>
                <a:srgbClr val="000000"/>
              </a:solidFill>
              <a:round/>
              <a:headEnd/>
              <a:tailEnd type="triangle" w="med" len="med"/>
            </a:ln>
          </p:spPr>
          <p:txBody>
            <a:bodyPr/>
            <a:lstStyle/>
            <a:p>
              <a:endParaRPr lang="en-IN"/>
            </a:p>
          </p:txBody>
        </p:sp>
        <p:sp>
          <p:nvSpPr>
            <p:cNvPr id="44067" name="Oval 35"/>
            <p:cNvSpPr>
              <a:spLocks noChangeArrowheads="1"/>
            </p:cNvSpPr>
            <p:nvPr/>
          </p:nvSpPr>
          <p:spPr bwMode="auto">
            <a:xfrm>
              <a:off x="3024" y="2604"/>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N</a:t>
              </a:r>
              <a:endParaRPr lang="en-US" altLang="en-US" sz="1600"/>
            </a:p>
          </p:txBody>
        </p:sp>
        <p:sp>
          <p:nvSpPr>
            <p:cNvPr id="44068" name="Line 36"/>
            <p:cNvSpPr>
              <a:spLocks noChangeShapeType="1"/>
            </p:cNvSpPr>
            <p:nvPr/>
          </p:nvSpPr>
          <p:spPr bwMode="auto">
            <a:xfrm flipH="1">
              <a:off x="2952" y="2748"/>
              <a:ext cx="144" cy="144"/>
            </a:xfrm>
            <a:prstGeom prst="line">
              <a:avLst/>
            </a:prstGeom>
            <a:noFill/>
            <a:ln w="9525">
              <a:solidFill>
                <a:srgbClr val="000000"/>
              </a:solidFill>
              <a:round/>
              <a:headEnd/>
              <a:tailEnd type="triangle" w="med" len="med"/>
            </a:ln>
          </p:spPr>
          <p:txBody>
            <a:bodyPr/>
            <a:lstStyle/>
            <a:p>
              <a:endParaRPr lang="en-IN"/>
            </a:p>
          </p:txBody>
        </p:sp>
        <p:sp>
          <p:nvSpPr>
            <p:cNvPr id="44069" name="Oval 37"/>
            <p:cNvSpPr>
              <a:spLocks noChangeArrowheads="1"/>
            </p:cNvSpPr>
            <p:nvPr/>
          </p:nvSpPr>
          <p:spPr bwMode="auto">
            <a:xfrm>
              <a:off x="2880" y="2892"/>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70" name="Line 38"/>
            <p:cNvSpPr>
              <a:spLocks noChangeShapeType="1"/>
            </p:cNvSpPr>
            <p:nvPr/>
          </p:nvSpPr>
          <p:spPr bwMode="auto">
            <a:xfrm>
              <a:off x="3096" y="2748"/>
              <a:ext cx="144" cy="144"/>
            </a:xfrm>
            <a:prstGeom prst="line">
              <a:avLst/>
            </a:prstGeom>
            <a:noFill/>
            <a:ln w="9525">
              <a:solidFill>
                <a:srgbClr val="000000"/>
              </a:solidFill>
              <a:round/>
              <a:headEnd/>
              <a:tailEnd type="triangle" w="med" len="med"/>
            </a:ln>
          </p:spPr>
          <p:txBody>
            <a:bodyPr/>
            <a:lstStyle/>
            <a:p>
              <a:endParaRPr lang="en-IN"/>
            </a:p>
          </p:txBody>
        </p:sp>
        <p:sp>
          <p:nvSpPr>
            <p:cNvPr id="44071" name="Oval 39"/>
            <p:cNvSpPr>
              <a:spLocks noChangeArrowheads="1"/>
            </p:cNvSpPr>
            <p:nvPr/>
          </p:nvSpPr>
          <p:spPr bwMode="auto">
            <a:xfrm>
              <a:off x="3168" y="2892"/>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72" name="AutoShape 40"/>
            <p:cNvSpPr>
              <a:spLocks noChangeArrowheads="1"/>
            </p:cNvSpPr>
            <p:nvPr/>
          </p:nvSpPr>
          <p:spPr bwMode="auto">
            <a:xfrm>
              <a:off x="2880" y="3036"/>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44073" name="AutoShape 41"/>
            <p:cNvSpPr>
              <a:spLocks noChangeArrowheads="1"/>
            </p:cNvSpPr>
            <p:nvPr/>
          </p:nvSpPr>
          <p:spPr bwMode="auto">
            <a:xfrm>
              <a:off x="3168" y="3036"/>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44074" name="Line 42"/>
            <p:cNvSpPr>
              <a:spLocks noChangeShapeType="1"/>
            </p:cNvSpPr>
            <p:nvPr/>
          </p:nvSpPr>
          <p:spPr bwMode="auto">
            <a:xfrm>
              <a:off x="3312" y="2460"/>
              <a:ext cx="144" cy="144"/>
            </a:xfrm>
            <a:prstGeom prst="line">
              <a:avLst/>
            </a:prstGeom>
            <a:noFill/>
            <a:ln w="9525">
              <a:solidFill>
                <a:srgbClr val="000000"/>
              </a:solidFill>
              <a:round/>
              <a:headEnd/>
              <a:tailEnd type="triangle" w="med" len="med"/>
            </a:ln>
          </p:spPr>
          <p:txBody>
            <a:bodyPr/>
            <a:lstStyle/>
            <a:p>
              <a:endParaRPr lang="en-IN"/>
            </a:p>
          </p:txBody>
        </p:sp>
        <p:sp>
          <p:nvSpPr>
            <p:cNvPr id="44075" name="Oval 43"/>
            <p:cNvSpPr>
              <a:spLocks noChangeArrowheads="1"/>
            </p:cNvSpPr>
            <p:nvPr/>
          </p:nvSpPr>
          <p:spPr bwMode="auto">
            <a:xfrm>
              <a:off x="3384" y="26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76" name="AutoShape 44"/>
            <p:cNvSpPr>
              <a:spLocks noChangeArrowheads="1"/>
            </p:cNvSpPr>
            <p:nvPr/>
          </p:nvSpPr>
          <p:spPr bwMode="auto">
            <a:xfrm>
              <a:off x="3384" y="2748"/>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44077" name="Line 45"/>
            <p:cNvSpPr>
              <a:spLocks noChangeShapeType="1"/>
            </p:cNvSpPr>
            <p:nvPr/>
          </p:nvSpPr>
          <p:spPr bwMode="auto">
            <a:xfrm flipH="1">
              <a:off x="3672" y="2460"/>
              <a:ext cx="144" cy="144"/>
            </a:xfrm>
            <a:prstGeom prst="line">
              <a:avLst/>
            </a:prstGeom>
            <a:noFill/>
            <a:ln w="9525">
              <a:solidFill>
                <a:srgbClr val="000000"/>
              </a:solidFill>
              <a:round/>
              <a:headEnd/>
              <a:tailEnd type="triangle" w="med" len="med"/>
            </a:ln>
          </p:spPr>
          <p:txBody>
            <a:bodyPr/>
            <a:lstStyle/>
            <a:p>
              <a:endParaRPr lang="en-IN"/>
            </a:p>
          </p:txBody>
        </p:sp>
        <p:sp>
          <p:nvSpPr>
            <p:cNvPr id="44078" name="Oval 46"/>
            <p:cNvSpPr>
              <a:spLocks noChangeArrowheads="1"/>
            </p:cNvSpPr>
            <p:nvPr/>
          </p:nvSpPr>
          <p:spPr bwMode="auto">
            <a:xfrm>
              <a:off x="3600" y="26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79" name="Line 47"/>
            <p:cNvSpPr>
              <a:spLocks noChangeShapeType="1"/>
            </p:cNvSpPr>
            <p:nvPr/>
          </p:nvSpPr>
          <p:spPr bwMode="auto">
            <a:xfrm>
              <a:off x="3816" y="2460"/>
              <a:ext cx="144" cy="144"/>
            </a:xfrm>
            <a:prstGeom prst="line">
              <a:avLst/>
            </a:prstGeom>
            <a:noFill/>
            <a:ln w="9525">
              <a:solidFill>
                <a:srgbClr val="000000"/>
              </a:solidFill>
              <a:round/>
              <a:headEnd/>
              <a:tailEnd type="triangle" w="med" len="med"/>
            </a:ln>
          </p:spPr>
          <p:txBody>
            <a:bodyPr/>
            <a:lstStyle/>
            <a:p>
              <a:endParaRPr lang="en-IN"/>
            </a:p>
          </p:txBody>
        </p:sp>
        <p:sp>
          <p:nvSpPr>
            <p:cNvPr id="44080" name="Oval 48"/>
            <p:cNvSpPr>
              <a:spLocks noChangeArrowheads="1"/>
            </p:cNvSpPr>
            <p:nvPr/>
          </p:nvSpPr>
          <p:spPr bwMode="auto">
            <a:xfrm>
              <a:off x="3888" y="26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4081" name="AutoShape 49"/>
            <p:cNvSpPr>
              <a:spLocks noChangeArrowheads="1"/>
            </p:cNvSpPr>
            <p:nvPr/>
          </p:nvSpPr>
          <p:spPr bwMode="auto">
            <a:xfrm>
              <a:off x="3600" y="274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44082" name="AutoShape 50"/>
            <p:cNvSpPr>
              <a:spLocks noChangeArrowheads="1"/>
            </p:cNvSpPr>
            <p:nvPr/>
          </p:nvSpPr>
          <p:spPr bwMode="auto">
            <a:xfrm>
              <a:off x="3888" y="2748"/>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Red Black Tree</a:t>
            </a:r>
          </a:p>
        </p:txBody>
      </p:sp>
      <p:sp>
        <p:nvSpPr>
          <p:cNvPr id="45059" name="Rectangle 2"/>
          <p:cNvSpPr txBox="1">
            <a:spLocks noChangeArrowheads="1"/>
          </p:cNvSpPr>
          <p:nvPr/>
        </p:nvSpPr>
        <p:spPr bwMode="auto">
          <a:xfrm>
            <a:off x="76200" y="1066800"/>
            <a:ext cx="9067800" cy="1828800"/>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charset="0"/>
              <a:buChar char="•"/>
            </a:pPr>
            <a:r>
              <a:rPr lang="en-US" altLang="en-US" sz="2300" i="1">
                <a:latin typeface="Calibri" pitchFamily="34" charset="0"/>
              </a:rPr>
              <a:t>Case 4: The parent P is red but the uncle U is black and N is the right child of P and P is the left child of G</a:t>
            </a:r>
          </a:p>
          <a:p>
            <a:pPr marL="342900" indent="-342900" eaLnBrk="0" hangingPunct="0">
              <a:lnSpc>
                <a:spcPct val="110000"/>
              </a:lnSpc>
              <a:spcBef>
                <a:spcPct val="20000"/>
              </a:spcBef>
              <a:buFontTx/>
              <a:buChar char="•"/>
            </a:pPr>
            <a:r>
              <a:rPr lang="en-US" altLang="en-US" sz="2300">
                <a:latin typeface="Calibri" pitchFamily="34" charset="0"/>
              </a:rPr>
              <a:t>In order to fix this problem, a left rotation is done to switch the roles of the new node N and its parent P. After rotation, note that in the C code we have re-labeled N and P and then case 5 is called to deal with the new node’s parent. This is done because property 4 which says both children of every red node should be black is still violated. </a:t>
            </a:r>
          </a:p>
        </p:txBody>
      </p:sp>
      <p:grpSp>
        <p:nvGrpSpPr>
          <p:cNvPr id="45060" name="Group 3"/>
          <p:cNvGrpSpPr>
            <a:grpSpLocks/>
          </p:cNvGrpSpPr>
          <p:nvPr/>
        </p:nvGrpSpPr>
        <p:grpSpPr bwMode="auto">
          <a:xfrm>
            <a:off x="1219200" y="3914775"/>
            <a:ext cx="6781800" cy="2181225"/>
            <a:chOff x="1008" y="2404"/>
            <a:chExt cx="3240" cy="1182"/>
          </a:xfrm>
        </p:grpSpPr>
        <p:sp>
          <p:nvSpPr>
            <p:cNvPr id="45061" name="Oval 4"/>
            <p:cNvSpPr>
              <a:spLocks noChangeArrowheads="1"/>
            </p:cNvSpPr>
            <p:nvPr/>
          </p:nvSpPr>
          <p:spPr bwMode="auto">
            <a:xfrm>
              <a:off x="1440" y="2476"/>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G</a:t>
              </a:r>
              <a:endParaRPr lang="en-US" altLang="en-US" sz="1600"/>
            </a:p>
          </p:txBody>
        </p:sp>
        <p:sp>
          <p:nvSpPr>
            <p:cNvPr id="45062" name="Line 5"/>
            <p:cNvSpPr>
              <a:spLocks noChangeShapeType="1"/>
            </p:cNvSpPr>
            <p:nvPr/>
          </p:nvSpPr>
          <p:spPr bwMode="auto">
            <a:xfrm flipH="1">
              <a:off x="1104" y="2794"/>
              <a:ext cx="192" cy="168"/>
            </a:xfrm>
            <a:prstGeom prst="line">
              <a:avLst/>
            </a:prstGeom>
            <a:noFill/>
            <a:ln w="9525">
              <a:solidFill>
                <a:srgbClr val="000000"/>
              </a:solidFill>
              <a:round/>
              <a:headEnd/>
              <a:tailEnd type="triangle" w="med" len="med"/>
            </a:ln>
          </p:spPr>
          <p:txBody>
            <a:bodyPr/>
            <a:lstStyle/>
            <a:p>
              <a:endParaRPr lang="en-IN"/>
            </a:p>
          </p:txBody>
        </p:sp>
        <p:sp>
          <p:nvSpPr>
            <p:cNvPr id="45063" name="Oval 6"/>
            <p:cNvSpPr>
              <a:spLocks noChangeArrowheads="1"/>
            </p:cNvSpPr>
            <p:nvPr/>
          </p:nvSpPr>
          <p:spPr bwMode="auto">
            <a:xfrm>
              <a:off x="1008" y="29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64" name="AutoShape 7"/>
            <p:cNvSpPr>
              <a:spLocks noChangeArrowheads="1"/>
            </p:cNvSpPr>
            <p:nvPr/>
          </p:nvSpPr>
          <p:spPr bwMode="auto">
            <a:xfrm>
              <a:off x="1008" y="3082"/>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45065" name="Line 8"/>
            <p:cNvSpPr>
              <a:spLocks noChangeShapeType="1"/>
            </p:cNvSpPr>
            <p:nvPr/>
          </p:nvSpPr>
          <p:spPr bwMode="auto">
            <a:xfrm>
              <a:off x="1296" y="2794"/>
              <a:ext cx="72" cy="144"/>
            </a:xfrm>
            <a:prstGeom prst="line">
              <a:avLst/>
            </a:prstGeom>
            <a:noFill/>
            <a:ln w="9525">
              <a:solidFill>
                <a:srgbClr val="000000"/>
              </a:solidFill>
              <a:round/>
              <a:headEnd/>
              <a:tailEnd type="triangle" w="med" len="med"/>
            </a:ln>
          </p:spPr>
          <p:txBody>
            <a:bodyPr/>
            <a:lstStyle/>
            <a:p>
              <a:endParaRPr lang="en-IN"/>
            </a:p>
          </p:txBody>
        </p:sp>
        <p:sp>
          <p:nvSpPr>
            <p:cNvPr id="45066" name="Oval 9"/>
            <p:cNvSpPr>
              <a:spLocks noChangeArrowheads="1"/>
            </p:cNvSpPr>
            <p:nvPr/>
          </p:nvSpPr>
          <p:spPr bwMode="auto">
            <a:xfrm>
              <a:off x="1296" y="2938"/>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N</a:t>
              </a:r>
              <a:endParaRPr lang="en-US" altLang="en-US" sz="1600"/>
            </a:p>
          </p:txBody>
        </p:sp>
        <p:sp>
          <p:nvSpPr>
            <p:cNvPr id="45067" name="Line 10"/>
            <p:cNvSpPr>
              <a:spLocks noChangeShapeType="1"/>
            </p:cNvSpPr>
            <p:nvPr/>
          </p:nvSpPr>
          <p:spPr bwMode="auto">
            <a:xfrm flipH="1">
              <a:off x="1296" y="3082"/>
              <a:ext cx="72" cy="144"/>
            </a:xfrm>
            <a:prstGeom prst="line">
              <a:avLst/>
            </a:prstGeom>
            <a:noFill/>
            <a:ln w="9525">
              <a:solidFill>
                <a:srgbClr val="000000"/>
              </a:solidFill>
              <a:round/>
              <a:headEnd/>
              <a:tailEnd type="triangle" w="med" len="med"/>
            </a:ln>
          </p:spPr>
          <p:txBody>
            <a:bodyPr/>
            <a:lstStyle/>
            <a:p>
              <a:endParaRPr lang="en-IN"/>
            </a:p>
          </p:txBody>
        </p:sp>
        <p:sp>
          <p:nvSpPr>
            <p:cNvPr id="45068" name="Oval 11"/>
            <p:cNvSpPr>
              <a:spLocks noChangeArrowheads="1"/>
            </p:cNvSpPr>
            <p:nvPr/>
          </p:nvSpPr>
          <p:spPr bwMode="auto">
            <a:xfrm>
              <a:off x="1224" y="3226"/>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69" name="Line 12"/>
            <p:cNvSpPr>
              <a:spLocks noChangeShapeType="1"/>
            </p:cNvSpPr>
            <p:nvPr/>
          </p:nvSpPr>
          <p:spPr bwMode="auto">
            <a:xfrm>
              <a:off x="1368" y="3082"/>
              <a:ext cx="144" cy="144"/>
            </a:xfrm>
            <a:prstGeom prst="line">
              <a:avLst/>
            </a:prstGeom>
            <a:noFill/>
            <a:ln w="9525">
              <a:solidFill>
                <a:srgbClr val="000000"/>
              </a:solidFill>
              <a:round/>
              <a:headEnd/>
              <a:tailEnd type="triangle" w="med" len="med"/>
            </a:ln>
          </p:spPr>
          <p:txBody>
            <a:bodyPr/>
            <a:lstStyle/>
            <a:p>
              <a:endParaRPr lang="en-IN"/>
            </a:p>
          </p:txBody>
        </p:sp>
        <p:sp>
          <p:nvSpPr>
            <p:cNvPr id="45070" name="Oval 13"/>
            <p:cNvSpPr>
              <a:spLocks noChangeArrowheads="1"/>
            </p:cNvSpPr>
            <p:nvPr/>
          </p:nvSpPr>
          <p:spPr bwMode="auto">
            <a:xfrm>
              <a:off x="1440" y="3226"/>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71" name="AutoShape 14"/>
            <p:cNvSpPr>
              <a:spLocks noChangeArrowheads="1"/>
            </p:cNvSpPr>
            <p:nvPr/>
          </p:nvSpPr>
          <p:spPr bwMode="auto">
            <a:xfrm>
              <a:off x="1224" y="3370"/>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45072" name="AutoShape 15"/>
            <p:cNvSpPr>
              <a:spLocks noChangeArrowheads="1"/>
            </p:cNvSpPr>
            <p:nvPr/>
          </p:nvSpPr>
          <p:spPr bwMode="auto">
            <a:xfrm>
              <a:off x="1440" y="3370"/>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45073" name="Line 16"/>
            <p:cNvSpPr>
              <a:spLocks noChangeShapeType="1"/>
            </p:cNvSpPr>
            <p:nvPr/>
          </p:nvSpPr>
          <p:spPr bwMode="auto">
            <a:xfrm flipH="1">
              <a:off x="1728" y="2794"/>
              <a:ext cx="144" cy="144"/>
            </a:xfrm>
            <a:prstGeom prst="line">
              <a:avLst/>
            </a:prstGeom>
            <a:noFill/>
            <a:ln w="9525">
              <a:solidFill>
                <a:srgbClr val="000000"/>
              </a:solidFill>
              <a:round/>
              <a:headEnd/>
              <a:tailEnd type="triangle" w="med" len="med"/>
            </a:ln>
          </p:spPr>
          <p:txBody>
            <a:bodyPr/>
            <a:lstStyle/>
            <a:p>
              <a:endParaRPr lang="en-IN"/>
            </a:p>
          </p:txBody>
        </p:sp>
        <p:sp>
          <p:nvSpPr>
            <p:cNvPr id="45074" name="Oval 17"/>
            <p:cNvSpPr>
              <a:spLocks noChangeArrowheads="1"/>
            </p:cNvSpPr>
            <p:nvPr/>
          </p:nvSpPr>
          <p:spPr bwMode="auto">
            <a:xfrm>
              <a:off x="1656" y="29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75" name="Line 18"/>
            <p:cNvSpPr>
              <a:spLocks noChangeShapeType="1"/>
            </p:cNvSpPr>
            <p:nvPr/>
          </p:nvSpPr>
          <p:spPr bwMode="auto">
            <a:xfrm>
              <a:off x="1872" y="2794"/>
              <a:ext cx="144" cy="144"/>
            </a:xfrm>
            <a:prstGeom prst="line">
              <a:avLst/>
            </a:prstGeom>
            <a:noFill/>
            <a:ln w="9525">
              <a:solidFill>
                <a:srgbClr val="000000"/>
              </a:solidFill>
              <a:round/>
              <a:headEnd/>
              <a:tailEnd type="triangle" w="med" len="med"/>
            </a:ln>
          </p:spPr>
          <p:txBody>
            <a:bodyPr/>
            <a:lstStyle/>
            <a:p>
              <a:endParaRPr lang="en-IN"/>
            </a:p>
          </p:txBody>
        </p:sp>
        <p:sp>
          <p:nvSpPr>
            <p:cNvPr id="45076" name="Oval 19"/>
            <p:cNvSpPr>
              <a:spLocks noChangeArrowheads="1"/>
            </p:cNvSpPr>
            <p:nvPr/>
          </p:nvSpPr>
          <p:spPr bwMode="auto">
            <a:xfrm>
              <a:off x="1944" y="29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77" name="AutoShape 20"/>
            <p:cNvSpPr>
              <a:spLocks noChangeArrowheads="1"/>
            </p:cNvSpPr>
            <p:nvPr/>
          </p:nvSpPr>
          <p:spPr bwMode="auto">
            <a:xfrm>
              <a:off x="1656" y="3082"/>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45078" name="AutoShape 21"/>
            <p:cNvSpPr>
              <a:spLocks noChangeArrowheads="1"/>
            </p:cNvSpPr>
            <p:nvPr/>
          </p:nvSpPr>
          <p:spPr bwMode="auto">
            <a:xfrm>
              <a:off x="1944" y="3082"/>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45079" name="Line 22"/>
            <p:cNvSpPr>
              <a:spLocks noChangeShapeType="1"/>
            </p:cNvSpPr>
            <p:nvPr/>
          </p:nvSpPr>
          <p:spPr bwMode="auto">
            <a:xfrm flipH="1">
              <a:off x="3528" y="2506"/>
              <a:ext cx="144" cy="144"/>
            </a:xfrm>
            <a:prstGeom prst="line">
              <a:avLst/>
            </a:prstGeom>
            <a:noFill/>
            <a:ln w="9525">
              <a:solidFill>
                <a:srgbClr val="000000"/>
              </a:solidFill>
              <a:round/>
              <a:headEnd/>
              <a:tailEnd type="triangle" w="med" len="med"/>
            </a:ln>
          </p:spPr>
          <p:txBody>
            <a:bodyPr/>
            <a:lstStyle/>
            <a:p>
              <a:endParaRPr lang="en-IN"/>
            </a:p>
          </p:txBody>
        </p:sp>
        <p:sp>
          <p:nvSpPr>
            <p:cNvPr id="45080" name="Oval 23"/>
            <p:cNvSpPr>
              <a:spLocks noChangeArrowheads="1"/>
            </p:cNvSpPr>
            <p:nvPr/>
          </p:nvSpPr>
          <p:spPr bwMode="auto">
            <a:xfrm>
              <a:off x="3456" y="2650"/>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N</a:t>
              </a:r>
              <a:endParaRPr lang="en-US" altLang="en-US" sz="1600"/>
            </a:p>
          </p:txBody>
        </p:sp>
        <p:sp>
          <p:nvSpPr>
            <p:cNvPr id="45081" name="Line 24"/>
            <p:cNvSpPr>
              <a:spLocks noChangeShapeType="1"/>
            </p:cNvSpPr>
            <p:nvPr/>
          </p:nvSpPr>
          <p:spPr bwMode="auto">
            <a:xfrm>
              <a:off x="3816" y="2506"/>
              <a:ext cx="216" cy="144"/>
            </a:xfrm>
            <a:prstGeom prst="line">
              <a:avLst/>
            </a:prstGeom>
            <a:noFill/>
            <a:ln w="9525">
              <a:solidFill>
                <a:srgbClr val="000000"/>
              </a:solidFill>
              <a:round/>
              <a:headEnd/>
              <a:tailEnd type="triangle" w="med" len="med"/>
            </a:ln>
          </p:spPr>
          <p:txBody>
            <a:bodyPr/>
            <a:lstStyle/>
            <a:p>
              <a:endParaRPr lang="en-IN"/>
            </a:p>
          </p:txBody>
        </p:sp>
        <p:sp>
          <p:nvSpPr>
            <p:cNvPr id="45082" name="Oval 25"/>
            <p:cNvSpPr>
              <a:spLocks noChangeArrowheads="1"/>
            </p:cNvSpPr>
            <p:nvPr/>
          </p:nvSpPr>
          <p:spPr bwMode="auto">
            <a:xfrm>
              <a:off x="3960" y="2650"/>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U</a:t>
              </a:r>
              <a:endParaRPr lang="en-US" altLang="en-US" sz="1600"/>
            </a:p>
          </p:txBody>
        </p:sp>
        <p:sp>
          <p:nvSpPr>
            <p:cNvPr id="45083" name="Line 26"/>
            <p:cNvSpPr>
              <a:spLocks noChangeShapeType="1"/>
            </p:cNvSpPr>
            <p:nvPr/>
          </p:nvSpPr>
          <p:spPr bwMode="auto">
            <a:xfrm flipH="1">
              <a:off x="3312" y="2794"/>
              <a:ext cx="216" cy="144"/>
            </a:xfrm>
            <a:prstGeom prst="line">
              <a:avLst/>
            </a:prstGeom>
            <a:noFill/>
            <a:ln w="9525">
              <a:solidFill>
                <a:srgbClr val="000000"/>
              </a:solidFill>
              <a:round/>
              <a:headEnd/>
              <a:tailEnd type="triangle" w="med" len="med"/>
            </a:ln>
          </p:spPr>
          <p:txBody>
            <a:bodyPr/>
            <a:lstStyle/>
            <a:p>
              <a:endParaRPr lang="en-IN"/>
            </a:p>
          </p:txBody>
        </p:sp>
        <p:sp>
          <p:nvSpPr>
            <p:cNvPr id="45084" name="Oval 27"/>
            <p:cNvSpPr>
              <a:spLocks noChangeArrowheads="1"/>
            </p:cNvSpPr>
            <p:nvPr/>
          </p:nvSpPr>
          <p:spPr bwMode="auto">
            <a:xfrm>
              <a:off x="3240" y="2938"/>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P</a:t>
              </a:r>
              <a:endParaRPr lang="en-US" altLang="en-US" sz="1600"/>
            </a:p>
          </p:txBody>
        </p:sp>
        <p:sp>
          <p:nvSpPr>
            <p:cNvPr id="45085" name="Line 28"/>
            <p:cNvSpPr>
              <a:spLocks noChangeShapeType="1"/>
            </p:cNvSpPr>
            <p:nvPr/>
          </p:nvSpPr>
          <p:spPr bwMode="auto">
            <a:xfrm flipH="1">
              <a:off x="3168" y="3082"/>
              <a:ext cx="144" cy="144"/>
            </a:xfrm>
            <a:prstGeom prst="line">
              <a:avLst/>
            </a:prstGeom>
            <a:noFill/>
            <a:ln w="9525">
              <a:solidFill>
                <a:srgbClr val="000000"/>
              </a:solidFill>
              <a:round/>
              <a:headEnd/>
              <a:tailEnd type="triangle" w="med" len="med"/>
            </a:ln>
          </p:spPr>
          <p:txBody>
            <a:bodyPr/>
            <a:lstStyle/>
            <a:p>
              <a:endParaRPr lang="en-IN"/>
            </a:p>
          </p:txBody>
        </p:sp>
        <p:sp>
          <p:nvSpPr>
            <p:cNvPr id="45086" name="Oval 29"/>
            <p:cNvSpPr>
              <a:spLocks noChangeArrowheads="1"/>
            </p:cNvSpPr>
            <p:nvPr/>
          </p:nvSpPr>
          <p:spPr bwMode="auto">
            <a:xfrm>
              <a:off x="3096" y="3226"/>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87" name="Line 30"/>
            <p:cNvSpPr>
              <a:spLocks noChangeShapeType="1"/>
            </p:cNvSpPr>
            <p:nvPr/>
          </p:nvSpPr>
          <p:spPr bwMode="auto">
            <a:xfrm>
              <a:off x="3312" y="3082"/>
              <a:ext cx="144" cy="144"/>
            </a:xfrm>
            <a:prstGeom prst="line">
              <a:avLst/>
            </a:prstGeom>
            <a:noFill/>
            <a:ln w="9525">
              <a:solidFill>
                <a:srgbClr val="000000"/>
              </a:solidFill>
              <a:round/>
              <a:headEnd/>
              <a:tailEnd type="triangle" w="med" len="med"/>
            </a:ln>
          </p:spPr>
          <p:txBody>
            <a:bodyPr/>
            <a:lstStyle/>
            <a:p>
              <a:endParaRPr lang="en-IN"/>
            </a:p>
          </p:txBody>
        </p:sp>
        <p:sp>
          <p:nvSpPr>
            <p:cNvPr id="45088" name="Oval 31"/>
            <p:cNvSpPr>
              <a:spLocks noChangeArrowheads="1"/>
            </p:cNvSpPr>
            <p:nvPr/>
          </p:nvSpPr>
          <p:spPr bwMode="auto">
            <a:xfrm>
              <a:off x="3384" y="3226"/>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89" name="AutoShape 32"/>
            <p:cNvSpPr>
              <a:spLocks noChangeArrowheads="1"/>
            </p:cNvSpPr>
            <p:nvPr/>
          </p:nvSpPr>
          <p:spPr bwMode="auto">
            <a:xfrm>
              <a:off x="3096" y="3370"/>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45090" name="AutoShape 33"/>
            <p:cNvSpPr>
              <a:spLocks noChangeArrowheads="1"/>
            </p:cNvSpPr>
            <p:nvPr/>
          </p:nvSpPr>
          <p:spPr bwMode="auto">
            <a:xfrm>
              <a:off x="3384" y="3370"/>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45091" name="Line 34"/>
            <p:cNvSpPr>
              <a:spLocks noChangeShapeType="1"/>
            </p:cNvSpPr>
            <p:nvPr/>
          </p:nvSpPr>
          <p:spPr bwMode="auto">
            <a:xfrm>
              <a:off x="3528" y="2794"/>
              <a:ext cx="144" cy="144"/>
            </a:xfrm>
            <a:prstGeom prst="line">
              <a:avLst/>
            </a:prstGeom>
            <a:noFill/>
            <a:ln w="9525">
              <a:solidFill>
                <a:srgbClr val="000000"/>
              </a:solidFill>
              <a:round/>
              <a:headEnd/>
              <a:tailEnd type="triangle" w="med" len="med"/>
            </a:ln>
          </p:spPr>
          <p:txBody>
            <a:bodyPr/>
            <a:lstStyle/>
            <a:p>
              <a:endParaRPr lang="en-IN"/>
            </a:p>
          </p:txBody>
        </p:sp>
        <p:sp>
          <p:nvSpPr>
            <p:cNvPr id="45092" name="Oval 35"/>
            <p:cNvSpPr>
              <a:spLocks noChangeArrowheads="1"/>
            </p:cNvSpPr>
            <p:nvPr/>
          </p:nvSpPr>
          <p:spPr bwMode="auto">
            <a:xfrm>
              <a:off x="3600" y="29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93" name="AutoShape 36"/>
            <p:cNvSpPr>
              <a:spLocks noChangeArrowheads="1"/>
            </p:cNvSpPr>
            <p:nvPr/>
          </p:nvSpPr>
          <p:spPr bwMode="auto">
            <a:xfrm>
              <a:off x="3600" y="3082"/>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45094" name="Line 37"/>
            <p:cNvSpPr>
              <a:spLocks noChangeShapeType="1"/>
            </p:cNvSpPr>
            <p:nvPr/>
          </p:nvSpPr>
          <p:spPr bwMode="auto">
            <a:xfrm flipH="1">
              <a:off x="3888" y="2794"/>
              <a:ext cx="144" cy="144"/>
            </a:xfrm>
            <a:prstGeom prst="line">
              <a:avLst/>
            </a:prstGeom>
            <a:noFill/>
            <a:ln w="9525">
              <a:solidFill>
                <a:srgbClr val="000000"/>
              </a:solidFill>
              <a:round/>
              <a:headEnd/>
              <a:tailEnd type="triangle" w="med" len="med"/>
            </a:ln>
          </p:spPr>
          <p:txBody>
            <a:bodyPr/>
            <a:lstStyle/>
            <a:p>
              <a:endParaRPr lang="en-IN"/>
            </a:p>
          </p:txBody>
        </p:sp>
        <p:sp>
          <p:nvSpPr>
            <p:cNvPr id="45095" name="Oval 38"/>
            <p:cNvSpPr>
              <a:spLocks noChangeArrowheads="1"/>
            </p:cNvSpPr>
            <p:nvPr/>
          </p:nvSpPr>
          <p:spPr bwMode="auto">
            <a:xfrm>
              <a:off x="3816" y="29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96" name="Line 39"/>
            <p:cNvSpPr>
              <a:spLocks noChangeShapeType="1"/>
            </p:cNvSpPr>
            <p:nvPr/>
          </p:nvSpPr>
          <p:spPr bwMode="auto">
            <a:xfrm>
              <a:off x="4032" y="2794"/>
              <a:ext cx="144" cy="144"/>
            </a:xfrm>
            <a:prstGeom prst="line">
              <a:avLst/>
            </a:prstGeom>
            <a:noFill/>
            <a:ln w="9525">
              <a:solidFill>
                <a:srgbClr val="000000"/>
              </a:solidFill>
              <a:round/>
              <a:headEnd/>
              <a:tailEnd type="triangle" w="med" len="med"/>
            </a:ln>
          </p:spPr>
          <p:txBody>
            <a:bodyPr/>
            <a:lstStyle/>
            <a:p>
              <a:endParaRPr lang="en-IN"/>
            </a:p>
          </p:txBody>
        </p:sp>
        <p:sp>
          <p:nvSpPr>
            <p:cNvPr id="45097" name="Oval 40"/>
            <p:cNvSpPr>
              <a:spLocks noChangeArrowheads="1"/>
            </p:cNvSpPr>
            <p:nvPr/>
          </p:nvSpPr>
          <p:spPr bwMode="auto">
            <a:xfrm>
              <a:off x="4104" y="29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5098" name="AutoShape 41"/>
            <p:cNvSpPr>
              <a:spLocks noChangeArrowheads="1"/>
            </p:cNvSpPr>
            <p:nvPr/>
          </p:nvSpPr>
          <p:spPr bwMode="auto">
            <a:xfrm>
              <a:off x="4104" y="3082"/>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45099" name="Oval 42"/>
            <p:cNvSpPr>
              <a:spLocks noChangeArrowheads="1"/>
            </p:cNvSpPr>
            <p:nvPr/>
          </p:nvSpPr>
          <p:spPr bwMode="auto">
            <a:xfrm>
              <a:off x="3672" y="2404"/>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G</a:t>
              </a:r>
              <a:endParaRPr lang="en-US" altLang="en-US" sz="1600"/>
            </a:p>
          </p:txBody>
        </p:sp>
        <p:sp>
          <p:nvSpPr>
            <p:cNvPr id="45100" name="AutoShape 43"/>
            <p:cNvSpPr>
              <a:spLocks noChangeArrowheads="1"/>
            </p:cNvSpPr>
            <p:nvPr/>
          </p:nvSpPr>
          <p:spPr bwMode="auto">
            <a:xfrm>
              <a:off x="2304" y="2794"/>
              <a:ext cx="360" cy="144"/>
            </a:xfrm>
            <a:prstGeom prst="rightArrow">
              <a:avLst>
                <a:gd name="adj1" fmla="val 50000"/>
                <a:gd name="adj2" fmla="val 62500"/>
              </a:avLst>
            </a:prstGeom>
            <a:solidFill>
              <a:srgbClr val="F8F8F8"/>
            </a:solidFill>
            <a:ln w="9525">
              <a:solidFill>
                <a:srgbClr val="000000"/>
              </a:solidFill>
              <a:miter lim="800000"/>
              <a:headEnd/>
              <a:tailEnd/>
            </a:ln>
          </p:spPr>
          <p:txBody>
            <a:bodyPr/>
            <a:lstStyle/>
            <a:p>
              <a:endParaRPr lang="en-US" altLang="en-US"/>
            </a:p>
          </p:txBody>
        </p:sp>
        <p:sp>
          <p:nvSpPr>
            <p:cNvPr id="45101" name="Line 44"/>
            <p:cNvSpPr>
              <a:spLocks noChangeShapeType="1"/>
            </p:cNvSpPr>
            <p:nvPr/>
          </p:nvSpPr>
          <p:spPr bwMode="auto">
            <a:xfrm flipH="1">
              <a:off x="1368" y="2548"/>
              <a:ext cx="144" cy="144"/>
            </a:xfrm>
            <a:prstGeom prst="line">
              <a:avLst/>
            </a:prstGeom>
            <a:noFill/>
            <a:ln w="9525">
              <a:solidFill>
                <a:srgbClr val="000000"/>
              </a:solidFill>
              <a:round/>
              <a:headEnd/>
              <a:tailEnd type="triangle" w="med" len="med"/>
            </a:ln>
          </p:spPr>
          <p:txBody>
            <a:bodyPr/>
            <a:lstStyle/>
            <a:p>
              <a:endParaRPr lang="en-IN"/>
            </a:p>
          </p:txBody>
        </p:sp>
        <p:sp>
          <p:nvSpPr>
            <p:cNvPr id="45102" name="Oval 45"/>
            <p:cNvSpPr>
              <a:spLocks noChangeArrowheads="1"/>
            </p:cNvSpPr>
            <p:nvPr/>
          </p:nvSpPr>
          <p:spPr bwMode="auto">
            <a:xfrm>
              <a:off x="1296" y="2692"/>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P</a:t>
              </a:r>
              <a:endParaRPr lang="en-US" altLang="en-US" sz="1600"/>
            </a:p>
          </p:txBody>
        </p:sp>
        <p:sp>
          <p:nvSpPr>
            <p:cNvPr id="45103" name="Line 46"/>
            <p:cNvSpPr>
              <a:spLocks noChangeShapeType="1"/>
            </p:cNvSpPr>
            <p:nvPr/>
          </p:nvSpPr>
          <p:spPr bwMode="auto">
            <a:xfrm>
              <a:off x="1584" y="2548"/>
              <a:ext cx="216" cy="144"/>
            </a:xfrm>
            <a:prstGeom prst="line">
              <a:avLst/>
            </a:prstGeom>
            <a:noFill/>
            <a:ln w="9525">
              <a:solidFill>
                <a:srgbClr val="000000"/>
              </a:solidFill>
              <a:round/>
              <a:headEnd/>
              <a:tailEnd type="triangle" w="med" len="med"/>
            </a:ln>
          </p:spPr>
          <p:txBody>
            <a:bodyPr/>
            <a:lstStyle/>
            <a:p>
              <a:endParaRPr lang="en-IN"/>
            </a:p>
          </p:txBody>
        </p:sp>
        <p:sp>
          <p:nvSpPr>
            <p:cNvPr id="45104" name="Oval 47"/>
            <p:cNvSpPr>
              <a:spLocks noChangeArrowheads="1"/>
            </p:cNvSpPr>
            <p:nvPr/>
          </p:nvSpPr>
          <p:spPr bwMode="auto">
            <a:xfrm>
              <a:off x="1728" y="2692"/>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U</a:t>
              </a:r>
              <a:endParaRPr lang="en-US" altLang="en-US" sz="160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000" smtClean="0">
                <a:solidFill>
                  <a:schemeClr val="bg1"/>
                </a:solidFill>
                <a:latin typeface="Calibri" pitchFamily="34" charset="0"/>
              </a:rPr>
              <a:t>Case 4: Inserting a Node in a Red Black Tree</a:t>
            </a:r>
          </a:p>
        </p:txBody>
      </p:sp>
      <p:sp>
        <p:nvSpPr>
          <p:cNvPr id="46083" name="Text Box 48"/>
          <p:cNvSpPr txBox="1">
            <a:spLocks noChangeArrowheads="1"/>
          </p:cNvSpPr>
          <p:nvPr/>
        </p:nvSpPr>
        <p:spPr bwMode="auto">
          <a:xfrm>
            <a:off x="1295400" y="1752600"/>
            <a:ext cx="6629400" cy="4321175"/>
          </a:xfrm>
          <a:prstGeom prst="rect">
            <a:avLst/>
          </a:prstGeom>
          <a:solidFill>
            <a:srgbClr val="FFCC99"/>
          </a:solidFill>
          <a:ln w="9525">
            <a:noFill/>
            <a:miter lim="800000"/>
            <a:headEnd/>
            <a:tailEnd/>
          </a:ln>
          <a:effectLst/>
        </p:spPr>
        <p:txBody>
          <a:bodyPr>
            <a:spAutoFit/>
          </a:bodyPr>
          <a:lstStyle/>
          <a:p>
            <a:pPr>
              <a:lnSpc>
                <a:spcPct val="80000"/>
              </a:lnSpc>
              <a:spcBef>
                <a:spcPct val="50000"/>
              </a:spcBef>
            </a:pPr>
            <a:r>
              <a:rPr lang="en-US" altLang="en-US" b="1">
                <a:solidFill>
                  <a:srgbClr val="993300"/>
                </a:solidFill>
              </a:rPr>
              <a:t>void case4(struct node *n)</a:t>
            </a:r>
          </a:p>
          <a:p>
            <a:pPr>
              <a:lnSpc>
                <a:spcPct val="80000"/>
              </a:lnSpc>
              <a:spcBef>
                <a:spcPct val="50000"/>
              </a:spcBef>
            </a:pPr>
            <a:r>
              <a:rPr lang="en-US" altLang="en-US" b="1">
                <a:solidFill>
                  <a:srgbClr val="993300"/>
                </a:solidFill>
              </a:rPr>
              <a:t>{	struct node *g = grand_parent(n); </a:t>
            </a:r>
          </a:p>
          <a:p>
            <a:pPr>
              <a:lnSpc>
                <a:spcPct val="80000"/>
              </a:lnSpc>
              <a:spcBef>
                <a:spcPct val="50000"/>
              </a:spcBef>
            </a:pPr>
            <a:r>
              <a:rPr lang="en-US" altLang="en-US" b="1">
                <a:solidFill>
                  <a:srgbClr val="993300"/>
                </a:solidFill>
              </a:rPr>
              <a:t>	if ((n == n-&gt;parent-&gt;right) &amp;&amp; (n-&gt;parent == g-&gt;left))         </a:t>
            </a:r>
          </a:p>
          <a:p>
            <a:pPr>
              <a:lnSpc>
                <a:spcPct val="80000"/>
              </a:lnSpc>
              <a:spcBef>
                <a:spcPct val="50000"/>
              </a:spcBef>
            </a:pPr>
            <a:r>
              <a:rPr lang="en-US" altLang="en-US" b="1">
                <a:solidFill>
                  <a:srgbClr val="993300"/>
                </a:solidFill>
              </a:rPr>
              <a:t>	{	rotate_left(n-&gt;parent);</a:t>
            </a:r>
          </a:p>
          <a:p>
            <a:pPr>
              <a:lnSpc>
                <a:spcPct val="80000"/>
              </a:lnSpc>
              <a:spcBef>
                <a:spcPct val="50000"/>
              </a:spcBef>
            </a:pPr>
            <a:r>
              <a:rPr lang="en-US" altLang="en-US" b="1">
                <a:solidFill>
                  <a:srgbClr val="993300"/>
                </a:solidFill>
              </a:rPr>
              <a:t>		n = n-&gt;left;	</a:t>
            </a:r>
          </a:p>
          <a:p>
            <a:pPr>
              <a:lnSpc>
                <a:spcPct val="80000"/>
              </a:lnSpc>
              <a:spcBef>
                <a:spcPct val="50000"/>
              </a:spcBef>
            </a:pPr>
            <a:r>
              <a:rPr lang="en-US" altLang="en-US" b="1">
                <a:solidFill>
                  <a:srgbClr val="993300"/>
                </a:solidFill>
              </a:rPr>
              <a:t>	}</a:t>
            </a:r>
          </a:p>
          <a:p>
            <a:pPr>
              <a:lnSpc>
                <a:spcPct val="80000"/>
              </a:lnSpc>
              <a:spcBef>
                <a:spcPct val="50000"/>
              </a:spcBef>
            </a:pPr>
            <a:r>
              <a:rPr lang="en-US" altLang="en-US" b="1">
                <a:solidFill>
                  <a:srgbClr val="993300"/>
                </a:solidFill>
              </a:rPr>
              <a:t>	else if ((n == n-&gt;parent-&gt;left) &amp;&amp; (n-&gt;parent == g-&gt;right))  </a:t>
            </a:r>
          </a:p>
          <a:p>
            <a:pPr>
              <a:lnSpc>
                <a:spcPct val="80000"/>
              </a:lnSpc>
              <a:spcBef>
                <a:spcPct val="50000"/>
              </a:spcBef>
            </a:pPr>
            <a:r>
              <a:rPr lang="en-US" altLang="en-US" b="1">
                <a:solidFill>
                  <a:srgbClr val="993300"/>
                </a:solidFill>
              </a:rPr>
              <a:t>	 {	rotate_right(n-&gt;parent);		</a:t>
            </a:r>
          </a:p>
          <a:p>
            <a:pPr>
              <a:lnSpc>
                <a:spcPct val="80000"/>
              </a:lnSpc>
              <a:spcBef>
                <a:spcPct val="50000"/>
              </a:spcBef>
            </a:pPr>
            <a:r>
              <a:rPr lang="en-US" altLang="en-US" b="1">
                <a:solidFill>
                  <a:srgbClr val="993300"/>
                </a:solidFill>
              </a:rPr>
              <a:t>		n = n-&gt;right;	</a:t>
            </a:r>
          </a:p>
          <a:p>
            <a:pPr>
              <a:lnSpc>
                <a:spcPct val="80000"/>
              </a:lnSpc>
              <a:spcBef>
                <a:spcPct val="50000"/>
              </a:spcBef>
            </a:pPr>
            <a:r>
              <a:rPr lang="en-US" altLang="en-US" b="1">
                <a:solidFill>
                  <a:srgbClr val="993300"/>
                </a:solidFill>
              </a:rPr>
              <a:t>	}	case5(n);</a:t>
            </a:r>
          </a:p>
          <a:p>
            <a:pPr>
              <a:lnSpc>
                <a:spcPct val="80000"/>
              </a:lnSpc>
              <a:spcBef>
                <a:spcPct val="50000"/>
              </a:spcBef>
            </a:pPr>
            <a:r>
              <a:rPr lang="en-US" altLang="en-US" b="1">
                <a:solidFill>
                  <a:srgbClr val="993300"/>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Red Black Tree</a:t>
            </a:r>
          </a:p>
        </p:txBody>
      </p:sp>
      <p:sp>
        <p:nvSpPr>
          <p:cNvPr id="47107" name="Rectangle 2"/>
          <p:cNvSpPr txBox="1">
            <a:spLocks noChangeArrowheads="1"/>
          </p:cNvSpPr>
          <p:nvPr/>
        </p:nvSpPr>
        <p:spPr bwMode="auto">
          <a:xfrm>
            <a:off x="0" y="1066800"/>
            <a:ext cx="8991600" cy="2286000"/>
          </a:xfrm>
          <a:prstGeom prst="rect">
            <a:avLst/>
          </a:prstGeom>
          <a:noFill/>
          <a:ln w="9525">
            <a:noFill/>
            <a:miter lim="800000"/>
            <a:headEnd/>
            <a:tailEnd/>
          </a:ln>
        </p:spPr>
        <p:txBody>
          <a:bodyPr/>
          <a:lstStyle/>
          <a:p>
            <a:pPr marL="342900" indent="-342900" eaLnBrk="0" hangingPunct="0">
              <a:lnSpc>
                <a:spcPct val="95000"/>
              </a:lnSpc>
              <a:spcBef>
                <a:spcPct val="20000"/>
              </a:spcBef>
              <a:buFont typeface="Arial" charset="0"/>
              <a:buChar char="•"/>
            </a:pPr>
            <a:r>
              <a:rPr lang="en-US" altLang="en-US" sz="2200" i="1">
                <a:latin typeface="Calibri" pitchFamily="34" charset="0"/>
              </a:rPr>
              <a:t>Case 5: The parent P is red but the uncle U is black and the new node N is the left child of P, and P is the left child of its parent G. </a:t>
            </a:r>
            <a:endParaRPr lang="en-US" altLang="en-US" sz="2200">
              <a:latin typeface="Calibri" pitchFamily="34" charset="0"/>
            </a:endParaRPr>
          </a:p>
          <a:p>
            <a:pPr marL="342900" indent="-342900" eaLnBrk="0" hangingPunct="0">
              <a:lnSpc>
                <a:spcPct val="95000"/>
              </a:lnSpc>
              <a:spcBef>
                <a:spcPct val="20000"/>
              </a:spcBef>
              <a:buFontTx/>
              <a:buChar char="•"/>
            </a:pPr>
            <a:r>
              <a:rPr lang="en-US" altLang="en-US" sz="2200">
                <a:latin typeface="Calibri" pitchFamily="34" charset="0"/>
              </a:rPr>
              <a:t>In order to fix this problem, a right rotation on G (the parent of parent of N) is performed.  After this rotation, the former parent P is now the parent of both the new node N and the former grandparent G. </a:t>
            </a:r>
          </a:p>
          <a:p>
            <a:pPr marL="342900" indent="-342900" eaLnBrk="0" hangingPunct="0">
              <a:lnSpc>
                <a:spcPct val="95000"/>
              </a:lnSpc>
              <a:spcBef>
                <a:spcPct val="20000"/>
              </a:spcBef>
              <a:buFontTx/>
              <a:buChar char="•"/>
            </a:pPr>
            <a:r>
              <a:rPr lang="en-US" altLang="en-US" sz="2200">
                <a:latin typeface="Calibri" pitchFamily="34" charset="0"/>
              </a:rPr>
              <a:t>We know that the color of G is black (because otherwise its former child P could not have been red) so now switch the colors of P and G so that the resulting tree satisfies Property 4 which states that both children of a red node are black. </a:t>
            </a:r>
          </a:p>
        </p:txBody>
      </p:sp>
      <p:grpSp>
        <p:nvGrpSpPr>
          <p:cNvPr id="47108" name="Group 3"/>
          <p:cNvGrpSpPr>
            <a:grpSpLocks/>
          </p:cNvGrpSpPr>
          <p:nvPr/>
        </p:nvGrpSpPr>
        <p:grpSpPr bwMode="auto">
          <a:xfrm>
            <a:off x="1790700" y="4373563"/>
            <a:ext cx="6210300" cy="2103437"/>
            <a:chOff x="792" y="1901"/>
            <a:chExt cx="3528" cy="1152"/>
          </a:xfrm>
        </p:grpSpPr>
        <p:sp>
          <p:nvSpPr>
            <p:cNvPr id="47109" name="Oval 4"/>
            <p:cNvSpPr>
              <a:spLocks noChangeArrowheads="1"/>
            </p:cNvSpPr>
            <p:nvPr/>
          </p:nvSpPr>
          <p:spPr bwMode="auto">
            <a:xfrm>
              <a:off x="1368" y="1901"/>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G</a:t>
              </a:r>
              <a:endParaRPr lang="en-US" altLang="en-US" sz="1600"/>
            </a:p>
          </p:txBody>
        </p:sp>
        <p:sp>
          <p:nvSpPr>
            <p:cNvPr id="47110" name="Line 5"/>
            <p:cNvSpPr>
              <a:spLocks noChangeShapeType="1"/>
            </p:cNvSpPr>
            <p:nvPr/>
          </p:nvSpPr>
          <p:spPr bwMode="auto">
            <a:xfrm flipH="1">
              <a:off x="1224" y="1973"/>
              <a:ext cx="144" cy="144"/>
            </a:xfrm>
            <a:prstGeom prst="line">
              <a:avLst/>
            </a:prstGeom>
            <a:noFill/>
            <a:ln w="9525">
              <a:solidFill>
                <a:srgbClr val="000000"/>
              </a:solidFill>
              <a:round/>
              <a:headEnd/>
              <a:tailEnd type="triangle" w="med" len="med"/>
            </a:ln>
          </p:spPr>
          <p:txBody>
            <a:bodyPr/>
            <a:lstStyle/>
            <a:p>
              <a:endParaRPr lang="en-IN"/>
            </a:p>
          </p:txBody>
        </p:sp>
        <p:sp>
          <p:nvSpPr>
            <p:cNvPr id="47111" name="Oval 6"/>
            <p:cNvSpPr>
              <a:spLocks noChangeArrowheads="1"/>
            </p:cNvSpPr>
            <p:nvPr/>
          </p:nvSpPr>
          <p:spPr bwMode="auto">
            <a:xfrm>
              <a:off x="1152" y="2117"/>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P</a:t>
              </a:r>
              <a:endParaRPr lang="en-US" altLang="en-US" sz="1600"/>
            </a:p>
          </p:txBody>
        </p:sp>
        <p:sp>
          <p:nvSpPr>
            <p:cNvPr id="47112" name="Line 7"/>
            <p:cNvSpPr>
              <a:spLocks noChangeShapeType="1"/>
            </p:cNvSpPr>
            <p:nvPr/>
          </p:nvSpPr>
          <p:spPr bwMode="auto">
            <a:xfrm>
              <a:off x="1512" y="1973"/>
              <a:ext cx="216" cy="144"/>
            </a:xfrm>
            <a:prstGeom prst="line">
              <a:avLst/>
            </a:prstGeom>
            <a:noFill/>
            <a:ln w="9525">
              <a:solidFill>
                <a:srgbClr val="000000"/>
              </a:solidFill>
              <a:round/>
              <a:headEnd/>
              <a:tailEnd type="triangle" w="med" len="med"/>
            </a:ln>
          </p:spPr>
          <p:txBody>
            <a:bodyPr/>
            <a:lstStyle/>
            <a:p>
              <a:endParaRPr lang="en-IN"/>
            </a:p>
          </p:txBody>
        </p:sp>
        <p:sp>
          <p:nvSpPr>
            <p:cNvPr id="47113" name="Oval 8"/>
            <p:cNvSpPr>
              <a:spLocks noChangeArrowheads="1"/>
            </p:cNvSpPr>
            <p:nvPr/>
          </p:nvSpPr>
          <p:spPr bwMode="auto">
            <a:xfrm>
              <a:off x="1656" y="2117"/>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U</a:t>
              </a:r>
              <a:endParaRPr lang="en-US" altLang="en-US" sz="1600"/>
            </a:p>
          </p:txBody>
        </p:sp>
        <p:sp>
          <p:nvSpPr>
            <p:cNvPr id="47114" name="Line 9"/>
            <p:cNvSpPr>
              <a:spLocks noChangeShapeType="1"/>
            </p:cNvSpPr>
            <p:nvPr/>
          </p:nvSpPr>
          <p:spPr bwMode="auto">
            <a:xfrm flipH="1">
              <a:off x="1008" y="2261"/>
              <a:ext cx="216" cy="144"/>
            </a:xfrm>
            <a:prstGeom prst="line">
              <a:avLst/>
            </a:prstGeom>
            <a:noFill/>
            <a:ln w="9525">
              <a:solidFill>
                <a:srgbClr val="000000"/>
              </a:solidFill>
              <a:round/>
              <a:headEnd/>
              <a:tailEnd type="triangle" w="med" len="med"/>
            </a:ln>
          </p:spPr>
          <p:txBody>
            <a:bodyPr/>
            <a:lstStyle/>
            <a:p>
              <a:endParaRPr lang="en-IN"/>
            </a:p>
          </p:txBody>
        </p:sp>
        <p:sp>
          <p:nvSpPr>
            <p:cNvPr id="47115" name="Oval 10"/>
            <p:cNvSpPr>
              <a:spLocks noChangeArrowheads="1"/>
            </p:cNvSpPr>
            <p:nvPr/>
          </p:nvSpPr>
          <p:spPr bwMode="auto">
            <a:xfrm>
              <a:off x="936" y="2405"/>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N</a:t>
              </a:r>
              <a:endParaRPr lang="en-US" altLang="en-US" sz="1600"/>
            </a:p>
          </p:txBody>
        </p:sp>
        <p:sp>
          <p:nvSpPr>
            <p:cNvPr id="47116" name="Line 11"/>
            <p:cNvSpPr>
              <a:spLocks noChangeShapeType="1"/>
            </p:cNvSpPr>
            <p:nvPr/>
          </p:nvSpPr>
          <p:spPr bwMode="auto">
            <a:xfrm flipH="1">
              <a:off x="864" y="2549"/>
              <a:ext cx="144" cy="144"/>
            </a:xfrm>
            <a:prstGeom prst="line">
              <a:avLst/>
            </a:prstGeom>
            <a:noFill/>
            <a:ln w="9525">
              <a:solidFill>
                <a:srgbClr val="000000"/>
              </a:solidFill>
              <a:round/>
              <a:headEnd/>
              <a:tailEnd type="triangle" w="med" len="med"/>
            </a:ln>
          </p:spPr>
          <p:txBody>
            <a:bodyPr/>
            <a:lstStyle/>
            <a:p>
              <a:endParaRPr lang="en-IN"/>
            </a:p>
          </p:txBody>
        </p:sp>
        <p:sp>
          <p:nvSpPr>
            <p:cNvPr id="47117" name="Oval 12"/>
            <p:cNvSpPr>
              <a:spLocks noChangeArrowheads="1"/>
            </p:cNvSpPr>
            <p:nvPr/>
          </p:nvSpPr>
          <p:spPr bwMode="auto">
            <a:xfrm>
              <a:off x="792" y="269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18" name="Line 13"/>
            <p:cNvSpPr>
              <a:spLocks noChangeShapeType="1"/>
            </p:cNvSpPr>
            <p:nvPr/>
          </p:nvSpPr>
          <p:spPr bwMode="auto">
            <a:xfrm>
              <a:off x="1008" y="2549"/>
              <a:ext cx="144" cy="144"/>
            </a:xfrm>
            <a:prstGeom prst="line">
              <a:avLst/>
            </a:prstGeom>
            <a:noFill/>
            <a:ln w="9525">
              <a:solidFill>
                <a:srgbClr val="000000"/>
              </a:solidFill>
              <a:round/>
              <a:headEnd/>
              <a:tailEnd type="triangle" w="med" len="med"/>
            </a:ln>
          </p:spPr>
          <p:txBody>
            <a:bodyPr/>
            <a:lstStyle/>
            <a:p>
              <a:endParaRPr lang="en-IN"/>
            </a:p>
          </p:txBody>
        </p:sp>
        <p:sp>
          <p:nvSpPr>
            <p:cNvPr id="47119" name="Oval 14"/>
            <p:cNvSpPr>
              <a:spLocks noChangeArrowheads="1"/>
            </p:cNvSpPr>
            <p:nvPr/>
          </p:nvSpPr>
          <p:spPr bwMode="auto">
            <a:xfrm>
              <a:off x="1080" y="269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20" name="AutoShape 15"/>
            <p:cNvSpPr>
              <a:spLocks noChangeArrowheads="1"/>
            </p:cNvSpPr>
            <p:nvPr/>
          </p:nvSpPr>
          <p:spPr bwMode="auto">
            <a:xfrm>
              <a:off x="792" y="2837"/>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47121" name="AutoShape 16"/>
            <p:cNvSpPr>
              <a:spLocks noChangeArrowheads="1"/>
            </p:cNvSpPr>
            <p:nvPr/>
          </p:nvSpPr>
          <p:spPr bwMode="auto">
            <a:xfrm>
              <a:off x="1080" y="2837"/>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47122" name="Line 17"/>
            <p:cNvSpPr>
              <a:spLocks noChangeShapeType="1"/>
            </p:cNvSpPr>
            <p:nvPr/>
          </p:nvSpPr>
          <p:spPr bwMode="auto">
            <a:xfrm>
              <a:off x="1224" y="2261"/>
              <a:ext cx="144" cy="144"/>
            </a:xfrm>
            <a:prstGeom prst="line">
              <a:avLst/>
            </a:prstGeom>
            <a:noFill/>
            <a:ln w="9525">
              <a:solidFill>
                <a:srgbClr val="000000"/>
              </a:solidFill>
              <a:round/>
              <a:headEnd/>
              <a:tailEnd type="triangle" w="med" len="med"/>
            </a:ln>
          </p:spPr>
          <p:txBody>
            <a:bodyPr/>
            <a:lstStyle/>
            <a:p>
              <a:endParaRPr lang="en-IN"/>
            </a:p>
          </p:txBody>
        </p:sp>
        <p:sp>
          <p:nvSpPr>
            <p:cNvPr id="47123" name="Oval 18"/>
            <p:cNvSpPr>
              <a:spLocks noChangeArrowheads="1"/>
            </p:cNvSpPr>
            <p:nvPr/>
          </p:nvSpPr>
          <p:spPr bwMode="auto">
            <a:xfrm>
              <a:off x="1296" y="240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24" name="AutoShape 19"/>
            <p:cNvSpPr>
              <a:spLocks noChangeArrowheads="1"/>
            </p:cNvSpPr>
            <p:nvPr/>
          </p:nvSpPr>
          <p:spPr bwMode="auto">
            <a:xfrm>
              <a:off x="1296" y="2549"/>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47125" name="Line 20"/>
            <p:cNvSpPr>
              <a:spLocks noChangeShapeType="1"/>
            </p:cNvSpPr>
            <p:nvPr/>
          </p:nvSpPr>
          <p:spPr bwMode="auto">
            <a:xfrm flipH="1">
              <a:off x="1584" y="2261"/>
              <a:ext cx="144" cy="144"/>
            </a:xfrm>
            <a:prstGeom prst="line">
              <a:avLst/>
            </a:prstGeom>
            <a:noFill/>
            <a:ln w="9525">
              <a:solidFill>
                <a:srgbClr val="000000"/>
              </a:solidFill>
              <a:round/>
              <a:headEnd/>
              <a:tailEnd type="triangle" w="med" len="med"/>
            </a:ln>
          </p:spPr>
          <p:txBody>
            <a:bodyPr/>
            <a:lstStyle/>
            <a:p>
              <a:endParaRPr lang="en-IN"/>
            </a:p>
          </p:txBody>
        </p:sp>
        <p:sp>
          <p:nvSpPr>
            <p:cNvPr id="47126" name="Oval 21"/>
            <p:cNvSpPr>
              <a:spLocks noChangeArrowheads="1"/>
            </p:cNvSpPr>
            <p:nvPr/>
          </p:nvSpPr>
          <p:spPr bwMode="auto">
            <a:xfrm>
              <a:off x="1512" y="240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27" name="Line 22"/>
            <p:cNvSpPr>
              <a:spLocks noChangeShapeType="1"/>
            </p:cNvSpPr>
            <p:nvPr/>
          </p:nvSpPr>
          <p:spPr bwMode="auto">
            <a:xfrm>
              <a:off x="1728" y="2261"/>
              <a:ext cx="144" cy="144"/>
            </a:xfrm>
            <a:prstGeom prst="line">
              <a:avLst/>
            </a:prstGeom>
            <a:noFill/>
            <a:ln w="9525">
              <a:solidFill>
                <a:srgbClr val="000000"/>
              </a:solidFill>
              <a:round/>
              <a:headEnd/>
              <a:tailEnd type="triangle" w="med" len="med"/>
            </a:ln>
          </p:spPr>
          <p:txBody>
            <a:bodyPr/>
            <a:lstStyle/>
            <a:p>
              <a:endParaRPr lang="en-IN"/>
            </a:p>
          </p:txBody>
        </p:sp>
        <p:sp>
          <p:nvSpPr>
            <p:cNvPr id="47128" name="Oval 23"/>
            <p:cNvSpPr>
              <a:spLocks noChangeArrowheads="1"/>
            </p:cNvSpPr>
            <p:nvPr/>
          </p:nvSpPr>
          <p:spPr bwMode="auto">
            <a:xfrm>
              <a:off x="1800" y="240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29" name="AutoShape 24"/>
            <p:cNvSpPr>
              <a:spLocks noChangeArrowheads="1"/>
            </p:cNvSpPr>
            <p:nvPr/>
          </p:nvSpPr>
          <p:spPr bwMode="auto">
            <a:xfrm>
              <a:off x="1512" y="2549"/>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47130" name="AutoShape 25"/>
            <p:cNvSpPr>
              <a:spLocks noChangeArrowheads="1"/>
            </p:cNvSpPr>
            <p:nvPr/>
          </p:nvSpPr>
          <p:spPr bwMode="auto">
            <a:xfrm>
              <a:off x="1800" y="2549"/>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47131" name="Oval 26"/>
            <p:cNvSpPr>
              <a:spLocks noChangeArrowheads="1"/>
            </p:cNvSpPr>
            <p:nvPr/>
          </p:nvSpPr>
          <p:spPr bwMode="auto">
            <a:xfrm>
              <a:off x="3528" y="1901"/>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P</a:t>
              </a:r>
              <a:endParaRPr lang="en-US" altLang="en-US" sz="1600"/>
            </a:p>
          </p:txBody>
        </p:sp>
        <p:sp>
          <p:nvSpPr>
            <p:cNvPr id="47132" name="Line 27"/>
            <p:cNvSpPr>
              <a:spLocks noChangeShapeType="1"/>
            </p:cNvSpPr>
            <p:nvPr/>
          </p:nvSpPr>
          <p:spPr bwMode="auto">
            <a:xfrm flipH="1">
              <a:off x="3384" y="1973"/>
              <a:ext cx="144" cy="144"/>
            </a:xfrm>
            <a:prstGeom prst="line">
              <a:avLst/>
            </a:prstGeom>
            <a:noFill/>
            <a:ln w="9525">
              <a:solidFill>
                <a:srgbClr val="000000"/>
              </a:solidFill>
              <a:round/>
              <a:headEnd/>
              <a:tailEnd type="triangle" w="med" len="med"/>
            </a:ln>
          </p:spPr>
          <p:txBody>
            <a:bodyPr/>
            <a:lstStyle/>
            <a:p>
              <a:endParaRPr lang="en-IN"/>
            </a:p>
          </p:txBody>
        </p:sp>
        <p:sp>
          <p:nvSpPr>
            <p:cNvPr id="47133" name="Oval 28"/>
            <p:cNvSpPr>
              <a:spLocks noChangeArrowheads="1"/>
            </p:cNvSpPr>
            <p:nvPr/>
          </p:nvSpPr>
          <p:spPr bwMode="auto">
            <a:xfrm>
              <a:off x="3312" y="2117"/>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N</a:t>
              </a:r>
              <a:endParaRPr lang="en-US" altLang="en-US" sz="1600"/>
            </a:p>
          </p:txBody>
        </p:sp>
        <p:sp>
          <p:nvSpPr>
            <p:cNvPr id="47134" name="Line 29"/>
            <p:cNvSpPr>
              <a:spLocks noChangeShapeType="1"/>
            </p:cNvSpPr>
            <p:nvPr/>
          </p:nvSpPr>
          <p:spPr bwMode="auto">
            <a:xfrm>
              <a:off x="3672" y="1973"/>
              <a:ext cx="216" cy="144"/>
            </a:xfrm>
            <a:prstGeom prst="line">
              <a:avLst/>
            </a:prstGeom>
            <a:noFill/>
            <a:ln w="9525">
              <a:solidFill>
                <a:srgbClr val="000000"/>
              </a:solidFill>
              <a:round/>
              <a:headEnd/>
              <a:tailEnd type="triangle" w="med" len="med"/>
            </a:ln>
          </p:spPr>
          <p:txBody>
            <a:bodyPr/>
            <a:lstStyle/>
            <a:p>
              <a:endParaRPr lang="en-IN"/>
            </a:p>
          </p:txBody>
        </p:sp>
        <p:sp>
          <p:nvSpPr>
            <p:cNvPr id="47135" name="Oval 30"/>
            <p:cNvSpPr>
              <a:spLocks noChangeArrowheads="1"/>
            </p:cNvSpPr>
            <p:nvPr/>
          </p:nvSpPr>
          <p:spPr bwMode="auto">
            <a:xfrm>
              <a:off x="3816" y="2117"/>
              <a:ext cx="144" cy="144"/>
            </a:xfrm>
            <a:prstGeom prst="ellipse">
              <a:avLst/>
            </a:prstGeom>
            <a:solidFill>
              <a:srgbClr val="FF0000"/>
            </a:solidFill>
            <a:ln w="9525">
              <a:solidFill>
                <a:srgbClr val="000000"/>
              </a:solidFill>
              <a:round/>
              <a:headEnd/>
              <a:tailEnd/>
            </a:ln>
          </p:spPr>
          <p:txBody>
            <a:bodyPr/>
            <a:lstStyle/>
            <a:p>
              <a:r>
                <a:rPr lang="en-US" altLang="en-US" sz="800" b="1">
                  <a:solidFill>
                    <a:srgbClr val="FFFFFF"/>
                  </a:solidFill>
                </a:rPr>
                <a:t>G</a:t>
              </a:r>
              <a:endParaRPr lang="en-US" altLang="en-US" sz="1600"/>
            </a:p>
          </p:txBody>
        </p:sp>
        <p:sp>
          <p:nvSpPr>
            <p:cNvPr id="47136" name="Line 31"/>
            <p:cNvSpPr>
              <a:spLocks noChangeShapeType="1"/>
            </p:cNvSpPr>
            <p:nvPr/>
          </p:nvSpPr>
          <p:spPr bwMode="auto">
            <a:xfrm flipH="1">
              <a:off x="3168" y="2261"/>
              <a:ext cx="216" cy="144"/>
            </a:xfrm>
            <a:prstGeom prst="line">
              <a:avLst/>
            </a:prstGeom>
            <a:noFill/>
            <a:ln w="9525">
              <a:solidFill>
                <a:srgbClr val="000000"/>
              </a:solidFill>
              <a:round/>
              <a:headEnd/>
              <a:tailEnd type="triangle" w="med" len="med"/>
            </a:ln>
          </p:spPr>
          <p:txBody>
            <a:bodyPr/>
            <a:lstStyle/>
            <a:p>
              <a:endParaRPr lang="en-IN"/>
            </a:p>
          </p:txBody>
        </p:sp>
        <p:sp>
          <p:nvSpPr>
            <p:cNvPr id="47137" name="Oval 32"/>
            <p:cNvSpPr>
              <a:spLocks noChangeArrowheads="1"/>
            </p:cNvSpPr>
            <p:nvPr/>
          </p:nvSpPr>
          <p:spPr bwMode="auto">
            <a:xfrm>
              <a:off x="3096" y="244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38" name="AutoShape 33"/>
            <p:cNvSpPr>
              <a:spLocks noChangeArrowheads="1"/>
            </p:cNvSpPr>
            <p:nvPr/>
          </p:nvSpPr>
          <p:spPr bwMode="auto">
            <a:xfrm>
              <a:off x="3096" y="2592"/>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47139" name="Line 34"/>
            <p:cNvSpPr>
              <a:spLocks noChangeShapeType="1"/>
            </p:cNvSpPr>
            <p:nvPr/>
          </p:nvSpPr>
          <p:spPr bwMode="auto">
            <a:xfrm>
              <a:off x="3384" y="2261"/>
              <a:ext cx="144" cy="144"/>
            </a:xfrm>
            <a:prstGeom prst="line">
              <a:avLst/>
            </a:prstGeom>
            <a:noFill/>
            <a:ln w="9525">
              <a:solidFill>
                <a:srgbClr val="000000"/>
              </a:solidFill>
              <a:round/>
              <a:headEnd/>
              <a:tailEnd type="triangle" w="med" len="med"/>
            </a:ln>
          </p:spPr>
          <p:txBody>
            <a:bodyPr/>
            <a:lstStyle/>
            <a:p>
              <a:endParaRPr lang="en-IN"/>
            </a:p>
          </p:txBody>
        </p:sp>
        <p:sp>
          <p:nvSpPr>
            <p:cNvPr id="47140" name="Oval 35"/>
            <p:cNvSpPr>
              <a:spLocks noChangeArrowheads="1"/>
            </p:cNvSpPr>
            <p:nvPr/>
          </p:nvSpPr>
          <p:spPr bwMode="auto">
            <a:xfrm>
              <a:off x="3456" y="240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41" name="AutoShape 36"/>
            <p:cNvSpPr>
              <a:spLocks noChangeArrowheads="1"/>
            </p:cNvSpPr>
            <p:nvPr/>
          </p:nvSpPr>
          <p:spPr bwMode="auto">
            <a:xfrm>
              <a:off x="3456" y="2549"/>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47142" name="Line 37"/>
            <p:cNvSpPr>
              <a:spLocks noChangeShapeType="1"/>
            </p:cNvSpPr>
            <p:nvPr/>
          </p:nvSpPr>
          <p:spPr bwMode="auto">
            <a:xfrm flipH="1">
              <a:off x="3744" y="2261"/>
              <a:ext cx="144" cy="144"/>
            </a:xfrm>
            <a:prstGeom prst="line">
              <a:avLst/>
            </a:prstGeom>
            <a:noFill/>
            <a:ln w="9525">
              <a:solidFill>
                <a:srgbClr val="000000"/>
              </a:solidFill>
              <a:round/>
              <a:headEnd/>
              <a:tailEnd type="triangle" w="med" len="med"/>
            </a:ln>
          </p:spPr>
          <p:txBody>
            <a:bodyPr/>
            <a:lstStyle/>
            <a:p>
              <a:endParaRPr lang="en-IN"/>
            </a:p>
          </p:txBody>
        </p:sp>
        <p:sp>
          <p:nvSpPr>
            <p:cNvPr id="47143" name="Oval 38"/>
            <p:cNvSpPr>
              <a:spLocks noChangeArrowheads="1"/>
            </p:cNvSpPr>
            <p:nvPr/>
          </p:nvSpPr>
          <p:spPr bwMode="auto">
            <a:xfrm>
              <a:off x="3672" y="240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44" name="Line 39"/>
            <p:cNvSpPr>
              <a:spLocks noChangeShapeType="1"/>
            </p:cNvSpPr>
            <p:nvPr/>
          </p:nvSpPr>
          <p:spPr bwMode="auto">
            <a:xfrm>
              <a:off x="3888" y="2232"/>
              <a:ext cx="216" cy="144"/>
            </a:xfrm>
            <a:prstGeom prst="line">
              <a:avLst/>
            </a:prstGeom>
            <a:noFill/>
            <a:ln w="9525">
              <a:solidFill>
                <a:srgbClr val="000000"/>
              </a:solidFill>
              <a:round/>
              <a:headEnd/>
              <a:tailEnd type="triangle" w="med" len="med"/>
            </a:ln>
          </p:spPr>
          <p:txBody>
            <a:bodyPr/>
            <a:lstStyle/>
            <a:p>
              <a:endParaRPr lang="en-IN"/>
            </a:p>
          </p:txBody>
        </p:sp>
        <p:sp>
          <p:nvSpPr>
            <p:cNvPr id="47145" name="AutoShape 40"/>
            <p:cNvSpPr>
              <a:spLocks noChangeArrowheads="1"/>
            </p:cNvSpPr>
            <p:nvPr/>
          </p:nvSpPr>
          <p:spPr bwMode="auto">
            <a:xfrm>
              <a:off x="3672" y="2549"/>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47146" name="Oval 41"/>
            <p:cNvSpPr>
              <a:spLocks noChangeArrowheads="1"/>
            </p:cNvSpPr>
            <p:nvPr/>
          </p:nvSpPr>
          <p:spPr bwMode="auto">
            <a:xfrm>
              <a:off x="4032" y="2376"/>
              <a:ext cx="144" cy="144"/>
            </a:xfrm>
            <a:prstGeom prst="ellipse">
              <a:avLst/>
            </a:prstGeom>
            <a:solidFill>
              <a:srgbClr val="000000"/>
            </a:solidFill>
            <a:ln w="9525">
              <a:solidFill>
                <a:srgbClr val="000000"/>
              </a:solidFill>
              <a:round/>
              <a:headEnd/>
              <a:tailEnd/>
            </a:ln>
          </p:spPr>
          <p:txBody>
            <a:bodyPr/>
            <a:lstStyle/>
            <a:p>
              <a:r>
                <a:rPr lang="en-US" altLang="en-US" sz="800" b="1">
                  <a:solidFill>
                    <a:srgbClr val="FFFFFF"/>
                  </a:solidFill>
                </a:rPr>
                <a:t>U</a:t>
              </a:r>
              <a:endParaRPr lang="en-US" altLang="en-US" sz="1600"/>
            </a:p>
          </p:txBody>
        </p:sp>
        <p:sp>
          <p:nvSpPr>
            <p:cNvPr id="47147" name="Line 42"/>
            <p:cNvSpPr>
              <a:spLocks noChangeShapeType="1"/>
            </p:cNvSpPr>
            <p:nvPr/>
          </p:nvSpPr>
          <p:spPr bwMode="auto">
            <a:xfrm flipH="1">
              <a:off x="3960" y="2520"/>
              <a:ext cx="144" cy="144"/>
            </a:xfrm>
            <a:prstGeom prst="line">
              <a:avLst/>
            </a:prstGeom>
            <a:noFill/>
            <a:ln w="9525">
              <a:solidFill>
                <a:srgbClr val="000000"/>
              </a:solidFill>
              <a:round/>
              <a:headEnd/>
              <a:tailEnd type="triangle" w="med" len="med"/>
            </a:ln>
          </p:spPr>
          <p:txBody>
            <a:bodyPr/>
            <a:lstStyle/>
            <a:p>
              <a:endParaRPr lang="en-IN"/>
            </a:p>
          </p:txBody>
        </p:sp>
        <p:sp>
          <p:nvSpPr>
            <p:cNvPr id="47148" name="Oval 43"/>
            <p:cNvSpPr>
              <a:spLocks noChangeArrowheads="1"/>
            </p:cNvSpPr>
            <p:nvPr/>
          </p:nvSpPr>
          <p:spPr bwMode="auto">
            <a:xfrm>
              <a:off x="3888" y="266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49" name="Line 44"/>
            <p:cNvSpPr>
              <a:spLocks noChangeShapeType="1"/>
            </p:cNvSpPr>
            <p:nvPr/>
          </p:nvSpPr>
          <p:spPr bwMode="auto">
            <a:xfrm>
              <a:off x="4104" y="2520"/>
              <a:ext cx="144" cy="144"/>
            </a:xfrm>
            <a:prstGeom prst="line">
              <a:avLst/>
            </a:prstGeom>
            <a:noFill/>
            <a:ln w="9525">
              <a:solidFill>
                <a:srgbClr val="000000"/>
              </a:solidFill>
              <a:round/>
              <a:headEnd/>
              <a:tailEnd type="triangle" w="med" len="med"/>
            </a:ln>
          </p:spPr>
          <p:txBody>
            <a:bodyPr/>
            <a:lstStyle/>
            <a:p>
              <a:endParaRPr lang="en-IN"/>
            </a:p>
          </p:txBody>
        </p:sp>
        <p:sp>
          <p:nvSpPr>
            <p:cNvPr id="47150" name="Oval 45"/>
            <p:cNvSpPr>
              <a:spLocks noChangeArrowheads="1"/>
            </p:cNvSpPr>
            <p:nvPr/>
          </p:nvSpPr>
          <p:spPr bwMode="auto">
            <a:xfrm>
              <a:off x="4176" y="266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47151" name="AutoShape 46"/>
            <p:cNvSpPr>
              <a:spLocks noChangeArrowheads="1"/>
            </p:cNvSpPr>
            <p:nvPr/>
          </p:nvSpPr>
          <p:spPr bwMode="auto">
            <a:xfrm>
              <a:off x="3888" y="280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47152" name="AutoShape 47"/>
            <p:cNvSpPr>
              <a:spLocks noChangeArrowheads="1"/>
            </p:cNvSpPr>
            <p:nvPr/>
          </p:nvSpPr>
          <p:spPr bwMode="auto">
            <a:xfrm>
              <a:off x="4176" y="2808"/>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47153" name="AutoShape 48"/>
            <p:cNvSpPr>
              <a:spLocks noChangeArrowheads="1"/>
            </p:cNvSpPr>
            <p:nvPr/>
          </p:nvSpPr>
          <p:spPr bwMode="auto">
            <a:xfrm>
              <a:off x="2232" y="2160"/>
              <a:ext cx="360" cy="144"/>
            </a:xfrm>
            <a:prstGeom prst="rightArrow">
              <a:avLst>
                <a:gd name="adj1" fmla="val 50000"/>
                <a:gd name="adj2" fmla="val 62500"/>
              </a:avLst>
            </a:prstGeom>
            <a:solidFill>
              <a:srgbClr val="F8F8F8"/>
            </a:solidFill>
            <a:ln w="9525">
              <a:solidFill>
                <a:srgbClr val="000000"/>
              </a:solidFill>
              <a:miter lim="800000"/>
              <a:headEnd/>
              <a:tailEnd/>
            </a:ln>
          </p:spPr>
          <p:txBody>
            <a:bodyPr/>
            <a:lstStyle/>
            <a:p>
              <a:endParaRPr lang="en-US"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000" smtClean="0">
                <a:solidFill>
                  <a:schemeClr val="bg1"/>
                </a:solidFill>
                <a:latin typeface="Calibri" pitchFamily="34" charset="0"/>
              </a:rPr>
              <a:t>Case 5: Inserting a Node in a Red Black Tree</a:t>
            </a:r>
          </a:p>
        </p:txBody>
      </p:sp>
      <p:sp>
        <p:nvSpPr>
          <p:cNvPr id="48131" name="Text Box 49"/>
          <p:cNvSpPr txBox="1">
            <a:spLocks noChangeArrowheads="1"/>
          </p:cNvSpPr>
          <p:nvPr/>
        </p:nvSpPr>
        <p:spPr bwMode="auto">
          <a:xfrm>
            <a:off x="1371600" y="1981200"/>
            <a:ext cx="6781800" cy="3749675"/>
          </a:xfrm>
          <a:prstGeom prst="rect">
            <a:avLst/>
          </a:prstGeom>
          <a:solidFill>
            <a:srgbClr val="FFCC99"/>
          </a:solidFill>
          <a:ln w="9525">
            <a:noFill/>
            <a:miter lim="800000"/>
            <a:headEnd/>
            <a:tailEnd/>
          </a:ln>
          <a:effectLst/>
        </p:spPr>
        <p:txBody>
          <a:bodyPr>
            <a:spAutoFit/>
          </a:bodyPr>
          <a:lstStyle/>
          <a:p>
            <a:pPr>
              <a:spcBef>
                <a:spcPct val="50000"/>
              </a:spcBef>
            </a:pPr>
            <a:r>
              <a:rPr lang="en-US" altLang="en-US" sz="2000" b="1">
                <a:solidFill>
                  <a:srgbClr val="993300"/>
                </a:solidFill>
              </a:rPr>
              <a:t>void case5(struct node *n)</a:t>
            </a:r>
          </a:p>
          <a:p>
            <a:pPr>
              <a:spcBef>
                <a:spcPct val="50000"/>
              </a:spcBef>
            </a:pPr>
            <a:r>
              <a:rPr lang="en-US" altLang="en-US" sz="2000" b="1">
                <a:solidFill>
                  <a:srgbClr val="993300"/>
                </a:solidFill>
              </a:rPr>
              <a:t>{	struct node *g = grandparent(n); </a:t>
            </a:r>
          </a:p>
          <a:p>
            <a:pPr>
              <a:spcBef>
                <a:spcPct val="50000"/>
              </a:spcBef>
            </a:pPr>
            <a:r>
              <a:rPr lang="en-US" altLang="en-US" sz="2000" b="1">
                <a:solidFill>
                  <a:srgbClr val="993300"/>
                </a:solidFill>
              </a:rPr>
              <a:t>	if ((n == n-&gt;parent-&gt;left) &amp;&amp; (n-&gt;parent == g-&gt;left)) 		rotate_right(g);	</a:t>
            </a:r>
          </a:p>
          <a:p>
            <a:pPr>
              <a:spcBef>
                <a:spcPct val="50000"/>
              </a:spcBef>
            </a:pPr>
            <a:r>
              <a:rPr lang="en-US" altLang="en-US" sz="2000" b="1">
                <a:solidFill>
                  <a:srgbClr val="993300"/>
                </a:solidFill>
              </a:rPr>
              <a:t>	else if ((n == n-&gt;parent-&gt;right) &amp;&amp; (n-&gt;parent == g-&gt;right))		rotate_left(g);     </a:t>
            </a:r>
          </a:p>
          <a:p>
            <a:pPr>
              <a:spcBef>
                <a:spcPct val="50000"/>
              </a:spcBef>
            </a:pPr>
            <a:r>
              <a:rPr lang="en-US" altLang="en-US" sz="2000" b="1">
                <a:solidFill>
                  <a:srgbClr val="993300"/>
                </a:solidFill>
              </a:rPr>
              <a:t>	 n-&gt;parent-&gt;color = BLACK;	</a:t>
            </a:r>
          </a:p>
          <a:p>
            <a:pPr>
              <a:spcBef>
                <a:spcPct val="50000"/>
              </a:spcBef>
            </a:pPr>
            <a:r>
              <a:rPr lang="en-US" altLang="en-US" sz="2000" b="1">
                <a:solidFill>
                  <a:srgbClr val="993300"/>
                </a:solidFill>
              </a:rPr>
              <a:t>	g-&gt;color = RED;</a:t>
            </a:r>
          </a:p>
          <a:p>
            <a:pPr>
              <a:spcBef>
                <a:spcPct val="50000"/>
              </a:spcBef>
            </a:pPr>
            <a:r>
              <a:rPr lang="en-US" altLang="en-US" sz="2000" b="1">
                <a:solidFill>
                  <a:srgbClr val="993300"/>
                </a:solidFill>
              </a:rPr>
              <a:t>}</a:t>
            </a:r>
            <a:r>
              <a:rPr lang="en-US" altLang="en-US" sz="2000">
                <a:solidFill>
                  <a:srgbClr val="993300"/>
                </a:solidFill>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49155" name="Rectangle 3"/>
          <p:cNvSpPr txBox="1">
            <a:spLocks noChangeArrowheads="1"/>
          </p:cNvSpPr>
          <p:nvPr/>
        </p:nvSpPr>
        <p:spPr bwMode="auto">
          <a:xfrm>
            <a:off x="0" y="1066800"/>
            <a:ext cx="9144000" cy="3124200"/>
          </a:xfrm>
          <a:prstGeom prst="rect">
            <a:avLst/>
          </a:prstGeom>
          <a:noFill/>
          <a:ln w="9525">
            <a:noFill/>
            <a:miter lim="800000"/>
            <a:headEnd/>
            <a:tailEnd/>
          </a:ln>
        </p:spPr>
        <p:txBody>
          <a:bodyPr/>
          <a:lstStyle/>
          <a:p>
            <a:pPr marL="342900" indent="-342900" eaLnBrk="0" hangingPunct="0">
              <a:lnSpc>
                <a:spcPct val="130000"/>
              </a:lnSpc>
              <a:spcBef>
                <a:spcPct val="20000"/>
              </a:spcBef>
              <a:buFont typeface="Arial" charset="0"/>
              <a:buChar char="•"/>
            </a:pPr>
            <a:r>
              <a:rPr lang="en-US" altLang="en-US" sz="2400">
                <a:latin typeface="Calibri" pitchFamily="34" charset="0"/>
              </a:rPr>
              <a:t>While deleting a node, if its color is red then we can simply replace it with its child, which must be black. All paths through the deleted node will simply pass through one less red node, and both the deleted nodes’ parent and child must be black, so none of the properties will be violated. </a:t>
            </a:r>
          </a:p>
          <a:p>
            <a:pPr marL="342900" indent="-342900" eaLnBrk="0" hangingPunct="0">
              <a:lnSpc>
                <a:spcPct val="130000"/>
              </a:lnSpc>
              <a:spcBef>
                <a:spcPct val="20000"/>
              </a:spcBef>
              <a:buFont typeface="Arial" charset="0"/>
              <a:buChar char="•"/>
            </a:pPr>
            <a:r>
              <a:rPr lang="en-US" altLang="en-US" sz="2400">
                <a:latin typeface="Calibri" pitchFamily="34" charset="0"/>
              </a:rPr>
              <a:t>Another simple case is when we delete a black node that has a red child. In this case property 4 (both children of every red node are black) and property 5 (all paths from any given node to its leaf nodes has equal number of black nodes) could be violated, so to restore them just repaint the deleted node’s child with black.</a:t>
            </a:r>
          </a:p>
          <a:p>
            <a:pPr marL="342900" indent="-342900" eaLnBrk="0" hangingPunct="0">
              <a:lnSpc>
                <a:spcPct val="130000"/>
              </a:lnSpc>
              <a:spcBef>
                <a:spcPct val="20000"/>
              </a:spcBef>
              <a:buFont typeface="Arial" charset="0"/>
              <a:buChar char="•"/>
            </a:pPr>
            <a:endParaRPr lang="en-US" altLang="en-US" sz="240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50179" name="Rectangle 3"/>
          <p:cNvSpPr txBox="1">
            <a:spLocks noChangeArrowheads="1"/>
          </p:cNvSpPr>
          <p:nvPr/>
        </p:nvSpPr>
        <p:spPr bwMode="auto">
          <a:xfrm>
            <a:off x="228600" y="1143000"/>
            <a:ext cx="8839200" cy="1295400"/>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charset="0"/>
              <a:buChar char="•"/>
            </a:pPr>
            <a:r>
              <a:rPr lang="en-US" altLang="en-US" sz="2400">
                <a:latin typeface="Calibri" pitchFamily="34" charset="0"/>
              </a:rPr>
              <a:t>However, complex situation arises when both the nodes to be deleted as well as its child are black. In this case, we begin by replacing the node to be deleted with its child. This will violate property 5 which states that all paths from any given node to its leaf nodes have equal number of black nodes. Therefore, the tree needs to be rebalanced. There are several cases to consider.</a:t>
            </a:r>
          </a:p>
          <a:p>
            <a:pPr marL="342900" indent="-342900" eaLnBrk="0" hangingPunct="0">
              <a:lnSpc>
                <a:spcPct val="110000"/>
              </a:lnSpc>
              <a:spcBef>
                <a:spcPct val="20000"/>
              </a:spcBef>
              <a:buFont typeface="Arial" charset="0"/>
              <a:buChar char="•"/>
            </a:pPr>
            <a:r>
              <a:rPr lang="en-US" altLang="en-US" sz="2400" i="1">
                <a:latin typeface="Calibri" pitchFamily="34" charset="0"/>
              </a:rPr>
              <a:t>Case 1: N is the new root.</a:t>
            </a:r>
          </a:p>
          <a:p>
            <a:pPr marL="342900" indent="-342900" eaLnBrk="0" hangingPunct="0">
              <a:lnSpc>
                <a:spcPct val="110000"/>
              </a:lnSpc>
              <a:spcBef>
                <a:spcPct val="20000"/>
              </a:spcBef>
              <a:buFont typeface="Arial" charset="0"/>
              <a:buChar char="•"/>
            </a:pPr>
            <a:r>
              <a:rPr lang="en-US" altLang="en-US" sz="2400">
                <a:latin typeface="Calibri" pitchFamily="34" charset="0"/>
              </a:rPr>
              <a:t>In this case, we have removed one black node from every path, and the new root is black, so none of the properties are violated. </a:t>
            </a:r>
          </a:p>
        </p:txBody>
      </p:sp>
      <p:sp>
        <p:nvSpPr>
          <p:cNvPr id="50180" name="Text Box 4"/>
          <p:cNvSpPr txBox="1">
            <a:spLocks noChangeArrowheads="1"/>
          </p:cNvSpPr>
          <p:nvPr/>
        </p:nvSpPr>
        <p:spPr bwMode="auto">
          <a:xfrm>
            <a:off x="1676400" y="5181600"/>
            <a:ext cx="6096000" cy="1098550"/>
          </a:xfrm>
          <a:prstGeom prst="rect">
            <a:avLst/>
          </a:prstGeom>
          <a:solidFill>
            <a:srgbClr val="FFCC99"/>
          </a:solidFill>
          <a:ln w="9525">
            <a:noFill/>
            <a:miter lim="800000"/>
            <a:headEnd/>
            <a:tailEnd/>
          </a:ln>
          <a:effectLst/>
        </p:spPr>
        <p:txBody>
          <a:bodyPr>
            <a:spAutoFit/>
          </a:bodyPr>
          <a:lstStyle/>
          <a:p>
            <a:pPr>
              <a:spcBef>
                <a:spcPct val="50000"/>
              </a:spcBef>
            </a:pPr>
            <a:r>
              <a:rPr lang="en-US" altLang="en-US" sz="1200" b="1">
                <a:solidFill>
                  <a:srgbClr val="993300"/>
                </a:solidFill>
              </a:rPr>
              <a:t>void del_case1(struct node *n)</a:t>
            </a:r>
          </a:p>
          <a:p>
            <a:pPr>
              <a:spcBef>
                <a:spcPct val="50000"/>
              </a:spcBef>
            </a:pPr>
            <a:r>
              <a:rPr lang="en-US" altLang="en-US" sz="1200" b="1">
                <a:solidFill>
                  <a:srgbClr val="993300"/>
                </a:solidFill>
              </a:rPr>
              <a:t>{	if (n-&gt;parent != NULL)		</a:t>
            </a:r>
          </a:p>
          <a:p>
            <a:pPr>
              <a:spcBef>
                <a:spcPct val="50000"/>
              </a:spcBef>
            </a:pPr>
            <a:r>
              <a:rPr lang="en-US" altLang="en-US" sz="1200" b="1">
                <a:solidFill>
                  <a:srgbClr val="993300"/>
                </a:solidFill>
              </a:rPr>
              <a:t>		del_case2(n);</a:t>
            </a:r>
          </a:p>
          <a:p>
            <a:pPr>
              <a:spcBef>
                <a:spcPct val="50000"/>
              </a:spcBef>
            </a:pPr>
            <a:r>
              <a:rPr lang="en-US" altLang="en-US" sz="1200" b="1">
                <a:solidFill>
                  <a:srgbClr val="993300"/>
                </a:solidFill>
              </a:rPr>
              <a:t>}</a:t>
            </a:r>
            <a:r>
              <a:rPr lang="en-US" altLang="en-US" sz="120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Searching for a Value in a BST</a:t>
            </a:r>
          </a:p>
        </p:txBody>
      </p:sp>
      <p:sp>
        <p:nvSpPr>
          <p:cNvPr id="10243" name="Rectangle 3"/>
          <p:cNvSpPr txBox="1">
            <a:spLocks noChangeArrowheads="1"/>
          </p:cNvSpPr>
          <p:nvPr/>
        </p:nvSpPr>
        <p:spPr bwMode="auto">
          <a:xfrm>
            <a:off x="228600" y="1143000"/>
            <a:ext cx="8686800" cy="2743200"/>
          </a:xfrm>
          <a:prstGeom prst="rect">
            <a:avLst/>
          </a:prstGeom>
          <a:noFill/>
          <a:ln w="9525">
            <a:noFill/>
            <a:miter lim="800000"/>
            <a:headEnd/>
            <a:tailEnd/>
          </a:ln>
        </p:spPr>
        <p:txBody>
          <a:bodyPr/>
          <a:lstStyle/>
          <a:p>
            <a:pPr marL="342900" indent="-342900" eaLnBrk="0" hangingPunct="0">
              <a:lnSpc>
                <a:spcPct val="95000"/>
              </a:lnSpc>
              <a:spcBef>
                <a:spcPct val="20000"/>
              </a:spcBef>
              <a:buFontTx/>
              <a:buChar char="•"/>
            </a:pPr>
            <a:r>
              <a:rPr lang="en-US" altLang="en-US" sz="2400">
                <a:latin typeface="Calibri" pitchFamily="34" charset="0"/>
              </a:rPr>
              <a:t>The search function is used to find whether a given value is present in the tree or not. </a:t>
            </a:r>
          </a:p>
          <a:p>
            <a:pPr marL="342900" indent="-342900" eaLnBrk="0" hangingPunct="0">
              <a:lnSpc>
                <a:spcPct val="95000"/>
              </a:lnSpc>
              <a:spcBef>
                <a:spcPct val="20000"/>
              </a:spcBef>
              <a:buFontTx/>
              <a:buChar char="•"/>
            </a:pPr>
            <a:r>
              <a:rPr lang="en-US" altLang="en-US" sz="2400">
                <a:latin typeface="Calibri" pitchFamily="34" charset="0"/>
              </a:rPr>
              <a:t>The function first checks if the BST is empty. If it is, then the value we are searching for is not present in the tree, and the search algorithm terminates by displaying an appropriate message.</a:t>
            </a:r>
          </a:p>
          <a:p>
            <a:pPr marL="342900" indent="-342900" eaLnBrk="0" hangingPunct="0">
              <a:lnSpc>
                <a:spcPct val="95000"/>
              </a:lnSpc>
              <a:spcBef>
                <a:spcPct val="20000"/>
              </a:spcBef>
              <a:buFont typeface="Arial" charset="0"/>
              <a:buChar char="•"/>
            </a:pPr>
            <a:r>
              <a:rPr lang="en-US" altLang="en-US" sz="2400">
                <a:latin typeface="Calibri" pitchFamily="34" charset="0"/>
              </a:rPr>
              <a:t>However, if there are nodes in the tree then the search function checks to see if the key value of the current node is equal to the value to be searched. </a:t>
            </a:r>
          </a:p>
          <a:p>
            <a:pPr marL="342900" indent="-342900" eaLnBrk="0" hangingPunct="0">
              <a:lnSpc>
                <a:spcPct val="95000"/>
              </a:lnSpc>
              <a:spcBef>
                <a:spcPct val="20000"/>
              </a:spcBef>
              <a:buFont typeface="Arial" charset="0"/>
              <a:buChar char="•"/>
            </a:pPr>
            <a:r>
              <a:rPr lang="en-US" altLang="en-US" sz="2400">
                <a:latin typeface="Calibri" pitchFamily="34" charset="0"/>
              </a:rPr>
              <a:t>If not, it checks if the value to be searched for is less than the value of the node, in which case it should be recursively called on the left child node. </a:t>
            </a:r>
          </a:p>
          <a:p>
            <a:pPr marL="342900" indent="-342900" eaLnBrk="0" hangingPunct="0">
              <a:lnSpc>
                <a:spcPct val="95000"/>
              </a:lnSpc>
              <a:spcBef>
                <a:spcPct val="20000"/>
              </a:spcBef>
              <a:buFont typeface="Arial" charset="0"/>
              <a:buChar char="•"/>
            </a:pPr>
            <a:r>
              <a:rPr lang="en-US" altLang="en-US" sz="2400">
                <a:latin typeface="Calibri" pitchFamily="34" charset="0"/>
              </a:rPr>
              <a:t>In case the value is greater than the value of the node, it should be recursively called on the right child node.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51203" name="Rectangle 2"/>
          <p:cNvSpPr txBox="1">
            <a:spLocks noChangeArrowheads="1"/>
          </p:cNvSpPr>
          <p:nvPr/>
        </p:nvSpPr>
        <p:spPr bwMode="auto">
          <a:xfrm>
            <a:off x="381000" y="1143000"/>
            <a:ext cx="8763000" cy="1371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i="1">
                <a:latin typeface="Calibri" pitchFamily="34" charset="0"/>
              </a:rPr>
              <a:t>Case 2: Sibling S is red.</a:t>
            </a:r>
          </a:p>
          <a:p>
            <a:pPr marL="342900" indent="-342900" eaLnBrk="0" hangingPunct="0">
              <a:spcBef>
                <a:spcPct val="20000"/>
              </a:spcBef>
              <a:buFont typeface="Arial" charset="0"/>
              <a:buChar char="•"/>
            </a:pPr>
            <a:r>
              <a:rPr lang="en-US" altLang="en-US" sz="2400">
                <a:latin typeface="Calibri" pitchFamily="34" charset="0"/>
              </a:rPr>
              <a:t>In this case, interchange the colors of P and S, and then rotate left at P. In the resultant tree, S will become N's grandparent. </a:t>
            </a:r>
          </a:p>
        </p:txBody>
      </p:sp>
      <p:grpSp>
        <p:nvGrpSpPr>
          <p:cNvPr id="51204" name="Group 3"/>
          <p:cNvGrpSpPr>
            <a:grpSpLocks/>
          </p:cNvGrpSpPr>
          <p:nvPr/>
        </p:nvGrpSpPr>
        <p:grpSpPr bwMode="auto">
          <a:xfrm>
            <a:off x="1066800" y="2362200"/>
            <a:ext cx="6400800" cy="1755775"/>
            <a:chOff x="648" y="3011"/>
            <a:chExt cx="3312" cy="1316"/>
          </a:xfrm>
        </p:grpSpPr>
        <p:sp>
          <p:nvSpPr>
            <p:cNvPr id="51206" name="Oval 4"/>
            <p:cNvSpPr>
              <a:spLocks noChangeArrowheads="1"/>
            </p:cNvSpPr>
            <p:nvPr/>
          </p:nvSpPr>
          <p:spPr bwMode="auto">
            <a:xfrm>
              <a:off x="1074" y="3214"/>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1207" name="Line 5"/>
            <p:cNvSpPr>
              <a:spLocks noChangeShapeType="1"/>
            </p:cNvSpPr>
            <p:nvPr/>
          </p:nvSpPr>
          <p:spPr bwMode="auto">
            <a:xfrm flipH="1">
              <a:off x="936" y="3286"/>
              <a:ext cx="144" cy="144"/>
            </a:xfrm>
            <a:prstGeom prst="line">
              <a:avLst/>
            </a:prstGeom>
            <a:noFill/>
            <a:ln w="9525">
              <a:solidFill>
                <a:srgbClr val="000000"/>
              </a:solidFill>
              <a:round/>
              <a:headEnd/>
              <a:tailEnd type="triangle" w="med" len="med"/>
            </a:ln>
          </p:spPr>
          <p:txBody>
            <a:bodyPr/>
            <a:lstStyle/>
            <a:p>
              <a:endParaRPr lang="en-IN"/>
            </a:p>
          </p:txBody>
        </p:sp>
        <p:sp>
          <p:nvSpPr>
            <p:cNvPr id="51208" name="Oval 6"/>
            <p:cNvSpPr>
              <a:spLocks noChangeArrowheads="1"/>
            </p:cNvSpPr>
            <p:nvPr/>
          </p:nvSpPr>
          <p:spPr bwMode="auto">
            <a:xfrm>
              <a:off x="858" y="3430"/>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1209" name="Line 7"/>
            <p:cNvSpPr>
              <a:spLocks noChangeShapeType="1"/>
            </p:cNvSpPr>
            <p:nvPr/>
          </p:nvSpPr>
          <p:spPr bwMode="auto">
            <a:xfrm>
              <a:off x="1224" y="3286"/>
              <a:ext cx="216" cy="144"/>
            </a:xfrm>
            <a:prstGeom prst="line">
              <a:avLst/>
            </a:prstGeom>
            <a:noFill/>
            <a:ln w="9525">
              <a:solidFill>
                <a:srgbClr val="000000"/>
              </a:solidFill>
              <a:round/>
              <a:headEnd/>
              <a:tailEnd type="triangle" w="med" len="med"/>
            </a:ln>
          </p:spPr>
          <p:txBody>
            <a:bodyPr/>
            <a:lstStyle/>
            <a:p>
              <a:endParaRPr lang="en-IN"/>
            </a:p>
          </p:txBody>
        </p:sp>
        <p:sp>
          <p:nvSpPr>
            <p:cNvPr id="51210" name="Oval 8"/>
            <p:cNvSpPr>
              <a:spLocks noChangeArrowheads="1"/>
            </p:cNvSpPr>
            <p:nvPr/>
          </p:nvSpPr>
          <p:spPr bwMode="auto">
            <a:xfrm>
              <a:off x="1362" y="3430"/>
              <a:ext cx="216" cy="144"/>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1211" name="Line 9"/>
            <p:cNvSpPr>
              <a:spLocks noChangeShapeType="1"/>
            </p:cNvSpPr>
            <p:nvPr/>
          </p:nvSpPr>
          <p:spPr bwMode="auto">
            <a:xfrm flipH="1">
              <a:off x="720" y="3574"/>
              <a:ext cx="216" cy="144"/>
            </a:xfrm>
            <a:prstGeom prst="line">
              <a:avLst/>
            </a:prstGeom>
            <a:noFill/>
            <a:ln w="9525">
              <a:solidFill>
                <a:srgbClr val="000000"/>
              </a:solidFill>
              <a:round/>
              <a:headEnd/>
              <a:tailEnd type="triangle" w="med" len="med"/>
            </a:ln>
          </p:spPr>
          <p:txBody>
            <a:bodyPr/>
            <a:lstStyle/>
            <a:p>
              <a:endParaRPr lang="en-IN"/>
            </a:p>
          </p:txBody>
        </p:sp>
        <p:sp>
          <p:nvSpPr>
            <p:cNvPr id="51212" name="Oval 10"/>
            <p:cNvSpPr>
              <a:spLocks noChangeArrowheads="1"/>
            </p:cNvSpPr>
            <p:nvPr/>
          </p:nvSpPr>
          <p:spPr bwMode="auto">
            <a:xfrm>
              <a:off x="648" y="371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13" name="AutoShape 11"/>
            <p:cNvSpPr>
              <a:spLocks noChangeArrowheads="1"/>
            </p:cNvSpPr>
            <p:nvPr/>
          </p:nvSpPr>
          <p:spPr bwMode="auto">
            <a:xfrm>
              <a:off x="648" y="3862"/>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1214" name="Line 12"/>
            <p:cNvSpPr>
              <a:spLocks noChangeShapeType="1"/>
            </p:cNvSpPr>
            <p:nvPr/>
          </p:nvSpPr>
          <p:spPr bwMode="auto">
            <a:xfrm>
              <a:off x="936" y="3574"/>
              <a:ext cx="144" cy="144"/>
            </a:xfrm>
            <a:prstGeom prst="line">
              <a:avLst/>
            </a:prstGeom>
            <a:noFill/>
            <a:ln w="9525">
              <a:solidFill>
                <a:srgbClr val="000000"/>
              </a:solidFill>
              <a:round/>
              <a:headEnd/>
              <a:tailEnd type="triangle" w="med" len="med"/>
            </a:ln>
          </p:spPr>
          <p:txBody>
            <a:bodyPr/>
            <a:lstStyle/>
            <a:p>
              <a:endParaRPr lang="en-IN"/>
            </a:p>
          </p:txBody>
        </p:sp>
        <p:sp>
          <p:nvSpPr>
            <p:cNvPr id="51215" name="Oval 13"/>
            <p:cNvSpPr>
              <a:spLocks noChangeArrowheads="1"/>
            </p:cNvSpPr>
            <p:nvPr/>
          </p:nvSpPr>
          <p:spPr bwMode="auto">
            <a:xfrm>
              <a:off x="1008" y="371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16" name="AutoShape 14"/>
            <p:cNvSpPr>
              <a:spLocks noChangeArrowheads="1"/>
            </p:cNvSpPr>
            <p:nvPr/>
          </p:nvSpPr>
          <p:spPr bwMode="auto">
            <a:xfrm>
              <a:off x="1008" y="3862"/>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1217" name="Line 15"/>
            <p:cNvSpPr>
              <a:spLocks noChangeShapeType="1"/>
            </p:cNvSpPr>
            <p:nvPr/>
          </p:nvSpPr>
          <p:spPr bwMode="auto">
            <a:xfrm flipH="1">
              <a:off x="1296" y="3574"/>
              <a:ext cx="144" cy="144"/>
            </a:xfrm>
            <a:prstGeom prst="line">
              <a:avLst/>
            </a:prstGeom>
            <a:noFill/>
            <a:ln w="9525">
              <a:solidFill>
                <a:srgbClr val="000000"/>
              </a:solidFill>
              <a:round/>
              <a:headEnd/>
              <a:tailEnd type="triangle" w="med" len="med"/>
            </a:ln>
          </p:spPr>
          <p:txBody>
            <a:bodyPr/>
            <a:lstStyle/>
            <a:p>
              <a:endParaRPr lang="en-IN"/>
            </a:p>
          </p:txBody>
        </p:sp>
        <p:sp>
          <p:nvSpPr>
            <p:cNvPr id="51218" name="Oval 16"/>
            <p:cNvSpPr>
              <a:spLocks noChangeArrowheads="1"/>
            </p:cNvSpPr>
            <p:nvPr/>
          </p:nvSpPr>
          <p:spPr bwMode="auto">
            <a:xfrm>
              <a:off x="1224" y="3607"/>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1219" name="Line 17"/>
            <p:cNvSpPr>
              <a:spLocks noChangeShapeType="1"/>
            </p:cNvSpPr>
            <p:nvPr/>
          </p:nvSpPr>
          <p:spPr bwMode="auto">
            <a:xfrm>
              <a:off x="1440" y="3574"/>
              <a:ext cx="216" cy="144"/>
            </a:xfrm>
            <a:prstGeom prst="line">
              <a:avLst/>
            </a:prstGeom>
            <a:noFill/>
            <a:ln w="9525">
              <a:solidFill>
                <a:srgbClr val="000000"/>
              </a:solidFill>
              <a:round/>
              <a:headEnd/>
              <a:tailEnd type="triangle" w="med" len="med"/>
            </a:ln>
          </p:spPr>
          <p:txBody>
            <a:bodyPr/>
            <a:lstStyle/>
            <a:p>
              <a:endParaRPr lang="en-IN"/>
            </a:p>
          </p:txBody>
        </p:sp>
        <p:sp>
          <p:nvSpPr>
            <p:cNvPr id="51220" name="AutoShape 18"/>
            <p:cNvSpPr>
              <a:spLocks noChangeArrowheads="1"/>
            </p:cNvSpPr>
            <p:nvPr/>
          </p:nvSpPr>
          <p:spPr bwMode="auto">
            <a:xfrm>
              <a:off x="1296" y="3823"/>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51221" name="Oval 19"/>
            <p:cNvSpPr>
              <a:spLocks noChangeArrowheads="1"/>
            </p:cNvSpPr>
            <p:nvPr/>
          </p:nvSpPr>
          <p:spPr bwMode="auto">
            <a:xfrm>
              <a:off x="1578" y="3607"/>
              <a:ext cx="294" cy="216"/>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1222" name="Line 20"/>
            <p:cNvSpPr>
              <a:spLocks noChangeShapeType="1"/>
            </p:cNvSpPr>
            <p:nvPr/>
          </p:nvSpPr>
          <p:spPr bwMode="auto">
            <a:xfrm flipH="1">
              <a:off x="1584" y="3823"/>
              <a:ext cx="144" cy="144"/>
            </a:xfrm>
            <a:prstGeom prst="line">
              <a:avLst/>
            </a:prstGeom>
            <a:noFill/>
            <a:ln w="9525">
              <a:solidFill>
                <a:srgbClr val="000000"/>
              </a:solidFill>
              <a:round/>
              <a:headEnd/>
              <a:tailEnd type="triangle" w="med" len="med"/>
            </a:ln>
          </p:spPr>
          <p:txBody>
            <a:bodyPr/>
            <a:lstStyle/>
            <a:p>
              <a:endParaRPr lang="en-IN"/>
            </a:p>
          </p:txBody>
        </p:sp>
        <p:sp>
          <p:nvSpPr>
            <p:cNvPr id="51223" name="Oval 21"/>
            <p:cNvSpPr>
              <a:spLocks noChangeArrowheads="1"/>
            </p:cNvSpPr>
            <p:nvPr/>
          </p:nvSpPr>
          <p:spPr bwMode="auto">
            <a:xfrm>
              <a:off x="1512" y="3967"/>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24" name="Line 22"/>
            <p:cNvSpPr>
              <a:spLocks noChangeShapeType="1"/>
            </p:cNvSpPr>
            <p:nvPr/>
          </p:nvSpPr>
          <p:spPr bwMode="auto">
            <a:xfrm>
              <a:off x="1728" y="3823"/>
              <a:ext cx="144" cy="144"/>
            </a:xfrm>
            <a:prstGeom prst="line">
              <a:avLst/>
            </a:prstGeom>
            <a:noFill/>
            <a:ln w="9525">
              <a:solidFill>
                <a:srgbClr val="000000"/>
              </a:solidFill>
              <a:round/>
              <a:headEnd/>
              <a:tailEnd type="triangle" w="med" len="med"/>
            </a:ln>
          </p:spPr>
          <p:txBody>
            <a:bodyPr/>
            <a:lstStyle/>
            <a:p>
              <a:endParaRPr lang="en-IN"/>
            </a:p>
          </p:txBody>
        </p:sp>
        <p:sp>
          <p:nvSpPr>
            <p:cNvPr id="51225" name="Oval 23"/>
            <p:cNvSpPr>
              <a:spLocks noChangeArrowheads="1"/>
            </p:cNvSpPr>
            <p:nvPr/>
          </p:nvSpPr>
          <p:spPr bwMode="auto">
            <a:xfrm>
              <a:off x="1800" y="3967"/>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26" name="AutoShape 24"/>
            <p:cNvSpPr>
              <a:spLocks noChangeArrowheads="1"/>
            </p:cNvSpPr>
            <p:nvPr/>
          </p:nvSpPr>
          <p:spPr bwMode="auto">
            <a:xfrm>
              <a:off x="1512" y="4111"/>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1227" name="AutoShape 25"/>
            <p:cNvSpPr>
              <a:spLocks noChangeArrowheads="1"/>
            </p:cNvSpPr>
            <p:nvPr/>
          </p:nvSpPr>
          <p:spPr bwMode="auto">
            <a:xfrm>
              <a:off x="1800" y="4111"/>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1228" name="AutoShape 26"/>
            <p:cNvSpPr>
              <a:spLocks noChangeArrowheads="1"/>
            </p:cNvSpPr>
            <p:nvPr/>
          </p:nvSpPr>
          <p:spPr bwMode="auto">
            <a:xfrm>
              <a:off x="2160" y="3535"/>
              <a:ext cx="360" cy="216"/>
            </a:xfrm>
            <a:prstGeom prst="rightArrow">
              <a:avLst>
                <a:gd name="adj1" fmla="val 50000"/>
                <a:gd name="adj2" fmla="val 41667"/>
              </a:avLst>
            </a:prstGeom>
            <a:solidFill>
              <a:srgbClr val="F8F8F8"/>
            </a:solidFill>
            <a:ln w="9525">
              <a:solidFill>
                <a:srgbClr val="000000"/>
              </a:solidFill>
              <a:miter lim="800000"/>
              <a:headEnd/>
              <a:tailEnd/>
            </a:ln>
          </p:spPr>
          <p:txBody>
            <a:bodyPr/>
            <a:lstStyle/>
            <a:p>
              <a:endParaRPr lang="en-US" altLang="en-US"/>
            </a:p>
          </p:txBody>
        </p:sp>
        <p:sp>
          <p:nvSpPr>
            <p:cNvPr id="51229" name="Oval 27"/>
            <p:cNvSpPr>
              <a:spLocks noChangeArrowheads="1"/>
            </p:cNvSpPr>
            <p:nvPr/>
          </p:nvSpPr>
          <p:spPr bwMode="auto">
            <a:xfrm>
              <a:off x="3240" y="3011"/>
              <a:ext cx="216"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1230" name="Line 28"/>
            <p:cNvSpPr>
              <a:spLocks noChangeShapeType="1"/>
            </p:cNvSpPr>
            <p:nvPr/>
          </p:nvSpPr>
          <p:spPr bwMode="auto">
            <a:xfrm flipH="1">
              <a:off x="3096" y="3180"/>
              <a:ext cx="144" cy="72"/>
            </a:xfrm>
            <a:prstGeom prst="line">
              <a:avLst/>
            </a:prstGeom>
            <a:noFill/>
            <a:ln w="9525">
              <a:solidFill>
                <a:srgbClr val="000000"/>
              </a:solidFill>
              <a:round/>
              <a:headEnd/>
              <a:tailEnd type="triangle" w="med" len="med"/>
            </a:ln>
          </p:spPr>
          <p:txBody>
            <a:bodyPr/>
            <a:lstStyle/>
            <a:p>
              <a:endParaRPr lang="en-IN"/>
            </a:p>
          </p:txBody>
        </p:sp>
        <p:sp>
          <p:nvSpPr>
            <p:cNvPr id="51231" name="Oval 29"/>
            <p:cNvSpPr>
              <a:spLocks noChangeArrowheads="1"/>
            </p:cNvSpPr>
            <p:nvPr/>
          </p:nvSpPr>
          <p:spPr bwMode="auto">
            <a:xfrm>
              <a:off x="3024" y="3227"/>
              <a:ext cx="216" cy="216"/>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1232" name="Line 30"/>
            <p:cNvSpPr>
              <a:spLocks noChangeShapeType="1"/>
            </p:cNvSpPr>
            <p:nvPr/>
          </p:nvSpPr>
          <p:spPr bwMode="auto">
            <a:xfrm>
              <a:off x="3456" y="3180"/>
              <a:ext cx="216" cy="72"/>
            </a:xfrm>
            <a:prstGeom prst="line">
              <a:avLst/>
            </a:prstGeom>
            <a:noFill/>
            <a:ln w="9525">
              <a:solidFill>
                <a:srgbClr val="000000"/>
              </a:solidFill>
              <a:round/>
              <a:headEnd/>
              <a:tailEnd type="triangle" w="med" len="med"/>
            </a:ln>
          </p:spPr>
          <p:txBody>
            <a:bodyPr/>
            <a:lstStyle/>
            <a:p>
              <a:endParaRPr lang="en-IN"/>
            </a:p>
          </p:txBody>
        </p:sp>
        <p:sp>
          <p:nvSpPr>
            <p:cNvPr id="51233" name="Oval 31"/>
            <p:cNvSpPr>
              <a:spLocks noChangeArrowheads="1"/>
            </p:cNvSpPr>
            <p:nvPr/>
          </p:nvSpPr>
          <p:spPr bwMode="auto">
            <a:xfrm>
              <a:off x="3600" y="3247"/>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1234" name="Line 32"/>
            <p:cNvSpPr>
              <a:spLocks noChangeShapeType="1"/>
            </p:cNvSpPr>
            <p:nvPr/>
          </p:nvSpPr>
          <p:spPr bwMode="auto">
            <a:xfrm flipH="1">
              <a:off x="2664" y="3679"/>
              <a:ext cx="216" cy="144"/>
            </a:xfrm>
            <a:prstGeom prst="line">
              <a:avLst/>
            </a:prstGeom>
            <a:noFill/>
            <a:ln w="9525">
              <a:solidFill>
                <a:srgbClr val="000000"/>
              </a:solidFill>
              <a:round/>
              <a:headEnd/>
              <a:tailEnd type="triangle" w="med" len="med"/>
            </a:ln>
          </p:spPr>
          <p:txBody>
            <a:bodyPr/>
            <a:lstStyle/>
            <a:p>
              <a:endParaRPr lang="en-IN"/>
            </a:p>
          </p:txBody>
        </p:sp>
        <p:sp>
          <p:nvSpPr>
            <p:cNvPr id="51235" name="Oval 33"/>
            <p:cNvSpPr>
              <a:spLocks noChangeArrowheads="1"/>
            </p:cNvSpPr>
            <p:nvPr/>
          </p:nvSpPr>
          <p:spPr bwMode="auto">
            <a:xfrm>
              <a:off x="2592" y="382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36" name="AutoShape 34"/>
            <p:cNvSpPr>
              <a:spLocks noChangeArrowheads="1"/>
            </p:cNvSpPr>
            <p:nvPr/>
          </p:nvSpPr>
          <p:spPr bwMode="auto">
            <a:xfrm>
              <a:off x="2592" y="3967"/>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1237" name="Line 35"/>
            <p:cNvSpPr>
              <a:spLocks noChangeShapeType="1"/>
            </p:cNvSpPr>
            <p:nvPr/>
          </p:nvSpPr>
          <p:spPr bwMode="auto">
            <a:xfrm>
              <a:off x="2880" y="3679"/>
              <a:ext cx="0" cy="144"/>
            </a:xfrm>
            <a:prstGeom prst="line">
              <a:avLst/>
            </a:prstGeom>
            <a:noFill/>
            <a:ln w="9525">
              <a:solidFill>
                <a:srgbClr val="000000"/>
              </a:solidFill>
              <a:round/>
              <a:headEnd/>
              <a:tailEnd type="triangle" w="med" len="med"/>
            </a:ln>
          </p:spPr>
          <p:txBody>
            <a:bodyPr/>
            <a:lstStyle/>
            <a:p>
              <a:endParaRPr lang="en-IN"/>
            </a:p>
          </p:txBody>
        </p:sp>
        <p:sp>
          <p:nvSpPr>
            <p:cNvPr id="51238" name="Oval 36"/>
            <p:cNvSpPr>
              <a:spLocks noChangeArrowheads="1"/>
            </p:cNvSpPr>
            <p:nvPr/>
          </p:nvSpPr>
          <p:spPr bwMode="auto">
            <a:xfrm>
              <a:off x="2808" y="382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39" name="AutoShape 37"/>
            <p:cNvSpPr>
              <a:spLocks noChangeArrowheads="1"/>
            </p:cNvSpPr>
            <p:nvPr/>
          </p:nvSpPr>
          <p:spPr bwMode="auto">
            <a:xfrm>
              <a:off x="2808" y="3967"/>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1240" name="Line 38"/>
            <p:cNvSpPr>
              <a:spLocks noChangeShapeType="1"/>
            </p:cNvSpPr>
            <p:nvPr/>
          </p:nvSpPr>
          <p:spPr bwMode="auto">
            <a:xfrm flipH="1">
              <a:off x="3672" y="3391"/>
              <a:ext cx="144" cy="144"/>
            </a:xfrm>
            <a:prstGeom prst="line">
              <a:avLst/>
            </a:prstGeom>
            <a:noFill/>
            <a:ln w="9525">
              <a:solidFill>
                <a:srgbClr val="000000"/>
              </a:solidFill>
              <a:round/>
              <a:headEnd/>
              <a:tailEnd type="triangle" w="med" len="med"/>
            </a:ln>
          </p:spPr>
          <p:txBody>
            <a:bodyPr/>
            <a:lstStyle/>
            <a:p>
              <a:endParaRPr lang="en-IN"/>
            </a:p>
          </p:txBody>
        </p:sp>
        <p:sp>
          <p:nvSpPr>
            <p:cNvPr id="51241" name="Oval 39"/>
            <p:cNvSpPr>
              <a:spLocks noChangeArrowheads="1"/>
            </p:cNvSpPr>
            <p:nvPr/>
          </p:nvSpPr>
          <p:spPr bwMode="auto">
            <a:xfrm>
              <a:off x="3600" y="353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42" name="Line 40"/>
            <p:cNvSpPr>
              <a:spLocks noChangeShapeType="1"/>
            </p:cNvSpPr>
            <p:nvPr/>
          </p:nvSpPr>
          <p:spPr bwMode="auto">
            <a:xfrm>
              <a:off x="3672" y="3353"/>
              <a:ext cx="216" cy="187"/>
            </a:xfrm>
            <a:prstGeom prst="line">
              <a:avLst/>
            </a:prstGeom>
            <a:noFill/>
            <a:ln w="9525">
              <a:solidFill>
                <a:srgbClr val="000000"/>
              </a:solidFill>
              <a:round/>
              <a:headEnd/>
              <a:tailEnd type="triangle" w="med" len="med"/>
            </a:ln>
          </p:spPr>
          <p:txBody>
            <a:bodyPr/>
            <a:lstStyle/>
            <a:p>
              <a:endParaRPr lang="en-IN"/>
            </a:p>
          </p:txBody>
        </p:sp>
        <p:sp>
          <p:nvSpPr>
            <p:cNvPr id="51243" name="AutoShape 41"/>
            <p:cNvSpPr>
              <a:spLocks noChangeArrowheads="1"/>
            </p:cNvSpPr>
            <p:nvPr/>
          </p:nvSpPr>
          <p:spPr bwMode="auto">
            <a:xfrm>
              <a:off x="3600" y="3679"/>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1244" name="Oval 42"/>
            <p:cNvSpPr>
              <a:spLocks noChangeArrowheads="1"/>
            </p:cNvSpPr>
            <p:nvPr/>
          </p:nvSpPr>
          <p:spPr bwMode="auto">
            <a:xfrm>
              <a:off x="3816" y="353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45" name="AutoShape 43"/>
            <p:cNvSpPr>
              <a:spLocks noChangeArrowheads="1"/>
            </p:cNvSpPr>
            <p:nvPr/>
          </p:nvSpPr>
          <p:spPr bwMode="auto">
            <a:xfrm>
              <a:off x="3816" y="3679"/>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1246" name="Line 44"/>
            <p:cNvSpPr>
              <a:spLocks noChangeShapeType="1"/>
            </p:cNvSpPr>
            <p:nvPr/>
          </p:nvSpPr>
          <p:spPr bwMode="auto">
            <a:xfrm flipH="1">
              <a:off x="2952" y="3391"/>
              <a:ext cx="144" cy="144"/>
            </a:xfrm>
            <a:prstGeom prst="line">
              <a:avLst/>
            </a:prstGeom>
            <a:noFill/>
            <a:ln w="9525">
              <a:solidFill>
                <a:srgbClr val="000000"/>
              </a:solidFill>
              <a:round/>
              <a:headEnd/>
              <a:tailEnd type="triangle" w="med" len="med"/>
            </a:ln>
          </p:spPr>
          <p:txBody>
            <a:bodyPr/>
            <a:lstStyle/>
            <a:p>
              <a:endParaRPr lang="en-IN"/>
            </a:p>
          </p:txBody>
        </p:sp>
        <p:sp>
          <p:nvSpPr>
            <p:cNvPr id="51247" name="Oval 45"/>
            <p:cNvSpPr>
              <a:spLocks noChangeArrowheads="1"/>
            </p:cNvSpPr>
            <p:nvPr/>
          </p:nvSpPr>
          <p:spPr bwMode="auto">
            <a:xfrm>
              <a:off x="2808" y="3535"/>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1248" name="Line 46"/>
            <p:cNvSpPr>
              <a:spLocks noChangeShapeType="1"/>
            </p:cNvSpPr>
            <p:nvPr/>
          </p:nvSpPr>
          <p:spPr bwMode="auto">
            <a:xfrm>
              <a:off x="3240" y="3396"/>
              <a:ext cx="78" cy="139"/>
            </a:xfrm>
            <a:prstGeom prst="line">
              <a:avLst/>
            </a:prstGeom>
            <a:noFill/>
            <a:ln w="9525">
              <a:solidFill>
                <a:srgbClr val="000000"/>
              </a:solidFill>
              <a:round/>
              <a:headEnd/>
              <a:tailEnd type="triangle" w="med" len="med"/>
            </a:ln>
          </p:spPr>
          <p:txBody>
            <a:bodyPr/>
            <a:lstStyle/>
            <a:p>
              <a:endParaRPr lang="en-IN"/>
            </a:p>
          </p:txBody>
        </p:sp>
        <p:sp>
          <p:nvSpPr>
            <p:cNvPr id="51249" name="Oval 47"/>
            <p:cNvSpPr>
              <a:spLocks noChangeArrowheads="1"/>
            </p:cNvSpPr>
            <p:nvPr/>
          </p:nvSpPr>
          <p:spPr bwMode="auto">
            <a:xfrm>
              <a:off x="3096" y="3535"/>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1250" name="Line 48"/>
            <p:cNvSpPr>
              <a:spLocks noChangeShapeType="1"/>
            </p:cNvSpPr>
            <p:nvPr/>
          </p:nvSpPr>
          <p:spPr bwMode="auto">
            <a:xfrm flipH="1">
              <a:off x="3102" y="3751"/>
              <a:ext cx="144" cy="144"/>
            </a:xfrm>
            <a:prstGeom prst="line">
              <a:avLst/>
            </a:prstGeom>
            <a:noFill/>
            <a:ln w="9525">
              <a:solidFill>
                <a:srgbClr val="000000"/>
              </a:solidFill>
              <a:round/>
              <a:headEnd/>
              <a:tailEnd type="triangle" w="med" len="med"/>
            </a:ln>
          </p:spPr>
          <p:txBody>
            <a:bodyPr/>
            <a:lstStyle/>
            <a:p>
              <a:endParaRPr lang="en-IN"/>
            </a:p>
          </p:txBody>
        </p:sp>
        <p:sp>
          <p:nvSpPr>
            <p:cNvPr id="51251" name="Oval 49"/>
            <p:cNvSpPr>
              <a:spLocks noChangeArrowheads="1"/>
            </p:cNvSpPr>
            <p:nvPr/>
          </p:nvSpPr>
          <p:spPr bwMode="auto">
            <a:xfrm>
              <a:off x="3030" y="389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52" name="Line 50"/>
            <p:cNvSpPr>
              <a:spLocks noChangeShapeType="1"/>
            </p:cNvSpPr>
            <p:nvPr/>
          </p:nvSpPr>
          <p:spPr bwMode="auto">
            <a:xfrm>
              <a:off x="3246" y="3751"/>
              <a:ext cx="144" cy="144"/>
            </a:xfrm>
            <a:prstGeom prst="line">
              <a:avLst/>
            </a:prstGeom>
            <a:noFill/>
            <a:ln w="9525">
              <a:solidFill>
                <a:srgbClr val="000000"/>
              </a:solidFill>
              <a:round/>
              <a:headEnd/>
              <a:tailEnd type="triangle" w="med" len="med"/>
            </a:ln>
          </p:spPr>
          <p:txBody>
            <a:bodyPr/>
            <a:lstStyle/>
            <a:p>
              <a:endParaRPr lang="en-IN"/>
            </a:p>
          </p:txBody>
        </p:sp>
        <p:sp>
          <p:nvSpPr>
            <p:cNvPr id="51253" name="Oval 51"/>
            <p:cNvSpPr>
              <a:spLocks noChangeArrowheads="1"/>
            </p:cNvSpPr>
            <p:nvPr/>
          </p:nvSpPr>
          <p:spPr bwMode="auto">
            <a:xfrm>
              <a:off x="3318" y="389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1254" name="AutoShape 52"/>
            <p:cNvSpPr>
              <a:spLocks noChangeArrowheads="1"/>
            </p:cNvSpPr>
            <p:nvPr/>
          </p:nvSpPr>
          <p:spPr bwMode="auto">
            <a:xfrm>
              <a:off x="3030" y="4039"/>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51255" name="AutoShape 53"/>
            <p:cNvSpPr>
              <a:spLocks noChangeArrowheads="1"/>
            </p:cNvSpPr>
            <p:nvPr/>
          </p:nvSpPr>
          <p:spPr bwMode="auto">
            <a:xfrm>
              <a:off x="3318" y="4039"/>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grpSp>
      <p:sp>
        <p:nvSpPr>
          <p:cNvPr id="51205" name="Text Box 54"/>
          <p:cNvSpPr txBox="1">
            <a:spLocks noChangeArrowheads="1"/>
          </p:cNvSpPr>
          <p:nvPr/>
        </p:nvSpPr>
        <p:spPr bwMode="auto">
          <a:xfrm>
            <a:off x="1752600" y="4305300"/>
            <a:ext cx="5791200" cy="2127250"/>
          </a:xfrm>
          <a:prstGeom prst="rect">
            <a:avLst/>
          </a:prstGeom>
          <a:solidFill>
            <a:srgbClr val="FFCC99"/>
          </a:solidFill>
          <a:ln w="9525">
            <a:noFill/>
            <a:miter lim="800000"/>
            <a:headEnd/>
            <a:tailEnd/>
          </a:ln>
          <a:effectLst/>
        </p:spPr>
        <p:txBody>
          <a:bodyPr>
            <a:spAutoFit/>
          </a:bodyPr>
          <a:lstStyle/>
          <a:p>
            <a:pPr>
              <a:lnSpc>
                <a:spcPct val="90000"/>
              </a:lnSpc>
              <a:spcBef>
                <a:spcPct val="50000"/>
              </a:spcBef>
            </a:pPr>
            <a:r>
              <a:rPr lang="en-US" altLang="en-US" sz="1000" b="1">
                <a:solidFill>
                  <a:srgbClr val="993300"/>
                </a:solidFill>
              </a:rPr>
              <a:t>void del_case2(struct node *n)</a:t>
            </a:r>
          </a:p>
          <a:p>
            <a:pPr>
              <a:lnSpc>
                <a:spcPct val="90000"/>
              </a:lnSpc>
              <a:spcBef>
                <a:spcPct val="50000"/>
              </a:spcBef>
            </a:pPr>
            <a:r>
              <a:rPr lang="en-US" altLang="en-US" sz="1000" b="1">
                <a:solidFill>
                  <a:srgbClr val="993300"/>
                </a:solidFill>
              </a:rPr>
              <a:t>{	struct node *s = sibling(n);</a:t>
            </a:r>
          </a:p>
          <a:p>
            <a:pPr>
              <a:lnSpc>
                <a:spcPct val="90000"/>
              </a:lnSpc>
              <a:spcBef>
                <a:spcPct val="50000"/>
              </a:spcBef>
            </a:pPr>
            <a:r>
              <a:rPr lang="en-US" altLang="en-US" sz="1000" b="1">
                <a:solidFill>
                  <a:srgbClr val="993300"/>
                </a:solidFill>
              </a:rPr>
              <a:t> 	if (s-&gt;color == RED)    </a:t>
            </a:r>
          </a:p>
          <a:p>
            <a:pPr>
              <a:lnSpc>
                <a:spcPct val="90000"/>
              </a:lnSpc>
              <a:spcBef>
                <a:spcPct val="50000"/>
              </a:spcBef>
            </a:pPr>
            <a:r>
              <a:rPr lang="en-US" altLang="en-US" sz="1000" b="1">
                <a:solidFill>
                  <a:srgbClr val="993300"/>
                </a:solidFill>
              </a:rPr>
              <a:t>	{	if (n == n-&gt;parent-&gt;left)					rotate_left(n-&gt;parent);			else	</a:t>
            </a:r>
          </a:p>
          <a:p>
            <a:pPr>
              <a:lnSpc>
                <a:spcPct val="90000"/>
              </a:lnSpc>
              <a:spcBef>
                <a:spcPct val="50000"/>
              </a:spcBef>
            </a:pPr>
            <a:r>
              <a:rPr lang="en-US" altLang="en-US" sz="1000" b="1">
                <a:solidFill>
                  <a:srgbClr val="993300"/>
                </a:solidFill>
              </a:rPr>
              <a:t>			rotate_right(n-&gt;parent);			n-&gt;parent-&gt;color = RED;</a:t>
            </a:r>
          </a:p>
          <a:p>
            <a:pPr>
              <a:lnSpc>
                <a:spcPct val="90000"/>
              </a:lnSpc>
              <a:spcBef>
                <a:spcPct val="50000"/>
              </a:spcBef>
            </a:pPr>
            <a:r>
              <a:rPr lang="en-US" altLang="en-US" sz="1000" b="1">
                <a:solidFill>
                  <a:srgbClr val="993300"/>
                </a:solidFill>
              </a:rPr>
              <a:t>		s-&gt;color = BLACK;	</a:t>
            </a:r>
          </a:p>
          <a:p>
            <a:pPr>
              <a:lnSpc>
                <a:spcPct val="90000"/>
              </a:lnSpc>
              <a:spcBef>
                <a:spcPct val="50000"/>
              </a:spcBef>
            </a:pPr>
            <a:r>
              <a:rPr lang="en-US" altLang="en-US" sz="1000" b="1">
                <a:solidFill>
                  <a:srgbClr val="993300"/>
                </a:solidFill>
              </a:rPr>
              <a:t>	} 	del_case3(n);</a:t>
            </a:r>
          </a:p>
          <a:p>
            <a:pPr>
              <a:lnSpc>
                <a:spcPct val="90000"/>
              </a:lnSpc>
              <a:spcBef>
                <a:spcPct val="50000"/>
              </a:spcBef>
            </a:pPr>
            <a:r>
              <a:rPr lang="en-US" altLang="en-US" sz="1000" b="1">
                <a:solidFill>
                  <a:srgbClr val="993300"/>
                </a:solidFill>
              </a:rPr>
              <a:t>}</a:t>
            </a:r>
            <a:r>
              <a:rPr lang="en-US" altLang="en-US" sz="1000">
                <a:solidFill>
                  <a:srgbClr val="993300"/>
                </a:solidFill>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52227" name="Rectangle 2"/>
          <p:cNvSpPr txBox="1">
            <a:spLocks noChangeArrowheads="1"/>
          </p:cNvSpPr>
          <p:nvPr/>
        </p:nvSpPr>
        <p:spPr bwMode="auto">
          <a:xfrm>
            <a:off x="0" y="1143000"/>
            <a:ext cx="8991600" cy="2819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i="1">
                <a:latin typeface="Calibri" pitchFamily="34" charset="0"/>
              </a:rPr>
              <a:t>Case 3: P, S, and S's children are black.</a:t>
            </a:r>
            <a:r>
              <a:rPr lang="en-US" altLang="en-US" sz="2400">
                <a:latin typeface="Calibri" pitchFamily="34" charset="0"/>
              </a:rPr>
              <a:t> </a:t>
            </a:r>
          </a:p>
          <a:p>
            <a:pPr marL="342900" indent="-342900" eaLnBrk="0" hangingPunct="0">
              <a:spcBef>
                <a:spcPct val="20000"/>
              </a:spcBef>
              <a:buFontTx/>
              <a:buChar char="•"/>
            </a:pPr>
            <a:r>
              <a:rPr lang="en-US" altLang="en-US" sz="2400">
                <a:latin typeface="Calibri" pitchFamily="34" charset="0"/>
              </a:rPr>
              <a:t>In this case simply repaint S with red color. The resultant tree will have all paths passing through S, have one less black node. Therefore, all paths that pass through P now have one fewer black node than paths that do not pass through P, so Property 5 which states that all paths from any given node to its leaf nodes have equal number of black nodes is still violated. To fix this problem, we perform the rebalancing procedure on P, starting at case 1. </a:t>
            </a:r>
          </a:p>
        </p:txBody>
      </p:sp>
      <p:grpSp>
        <p:nvGrpSpPr>
          <p:cNvPr id="52228" name="Group 3"/>
          <p:cNvGrpSpPr>
            <a:grpSpLocks/>
          </p:cNvGrpSpPr>
          <p:nvPr/>
        </p:nvGrpSpPr>
        <p:grpSpPr bwMode="auto">
          <a:xfrm>
            <a:off x="1828800" y="4267200"/>
            <a:ext cx="5486400" cy="2078038"/>
            <a:chOff x="582" y="2649"/>
            <a:chExt cx="3456" cy="1309"/>
          </a:xfrm>
        </p:grpSpPr>
        <p:sp>
          <p:nvSpPr>
            <p:cNvPr id="52229" name="Oval 4"/>
            <p:cNvSpPr>
              <a:spLocks noChangeArrowheads="1"/>
            </p:cNvSpPr>
            <p:nvPr/>
          </p:nvSpPr>
          <p:spPr bwMode="auto">
            <a:xfrm>
              <a:off x="1008" y="2734"/>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2230" name="Line 5"/>
            <p:cNvSpPr>
              <a:spLocks noChangeShapeType="1"/>
            </p:cNvSpPr>
            <p:nvPr/>
          </p:nvSpPr>
          <p:spPr bwMode="auto">
            <a:xfrm flipH="1">
              <a:off x="870" y="2806"/>
              <a:ext cx="144" cy="144"/>
            </a:xfrm>
            <a:prstGeom prst="line">
              <a:avLst/>
            </a:prstGeom>
            <a:noFill/>
            <a:ln w="9525">
              <a:solidFill>
                <a:srgbClr val="000000"/>
              </a:solidFill>
              <a:round/>
              <a:headEnd/>
              <a:tailEnd type="triangle" w="med" len="med"/>
            </a:ln>
          </p:spPr>
          <p:txBody>
            <a:bodyPr/>
            <a:lstStyle/>
            <a:p>
              <a:endParaRPr lang="en-IN"/>
            </a:p>
          </p:txBody>
        </p:sp>
        <p:sp>
          <p:nvSpPr>
            <p:cNvPr id="52231" name="Oval 6"/>
            <p:cNvSpPr>
              <a:spLocks noChangeArrowheads="1"/>
            </p:cNvSpPr>
            <p:nvPr/>
          </p:nvSpPr>
          <p:spPr bwMode="auto">
            <a:xfrm>
              <a:off x="792" y="2950"/>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2232" name="Line 7"/>
            <p:cNvSpPr>
              <a:spLocks noChangeShapeType="1"/>
            </p:cNvSpPr>
            <p:nvPr/>
          </p:nvSpPr>
          <p:spPr bwMode="auto">
            <a:xfrm>
              <a:off x="1158" y="2806"/>
              <a:ext cx="216" cy="144"/>
            </a:xfrm>
            <a:prstGeom prst="line">
              <a:avLst/>
            </a:prstGeom>
            <a:noFill/>
            <a:ln w="9525">
              <a:solidFill>
                <a:srgbClr val="000000"/>
              </a:solidFill>
              <a:round/>
              <a:headEnd/>
              <a:tailEnd type="triangle" w="med" len="med"/>
            </a:ln>
          </p:spPr>
          <p:txBody>
            <a:bodyPr/>
            <a:lstStyle/>
            <a:p>
              <a:endParaRPr lang="en-IN"/>
            </a:p>
          </p:txBody>
        </p:sp>
        <p:sp>
          <p:nvSpPr>
            <p:cNvPr id="52233" name="Oval 8"/>
            <p:cNvSpPr>
              <a:spLocks noChangeArrowheads="1"/>
            </p:cNvSpPr>
            <p:nvPr/>
          </p:nvSpPr>
          <p:spPr bwMode="auto">
            <a:xfrm>
              <a:off x="1296" y="2950"/>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2234" name="Line 9"/>
            <p:cNvSpPr>
              <a:spLocks noChangeShapeType="1"/>
            </p:cNvSpPr>
            <p:nvPr/>
          </p:nvSpPr>
          <p:spPr bwMode="auto">
            <a:xfrm flipH="1">
              <a:off x="654" y="3094"/>
              <a:ext cx="216" cy="144"/>
            </a:xfrm>
            <a:prstGeom prst="line">
              <a:avLst/>
            </a:prstGeom>
            <a:noFill/>
            <a:ln w="9525">
              <a:solidFill>
                <a:srgbClr val="000000"/>
              </a:solidFill>
              <a:round/>
              <a:headEnd/>
              <a:tailEnd type="triangle" w="med" len="med"/>
            </a:ln>
          </p:spPr>
          <p:txBody>
            <a:bodyPr/>
            <a:lstStyle/>
            <a:p>
              <a:endParaRPr lang="en-IN"/>
            </a:p>
          </p:txBody>
        </p:sp>
        <p:sp>
          <p:nvSpPr>
            <p:cNvPr id="52235" name="Oval 10"/>
            <p:cNvSpPr>
              <a:spLocks noChangeArrowheads="1"/>
            </p:cNvSpPr>
            <p:nvPr/>
          </p:nvSpPr>
          <p:spPr bwMode="auto">
            <a:xfrm>
              <a:off x="582" y="32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36" name="AutoShape 11"/>
            <p:cNvSpPr>
              <a:spLocks noChangeArrowheads="1"/>
            </p:cNvSpPr>
            <p:nvPr/>
          </p:nvSpPr>
          <p:spPr bwMode="auto">
            <a:xfrm>
              <a:off x="582" y="3382"/>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2237" name="Line 12"/>
            <p:cNvSpPr>
              <a:spLocks noChangeShapeType="1"/>
            </p:cNvSpPr>
            <p:nvPr/>
          </p:nvSpPr>
          <p:spPr bwMode="auto">
            <a:xfrm>
              <a:off x="870" y="3094"/>
              <a:ext cx="144" cy="144"/>
            </a:xfrm>
            <a:prstGeom prst="line">
              <a:avLst/>
            </a:prstGeom>
            <a:noFill/>
            <a:ln w="9525">
              <a:solidFill>
                <a:srgbClr val="000000"/>
              </a:solidFill>
              <a:round/>
              <a:headEnd/>
              <a:tailEnd type="triangle" w="med" len="med"/>
            </a:ln>
          </p:spPr>
          <p:txBody>
            <a:bodyPr/>
            <a:lstStyle/>
            <a:p>
              <a:endParaRPr lang="en-IN"/>
            </a:p>
          </p:txBody>
        </p:sp>
        <p:sp>
          <p:nvSpPr>
            <p:cNvPr id="52238" name="Oval 13"/>
            <p:cNvSpPr>
              <a:spLocks noChangeArrowheads="1"/>
            </p:cNvSpPr>
            <p:nvPr/>
          </p:nvSpPr>
          <p:spPr bwMode="auto">
            <a:xfrm>
              <a:off x="942" y="323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39" name="AutoShape 14"/>
            <p:cNvSpPr>
              <a:spLocks noChangeArrowheads="1"/>
            </p:cNvSpPr>
            <p:nvPr/>
          </p:nvSpPr>
          <p:spPr bwMode="auto">
            <a:xfrm>
              <a:off x="942" y="3382"/>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2240" name="Line 15"/>
            <p:cNvSpPr>
              <a:spLocks noChangeShapeType="1"/>
            </p:cNvSpPr>
            <p:nvPr/>
          </p:nvSpPr>
          <p:spPr bwMode="auto">
            <a:xfrm flipH="1">
              <a:off x="1230" y="3094"/>
              <a:ext cx="144" cy="144"/>
            </a:xfrm>
            <a:prstGeom prst="line">
              <a:avLst/>
            </a:prstGeom>
            <a:noFill/>
            <a:ln w="9525">
              <a:solidFill>
                <a:srgbClr val="000000"/>
              </a:solidFill>
              <a:round/>
              <a:headEnd/>
              <a:tailEnd type="triangle" w="med" len="med"/>
            </a:ln>
          </p:spPr>
          <p:txBody>
            <a:bodyPr/>
            <a:lstStyle/>
            <a:p>
              <a:endParaRPr lang="en-IN"/>
            </a:p>
          </p:txBody>
        </p:sp>
        <p:sp>
          <p:nvSpPr>
            <p:cNvPr id="52241" name="Oval 16"/>
            <p:cNvSpPr>
              <a:spLocks noChangeArrowheads="1"/>
            </p:cNvSpPr>
            <p:nvPr/>
          </p:nvSpPr>
          <p:spPr bwMode="auto">
            <a:xfrm>
              <a:off x="1158" y="3238"/>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2242" name="Line 17"/>
            <p:cNvSpPr>
              <a:spLocks noChangeShapeType="1"/>
            </p:cNvSpPr>
            <p:nvPr/>
          </p:nvSpPr>
          <p:spPr bwMode="auto">
            <a:xfrm>
              <a:off x="1374" y="3094"/>
              <a:ext cx="282" cy="144"/>
            </a:xfrm>
            <a:prstGeom prst="line">
              <a:avLst/>
            </a:prstGeom>
            <a:noFill/>
            <a:ln w="9525">
              <a:solidFill>
                <a:srgbClr val="000000"/>
              </a:solidFill>
              <a:round/>
              <a:headEnd/>
              <a:tailEnd type="triangle" w="med" len="med"/>
            </a:ln>
          </p:spPr>
          <p:txBody>
            <a:bodyPr/>
            <a:lstStyle/>
            <a:p>
              <a:endParaRPr lang="en-IN"/>
            </a:p>
          </p:txBody>
        </p:sp>
        <p:sp>
          <p:nvSpPr>
            <p:cNvPr id="52243" name="Oval 18"/>
            <p:cNvSpPr>
              <a:spLocks noChangeArrowheads="1"/>
            </p:cNvSpPr>
            <p:nvPr/>
          </p:nvSpPr>
          <p:spPr bwMode="auto">
            <a:xfrm>
              <a:off x="1584" y="3238"/>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2244" name="Line 19"/>
            <p:cNvSpPr>
              <a:spLocks noChangeShapeType="1"/>
            </p:cNvSpPr>
            <p:nvPr/>
          </p:nvSpPr>
          <p:spPr bwMode="auto">
            <a:xfrm flipH="1">
              <a:off x="1656" y="3454"/>
              <a:ext cx="78" cy="144"/>
            </a:xfrm>
            <a:prstGeom prst="line">
              <a:avLst/>
            </a:prstGeom>
            <a:noFill/>
            <a:ln w="9525">
              <a:solidFill>
                <a:srgbClr val="000000"/>
              </a:solidFill>
              <a:round/>
              <a:headEnd/>
              <a:tailEnd type="triangle" w="med" len="med"/>
            </a:ln>
          </p:spPr>
          <p:txBody>
            <a:bodyPr/>
            <a:lstStyle/>
            <a:p>
              <a:endParaRPr lang="en-IN"/>
            </a:p>
          </p:txBody>
        </p:sp>
        <p:sp>
          <p:nvSpPr>
            <p:cNvPr id="52245" name="Line 20"/>
            <p:cNvSpPr>
              <a:spLocks noChangeShapeType="1"/>
            </p:cNvSpPr>
            <p:nvPr/>
          </p:nvSpPr>
          <p:spPr bwMode="auto">
            <a:xfrm>
              <a:off x="1734" y="3454"/>
              <a:ext cx="144" cy="144"/>
            </a:xfrm>
            <a:prstGeom prst="line">
              <a:avLst/>
            </a:prstGeom>
            <a:noFill/>
            <a:ln w="9525">
              <a:solidFill>
                <a:srgbClr val="000000"/>
              </a:solidFill>
              <a:round/>
              <a:headEnd/>
              <a:tailEnd type="triangle" w="med" len="med"/>
            </a:ln>
          </p:spPr>
          <p:txBody>
            <a:bodyPr/>
            <a:lstStyle/>
            <a:p>
              <a:endParaRPr lang="en-IN"/>
            </a:p>
          </p:txBody>
        </p:sp>
        <p:sp>
          <p:nvSpPr>
            <p:cNvPr id="52246" name="Oval 21"/>
            <p:cNvSpPr>
              <a:spLocks noChangeArrowheads="1"/>
            </p:cNvSpPr>
            <p:nvPr/>
          </p:nvSpPr>
          <p:spPr bwMode="auto">
            <a:xfrm>
              <a:off x="1806" y="359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47" name="AutoShape 22"/>
            <p:cNvSpPr>
              <a:spLocks noChangeArrowheads="1"/>
            </p:cNvSpPr>
            <p:nvPr/>
          </p:nvSpPr>
          <p:spPr bwMode="auto">
            <a:xfrm>
              <a:off x="1584" y="3742"/>
              <a:ext cx="144" cy="216"/>
            </a:xfrm>
            <a:prstGeom prst="flowChartExtract">
              <a:avLst/>
            </a:prstGeom>
            <a:solidFill>
              <a:srgbClr val="FFFFFF"/>
            </a:solidFill>
            <a:ln w="9525">
              <a:solidFill>
                <a:srgbClr val="000000"/>
              </a:solidFill>
              <a:miter lim="800000"/>
              <a:headEnd/>
              <a:tailEnd/>
            </a:ln>
          </p:spPr>
          <p:txBody>
            <a:bodyPr/>
            <a:lstStyle/>
            <a:p>
              <a:r>
                <a:rPr lang="en-US" altLang="en-US" sz="800"/>
                <a:t>F</a:t>
              </a:r>
              <a:endParaRPr lang="en-US" altLang="en-US" sz="1600"/>
            </a:p>
          </p:txBody>
        </p:sp>
        <p:sp>
          <p:nvSpPr>
            <p:cNvPr id="52248" name="AutoShape 23"/>
            <p:cNvSpPr>
              <a:spLocks noChangeArrowheads="1"/>
            </p:cNvSpPr>
            <p:nvPr/>
          </p:nvSpPr>
          <p:spPr bwMode="auto">
            <a:xfrm>
              <a:off x="1806" y="3742"/>
              <a:ext cx="144" cy="216"/>
            </a:xfrm>
            <a:prstGeom prst="flowChartExtract">
              <a:avLst/>
            </a:prstGeom>
            <a:solidFill>
              <a:srgbClr val="FFFFFF"/>
            </a:solidFill>
            <a:ln w="9525">
              <a:solidFill>
                <a:srgbClr val="000000"/>
              </a:solidFill>
              <a:miter lim="800000"/>
              <a:headEnd/>
              <a:tailEnd/>
            </a:ln>
          </p:spPr>
          <p:txBody>
            <a:bodyPr/>
            <a:lstStyle/>
            <a:p>
              <a:r>
                <a:rPr lang="en-US" altLang="en-US" sz="800"/>
                <a:t>G</a:t>
              </a:r>
              <a:endParaRPr lang="en-US" altLang="en-US" sz="1600"/>
            </a:p>
          </p:txBody>
        </p:sp>
        <p:sp>
          <p:nvSpPr>
            <p:cNvPr id="52249" name="Oval 24"/>
            <p:cNvSpPr>
              <a:spLocks noChangeArrowheads="1"/>
            </p:cNvSpPr>
            <p:nvPr/>
          </p:nvSpPr>
          <p:spPr bwMode="auto">
            <a:xfrm>
              <a:off x="1584" y="359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50" name="Line 25"/>
            <p:cNvSpPr>
              <a:spLocks noChangeShapeType="1"/>
            </p:cNvSpPr>
            <p:nvPr/>
          </p:nvSpPr>
          <p:spPr bwMode="auto">
            <a:xfrm flipH="1">
              <a:off x="1218" y="3454"/>
              <a:ext cx="78" cy="144"/>
            </a:xfrm>
            <a:prstGeom prst="line">
              <a:avLst/>
            </a:prstGeom>
            <a:noFill/>
            <a:ln w="9525">
              <a:solidFill>
                <a:srgbClr val="000000"/>
              </a:solidFill>
              <a:round/>
              <a:headEnd/>
              <a:tailEnd type="triangle" w="med" len="med"/>
            </a:ln>
          </p:spPr>
          <p:txBody>
            <a:bodyPr/>
            <a:lstStyle/>
            <a:p>
              <a:endParaRPr lang="en-IN"/>
            </a:p>
          </p:txBody>
        </p:sp>
        <p:sp>
          <p:nvSpPr>
            <p:cNvPr id="52251" name="Line 26"/>
            <p:cNvSpPr>
              <a:spLocks noChangeShapeType="1"/>
            </p:cNvSpPr>
            <p:nvPr/>
          </p:nvSpPr>
          <p:spPr bwMode="auto">
            <a:xfrm>
              <a:off x="1296" y="3454"/>
              <a:ext cx="144" cy="144"/>
            </a:xfrm>
            <a:prstGeom prst="line">
              <a:avLst/>
            </a:prstGeom>
            <a:noFill/>
            <a:ln w="9525">
              <a:solidFill>
                <a:srgbClr val="000000"/>
              </a:solidFill>
              <a:round/>
              <a:headEnd/>
              <a:tailEnd type="triangle" w="med" len="med"/>
            </a:ln>
          </p:spPr>
          <p:txBody>
            <a:bodyPr/>
            <a:lstStyle/>
            <a:p>
              <a:endParaRPr lang="en-IN"/>
            </a:p>
          </p:txBody>
        </p:sp>
        <p:sp>
          <p:nvSpPr>
            <p:cNvPr id="52252" name="Oval 27"/>
            <p:cNvSpPr>
              <a:spLocks noChangeArrowheads="1"/>
            </p:cNvSpPr>
            <p:nvPr/>
          </p:nvSpPr>
          <p:spPr bwMode="auto">
            <a:xfrm>
              <a:off x="1368" y="359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53" name="AutoShape 28"/>
            <p:cNvSpPr>
              <a:spLocks noChangeArrowheads="1"/>
            </p:cNvSpPr>
            <p:nvPr/>
          </p:nvSpPr>
          <p:spPr bwMode="auto">
            <a:xfrm>
              <a:off x="1146" y="3742"/>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2254" name="AutoShape 29"/>
            <p:cNvSpPr>
              <a:spLocks noChangeArrowheads="1"/>
            </p:cNvSpPr>
            <p:nvPr/>
          </p:nvSpPr>
          <p:spPr bwMode="auto">
            <a:xfrm>
              <a:off x="1368" y="3742"/>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2255" name="Oval 30"/>
            <p:cNvSpPr>
              <a:spLocks noChangeArrowheads="1"/>
            </p:cNvSpPr>
            <p:nvPr/>
          </p:nvSpPr>
          <p:spPr bwMode="auto">
            <a:xfrm>
              <a:off x="1146" y="359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56" name="AutoShape 31"/>
            <p:cNvSpPr>
              <a:spLocks noChangeArrowheads="1"/>
            </p:cNvSpPr>
            <p:nvPr/>
          </p:nvSpPr>
          <p:spPr bwMode="auto">
            <a:xfrm>
              <a:off x="2160" y="3166"/>
              <a:ext cx="288" cy="144"/>
            </a:xfrm>
            <a:prstGeom prst="rightArrow">
              <a:avLst>
                <a:gd name="adj1" fmla="val 50000"/>
                <a:gd name="adj2" fmla="val 50000"/>
              </a:avLst>
            </a:prstGeom>
            <a:solidFill>
              <a:srgbClr val="F8F8F8"/>
            </a:solidFill>
            <a:ln w="9525">
              <a:solidFill>
                <a:srgbClr val="000000"/>
              </a:solidFill>
              <a:miter lim="800000"/>
              <a:headEnd/>
              <a:tailEnd/>
            </a:ln>
          </p:spPr>
          <p:txBody>
            <a:bodyPr/>
            <a:lstStyle/>
            <a:p>
              <a:endParaRPr lang="en-US" altLang="en-US"/>
            </a:p>
          </p:txBody>
        </p:sp>
        <p:sp>
          <p:nvSpPr>
            <p:cNvPr id="52257" name="Oval 32"/>
            <p:cNvSpPr>
              <a:spLocks noChangeArrowheads="1"/>
            </p:cNvSpPr>
            <p:nvPr/>
          </p:nvSpPr>
          <p:spPr bwMode="auto">
            <a:xfrm>
              <a:off x="3096" y="2649"/>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2258" name="Line 33"/>
            <p:cNvSpPr>
              <a:spLocks noChangeShapeType="1"/>
            </p:cNvSpPr>
            <p:nvPr/>
          </p:nvSpPr>
          <p:spPr bwMode="auto">
            <a:xfrm flipH="1">
              <a:off x="2958" y="2721"/>
              <a:ext cx="144" cy="144"/>
            </a:xfrm>
            <a:prstGeom prst="line">
              <a:avLst/>
            </a:prstGeom>
            <a:noFill/>
            <a:ln w="9525">
              <a:solidFill>
                <a:srgbClr val="000000"/>
              </a:solidFill>
              <a:round/>
              <a:headEnd/>
              <a:tailEnd type="triangle" w="med" len="med"/>
            </a:ln>
          </p:spPr>
          <p:txBody>
            <a:bodyPr/>
            <a:lstStyle/>
            <a:p>
              <a:endParaRPr lang="en-IN"/>
            </a:p>
          </p:txBody>
        </p:sp>
        <p:sp>
          <p:nvSpPr>
            <p:cNvPr id="52259" name="Oval 34"/>
            <p:cNvSpPr>
              <a:spLocks noChangeArrowheads="1"/>
            </p:cNvSpPr>
            <p:nvPr/>
          </p:nvSpPr>
          <p:spPr bwMode="auto">
            <a:xfrm>
              <a:off x="2880" y="2865"/>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2260" name="Line 35"/>
            <p:cNvSpPr>
              <a:spLocks noChangeShapeType="1"/>
            </p:cNvSpPr>
            <p:nvPr/>
          </p:nvSpPr>
          <p:spPr bwMode="auto">
            <a:xfrm>
              <a:off x="3240" y="2717"/>
              <a:ext cx="222" cy="148"/>
            </a:xfrm>
            <a:prstGeom prst="line">
              <a:avLst/>
            </a:prstGeom>
            <a:noFill/>
            <a:ln w="9525">
              <a:solidFill>
                <a:srgbClr val="000000"/>
              </a:solidFill>
              <a:round/>
              <a:headEnd/>
              <a:tailEnd type="triangle" w="med" len="med"/>
            </a:ln>
          </p:spPr>
          <p:txBody>
            <a:bodyPr/>
            <a:lstStyle/>
            <a:p>
              <a:endParaRPr lang="en-IN"/>
            </a:p>
          </p:txBody>
        </p:sp>
        <p:sp>
          <p:nvSpPr>
            <p:cNvPr id="52261" name="Oval 36"/>
            <p:cNvSpPr>
              <a:spLocks noChangeArrowheads="1"/>
            </p:cNvSpPr>
            <p:nvPr/>
          </p:nvSpPr>
          <p:spPr bwMode="auto">
            <a:xfrm>
              <a:off x="3384" y="2865"/>
              <a:ext cx="216" cy="144"/>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2262" name="Line 37"/>
            <p:cNvSpPr>
              <a:spLocks noChangeShapeType="1"/>
            </p:cNvSpPr>
            <p:nvPr/>
          </p:nvSpPr>
          <p:spPr bwMode="auto">
            <a:xfrm flipH="1">
              <a:off x="2742" y="3009"/>
              <a:ext cx="216" cy="144"/>
            </a:xfrm>
            <a:prstGeom prst="line">
              <a:avLst/>
            </a:prstGeom>
            <a:noFill/>
            <a:ln w="9525">
              <a:solidFill>
                <a:srgbClr val="000000"/>
              </a:solidFill>
              <a:round/>
              <a:headEnd/>
              <a:tailEnd type="triangle" w="med" len="med"/>
            </a:ln>
          </p:spPr>
          <p:txBody>
            <a:bodyPr/>
            <a:lstStyle/>
            <a:p>
              <a:endParaRPr lang="en-IN"/>
            </a:p>
          </p:txBody>
        </p:sp>
        <p:sp>
          <p:nvSpPr>
            <p:cNvPr id="52263" name="Oval 38"/>
            <p:cNvSpPr>
              <a:spLocks noChangeArrowheads="1"/>
            </p:cNvSpPr>
            <p:nvPr/>
          </p:nvSpPr>
          <p:spPr bwMode="auto">
            <a:xfrm>
              <a:off x="2670" y="315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64" name="AutoShape 39"/>
            <p:cNvSpPr>
              <a:spLocks noChangeArrowheads="1"/>
            </p:cNvSpPr>
            <p:nvPr/>
          </p:nvSpPr>
          <p:spPr bwMode="auto">
            <a:xfrm>
              <a:off x="2670" y="3297"/>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2265" name="Line 40"/>
            <p:cNvSpPr>
              <a:spLocks noChangeShapeType="1"/>
            </p:cNvSpPr>
            <p:nvPr/>
          </p:nvSpPr>
          <p:spPr bwMode="auto">
            <a:xfrm>
              <a:off x="2958" y="3009"/>
              <a:ext cx="144" cy="144"/>
            </a:xfrm>
            <a:prstGeom prst="line">
              <a:avLst/>
            </a:prstGeom>
            <a:noFill/>
            <a:ln w="9525">
              <a:solidFill>
                <a:srgbClr val="000000"/>
              </a:solidFill>
              <a:round/>
              <a:headEnd/>
              <a:tailEnd type="triangle" w="med" len="med"/>
            </a:ln>
          </p:spPr>
          <p:txBody>
            <a:bodyPr/>
            <a:lstStyle/>
            <a:p>
              <a:endParaRPr lang="en-IN"/>
            </a:p>
          </p:txBody>
        </p:sp>
        <p:sp>
          <p:nvSpPr>
            <p:cNvPr id="52266" name="Oval 41"/>
            <p:cNvSpPr>
              <a:spLocks noChangeArrowheads="1"/>
            </p:cNvSpPr>
            <p:nvPr/>
          </p:nvSpPr>
          <p:spPr bwMode="auto">
            <a:xfrm>
              <a:off x="3030" y="315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67" name="AutoShape 42"/>
            <p:cNvSpPr>
              <a:spLocks noChangeArrowheads="1"/>
            </p:cNvSpPr>
            <p:nvPr/>
          </p:nvSpPr>
          <p:spPr bwMode="auto">
            <a:xfrm>
              <a:off x="3030" y="3297"/>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2268" name="Line 43"/>
            <p:cNvSpPr>
              <a:spLocks noChangeShapeType="1"/>
            </p:cNvSpPr>
            <p:nvPr/>
          </p:nvSpPr>
          <p:spPr bwMode="auto">
            <a:xfrm flipH="1">
              <a:off x="3318" y="3009"/>
              <a:ext cx="144" cy="144"/>
            </a:xfrm>
            <a:prstGeom prst="line">
              <a:avLst/>
            </a:prstGeom>
            <a:noFill/>
            <a:ln w="9525">
              <a:solidFill>
                <a:srgbClr val="000000"/>
              </a:solidFill>
              <a:round/>
              <a:headEnd/>
              <a:tailEnd type="triangle" w="med" len="med"/>
            </a:ln>
          </p:spPr>
          <p:txBody>
            <a:bodyPr/>
            <a:lstStyle/>
            <a:p>
              <a:endParaRPr lang="en-IN"/>
            </a:p>
          </p:txBody>
        </p:sp>
        <p:sp>
          <p:nvSpPr>
            <p:cNvPr id="52269" name="Oval 44"/>
            <p:cNvSpPr>
              <a:spLocks noChangeArrowheads="1"/>
            </p:cNvSpPr>
            <p:nvPr/>
          </p:nvSpPr>
          <p:spPr bwMode="auto">
            <a:xfrm>
              <a:off x="3246" y="3153"/>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2270" name="Line 45"/>
            <p:cNvSpPr>
              <a:spLocks noChangeShapeType="1"/>
            </p:cNvSpPr>
            <p:nvPr/>
          </p:nvSpPr>
          <p:spPr bwMode="auto">
            <a:xfrm>
              <a:off x="3462" y="3009"/>
              <a:ext cx="282" cy="144"/>
            </a:xfrm>
            <a:prstGeom prst="line">
              <a:avLst/>
            </a:prstGeom>
            <a:noFill/>
            <a:ln w="9525">
              <a:solidFill>
                <a:srgbClr val="000000"/>
              </a:solidFill>
              <a:round/>
              <a:headEnd/>
              <a:tailEnd type="triangle" w="med" len="med"/>
            </a:ln>
          </p:spPr>
          <p:txBody>
            <a:bodyPr/>
            <a:lstStyle/>
            <a:p>
              <a:endParaRPr lang="en-IN"/>
            </a:p>
          </p:txBody>
        </p:sp>
        <p:sp>
          <p:nvSpPr>
            <p:cNvPr id="52271" name="Oval 46"/>
            <p:cNvSpPr>
              <a:spLocks noChangeArrowheads="1"/>
            </p:cNvSpPr>
            <p:nvPr/>
          </p:nvSpPr>
          <p:spPr bwMode="auto">
            <a:xfrm>
              <a:off x="3672" y="3153"/>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2272" name="Line 47"/>
            <p:cNvSpPr>
              <a:spLocks noChangeShapeType="1"/>
            </p:cNvSpPr>
            <p:nvPr/>
          </p:nvSpPr>
          <p:spPr bwMode="auto">
            <a:xfrm flipH="1">
              <a:off x="3744" y="3369"/>
              <a:ext cx="78" cy="144"/>
            </a:xfrm>
            <a:prstGeom prst="line">
              <a:avLst/>
            </a:prstGeom>
            <a:noFill/>
            <a:ln w="9525">
              <a:solidFill>
                <a:srgbClr val="000000"/>
              </a:solidFill>
              <a:round/>
              <a:headEnd/>
              <a:tailEnd type="triangle" w="med" len="med"/>
            </a:ln>
          </p:spPr>
          <p:txBody>
            <a:bodyPr/>
            <a:lstStyle/>
            <a:p>
              <a:endParaRPr lang="en-IN"/>
            </a:p>
          </p:txBody>
        </p:sp>
        <p:sp>
          <p:nvSpPr>
            <p:cNvPr id="52273" name="Line 48"/>
            <p:cNvSpPr>
              <a:spLocks noChangeShapeType="1"/>
            </p:cNvSpPr>
            <p:nvPr/>
          </p:nvSpPr>
          <p:spPr bwMode="auto">
            <a:xfrm>
              <a:off x="3822" y="3369"/>
              <a:ext cx="144" cy="144"/>
            </a:xfrm>
            <a:prstGeom prst="line">
              <a:avLst/>
            </a:prstGeom>
            <a:noFill/>
            <a:ln w="9525">
              <a:solidFill>
                <a:srgbClr val="000000"/>
              </a:solidFill>
              <a:round/>
              <a:headEnd/>
              <a:tailEnd type="triangle" w="med" len="med"/>
            </a:ln>
          </p:spPr>
          <p:txBody>
            <a:bodyPr/>
            <a:lstStyle/>
            <a:p>
              <a:endParaRPr lang="en-IN"/>
            </a:p>
          </p:txBody>
        </p:sp>
        <p:sp>
          <p:nvSpPr>
            <p:cNvPr id="52274" name="Oval 49"/>
            <p:cNvSpPr>
              <a:spLocks noChangeArrowheads="1"/>
            </p:cNvSpPr>
            <p:nvPr/>
          </p:nvSpPr>
          <p:spPr bwMode="auto">
            <a:xfrm>
              <a:off x="3894" y="351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75" name="AutoShape 50"/>
            <p:cNvSpPr>
              <a:spLocks noChangeArrowheads="1"/>
            </p:cNvSpPr>
            <p:nvPr/>
          </p:nvSpPr>
          <p:spPr bwMode="auto">
            <a:xfrm>
              <a:off x="3672" y="3657"/>
              <a:ext cx="144" cy="216"/>
            </a:xfrm>
            <a:prstGeom prst="flowChartExtract">
              <a:avLst/>
            </a:prstGeom>
            <a:solidFill>
              <a:srgbClr val="FFFFFF"/>
            </a:solidFill>
            <a:ln w="9525">
              <a:solidFill>
                <a:srgbClr val="000000"/>
              </a:solidFill>
              <a:miter lim="800000"/>
              <a:headEnd/>
              <a:tailEnd/>
            </a:ln>
          </p:spPr>
          <p:txBody>
            <a:bodyPr/>
            <a:lstStyle/>
            <a:p>
              <a:r>
                <a:rPr lang="en-US" altLang="en-US" sz="800"/>
                <a:t>F</a:t>
              </a:r>
              <a:endParaRPr lang="en-US" altLang="en-US" sz="1600"/>
            </a:p>
          </p:txBody>
        </p:sp>
        <p:sp>
          <p:nvSpPr>
            <p:cNvPr id="52276" name="AutoShape 51"/>
            <p:cNvSpPr>
              <a:spLocks noChangeArrowheads="1"/>
            </p:cNvSpPr>
            <p:nvPr/>
          </p:nvSpPr>
          <p:spPr bwMode="auto">
            <a:xfrm>
              <a:off x="3894" y="3657"/>
              <a:ext cx="144" cy="216"/>
            </a:xfrm>
            <a:prstGeom prst="flowChartExtract">
              <a:avLst/>
            </a:prstGeom>
            <a:solidFill>
              <a:srgbClr val="FFFFFF"/>
            </a:solidFill>
            <a:ln w="9525">
              <a:solidFill>
                <a:srgbClr val="000000"/>
              </a:solidFill>
              <a:miter lim="800000"/>
              <a:headEnd/>
              <a:tailEnd/>
            </a:ln>
          </p:spPr>
          <p:txBody>
            <a:bodyPr/>
            <a:lstStyle/>
            <a:p>
              <a:r>
                <a:rPr lang="en-US" altLang="en-US" sz="800"/>
                <a:t>G</a:t>
              </a:r>
              <a:endParaRPr lang="en-US" altLang="en-US" sz="1600"/>
            </a:p>
          </p:txBody>
        </p:sp>
        <p:sp>
          <p:nvSpPr>
            <p:cNvPr id="52277" name="Oval 52"/>
            <p:cNvSpPr>
              <a:spLocks noChangeArrowheads="1"/>
            </p:cNvSpPr>
            <p:nvPr/>
          </p:nvSpPr>
          <p:spPr bwMode="auto">
            <a:xfrm>
              <a:off x="3672" y="351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78" name="Line 53"/>
            <p:cNvSpPr>
              <a:spLocks noChangeShapeType="1"/>
            </p:cNvSpPr>
            <p:nvPr/>
          </p:nvSpPr>
          <p:spPr bwMode="auto">
            <a:xfrm flipH="1">
              <a:off x="3306" y="3369"/>
              <a:ext cx="78" cy="144"/>
            </a:xfrm>
            <a:prstGeom prst="line">
              <a:avLst/>
            </a:prstGeom>
            <a:noFill/>
            <a:ln w="9525">
              <a:solidFill>
                <a:srgbClr val="000000"/>
              </a:solidFill>
              <a:round/>
              <a:headEnd/>
              <a:tailEnd type="triangle" w="med" len="med"/>
            </a:ln>
          </p:spPr>
          <p:txBody>
            <a:bodyPr/>
            <a:lstStyle/>
            <a:p>
              <a:endParaRPr lang="en-IN"/>
            </a:p>
          </p:txBody>
        </p:sp>
        <p:sp>
          <p:nvSpPr>
            <p:cNvPr id="52279" name="Line 54"/>
            <p:cNvSpPr>
              <a:spLocks noChangeShapeType="1"/>
            </p:cNvSpPr>
            <p:nvPr/>
          </p:nvSpPr>
          <p:spPr bwMode="auto">
            <a:xfrm>
              <a:off x="3384" y="3369"/>
              <a:ext cx="144" cy="144"/>
            </a:xfrm>
            <a:prstGeom prst="line">
              <a:avLst/>
            </a:prstGeom>
            <a:noFill/>
            <a:ln w="9525">
              <a:solidFill>
                <a:srgbClr val="000000"/>
              </a:solidFill>
              <a:round/>
              <a:headEnd/>
              <a:tailEnd type="triangle" w="med" len="med"/>
            </a:ln>
          </p:spPr>
          <p:txBody>
            <a:bodyPr/>
            <a:lstStyle/>
            <a:p>
              <a:endParaRPr lang="en-IN"/>
            </a:p>
          </p:txBody>
        </p:sp>
        <p:sp>
          <p:nvSpPr>
            <p:cNvPr id="52280" name="Oval 55"/>
            <p:cNvSpPr>
              <a:spLocks noChangeArrowheads="1"/>
            </p:cNvSpPr>
            <p:nvPr/>
          </p:nvSpPr>
          <p:spPr bwMode="auto">
            <a:xfrm>
              <a:off x="3456" y="351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2281" name="AutoShape 56"/>
            <p:cNvSpPr>
              <a:spLocks noChangeArrowheads="1"/>
            </p:cNvSpPr>
            <p:nvPr/>
          </p:nvSpPr>
          <p:spPr bwMode="auto">
            <a:xfrm>
              <a:off x="3234" y="3657"/>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2282" name="AutoShape 57"/>
            <p:cNvSpPr>
              <a:spLocks noChangeArrowheads="1"/>
            </p:cNvSpPr>
            <p:nvPr/>
          </p:nvSpPr>
          <p:spPr bwMode="auto">
            <a:xfrm>
              <a:off x="3456" y="3657"/>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2283" name="Oval 58"/>
            <p:cNvSpPr>
              <a:spLocks noChangeArrowheads="1"/>
            </p:cNvSpPr>
            <p:nvPr/>
          </p:nvSpPr>
          <p:spPr bwMode="auto">
            <a:xfrm>
              <a:off x="3234" y="3513"/>
              <a:ext cx="144" cy="144"/>
            </a:xfrm>
            <a:prstGeom prst="ellipse">
              <a:avLst/>
            </a:prstGeom>
            <a:solidFill>
              <a:srgbClr val="000000"/>
            </a:solidFill>
            <a:ln w="9525">
              <a:solidFill>
                <a:srgbClr val="000000"/>
              </a:solidFill>
              <a:round/>
              <a:headEnd/>
              <a:tailEnd/>
            </a:ln>
          </p:spPr>
          <p:txBody>
            <a:bodyPr/>
            <a:lstStyle/>
            <a:p>
              <a:endParaRPr lang="en-US" altLang="en-US" sz="160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3600" smtClean="0">
                <a:solidFill>
                  <a:schemeClr val="bg1"/>
                </a:solidFill>
                <a:latin typeface="Calibri" pitchFamily="34" charset="0"/>
              </a:rPr>
              <a:t>Case 3: Deleting a Node from a Red Black Tree</a:t>
            </a:r>
          </a:p>
        </p:txBody>
      </p:sp>
      <p:sp>
        <p:nvSpPr>
          <p:cNvPr id="53251" name="Text Box 59"/>
          <p:cNvSpPr txBox="1">
            <a:spLocks noChangeArrowheads="1"/>
          </p:cNvSpPr>
          <p:nvPr/>
        </p:nvSpPr>
        <p:spPr bwMode="auto">
          <a:xfrm>
            <a:off x="1447800" y="1600200"/>
            <a:ext cx="6477000" cy="3805238"/>
          </a:xfrm>
          <a:prstGeom prst="rect">
            <a:avLst/>
          </a:prstGeom>
          <a:solidFill>
            <a:srgbClr val="FFCC99"/>
          </a:solidFill>
          <a:ln w="9525">
            <a:noFill/>
            <a:miter lim="800000"/>
            <a:headEnd/>
            <a:tailEnd/>
          </a:ln>
          <a:effectLst/>
        </p:spPr>
        <p:txBody>
          <a:bodyPr>
            <a:spAutoFit/>
          </a:bodyPr>
          <a:lstStyle/>
          <a:p>
            <a:pPr>
              <a:spcBef>
                <a:spcPct val="50000"/>
              </a:spcBef>
            </a:pPr>
            <a:r>
              <a:rPr lang="en-US" altLang="en-US" b="1">
                <a:solidFill>
                  <a:srgbClr val="993300"/>
                </a:solidFill>
              </a:rPr>
              <a:t>void del_case3(struct node *n)</a:t>
            </a:r>
          </a:p>
          <a:p>
            <a:pPr>
              <a:spcBef>
                <a:spcPct val="50000"/>
              </a:spcBef>
            </a:pPr>
            <a:r>
              <a:rPr lang="en-US" altLang="en-US" b="1">
                <a:solidFill>
                  <a:srgbClr val="993300"/>
                </a:solidFill>
              </a:rPr>
              <a:t>{	struct node *s = sibling(n); </a:t>
            </a:r>
          </a:p>
          <a:p>
            <a:pPr>
              <a:spcBef>
                <a:spcPct val="50000"/>
              </a:spcBef>
            </a:pPr>
            <a:r>
              <a:rPr lang="en-US" altLang="en-US" b="1">
                <a:solidFill>
                  <a:srgbClr val="993300"/>
                </a:solidFill>
              </a:rPr>
              <a:t>	if ((n-&gt;parent-&gt;color == BLACK) &amp;&amp; (s-&gt;color == BLACK) &amp;&amp;  (s-&gt;left-&gt;color == BLACK) &amp;&amp; (s-&gt;right-&gt;color == BLACK))        </a:t>
            </a:r>
          </a:p>
          <a:p>
            <a:pPr>
              <a:spcBef>
                <a:spcPct val="50000"/>
              </a:spcBef>
            </a:pPr>
            <a:r>
              <a:rPr lang="en-US" altLang="en-US" b="1">
                <a:solidFill>
                  <a:srgbClr val="993300"/>
                </a:solidFill>
              </a:rPr>
              <a:t>	 {	s-&gt;color = RED;</a:t>
            </a:r>
          </a:p>
          <a:p>
            <a:pPr>
              <a:spcBef>
                <a:spcPct val="50000"/>
              </a:spcBef>
            </a:pPr>
            <a:r>
              <a:rPr lang="en-US" altLang="en-US" b="1">
                <a:solidFill>
                  <a:srgbClr val="993300"/>
                </a:solidFill>
              </a:rPr>
              <a:t>		del_case1(n-&gt;parent);	</a:t>
            </a:r>
          </a:p>
          <a:p>
            <a:pPr>
              <a:spcBef>
                <a:spcPct val="50000"/>
              </a:spcBef>
            </a:pPr>
            <a:r>
              <a:rPr lang="en-US" altLang="en-US" b="1">
                <a:solidFill>
                  <a:srgbClr val="993300"/>
                </a:solidFill>
              </a:rPr>
              <a:t>	} </a:t>
            </a:r>
          </a:p>
          <a:p>
            <a:pPr>
              <a:spcBef>
                <a:spcPct val="50000"/>
              </a:spcBef>
            </a:pPr>
            <a:r>
              <a:rPr lang="en-US" altLang="en-US" b="1">
                <a:solidFill>
                  <a:srgbClr val="993300"/>
                </a:solidFill>
              </a:rPr>
              <a:t>	else		del_case4(n);</a:t>
            </a:r>
          </a:p>
          <a:p>
            <a:pPr>
              <a:spcBef>
                <a:spcPct val="50000"/>
              </a:spcBef>
            </a:pPr>
            <a:r>
              <a:rPr lang="en-US" altLang="en-US" b="1">
                <a:solidFill>
                  <a:srgbClr val="993300"/>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54275" name="Rectangle 2"/>
          <p:cNvSpPr txBox="1">
            <a:spLocks noChangeArrowheads="1"/>
          </p:cNvSpPr>
          <p:nvPr/>
        </p:nvSpPr>
        <p:spPr bwMode="auto">
          <a:xfrm>
            <a:off x="228600" y="1066800"/>
            <a:ext cx="8763000" cy="1447800"/>
          </a:xfrm>
          <a:prstGeom prst="rect">
            <a:avLst/>
          </a:prstGeom>
          <a:noFill/>
          <a:ln w="9525">
            <a:noFill/>
            <a:miter lim="800000"/>
            <a:headEnd/>
            <a:tailEnd/>
          </a:ln>
        </p:spPr>
        <p:txBody>
          <a:bodyPr/>
          <a:lstStyle/>
          <a:p>
            <a:pPr marL="342900" indent="-342900" eaLnBrk="0" hangingPunct="0">
              <a:lnSpc>
                <a:spcPct val="130000"/>
              </a:lnSpc>
              <a:spcBef>
                <a:spcPct val="20000"/>
              </a:spcBef>
              <a:buFont typeface="Arial" charset="0"/>
              <a:buChar char="•"/>
            </a:pPr>
            <a:r>
              <a:rPr lang="en-US" altLang="en-US" sz="2400" i="1">
                <a:latin typeface="Calibri" pitchFamily="34" charset="0"/>
              </a:rPr>
              <a:t>Case 4: If S and S's children are black, but P is red. </a:t>
            </a:r>
          </a:p>
          <a:p>
            <a:pPr marL="342900" indent="-342900" eaLnBrk="0" hangingPunct="0">
              <a:lnSpc>
                <a:spcPct val="130000"/>
              </a:lnSpc>
              <a:spcBef>
                <a:spcPct val="20000"/>
              </a:spcBef>
              <a:buFontTx/>
              <a:buChar char="•"/>
            </a:pPr>
            <a:r>
              <a:rPr lang="en-US" altLang="en-US" sz="2400">
                <a:latin typeface="Calibri" pitchFamily="34" charset="0"/>
              </a:rPr>
              <a:t>In this case, we interchange the colors of S and P. Although this will not affect the number of black nodes on paths going through S, but it will add one black node to the paths going through N, making up for the deleted black node on those paths. </a:t>
            </a:r>
          </a:p>
        </p:txBody>
      </p:sp>
      <p:grpSp>
        <p:nvGrpSpPr>
          <p:cNvPr id="54276" name="Group 3"/>
          <p:cNvGrpSpPr>
            <a:grpSpLocks/>
          </p:cNvGrpSpPr>
          <p:nvPr/>
        </p:nvGrpSpPr>
        <p:grpSpPr bwMode="auto">
          <a:xfrm>
            <a:off x="1447800" y="3810000"/>
            <a:ext cx="6324600" cy="2286000"/>
            <a:chOff x="726" y="1140"/>
            <a:chExt cx="3384" cy="1224"/>
          </a:xfrm>
        </p:grpSpPr>
        <p:sp>
          <p:nvSpPr>
            <p:cNvPr id="54277" name="Oval 4"/>
            <p:cNvSpPr>
              <a:spLocks noChangeArrowheads="1"/>
            </p:cNvSpPr>
            <p:nvPr/>
          </p:nvSpPr>
          <p:spPr bwMode="auto">
            <a:xfrm>
              <a:off x="1152" y="1140"/>
              <a:ext cx="216" cy="144"/>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4278" name="Line 5"/>
            <p:cNvSpPr>
              <a:spLocks noChangeShapeType="1"/>
            </p:cNvSpPr>
            <p:nvPr/>
          </p:nvSpPr>
          <p:spPr bwMode="auto">
            <a:xfrm flipH="1">
              <a:off x="1014" y="1212"/>
              <a:ext cx="144" cy="144"/>
            </a:xfrm>
            <a:prstGeom prst="line">
              <a:avLst/>
            </a:prstGeom>
            <a:noFill/>
            <a:ln w="9525">
              <a:solidFill>
                <a:srgbClr val="000000"/>
              </a:solidFill>
              <a:round/>
              <a:headEnd/>
              <a:tailEnd type="triangle" w="med" len="med"/>
            </a:ln>
          </p:spPr>
          <p:txBody>
            <a:bodyPr/>
            <a:lstStyle/>
            <a:p>
              <a:endParaRPr lang="en-IN"/>
            </a:p>
          </p:txBody>
        </p:sp>
        <p:sp>
          <p:nvSpPr>
            <p:cNvPr id="54279" name="Oval 6"/>
            <p:cNvSpPr>
              <a:spLocks noChangeArrowheads="1"/>
            </p:cNvSpPr>
            <p:nvPr/>
          </p:nvSpPr>
          <p:spPr bwMode="auto">
            <a:xfrm>
              <a:off x="936" y="1356"/>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4280" name="Line 7"/>
            <p:cNvSpPr>
              <a:spLocks noChangeShapeType="1"/>
            </p:cNvSpPr>
            <p:nvPr/>
          </p:nvSpPr>
          <p:spPr bwMode="auto">
            <a:xfrm>
              <a:off x="1296" y="1208"/>
              <a:ext cx="222" cy="148"/>
            </a:xfrm>
            <a:prstGeom prst="line">
              <a:avLst/>
            </a:prstGeom>
            <a:noFill/>
            <a:ln w="9525">
              <a:solidFill>
                <a:srgbClr val="000000"/>
              </a:solidFill>
              <a:round/>
              <a:headEnd/>
              <a:tailEnd type="triangle" w="med" len="med"/>
            </a:ln>
          </p:spPr>
          <p:txBody>
            <a:bodyPr/>
            <a:lstStyle/>
            <a:p>
              <a:endParaRPr lang="en-IN"/>
            </a:p>
          </p:txBody>
        </p:sp>
        <p:sp>
          <p:nvSpPr>
            <p:cNvPr id="54281" name="Oval 8"/>
            <p:cNvSpPr>
              <a:spLocks noChangeArrowheads="1"/>
            </p:cNvSpPr>
            <p:nvPr/>
          </p:nvSpPr>
          <p:spPr bwMode="auto">
            <a:xfrm>
              <a:off x="1440" y="1356"/>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4282" name="Line 9"/>
            <p:cNvSpPr>
              <a:spLocks noChangeShapeType="1"/>
            </p:cNvSpPr>
            <p:nvPr/>
          </p:nvSpPr>
          <p:spPr bwMode="auto">
            <a:xfrm flipH="1">
              <a:off x="798" y="1500"/>
              <a:ext cx="216" cy="144"/>
            </a:xfrm>
            <a:prstGeom prst="line">
              <a:avLst/>
            </a:prstGeom>
            <a:noFill/>
            <a:ln w="9525">
              <a:solidFill>
                <a:srgbClr val="000000"/>
              </a:solidFill>
              <a:round/>
              <a:headEnd/>
              <a:tailEnd type="triangle" w="med" len="med"/>
            </a:ln>
          </p:spPr>
          <p:txBody>
            <a:bodyPr/>
            <a:lstStyle/>
            <a:p>
              <a:endParaRPr lang="en-IN"/>
            </a:p>
          </p:txBody>
        </p:sp>
        <p:sp>
          <p:nvSpPr>
            <p:cNvPr id="54283" name="Oval 10"/>
            <p:cNvSpPr>
              <a:spLocks noChangeArrowheads="1"/>
            </p:cNvSpPr>
            <p:nvPr/>
          </p:nvSpPr>
          <p:spPr bwMode="auto">
            <a:xfrm>
              <a:off x="726" y="164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284" name="AutoShape 11"/>
            <p:cNvSpPr>
              <a:spLocks noChangeArrowheads="1"/>
            </p:cNvSpPr>
            <p:nvPr/>
          </p:nvSpPr>
          <p:spPr bwMode="auto">
            <a:xfrm>
              <a:off x="726" y="1788"/>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4285" name="Line 12"/>
            <p:cNvSpPr>
              <a:spLocks noChangeShapeType="1"/>
            </p:cNvSpPr>
            <p:nvPr/>
          </p:nvSpPr>
          <p:spPr bwMode="auto">
            <a:xfrm>
              <a:off x="1014" y="1500"/>
              <a:ext cx="144" cy="144"/>
            </a:xfrm>
            <a:prstGeom prst="line">
              <a:avLst/>
            </a:prstGeom>
            <a:noFill/>
            <a:ln w="9525">
              <a:solidFill>
                <a:srgbClr val="000000"/>
              </a:solidFill>
              <a:round/>
              <a:headEnd/>
              <a:tailEnd type="triangle" w="med" len="med"/>
            </a:ln>
          </p:spPr>
          <p:txBody>
            <a:bodyPr/>
            <a:lstStyle/>
            <a:p>
              <a:endParaRPr lang="en-IN"/>
            </a:p>
          </p:txBody>
        </p:sp>
        <p:sp>
          <p:nvSpPr>
            <p:cNvPr id="54286" name="Oval 13"/>
            <p:cNvSpPr>
              <a:spLocks noChangeArrowheads="1"/>
            </p:cNvSpPr>
            <p:nvPr/>
          </p:nvSpPr>
          <p:spPr bwMode="auto">
            <a:xfrm>
              <a:off x="1086" y="164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287" name="AutoShape 14"/>
            <p:cNvSpPr>
              <a:spLocks noChangeArrowheads="1"/>
            </p:cNvSpPr>
            <p:nvPr/>
          </p:nvSpPr>
          <p:spPr bwMode="auto">
            <a:xfrm>
              <a:off x="1086" y="1788"/>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4288" name="Line 15"/>
            <p:cNvSpPr>
              <a:spLocks noChangeShapeType="1"/>
            </p:cNvSpPr>
            <p:nvPr/>
          </p:nvSpPr>
          <p:spPr bwMode="auto">
            <a:xfrm flipH="1">
              <a:off x="1374" y="1500"/>
              <a:ext cx="144" cy="144"/>
            </a:xfrm>
            <a:prstGeom prst="line">
              <a:avLst/>
            </a:prstGeom>
            <a:noFill/>
            <a:ln w="9525">
              <a:solidFill>
                <a:srgbClr val="000000"/>
              </a:solidFill>
              <a:round/>
              <a:headEnd/>
              <a:tailEnd type="triangle" w="med" len="med"/>
            </a:ln>
          </p:spPr>
          <p:txBody>
            <a:bodyPr/>
            <a:lstStyle/>
            <a:p>
              <a:endParaRPr lang="en-IN"/>
            </a:p>
          </p:txBody>
        </p:sp>
        <p:sp>
          <p:nvSpPr>
            <p:cNvPr id="54289" name="Oval 16"/>
            <p:cNvSpPr>
              <a:spLocks noChangeArrowheads="1"/>
            </p:cNvSpPr>
            <p:nvPr/>
          </p:nvSpPr>
          <p:spPr bwMode="auto">
            <a:xfrm>
              <a:off x="1302" y="1644"/>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4290" name="Line 17"/>
            <p:cNvSpPr>
              <a:spLocks noChangeShapeType="1"/>
            </p:cNvSpPr>
            <p:nvPr/>
          </p:nvSpPr>
          <p:spPr bwMode="auto">
            <a:xfrm>
              <a:off x="1518" y="1500"/>
              <a:ext cx="282" cy="144"/>
            </a:xfrm>
            <a:prstGeom prst="line">
              <a:avLst/>
            </a:prstGeom>
            <a:noFill/>
            <a:ln w="9525">
              <a:solidFill>
                <a:srgbClr val="000000"/>
              </a:solidFill>
              <a:round/>
              <a:headEnd/>
              <a:tailEnd type="triangle" w="med" len="med"/>
            </a:ln>
          </p:spPr>
          <p:txBody>
            <a:bodyPr/>
            <a:lstStyle/>
            <a:p>
              <a:endParaRPr lang="en-IN"/>
            </a:p>
          </p:txBody>
        </p:sp>
        <p:sp>
          <p:nvSpPr>
            <p:cNvPr id="54291" name="Oval 18"/>
            <p:cNvSpPr>
              <a:spLocks noChangeArrowheads="1"/>
            </p:cNvSpPr>
            <p:nvPr/>
          </p:nvSpPr>
          <p:spPr bwMode="auto">
            <a:xfrm>
              <a:off x="1728" y="1644"/>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4292" name="Line 19"/>
            <p:cNvSpPr>
              <a:spLocks noChangeShapeType="1"/>
            </p:cNvSpPr>
            <p:nvPr/>
          </p:nvSpPr>
          <p:spPr bwMode="auto">
            <a:xfrm flipH="1">
              <a:off x="1800" y="1860"/>
              <a:ext cx="78" cy="144"/>
            </a:xfrm>
            <a:prstGeom prst="line">
              <a:avLst/>
            </a:prstGeom>
            <a:noFill/>
            <a:ln w="9525">
              <a:solidFill>
                <a:srgbClr val="000000"/>
              </a:solidFill>
              <a:round/>
              <a:headEnd/>
              <a:tailEnd type="triangle" w="med" len="med"/>
            </a:ln>
          </p:spPr>
          <p:txBody>
            <a:bodyPr/>
            <a:lstStyle/>
            <a:p>
              <a:endParaRPr lang="en-IN"/>
            </a:p>
          </p:txBody>
        </p:sp>
        <p:sp>
          <p:nvSpPr>
            <p:cNvPr id="54293" name="Line 20"/>
            <p:cNvSpPr>
              <a:spLocks noChangeShapeType="1"/>
            </p:cNvSpPr>
            <p:nvPr/>
          </p:nvSpPr>
          <p:spPr bwMode="auto">
            <a:xfrm>
              <a:off x="1878" y="1860"/>
              <a:ext cx="144" cy="144"/>
            </a:xfrm>
            <a:prstGeom prst="line">
              <a:avLst/>
            </a:prstGeom>
            <a:noFill/>
            <a:ln w="9525">
              <a:solidFill>
                <a:srgbClr val="000000"/>
              </a:solidFill>
              <a:round/>
              <a:headEnd/>
              <a:tailEnd type="triangle" w="med" len="med"/>
            </a:ln>
          </p:spPr>
          <p:txBody>
            <a:bodyPr/>
            <a:lstStyle/>
            <a:p>
              <a:endParaRPr lang="en-IN"/>
            </a:p>
          </p:txBody>
        </p:sp>
        <p:sp>
          <p:nvSpPr>
            <p:cNvPr id="54294" name="AutoShape 21"/>
            <p:cNvSpPr>
              <a:spLocks noChangeArrowheads="1"/>
            </p:cNvSpPr>
            <p:nvPr/>
          </p:nvSpPr>
          <p:spPr bwMode="auto">
            <a:xfrm>
              <a:off x="1728"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F</a:t>
              </a:r>
              <a:endParaRPr lang="en-US" altLang="en-US" sz="1600"/>
            </a:p>
          </p:txBody>
        </p:sp>
        <p:sp>
          <p:nvSpPr>
            <p:cNvPr id="54295" name="AutoShape 22"/>
            <p:cNvSpPr>
              <a:spLocks noChangeArrowheads="1"/>
            </p:cNvSpPr>
            <p:nvPr/>
          </p:nvSpPr>
          <p:spPr bwMode="auto">
            <a:xfrm>
              <a:off x="1950"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G</a:t>
              </a:r>
              <a:endParaRPr lang="en-US" altLang="en-US" sz="1600"/>
            </a:p>
          </p:txBody>
        </p:sp>
        <p:sp>
          <p:nvSpPr>
            <p:cNvPr id="54296" name="Line 23"/>
            <p:cNvSpPr>
              <a:spLocks noChangeShapeType="1"/>
            </p:cNvSpPr>
            <p:nvPr/>
          </p:nvSpPr>
          <p:spPr bwMode="auto">
            <a:xfrm flipH="1">
              <a:off x="1362" y="1860"/>
              <a:ext cx="78" cy="144"/>
            </a:xfrm>
            <a:prstGeom prst="line">
              <a:avLst/>
            </a:prstGeom>
            <a:noFill/>
            <a:ln w="9525">
              <a:solidFill>
                <a:srgbClr val="000000"/>
              </a:solidFill>
              <a:round/>
              <a:headEnd/>
              <a:tailEnd type="triangle" w="med" len="med"/>
            </a:ln>
          </p:spPr>
          <p:txBody>
            <a:bodyPr/>
            <a:lstStyle/>
            <a:p>
              <a:endParaRPr lang="en-IN"/>
            </a:p>
          </p:txBody>
        </p:sp>
        <p:sp>
          <p:nvSpPr>
            <p:cNvPr id="54297" name="Line 24"/>
            <p:cNvSpPr>
              <a:spLocks noChangeShapeType="1"/>
            </p:cNvSpPr>
            <p:nvPr/>
          </p:nvSpPr>
          <p:spPr bwMode="auto">
            <a:xfrm>
              <a:off x="1440" y="1860"/>
              <a:ext cx="144" cy="144"/>
            </a:xfrm>
            <a:prstGeom prst="line">
              <a:avLst/>
            </a:prstGeom>
            <a:noFill/>
            <a:ln w="9525">
              <a:solidFill>
                <a:srgbClr val="000000"/>
              </a:solidFill>
              <a:round/>
              <a:headEnd/>
              <a:tailEnd type="triangle" w="med" len="med"/>
            </a:ln>
          </p:spPr>
          <p:txBody>
            <a:bodyPr/>
            <a:lstStyle/>
            <a:p>
              <a:endParaRPr lang="en-IN"/>
            </a:p>
          </p:txBody>
        </p:sp>
        <p:sp>
          <p:nvSpPr>
            <p:cNvPr id="54298" name="AutoShape 25"/>
            <p:cNvSpPr>
              <a:spLocks noChangeArrowheads="1"/>
            </p:cNvSpPr>
            <p:nvPr/>
          </p:nvSpPr>
          <p:spPr bwMode="auto">
            <a:xfrm>
              <a:off x="1290"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4299" name="AutoShape 26"/>
            <p:cNvSpPr>
              <a:spLocks noChangeArrowheads="1"/>
            </p:cNvSpPr>
            <p:nvPr/>
          </p:nvSpPr>
          <p:spPr bwMode="auto">
            <a:xfrm>
              <a:off x="1512"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4300" name="Oval 27"/>
            <p:cNvSpPr>
              <a:spLocks noChangeArrowheads="1"/>
            </p:cNvSpPr>
            <p:nvPr/>
          </p:nvSpPr>
          <p:spPr bwMode="auto">
            <a:xfrm>
              <a:off x="1296"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01" name="Oval 28"/>
            <p:cNvSpPr>
              <a:spLocks noChangeArrowheads="1"/>
            </p:cNvSpPr>
            <p:nvPr/>
          </p:nvSpPr>
          <p:spPr bwMode="auto">
            <a:xfrm>
              <a:off x="1512"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02" name="Oval 29"/>
            <p:cNvSpPr>
              <a:spLocks noChangeArrowheads="1"/>
            </p:cNvSpPr>
            <p:nvPr/>
          </p:nvSpPr>
          <p:spPr bwMode="auto">
            <a:xfrm>
              <a:off x="1728"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03" name="Oval 30"/>
            <p:cNvSpPr>
              <a:spLocks noChangeArrowheads="1"/>
            </p:cNvSpPr>
            <p:nvPr/>
          </p:nvSpPr>
          <p:spPr bwMode="auto">
            <a:xfrm>
              <a:off x="1944"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04" name="AutoShape 31"/>
            <p:cNvSpPr>
              <a:spLocks noChangeArrowheads="1"/>
            </p:cNvSpPr>
            <p:nvPr/>
          </p:nvSpPr>
          <p:spPr bwMode="auto">
            <a:xfrm>
              <a:off x="2232" y="1572"/>
              <a:ext cx="360" cy="144"/>
            </a:xfrm>
            <a:prstGeom prst="rightArrow">
              <a:avLst>
                <a:gd name="adj1" fmla="val 50000"/>
                <a:gd name="adj2" fmla="val 62500"/>
              </a:avLst>
            </a:prstGeom>
            <a:solidFill>
              <a:srgbClr val="F8F8F8"/>
            </a:solidFill>
            <a:ln w="9525">
              <a:solidFill>
                <a:srgbClr val="000000"/>
              </a:solidFill>
              <a:miter lim="800000"/>
              <a:headEnd/>
              <a:tailEnd/>
            </a:ln>
          </p:spPr>
          <p:txBody>
            <a:bodyPr/>
            <a:lstStyle/>
            <a:p>
              <a:endParaRPr lang="en-US" altLang="en-US"/>
            </a:p>
          </p:txBody>
        </p:sp>
        <p:sp>
          <p:nvSpPr>
            <p:cNvPr id="54305" name="Oval 32"/>
            <p:cNvSpPr>
              <a:spLocks noChangeArrowheads="1"/>
            </p:cNvSpPr>
            <p:nvPr/>
          </p:nvSpPr>
          <p:spPr bwMode="auto">
            <a:xfrm>
              <a:off x="3168" y="1140"/>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4306" name="Line 33"/>
            <p:cNvSpPr>
              <a:spLocks noChangeShapeType="1"/>
            </p:cNvSpPr>
            <p:nvPr/>
          </p:nvSpPr>
          <p:spPr bwMode="auto">
            <a:xfrm flipH="1">
              <a:off x="3030" y="1212"/>
              <a:ext cx="144" cy="144"/>
            </a:xfrm>
            <a:prstGeom prst="line">
              <a:avLst/>
            </a:prstGeom>
            <a:noFill/>
            <a:ln w="9525">
              <a:solidFill>
                <a:srgbClr val="000000"/>
              </a:solidFill>
              <a:round/>
              <a:headEnd/>
              <a:tailEnd type="triangle" w="med" len="med"/>
            </a:ln>
          </p:spPr>
          <p:txBody>
            <a:bodyPr/>
            <a:lstStyle/>
            <a:p>
              <a:endParaRPr lang="en-IN"/>
            </a:p>
          </p:txBody>
        </p:sp>
        <p:sp>
          <p:nvSpPr>
            <p:cNvPr id="54307" name="Oval 34"/>
            <p:cNvSpPr>
              <a:spLocks noChangeArrowheads="1"/>
            </p:cNvSpPr>
            <p:nvPr/>
          </p:nvSpPr>
          <p:spPr bwMode="auto">
            <a:xfrm>
              <a:off x="2952" y="1356"/>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4308" name="Line 35"/>
            <p:cNvSpPr>
              <a:spLocks noChangeShapeType="1"/>
            </p:cNvSpPr>
            <p:nvPr/>
          </p:nvSpPr>
          <p:spPr bwMode="auto">
            <a:xfrm>
              <a:off x="3318" y="1212"/>
              <a:ext cx="216" cy="144"/>
            </a:xfrm>
            <a:prstGeom prst="line">
              <a:avLst/>
            </a:prstGeom>
            <a:noFill/>
            <a:ln w="9525">
              <a:solidFill>
                <a:srgbClr val="000000"/>
              </a:solidFill>
              <a:round/>
              <a:headEnd/>
              <a:tailEnd type="triangle" w="med" len="med"/>
            </a:ln>
          </p:spPr>
          <p:txBody>
            <a:bodyPr/>
            <a:lstStyle/>
            <a:p>
              <a:endParaRPr lang="en-IN"/>
            </a:p>
          </p:txBody>
        </p:sp>
        <p:sp>
          <p:nvSpPr>
            <p:cNvPr id="54309" name="Oval 36"/>
            <p:cNvSpPr>
              <a:spLocks noChangeArrowheads="1"/>
            </p:cNvSpPr>
            <p:nvPr/>
          </p:nvSpPr>
          <p:spPr bwMode="auto">
            <a:xfrm>
              <a:off x="3456" y="1356"/>
              <a:ext cx="216" cy="144"/>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4310" name="Line 37"/>
            <p:cNvSpPr>
              <a:spLocks noChangeShapeType="1"/>
            </p:cNvSpPr>
            <p:nvPr/>
          </p:nvSpPr>
          <p:spPr bwMode="auto">
            <a:xfrm flipH="1">
              <a:off x="2814" y="1500"/>
              <a:ext cx="216" cy="144"/>
            </a:xfrm>
            <a:prstGeom prst="line">
              <a:avLst/>
            </a:prstGeom>
            <a:noFill/>
            <a:ln w="9525">
              <a:solidFill>
                <a:srgbClr val="000000"/>
              </a:solidFill>
              <a:round/>
              <a:headEnd/>
              <a:tailEnd type="triangle" w="med" len="med"/>
            </a:ln>
          </p:spPr>
          <p:txBody>
            <a:bodyPr/>
            <a:lstStyle/>
            <a:p>
              <a:endParaRPr lang="en-IN"/>
            </a:p>
          </p:txBody>
        </p:sp>
        <p:sp>
          <p:nvSpPr>
            <p:cNvPr id="54311" name="Oval 38"/>
            <p:cNvSpPr>
              <a:spLocks noChangeArrowheads="1"/>
            </p:cNvSpPr>
            <p:nvPr/>
          </p:nvSpPr>
          <p:spPr bwMode="auto">
            <a:xfrm>
              <a:off x="2742" y="164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12" name="AutoShape 39"/>
            <p:cNvSpPr>
              <a:spLocks noChangeArrowheads="1"/>
            </p:cNvSpPr>
            <p:nvPr/>
          </p:nvSpPr>
          <p:spPr bwMode="auto">
            <a:xfrm>
              <a:off x="2742" y="1788"/>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4313" name="Line 40"/>
            <p:cNvSpPr>
              <a:spLocks noChangeShapeType="1"/>
            </p:cNvSpPr>
            <p:nvPr/>
          </p:nvSpPr>
          <p:spPr bwMode="auto">
            <a:xfrm>
              <a:off x="3030" y="1500"/>
              <a:ext cx="144" cy="144"/>
            </a:xfrm>
            <a:prstGeom prst="line">
              <a:avLst/>
            </a:prstGeom>
            <a:noFill/>
            <a:ln w="9525">
              <a:solidFill>
                <a:srgbClr val="000000"/>
              </a:solidFill>
              <a:round/>
              <a:headEnd/>
              <a:tailEnd type="triangle" w="med" len="med"/>
            </a:ln>
          </p:spPr>
          <p:txBody>
            <a:bodyPr/>
            <a:lstStyle/>
            <a:p>
              <a:endParaRPr lang="en-IN"/>
            </a:p>
          </p:txBody>
        </p:sp>
        <p:sp>
          <p:nvSpPr>
            <p:cNvPr id="54314" name="Oval 41"/>
            <p:cNvSpPr>
              <a:spLocks noChangeArrowheads="1"/>
            </p:cNvSpPr>
            <p:nvPr/>
          </p:nvSpPr>
          <p:spPr bwMode="auto">
            <a:xfrm>
              <a:off x="3102" y="164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15" name="AutoShape 42"/>
            <p:cNvSpPr>
              <a:spLocks noChangeArrowheads="1"/>
            </p:cNvSpPr>
            <p:nvPr/>
          </p:nvSpPr>
          <p:spPr bwMode="auto">
            <a:xfrm>
              <a:off x="3102" y="1788"/>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4316" name="Line 43"/>
            <p:cNvSpPr>
              <a:spLocks noChangeShapeType="1"/>
            </p:cNvSpPr>
            <p:nvPr/>
          </p:nvSpPr>
          <p:spPr bwMode="auto">
            <a:xfrm flipH="1">
              <a:off x="3390" y="1500"/>
              <a:ext cx="144" cy="144"/>
            </a:xfrm>
            <a:prstGeom prst="line">
              <a:avLst/>
            </a:prstGeom>
            <a:noFill/>
            <a:ln w="9525">
              <a:solidFill>
                <a:srgbClr val="000000"/>
              </a:solidFill>
              <a:round/>
              <a:headEnd/>
              <a:tailEnd type="triangle" w="med" len="med"/>
            </a:ln>
          </p:spPr>
          <p:txBody>
            <a:bodyPr/>
            <a:lstStyle/>
            <a:p>
              <a:endParaRPr lang="en-IN"/>
            </a:p>
          </p:txBody>
        </p:sp>
        <p:sp>
          <p:nvSpPr>
            <p:cNvPr id="54317" name="Oval 44"/>
            <p:cNvSpPr>
              <a:spLocks noChangeArrowheads="1"/>
            </p:cNvSpPr>
            <p:nvPr/>
          </p:nvSpPr>
          <p:spPr bwMode="auto">
            <a:xfrm>
              <a:off x="3318" y="1644"/>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4318" name="Line 45"/>
            <p:cNvSpPr>
              <a:spLocks noChangeShapeType="1"/>
            </p:cNvSpPr>
            <p:nvPr/>
          </p:nvSpPr>
          <p:spPr bwMode="auto">
            <a:xfrm>
              <a:off x="3534" y="1500"/>
              <a:ext cx="282" cy="144"/>
            </a:xfrm>
            <a:prstGeom prst="line">
              <a:avLst/>
            </a:prstGeom>
            <a:noFill/>
            <a:ln w="9525">
              <a:solidFill>
                <a:srgbClr val="000000"/>
              </a:solidFill>
              <a:round/>
              <a:headEnd/>
              <a:tailEnd type="triangle" w="med" len="med"/>
            </a:ln>
          </p:spPr>
          <p:txBody>
            <a:bodyPr/>
            <a:lstStyle/>
            <a:p>
              <a:endParaRPr lang="en-IN"/>
            </a:p>
          </p:txBody>
        </p:sp>
        <p:sp>
          <p:nvSpPr>
            <p:cNvPr id="54319" name="Oval 46"/>
            <p:cNvSpPr>
              <a:spLocks noChangeArrowheads="1"/>
            </p:cNvSpPr>
            <p:nvPr/>
          </p:nvSpPr>
          <p:spPr bwMode="auto">
            <a:xfrm>
              <a:off x="3744" y="1644"/>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4320" name="Line 47"/>
            <p:cNvSpPr>
              <a:spLocks noChangeShapeType="1"/>
            </p:cNvSpPr>
            <p:nvPr/>
          </p:nvSpPr>
          <p:spPr bwMode="auto">
            <a:xfrm flipH="1">
              <a:off x="3816" y="1860"/>
              <a:ext cx="78" cy="144"/>
            </a:xfrm>
            <a:prstGeom prst="line">
              <a:avLst/>
            </a:prstGeom>
            <a:noFill/>
            <a:ln w="9525">
              <a:solidFill>
                <a:srgbClr val="000000"/>
              </a:solidFill>
              <a:round/>
              <a:headEnd/>
              <a:tailEnd type="triangle" w="med" len="med"/>
            </a:ln>
          </p:spPr>
          <p:txBody>
            <a:bodyPr/>
            <a:lstStyle/>
            <a:p>
              <a:endParaRPr lang="en-IN"/>
            </a:p>
          </p:txBody>
        </p:sp>
        <p:sp>
          <p:nvSpPr>
            <p:cNvPr id="54321" name="Line 48"/>
            <p:cNvSpPr>
              <a:spLocks noChangeShapeType="1"/>
            </p:cNvSpPr>
            <p:nvPr/>
          </p:nvSpPr>
          <p:spPr bwMode="auto">
            <a:xfrm>
              <a:off x="3894" y="1860"/>
              <a:ext cx="144" cy="144"/>
            </a:xfrm>
            <a:prstGeom prst="line">
              <a:avLst/>
            </a:prstGeom>
            <a:noFill/>
            <a:ln w="9525">
              <a:solidFill>
                <a:srgbClr val="000000"/>
              </a:solidFill>
              <a:round/>
              <a:headEnd/>
              <a:tailEnd type="triangle" w="med" len="med"/>
            </a:ln>
          </p:spPr>
          <p:txBody>
            <a:bodyPr/>
            <a:lstStyle/>
            <a:p>
              <a:endParaRPr lang="en-IN"/>
            </a:p>
          </p:txBody>
        </p:sp>
        <p:sp>
          <p:nvSpPr>
            <p:cNvPr id="54322" name="AutoShape 49"/>
            <p:cNvSpPr>
              <a:spLocks noChangeArrowheads="1"/>
            </p:cNvSpPr>
            <p:nvPr/>
          </p:nvSpPr>
          <p:spPr bwMode="auto">
            <a:xfrm>
              <a:off x="3744"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F</a:t>
              </a:r>
              <a:endParaRPr lang="en-US" altLang="en-US" sz="1600"/>
            </a:p>
          </p:txBody>
        </p:sp>
        <p:sp>
          <p:nvSpPr>
            <p:cNvPr id="54323" name="AutoShape 50"/>
            <p:cNvSpPr>
              <a:spLocks noChangeArrowheads="1"/>
            </p:cNvSpPr>
            <p:nvPr/>
          </p:nvSpPr>
          <p:spPr bwMode="auto">
            <a:xfrm>
              <a:off x="3966"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G</a:t>
              </a:r>
              <a:endParaRPr lang="en-US" altLang="en-US" sz="1600"/>
            </a:p>
          </p:txBody>
        </p:sp>
        <p:sp>
          <p:nvSpPr>
            <p:cNvPr id="54324" name="Line 51"/>
            <p:cNvSpPr>
              <a:spLocks noChangeShapeType="1"/>
            </p:cNvSpPr>
            <p:nvPr/>
          </p:nvSpPr>
          <p:spPr bwMode="auto">
            <a:xfrm flipH="1">
              <a:off x="3378" y="1860"/>
              <a:ext cx="78" cy="144"/>
            </a:xfrm>
            <a:prstGeom prst="line">
              <a:avLst/>
            </a:prstGeom>
            <a:noFill/>
            <a:ln w="9525">
              <a:solidFill>
                <a:srgbClr val="000000"/>
              </a:solidFill>
              <a:round/>
              <a:headEnd/>
              <a:tailEnd type="triangle" w="med" len="med"/>
            </a:ln>
          </p:spPr>
          <p:txBody>
            <a:bodyPr/>
            <a:lstStyle/>
            <a:p>
              <a:endParaRPr lang="en-IN"/>
            </a:p>
          </p:txBody>
        </p:sp>
        <p:sp>
          <p:nvSpPr>
            <p:cNvPr id="54325" name="Line 52"/>
            <p:cNvSpPr>
              <a:spLocks noChangeShapeType="1"/>
            </p:cNvSpPr>
            <p:nvPr/>
          </p:nvSpPr>
          <p:spPr bwMode="auto">
            <a:xfrm>
              <a:off x="3456" y="1860"/>
              <a:ext cx="144" cy="144"/>
            </a:xfrm>
            <a:prstGeom prst="line">
              <a:avLst/>
            </a:prstGeom>
            <a:noFill/>
            <a:ln w="9525">
              <a:solidFill>
                <a:srgbClr val="000000"/>
              </a:solidFill>
              <a:round/>
              <a:headEnd/>
              <a:tailEnd type="triangle" w="med" len="med"/>
            </a:ln>
          </p:spPr>
          <p:txBody>
            <a:bodyPr/>
            <a:lstStyle/>
            <a:p>
              <a:endParaRPr lang="en-IN"/>
            </a:p>
          </p:txBody>
        </p:sp>
        <p:sp>
          <p:nvSpPr>
            <p:cNvPr id="54326" name="AutoShape 53"/>
            <p:cNvSpPr>
              <a:spLocks noChangeArrowheads="1"/>
            </p:cNvSpPr>
            <p:nvPr/>
          </p:nvSpPr>
          <p:spPr bwMode="auto">
            <a:xfrm>
              <a:off x="3306"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4327" name="AutoShape 54"/>
            <p:cNvSpPr>
              <a:spLocks noChangeArrowheads="1"/>
            </p:cNvSpPr>
            <p:nvPr/>
          </p:nvSpPr>
          <p:spPr bwMode="auto">
            <a:xfrm>
              <a:off x="3528" y="2148"/>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4328" name="Oval 55"/>
            <p:cNvSpPr>
              <a:spLocks noChangeArrowheads="1"/>
            </p:cNvSpPr>
            <p:nvPr/>
          </p:nvSpPr>
          <p:spPr bwMode="auto">
            <a:xfrm>
              <a:off x="3312"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29" name="Oval 56"/>
            <p:cNvSpPr>
              <a:spLocks noChangeArrowheads="1"/>
            </p:cNvSpPr>
            <p:nvPr/>
          </p:nvSpPr>
          <p:spPr bwMode="auto">
            <a:xfrm>
              <a:off x="3528"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30" name="Oval 57"/>
            <p:cNvSpPr>
              <a:spLocks noChangeArrowheads="1"/>
            </p:cNvSpPr>
            <p:nvPr/>
          </p:nvSpPr>
          <p:spPr bwMode="auto">
            <a:xfrm>
              <a:off x="3744"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4331" name="Oval 58"/>
            <p:cNvSpPr>
              <a:spLocks noChangeArrowheads="1"/>
            </p:cNvSpPr>
            <p:nvPr/>
          </p:nvSpPr>
          <p:spPr bwMode="auto">
            <a:xfrm>
              <a:off x="3960" y="2004"/>
              <a:ext cx="144" cy="144"/>
            </a:xfrm>
            <a:prstGeom prst="ellipse">
              <a:avLst/>
            </a:prstGeom>
            <a:solidFill>
              <a:srgbClr val="000000"/>
            </a:solidFill>
            <a:ln w="9525">
              <a:solidFill>
                <a:srgbClr val="000000"/>
              </a:solidFill>
              <a:round/>
              <a:headEnd/>
              <a:tailEnd/>
            </a:ln>
          </p:spPr>
          <p:txBody>
            <a:bodyPr/>
            <a:lstStyle/>
            <a:p>
              <a:endParaRPr lang="en-US" altLang="en-US" sz="1600"/>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Case 4: Deleting a node from a Red Black Tree</a:t>
            </a:r>
          </a:p>
        </p:txBody>
      </p:sp>
      <p:sp>
        <p:nvSpPr>
          <p:cNvPr id="55299" name="Text Box 59"/>
          <p:cNvSpPr txBox="1">
            <a:spLocks noChangeArrowheads="1"/>
          </p:cNvSpPr>
          <p:nvPr/>
        </p:nvSpPr>
        <p:spPr bwMode="auto">
          <a:xfrm>
            <a:off x="1371600" y="1676400"/>
            <a:ext cx="6324600" cy="3805238"/>
          </a:xfrm>
          <a:prstGeom prst="rect">
            <a:avLst/>
          </a:prstGeom>
          <a:solidFill>
            <a:srgbClr val="FFCC99"/>
          </a:solidFill>
          <a:ln w="9525">
            <a:noFill/>
            <a:miter lim="800000"/>
            <a:headEnd/>
            <a:tailEnd/>
          </a:ln>
          <a:effectLst/>
        </p:spPr>
        <p:txBody>
          <a:bodyPr>
            <a:spAutoFit/>
          </a:bodyPr>
          <a:lstStyle/>
          <a:p>
            <a:pPr>
              <a:spcBef>
                <a:spcPct val="50000"/>
              </a:spcBef>
            </a:pPr>
            <a:r>
              <a:rPr lang="en-US" altLang="en-US" b="1">
                <a:solidFill>
                  <a:srgbClr val="993300"/>
                </a:solidFill>
              </a:rPr>
              <a:t>void del_case4(struct node *n)</a:t>
            </a:r>
          </a:p>
          <a:p>
            <a:pPr>
              <a:spcBef>
                <a:spcPct val="50000"/>
              </a:spcBef>
            </a:pPr>
            <a:r>
              <a:rPr lang="en-US" altLang="en-US" b="1">
                <a:solidFill>
                  <a:srgbClr val="993300"/>
                </a:solidFill>
              </a:rPr>
              <a:t>{	struct node *s = sibling(n); </a:t>
            </a:r>
          </a:p>
          <a:p>
            <a:pPr>
              <a:spcBef>
                <a:spcPct val="50000"/>
              </a:spcBef>
            </a:pPr>
            <a:r>
              <a:rPr lang="en-US" altLang="en-US" b="1">
                <a:solidFill>
                  <a:srgbClr val="993300"/>
                </a:solidFill>
              </a:rPr>
              <a:t>	if ((n-&gt;parent-&gt;color == RED) &amp;&amp; (s-&gt;color == BLACK) &amp;&amp; (s-&gt;left-&gt;color == BLACK) &amp;&amp; (s-&gt;right-&gt;color == BLACK))         	</a:t>
            </a:r>
          </a:p>
          <a:p>
            <a:pPr>
              <a:spcBef>
                <a:spcPct val="50000"/>
              </a:spcBef>
            </a:pPr>
            <a:r>
              <a:rPr lang="en-US" altLang="en-US" b="1">
                <a:solidFill>
                  <a:srgbClr val="993300"/>
                </a:solidFill>
              </a:rPr>
              <a:t>	{	s-&gt;color = RED;</a:t>
            </a:r>
          </a:p>
          <a:p>
            <a:pPr>
              <a:spcBef>
                <a:spcPct val="50000"/>
              </a:spcBef>
            </a:pPr>
            <a:r>
              <a:rPr lang="en-US" altLang="en-US" b="1">
                <a:solidFill>
                  <a:srgbClr val="993300"/>
                </a:solidFill>
              </a:rPr>
              <a:t>		n-&gt;parent-&gt;color = BLACK;	</a:t>
            </a:r>
          </a:p>
          <a:p>
            <a:pPr>
              <a:spcBef>
                <a:spcPct val="50000"/>
              </a:spcBef>
            </a:pPr>
            <a:r>
              <a:rPr lang="en-US" altLang="en-US" b="1">
                <a:solidFill>
                  <a:srgbClr val="993300"/>
                </a:solidFill>
              </a:rPr>
              <a:t>	} else</a:t>
            </a:r>
          </a:p>
          <a:p>
            <a:pPr>
              <a:spcBef>
                <a:spcPct val="50000"/>
              </a:spcBef>
            </a:pPr>
            <a:r>
              <a:rPr lang="en-US" altLang="en-US" b="1">
                <a:solidFill>
                  <a:srgbClr val="993300"/>
                </a:solidFill>
              </a:rPr>
              <a:t>		del_case5(n); </a:t>
            </a:r>
          </a:p>
          <a:p>
            <a:pPr>
              <a:spcBef>
                <a:spcPct val="50000"/>
              </a:spcBef>
            </a:pPr>
            <a:r>
              <a:rPr lang="en-US" altLang="en-US" b="1">
                <a:solidFill>
                  <a:srgbClr val="993300"/>
                </a:solidFill>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56323" name="Rectangle 2"/>
          <p:cNvSpPr txBox="1">
            <a:spLocks noChangeArrowheads="1"/>
          </p:cNvSpPr>
          <p:nvPr/>
        </p:nvSpPr>
        <p:spPr bwMode="auto">
          <a:xfrm>
            <a:off x="381000" y="1143000"/>
            <a:ext cx="84582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i="1">
                <a:latin typeface="Calibri" pitchFamily="34" charset="0"/>
              </a:rPr>
              <a:t>Case 5: If N is the left child of P and S is black, S’s left child is red, S's right child is black.</a:t>
            </a:r>
            <a:r>
              <a:rPr lang="en-US" altLang="en-US" sz="2400">
                <a:latin typeface="Calibri" pitchFamily="34" charset="0"/>
              </a:rPr>
              <a:t> </a:t>
            </a:r>
          </a:p>
          <a:p>
            <a:pPr marL="342900" indent="-342900" eaLnBrk="0" hangingPunct="0">
              <a:spcBef>
                <a:spcPct val="20000"/>
              </a:spcBef>
              <a:buFontTx/>
              <a:buChar char="•"/>
            </a:pPr>
            <a:r>
              <a:rPr lang="en-US" altLang="en-US" sz="2400">
                <a:latin typeface="Calibri" pitchFamily="34" charset="0"/>
              </a:rPr>
              <a:t>In this case, perform a right rotation at S. After the rotation, S's left child becomes S's parent and N's new sibling. Also interchange the colors of S and its new parent. </a:t>
            </a:r>
          </a:p>
          <a:p>
            <a:pPr marL="342900" indent="-342900" eaLnBrk="0" hangingPunct="0">
              <a:spcBef>
                <a:spcPct val="20000"/>
              </a:spcBef>
              <a:buFontTx/>
              <a:buChar char="•"/>
            </a:pPr>
            <a:r>
              <a:rPr lang="en-US" altLang="en-US" sz="2400">
                <a:latin typeface="Calibri" pitchFamily="34" charset="0"/>
              </a:rPr>
              <a:t>Note that now all paths still have equal number of black nodes, but N has a black sibling whose right child is red, so we fall into case 6. </a:t>
            </a:r>
          </a:p>
        </p:txBody>
      </p:sp>
      <p:grpSp>
        <p:nvGrpSpPr>
          <p:cNvPr id="56324" name="Group 41"/>
          <p:cNvGrpSpPr>
            <a:grpSpLocks/>
          </p:cNvGrpSpPr>
          <p:nvPr/>
        </p:nvGrpSpPr>
        <p:grpSpPr bwMode="auto">
          <a:xfrm>
            <a:off x="1695450" y="4648200"/>
            <a:ext cx="1276350" cy="1600200"/>
            <a:chOff x="1068" y="2928"/>
            <a:chExt cx="804" cy="1008"/>
          </a:xfrm>
        </p:grpSpPr>
        <p:sp>
          <p:nvSpPr>
            <p:cNvPr id="56345" name="Oval 3"/>
            <p:cNvSpPr>
              <a:spLocks noChangeArrowheads="1"/>
            </p:cNvSpPr>
            <p:nvPr/>
          </p:nvSpPr>
          <p:spPr bwMode="auto">
            <a:xfrm>
              <a:off x="1218" y="2928"/>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6346" name="Line 4"/>
            <p:cNvSpPr>
              <a:spLocks noChangeShapeType="1"/>
            </p:cNvSpPr>
            <p:nvPr/>
          </p:nvSpPr>
          <p:spPr bwMode="auto">
            <a:xfrm flipH="1">
              <a:off x="1152" y="3072"/>
              <a:ext cx="144" cy="144"/>
            </a:xfrm>
            <a:prstGeom prst="line">
              <a:avLst/>
            </a:prstGeom>
            <a:noFill/>
            <a:ln w="9525">
              <a:solidFill>
                <a:srgbClr val="000000"/>
              </a:solidFill>
              <a:round/>
              <a:headEnd/>
              <a:tailEnd type="triangle" w="med" len="med"/>
            </a:ln>
          </p:spPr>
          <p:txBody>
            <a:bodyPr/>
            <a:lstStyle/>
            <a:p>
              <a:endParaRPr lang="en-IN"/>
            </a:p>
          </p:txBody>
        </p:sp>
        <p:sp>
          <p:nvSpPr>
            <p:cNvPr id="56347" name="Oval 5"/>
            <p:cNvSpPr>
              <a:spLocks noChangeArrowheads="1"/>
            </p:cNvSpPr>
            <p:nvPr/>
          </p:nvSpPr>
          <p:spPr bwMode="auto">
            <a:xfrm>
              <a:off x="1080" y="3216"/>
              <a:ext cx="288" cy="216"/>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6348" name="Line 6"/>
            <p:cNvSpPr>
              <a:spLocks noChangeShapeType="1"/>
            </p:cNvSpPr>
            <p:nvPr/>
          </p:nvSpPr>
          <p:spPr bwMode="auto">
            <a:xfrm>
              <a:off x="1296" y="3072"/>
              <a:ext cx="282" cy="144"/>
            </a:xfrm>
            <a:prstGeom prst="line">
              <a:avLst/>
            </a:prstGeom>
            <a:noFill/>
            <a:ln w="9525">
              <a:solidFill>
                <a:srgbClr val="000000"/>
              </a:solidFill>
              <a:round/>
              <a:headEnd/>
              <a:tailEnd type="triangle" w="med" len="med"/>
            </a:ln>
          </p:spPr>
          <p:txBody>
            <a:bodyPr/>
            <a:lstStyle/>
            <a:p>
              <a:endParaRPr lang="en-IN"/>
            </a:p>
          </p:txBody>
        </p:sp>
        <p:sp>
          <p:nvSpPr>
            <p:cNvPr id="56349" name="Oval 7"/>
            <p:cNvSpPr>
              <a:spLocks noChangeArrowheads="1"/>
            </p:cNvSpPr>
            <p:nvPr/>
          </p:nvSpPr>
          <p:spPr bwMode="auto">
            <a:xfrm>
              <a:off x="1506" y="3216"/>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6350" name="Line 8"/>
            <p:cNvSpPr>
              <a:spLocks noChangeShapeType="1"/>
            </p:cNvSpPr>
            <p:nvPr/>
          </p:nvSpPr>
          <p:spPr bwMode="auto">
            <a:xfrm flipH="1">
              <a:off x="1578" y="3432"/>
              <a:ext cx="78" cy="144"/>
            </a:xfrm>
            <a:prstGeom prst="line">
              <a:avLst/>
            </a:prstGeom>
            <a:noFill/>
            <a:ln w="9525">
              <a:solidFill>
                <a:srgbClr val="000000"/>
              </a:solidFill>
              <a:round/>
              <a:headEnd/>
              <a:tailEnd type="triangle" w="med" len="med"/>
            </a:ln>
          </p:spPr>
          <p:txBody>
            <a:bodyPr/>
            <a:lstStyle/>
            <a:p>
              <a:endParaRPr lang="en-IN"/>
            </a:p>
          </p:txBody>
        </p:sp>
        <p:sp>
          <p:nvSpPr>
            <p:cNvPr id="56351" name="Line 9"/>
            <p:cNvSpPr>
              <a:spLocks noChangeShapeType="1"/>
            </p:cNvSpPr>
            <p:nvPr/>
          </p:nvSpPr>
          <p:spPr bwMode="auto">
            <a:xfrm>
              <a:off x="1656" y="3432"/>
              <a:ext cx="144" cy="144"/>
            </a:xfrm>
            <a:prstGeom prst="line">
              <a:avLst/>
            </a:prstGeom>
            <a:noFill/>
            <a:ln w="9525">
              <a:solidFill>
                <a:srgbClr val="000000"/>
              </a:solidFill>
              <a:round/>
              <a:headEnd/>
              <a:tailEnd type="triangle" w="med" len="med"/>
            </a:ln>
          </p:spPr>
          <p:txBody>
            <a:bodyPr/>
            <a:lstStyle/>
            <a:p>
              <a:endParaRPr lang="en-IN"/>
            </a:p>
          </p:txBody>
        </p:sp>
        <p:sp>
          <p:nvSpPr>
            <p:cNvPr id="56352" name="AutoShape 10"/>
            <p:cNvSpPr>
              <a:spLocks noChangeArrowheads="1"/>
            </p:cNvSpPr>
            <p:nvPr/>
          </p:nvSpPr>
          <p:spPr bwMode="auto">
            <a:xfrm>
              <a:off x="1506" y="3720"/>
              <a:ext cx="144" cy="216"/>
            </a:xfrm>
            <a:prstGeom prst="flowChartExtract">
              <a:avLst/>
            </a:prstGeom>
            <a:solidFill>
              <a:srgbClr val="FFFFFF"/>
            </a:solidFill>
            <a:ln w="9525">
              <a:solidFill>
                <a:srgbClr val="000000"/>
              </a:solidFill>
              <a:miter lim="800000"/>
              <a:headEnd/>
              <a:tailEnd/>
            </a:ln>
          </p:spPr>
          <p:txBody>
            <a:bodyPr/>
            <a:lstStyle/>
            <a:p>
              <a:r>
                <a:rPr lang="en-US" altLang="en-US" sz="800"/>
                <a:t>F</a:t>
              </a:r>
              <a:endParaRPr lang="en-US" altLang="en-US" sz="1600"/>
            </a:p>
          </p:txBody>
        </p:sp>
        <p:sp>
          <p:nvSpPr>
            <p:cNvPr id="56353" name="AutoShape 11"/>
            <p:cNvSpPr>
              <a:spLocks noChangeArrowheads="1"/>
            </p:cNvSpPr>
            <p:nvPr/>
          </p:nvSpPr>
          <p:spPr bwMode="auto">
            <a:xfrm>
              <a:off x="1728" y="3720"/>
              <a:ext cx="144" cy="216"/>
            </a:xfrm>
            <a:prstGeom prst="flowChartExtract">
              <a:avLst/>
            </a:prstGeom>
            <a:solidFill>
              <a:srgbClr val="FFFFFF"/>
            </a:solidFill>
            <a:ln w="9525">
              <a:solidFill>
                <a:srgbClr val="000000"/>
              </a:solidFill>
              <a:miter lim="800000"/>
              <a:headEnd/>
              <a:tailEnd/>
            </a:ln>
          </p:spPr>
          <p:txBody>
            <a:bodyPr/>
            <a:lstStyle/>
            <a:p>
              <a:r>
                <a:rPr lang="en-US" altLang="en-US" sz="800"/>
                <a:t>G</a:t>
              </a:r>
              <a:endParaRPr lang="en-US" altLang="en-US" sz="1600"/>
            </a:p>
          </p:txBody>
        </p:sp>
        <p:sp>
          <p:nvSpPr>
            <p:cNvPr id="56354" name="Line 12"/>
            <p:cNvSpPr>
              <a:spLocks noChangeShapeType="1"/>
            </p:cNvSpPr>
            <p:nvPr/>
          </p:nvSpPr>
          <p:spPr bwMode="auto">
            <a:xfrm flipH="1">
              <a:off x="1140" y="3432"/>
              <a:ext cx="78" cy="144"/>
            </a:xfrm>
            <a:prstGeom prst="line">
              <a:avLst/>
            </a:prstGeom>
            <a:noFill/>
            <a:ln w="9525">
              <a:solidFill>
                <a:srgbClr val="000000"/>
              </a:solidFill>
              <a:round/>
              <a:headEnd/>
              <a:tailEnd type="triangle" w="med" len="med"/>
            </a:ln>
          </p:spPr>
          <p:txBody>
            <a:bodyPr/>
            <a:lstStyle/>
            <a:p>
              <a:endParaRPr lang="en-IN"/>
            </a:p>
          </p:txBody>
        </p:sp>
        <p:sp>
          <p:nvSpPr>
            <p:cNvPr id="56355" name="Line 13"/>
            <p:cNvSpPr>
              <a:spLocks noChangeShapeType="1"/>
            </p:cNvSpPr>
            <p:nvPr/>
          </p:nvSpPr>
          <p:spPr bwMode="auto">
            <a:xfrm>
              <a:off x="1218" y="3432"/>
              <a:ext cx="144" cy="144"/>
            </a:xfrm>
            <a:prstGeom prst="line">
              <a:avLst/>
            </a:prstGeom>
            <a:noFill/>
            <a:ln w="9525">
              <a:solidFill>
                <a:srgbClr val="000000"/>
              </a:solidFill>
              <a:round/>
              <a:headEnd/>
              <a:tailEnd type="triangle" w="med" len="med"/>
            </a:ln>
          </p:spPr>
          <p:txBody>
            <a:bodyPr/>
            <a:lstStyle/>
            <a:p>
              <a:endParaRPr lang="en-IN"/>
            </a:p>
          </p:txBody>
        </p:sp>
        <p:sp>
          <p:nvSpPr>
            <p:cNvPr id="56356" name="AutoShape 14"/>
            <p:cNvSpPr>
              <a:spLocks noChangeArrowheads="1"/>
            </p:cNvSpPr>
            <p:nvPr/>
          </p:nvSpPr>
          <p:spPr bwMode="auto">
            <a:xfrm>
              <a:off x="1068" y="3720"/>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6357" name="AutoShape 15"/>
            <p:cNvSpPr>
              <a:spLocks noChangeArrowheads="1"/>
            </p:cNvSpPr>
            <p:nvPr/>
          </p:nvSpPr>
          <p:spPr bwMode="auto">
            <a:xfrm>
              <a:off x="1290" y="3720"/>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6358" name="Oval 16"/>
            <p:cNvSpPr>
              <a:spLocks noChangeArrowheads="1"/>
            </p:cNvSpPr>
            <p:nvPr/>
          </p:nvSpPr>
          <p:spPr bwMode="auto">
            <a:xfrm>
              <a:off x="1074" y="3576"/>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59" name="Oval 17"/>
            <p:cNvSpPr>
              <a:spLocks noChangeArrowheads="1"/>
            </p:cNvSpPr>
            <p:nvPr/>
          </p:nvSpPr>
          <p:spPr bwMode="auto">
            <a:xfrm>
              <a:off x="1290" y="3576"/>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60" name="Oval 18"/>
            <p:cNvSpPr>
              <a:spLocks noChangeArrowheads="1"/>
            </p:cNvSpPr>
            <p:nvPr/>
          </p:nvSpPr>
          <p:spPr bwMode="auto">
            <a:xfrm>
              <a:off x="1506" y="359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61" name="Oval 19"/>
            <p:cNvSpPr>
              <a:spLocks noChangeArrowheads="1"/>
            </p:cNvSpPr>
            <p:nvPr/>
          </p:nvSpPr>
          <p:spPr bwMode="auto">
            <a:xfrm>
              <a:off x="1722" y="3576"/>
              <a:ext cx="144" cy="144"/>
            </a:xfrm>
            <a:prstGeom prst="ellipse">
              <a:avLst/>
            </a:prstGeom>
            <a:solidFill>
              <a:srgbClr val="000000"/>
            </a:solidFill>
            <a:ln w="9525">
              <a:solidFill>
                <a:srgbClr val="000000"/>
              </a:solidFill>
              <a:round/>
              <a:headEnd/>
              <a:tailEnd/>
            </a:ln>
          </p:spPr>
          <p:txBody>
            <a:bodyPr/>
            <a:lstStyle/>
            <a:p>
              <a:endParaRPr lang="en-US" altLang="en-US" sz="1600"/>
            </a:p>
          </p:txBody>
        </p:sp>
      </p:grpSp>
      <p:sp>
        <p:nvSpPr>
          <p:cNvPr id="56325" name="AutoShape 36"/>
          <p:cNvSpPr>
            <a:spLocks noChangeArrowheads="1"/>
          </p:cNvSpPr>
          <p:nvPr/>
        </p:nvSpPr>
        <p:spPr bwMode="auto">
          <a:xfrm flipV="1">
            <a:off x="3886200" y="4943475"/>
            <a:ext cx="685800" cy="381000"/>
          </a:xfrm>
          <a:prstGeom prst="rightArrow">
            <a:avLst>
              <a:gd name="adj1" fmla="val 50000"/>
              <a:gd name="adj2" fmla="val 45000"/>
            </a:avLst>
          </a:prstGeom>
          <a:solidFill>
            <a:srgbClr val="F8F8F8"/>
          </a:solidFill>
          <a:ln w="9525">
            <a:solidFill>
              <a:srgbClr val="000000"/>
            </a:solidFill>
            <a:miter lim="800000"/>
            <a:headEnd/>
            <a:tailEnd/>
          </a:ln>
        </p:spPr>
        <p:txBody>
          <a:bodyPr/>
          <a:lstStyle/>
          <a:p>
            <a:endParaRPr lang="en-US" altLang="en-US"/>
          </a:p>
        </p:txBody>
      </p:sp>
      <p:grpSp>
        <p:nvGrpSpPr>
          <p:cNvPr id="56326" name="Group 40"/>
          <p:cNvGrpSpPr>
            <a:grpSpLocks/>
          </p:cNvGrpSpPr>
          <p:nvPr/>
        </p:nvGrpSpPr>
        <p:grpSpPr bwMode="auto">
          <a:xfrm>
            <a:off x="5486400" y="4572000"/>
            <a:ext cx="1524000" cy="1971675"/>
            <a:chOff x="3456" y="2880"/>
            <a:chExt cx="960" cy="1242"/>
          </a:xfrm>
        </p:grpSpPr>
        <p:sp>
          <p:nvSpPr>
            <p:cNvPr id="56327" name="Oval 31"/>
            <p:cNvSpPr>
              <a:spLocks noChangeArrowheads="1"/>
            </p:cNvSpPr>
            <p:nvPr/>
          </p:nvSpPr>
          <p:spPr bwMode="auto">
            <a:xfrm>
              <a:off x="3840" y="3120"/>
              <a:ext cx="216" cy="144"/>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grpSp>
          <p:nvGrpSpPr>
            <p:cNvPr id="56328" name="Group 39"/>
            <p:cNvGrpSpPr>
              <a:grpSpLocks/>
            </p:cNvGrpSpPr>
            <p:nvPr/>
          </p:nvGrpSpPr>
          <p:grpSpPr bwMode="auto">
            <a:xfrm>
              <a:off x="3456" y="2880"/>
              <a:ext cx="960" cy="1242"/>
              <a:chOff x="3504" y="2688"/>
              <a:chExt cx="960" cy="1242"/>
            </a:xfrm>
          </p:grpSpPr>
          <p:sp>
            <p:nvSpPr>
              <p:cNvPr id="56329" name="Oval 20"/>
              <p:cNvSpPr>
                <a:spLocks noChangeArrowheads="1"/>
              </p:cNvSpPr>
              <p:nvPr/>
            </p:nvSpPr>
            <p:spPr bwMode="auto">
              <a:xfrm>
                <a:off x="3552" y="2688"/>
                <a:ext cx="288"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L</a:t>
                </a:r>
                <a:endParaRPr lang="en-US" altLang="en-US" sz="1600"/>
              </a:p>
            </p:txBody>
          </p:sp>
          <p:sp>
            <p:nvSpPr>
              <p:cNvPr id="56330" name="Line 21"/>
              <p:cNvSpPr>
                <a:spLocks noChangeShapeType="1"/>
              </p:cNvSpPr>
              <p:nvPr/>
            </p:nvSpPr>
            <p:spPr bwMode="auto">
              <a:xfrm flipH="1">
                <a:off x="3600" y="2880"/>
                <a:ext cx="78" cy="144"/>
              </a:xfrm>
              <a:prstGeom prst="line">
                <a:avLst/>
              </a:prstGeom>
              <a:noFill/>
              <a:ln w="9525">
                <a:solidFill>
                  <a:srgbClr val="000000"/>
                </a:solidFill>
                <a:round/>
                <a:headEnd/>
                <a:tailEnd type="triangle" w="med" len="med"/>
              </a:ln>
            </p:spPr>
            <p:txBody>
              <a:bodyPr/>
              <a:lstStyle/>
              <a:p>
                <a:endParaRPr lang="en-IN"/>
              </a:p>
            </p:txBody>
          </p:sp>
          <p:sp>
            <p:nvSpPr>
              <p:cNvPr id="56331" name="AutoShape 22"/>
              <p:cNvSpPr>
                <a:spLocks noChangeArrowheads="1"/>
              </p:cNvSpPr>
              <p:nvPr/>
            </p:nvSpPr>
            <p:spPr bwMode="auto">
              <a:xfrm>
                <a:off x="3504" y="316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6332" name="Oval 24"/>
              <p:cNvSpPr>
                <a:spLocks noChangeArrowheads="1"/>
              </p:cNvSpPr>
              <p:nvPr/>
            </p:nvSpPr>
            <p:spPr bwMode="auto">
              <a:xfrm>
                <a:off x="4098" y="3210"/>
                <a:ext cx="294"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6333" name="Line 25"/>
              <p:cNvSpPr>
                <a:spLocks noChangeShapeType="1"/>
              </p:cNvSpPr>
              <p:nvPr/>
            </p:nvSpPr>
            <p:spPr bwMode="auto">
              <a:xfrm flipH="1">
                <a:off x="4170" y="3426"/>
                <a:ext cx="78" cy="144"/>
              </a:xfrm>
              <a:prstGeom prst="line">
                <a:avLst/>
              </a:prstGeom>
              <a:noFill/>
              <a:ln w="9525">
                <a:solidFill>
                  <a:srgbClr val="000000"/>
                </a:solidFill>
                <a:round/>
                <a:headEnd/>
                <a:tailEnd type="triangle" w="med" len="med"/>
              </a:ln>
            </p:spPr>
            <p:txBody>
              <a:bodyPr/>
              <a:lstStyle/>
              <a:p>
                <a:endParaRPr lang="en-IN"/>
              </a:p>
            </p:txBody>
          </p:sp>
          <p:sp>
            <p:nvSpPr>
              <p:cNvPr id="56334" name="Line 26"/>
              <p:cNvSpPr>
                <a:spLocks noChangeShapeType="1"/>
              </p:cNvSpPr>
              <p:nvPr/>
            </p:nvSpPr>
            <p:spPr bwMode="auto">
              <a:xfrm>
                <a:off x="4248" y="3426"/>
                <a:ext cx="144" cy="144"/>
              </a:xfrm>
              <a:prstGeom prst="line">
                <a:avLst/>
              </a:prstGeom>
              <a:noFill/>
              <a:ln w="9525">
                <a:solidFill>
                  <a:srgbClr val="000000"/>
                </a:solidFill>
                <a:round/>
                <a:headEnd/>
                <a:tailEnd type="triangle" w="med" len="med"/>
              </a:ln>
            </p:spPr>
            <p:txBody>
              <a:bodyPr/>
              <a:lstStyle/>
              <a:p>
                <a:endParaRPr lang="en-IN"/>
              </a:p>
            </p:txBody>
          </p:sp>
          <p:sp>
            <p:nvSpPr>
              <p:cNvPr id="56335" name="AutoShape 27"/>
              <p:cNvSpPr>
                <a:spLocks noChangeArrowheads="1"/>
              </p:cNvSpPr>
              <p:nvPr/>
            </p:nvSpPr>
            <p:spPr bwMode="auto">
              <a:xfrm>
                <a:off x="4098" y="3714"/>
                <a:ext cx="144" cy="216"/>
              </a:xfrm>
              <a:prstGeom prst="flowChartExtract">
                <a:avLst/>
              </a:prstGeom>
              <a:solidFill>
                <a:srgbClr val="FFFFFF"/>
              </a:solidFill>
              <a:ln w="9525">
                <a:solidFill>
                  <a:srgbClr val="000000"/>
                </a:solidFill>
                <a:miter lim="800000"/>
                <a:headEnd/>
                <a:tailEnd/>
              </a:ln>
            </p:spPr>
            <p:txBody>
              <a:bodyPr/>
              <a:lstStyle/>
              <a:p>
                <a:r>
                  <a:rPr lang="en-US" altLang="en-US" sz="800"/>
                  <a:t>F</a:t>
                </a:r>
                <a:endParaRPr lang="en-US" altLang="en-US" sz="1600"/>
              </a:p>
            </p:txBody>
          </p:sp>
          <p:sp>
            <p:nvSpPr>
              <p:cNvPr id="56336" name="AutoShape 28"/>
              <p:cNvSpPr>
                <a:spLocks noChangeArrowheads="1"/>
              </p:cNvSpPr>
              <p:nvPr/>
            </p:nvSpPr>
            <p:spPr bwMode="auto">
              <a:xfrm>
                <a:off x="4320" y="3714"/>
                <a:ext cx="144" cy="216"/>
              </a:xfrm>
              <a:prstGeom prst="flowChartExtract">
                <a:avLst/>
              </a:prstGeom>
              <a:solidFill>
                <a:srgbClr val="FFFFFF"/>
              </a:solidFill>
              <a:ln w="9525">
                <a:solidFill>
                  <a:srgbClr val="000000"/>
                </a:solidFill>
                <a:miter lim="800000"/>
                <a:headEnd/>
                <a:tailEnd/>
              </a:ln>
            </p:spPr>
            <p:txBody>
              <a:bodyPr/>
              <a:lstStyle/>
              <a:p>
                <a:r>
                  <a:rPr lang="en-US" altLang="en-US" sz="800"/>
                  <a:t>G</a:t>
                </a:r>
                <a:endParaRPr lang="en-US" altLang="en-US" sz="1600"/>
              </a:p>
            </p:txBody>
          </p:sp>
          <p:sp>
            <p:nvSpPr>
              <p:cNvPr id="56337" name="Oval 29"/>
              <p:cNvSpPr>
                <a:spLocks noChangeArrowheads="1"/>
              </p:cNvSpPr>
              <p:nvPr/>
            </p:nvSpPr>
            <p:spPr bwMode="auto">
              <a:xfrm>
                <a:off x="4098" y="3570"/>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38" name="Oval 30"/>
              <p:cNvSpPr>
                <a:spLocks noChangeArrowheads="1"/>
              </p:cNvSpPr>
              <p:nvPr/>
            </p:nvSpPr>
            <p:spPr bwMode="auto">
              <a:xfrm>
                <a:off x="4314" y="3570"/>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39" name="Line 32"/>
              <p:cNvSpPr>
                <a:spLocks noChangeShapeType="1"/>
              </p:cNvSpPr>
              <p:nvPr/>
            </p:nvSpPr>
            <p:spPr bwMode="auto">
              <a:xfrm>
                <a:off x="4032" y="3072"/>
                <a:ext cx="282" cy="144"/>
              </a:xfrm>
              <a:prstGeom prst="line">
                <a:avLst/>
              </a:prstGeom>
              <a:noFill/>
              <a:ln w="9525">
                <a:solidFill>
                  <a:srgbClr val="000000"/>
                </a:solidFill>
                <a:round/>
                <a:headEnd/>
                <a:tailEnd type="triangle" w="med" len="med"/>
              </a:ln>
            </p:spPr>
            <p:txBody>
              <a:bodyPr/>
              <a:lstStyle/>
              <a:p>
                <a:endParaRPr lang="en-IN"/>
              </a:p>
            </p:txBody>
          </p:sp>
          <p:sp>
            <p:nvSpPr>
              <p:cNvPr id="56340" name="Line 33"/>
              <p:cNvSpPr>
                <a:spLocks noChangeShapeType="1"/>
              </p:cNvSpPr>
              <p:nvPr/>
            </p:nvSpPr>
            <p:spPr bwMode="auto">
              <a:xfrm flipH="1">
                <a:off x="3876" y="3066"/>
                <a:ext cx="78" cy="144"/>
              </a:xfrm>
              <a:prstGeom prst="line">
                <a:avLst/>
              </a:prstGeom>
              <a:noFill/>
              <a:ln w="9525">
                <a:solidFill>
                  <a:srgbClr val="000000"/>
                </a:solidFill>
                <a:round/>
                <a:headEnd/>
                <a:tailEnd type="triangle" w="med" len="med"/>
              </a:ln>
            </p:spPr>
            <p:txBody>
              <a:bodyPr/>
              <a:lstStyle/>
              <a:p>
                <a:endParaRPr lang="en-IN"/>
              </a:p>
            </p:txBody>
          </p:sp>
          <p:sp>
            <p:nvSpPr>
              <p:cNvPr id="56341" name="AutoShape 34"/>
              <p:cNvSpPr>
                <a:spLocks noChangeArrowheads="1"/>
              </p:cNvSpPr>
              <p:nvPr/>
            </p:nvSpPr>
            <p:spPr bwMode="auto">
              <a:xfrm>
                <a:off x="3744" y="3312"/>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6342" name="Oval 35"/>
              <p:cNvSpPr>
                <a:spLocks noChangeArrowheads="1"/>
              </p:cNvSpPr>
              <p:nvPr/>
            </p:nvSpPr>
            <p:spPr bwMode="auto">
              <a:xfrm>
                <a:off x="3552" y="302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43" name="Oval 35"/>
              <p:cNvSpPr>
                <a:spLocks noChangeArrowheads="1"/>
              </p:cNvSpPr>
              <p:nvPr/>
            </p:nvSpPr>
            <p:spPr bwMode="auto">
              <a:xfrm>
                <a:off x="3792" y="3168"/>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6344" name="Line 6"/>
              <p:cNvSpPr>
                <a:spLocks noChangeShapeType="1"/>
              </p:cNvSpPr>
              <p:nvPr/>
            </p:nvSpPr>
            <p:spPr bwMode="auto">
              <a:xfrm>
                <a:off x="3744" y="2736"/>
                <a:ext cx="240" cy="192"/>
              </a:xfrm>
              <a:prstGeom prst="line">
                <a:avLst/>
              </a:prstGeom>
              <a:noFill/>
              <a:ln w="9525">
                <a:solidFill>
                  <a:srgbClr val="000000"/>
                </a:solidFill>
                <a:round/>
                <a:headEnd/>
                <a:tailEnd type="triangle" w="med" len="med"/>
              </a:ln>
            </p:spPr>
            <p:txBody>
              <a:bodyPr/>
              <a:lstStyle/>
              <a:p>
                <a:endParaRPr lang="en-IN"/>
              </a:p>
            </p:txBody>
          </p:sp>
        </p:gr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Case 5: Deleting a Node from a Red Black Tree</a:t>
            </a:r>
          </a:p>
        </p:txBody>
      </p:sp>
      <p:sp>
        <p:nvSpPr>
          <p:cNvPr id="57347" name="Text Box 37"/>
          <p:cNvSpPr txBox="1">
            <a:spLocks noChangeArrowheads="1"/>
          </p:cNvSpPr>
          <p:nvPr/>
        </p:nvSpPr>
        <p:spPr bwMode="auto">
          <a:xfrm>
            <a:off x="1600200" y="1600200"/>
            <a:ext cx="6172200" cy="3981450"/>
          </a:xfrm>
          <a:prstGeom prst="rect">
            <a:avLst/>
          </a:prstGeom>
          <a:solidFill>
            <a:srgbClr val="FFCC99"/>
          </a:solidFill>
          <a:ln w="9525">
            <a:noFill/>
            <a:miter lim="800000"/>
            <a:headEnd/>
            <a:tailEnd/>
          </a:ln>
          <a:effectLst/>
        </p:spPr>
        <p:txBody>
          <a:bodyPr>
            <a:spAutoFit/>
          </a:bodyPr>
          <a:lstStyle/>
          <a:p>
            <a:pPr>
              <a:lnSpc>
                <a:spcPct val="85000"/>
              </a:lnSpc>
              <a:spcBef>
                <a:spcPct val="50000"/>
              </a:spcBef>
            </a:pPr>
            <a:r>
              <a:rPr lang="en-US" altLang="en-US" sz="1600" b="1">
                <a:solidFill>
                  <a:srgbClr val="993300"/>
                </a:solidFill>
              </a:rPr>
              <a:t>void del_case5(struct node *n)</a:t>
            </a:r>
          </a:p>
          <a:p>
            <a:pPr>
              <a:lnSpc>
                <a:spcPct val="85000"/>
              </a:lnSpc>
              <a:spcBef>
                <a:spcPct val="50000"/>
              </a:spcBef>
            </a:pPr>
            <a:r>
              <a:rPr lang="en-US" altLang="en-US" sz="1600" b="1">
                <a:solidFill>
                  <a:srgbClr val="993300"/>
                </a:solidFill>
              </a:rPr>
              <a:t>{	struct node *s = sibling(n); </a:t>
            </a:r>
          </a:p>
          <a:p>
            <a:pPr>
              <a:lnSpc>
                <a:spcPct val="85000"/>
              </a:lnSpc>
              <a:spcBef>
                <a:spcPct val="50000"/>
              </a:spcBef>
            </a:pPr>
            <a:r>
              <a:rPr lang="en-US" altLang="en-US" sz="1600" b="1">
                <a:solidFill>
                  <a:srgbClr val="993300"/>
                </a:solidFill>
              </a:rPr>
              <a:t>	if  (s-&gt;color == BLACK)   </a:t>
            </a:r>
          </a:p>
          <a:p>
            <a:pPr>
              <a:lnSpc>
                <a:spcPct val="85000"/>
              </a:lnSpc>
              <a:spcBef>
                <a:spcPct val="50000"/>
              </a:spcBef>
            </a:pPr>
            <a:r>
              <a:rPr lang="en-US" altLang="en-US" sz="1600" b="1">
                <a:solidFill>
                  <a:srgbClr val="993300"/>
                </a:solidFill>
              </a:rPr>
              <a:t>	{	if ((n == n-&gt;parent-&gt;left) &amp;&amp; (s-&gt;right-&gt;color == BLACK) &amp;&amp; (s-&gt;left-&gt;color == RED))                       						rotate_right(s);                </a:t>
            </a:r>
          </a:p>
          <a:p>
            <a:pPr>
              <a:lnSpc>
                <a:spcPct val="85000"/>
              </a:lnSpc>
              <a:spcBef>
                <a:spcPct val="50000"/>
              </a:spcBef>
            </a:pPr>
            <a:r>
              <a:rPr lang="en-US" altLang="en-US" sz="1600" b="1">
                <a:solidFill>
                  <a:srgbClr val="993300"/>
                </a:solidFill>
              </a:rPr>
              <a:t>		else if ((n == n-&gt;parent-&gt;right) &amp;&amp; (s-&gt;left-&gt;color == BLACK) &amp;&amp; (s-&gt;right-&gt;color == RED))							rotate_left(s);</a:t>
            </a:r>
          </a:p>
          <a:p>
            <a:pPr>
              <a:lnSpc>
                <a:spcPct val="85000"/>
              </a:lnSpc>
              <a:spcBef>
                <a:spcPct val="50000"/>
              </a:spcBef>
            </a:pPr>
            <a:r>
              <a:rPr lang="en-US" altLang="en-US" sz="1600" b="1">
                <a:solidFill>
                  <a:srgbClr val="993300"/>
                </a:solidFill>
              </a:rPr>
              <a:t>		                    s-&gt;color = RED;		 </a:t>
            </a:r>
          </a:p>
          <a:p>
            <a:pPr>
              <a:lnSpc>
                <a:spcPct val="85000"/>
              </a:lnSpc>
              <a:spcBef>
                <a:spcPct val="50000"/>
              </a:spcBef>
            </a:pPr>
            <a:r>
              <a:rPr lang="en-US" altLang="en-US" sz="1600" b="1">
                <a:solidFill>
                  <a:srgbClr val="993300"/>
                </a:solidFill>
              </a:rPr>
              <a:t> 		                    s-&gt;right-&gt;color = BLACK;	</a:t>
            </a:r>
          </a:p>
          <a:p>
            <a:pPr>
              <a:lnSpc>
                <a:spcPct val="85000"/>
              </a:lnSpc>
              <a:spcBef>
                <a:spcPct val="50000"/>
              </a:spcBef>
            </a:pPr>
            <a:r>
              <a:rPr lang="en-US" altLang="en-US" sz="1600" b="1">
                <a:solidFill>
                  <a:srgbClr val="993300"/>
                </a:solidFill>
              </a:rPr>
              <a:t>	}	del_case6(n);</a:t>
            </a:r>
          </a:p>
          <a:p>
            <a:pPr>
              <a:lnSpc>
                <a:spcPct val="85000"/>
              </a:lnSpc>
              <a:spcBef>
                <a:spcPct val="50000"/>
              </a:spcBef>
            </a:pPr>
            <a:r>
              <a:rPr lang="en-US" altLang="en-US" sz="1600" b="1">
                <a:solidFill>
                  <a:srgbClr val="993300"/>
                </a:solidFill>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Deleting a Node from a Red Black Tree</a:t>
            </a:r>
          </a:p>
        </p:txBody>
      </p:sp>
      <p:sp>
        <p:nvSpPr>
          <p:cNvPr id="58371" name="Rectangle 2"/>
          <p:cNvSpPr txBox="1">
            <a:spLocks noChangeArrowheads="1"/>
          </p:cNvSpPr>
          <p:nvPr/>
        </p:nvSpPr>
        <p:spPr bwMode="auto">
          <a:xfrm>
            <a:off x="304800" y="1066800"/>
            <a:ext cx="87630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i="1">
                <a:latin typeface="Calibri" pitchFamily="34" charset="0"/>
              </a:rPr>
              <a:t>Case 6: S is black, S's right child is red, and N is the left child of its parent P. </a:t>
            </a:r>
          </a:p>
          <a:p>
            <a:pPr marL="342900" indent="-342900" eaLnBrk="0" hangingPunct="0">
              <a:spcBef>
                <a:spcPct val="20000"/>
              </a:spcBef>
              <a:buFontTx/>
              <a:buChar char="•"/>
            </a:pPr>
            <a:r>
              <a:rPr lang="en-US" altLang="en-US" sz="2400">
                <a:latin typeface="Calibri" pitchFamily="34" charset="0"/>
              </a:rPr>
              <a:t>In this case, a left rotation is done at P to make S the parent of P and S's right child. After the rotation, the colors of P and S are interchanged and S’s right child is colored black. Once these steps are followed, you will observe that property 4 which says both children of every red node are black and property 5 that states all paths from any given node to its leaf nodes have equal number of black nodes remain valid. </a:t>
            </a:r>
          </a:p>
        </p:txBody>
      </p:sp>
      <p:grpSp>
        <p:nvGrpSpPr>
          <p:cNvPr id="58372" name="Group 3"/>
          <p:cNvGrpSpPr>
            <a:grpSpLocks/>
          </p:cNvGrpSpPr>
          <p:nvPr/>
        </p:nvGrpSpPr>
        <p:grpSpPr bwMode="auto">
          <a:xfrm>
            <a:off x="1914525" y="4305300"/>
            <a:ext cx="5476875" cy="2171700"/>
            <a:chOff x="726" y="1536"/>
            <a:chExt cx="3450" cy="1368"/>
          </a:xfrm>
        </p:grpSpPr>
        <p:sp>
          <p:nvSpPr>
            <p:cNvPr id="58375" name="Oval 4"/>
            <p:cNvSpPr>
              <a:spLocks noChangeArrowheads="1"/>
            </p:cNvSpPr>
            <p:nvPr/>
          </p:nvSpPr>
          <p:spPr bwMode="auto">
            <a:xfrm>
              <a:off x="1152" y="1680"/>
              <a:ext cx="216" cy="144"/>
            </a:xfrm>
            <a:prstGeom prst="ellipse">
              <a:avLst/>
            </a:prstGeom>
            <a:solidFill>
              <a:srgbClr val="000000"/>
            </a:solidFill>
            <a:ln w="9525">
              <a:solidFill>
                <a:srgbClr val="000000"/>
              </a:solidFill>
              <a:round/>
              <a:headEnd/>
              <a:tailEnd/>
            </a:ln>
          </p:spPr>
          <p:txBody>
            <a:bodyPr/>
            <a:lstStyle/>
            <a:p>
              <a:r>
                <a:rPr lang="en-US" altLang="en-US" sz="1000" b="1">
                  <a:solidFill>
                    <a:schemeClr val="bg1"/>
                  </a:solidFill>
                </a:rPr>
                <a:t>P</a:t>
              </a:r>
              <a:endParaRPr lang="en-US" altLang="en-US" sz="1600">
                <a:solidFill>
                  <a:schemeClr val="bg1"/>
                </a:solidFill>
              </a:endParaRPr>
            </a:p>
          </p:txBody>
        </p:sp>
        <p:sp>
          <p:nvSpPr>
            <p:cNvPr id="58376" name="Line 5"/>
            <p:cNvSpPr>
              <a:spLocks noChangeShapeType="1"/>
            </p:cNvSpPr>
            <p:nvPr/>
          </p:nvSpPr>
          <p:spPr bwMode="auto">
            <a:xfrm flipH="1">
              <a:off x="1014" y="1752"/>
              <a:ext cx="144" cy="144"/>
            </a:xfrm>
            <a:prstGeom prst="line">
              <a:avLst/>
            </a:prstGeom>
            <a:noFill/>
            <a:ln w="9525">
              <a:solidFill>
                <a:srgbClr val="000000"/>
              </a:solidFill>
              <a:round/>
              <a:headEnd/>
              <a:tailEnd type="triangle" w="med" len="med"/>
            </a:ln>
          </p:spPr>
          <p:txBody>
            <a:bodyPr/>
            <a:lstStyle/>
            <a:p>
              <a:endParaRPr lang="en-IN"/>
            </a:p>
          </p:txBody>
        </p:sp>
        <p:sp>
          <p:nvSpPr>
            <p:cNvPr id="58377" name="Oval 6"/>
            <p:cNvSpPr>
              <a:spLocks noChangeArrowheads="1"/>
            </p:cNvSpPr>
            <p:nvPr/>
          </p:nvSpPr>
          <p:spPr bwMode="auto">
            <a:xfrm>
              <a:off x="936" y="1896"/>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8378" name="Line 7"/>
            <p:cNvSpPr>
              <a:spLocks noChangeShapeType="1"/>
            </p:cNvSpPr>
            <p:nvPr/>
          </p:nvSpPr>
          <p:spPr bwMode="auto">
            <a:xfrm>
              <a:off x="1296" y="1824"/>
              <a:ext cx="222" cy="72"/>
            </a:xfrm>
            <a:prstGeom prst="line">
              <a:avLst/>
            </a:prstGeom>
            <a:noFill/>
            <a:ln w="9525">
              <a:solidFill>
                <a:srgbClr val="000000"/>
              </a:solidFill>
              <a:round/>
              <a:headEnd/>
              <a:tailEnd type="triangle" w="med" len="med"/>
            </a:ln>
          </p:spPr>
          <p:txBody>
            <a:bodyPr/>
            <a:lstStyle/>
            <a:p>
              <a:endParaRPr lang="en-IN"/>
            </a:p>
          </p:txBody>
        </p:sp>
        <p:sp>
          <p:nvSpPr>
            <p:cNvPr id="58379" name="Oval 8"/>
            <p:cNvSpPr>
              <a:spLocks noChangeArrowheads="1"/>
            </p:cNvSpPr>
            <p:nvPr/>
          </p:nvSpPr>
          <p:spPr bwMode="auto">
            <a:xfrm>
              <a:off x="1440" y="1896"/>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endParaRPr lang="en-US" altLang="en-US" sz="1600"/>
            </a:p>
          </p:txBody>
        </p:sp>
        <p:sp>
          <p:nvSpPr>
            <p:cNvPr id="58380" name="Line 9"/>
            <p:cNvSpPr>
              <a:spLocks noChangeShapeType="1"/>
            </p:cNvSpPr>
            <p:nvPr/>
          </p:nvSpPr>
          <p:spPr bwMode="auto">
            <a:xfrm flipH="1">
              <a:off x="798" y="2040"/>
              <a:ext cx="216" cy="144"/>
            </a:xfrm>
            <a:prstGeom prst="line">
              <a:avLst/>
            </a:prstGeom>
            <a:noFill/>
            <a:ln w="9525">
              <a:solidFill>
                <a:srgbClr val="000000"/>
              </a:solidFill>
              <a:round/>
              <a:headEnd/>
              <a:tailEnd type="triangle" w="med" len="med"/>
            </a:ln>
          </p:spPr>
          <p:txBody>
            <a:bodyPr/>
            <a:lstStyle/>
            <a:p>
              <a:endParaRPr lang="en-IN"/>
            </a:p>
          </p:txBody>
        </p:sp>
        <p:sp>
          <p:nvSpPr>
            <p:cNvPr id="58381" name="Oval 10"/>
            <p:cNvSpPr>
              <a:spLocks noChangeArrowheads="1"/>
            </p:cNvSpPr>
            <p:nvPr/>
          </p:nvSpPr>
          <p:spPr bwMode="auto">
            <a:xfrm>
              <a:off x="726" y="218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382" name="AutoShape 11"/>
            <p:cNvSpPr>
              <a:spLocks noChangeArrowheads="1"/>
            </p:cNvSpPr>
            <p:nvPr/>
          </p:nvSpPr>
          <p:spPr bwMode="auto">
            <a:xfrm>
              <a:off x="726" y="2328"/>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8383" name="Line 12"/>
            <p:cNvSpPr>
              <a:spLocks noChangeShapeType="1"/>
            </p:cNvSpPr>
            <p:nvPr/>
          </p:nvSpPr>
          <p:spPr bwMode="auto">
            <a:xfrm>
              <a:off x="1014" y="2040"/>
              <a:ext cx="144" cy="144"/>
            </a:xfrm>
            <a:prstGeom prst="line">
              <a:avLst/>
            </a:prstGeom>
            <a:noFill/>
            <a:ln w="9525">
              <a:solidFill>
                <a:srgbClr val="000000"/>
              </a:solidFill>
              <a:round/>
              <a:headEnd/>
              <a:tailEnd type="triangle" w="med" len="med"/>
            </a:ln>
          </p:spPr>
          <p:txBody>
            <a:bodyPr/>
            <a:lstStyle/>
            <a:p>
              <a:endParaRPr lang="en-IN"/>
            </a:p>
          </p:txBody>
        </p:sp>
        <p:sp>
          <p:nvSpPr>
            <p:cNvPr id="58384" name="Oval 13"/>
            <p:cNvSpPr>
              <a:spLocks noChangeArrowheads="1"/>
            </p:cNvSpPr>
            <p:nvPr/>
          </p:nvSpPr>
          <p:spPr bwMode="auto">
            <a:xfrm>
              <a:off x="1086" y="218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385" name="AutoShape 14"/>
            <p:cNvSpPr>
              <a:spLocks noChangeArrowheads="1"/>
            </p:cNvSpPr>
            <p:nvPr/>
          </p:nvSpPr>
          <p:spPr bwMode="auto">
            <a:xfrm>
              <a:off x="1086" y="2328"/>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8386" name="Line 15"/>
            <p:cNvSpPr>
              <a:spLocks noChangeShapeType="1"/>
            </p:cNvSpPr>
            <p:nvPr/>
          </p:nvSpPr>
          <p:spPr bwMode="auto">
            <a:xfrm flipH="1">
              <a:off x="1440" y="2040"/>
              <a:ext cx="78" cy="144"/>
            </a:xfrm>
            <a:prstGeom prst="line">
              <a:avLst/>
            </a:prstGeom>
            <a:noFill/>
            <a:ln w="9525">
              <a:solidFill>
                <a:srgbClr val="000000"/>
              </a:solidFill>
              <a:round/>
              <a:headEnd/>
              <a:tailEnd type="triangle" w="med" len="med"/>
            </a:ln>
          </p:spPr>
          <p:txBody>
            <a:bodyPr/>
            <a:lstStyle/>
            <a:p>
              <a:endParaRPr lang="en-IN"/>
            </a:p>
          </p:txBody>
        </p:sp>
        <p:sp>
          <p:nvSpPr>
            <p:cNvPr id="58387" name="Line 16"/>
            <p:cNvSpPr>
              <a:spLocks noChangeShapeType="1"/>
            </p:cNvSpPr>
            <p:nvPr/>
          </p:nvSpPr>
          <p:spPr bwMode="auto">
            <a:xfrm>
              <a:off x="1518" y="2040"/>
              <a:ext cx="282" cy="144"/>
            </a:xfrm>
            <a:prstGeom prst="line">
              <a:avLst/>
            </a:prstGeom>
            <a:noFill/>
            <a:ln w="9525">
              <a:solidFill>
                <a:srgbClr val="000000"/>
              </a:solidFill>
              <a:round/>
              <a:headEnd/>
              <a:tailEnd type="triangle" w="med" len="med"/>
            </a:ln>
          </p:spPr>
          <p:txBody>
            <a:bodyPr/>
            <a:lstStyle/>
            <a:p>
              <a:endParaRPr lang="en-IN"/>
            </a:p>
          </p:txBody>
        </p:sp>
        <p:sp>
          <p:nvSpPr>
            <p:cNvPr id="58388" name="Oval 17"/>
            <p:cNvSpPr>
              <a:spLocks noChangeArrowheads="1"/>
            </p:cNvSpPr>
            <p:nvPr/>
          </p:nvSpPr>
          <p:spPr bwMode="auto">
            <a:xfrm>
              <a:off x="1728" y="2184"/>
              <a:ext cx="294" cy="216"/>
            </a:xfrm>
            <a:prstGeom prst="ellipse">
              <a:avLst/>
            </a:prstGeom>
            <a:solidFill>
              <a:srgbClr val="FF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8389" name="Line 18"/>
            <p:cNvSpPr>
              <a:spLocks noChangeShapeType="1"/>
            </p:cNvSpPr>
            <p:nvPr/>
          </p:nvSpPr>
          <p:spPr bwMode="auto">
            <a:xfrm flipH="1">
              <a:off x="1800" y="2400"/>
              <a:ext cx="78" cy="144"/>
            </a:xfrm>
            <a:prstGeom prst="line">
              <a:avLst/>
            </a:prstGeom>
            <a:noFill/>
            <a:ln w="9525">
              <a:solidFill>
                <a:srgbClr val="000000"/>
              </a:solidFill>
              <a:round/>
              <a:headEnd/>
              <a:tailEnd type="triangle" w="med" len="med"/>
            </a:ln>
          </p:spPr>
          <p:txBody>
            <a:bodyPr/>
            <a:lstStyle/>
            <a:p>
              <a:endParaRPr lang="en-IN"/>
            </a:p>
          </p:txBody>
        </p:sp>
        <p:sp>
          <p:nvSpPr>
            <p:cNvPr id="58390" name="Line 19"/>
            <p:cNvSpPr>
              <a:spLocks noChangeShapeType="1"/>
            </p:cNvSpPr>
            <p:nvPr/>
          </p:nvSpPr>
          <p:spPr bwMode="auto">
            <a:xfrm>
              <a:off x="1878" y="2400"/>
              <a:ext cx="144" cy="144"/>
            </a:xfrm>
            <a:prstGeom prst="line">
              <a:avLst/>
            </a:prstGeom>
            <a:noFill/>
            <a:ln w="9525">
              <a:solidFill>
                <a:srgbClr val="000000"/>
              </a:solidFill>
              <a:round/>
              <a:headEnd/>
              <a:tailEnd type="triangle" w="med" len="med"/>
            </a:ln>
          </p:spPr>
          <p:txBody>
            <a:bodyPr/>
            <a:lstStyle/>
            <a:p>
              <a:endParaRPr lang="en-IN"/>
            </a:p>
          </p:txBody>
        </p:sp>
        <p:sp>
          <p:nvSpPr>
            <p:cNvPr id="58391" name="AutoShape 20"/>
            <p:cNvSpPr>
              <a:spLocks noChangeArrowheads="1"/>
            </p:cNvSpPr>
            <p:nvPr/>
          </p:nvSpPr>
          <p:spPr bwMode="auto">
            <a:xfrm>
              <a:off x="1728" y="2688"/>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8392" name="AutoShape 21"/>
            <p:cNvSpPr>
              <a:spLocks noChangeArrowheads="1"/>
            </p:cNvSpPr>
            <p:nvPr/>
          </p:nvSpPr>
          <p:spPr bwMode="auto">
            <a:xfrm>
              <a:off x="1950" y="2688"/>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8393" name="AutoShape 22"/>
            <p:cNvSpPr>
              <a:spLocks noChangeArrowheads="1"/>
            </p:cNvSpPr>
            <p:nvPr/>
          </p:nvSpPr>
          <p:spPr bwMode="auto">
            <a:xfrm>
              <a:off x="1362" y="2325"/>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sp>
          <p:nvSpPr>
            <p:cNvPr id="58394" name="Oval 23"/>
            <p:cNvSpPr>
              <a:spLocks noChangeArrowheads="1"/>
            </p:cNvSpPr>
            <p:nvPr/>
          </p:nvSpPr>
          <p:spPr bwMode="auto">
            <a:xfrm>
              <a:off x="1368" y="2181"/>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395" name="Oval 24"/>
            <p:cNvSpPr>
              <a:spLocks noChangeArrowheads="1"/>
            </p:cNvSpPr>
            <p:nvPr/>
          </p:nvSpPr>
          <p:spPr bwMode="auto">
            <a:xfrm>
              <a:off x="1728" y="254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396" name="Oval 25"/>
            <p:cNvSpPr>
              <a:spLocks noChangeArrowheads="1"/>
            </p:cNvSpPr>
            <p:nvPr/>
          </p:nvSpPr>
          <p:spPr bwMode="auto">
            <a:xfrm>
              <a:off x="1944" y="2544"/>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397" name="AutoShape 26"/>
            <p:cNvSpPr>
              <a:spLocks noChangeArrowheads="1"/>
            </p:cNvSpPr>
            <p:nvPr/>
          </p:nvSpPr>
          <p:spPr bwMode="auto">
            <a:xfrm>
              <a:off x="2232" y="2040"/>
              <a:ext cx="360" cy="216"/>
            </a:xfrm>
            <a:prstGeom prst="rightArrow">
              <a:avLst>
                <a:gd name="adj1" fmla="val 50000"/>
                <a:gd name="adj2" fmla="val 41667"/>
              </a:avLst>
            </a:prstGeom>
            <a:solidFill>
              <a:srgbClr val="F8F8F8"/>
            </a:solidFill>
            <a:ln w="9525">
              <a:solidFill>
                <a:srgbClr val="000000"/>
              </a:solidFill>
              <a:miter lim="800000"/>
              <a:headEnd/>
              <a:tailEnd/>
            </a:ln>
          </p:spPr>
          <p:txBody>
            <a:bodyPr/>
            <a:lstStyle/>
            <a:p>
              <a:endParaRPr lang="en-US" altLang="en-US"/>
            </a:p>
          </p:txBody>
        </p:sp>
        <p:sp>
          <p:nvSpPr>
            <p:cNvPr id="58398" name="Oval 27"/>
            <p:cNvSpPr>
              <a:spLocks noChangeArrowheads="1"/>
            </p:cNvSpPr>
            <p:nvPr/>
          </p:nvSpPr>
          <p:spPr bwMode="auto">
            <a:xfrm>
              <a:off x="3456" y="1536"/>
              <a:ext cx="216" cy="216"/>
            </a:xfrm>
            <a:prstGeom prst="ellipse">
              <a:avLst/>
            </a:prstGeom>
            <a:solidFill>
              <a:srgbClr val="000000"/>
            </a:solidFill>
            <a:ln w="9525">
              <a:solidFill>
                <a:srgbClr val="000000"/>
              </a:solidFill>
              <a:round/>
              <a:headEnd/>
              <a:tailEnd/>
            </a:ln>
          </p:spPr>
          <p:txBody>
            <a:bodyPr/>
            <a:lstStyle/>
            <a:p>
              <a:r>
                <a:rPr lang="en-US" altLang="en-US" sz="1000" b="1">
                  <a:solidFill>
                    <a:schemeClr val="bg1"/>
                  </a:solidFill>
                </a:rPr>
                <a:t>S</a:t>
              </a:r>
              <a:endParaRPr lang="en-US" altLang="en-US" sz="1600">
                <a:solidFill>
                  <a:schemeClr val="bg1"/>
                </a:solidFill>
              </a:endParaRPr>
            </a:p>
          </p:txBody>
        </p:sp>
        <p:sp>
          <p:nvSpPr>
            <p:cNvPr id="58399" name="Line 28"/>
            <p:cNvSpPr>
              <a:spLocks noChangeShapeType="1"/>
            </p:cNvSpPr>
            <p:nvPr/>
          </p:nvSpPr>
          <p:spPr bwMode="auto">
            <a:xfrm flipH="1">
              <a:off x="3312" y="1680"/>
              <a:ext cx="144" cy="72"/>
            </a:xfrm>
            <a:prstGeom prst="line">
              <a:avLst/>
            </a:prstGeom>
            <a:noFill/>
            <a:ln w="9525">
              <a:solidFill>
                <a:srgbClr val="000000"/>
              </a:solidFill>
              <a:round/>
              <a:headEnd/>
              <a:tailEnd type="triangle" w="med" len="med"/>
            </a:ln>
          </p:spPr>
          <p:txBody>
            <a:bodyPr/>
            <a:lstStyle/>
            <a:p>
              <a:endParaRPr lang="en-IN"/>
            </a:p>
          </p:txBody>
        </p:sp>
        <p:sp>
          <p:nvSpPr>
            <p:cNvPr id="58400" name="Oval 29"/>
            <p:cNvSpPr>
              <a:spLocks noChangeArrowheads="1"/>
            </p:cNvSpPr>
            <p:nvPr/>
          </p:nvSpPr>
          <p:spPr bwMode="auto">
            <a:xfrm>
              <a:off x="3240" y="1752"/>
              <a:ext cx="216" cy="216"/>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P</a:t>
              </a:r>
              <a:endParaRPr lang="en-US" altLang="en-US" sz="1600"/>
            </a:p>
          </p:txBody>
        </p:sp>
        <p:sp>
          <p:nvSpPr>
            <p:cNvPr id="58401" name="Line 30"/>
            <p:cNvSpPr>
              <a:spLocks noChangeShapeType="1"/>
            </p:cNvSpPr>
            <p:nvPr/>
          </p:nvSpPr>
          <p:spPr bwMode="auto">
            <a:xfrm>
              <a:off x="3672" y="1680"/>
              <a:ext cx="216" cy="72"/>
            </a:xfrm>
            <a:prstGeom prst="line">
              <a:avLst/>
            </a:prstGeom>
            <a:noFill/>
            <a:ln w="9525">
              <a:solidFill>
                <a:srgbClr val="000000"/>
              </a:solidFill>
              <a:round/>
              <a:headEnd/>
              <a:tailEnd type="triangle" w="med" len="med"/>
            </a:ln>
          </p:spPr>
          <p:txBody>
            <a:bodyPr/>
            <a:lstStyle/>
            <a:p>
              <a:endParaRPr lang="en-IN"/>
            </a:p>
          </p:txBody>
        </p:sp>
        <p:sp>
          <p:nvSpPr>
            <p:cNvPr id="58402" name="Line 31"/>
            <p:cNvSpPr>
              <a:spLocks noChangeShapeType="1"/>
            </p:cNvSpPr>
            <p:nvPr/>
          </p:nvSpPr>
          <p:spPr bwMode="auto">
            <a:xfrm flipH="1">
              <a:off x="2880" y="2179"/>
              <a:ext cx="216" cy="144"/>
            </a:xfrm>
            <a:prstGeom prst="line">
              <a:avLst/>
            </a:prstGeom>
            <a:noFill/>
            <a:ln w="9525">
              <a:solidFill>
                <a:srgbClr val="000000"/>
              </a:solidFill>
              <a:round/>
              <a:headEnd/>
              <a:tailEnd type="triangle" w="med" len="med"/>
            </a:ln>
          </p:spPr>
          <p:txBody>
            <a:bodyPr/>
            <a:lstStyle/>
            <a:p>
              <a:endParaRPr lang="en-IN"/>
            </a:p>
          </p:txBody>
        </p:sp>
        <p:sp>
          <p:nvSpPr>
            <p:cNvPr id="58403" name="Oval 32"/>
            <p:cNvSpPr>
              <a:spLocks noChangeArrowheads="1"/>
            </p:cNvSpPr>
            <p:nvPr/>
          </p:nvSpPr>
          <p:spPr bwMode="auto">
            <a:xfrm>
              <a:off x="2808" y="232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404" name="AutoShape 33"/>
            <p:cNvSpPr>
              <a:spLocks noChangeArrowheads="1"/>
            </p:cNvSpPr>
            <p:nvPr/>
          </p:nvSpPr>
          <p:spPr bwMode="auto">
            <a:xfrm>
              <a:off x="2808" y="2467"/>
              <a:ext cx="144" cy="216"/>
            </a:xfrm>
            <a:prstGeom prst="flowChartExtract">
              <a:avLst/>
            </a:prstGeom>
            <a:solidFill>
              <a:srgbClr val="FFFFFF"/>
            </a:solidFill>
            <a:ln w="9525">
              <a:solidFill>
                <a:srgbClr val="000000"/>
              </a:solidFill>
              <a:miter lim="800000"/>
              <a:headEnd/>
              <a:tailEnd/>
            </a:ln>
          </p:spPr>
          <p:txBody>
            <a:bodyPr/>
            <a:lstStyle/>
            <a:p>
              <a:r>
                <a:rPr lang="en-US" altLang="en-US" sz="800"/>
                <a:t>A?</a:t>
              </a:r>
              <a:endParaRPr lang="en-US" altLang="en-US" sz="1600"/>
            </a:p>
          </p:txBody>
        </p:sp>
        <p:sp>
          <p:nvSpPr>
            <p:cNvPr id="58405" name="Line 34"/>
            <p:cNvSpPr>
              <a:spLocks noChangeShapeType="1"/>
            </p:cNvSpPr>
            <p:nvPr/>
          </p:nvSpPr>
          <p:spPr bwMode="auto">
            <a:xfrm>
              <a:off x="3096" y="2179"/>
              <a:ext cx="0" cy="144"/>
            </a:xfrm>
            <a:prstGeom prst="line">
              <a:avLst/>
            </a:prstGeom>
            <a:noFill/>
            <a:ln w="9525">
              <a:solidFill>
                <a:srgbClr val="000000"/>
              </a:solidFill>
              <a:round/>
              <a:headEnd/>
              <a:tailEnd type="triangle" w="med" len="med"/>
            </a:ln>
          </p:spPr>
          <p:txBody>
            <a:bodyPr/>
            <a:lstStyle/>
            <a:p>
              <a:endParaRPr lang="en-IN"/>
            </a:p>
          </p:txBody>
        </p:sp>
        <p:sp>
          <p:nvSpPr>
            <p:cNvPr id="58406" name="Oval 35"/>
            <p:cNvSpPr>
              <a:spLocks noChangeArrowheads="1"/>
            </p:cNvSpPr>
            <p:nvPr/>
          </p:nvSpPr>
          <p:spPr bwMode="auto">
            <a:xfrm>
              <a:off x="3024" y="2323"/>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407" name="AutoShape 36"/>
            <p:cNvSpPr>
              <a:spLocks noChangeArrowheads="1"/>
            </p:cNvSpPr>
            <p:nvPr/>
          </p:nvSpPr>
          <p:spPr bwMode="auto">
            <a:xfrm>
              <a:off x="3024" y="2467"/>
              <a:ext cx="144" cy="216"/>
            </a:xfrm>
            <a:prstGeom prst="flowChartExtract">
              <a:avLst/>
            </a:prstGeom>
            <a:solidFill>
              <a:srgbClr val="FFFFFF"/>
            </a:solidFill>
            <a:ln w="9525">
              <a:solidFill>
                <a:srgbClr val="000000"/>
              </a:solidFill>
              <a:miter lim="800000"/>
              <a:headEnd/>
              <a:tailEnd/>
            </a:ln>
          </p:spPr>
          <p:txBody>
            <a:bodyPr/>
            <a:lstStyle/>
            <a:p>
              <a:r>
                <a:rPr lang="en-US" altLang="en-US" sz="800"/>
                <a:t>B</a:t>
              </a:r>
              <a:endParaRPr lang="en-US" altLang="en-US" sz="1600"/>
            </a:p>
          </p:txBody>
        </p:sp>
        <p:sp>
          <p:nvSpPr>
            <p:cNvPr id="58408" name="Line 37"/>
            <p:cNvSpPr>
              <a:spLocks noChangeShapeType="1"/>
            </p:cNvSpPr>
            <p:nvPr/>
          </p:nvSpPr>
          <p:spPr bwMode="auto">
            <a:xfrm flipH="1">
              <a:off x="3888" y="1891"/>
              <a:ext cx="144" cy="144"/>
            </a:xfrm>
            <a:prstGeom prst="line">
              <a:avLst/>
            </a:prstGeom>
            <a:noFill/>
            <a:ln w="9525">
              <a:solidFill>
                <a:srgbClr val="000000"/>
              </a:solidFill>
              <a:round/>
              <a:headEnd/>
              <a:tailEnd type="triangle" w="med" len="med"/>
            </a:ln>
          </p:spPr>
          <p:txBody>
            <a:bodyPr/>
            <a:lstStyle/>
            <a:p>
              <a:endParaRPr lang="en-IN"/>
            </a:p>
          </p:txBody>
        </p:sp>
        <p:sp>
          <p:nvSpPr>
            <p:cNvPr id="58409" name="Oval 38"/>
            <p:cNvSpPr>
              <a:spLocks noChangeArrowheads="1"/>
            </p:cNvSpPr>
            <p:nvPr/>
          </p:nvSpPr>
          <p:spPr bwMode="auto">
            <a:xfrm>
              <a:off x="3816" y="203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410" name="AutoShape 39"/>
            <p:cNvSpPr>
              <a:spLocks noChangeArrowheads="1"/>
            </p:cNvSpPr>
            <p:nvPr/>
          </p:nvSpPr>
          <p:spPr bwMode="auto">
            <a:xfrm>
              <a:off x="3816" y="2179"/>
              <a:ext cx="144" cy="216"/>
            </a:xfrm>
            <a:prstGeom prst="flowChartExtract">
              <a:avLst/>
            </a:prstGeom>
            <a:solidFill>
              <a:srgbClr val="FFFFFF"/>
            </a:solidFill>
            <a:ln w="9525">
              <a:solidFill>
                <a:srgbClr val="000000"/>
              </a:solidFill>
              <a:miter lim="800000"/>
              <a:headEnd/>
              <a:tailEnd/>
            </a:ln>
          </p:spPr>
          <p:txBody>
            <a:bodyPr/>
            <a:lstStyle/>
            <a:p>
              <a:r>
                <a:rPr lang="en-US" altLang="en-US" sz="800"/>
                <a:t>D</a:t>
              </a:r>
              <a:endParaRPr lang="en-US" altLang="en-US" sz="1600"/>
            </a:p>
          </p:txBody>
        </p:sp>
        <p:sp>
          <p:nvSpPr>
            <p:cNvPr id="58411" name="Oval 40"/>
            <p:cNvSpPr>
              <a:spLocks noChangeArrowheads="1"/>
            </p:cNvSpPr>
            <p:nvPr/>
          </p:nvSpPr>
          <p:spPr bwMode="auto">
            <a:xfrm>
              <a:off x="4032" y="2035"/>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412" name="AutoShape 41"/>
            <p:cNvSpPr>
              <a:spLocks noChangeArrowheads="1"/>
            </p:cNvSpPr>
            <p:nvPr/>
          </p:nvSpPr>
          <p:spPr bwMode="auto">
            <a:xfrm>
              <a:off x="4032" y="2179"/>
              <a:ext cx="144" cy="216"/>
            </a:xfrm>
            <a:prstGeom prst="flowChartExtract">
              <a:avLst/>
            </a:prstGeom>
            <a:solidFill>
              <a:srgbClr val="FFFFFF"/>
            </a:solidFill>
            <a:ln w="9525">
              <a:solidFill>
                <a:srgbClr val="000000"/>
              </a:solidFill>
              <a:miter lim="800000"/>
              <a:headEnd/>
              <a:tailEnd/>
            </a:ln>
          </p:spPr>
          <p:txBody>
            <a:bodyPr/>
            <a:lstStyle/>
            <a:p>
              <a:r>
                <a:rPr lang="en-US" altLang="en-US" sz="800"/>
                <a:t>E</a:t>
              </a:r>
              <a:endParaRPr lang="en-US" altLang="en-US" sz="1600"/>
            </a:p>
          </p:txBody>
        </p:sp>
        <p:sp>
          <p:nvSpPr>
            <p:cNvPr id="58413" name="Line 42"/>
            <p:cNvSpPr>
              <a:spLocks noChangeShapeType="1"/>
            </p:cNvSpPr>
            <p:nvPr/>
          </p:nvSpPr>
          <p:spPr bwMode="auto">
            <a:xfrm flipH="1">
              <a:off x="3168" y="1891"/>
              <a:ext cx="144" cy="144"/>
            </a:xfrm>
            <a:prstGeom prst="line">
              <a:avLst/>
            </a:prstGeom>
            <a:noFill/>
            <a:ln w="9525">
              <a:solidFill>
                <a:srgbClr val="000000"/>
              </a:solidFill>
              <a:round/>
              <a:headEnd/>
              <a:tailEnd type="triangle" w="med" len="med"/>
            </a:ln>
          </p:spPr>
          <p:txBody>
            <a:bodyPr/>
            <a:lstStyle/>
            <a:p>
              <a:endParaRPr lang="en-IN"/>
            </a:p>
          </p:txBody>
        </p:sp>
        <p:sp>
          <p:nvSpPr>
            <p:cNvPr id="58414" name="Oval 43"/>
            <p:cNvSpPr>
              <a:spLocks noChangeArrowheads="1"/>
            </p:cNvSpPr>
            <p:nvPr/>
          </p:nvSpPr>
          <p:spPr bwMode="auto">
            <a:xfrm>
              <a:off x="3024" y="2035"/>
              <a:ext cx="216" cy="144"/>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N</a:t>
              </a:r>
              <a:endParaRPr lang="en-US" altLang="en-US" sz="1600"/>
            </a:p>
          </p:txBody>
        </p:sp>
        <p:sp>
          <p:nvSpPr>
            <p:cNvPr id="58415" name="Line 44"/>
            <p:cNvSpPr>
              <a:spLocks noChangeShapeType="1"/>
            </p:cNvSpPr>
            <p:nvPr/>
          </p:nvSpPr>
          <p:spPr bwMode="auto">
            <a:xfrm>
              <a:off x="3456" y="1896"/>
              <a:ext cx="78" cy="139"/>
            </a:xfrm>
            <a:prstGeom prst="line">
              <a:avLst/>
            </a:prstGeom>
            <a:noFill/>
            <a:ln w="9525">
              <a:solidFill>
                <a:srgbClr val="000000"/>
              </a:solidFill>
              <a:round/>
              <a:headEnd/>
              <a:tailEnd type="triangle" w="med" len="med"/>
            </a:ln>
          </p:spPr>
          <p:txBody>
            <a:bodyPr/>
            <a:lstStyle/>
            <a:p>
              <a:endParaRPr lang="en-IN"/>
            </a:p>
          </p:txBody>
        </p:sp>
        <p:sp>
          <p:nvSpPr>
            <p:cNvPr id="58416" name="Oval 45"/>
            <p:cNvSpPr>
              <a:spLocks noChangeArrowheads="1"/>
            </p:cNvSpPr>
            <p:nvPr/>
          </p:nvSpPr>
          <p:spPr bwMode="auto">
            <a:xfrm>
              <a:off x="3456" y="2040"/>
              <a:ext cx="144" cy="144"/>
            </a:xfrm>
            <a:prstGeom prst="ellipse">
              <a:avLst/>
            </a:prstGeom>
            <a:solidFill>
              <a:srgbClr val="000000"/>
            </a:solidFill>
            <a:ln w="9525">
              <a:solidFill>
                <a:srgbClr val="000000"/>
              </a:solidFill>
              <a:round/>
              <a:headEnd/>
              <a:tailEnd/>
            </a:ln>
          </p:spPr>
          <p:txBody>
            <a:bodyPr/>
            <a:lstStyle/>
            <a:p>
              <a:endParaRPr lang="en-US" altLang="en-US" sz="1600"/>
            </a:p>
          </p:txBody>
        </p:sp>
        <p:sp>
          <p:nvSpPr>
            <p:cNvPr id="58417" name="AutoShape 46"/>
            <p:cNvSpPr>
              <a:spLocks noChangeArrowheads="1"/>
            </p:cNvSpPr>
            <p:nvPr/>
          </p:nvSpPr>
          <p:spPr bwMode="auto">
            <a:xfrm>
              <a:off x="3456" y="2184"/>
              <a:ext cx="144" cy="216"/>
            </a:xfrm>
            <a:prstGeom prst="flowChartExtract">
              <a:avLst/>
            </a:prstGeom>
            <a:solidFill>
              <a:srgbClr val="FFFFFF"/>
            </a:solidFill>
            <a:ln w="9525">
              <a:solidFill>
                <a:srgbClr val="000000"/>
              </a:solidFill>
              <a:miter lim="800000"/>
              <a:headEnd/>
              <a:tailEnd/>
            </a:ln>
          </p:spPr>
          <p:txBody>
            <a:bodyPr/>
            <a:lstStyle/>
            <a:p>
              <a:r>
                <a:rPr lang="en-US" altLang="en-US" sz="800"/>
                <a:t>C</a:t>
              </a:r>
              <a:endParaRPr lang="en-US" altLang="en-US" sz="1600"/>
            </a:p>
          </p:txBody>
        </p:sp>
      </p:grpSp>
      <p:sp>
        <p:nvSpPr>
          <p:cNvPr id="58373" name="Oval 47"/>
          <p:cNvSpPr>
            <a:spLocks noChangeArrowheads="1"/>
          </p:cNvSpPr>
          <p:nvPr/>
        </p:nvSpPr>
        <p:spPr bwMode="auto">
          <a:xfrm>
            <a:off x="6934200" y="4533900"/>
            <a:ext cx="457200" cy="342900"/>
          </a:xfrm>
          <a:prstGeom prst="ellipse">
            <a:avLst/>
          </a:prstGeom>
          <a:solidFill>
            <a:srgbClr val="000000"/>
          </a:solidFill>
          <a:ln w="9525">
            <a:solidFill>
              <a:srgbClr val="000000"/>
            </a:solidFill>
            <a:round/>
            <a:headEnd/>
            <a:tailEnd/>
          </a:ln>
        </p:spPr>
        <p:txBody>
          <a:bodyPr/>
          <a:lstStyle/>
          <a:p>
            <a:r>
              <a:rPr lang="en-US" altLang="en-US" sz="1000" b="1">
                <a:solidFill>
                  <a:srgbClr val="FFFFFF"/>
                </a:solidFill>
              </a:rPr>
              <a:t>S</a:t>
            </a:r>
            <a:r>
              <a:rPr lang="en-US" altLang="en-US" sz="1000" b="1" baseline="-25000">
                <a:solidFill>
                  <a:srgbClr val="FFFFFF"/>
                </a:solidFill>
              </a:rPr>
              <a:t>R</a:t>
            </a:r>
            <a:endParaRPr lang="en-US" altLang="en-US" sz="1600"/>
          </a:p>
        </p:txBody>
      </p:sp>
      <p:sp>
        <p:nvSpPr>
          <p:cNvPr id="58374" name="Line 48"/>
          <p:cNvSpPr>
            <a:spLocks noChangeShapeType="1"/>
          </p:cNvSpPr>
          <p:nvPr/>
        </p:nvSpPr>
        <p:spPr bwMode="auto">
          <a:xfrm>
            <a:off x="7048500" y="4808538"/>
            <a:ext cx="342900" cy="296862"/>
          </a:xfrm>
          <a:prstGeom prst="line">
            <a:avLst/>
          </a:prstGeom>
          <a:noFill/>
          <a:ln w="9525">
            <a:solidFill>
              <a:srgbClr val="000000"/>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Case 6: Deleting a Node from a Red Black Tree</a:t>
            </a:r>
          </a:p>
        </p:txBody>
      </p:sp>
      <p:sp>
        <p:nvSpPr>
          <p:cNvPr id="59395" name="Text Box 49"/>
          <p:cNvSpPr txBox="1">
            <a:spLocks noChangeArrowheads="1"/>
          </p:cNvSpPr>
          <p:nvPr/>
        </p:nvSpPr>
        <p:spPr bwMode="auto">
          <a:xfrm>
            <a:off x="1600200" y="1600200"/>
            <a:ext cx="6248400" cy="3921125"/>
          </a:xfrm>
          <a:prstGeom prst="rect">
            <a:avLst/>
          </a:prstGeom>
          <a:solidFill>
            <a:srgbClr val="FFCC99"/>
          </a:solidFill>
          <a:ln w="9525">
            <a:noFill/>
            <a:miter lim="800000"/>
            <a:headEnd/>
            <a:tailEnd/>
          </a:ln>
          <a:effectLst/>
        </p:spPr>
        <p:txBody>
          <a:bodyPr>
            <a:spAutoFit/>
          </a:bodyPr>
          <a:lstStyle/>
          <a:p>
            <a:pPr>
              <a:spcBef>
                <a:spcPct val="50000"/>
              </a:spcBef>
            </a:pPr>
            <a:r>
              <a:rPr lang="en-US" altLang="en-US" sz="1400" b="1">
                <a:solidFill>
                  <a:srgbClr val="993300"/>
                </a:solidFill>
              </a:rPr>
              <a:t>void del_case6(struct node *n)</a:t>
            </a:r>
          </a:p>
          <a:p>
            <a:pPr>
              <a:spcBef>
                <a:spcPct val="50000"/>
              </a:spcBef>
            </a:pPr>
            <a:r>
              <a:rPr lang="en-US" altLang="en-US" sz="1400" b="1">
                <a:solidFill>
                  <a:srgbClr val="993300"/>
                </a:solidFill>
              </a:rPr>
              <a:t>{	struct node *s = sibling(n); </a:t>
            </a:r>
          </a:p>
          <a:p>
            <a:pPr>
              <a:spcBef>
                <a:spcPct val="50000"/>
              </a:spcBef>
            </a:pPr>
            <a:r>
              <a:rPr lang="en-US" altLang="en-US" sz="1400" b="1">
                <a:solidFill>
                  <a:srgbClr val="993300"/>
                </a:solidFill>
              </a:rPr>
              <a:t>	s-&gt;color = n-&gt;parent-&gt;color;    </a:t>
            </a:r>
          </a:p>
          <a:p>
            <a:pPr>
              <a:spcBef>
                <a:spcPct val="50000"/>
              </a:spcBef>
            </a:pPr>
            <a:r>
              <a:rPr lang="en-US" altLang="en-US" sz="1400" b="1">
                <a:solidFill>
                  <a:srgbClr val="993300"/>
                </a:solidFill>
              </a:rPr>
              <a:t>	n-&gt;parent-&gt;color = BLACK; 	</a:t>
            </a:r>
          </a:p>
          <a:p>
            <a:pPr>
              <a:spcBef>
                <a:spcPct val="50000"/>
              </a:spcBef>
            </a:pPr>
            <a:r>
              <a:rPr lang="en-US" altLang="en-US" sz="1400" b="1">
                <a:solidFill>
                  <a:srgbClr val="993300"/>
                </a:solidFill>
              </a:rPr>
              <a:t>	if (n == n-&gt;parent-&gt;left)</a:t>
            </a:r>
          </a:p>
          <a:p>
            <a:pPr>
              <a:spcBef>
                <a:spcPct val="50000"/>
              </a:spcBef>
            </a:pPr>
            <a:r>
              <a:rPr lang="en-US" altLang="en-US" sz="1400" b="1">
                <a:solidFill>
                  <a:srgbClr val="993300"/>
                </a:solidFill>
              </a:rPr>
              <a:t>	 {                s-&gt;right-&gt;color = BLACK;				                  rotate_left(n-&gt;parent);	</a:t>
            </a:r>
          </a:p>
          <a:p>
            <a:pPr>
              <a:spcBef>
                <a:spcPct val="50000"/>
              </a:spcBef>
            </a:pPr>
            <a:r>
              <a:rPr lang="en-US" altLang="en-US" sz="1400" b="1">
                <a:solidFill>
                  <a:srgbClr val="993300"/>
                </a:solidFill>
              </a:rPr>
              <a:t>	}</a:t>
            </a:r>
          </a:p>
          <a:p>
            <a:pPr>
              <a:spcBef>
                <a:spcPct val="50000"/>
              </a:spcBef>
            </a:pPr>
            <a:r>
              <a:rPr lang="en-US" altLang="en-US" sz="1400" b="1">
                <a:solidFill>
                  <a:srgbClr val="993300"/>
                </a:solidFill>
              </a:rPr>
              <a:t>	 else </a:t>
            </a:r>
          </a:p>
          <a:p>
            <a:pPr>
              <a:spcBef>
                <a:spcPct val="50000"/>
              </a:spcBef>
            </a:pPr>
            <a:r>
              <a:rPr lang="en-US" altLang="en-US" sz="1400" b="1">
                <a:solidFill>
                  <a:srgbClr val="993300"/>
                </a:solidFill>
              </a:rPr>
              <a:t>	{	s-&gt;left-&gt;color = BLACK;					rotate_right(n-&gt;parent);	</a:t>
            </a:r>
          </a:p>
          <a:p>
            <a:pPr>
              <a:spcBef>
                <a:spcPct val="50000"/>
              </a:spcBef>
            </a:pPr>
            <a:r>
              <a:rPr lang="en-US" altLang="en-US" sz="1400" b="1">
                <a:solidFill>
                  <a:srgbClr val="993300"/>
                </a:solidFill>
              </a:rPr>
              <a:t>	}</a:t>
            </a:r>
          </a:p>
          <a:p>
            <a:pPr>
              <a:spcBef>
                <a:spcPct val="50000"/>
              </a:spcBef>
            </a:pPr>
            <a:r>
              <a:rPr lang="en-US" altLang="en-US" sz="1400" b="1">
                <a:solidFill>
                  <a:srgbClr val="993300"/>
                </a:solidFill>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Splay Trees</a:t>
            </a:r>
          </a:p>
        </p:txBody>
      </p:sp>
      <p:sp>
        <p:nvSpPr>
          <p:cNvPr id="60419" name="Rectangle 3"/>
          <p:cNvSpPr txBox="1">
            <a:spLocks noChangeArrowheads="1"/>
          </p:cNvSpPr>
          <p:nvPr/>
        </p:nvSpPr>
        <p:spPr bwMode="auto">
          <a:xfrm>
            <a:off x="228600" y="1143000"/>
            <a:ext cx="8839200" cy="3886200"/>
          </a:xfrm>
          <a:prstGeom prst="rect">
            <a:avLst/>
          </a:prstGeom>
          <a:noFill/>
          <a:ln w="9525">
            <a:noFill/>
            <a:miter lim="800000"/>
            <a:headEnd/>
            <a:tailEnd/>
          </a:ln>
        </p:spPr>
        <p:txBody>
          <a:bodyPr/>
          <a:lstStyle/>
          <a:p>
            <a:pPr marL="285750" indent="-285750" eaLnBrk="0" hangingPunct="0">
              <a:lnSpc>
                <a:spcPct val="130000"/>
              </a:lnSpc>
              <a:spcBef>
                <a:spcPct val="20000"/>
              </a:spcBef>
              <a:buFont typeface="Arial" charset="0"/>
              <a:buChar char="•"/>
            </a:pPr>
            <a:r>
              <a:rPr lang="en-US" altLang="en-US" sz="2400">
                <a:latin typeface="Calibri" pitchFamily="34" charset="0"/>
              </a:rPr>
              <a:t>A splay tree is a self-balancing binary search tree with an additional property that recently accessed elements can be re-accessed fast.</a:t>
            </a:r>
          </a:p>
          <a:p>
            <a:pPr marL="285750" indent="-285750" eaLnBrk="0" hangingPunct="0">
              <a:lnSpc>
                <a:spcPct val="130000"/>
              </a:lnSpc>
              <a:spcBef>
                <a:spcPct val="20000"/>
              </a:spcBef>
              <a:buFont typeface="Arial" charset="0"/>
              <a:buChar char="•"/>
            </a:pPr>
            <a:r>
              <a:rPr lang="en-US" altLang="en-US" sz="2400">
                <a:latin typeface="Calibri" pitchFamily="34" charset="0"/>
              </a:rPr>
              <a:t> It is said to be an efficient binary tree because it performs basic operations such as insertion, search and deletion operations in O(log(n)) amortized time. </a:t>
            </a:r>
          </a:p>
          <a:p>
            <a:pPr marL="285750" indent="-285750" eaLnBrk="0" hangingPunct="0">
              <a:lnSpc>
                <a:spcPct val="130000"/>
              </a:lnSpc>
              <a:spcBef>
                <a:spcPct val="20000"/>
              </a:spcBef>
              <a:buFont typeface="Arial" charset="0"/>
              <a:buChar char="•"/>
            </a:pPr>
            <a:r>
              <a:rPr lang="en-US" altLang="en-US" sz="2400">
                <a:latin typeface="Calibri" pitchFamily="34" charset="0"/>
              </a:rPr>
              <a:t>For many non-uniform sequences of operations, splay trees perform better than other search trees, even when the specific pattern of the sequence is unknown.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400" smtClean="0">
                <a:solidFill>
                  <a:schemeClr val="bg1"/>
                </a:solidFill>
                <a:latin typeface="Calibri" pitchFamily="34" charset="0"/>
              </a:rPr>
              <a:t>Algorithm to Search a Value in a BST</a:t>
            </a:r>
          </a:p>
        </p:txBody>
      </p:sp>
      <p:sp>
        <p:nvSpPr>
          <p:cNvPr id="11267" name="AutoShape 4"/>
          <p:cNvSpPr>
            <a:spLocks noChangeArrowheads="1"/>
          </p:cNvSpPr>
          <p:nvPr/>
        </p:nvSpPr>
        <p:spPr bwMode="auto">
          <a:xfrm>
            <a:off x="1066800" y="1600200"/>
            <a:ext cx="7239000" cy="36576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400" b="1">
                <a:latin typeface="Courier New" pitchFamily="49" charset="0"/>
              </a:rPr>
              <a:t>searchElement (TREE, VAL)</a:t>
            </a:r>
          </a:p>
          <a:p>
            <a:pPr eaLnBrk="0" hangingPunct="0"/>
            <a:r>
              <a:rPr lang="en-US" altLang="en-US" sz="1400" b="1">
                <a:latin typeface="Courier New" pitchFamily="49" charset="0"/>
              </a:rPr>
              <a:t>Step 1: IF TREE-&gt;DATA = VAL OR TREE = NULL, then</a:t>
            </a:r>
          </a:p>
          <a:p>
            <a:pPr eaLnBrk="0" hangingPunct="0"/>
            <a:r>
              <a:rPr lang="en-US" altLang="en-US" sz="1400" b="1">
                <a:latin typeface="Courier New" pitchFamily="49" charset="0"/>
              </a:rPr>
              <a:t>		Return TREE</a:t>
            </a:r>
          </a:p>
          <a:p>
            <a:pPr eaLnBrk="0" hangingPunct="0"/>
            <a:r>
              <a:rPr lang="en-US" altLang="en-US" sz="1400" b="1">
                <a:latin typeface="Courier New" pitchFamily="49" charset="0"/>
              </a:rPr>
              <a:t>        ELSE</a:t>
            </a:r>
          </a:p>
          <a:p>
            <a:pPr eaLnBrk="0" hangingPunct="0"/>
            <a:r>
              <a:rPr lang="en-US" altLang="en-US" sz="1400" b="1">
                <a:latin typeface="Courier New" pitchFamily="49" charset="0"/>
              </a:rPr>
              <a:t>	    IF VAL &lt; TREE-&gt;DATA</a:t>
            </a:r>
          </a:p>
          <a:p>
            <a:pPr eaLnBrk="0" hangingPunct="0"/>
            <a:r>
              <a:rPr lang="en-US" altLang="en-US" sz="1400" b="1">
                <a:latin typeface="Courier New" pitchFamily="49" charset="0"/>
              </a:rPr>
              <a:t>		Return searchElement(TREE-&gt;LEFT, VAL)</a:t>
            </a:r>
          </a:p>
          <a:p>
            <a:pPr eaLnBrk="0" hangingPunct="0"/>
            <a:r>
              <a:rPr lang="en-US" altLang="en-US" sz="1400" b="1">
                <a:latin typeface="Courier New" pitchFamily="49" charset="0"/>
              </a:rPr>
              <a:t>	    ELSE</a:t>
            </a:r>
          </a:p>
          <a:p>
            <a:pPr eaLnBrk="0" hangingPunct="0"/>
            <a:r>
              <a:rPr lang="en-US" altLang="en-US" sz="1400" b="1">
                <a:latin typeface="Courier New" pitchFamily="49" charset="0"/>
              </a:rPr>
              <a:t>		Return searchElement(TREE-&gt;RIGHT, VAL)</a:t>
            </a:r>
          </a:p>
          <a:p>
            <a:pPr eaLnBrk="0" hangingPunct="0"/>
            <a:r>
              <a:rPr lang="en-US" altLang="en-US" sz="1400" b="1">
                <a:latin typeface="Courier New" pitchFamily="49" charset="0"/>
              </a:rPr>
              <a:t>	    [END OF IF]</a:t>
            </a:r>
          </a:p>
          <a:p>
            <a:pPr eaLnBrk="0" hangingPunct="0"/>
            <a:r>
              <a:rPr lang="en-US" altLang="en-US" sz="1400" b="1">
                <a:latin typeface="Courier New" pitchFamily="49" charset="0"/>
              </a:rPr>
              <a:t>       [END OF IF]</a:t>
            </a:r>
          </a:p>
          <a:p>
            <a:pPr eaLnBrk="0" hangingPunct="0"/>
            <a:endParaRPr lang="en-US" altLang="en-US" sz="1400" b="1">
              <a:latin typeface="Courier New" pitchFamily="49" charset="0"/>
            </a:endParaRPr>
          </a:p>
          <a:p>
            <a:pPr eaLnBrk="0" hangingPunct="0"/>
            <a:r>
              <a:rPr lang="en-US" altLang="en-US" sz="1400" b="1">
                <a:latin typeface="Courier New" pitchFamily="49" charset="0"/>
              </a:rPr>
              <a:t>Step 2: End</a:t>
            </a:r>
          </a:p>
          <a:p>
            <a:pPr eaLnBrk="0" hangingPunct="0"/>
            <a:endParaRPr lang="en-US" altLang="en-US" sz="1400"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Splay Tree</a:t>
            </a:r>
          </a:p>
        </p:txBody>
      </p:sp>
      <p:sp>
        <p:nvSpPr>
          <p:cNvPr id="61443" name="Rectangle 3"/>
          <p:cNvSpPr txBox="1">
            <a:spLocks noChangeArrowheads="1"/>
          </p:cNvSpPr>
          <p:nvPr/>
        </p:nvSpPr>
        <p:spPr bwMode="auto">
          <a:xfrm>
            <a:off x="0" y="1066800"/>
            <a:ext cx="9067800" cy="5105400"/>
          </a:xfrm>
          <a:prstGeom prst="rect">
            <a:avLst/>
          </a:prstGeom>
          <a:noFill/>
          <a:ln w="9525">
            <a:noFill/>
            <a:miter lim="800000"/>
            <a:headEnd/>
            <a:tailEnd/>
          </a:ln>
        </p:spPr>
        <p:txBody>
          <a:bodyPr/>
          <a:lstStyle/>
          <a:p>
            <a:pPr marL="285750" indent="-285750" eaLnBrk="0" hangingPunct="0">
              <a:lnSpc>
                <a:spcPct val="130000"/>
              </a:lnSpc>
              <a:spcBef>
                <a:spcPct val="20000"/>
              </a:spcBef>
              <a:buFont typeface="Arial" charset="0"/>
              <a:buChar char="•"/>
            </a:pPr>
            <a:r>
              <a:rPr lang="en-US" altLang="en-US" sz="2400">
                <a:latin typeface="Calibri" pitchFamily="34" charset="0"/>
              </a:rPr>
              <a:t>When a node in a splay tree is accessed, it is rotated or "splayed" to the root thereby changing the structure of the tree. </a:t>
            </a:r>
          </a:p>
          <a:p>
            <a:pPr marL="285750" indent="-285750" eaLnBrk="0" hangingPunct="0">
              <a:lnSpc>
                <a:spcPct val="130000"/>
              </a:lnSpc>
              <a:spcBef>
                <a:spcPct val="20000"/>
              </a:spcBef>
              <a:buFont typeface="Arial" charset="0"/>
              <a:buChar char="•"/>
            </a:pPr>
            <a:r>
              <a:rPr lang="en-US" altLang="en-US" sz="2400">
                <a:latin typeface="Calibri" pitchFamily="34" charset="0"/>
              </a:rPr>
              <a:t>Since the most frequently accessed node is always moved closer to the starting point of the search (or the root node), those nodes are therefore located faster. </a:t>
            </a:r>
          </a:p>
          <a:p>
            <a:pPr marL="285750" indent="-285750" eaLnBrk="0" hangingPunct="0">
              <a:lnSpc>
                <a:spcPct val="130000"/>
              </a:lnSpc>
              <a:spcBef>
                <a:spcPct val="20000"/>
              </a:spcBef>
              <a:buFont typeface="Arial" charset="0"/>
              <a:buChar char="•"/>
            </a:pPr>
            <a:r>
              <a:rPr lang="en-US" altLang="en-US" sz="2400">
                <a:latin typeface="Calibri" pitchFamily="34" charset="0"/>
              </a:rPr>
              <a:t>A simple idea behind it is that if an element is accessed, it is likely that it will be accessed again.</a:t>
            </a:r>
          </a:p>
          <a:p>
            <a:pPr marL="285750" indent="-285750" eaLnBrk="0" hangingPunct="0">
              <a:lnSpc>
                <a:spcPct val="130000"/>
              </a:lnSpc>
              <a:spcBef>
                <a:spcPct val="20000"/>
              </a:spcBef>
              <a:buFont typeface="Arial" charset="0"/>
              <a:buChar char="•"/>
            </a:pPr>
            <a:r>
              <a:rPr lang="en-US" altLang="en-US" sz="2400">
                <a:latin typeface="Calibri" pitchFamily="34" charset="0"/>
              </a:rPr>
              <a:t>In a splay tree, operations like insertion, search and deletion are combined with one basic operation called </a:t>
            </a:r>
            <a:r>
              <a:rPr lang="en-US" altLang="en-US" sz="2400" i="1">
                <a:latin typeface="Calibri" pitchFamily="34" charset="0"/>
              </a:rPr>
              <a:t>splaying</a:t>
            </a:r>
            <a:r>
              <a:rPr lang="en-US" altLang="en-US" sz="2400">
                <a:latin typeface="Calibri" pitchFamily="34" charset="0"/>
              </a:rPr>
              <a:t>. Splaying the tree for a particular node rearranges the tree to make that node placed at the root of the tree.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Splaying</a:t>
            </a:r>
          </a:p>
        </p:txBody>
      </p:sp>
      <p:sp>
        <p:nvSpPr>
          <p:cNvPr id="62467" name="Rectangle 2"/>
          <p:cNvSpPr txBox="1">
            <a:spLocks noChangeArrowheads="1"/>
          </p:cNvSpPr>
          <p:nvPr/>
        </p:nvSpPr>
        <p:spPr bwMode="auto">
          <a:xfrm>
            <a:off x="228600" y="1143000"/>
            <a:ext cx="8763000" cy="5410200"/>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charset="0"/>
              <a:buChar char="•"/>
            </a:pPr>
            <a:r>
              <a:rPr lang="en-US" altLang="en-US" sz="2400">
                <a:latin typeface="Calibri" pitchFamily="34" charset="0"/>
              </a:rPr>
              <a:t>When we access a node N, splaying is performed on N to move it to the root. To perform a splay operation, certain </a:t>
            </a:r>
            <a:r>
              <a:rPr lang="en-US" altLang="en-US" sz="2400" i="1">
                <a:latin typeface="Calibri" pitchFamily="34" charset="0"/>
              </a:rPr>
              <a:t>splay steps</a:t>
            </a:r>
            <a:r>
              <a:rPr lang="en-US" altLang="en-US" sz="2400">
                <a:latin typeface="Calibri" pitchFamily="34" charset="0"/>
              </a:rPr>
              <a:t> are performed where each step moves N closer to the root. </a:t>
            </a:r>
          </a:p>
          <a:p>
            <a:pPr marL="342900" indent="-342900" eaLnBrk="0" hangingPunct="0">
              <a:lnSpc>
                <a:spcPct val="110000"/>
              </a:lnSpc>
              <a:spcBef>
                <a:spcPct val="20000"/>
              </a:spcBef>
              <a:buFont typeface="Arial" charset="0"/>
              <a:buChar char="•"/>
            </a:pPr>
            <a:r>
              <a:rPr lang="en-US" altLang="en-US" sz="2400">
                <a:latin typeface="Calibri" pitchFamily="34" charset="0"/>
              </a:rPr>
              <a:t>Splaying a particular node of interest after every access ensures that the recently accessed nodes are kept closer to the root and the tree remains roughly balanced, so that the desired amortized time bounds can be achieved.</a:t>
            </a:r>
          </a:p>
          <a:p>
            <a:pPr marL="342900" indent="-342900" eaLnBrk="0" hangingPunct="0">
              <a:lnSpc>
                <a:spcPct val="110000"/>
              </a:lnSpc>
              <a:spcBef>
                <a:spcPct val="20000"/>
              </a:spcBef>
              <a:buFont typeface="Arial" charset="0"/>
              <a:buChar char="•"/>
            </a:pPr>
            <a:r>
              <a:rPr lang="en-US" altLang="en-US" sz="2400">
                <a:latin typeface="Calibri" pitchFamily="34" charset="0"/>
              </a:rPr>
              <a:t>Each splay step depends on three factors:</a:t>
            </a:r>
          </a:p>
          <a:p>
            <a:pPr marL="742950" lvl="1" indent="-285750" eaLnBrk="0" hangingPunct="0">
              <a:lnSpc>
                <a:spcPct val="110000"/>
              </a:lnSpc>
              <a:spcBef>
                <a:spcPct val="20000"/>
              </a:spcBef>
              <a:buFont typeface="Wingdings" pitchFamily="2" charset="2"/>
              <a:buChar char="ü"/>
            </a:pPr>
            <a:r>
              <a:rPr lang="en-US" altLang="en-US" sz="2400">
                <a:latin typeface="Calibri" pitchFamily="34" charset="0"/>
              </a:rPr>
              <a:t>Whether N is the left or right child of its parent P </a:t>
            </a:r>
          </a:p>
          <a:p>
            <a:pPr marL="742950" lvl="1" indent="-285750" eaLnBrk="0" hangingPunct="0">
              <a:lnSpc>
                <a:spcPct val="110000"/>
              </a:lnSpc>
              <a:spcBef>
                <a:spcPct val="20000"/>
              </a:spcBef>
              <a:buFont typeface="Wingdings" pitchFamily="2" charset="2"/>
              <a:buChar char="ü"/>
            </a:pPr>
            <a:r>
              <a:rPr lang="en-US" altLang="en-US" sz="2400">
                <a:latin typeface="Calibri" pitchFamily="34" charset="0"/>
              </a:rPr>
              <a:t>Whether P is the root or not, and if not </a:t>
            </a:r>
          </a:p>
          <a:p>
            <a:pPr marL="742950" lvl="1" indent="-285750" eaLnBrk="0" hangingPunct="0">
              <a:lnSpc>
                <a:spcPct val="110000"/>
              </a:lnSpc>
              <a:spcBef>
                <a:spcPct val="20000"/>
              </a:spcBef>
              <a:buFont typeface="Wingdings" pitchFamily="2" charset="2"/>
              <a:buChar char="ü"/>
            </a:pPr>
            <a:r>
              <a:rPr lang="en-US" altLang="en-US" sz="2400">
                <a:latin typeface="Calibri" pitchFamily="34" charset="0"/>
              </a:rPr>
              <a:t>Whether P is the left or right child of its parent </a:t>
            </a:r>
            <a:r>
              <a:rPr lang="en-US" altLang="en-US" sz="2400" i="1">
                <a:latin typeface="Calibri" pitchFamily="34" charset="0"/>
              </a:rPr>
              <a:t>G </a:t>
            </a:r>
            <a:r>
              <a:rPr lang="en-US" altLang="en-US" sz="2400">
                <a:latin typeface="Calibri" pitchFamily="34" charset="0"/>
              </a:rPr>
              <a:t>(N’s grandparent)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Splaying</a:t>
            </a:r>
          </a:p>
        </p:txBody>
      </p:sp>
      <p:sp>
        <p:nvSpPr>
          <p:cNvPr id="63491" name="Rectangle 2"/>
          <p:cNvSpPr txBox="1">
            <a:spLocks noChangeArrowheads="1"/>
          </p:cNvSpPr>
          <p:nvPr/>
        </p:nvSpPr>
        <p:spPr bwMode="auto">
          <a:xfrm>
            <a:off x="228600" y="1219200"/>
            <a:ext cx="8686800" cy="1600200"/>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Char char="§"/>
            </a:pPr>
            <a:r>
              <a:rPr lang="en-US" altLang="en-US" sz="2400" i="1">
                <a:latin typeface="Calibri" pitchFamily="34" charset="0"/>
              </a:rPr>
              <a:t>Zig-zig Step:</a:t>
            </a:r>
            <a:r>
              <a:rPr lang="en-US" altLang="en-US" sz="2400">
                <a:latin typeface="Calibri" pitchFamily="34" charset="0"/>
              </a:rPr>
              <a:t> The zig- zig operation is performed when P is not the root. In addition to this, N and P are either both right children or are both left children of their parent’s. </a:t>
            </a:r>
          </a:p>
          <a:p>
            <a:pPr marL="342900" indent="-342900" eaLnBrk="0" hangingPunct="0">
              <a:lnSpc>
                <a:spcPct val="120000"/>
              </a:lnSpc>
              <a:spcBef>
                <a:spcPct val="20000"/>
              </a:spcBef>
              <a:buFont typeface="Wingdings" pitchFamily="2" charset="2"/>
              <a:buChar char="§"/>
            </a:pPr>
            <a:r>
              <a:rPr lang="en-US" altLang="en-US" sz="2400">
                <a:latin typeface="Calibri" pitchFamily="34" charset="0"/>
              </a:rPr>
              <a:t>Figure shows the case where N and P are the left children. During the zig- zig step, first the tree is rotated on the edge joining P and </a:t>
            </a:r>
            <a:r>
              <a:rPr lang="en-US" altLang="en-US" sz="2400" i="1">
                <a:latin typeface="Calibri" pitchFamily="34" charset="0"/>
              </a:rPr>
              <a:t>its</a:t>
            </a:r>
            <a:r>
              <a:rPr lang="en-US" altLang="en-US" sz="2400">
                <a:latin typeface="Calibri" pitchFamily="34" charset="0"/>
              </a:rPr>
              <a:t> parent G, and then again rotated on the edge joining N and P. </a:t>
            </a:r>
          </a:p>
        </p:txBody>
      </p:sp>
      <p:grpSp>
        <p:nvGrpSpPr>
          <p:cNvPr id="63492" name="Group 3"/>
          <p:cNvGrpSpPr>
            <a:grpSpLocks/>
          </p:cNvGrpSpPr>
          <p:nvPr/>
        </p:nvGrpSpPr>
        <p:grpSpPr bwMode="auto">
          <a:xfrm>
            <a:off x="1409700" y="4191000"/>
            <a:ext cx="6286500" cy="2057400"/>
            <a:chOff x="696" y="1368"/>
            <a:chExt cx="3960" cy="1296"/>
          </a:xfrm>
        </p:grpSpPr>
        <p:sp>
          <p:nvSpPr>
            <p:cNvPr id="63493" name="Oval 4"/>
            <p:cNvSpPr>
              <a:spLocks noChangeArrowheads="1"/>
            </p:cNvSpPr>
            <p:nvPr/>
          </p:nvSpPr>
          <p:spPr bwMode="auto">
            <a:xfrm>
              <a:off x="1416" y="1440"/>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G</a:t>
              </a:r>
            </a:p>
          </p:txBody>
        </p:sp>
        <p:sp>
          <p:nvSpPr>
            <p:cNvPr id="63494" name="Line 5"/>
            <p:cNvSpPr>
              <a:spLocks noChangeShapeType="1"/>
            </p:cNvSpPr>
            <p:nvPr/>
          </p:nvSpPr>
          <p:spPr bwMode="auto">
            <a:xfrm flipH="1">
              <a:off x="1272" y="1584"/>
              <a:ext cx="144" cy="144"/>
            </a:xfrm>
            <a:prstGeom prst="line">
              <a:avLst/>
            </a:prstGeom>
            <a:noFill/>
            <a:ln w="9525">
              <a:solidFill>
                <a:schemeClr val="tx1"/>
              </a:solidFill>
              <a:round/>
              <a:headEnd/>
              <a:tailEnd type="triangle" w="med" len="med"/>
            </a:ln>
          </p:spPr>
          <p:txBody>
            <a:bodyPr/>
            <a:lstStyle/>
            <a:p>
              <a:endParaRPr lang="en-IN"/>
            </a:p>
          </p:txBody>
        </p:sp>
        <p:sp>
          <p:nvSpPr>
            <p:cNvPr id="63495" name="Oval 6"/>
            <p:cNvSpPr>
              <a:spLocks noChangeArrowheads="1"/>
            </p:cNvSpPr>
            <p:nvPr/>
          </p:nvSpPr>
          <p:spPr bwMode="auto">
            <a:xfrm>
              <a:off x="1128" y="1728"/>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P</a:t>
              </a:r>
            </a:p>
          </p:txBody>
        </p:sp>
        <p:sp>
          <p:nvSpPr>
            <p:cNvPr id="63496" name="Line 7"/>
            <p:cNvSpPr>
              <a:spLocks noChangeShapeType="1"/>
            </p:cNvSpPr>
            <p:nvPr/>
          </p:nvSpPr>
          <p:spPr bwMode="auto">
            <a:xfrm>
              <a:off x="1632" y="1584"/>
              <a:ext cx="72" cy="144"/>
            </a:xfrm>
            <a:prstGeom prst="line">
              <a:avLst/>
            </a:prstGeom>
            <a:noFill/>
            <a:ln w="9525">
              <a:solidFill>
                <a:schemeClr val="tx1"/>
              </a:solidFill>
              <a:round/>
              <a:headEnd/>
              <a:tailEnd type="triangle" w="med" len="med"/>
            </a:ln>
          </p:spPr>
          <p:txBody>
            <a:bodyPr/>
            <a:lstStyle/>
            <a:p>
              <a:endParaRPr lang="en-IN"/>
            </a:p>
          </p:txBody>
        </p:sp>
        <p:sp>
          <p:nvSpPr>
            <p:cNvPr id="63497" name="AutoShape 8"/>
            <p:cNvSpPr>
              <a:spLocks noChangeArrowheads="1"/>
            </p:cNvSpPr>
            <p:nvPr/>
          </p:nvSpPr>
          <p:spPr bwMode="auto">
            <a:xfrm>
              <a:off x="1560" y="1728"/>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4</a:t>
              </a:r>
              <a:endParaRPr lang="en-US" altLang="en-US" sz="1000" b="1">
                <a:solidFill>
                  <a:srgbClr val="993300"/>
                </a:solidFill>
              </a:endParaRPr>
            </a:p>
          </p:txBody>
        </p:sp>
        <p:sp>
          <p:nvSpPr>
            <p:cNvPr id="63498" name="Line 9"/>
            <p:cNvSpPr>
              <a:spLocks noChangeShapeType="1"/>
            </p:cNvSpPr>
            <p:nvPr/>
          </p:nvSpPr>
          <p:spPr bwMode="auto">
            <a:xfrm flipH="1">
              <a:off x="1128" y="1961"/>
              <a:ext cx="72" cy="144"/>
            </a:xfrm>
            <a:prstGeom prst="line">
              <a:avLst/>
            </a:prstGeom>
            <a:noFill/>
            <a:ln w="9525">
              <a:solidFill>
                <a:schemeClr val="tx1"/>
              </a:solidFill>
              <a:round/>
              <a:headEnd/>
              <a:tailEnd type="triangle" w="med" len="med"/>
            </a:ln>
          </p:spPr>
          <p:txBody>
            <a:bodyPr/>
            <a:lstStyle/>
            <a:p>
              <a:endParaRPr lang="en-IN"/>
            </a:p>
          </p:txBody>
        </p:sp>
        <p:sp>
          <p:nvSpPr>
            <p:cNvPr id="63499" name="Oval 10"/>
            <p:cNvSpPr>
              <a:spLocks noChangeArrowheads="1"/>
            </p:cNvSpPr>
            <p:nvPr/>
          </p:nvSpPr>
          <p:spPr bwMode="auto">
            <a:xfrm>
              <a:off x="984" y="2088"/>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N</a:t>
              </a:r>
            </a:p>
          </p:txBody>
        </p:sp>
        <p:sp>
          <p:nvSpPr>
            <p:cNvPr id="63500" name="Line 11"/>
            <p:cNvSpPr>
              <a:spLocks noChangeShapeType="1"/>
            </p:cNvSpPr>
            <p:nvPr/>
          </p:nvSpPr>
          <p:spPr bwMode="auto">
            <a:xfrm flipH="1">
              <a:off x="840" y="2232"/>
              <a:ext cx="144" cy="144"/>
            </a:xfrm>
            <a:prstGeom prst="line">
              <a:avLst/>
            </a:prstGeom>
            <a:noFill/>
            <a:ln w="9525">
              <a:solidFill>
                <a:schemeClr val="tx1"/>
              </a:solidFill>
              <a:round/>
              <a:headEnd/>
              <a:tailEnd type="triangle" w="med" len="med"/>
            </a:ln>
          </p:spPr>
          <p:txBody>
            <a:bodyPr/>
            <a:lstStyle/>
            <a:p>
              <a:endParaRPr lang="en-IN"/>
            </a:p>
          </p:txBody>
        </p:sp>
        <p:sp>
          <p:nvSpPr>
            <p:cNvPr id="63501" name="AutoShape 12"/>
            <p:cNvSpPr>
              <a:spLocks noChangeArrowheads="1"/>
            </p:cNvSpPr>
            <p:nvPr/>
          </p:nvSpPr>
          <p:spPr bwMode="auto">
            <a:xfrm>
              <a:off x="696" y="2376"/>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3502" name="Line 13"/>
            <p:cNvSpPr>
              <a:spLocks noChangeShapeType="1"/>
            </p:cNvSpPr>
            <p:nvPr/>
          </p:nvSpPr>
          <p:spPr bwMode="auto">
            <a:xfrm>
              <a:off x="1200" y="2232"/>
              <a:ext cx="72" cy="144"/>
            </a:xfrm>
            <a:prstGeom prst="line">
              <a:avLst/>
            </a:prstGeom>
            <a:noFill/>
            <a:ln w="9525">
              <a:solidFill>
                <a:schemeClr val="tx1"/>
              </a:solidFill>
              <a:round/>
              <a:headEnd/>
              <a:tailEnd type="triangle" w="med" len="med"/>
            </a:ln>
          </p:spPr>
          <p:txBody>
            <a:bodyPr/>
            <a:lstStyle/>
            <a:p>
              <a:endParaRPr lang="en-IN"/>
            </a:p>
          </p:txBody>
        </p:sp>
        <p:sp>
          <p:nvSpPr>
            <p:cNvPr id="63503" name="AutoShape 14"/>
            <p:cNvSpPr>
              <a:spLocks noChangeArrowheads="1"/>
            </p:cNvSpPr>
            <p:nvPr/>
          </p:nvSpPr>
          <p:spPr bwMode="auto">
            <a:xfrm>
              <a:off x="1128" y="2376"/>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sp>
          <p:nvSpPr>
            <p:cNvPr id="63504" name="Line 15"/>
            <p:cNvSpPr>
              <a:spLocks noChangeShapeType="1"/>
            </p:cNvSpPr>
            <p:nvPr/>
          </p:nvSpPr>
          <p:spPr bwMode="auto">
            <a:xfrm>
              <a:off x="1344" y="1889"/>
              <a:ext cx="144" cy="144"/>
            </a:xfrm>
            <a:prstGeom prst="line">
              <a:avLst/>
            </a:prstGeom>
            <a:noFill/>
            <a:ln w="9525">
              <a:solidFill>
                <a:schemeClr val="tx1"/>
              </a:solidFill>
              <a:round/>
              <a:headEnd/>
              <a:tailEnd type="triangle" w="med" len="med"/>
            </a:ln>
          </p:spPr>
          <p:txBody>
            <a:bodyPr/>
            <a:lstStyle/>
            <a:p>
              <a:endParaRPr lang="en-IN"/>
            </a:p>
          </p:txBody>
        </p:sp>
        <p:sp>
          <p:nvSpPr>
            <p:cNvPr id="63505" name="AutoShape 16"/>
            <p:cNvSpPr>
              <a:spLocks noChangeArrowheads="1"/>
            </p:cNvSpPr>
            <p:nvPr/>
          </p:nvSpPr>
          <p:spPr bwMode="auto">
            <a:xfrm>
              <a:off x="1344" y="2033"/>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3</a:t>
              </a:r>
              <a:endParaRPr lang="en-US" altLang="en-US" sz="1000" b="1">
                <a:solidFill>
                  <a:srgbClr val="993300"/>
                </a:solidFill>
              </a:endParaRPr>
            </a:p>
          </p:txBody>
        </p:sp>
        <p:sp>
          <p:nvSpPr>
            <p:cNvPr id="63506" name="AutoShape 17"/>
            <p:cNvSpPr>
              <a:spLocks noChangeArrowheads="1"/>
            </p:cNvSpPr>
            <p:nvPr/>
          </p:nvSpPr>
          <p:spPr bwMode="auto">
            <a:xfrm>
              <a:off x="1920" y="1745"/>
              <a:ext cx="216" cy="144"/>
            </a:xfrm>
            <a:prstGeom prst="rightArrow">
              <a:avLst>
                <a:gd name="adj1" fmla="val 50000"/>
                <a:gd name="adj2" fmla="val 37500"/>
              </a:avLst>
            </a:prstGeom>
            <a:solidFill>
              <a:srgbClr val="FFFFCC"/>
            </a:solidFill>
            <a:ln w="9525">
              <a:solidFill>
                <a:schemeClr val="tx1"/>
              </a:solidFill>
              <a:miter lim="800000"/>
              <a:headEnd/>
              <a:tailEnd/>
            </a:ln>
          </p:spPr>
          <p:txBody>
            <a:bodyPr/>
            <a:lstStyle/>
            <a:p>
              <a:endParaRPr lang="en-US" altLang="en-US"/>
            </a:p>
          </p:txBody>
        </p:sp>
        <p:sp>
          <p:nvSpPr>
            <p:cNvPr id="63507" name="Oval 18"/>
            <p:cNvSpPr>
              <a:spLocks noChangeArrowheads="1"/>
            </p:cNvSpPr>
            <p:nvPr/>
          </p:nvSpPr>
          <p:spPr bwMode="auto">
            <a:xfrm>
              <a:off x="2496" y="1440"/>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P</a:t>
              </a:r>
            </a:p>
          </p:txBody>
        </p:sp>
        <p:sp>
          <p:nvSpPr>
            <p:cNvPr id="63508" name="Line 19"/>
            <p:cNvSpPr>
              <a:spLocks noChangeShapeType="1"/>
            </p:cNvSpPr>
            <p:nvPr/>
          </p:nvSpPr>
          <p:spPr bwMode="auto">
            <a:xfrm flipH="1">
              <a:off x="2496" y="1656"/>
              <a:ext cx="72" cy="144"/>
            </a:xfrm>
            <a:prstGeom prst="line">
              <a:avLst/>
            </a:prstGeom>
            <a:noFill/>
            <a:ln w="9525">
              <a:solidFill>
                <a:schemeClr val="tx1"/>
              </a:solidFill>
              <a:round/>
              <a:headEnd/>
              <a:tailEnd type="triangle" w="med" len="med"/>
            </a:ln>
          </p:spPr>
          <p:txBody>
            <a:bodyPr/>
            <a:lstStyle/>
            <a:p>
              <a:endParaRPr lang="en-IN"/>
            </a:p>
          </p:txBody>
        </p:sp>
        <p:sp>
          <p:nvSpPr>
            <p:cNvPr id="63509" name="Line 20"/>
            <p:cNvSpPr>
              <a:spLocks noChangeShapeType="1"/>
            </p:cNvSpPr>
            <p:nvPr/>
          </p:nvSpPr>
          <p:spPr bwMode="auto">
            <a:xfrm>
              <a:off x="2640" y="1673"/>
              <a:ext cx="144" cy="144"/>
            </a:xfrm>
            <a:prstGeom prst="line">
              <a:avLst/>
            </a:prstGeom>
            <a:noFill/>
            <a:ln w="9525">
              <a:solidFill>
                <a:schemeClr val="tx1"/>
              </a:solidFill>
              <a:round/>
              <a:headEnd/>
              <a:tailEnd type="triangle" w="med" len="med"/>
            </a:ln>
          </p:spPr>
          <p:txBody>
            <a:bodyPr/>
            <a:lstStyle/>
            <a:p>
              <a:endParaRPr lang="en-IN"/>
            </a:p>
          </p:txBody>
        </p:sp>
        <p:sp>
          <p:nvSpPr>
            <p:cNvPr id="63510" name="Oval 21"/>
            <p:cNvSpPr>
              <a:spLocks noChangeArrowheads="1"/>
            </p:cNvSpPr>
            <p:nvPr/>
          </p:nvSpPr>
          <p:spPr bwMode="auto">
            <a:xfrm>
              <a:off x="2712" y="1817"/>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G</a:t>
              </a:r>
            </a:p>
          </p:txBody>
        </p:sp>
        <p:sp>
          <p:nvSpPr>
            <p:cNvPr id="63511" name="Line 22"/>
            <p:cNvSpPr>
              <a:spLocks noChangeShapeType="1"/>
            </p:cNvSpPr>
            <p:nvPr/>
          </p:nvSpPr>
          <p:spPr bwMode="auto">
            <a:xfrm>
              <a:off x="2928" y="1961"/>
              <a:ext cx="72" cy="144"/>
            </a:xfrm>
            <a:prstGeom prst="line">
              <a:avLst/>
            </a:prstGeom>
            <a:noFill/>
            <a:ln w="9525">
              <a:solidFill>
                <a:schemeClr val="tx1"/>
              </a:solidFill>
              <a:round/>
              <a:headEnd/>
              <a:tailEnd type="triangle" w="med" len="med"/>
            </a:ln>
          </p:spPr>
          <p:txBody>
            <a:bodyPr/>
            <a:lstStyle/>
            <a:p>
              <a:endParaRPr lang="en-IN"/>
            </a:p>
          </p:txBody>
        </p:sp>
        <p:sp>
          <p:nvSpPr>
            <p:cNvPr id="63512" name="AutoShape 23"/>
            <p:cNvSpPr>
              <a:spLocks noChangeArrowheads="1"/>
            </p:cNvSpPr>
            <p:nvPr/>
          </p:nvSpPr>
          <p:spPr bwMode="auto">
            <a:xfrm>
              <a:off x="2856" y="2105"/>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4</a:t>
              </a:r>
              <a:endParaRPr lang="en-US" altLang="en-US" sz="1000" b="1">
                <a:solidFill>
                  <a:srgbClr val="993300"/>
                </a:solidFill>
              </a:endParaRPr>
            </a:p>
          </p:txBody>
        </p:sp>
        <p:sp>
          <p:nvSpPr>
            <p:cNvPr id="63513" name="Oval 24"/>
            <p:cNvSpPr>
              <a:spLocks noChangeArrowheads="1"/>
            </p:cNvSpPr>
            <p:nvPr/>
          </p:nvSpPr>
          <p:spPr bwMode="auto">
            <a:xfrm>
              <a:off x="2352" y="1817"/>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N</a:t>
              </a:r>
            </a:p>
          </p:txBody>
        </p:sp>
        <p:sp>
          <p:nvSpPr>
            <p:cNvPr id="63514" name="Line 25"/>
            <p:cNvSpPr>
              <a:spLocks noChangeShapeType="1"/>
            </p:cNvSpPr>
            <p:nvPr/>
          </p:nvSpPr>
          <p:spPr bwMode="auto">
            <a:xfrm flipH="1">
              <a:off x="2208" y="1961"/>
              <a:ext cx="144" cy="144"/>
            </a:xfrm>
            <a:prstGeom prst="line">
              <a:avLst/>
            </a:prstGeom>
            <a:noFill/>
            <a:ln w="9525">
              <a:solidFill>
                <a:schemeClr val="tx1"/>
              </a:solidFill>
              <a:round/>
              <a:headEnd/>
              <a:tailEnd type="triangle" w="med" len="med"/>
            </a:ln>
          </p:spPr>
          <p:txBody>
            <a:bodyPr/>
            <a:lstStyle/>
            <a:p>
              <a:endParaRPr lang="en-IN"/>
            </a:p>
          </p:txBody>
        </p:sp>
        <p:sp>
          <p:nvSpPr>
            <p:cNvPr id="63515" name="AutoShape 26"/>
            <p:cNvSpPr>
              <a:spLocks noChangeArrowheads="1"/>
            </p:cNvSpPr>
            <p:nvPr/>
          </p:nvSpPr>
          <p:spPr bwMode="auto">
            <a:xfrm>
              <a:off x="2064" y="2105"/>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3516" name="Line 27"/>
            <p:cNvSpPr>
              <a:spLocks noChangeShapeType="1"/>
            </p:cNvSpPr>
            <p:nvPr/>
          </p:nvSpPr>
          <p:spPr bwMode="auto">
            <a:xfrm>
              <a:off x="2568" y="1961"/>
              <a:ext cx="72" cy="144"/>
            </a:xfrm>
            <a:prstGeom prst="line">
              <a:avLst/>
            </a:prstGeom>
            <a:noFill/>
            <a:ln w="9525">
              <a:solidFill>
                <a:schemeClr val="tx1"/>
              </a:solidFill>
              <a:round/>
              <a:headEnd/>
              <a:tailEnd type="triangle" w="med" len="med"/>
            </a:ln>
          </p:spPr>
          <p:txBody>
            <a:bodyPr/>
            <a:lstStyle/>
            <a:p>
              <a:endParaRPr lang="en-IN"/>
            </a:p>
          </p:txBody>
        </p:sp>
        <p:sp>
          <p:nvSpPr>
            <p:cNvPr id="63517" name="AutoShape 28"/>
            <p:cNvSpPr>
              <a:spLocks noChangeArrowheads="1"/>
            </p:cNvSpPr>
            <p:nvPr/>
          </p:nvSpPr>
          <p:spPr bwMode="auto">
            <a:xfrm>
              <a:off x="2496" y="2105"/>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sp>
          <p:nvSpPr>
            <p:cNvPr id="63518" name="AutoShape 29"/>
            <p:cNvSpPr>
              <a:spLocks noChangeArrowheads="1"/>
            </p:cNvSpPr>
            <p:nvPr/>
          </p:nvSpPr>
          <p:spPr bwMode="auto">
            <a:xfrm>
              <a:off x="3000" y="1673"/>
              <a:ext cx="216" cy="144"/>
            </a:xfrm>
            <a:prstGeom prst="rightArrow">
              <a:avLst>
                <a:gd name="adj1" fmla="val 50000"/>
                <a:gd name="adj2" fmla="val 37500"/>
              </a:avLst>
            </a:prstGeom>
            <a:solidFill>
              <a:srgbClr val="FFFFCC"/>
            </a:solidFill>
            <a:ln w="9525">
              <a:solidFill>
                <a:schemeClr val="tx1"/>
              </a:solidFill>
              <a:miter lim="800000"/>
              <a:headEnd/>
              <a:tailEnd/>
            </a:ln>
          </p:spPr>
          <p:txBody>
            <a:bodyPr/>
            <a:lstStyle/>
            <a:p>
              <a:endParaRPr lang="en-US" altLang="en-US"/>
            </a:p>
          </p:txBody>
        </p:sp>
        <p:sp>
          <p:nvSpPr>
            <p:cNvPr id="63519" name="Oval 30"/>
            <p:cNvSpPr>
              <a:spLocks noChangeArrowheads="1"/>
            </p:cNvSpPr>
            <p:nvPr/>
          </p:nvSpPr>
          <p:spPr bwMode="auto">
            <a:xfrm>
              <a:off x="3792" y="1368"/>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N</a:t>
              </a:r>
            </a:p>
          </p:txBody>
        </p:sp>
        <p:sp>
          <p:nvSpPr>
            <p:cNvPr id="63520" name="Line 31"/>
            <p:cNvSpPr>
              <a:spLocks noChangeShapeType="1"/>
            </p:cNvSpPr>
            <p:nvPr/>
          </p:nvSpPr>
          <p:spPr bwMode="auto">
            <a:xfrm flipH="1">
              <a:off x="3648" y="1512"/>
              <a:ext cx="144" cy="144"/>
            </a:xfrm>
            <a:prstGeom prst="line">
              <a:avLst/>
            </a:prstGeom>
            <a:noFill/>
            <a:ln w="9525">
              <a:solidFill>
                <a:schemeClr val="tx1"/>
              </a:solidFill>
              <a:round/>
              <a:headEnd/>
              <a:tailEnd type="triangle" w="med" len="med"/>
            </a:ln>
          </p:spPr>
          <p:txBody>
            <a:bodyPr/>
            <a:lstStyle/>
            <a:p>
              <a:endParaRPr lang="en-IN"/>
            </a:p>
          </p:txBody>
        </p:sp>
        <p:sp>
          <p:nvSpPr>
            <p:cNvPr id="63521" name="AutoShape 32"/>
            <p:cNvSpPr>
              <a:spLocks noChangeArrowheads="1"/>
            </p:cNvSpPr>
            <p:nvPr/>
          </p:nvSpPr>
          <p:spPr bwMode="auto">
            <a:xfrm>
              <a:off x="3504" y="1656"/>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3522" name="Oval 33"/>
            <p:cNvSpPr>
              <a:spLocks noChangeArrowheads="1"/>
            </p:cNvSpPr>
            <p:nvPr/>
          </p:nvSpPr>
          <p:spPr bwMode="auto">
            <a:xfrm>
              <a:off x="4008" y="1673"/>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P</a:t>
              </a:r>
            </a:p>
          </p:txBody>
        </p:sp>
        <p:sp>
          <p:nvSpPr>
            <p:cNvPr id="63523" name="Line 34"/>
            <p:cNvSpPr>
              <a:spLocks noChangeShapeType="1"/>
            </p:cNvSpPr>
            <p:nvPr/>
          </p:nvSpPr>
          <p:spPr bwMode="auto">
            <a:xfrm>
              <a:off x="4224" y="1817"/>
              <a:ext cx="72" cy="216"/>
            </a:xfrm>
            <a:prstGeom prst="line">
              <a:avLst/>
            </a:prstGeom>
            <a:noFill/>
            <a:ln w="9525">
              <a:solidFill>
                <a:schemeClr val="tx1"/>
              </a:solidFill>
              <a:round/>
              <a:headEnd/>
              <a:tailEnd type="triangle" w="med" len="med"/>
            </a:ln>
          </p:spPr>
          <p:txBody>
            <a:bodyPr/>
            <a:lstStyle/>
            <a:p>
              <a:endParaRPr lang="en-IN"/>
            </a:p>
          </p:txBody>
        </p:sp>
        <p:sp>
          <p:nvSpPr>
            <p:cNvPr id="63524" name="Oval 35"/>
            <p:cNvSpPr>
              <a:spLocks noChangeArrowheads="1"/>
            </p:cNvSpPr>
            <p:nvPr/>
          </p:nvSpPr>
          <p:spPr bwMode="auto">
            <a:xfrm>
              <a:off x="4224" y="2033"/>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G</a:t>
              </a:r>
            </a:p>
          </p:txBody>
        </p:sp>
        <p:sp>
          <p:nvSpPr>
            <p:cNvPr id="63525" name="Line 36"/>
            <p:cNvSpPr>
              <a:spLocks noChangeShapeType="1"/>
            </p:cNvSpPr>
            <p:nvPr/>
          </p:nvSpPr>
          <p:spPr bwMode="auto">
            <a:xfrm>
              <a:off x="4440" y="2177"/>
              <a:ext cx="72" cy="144"/>
            </a:xfrm>
            <a:prstGeom prst="line">
              <a:avLst/>
            </a:prstGeom>
            <a:noFill/>
            <a:ln w="9525">
              <a:solidFill>
                <a:schemeClr val="tx1"/>
              </a:solidFill>
              <a:round/>
              <a:headEnd/>
              <a:tailEnd type="triangle" w="med" len="med"/>
            </a:ln>
          </p:spPr>
          <p:txBody>
            <a:bodyPr/>
            <a:lstStyle/>
            <a:p>
              <a:endParaRPr lang="en-IN"/>
            </a:p>
          </p:txBody>
        </p:sp>
        <p:sp>
          <p:nvSpPr>
            <p:cNvPr id="63526" name="AutoShape 37"/>
            <p:cNvSpPr>
              <a:spLocks noChangeArrowheads="1"/>
            </p:cNvSpPr>
            <p:nvPr/>
          </p:nvSpPr>
          <p:spPr bwMode="auto">
            <a:xfrm>
              <a:off x="4368" y="2321"/>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4</a:t>
              </a:r>
              <a:endParaRPr lang="en-US" altLang="en-US" sz="1000" b="1">
                <a:solidFill>
                  <a:srgbClr val="993300"/>
                </a:solidFill>
              </a:endParaRPr>
            </a:p>
          </p:txBody>
        </p:sp>
        <p:sp>
          <p:nvSpPr>
            <p:cNvPr id="63527" name="Line 38"/>
            <p:cNvSpPr>
              <a:spLocks noChangeShapeType="1"/>
            </p:cNvSpPr>
            <p:nvPr/>
          </p:nvSpPr>
          <p:spPr bwMode="auto">
            <a:xfrm>
              <a:off x="4008" y="1529"/>
              <a:ext cx="72" cy="144"/>
            </a:xfrm>
            <a:prstGeom prst="line">
              <a:avLst/>
            </a:prstGeom>
            <a:noFill/>
            <a:ln w="9525">
              <a:solidFill>
                <a:schemeClr val="tx1"/>
              </a:solidFill>
              <a:round/>
              <a:headEnd/>
              <a:tailEnd type="triangle" w="med" len="med"/>
            </a:ln>
          </p:spPr>
          <p:txBody>
            <a:bodyPr/>
            <a:lstStyle/>
            <a:p>
              <a:endParaRPr lang="en-IN"/>
            </a:p>
          </p:txBody>
        </p:sp>
        <p:sp>
          <p:nvSpPr>
            <p:cNvPr id="63528" name="Line 39"/>
            <p:cNvSpPr>
              <a:spLocks noChangeShapeType="1"/>
            </p:cNvSpPr>
            <p:nvPr/>
          </p:nvSpPr>
          <p:spPr bwMode="auto">
            <a:xfrm flipH="1">
              <a:off x="3864" y="1817"/>
              <a:ext cx="144" cy="144"/>
            </a:xfrm>
            <a:prstGeom prst="line">
              <a:avLst/>
            </a:prstGeom>
            <a:noFill/>
            <a:ln w="9525">
              <a:solidFill>
                <a:schemeClr val="tx1"/>
              </a:solidFill>
              <a:round/>
              <a:headEnd/>
              <a:tailEnd type="triangle" w="med" len="med"/>
            </a:ln>
          </p:spPr>
          <p:txBody>
            <a:bodyPr/>
            <a:lstStyle/>
            <a:p>
              <a:endParaRPr lang="en-IN"/>
            </a:p>
          </p:txBody>
        </p:sp>
        <p:sp>
          <p:nvSpPr>
            <p:cNvPr id="63529" name="AutoShape 40"/>
            <p:cNvSpPr>
              <a:spLocks noChangeArrowheads="1"/>
            </p:cNvSpPr>
            <p:nvPr/>
          </p:nvSpPr>
          <p:spPr bwMode="auto">
            <a:xfrm>
              <a:off x="3720" y="1961"/>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sp>
          <p:nvSpPr>
            <p:cNvPr id="63530" name="Line 41"/>
            <p:cNvSpPr>
              <a:spLocks noChangeShapeType="1"/>
            </p:cNvSpPr>
            <p:nvPr/>
          </p:nvSpPr>
          <p:spPr bwMode="auto">
            <a:xfrm flipH="1">
              <a:off x="4080" y="2177"/>
              <a:ext cx="144" cy="144"/>
            </a:xfrm>
            <a:prstGeom prst="line">
              <a:avLst/>
            </a:prstGeom>
            <a:noFill/>
            <a:ln w="9525">
              <a:solidFill>
                <a:schemeClr val="tx1"/>
              </a:solidFill>
              <a:round/>
              <a:headEnd/>
              <a:tailEnd type="triangle" w="med" len="med"/>
            </a:ln>
          </p:spPr>
          <p:txBody>
            <a:bodyPr/>
            <a:lstStyle/>
            <a:p>
              <a:endParaRPr lang="en-IN"/>
            </a:p>
          </p:txBody>
        </p:sp>
        <p:sp>
          <p:nvSpPr>
            <p:cNvPr id="63531" name="AutoShape 42"/>
            <p:cNvSpPr>
              <a:spLocks noChangeArrowheads="1"/>
            </p:cNvSpPr>
            <p:nvPr/>
          </p:nvSpPr>
          <p:spPr bwMode="auto">
            <a:xfrm>
              <a:off x="3936" y="2321"/>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3</a:t>
              </a:r>
              <a:endParaRPr lang="en-US" altLang="en-US" sz="1000" b="1">
                <a:solidFill>
                  <a:srgbClr val="993300"/>
                </a:solidFill>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Splaying</a:t>
            </a:r>
          </a:p>
        </p:txBody>
      </p:sp>
      <p:sp>
        <p:nvSpPr>
          <p:cNvPr id="64515" name="Text Box 43"/>
          <p:cNvSpPr txBox="1">
            <a:spLocks noChangeArrowheads="1"/>
          </p:cNvSpPr>
          <p:nvPr/>
        </p:nvSpPr>
        <p:spPr bwMode="auto">
          <a:xfrm>
            <a:off x="304800" y="1143000"/>
            <a:ext cx="8686800" cy="2100263"/>
          </a:xfrm>
          <a:prstGeom prst="rect">
            <a:avLst/>
          </a:prstGeom>
          <a:noFill/>
          <a:ln w="9525">
            <a:noFill/>
            <a:miter lim="800000"/>
            <a:headEnd/>
            <a:tailEnd/>
          </a:ln>
          <a:effectLst/>
        </p:spPr>
        <p:txBody>
          <a:bodyPr>
            <a:spAutoFit/>
          </a:bodyPr>
          <a:lstStyle/>
          <a:p>
            <a:pPr marL="342900" indent="-342900">
              <a:spcBef>
                <a:spcPct val="50000"/>
              </a:spcBef>
              <a:buFont typeface="Wingdings" pitchFamily="2" charset="2"/>
              <a:buChar char="§"/>
            </a:pPr>
            <a:r>
              <a:rPr lang="en-US" altLang="en-US" sz="2400" i="1">
                <a:latin typeface="Calibri" pitchFamily="34" charset="0"/>
              </a:rPr>
              <a:t>Zig-zag Step:</a:t>
            </a:r>
            <a:r>
              <a:rPr lang="en-US" altLang="en-US" sz="2400">
                <a:latin typeface="Calibri" pitchFamily="34" charset="0"/>
              </a:rPr>
              <a:t> The zig-zag operation is performed when P is not the root. In addition to this, N is a right child of P and P is a left child of G or vice versa. </a:t>
            </a:r>
          </a:p>
          <a:p>
            <a:pPr marL="342900" indent="-342900">
              <a:spcBef>
                <a:spcPct val="50000"/>
              </a:spcBef>
              <a:buFont typeface="Wingdings" pitchFamily="2" charset="2"/>
              <a:buChar char="§"/>
            </a:pPr>
            <a:r>
              <a:rPr lang="en-US" altLang="en-US" sz="2400">
                <a:latin typeface="Calibri" pitchFamily="34" charset="0"/>
              </a:rPr>
              <a:t>In zig-zag step, the tree is first rotated on the edge between N and P, and then rotated on the edge between P and G. </a:t>
            </a:r>
          </a:p>
        </p:txBody>
      </p:sp>
      <p:grpSp>
        <p:nvGrpSpPr>
          <p:cNvPr id="64516" name="Group 2"/>
          <p:cNvGrpSpPr>
            <a:grpSpLocks/>
          </p:cNvGrpSpPr>
          <p:nvPr/>
        </p:nvGrpSpPr>
        <p:grpSpPr bwMode="auto">
          <a:xfrm>
            <a:off x="1295400" y="3506788"/>
            <a:ext cx="6858000" cy="2208212"/>
            <a:chOff x="288" y="2936"/>
            <a:chExt cx="4320" cy="1391"/>
          </a:xfrm>
        </p:grpSpPr>
        <p:sp>
          <p:nvSpPr>
            <p:cNvPr id="64517" name="Oval 3"/>
            <p:cNvSpPr>
              <a:spLocks noChangeArrowheads="1"/>
            </p:cNvSpPr>
            <p:nvPr/>
          </p:nvSpPr>
          <p:spPr bwMode="auto">
            <a:xfrm>
              <a:off x="792" y="3103"/>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G</a:t>
              </a:r>
            </a:p>
          </p:txBody>
        </p:sp>
        <p:sp>
          <p:nvSpPr>
            <p:cNvPr id="64518" name="Line 4"/>
            <p:cNvSpPr>
              <a:spLocks noChangeShapeType="1"/>
            </p:cNvSpPr>
            <p:nvPr/>
          </p:nvSpPr>
          <p:spPr bwMode="auto">
            <a:xfrm flipH="1">
              <a:off x="648" y="3247"/>
              <a:ext cx="144" cy="144"/>
            </a:xfrm>
            <a:prstGeom prst="line">
              <a:avLst/>
            </a:prstGeom>
            <a:noFill/>
            <a:ln w="9525">
              <a:solidFill>
                <a:schemeClr val="tx1"/>
              </a:solidFill>
              <a:round/>
              <a:headEnd/>
              <a:tailEnd type="triangle" w="med" len="med"/>
            </a:ln>
          </p:spPr>
          <p:txBody>
            <a:bodyPr/>
            <a:lstStyle/>
            <a:p>
              <a:endParaRPr lang="en-IN"/>
            </a:p>
          </p:txBody>
        </p:sp>
        <p:sp>
          <p:nvSpPr>
            <p:cNvPr id="64519" name="Oval 5"/>
            <p:cNvSpPr>
              <a:spLocks noChangeArrowheads="1"/>
            </p:cNvSpPr>
            <p:nvPr/>
          </p:nvSpPr>
          <p:spPr bwMode="auto">
            <a:xfrm>
              <a:off x="504" y="3391"/>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P</a:t>
              </a:r>
            </a:p>
          </p:txBody>
        </p:sp>
        <p:sp>
          <p:nvSpPr>
            <p:cNvPr id="64520" name="Line 6"/>
            <p:cNvSpPr>
              <a:spLocks noChangeShapeType="1"/>
            </p:cNvSpPr>
            <p:nvPr/>
          </p:nvSpPr>
          <p:spPr bwMode="auto">
            <a:xfrm>
              <a:off x="1008" y="3247"/>
              <a:ext cx="72" cy="144"/>
            </a:xfrm>
            <a:prstGeom prst="line">
              <a:avLst/>
            </a:prstGeom>
            <a:noFill/>
            <a:ln w="9525">
              <a:solidFill>
                <a:schemeClr val="tx1"/>
              </a:solidFill>
              <a:round/>
              <a:headEnd/>
              <a:tailEnd type="triangle" w="med" len="med"/>
            </a:ln>
          </p:spPr>
          <p:txBody>
            <a:bodyPr/>
            <a:lstStyle/>
            <a:p>
              <a:endParaRPr lang="en-IN"/>
            </a:p>
          </p:txBody>
        </p:sp>
        <p:sp>
          <p:nvSpPr>
            <p:cNvPr id="64521" name="AutoShape 7"/>
            <p:cNvSpPr>
              <a:spLocks noChangeArrowheads="1"/>
            </p:cNvSpPr>
            <p:nvPr/>
          </p:nvSpPr>
          <p:spPr bwMode="auto">
            <a:xfrm>
              <a:off x="936" y="3391"/>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4</a:t>
              </a:r>
              <a:endParaRPr lang="en-US" altLang="en-US" sz="1000" b="1">
                <a:solidFill>
                  <a:srgbClr val="993300"/>
                </a:solidFill>
              </a:endParaRPr>
            </a:p>
          </p:txBody>
        </p:sp>
        <p:sp>
          <p:nvSpPr>
            <p:cNvPr id="64522" name="Line 8"/>
            <p:cNvSpPr>
              <a:spLocks noChangeShapeType="1"/>
            </p:cNvSpPr>
            <p:nvPr/>
          </p:nvSpPr>
          <p:spPr bwMode="auto">
            <a:xfrm flipH="1">
              <a:off x="432" y="3607"/>
              <a:ext cx="144" cy="144"/>
            </a:xfrm>
            <a:prstGeom prst="line">
              <a:avLst/>
            </a:prstGeom>
            <a:noFill/>
            <a:ln w="9525">
              <a:solidFill>
                <a:schemeClr val="tx1"/>
              </a:solidFill>
              <a:round/>
              <a:headEnd/>
              <a:tailEnd type="triangle" w="med" len="med"/>
            </a:ln>
          </p:spPr>
          <p:txBody>
            <a:bodyPr/>
            <a:lstStyle/>
            <a:p>
              <a:endParaRPr lang="en-IN"/>
            </a:p>
          </p:txBody>
        </p:sp>
        <p:sp>
          <p:nvSpPr>
            <p:cNvPr id="64523" name="AutoShape 9"/>
            <p:cNvSpPr>
              <a:spLocks noChangeArrowheads="1"/>
            </p:cNvSpPr>
            <p:nvPr/>
          </p:nvSpPr>
          <p:spPr bwMode="auto">
            <a:xfrm>
              <a:off x="288" y="3751"/>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4524" name="Oval 10"/>
            <p:cNvSpPr>
              <a:spLocks noChangeArrowheads="1"/>
            </p:cNvSpPr>
            <p:nvPr/>
          </p:nvSpPr>
          <p:spPr bwMode="auto">
            <a:xfrm>
              <a:off x="792" y="3751"/>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N</a:t>
              </a:r>
            </a:p>
          </p:txBody>
        </p:sp>
        <p:sp>
          <p:nvSpPr>
            <p:cNvPr id="64525" name="Line 11"/>
            <p:cNvSpPr>
              <a:spLocks noChangeShapeType="1"/>
            </p:cNvSpPr>
            <p:nvPr/>
          </p:nvSpPr>
          <p:spPr bwMode="auto">
            <a:xfrm flipH="1">
              <a:off x="648" y="3895"/>
              <a:ext cx="144" cy="144"/>
            </a:xfrm>
            <a:prstGeom prst="line">
              <a:avLst/>
            </a:prstGeom>
            <a:noFill/>
            <a:ln w="9525">
              <a:solidFill>
                <a:schemeClr val="tx1"/>
              </a:solidFill>
              <a:round/>
              <a:headEnd/>
              <a:tailEnd type="triangle" w="med" len="med"/>
            </a:ln>
          </p:spPr>
          <p:txBody>
            <a:bodyPr/>
            <a:lstStyle/>
            <a:p>
              <a:endParaRPr lang="en-IN"/>
            </a:p>
          </p:txBody>
        </p:sp>
        <p:sp>
          <p:nvSpPr>
            <p:cNvPr id="64526" name="AutoShape 12"/>
            <p:cNvSpPr>
              <a:spLocks noChangeArrowheads="1"/>
            </p:cNvSpPr>
            <p:nvPr/>
          </p:nvSpPr>
          <p:spPr bwMode="auto">
            <a:xfrm>
              <a:off x="504" y="403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sp>
          <p:nvSpPr>
            <p:cNvPr id="64527" name="Line 13"/>
            <p:cNvSpPr>
              <a:spLocks noChangeShapeType="1"/>
            </p:cNvSpPr>
            <p:nvPr/>
          </p:nvSpPr>
          <p:spPr bwMode="auto">
            <a:xfrm>
              <a:off x="1008" y="3895"/>
              <a:ext cx="72" cy="144"/>
            </a:xfrm>
            <a:prstGeom prst="line">
              <a:avLst/>
            </a:prstGeom>
            <a:noFill/>
            <a:ln w="9525">
              <a:solidFill>
                <a:schemeClr val="tx1"/>
              </a:solidFill>
              <a:round/>
              <a:headEnd/>
              <a:tailEnd type="triangle" w="med" len="med"/>
            </a:ln>
          </p:spPr>
          <p:txBody>
            <a:bodyPr/>
            <a:lstStyle/>
            <a:p>
              <a:endParaRPr lang="en-IN"/>
            </a:p>
          </p:txBody>
        </p:sp>
        <p:sp>
          <p:nvSpPr>
            <p:cNvPr id="64528" name="AutoShape 14"/>
            <p:cNvSpPr>
              <a:spLocks noChangeArrowheads="1"/>
            </p:cNvSpPr>
            <p:nvPr/>
          </p:nvSpPr>
          <p:spPr bwMode="auto">
            <a:xfrm>
              <a:off x="936" y="403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3</a:t>
              </a:r>
              <a:endParaRPr lang="en-US" altLang="en-US" sz="1000" b="1">
                <a:solidFill>
                  <a:srgbClr val="993300"/>
                </a:solidFill>
              </a:endParaRPr>
            </a:p>
          </p:txBody>
        </p:sp>
        <p:sp>
          <p:nvSpPr>
            <p:cNvPr id="64529" name="Line 15"/>
            <p:cNvSpPr>
              <a:spLocks noChangeShapeType="1"/>
            </p:cNvSpPr>
            <p:nvPr/>
          </p:nvSpPr>
          <p:spPr bwMode="auto">
            <a:xfrm>
              <a:off x="720" y="3535"/>
              <a:ext cx="144" cy="216"/>
            </a:xfrm>
            <a:prstGeom prst="line">
              <a:avLst/>
            </a:prstGeom>
            <a:noFill/>
            <a:ln w="9525">
              <a:solidFill>
                <a:schemeClr val="tx1"/>
              </a:solidFill>
              <a:round/>
              <a:headEnd/>
              <a:tailEnd type="triangle" w="med" len="med"/>
            </a:ln>
          </p:spPr>
          <p:txBody>
            <a:bodyPr/>
            <a:lstStyle/>
            <a:p>
              <a:endParaRPr lang="en-IN"/>
            </a:p>
          </p:txBody>
        </p:sp>
        <p:sp>
          <p:nvSpPr>
            <p:cNvPr id="64530" name="AutoShape 16"/>
            <p:cNvSpPr>
              <a:spLocks noChangeArrowheads="1"/>
            </p:cNvSpPr>
            <p:nvPr/>
          </p:nvSpPr>
          <p:spPr bwMode="auto">
            <a:xfrm>
              <a:off x="1296" y="3391"/>
              <a:ext cx="288" cy="144"/>
            </a:xfrm>
            <a:prstGeom prst="rightArrow">
              <a:avLst>
                <a:gd name="adj1" fmla="val 50000"/>
                <a:gd name="adj2" fmla="val 50000"/>
              </a:avLst>
            </a:prstGeom>
            <a:solidFill>
              <a:srgbClr val="FFFFCC"/>
            </a:solidFill>
            <a:ln w="9525">
              <a:solidFill>
                <a:schemeClr val="tx1"/>
              </a:solidFill>
              <a:miter lim="800000"/>
              <a:headEnd/>
              <a:tailEnd/>
            </a:ln>
          </p:spPr>
          <p:txBody>
            <a:bodyPr/>
            <a:lstStyle/>
            <a:p>
              <a:endParaRPr lang="en-US" altLang="en-US"/>
            </a:p>
          </p:txBody>
        </p:sp>
        <p:sp>
          <p:nvSpPr>
            <p:cNvPr id="64531" name="Oval 17"/>
            <p:cNvSpPr>
              <a:spLocks noChangeArrowheads="1"/>
            </p:cNvSpPr>
            <p:nvPr/>
          </p:nvSpPr>
          <p:spPr bwMode="auto">
            <a:xfrm>
              <a:off x="2160" y="3103"/>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G</a:t>
              </a:r>
            </a:p>
          </p:txBody>
        </p:sp>
        <p:sp>
          <p:nvSpPr>
            <p:cNvPr id="64532" name="Line 18"/>
            <p:cNvSpPr>
              <a:spLocks noChangeShapeType="1"/>
            </p:cNvSpPr>
            <p:nvPr/>
          </p:nvSpPr>
          <p:spPr bwMode="auto">
            <a:xfrm flipH="1">
              <a:off x="2016" y="3247"/>
              <a:ext cx="144" cy="144"/>
            </a:xfrm>
            <a:prstGeom prst="line">
              <a:avLst/>
            </a:prstGeom>
            <a:noFill/>
            <a:ln w="9525">
              <a:solidFill>
                <a:schemeClr val="tx1"/>
              </a:solidFill>
              <a:round/>
              <a:headEnd/>
              <a:tailEnd type="triangle" w="med" len="med"/>
            </a:ln>
          </p:spPr>
          <p:txBody>
            <a:bodyPr/>
            <a:lstStyle/>
            <a:p>
              <a:endParaRPr lang="en-IN"/>
            </a:p>
          </p:txBody>
        </p:sp>
        <p:sp>
          <p:nvSpPr>
            <p:cNvPr id="64533" name="Oval 19"/>
            <p:cNvSpPr>
              <a:spLocks noChangeArrowheads="1"/>
            </p:cNvSpPr>
            <p:nvPr/>
          </p:nvSpPr>
          <p:spPr bwMode="auto">
            <a:xfrm>
              <a:off x="1872" y="3391"/>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N</a:t>
              </a:r>
            </a:p>
          </p:txBody>
        </p:sp>
        <p:sp>
          <p:nvSpPr>
            <p:cNvPr id="64534" name="Line 20"/>
            <p:cNvSpPr>
              <a:spLocks noChangeShapeType="1"/>
            </p:cNvSpPr>
            <p:nvPr/>
          </p:nvSpPr>
          <p:spPr bwMode="auto">
            <a:xfrm>
              <a:off x="2376" y="3247"/>
              <a:ext cx="72" cy="144"/>
            </a:xfrm>
            <a:prstGeom prst="line">
              <a:avLst/>
            </a:prstGeom>
            <a:noFill/>
            <a:ln w="9525">
              <a:solidFill>
                <a:schemeClr val="tx1"/>
              </a:solidFill>
              <a:round/>
              <a:headEnd/>
              <a:tailEnd type="triangle" w="med" len="med"/>
            </a:ln>
          </p:spPr>
          <p:txBody>
            <a:bodyPr/>
            <a:lstStyle/>
            <a:p>
              <a:endParaRPr lang="en-IN"/>
            </a:p>
          </p:txBody>
        </p:sp>
        <p:sp>
          <p:nvSpPr>
            <p:cNvPr id="64535" name="AutoShape 21"/>
            <p:cNvSpPr>
              <a:spLocks noChangeArrowheads="1"/>
            </p:cNvSpPr>
            <p:nvPr/>
          </p:nvSpPr>
          <p:spPr bwMode="auto">
            <a:xfrm>
              <a:off x="2304" y="3391"/>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4</a:t>
              </a:r>
              <a:endParaRPr lang="en-US" altLang="en-US" sz="1000" b="1">
                <a:solidFill>
                  <a:srgbClr val="993300"/>
                </a:solidFill>
              </a:endParaRPr>
            </a:p>
          </p:txBody>
        </p:sp>
        <p:sp>
          <p:nvSpPr>
            <p:cNvPr id="64536" name="Line 22"/>
            <p:cNvSpPr>
              <a:spLocks noChangeShapeType="1"/>
            </p:cNvSpPr>
            <p:nvPr/>
          </p:nvSpPr>
          <p:spPr bwMode="auto">
            <a:xfrm flipH="1">
              <a:off x="1872" y="3607"/>
              <a:ext cx="72" cy="144"/>
            </a:xfrm>
            <a:prstGeom prst="line">
              <a:avLst/>
            </a:prstGeom>
            <a:noFill/>
            <a:ln w="9525">
              <a:solidFill>
                <a:schemeClr val="tx1"/>
              </a:solidFill>
              <a:round/>
              <a:headEnd/>
              <a:tailEnd type="triangle" w="med" len="med"/>
            </a:ln>
          </p:spPr>
          <p:txBody>
            <a:bodyPr/>
            <a:lstStyle/>
            <a:p>
              <a:endParaRPr lang="en-IN"/>
            </a:p>
          </p:txBody>
        </p:sp>
        <p:sp>
          <p:nvSpPr>
            <p:cNvPr id="64537" name="Oval 23"/>
            <p:cNvSpPr>
              <a:spLocks noChangeArrowheads="1"/>
            </p:cNvSpPr>
            <p:nvPr/>
          </p:nvSpPr>
          <p:spPr bwMode="auto">
            <a:xfrm>
              <a:off x="1728" y="3751"/>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P</a:t>
              </a:r>
            </a:p>
          </p:txBody>
        </p:sp>
        <p:sp>
          <p:nvSpPr>
            <p:cNvPr id="64538" name="Line 24"/>
            <p:cNvSpPr>
              <a:spLocks noChangeShapeType="1"/>
            </p:cNvSpPr>
            <p:nvPr/>
          </p:nvSpPr>
          <p:spPr bwMode="auto">
            <a:xfrm flipH="1">
              <a:off x="1584" y="3895"/>
              <a:ext cx="144" cy="144"/>
            </a:xfrm>
            <a:prstGeom prst="line">
              <a:avLst/>
            </a:prstGeom>
            <a:noFill/>
            <a:ln w="9525">
              <a:solidFill>
                <a:schemeClr val="tx1"/>
              </a:solidFill>
              <a:round/>
              <a:headEnd/>
              <a:tailEnd type="triangle" w="med" len="med"/>
            </a:ln>
          </p:spPr>
          <p:txBody>
            <a:bodyPr/>
            <a:lstStyle/>
            <a:p>
              <a:endParaRPr lang="en-IN"/>
            </a:p>
          </p:txBody>
        </p:sp>
        <p:sp>
          <p:nvSpPr>
            <p:cNvPr id="64539" name="AutoShape 25"/>
            <p:cNvSpPr>
              <a:spLocks noChangeArrowheads="1"/>
            </p:cNvSpPr>
            <p:nvPr/>
          </p:nvSpPr>
          <p:spPr bwMode="auto">
            <a:xfrm>
              <a:off x="1440" y="403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4540" name="Line 26"/>
            <p:cNvSpPr>
              <a:spLocks noChangeShapeType="1"/>
            </p:cNvSpPr>
            <p:nvPr/>
          </p:nvSpPr>
          <p:spPr bwMode="auto">
            <a:xfrm>
              <a:off x="1944" y="3895"/>
              <a:ext cx="72" cy="144"/>
            </a:xfrm>
            <a:prstGeom prst="line">
              <a:avLst/>
            </a:prstGeom>
            <a:noFill/>
            <a:ln w="9525">
              <a:solidFill>
                <a:schemeClr val="tx1"/>
              </a:solidFill>
              <a:round/>
              <a:headEnd/>
              <a:tailEnd type="triangle" w="med" len="med"/>
            </a:ln>
          </p:spPr>
          <p:txBody>
            <a:bodyPr/>
            <a:lstStyle/>
            <a:p>
              <a:endParaRPr lang="en-IN"/>
            </a:p>
          </p:txBody>
        </p:sp>
        <p:sp>
          <p:nvSpPr>
            <p:cNvPr id="64541" name="AutoShape 27"/>
            <p:cNvSpPr>
              <a:spLocks noChangeArrowheads="1"/>
            </p:cNvSpPr>
            <p:nvPr/>
          </p:nvSpPr>
          <p:spPr bwMode="auto">
            <a:xfrm>
              <a:off x="1872" y="403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sp>
          <p:nvSpPr>
            <p:cNvPr id="64542" name="Line 28"/>
            <p:cNvSpPr>
              <a:spLocks noChangeShapeType="1"/>
            </p:cNvSpPr>
            <p:nvPr/>
          </p:nvSpPr>
          <p:spPr bwMode="auto">
            <a:xfrm>
              <a:off x="2088" y="3535"/>
              <a:ext cx="144" cy="144"/>
            </a:xfrm>
            <a:prstGeom prst="line">
              <a:avLst/>
            </a:prstGeom>
            <a:noFill/>
            <a:ln w="9525">
              <a:solidFill>
                <a:schemeClr val="tx1"/>
              </a:solidFill>
              <a:round/>
              <a:headEnd/>
              <a:tailEnd type="triangle" w="med" len="med"/>
            </a:ln>
          </p:spPr>
          <p:txBody>
            <a:bodyPr/>
            <a:lstStyle/>
            <a:p>
              <a:endParaRPr lang="en-IN"/>
            </a:p>
          </p:txBody>
        </p:sp>
        <p:sp>
          <p:nvSpPr>
            <p:cNvPr id="64543" name="AutoShape 29"/>
            <p:cNvSpPr>
              <a:spLocks noChangeArrowheads="1"/>
            </p:cNvSpPr>
            <p:nvPr/>
          </p:nvSpPr>
          <p:spPr bwMode="auto">
            <a:xfrm>
              <a:off x="2088" y="367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3</a:t>
              </a:r>
              <a:endParaRPr lang="en-US" altLang="en-US" sz="1000" b="1">
                <a:solidFill>
                  <a:srgbClr val="993300"/>
                </a:solidFill>
              </a:endParaRPr>
            </a:p>
          </p:txBody>
        </p:sp>
        <p:sp>
          <p:nvSpPr>
            <p:cNvPr id="64544" name="AutoShape 30"/>
            <p:cNvSpPr>
              <a:spLocks noChangeArrowheads="1"/>
            </p:cNvSpPr>
            <p:nvPr/>
          </p:nvSpPr>
          <p:spPr bwMode="auto">
            <a:xfrm>
              <a:off x="2808" y="3391"/>
              <a:ext cx="288" cy="144"/>
            </a:xfrm>
            <a:prstGeom prst="rightArrow">
              <a:avLst>
                <a:gd name="adj1" fmla="val 50000"/>
                <a:gd name="adj2" fmla="val 50000"/>
              </a:avLst>
            </a:prstGeom>
            <a:solidFill>
              <a:srgbClr val="FFFFCC"/>
            </a:solidFill>
            <a:ln w="9525">
              <a:solidFill>
                <a:schemeClr val="tx1"/>
              </a:solidFill>
              <a:miter lim="800000"/>
              <a:headEnd/>
              <a:tailEnd/>
            </a:ln>
          </p:spPr>
          <p:txBody>
            <a:bodyPr/>
            <a:lstStyle/>
            <a:p>
              <a:endParaRPr lang="en-US" altLang="en-US"/>
            </a:p>
          </p:txBody>
        </p:sp>
        <p:sp>
          <p:nvSpPr>
            <p:cNvPr id="64545" name="Oval 31"/>
            <p:cNvSpPr>
              <a:spLocks noChangeArrowheads="1"/>
            </p:cNvSpPr>
            <p:nvPr/>
          </p:nvSpPr>
          <p:spPr bwMode="auto">
            <a:xfrm>
              <a:off x="3816" y="2936"/>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N</a:t>
              </a:r>
            </a:p>
          </p:txBody>
        </p:sp>
        <p:sp>
          <p:nvSpPr>
            <p:cNvPr id="64546" name="Line 32"/>
            <p:cNvSpPr>
              <a:spLocks noChangeShapeType="1"/>
            </p:cNvSpPr>
            <p:nvPr/>
          </p:nvSpPr>
          <p:spPr bwMode="auto">
            <a:xfrm flipH="1">
              <a:off x="3528" y="3103"/>
              <a:ext cx="288" cy="288"/>
            </a:xfrm>
            <a:prstGeom prst="line">
              <a:avLst/>
            </a:prstGeom>
            <a:noFill/>
            <a:ln w="9525">
              <a:solidFill>
                <a:schemeClr val="tx1"/>
              </a:solidFill>
              <a:round/>
              <a:headEnd/>
              <a:tailEnd type="triangle" w="med" len="med"/>
            </a:ln>
          </p:spPr>
          <p:txBody>
            <a:bodyPr/>
            <a:lstStyle/>
            <a:p>
              <a:endParaRPr lang="en-IN"/>
            </a:p>
          </p:txBody>
        </p:sp>
        <p:sp>
          <p:nvSpPr>
            <p:cNvPr id="64547" name="Line 33"/>
            <p:cNvSpPr>
              <a:spLocks noChangeShapeType="1"/>
            </p:cNvSpPr>
            <p:nvPr/>
          </p:nvSpPr>
          <p:spPr bwMode="auto">
            <a:xfrm>
              <a:off x="4032" y="3103"/>
              <a:ext cx="216" cy="216"/>
            </a:xfrm>
            <a:prstGeom prst="line">
              <a:avLst/>
            </a:prstGeom>
            <a:noFill/>
            <a:ln w="9525">
              <a:solidFill>
                <a:schemeClr val="tx1"/>
              </a:solidFill>
              <a:round/>
              <a:headEnd/>
              <a:tailEnd type="triangle" w="med" len="med"/>
            </a:ln>
          </p:spPr>
          <p:txBody>
            <a:bodyPr/>
            <a:lstStyle/>
            <a:p>
              <a:endParaRPr lang="en-IN"/>
            </a:p>
          </p:txBody>
        </p:sp>
        <p:sp>
          <p:nvSpPr>
            <p:cNvPr id="64548" name="Oval 34"/>
            <p:cNvSpPr>
              <a:spLocks noChangeArrowheads="1"/>
            </p:cNvSpPr>
            <p:nvPr/>
          </p:nvSpPr>
          <p:spPr bwMode="auto">
            <a:xfrm>
              <a:off x="4176" y="3319"/>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G</a:t>
              </a:r>
            </a:p>
          </p:txBody>
        </p:sp>
        <p:sp>
          <p:nvSpPr>
            <p:cNvPr id="64549" name="Oval 35"/>
            <p:cNvSpPr>
              <a:spLocks noChangeArrowheads="1"/>
            </p:cNvSpPr>
            <p:nvPr/>
          </p:nvSpPr>
          <p:spPr bwMode="auto">
            <a:xfrm>
              <a:off x="3384" y="3266"/>
              <a:ext cx="216" cy="216"/>
            </a:xfrm>
            <a:prstGeom prst="ellipse">
              <a:avLst/>
            </a:prstGeom>
            <a:solidFill>
              <a:srgbClr val="FFFFCC"/>
            </a:solidFill>
            <a:ln w="9525">
              <a:solidFill>
                <a:schemeClr val="tx1"/>
              </a:solidFill>
              <a:round/>
              <a:headEnd/>
              <a:tailEnd/>
            </a:ln>
          </p:spPr>
          <p:txBody>
            <a:bodyPr/>
            <a:lstStyle/>
            <a:p>
              <a:r>
                <a:rPr lang="en-US" altLang="en-US" sz="1000" b="1">
                  <a:solidFill>
                    <a:srgbClr val="993300"/>
                  </a:solidFill>
                </a:rPr>
                <a:t>P</a:t>
              </a:r>
            </a:p>
          </p:txBody>
        </p:sp>
        <p:sp>
          <p:nvSpPr>
            <p:cNvPr id="64550" name="Line 36"/>
            <p:cNvSpPr>
              <a:spLocks noChangeShapeType="1"/>
            </p:cNvSpPr>
            <p:nvPr/>
          </p:nvSpPr>
          <p:spPr bwMode="auto">
            <a:xfrm flipH="1">
              <a:off x="3240" y="3410"/>
              <a:ext cx="144" cy="144"/>
            </a:xfrm>
            <a:prstGeom prst="line">
              <a:avLst/>
            </a:prstGeom>
            <a:noFill/>
            <a:ln w="9525">
              <a:solidFill>
                <a:schemeClr val="tx1"/>
              </a:solidFill>
              <a:round/>
              <a:headEnd/>
              <a:tailEnd type="triangle" w="med" len="med"/>
            </a:ln>
          </p:spPr>
          <p:txBody>
            <a:bodyPr/>
            <a:lstStyle/>
            <a:p>
              <a:endParaRPr lang="en-IN"/>
            </a:p>
          </p:txBody>
        </p:sp>
        <p:sp>
          <p:nvSpPr>
            <p:cNvPr id="64551" name="AutoShape 37"/>
            <p:cNvSpPr>
              <a:spLocks noChangeArrowheads="1"/>
            </p:cNvSpPr>
            <p:nvPr/>
          </p:nvSpPr>
          <p:spPr bwMode="auto">
            <a:xfrm>
              <a:off x="3096" y="3554"/>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4552" name="Line 38"/>
            <p:cNvSpPr>
              <a:spLocks noChangeShapeType="1"/>
            </p:cNvSpPr>
            <p:nvPr/>
          </p:nvSpPr>
          <p:spPr bwMode="auto">
            <a:xfrm>
              <a:off x="3600" y="3410"/>
              <a:ext cx="72" cy="144"/>
            </a:xfrm>
            <a:prstGeom prst="line">
              <a:avLst/>
            </a:prstGeom>
            <a:noFill/>
            <a:ln w="9525">
              <a:solidFill>
                <a:schemeClr val="tx1"/>
              </a:solidFill>
              <a:round/>
              <a:headEnd/>
              <a:tailEnd type="triangle" w="med" len="med"/>
            </a:ln>
          </p:spPr>
          <p:txBody>
            <a:bodyPr/>
            <a:lstStyle/>
            <a:p>
              <a:endParaRPr lang="en-IN"/>
            </a:p>
          </p:txBody>
        </p:sp>
        <p:sp>
          <p:nvSpPr>
            <p:cNvPr id="64553" name="AutoShape 39"/>
            <p:cNvSpPr>
              <a:spLocks noChangeArrowheads="1"/>
            </p:cNvSpPr>
            <p:nvPr/>
          </p:nvSpPr>
          <p:spPr bwMode="auto">
            <a:xfrm>
              <a:off x="3528" y="3554"/>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sp>
          <p:nvSpPr>
            <p:cNvPr id="64554" name="Line 40"/>
            <p:cNvSpPr>
              <a:spLocks noChangeShapeType="1"/>
            </p:cNvSpPr>
            <p:nvPr/>
          </p:nvSpPr>
          <p:spPr bwMode="auto">
            <a:xfrm flipH="1">
              <a:off x="4032" y="3463"/>
              <a:ext cx="144" cy="216"/>
            </a:xfrm>
            <a:prstGeom prst="line">
              <a:avLst/>
            </a:prstGeom>
            <a:noFill/>
            <a:ln w="9525">
              <a:solidFill>
                <a:schemeClr val="tx1"/>
              </a:solidFill>
              <a:round/>
              <a:headEnd/>
              <a:tailEnd type="triangle" w="med" len="med"/>
            </a:ln>
          </p:spPr>
          <p:txBody>
            <a:bodyPr/>
            <a:lstStyle/>
            <a:p>
              <a:endParaRPr lang="en-IN"/>
            </a:p>
          </p:txBody>
        </p:sp>
        <p:sp>
          <p:nvSpPr>
            <p:cNvPr id="64555" name="AutoShape 41"/>
            <p:cNvSpPr>
              <a:spLocks noChangeArrowheads="1"/>
            </p:cNvSpPr>
            <p:nvPr/>
          </p:nvSpPr>
          <p:spPr bwMode="auto">
            <a:xfrm>
              <a:off x="3888" y="367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1</a:t>
              </a:r>
              <a:endParaRPr lang="en-US" altLang="en-US" sz="1000" b="1">
                <a:solidFill>
                  <a:srgbClr val="993300"/>
                </a:solidFill>
              </a:endParaRPr>
            </a:p>
          </p:txBody>
        </p:sp>
        <p:sp>
          <p:nvSpPr>
            <p:cNvPr id="64556" name="Line 42"/>
            <p:cNvSpPr>
              <a:spLocks noChangeShapeType="1"/>
            </p:cNvSpPr>
            <p:nvPr/>
          </p:nvSpPr>
          <p:spPr bwMode="auto">
            <a:xfrm>
              <a:off x="4392" y="3463"/>
              <a:ext cx="72" cy="216"/>
            </a:xfrm>
            <a:prstGeom prst="line">
              <a:avLst/>
            </a:prstGeom>
            <a:noFill/>
            <a:ln w="9525">
              <a:solidFill>
                <a:schemeClr val="tx1"/>
              </a:solidFill>
              <a:round/>
              <a:headEnd/>
              <a:tailEnd type="triangle" w="med" len="med"/>
            </a:ln>
          </p:spPr>
          <p:txBody>
            <a:bodyPr/>
            <a:lstStyle/>
            <a:p>
              <a:endParaRPr lang="en-IN"/>
            </a:p>
          </p:txBody>
        </p:sp>
        <p:sp>
          <p:nvSpPr>
            <p:cNvPr id="64557" name="AutoShape 43"/>
            <p:cNvSpPr>
              <a:spLocks noChangeArrowheads="1"/>
            </p:cNvSpPr>
            <p:nvPr/>
          </p:nvSpPr>
          <p:spPr bwMode="auto">
            <a:xfrm>
              <a:off x="4320" y="3679"/>
              <a:ext cx="288" cy="288"/>
            </a:xfrm>
            <a:prstGeom prst="triangle">
              <a:avLst>
                <a:gd name="adj" fmla="val 50000"/>
              </a:avLst>
            </a:prstGeom>
            <a:solidFill>
              <a:srgbClr val="FFFFCC"/>
            </a:solidFill>
            <a:ln w="9525">
              <a:solidFill>
                <a:schemeClr val="tx1"/>
              </a:solidFill>
              <a:miter lim="800000"/>
              <a:headEnd/>
              <a:tailEnd/>
            </a:ln>
          </p:spPr>
          <p:txBody>
            <a:bodyPr/>
            <a:lstStyle/>
            <a:p>
              <a:r>
                <a:rPr lang="en-US" altLang="en-US" sz="1000" b="1">
                  <a:solidFill>
                    <a:srgbClr val="993300"/>
                  </a:solidFill>
                </a:rPr>
                <a:t>T</a:t>
              </a:r>
              <a:r>
                <a:rPr lang="en-US" altLang="en-US" sz="1000" b="1" baseline="-25000">
                  <a:solidFill>
                    <a:srgbClr val="993300"/>
                  </a:solidFill>
                </a:rPr>
                <a:t>2</a:t>
              </a:r>
              <a:endParaRPr lang="en-US" altLang="en-US" sz="1000" b="1">
                <a:solidFill>
                  <a:srgbClr val="993300"/>
                </a:solidFil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Splay Tree</a:t>
            </a:r>
          </a:p>
        </p:txBody>
      </p:sp>
      <p:sp>
        <p:nvSpPr>
          <p:cNvPr id="65539" name="Text Box 44"/>
          <p:cNvSpPr txBox="1">
            <a:spLocks noChangeArrowheads="1"/>
          </p:cNvSpPr>
          <p:nvPr/>
        </p:nvSpPr>
        <p:spPr bwMode="auto">
          <a:xfrm>
            <a:off x="228600" y="1219200"/>
            <a:ext cx="8382000" cy="4911725"/>
          </a:xfrm>
          <a:prstGeom prst="rect">
            <a:avLst/>
          </a:prstGeom>
          <a:noFill/>
          <a:ln w="9525">
            <a:noFill/>
            <a:miter lim="800000"/>
            <a:headEnd/>
            <a:tailEnd/>
          </a:ln>
          <a:effectLst/>
        </p:spPr>
        <p:txBody>
          <a:bodyPr>
            <a:spAutoFit/>
          </a:bodyPr>
          <a:lstStyle/>
          <a:p>
            <a:pPr marL="342900" indent="-342900">
              <a:lnSpc>
                <a:spcPct val="120000"/>
              </a:lnSpc>
              <a:buFontTx/>
              <a:buChar char="•"/>
            </a:pPr>
            <a:r>
              <a:rPr lang="en-US" altLang="en-US" sz="2400">
                <a:latin typeface="Calibri" pitchFamily="34" charset="0"/>
              </a:rPr>
              <a:t>Although the process of inserting a new node N into a splay tree begins in the same way as we insert a node in a binary search tree, but after the insertion, N is made the new root of the splay tree. </a:t>
            </a:r>
          </a:p>
          <a:p>
            <a:pPr marL="342900" indent="-342900">
              <a:lnSpc>
                <a:spcPct val="120000"/>
              </a:lnSpc>
              <a:buFontTx/>
              <a:buChar char="•"/>
            </a:pPr>
            <a:r>
              <a:rPr lang="en-US" altLang="en-US" sz="2400">
                <a:latin typeface="Calibri" pitchFamily="34" charset="0"/>
              </a:rPr>
              <a:t>The steps performed to insert a new node N in a splay tree can be given as:</a:t>
            </a:r>
          </a:p>
          <a:p>
            <a:pPr marL="342900" indent="-342900">
              <a:lnSpc>
                <a:spcPct val="120000"/>
              </a:lnSpc>
              <a:buFont typeface="Wingdings" pitchFamily="2" charset="2"/>
              <a:buChar char="ü"/>
            </a:pPr>
            <a:r>
              <a:rPr lang="en-US" altLang="en-US" sz="2400" i="1">
                <a:latin typeface="Calibri" pitchFamily="34" charset="0"/>
              </a:rPr>
              <a:t>Step 1:</a:t>
            </a:r>
            <a:r>
              <a:rPr lang="en-US" altLang="en-US" sz="2400">
                <a:latin typeface="Calibri" pitchFamily="34" charset="0"/>
              </a:rPr>
              <a:t> Search N in the splay tree. If the search is successful, splay at the node N.</a:t>
            </a:r>
          </a:p>
          <a:p>
            <a:pPr marL="342900" indent="-342900">
              <a:lnSpc>
                <a:spcPct val="120000"/>
              </a:lnSpc>
              <a:buFont typeface="Wingdings" pitchFamily="2" charset="2"/>
              <a:buChar char="ü"/>
            </a:pPr>
            <a:r>
              <a:rPr lang="en-US" altLang="en-US" sz="2400" i="1">
                <a:latin typeface="Calibri" pitchFamily="34" charset="0"/>
              </a:rPr>
              <a:t>Step 2:</a:t>
            </a:r>
            <a:r>
              <a:rPr lang="en-US" altLang="en-US" sz="2400">
                <a:latin typeface="Calibri" pitchFamily="34" charset="0"/>
              </a:rPr>
              <a:t> If the search is unsuccessful, add the new node N in such a way that it replaces the NULL pointer reached during the search by a pointer to a new node N. Splay the tree at 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Inserting a Node in a Splay Tree</a:t>
            </a:r>
          </a:p>
        </p:txBody>
      </p:sp>
      <p:sp>
        <p:nvSpPr>
          <p:cNvPr id="66563" name="Rectangle 2"/>
          <p:cNvSpPr>
            <a:spLocks noChangeArrowheads="1"/>
          </p:cNvSpPr>
          <p:nvPr/>
        </p:nvSpPr>
        <p:spPr bwMode="auto">
          <a:xfrm>
            <a:off x="152400" y="1098550"/>
            <a:ext cx="8915400" cy="822325"/>
          </a:xfrm>
          <a:prstGeom prst="rect">
            <a:avLst/>
          </a:prstGeom>
          <a:noFill/>
          <a:ln w="9525">
            <a:noFill/>
            <a:miter lim="800000"/>
            <a:headEnd/>
            <a:tailEnd/>
          </a:ln>
          <a:effectLst/>
        </p:spPr>
        <p:txBody>
          <a:bodyPr anchor="ctr">
            <a:spAutoFit/>
          </a:bodyPr>
          <a:lstStyle/>
          <a:p>
            <a:pPr marL="342900" indent="-342900">
              <a:buFont typeface="Arial" charset="0"/>
              <a:buChar char="•"/>
            </a:pPr>
            <a:r>
              <a:rPr lang="en-US" altLang="en-US" sz="2400">
                <a:latin typeface="Calibri" pitchFamily="34" charset="0"/>
              </a:rPr>
              <a:t>Consider the splay tree given on the left. </a:t>
            </a:r>
          </a:p>
          <a:p>
            <a:pPr marL="342900" indent="-342900">
              <a:buFont typeface="Arial" charset="0"/>
              <a:buChar char="•"/>
            </a:pPr>
            <a:r>
              <a:rPr lang="en-US" altLang="en-US" sz="2400">
                <a:latin typeface="Calibri" pitchFamily="34" charset="0"/>
              </a:rPr>
              <a:t>Observe the change in structure of the tree when 81 is added to it </a:t>
            </a:r>
          </a:p>
        </p:txBody>
      </p:sp>
      <p:grpSp>
        <p:nvGrpSpPr>
          <p:cNvPr id="66564" name="Group 47"/>
          <p:cNvGrpSpPr>
            <a:grpSpLocks/>
          </p:cNvGrpSpPr>
          <p:nvPr/>
        </p:nvGrpSpPr>
        <p:grpSpPr bwMode="auto">
          <a:xfrm>
            <a:off x="6096000" y="2019300"/>
            <a:ext cx="2895600" cy="4000500"/>
            <a:chOff x="792" y="1951"/>
            <a:chExt cx="1656" cy="2376"/>
          </a:xfrm>
        </p:grpSpPr>
        <p:sp>
          <p:nvSpPr>
            <p:cNvPr id="66609" name="Oval 48"/>
            <p:cNvSpPr>
              <a:spLocks noChangeArrowheads="1"/>
            </p:cNvSpPr>
            <p:nvPr/>
          </p:nvSpPr>
          <p:spPr bwMode="auto">
            <a:xfrm>
              <a:off x="1872" y="195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81</a:t>
              </a:r>
            </a:p>
          </p:txBody>
        </p:sp>
        <p:sp>
          <p:nvSpPr>
            <p:cNvPr id="66610" name="Line 49"/>
            <p:cNvSpPr>
              <a:spLocks noChangeShapeType="1"/>
            </p:cNvSpPr>
            <p:nvPr/>
          </p:nvSpPr>
          <p:spPr bwMode="auto">
            <a:xfrm>
              <a:off x="2016" y="2167"/>
              <a:ext cx="144" cy="144"/>
            </a:xfrm>
            <a:prstGeom prst="line">
              <a:avLst/>
            </a:prstGeom>
            <a:noFill/>
            <a:ln w="9525">
              <a:solidFill>
                <a:schemeClr val="tx1"/>
              </a:solidFill>
              <a:round/>
              <a:headEnd/>
              <a:tailEnd type="triangle" w="med" len="med"/>
            </a:ln>
          </p:spPr>
          <p:txBody>
            <a:bodyPr/>
            <a:lstStyle/>
            <a:p>
              <a:endParaRPr lang="en-IN"/>
            </a:p>
          </p:txBody>
        </p:sp>
        <p:sp>
          <p:nvSpPr>
            <p:cNvPr id="66611" name="Line 50"/>
            <p:cNvSpPr>
              <a:spLocks noChangeShapeType="1"/>
            </p:cNvSpPr>
            <p:nvPr/>
          </p:nvSpPr>
          <p:spPr bwMode="auto">
            <a:xfrm>
              <a:off x="2232" y="2527"/>
              <a:ext cx="144" cy="144"/>
            </a:xfrm>
            <a:prstGeom prst="line">
              <a:avLst/>
            </a:prstGeom>
            <a:noFill/>
            <a:ln w="9525">
              <a:solidFill>
                <a:schemeClr val="tx1"/>
              </a:solidFill>
              <a:round/>
              <a:headEnd/>
              <a:tailEnd type="triangle" w="med" len="med"/>
            </a:ln>
          </p:spPr>
          <p:txBody>
            <a:bodyPr/>
            <a:lstStyle/>
            <a:p>
              <a:endParaRPr lang="en-IN"/>
            </a:p>
          </p:txBody>
        </p:sp>
        <p:sp>
          <p:nvSpPr>
            <p:cNvPr id="66612" name="Line 51"/>
            <p:cNvSpPr>
              <a:spLocks noChangeShapeType="1"/>
            </p:cNvSpPr>
            <p:nvPr/>
          </p:nvSpPr>
          <p:spPr bwMode="auto">
            <a:xfrm flipH="1">
              <a:off x="1800" y="2167"/>
              <a:ext cx="144" cy="144"/>
            </a:xfrm>
            <a:prstGeom prst="line">
              <a:avLst/>
            </a:prstGeom>
            <a:noFill/>
            <a:ln w="9525">
              <a:solidFill>
                <a:schemeClr val="tx1"/>
              </a:solidFill>
              <a:round/>
              <a:headEnd/>
              <a:tailEnd type="triangle" w="med" len="med"/>
            </a:ln>
          </p:spPr>
          <p:txBody>
            <a:bodyPr/>
            <a:lstStyle/>
            <a:p>
              <a:endParaRPr lang="en-IN"/>
            </a:p>
          </p:txBody>
        </p:sp>
        <p:sp>
          <p:nvSpPr>
            <p:cNvPr id="66613" name="Oval 52"/>
            <p:cNvSpPr>
              <a:spLocks noChangeArrowheads="1"/>
            </p:cNvSpPr>
            <p:nvPr/>
          </p:nvSpPr>
          <p:spPr bwMode="auto">
            <a:xfrm>
              <a:off x="1656" y="231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63</a:t>
              </a:r>
            </a:p>
          </p:txBody>
        </p:sp>
        <p:sp>
          <p:nvSpPr>
            <p:cNvPr id="66614" name="Line 53"/>
            <p:cNvSpPr>
              <a:spLocks noChangeShapeType="1"/>
            </p:cNvSpPr>
            <p:nvPr/>
          </p:nvSpPr>
          <p:spPr bwMode="auto">
            <a:xfrm flipH="1">
              <a:off x="1512" y="2527"/>
              <a:ext cx="216" cy="144"/>
            </a:xfrm>
            <a:prstGeom prst="line">
              <a:avLst/>
            </a:prstGeom>
            <a:noFill/>
            <a:ln w="9525">
              <a:solidFill>
                <a:schemeClr val="tx1"/>
              </a:solidFill>
              <a:round/>
              <a:headEnd/>
              <a:tailEnd type="triangle" w="med" len="med"/>
            </a:ln>
          </p:spPr>
          <p:txBody>
            <a:bodyPr/>
            <a:lstStyle/>
            <a:p>
              <a:endParaRPr lang="en-IN"/>
            </a:p>
          </p:txBody>
        </p:sp>
        <p:sp>
          <p:nvSpPr>
            <p:cNvPr id="66615" name="Oval 54"/>
            <p:cNvSpPr>
              <a:spLocks noChangeArrowheads="1"/>
            </p:cNvSpPr>
            <p:nvPr/>
          </p:nvSpPr>
          <p:spPr bwMode="auto">
            <a:xfrm>
              <a:off x="1368" y="267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54</a:t>
              </a:r>
            </a:p>
          </p:txBody>
        </p:sp>
        <p:sp>
          <p:nvSpPr>
            <p:cNvPr id="66616" name="Line 55"/>
            <p:cNvSpPr>
              <a:spLocks noChangeShapeType="1"/>
            </p:cNvSpPr>
            <p:nvPr/>
          </p:nvSpPr>
          <p:spPr bwMode="auto">
            <a:xfrm>
              <a:off x="1728" y="2527"/>
              <a:ext cx="144" cy="144"/>
            </a:xfrm>
            <a:prstGeom prst="line">
              <a:avLst/>
            </a:prstGeom>
            <a:noFill/>
            <a:ln w="9525">
              <a:solidFill>
                <a:schemeClr val="tx1"/>
              </a:solidFill>
              <a:round/>
              <a:headEnd/>
              <a:tailEnd type="triangle" w="med" len="med"/>
            </a:ln>
          </p:spPr>
          <p:txBody>
            <a:bodyPr/>
            <a:lstStyle/>
            <a:p>
              <a:endParaRPr lang="en-IN"/>
            </a:p>
          </p:txBody>
        </p:sp>
        <p:sp>
          <p:nvSpPr>
            <p:cNvPr id="66617" name="Oval 56"/>
            <p:cNvSpPr>
              <a:spLocks noChangeArrowheads="1"/>
            </p:cNvSpPr>
            <p:nvPr/>
          </p:nvSpPr>
          <p:spPr bwMode="auto">
            <a:xfrm>
              <a:off x="1800" y="267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72</a:t>
              </a:r>
            </a:p>
          </p:txBody>
        </p:sp>
        <p:sp>
          <p:nvSpPr>
            <p:cNvPr id="66618" name="Line 57"/>
            <p:cNvSpPr>
              <a:spLocks noChangeShapeType="1"/>
            </p:cNvSpPr>
            <p:nvPr/>
          </p:nvSpPr>
          <p:spPr bwMode="auto">
            <a:xfrm flipH="1">
              <a:off x="1296" y="2887"/>
              <a:ext cx="144" cy="144"/>
            </a:xfrm>
            <a:prstGeom prst="line">
              <a:avLst/>
            </a:prstGeom>
            <a:noFill/>
            <a:ln w="9525">
              <a:solidFill>
                <a:schemeClr val="tx1"/>
              </a:solidFill>
              <a:round/>
              <a:headEnd/>
              <a:tailEnd type="triangle" w="med" len="med"/>
            </a:ln>
          </p:spPr>
          <p:txBody>
            <a:bodyPr/>
            <a:lstStyle/>
            <a:p>
              <a:endParaRPr lang="en-IN"/>
            </a:p>
          </p:txBody>
        </p:sp>
        <p:sp>
          <p:nvSpPr>
            <p:cNvPr id="66619" name="Oval 58"/>
            <p:cNvSpPr>
              <a:spLocks noChangeArrowheads="1"/>
            </p:cNvSpPr>
            <p:nvPr/>
          </p:nvSpPr>
          <p:spPr bwMode="auto">
            <a:xfrm>
              <a:off x="1152" y="303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39</a:t>
              </a:r>
            </a:p>
          </p:txBody>
        </p:sp>
        <p:sp>
          <p:nvSpPr>
            <p:cNvPr id="66620" name="Line 59"/>
            <p:cNvSpPr>
              <a:spLocks noChangeShapeType="1"/>
            </p:cNvSpPr>
            <p:nvPr/>
          </p:nvSpPr>
          <p:spPr bwMode="auto">
            <a:xfrm flipH="1">
              <a:off x="1008" y="3247"/>
              <a:ext cx="216" cy="144"/>
            </a:xfrm>
            <a:prstGeom prst="line">
              <a:avLst/>
            </a:prstGeom>
            <a:noFill/>
            <a:ln w="9525">
              <a:solidFill>
                <a:schemeClr val="tx1"/>
              </a:solidFill>
              <a:round/>
              <a:headEnd/>
              <a:tailEnd type="triangle" w="med" len="med"/>
            </a:ln>
          </p:spPr>
          <p:txBody>
            <a:bodyPr/>
            <a:lstStyle/>
            <a:p>
              <a:endParaRPr lang="en-IN"/>
            </a:p>
          </p:txBody>
        </p:sp>
        <p:sp>
          <p:nvSpPr>
            <p:cNvPr id="66621" name="Oval 60"/>
            <p:cNvSpPr>
              <a:spLocks noChangeArrowheads="1"/>
            </p:cNvSpPr>
            <p:nvPr/>
          </p:nvSpPr>
          <p:spPr bwMode="auto">
            <a:xfrm>
              <a:off x="864" y="339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a:t>
              </a:r>
            </a:p>
          </p:txBody>
        </p:sp>
        <p:sp>
          <p:nvSpPr>
            <p:cNvPr id="66622" name="Line 61"/>
            <p:cNvSpPr>
              <a:spLocks noChangeShapeType="1"/>
            </p:cNvSpPr>
            <p:nvPr/>
          </p:nvSpPr>
          <p:spPr bwMode="auto">
            <a:xfrm>
              <a:off x="1224" y="3247"/>
              <a:ext cx="144" cy="144"/>
            </a:xfrm>
            <a:prstGeom prst="line">
              <a:avLst/>
            </a:prstGeom>
            <a:noFill/>
            <a:ln w="9525">
              <a:solidFill>
                <a:schemeClr val="tx1"/>
              </a:solidFill>
              <a:round/>
              <a:headEnd/>
              <a:tailEnd type="triangle" w="med" len="med"/>
            </a:ln>
          </p:spPr>
          <p:txBody>
            <a:bodyPr/>
            <a:lstStyle/>
            <a:p>
              <a:endParaRPr lang="en-IN"/>
            </a:p>
          </p:txBody>
        </p:sp>
        <p:sp>
          <p:nvSpPr>
            <p:cNvPr id="66623" name="Oval 62"/>
            <p:cNvSpPr>
              <a:spLocks noChangeArrowheads="1"/>
            </p:cNvSpPr>
            <p:nvPr/>
          </p:nvSpPr>
          <p:spPr bwMode="auto">
            <a:xfrm>
              <a:off x="1296" y="339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45</a:t>
              </a:r>
            </a:p>
          </p:txBody>
        </p:sp>
        <p:sp>
          <p:nvSpPr>
            <p:cNvPr id="66624" name="Line 63"/>
            <p:cNvSpPr>
              <a:spLocks noChangeShapeType="1"/>
            </p:cNvSpPr>
            <p:nvPr/>
          </p:nvSpPr>
          <p:spPr bwMode="auto">
            <a:xfrm>
              <a:off x="1008" y="3607"/>
              <a:ext cx="144" cy="144"/>
            </a:xfrm>
            <a:prstGeom prst="line">
              <a:avLst/>
            </a:prstGeom>
            <a:noFill/>
            <a:ln w="9525">
              <a:solidFill>
                <a:schemeClr val="tx1"/>
              </a:solidFill>
              <a:round/>
              <a:headEnd/>
              <a:tailEnd type="triangle" w="med" len="med"/>
            </a:ln>
          </p:spPr>
          <p:txBody>
            <a:bodyPr/>
            <a:lstStyle/>
            <a:p>
              <a:endParaRPr lang="en-IN"/>
            </a:p>
          </p:txBody>
        </p:sp>
        <p:sp>
          <p:nvSpPr>
            <p:cNvPr id="66625" name="Oval 64"/>
            <p:cNvSpPr>
              <a:spLocks noChangeArrowheads="1"/>
            </p:cNvSpPr>
            <p:nvPr/>
          </p:nvSpPr>
          <p:spPr bwMode="auto">
            <a:xfrm>
              <a:off x="1080" y="375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27</a:t>
              </a:r>
            </a:p>
          </p:txBody>
        </p:sp>
        <p:sp>
          <p:nvSpPr>
            <p:cNvPr id="66626" name="Line 65"/>
            <p:cNvSpPr>
              <a:spLocks noChangeShapeType="1"/>
            </p:cNvSpPr>
            <p:nvPr/>
          </p:nvSpPr>
          <p:spPr bwMode="auto">
            <a:xfrm flipH="1">
              <a:off x="936" y="3967"/>
              <a:ext cx="216" cy="144"/>
            </a:xfrm>
            <a:prstGeom prst="line">
              <a:avLst/>
            </a:prstGeom>
            <a:noFill/>
            <a:ln w="9525">
              <a:solidFill>
                <a:schemeClr val="tx1"/>
              </a:solidFill>
              <a:round/>
              <a:headEnd/>
              <a:tailEnd type="triangle" w="med" len="med"/>
            </a:ln>
          </p:spPr>
          <p:txBody>
            <a:bodyPr/>
            <a:lstStyle/>
            <a:p>
              <a:endParaRPr lang="en-IN"/>
            </a:p>
          </p:txBody>
        </p:sp>
        <p:sp>
          <p:nvSpPr>
            <p:cNvPr id="66627" name="Oval 66"/>
            <p:cNvSpPr>
              <a:spLocks noChangeArrowheads="1"/>
            </p:cNvSpPr>
            <p:nvPr/>
          </p:nvSpPr>
          <p:spPr bwMode="auto">
            <a:xfrm>
              <a:off x="792" y="411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18</a:t>
              </a:r>
            </a:p>
          </p:txBody>
        </p:sp>
        <p:sp>
          <p:nvSpPr>
            <p:cNvPr id="66628" name="Oval 67"/>
            <p:cNvSpPr>
              <a:spLocks noChangeArrowheads="1"/>
            </p:cNvSpPr>
            <p:nvPr/>
          </p:nvSpPr>
          <p:spPr bwMode="auto">
            <a:xfrm>
              <a:off x="2088" y="230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90</a:t>
              </a:r>
            </a:p>
          </p:txBody>
        </p:sp>
        <p:sp>
          <p:nvSpPr>
            <p:cNvPr id="66629" name="Oval 68"/>
            <p:cNvSpPr>
              <a:spLocks noChangeArrowheads="1"/>
            </p:cNvSpPr>
            <p:nvPr/>
          </p:nvSpPr>
          <p:spPr bwMode="auto">
            <a:xfrm>
              <a:off x="2232" y="267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99</a:t>
              </a:r>
            </a:p>
          </p:txBody>
        </p:sp>
      </p:grpSp>
      <p:grpSp>
        <p:nvGrpSpPr>
          <p:cNvPr id="66565" name="Group 24"/>
          <p:cNvGrpSpPr>
            <a:grpSpLocks/>
          </p:cNvGrpSpPr>
          <p:nvPr/>
        </p:nvGrpSpPr>
        <p:grpSpPr bwMode="auto">
          <a:xfrm>
            <a:off x="3429000" y="2133600"/>
            <a:ext cx="2792413" cy="3098800"/>
            <a:chOff x="2664" y="2285"/>
            <a:chExt cx="1440" cy="1656"/>
          </a:xfrm>
        </p:grpSpPr>
        <p:sp>
          <p:nvSpPr>
            <p:cNvPr id="66588" name="Oval 25"/>
            <p:cNvSpPr>
              <a:spLocks noChangeArrowheads="1"/>
            </p:cNvSpPr>
            <p:nvPr/>
          </p:nvSpPr>
          <p:spPr bwMode="auto">
            <a:xfrm>
              <a:off x="3312" y="228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54</a:t>
              </a:r>
            </a:p>
          </p:txBody>
        </p:sp>
        <p:sp>
          <p:nvSpPr>
            <p:cNvPr id="66589" name="Line 26"/>
            <p:cNvSpPr>
              <a:spLocks noChangeShapeType="1"/>
            </p:cNvSpPr>
            <p:nvPr/>
          </p:nvSpPr>
          <p:spPr bwMode="auto">
            <a:xfrm flipH="1">
              <a:off x="3240" y="2501"/>
              <a:ext cx="144" cy="144"/>
            </a:xfrm>
            <a:prstGeom prst="line">
              <a:avLst/>
            </a:prstGeom>
            <a:noFill/>
            <a:ln w="9525">
              <a:solidFill>
                <a:schemeClr val="tx1"/>
              </a:solidFill>
              <a:round/>
              <a:headEnd/>
              <a:tailEnd type="triangle" w="med" len="med"/>
            </a:ln>
          </p:spPr>
          <p:txBody>
            <a:bodyPr/>
            <a:lstStyle/>
            <a:p>
              <a:endParaRPr lang="en-IN"/>
            </a:p>
          </p:txBody>
        </p:sp>
        <p:sp>
          <p:nvSpPr>
            <p:cNvPr id="66590" name="Oval 27"/>
            <p:cNvSpPr>
              <a:spLocks noChangeArrowheads="1"/>
            </p:cNvSpPr>
            <p:nvPr/>
          </p:nvSpPr>
          <p:spPr bwMode="auto">
            <a:xfrm>
              <a:off x="3096" y="264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39</a:t>
              </a:r>
            </a:p>
          </p:txBody>
        </p:sp>
        <p:sp>
          <p:nvSpPr>
            <p:cNvPr id="66591" name="Line 28"/>
            <p:cNvSpPr>
              <a:spLocks noChangeShapeType="1"/>
            </p:cNvSpPr>
            <p:nvPr/>
          </p:nvSpPr>
          <p:spPr bwMode="auto">
            <a:xfrm>
              <a:off x="3456" y="2501"/>
              <a:ext cx="144" cy="144"/>
            </a:xfrm>
            <a:prstGeom prst="line">
              <a:avLst/>
            </a:prstGeom>
            <a:noFill/>
            <a:ln w="9525">
              <a:solidFill>
                <a:schemeClr val="tx1"/>
              </a:solidFill>
              <a:round/>
              <a:headEnd/>
              <a:tailEnd type="triangle" w="med" len="med"/>
            </a:ln>
          </p:spPr>
          <p:txBody>
            <a:bodyPr/>
            <a:lstStyle/>
            <a:p>
              <a:endParaRPr lang="en-IN"/>
            </a:p>
          </p:txBody>
        </p:sp>
        <p:sp>
          <p:nvSpPr>
            <p:cNvPr id="66592" name="Oval 29"/>
            <p:cNvSpPr>
              <a:spLocks noChangeArrowheads="1"/>
            </p:cNvSpPr>
            <p:nvPr/>
          </p:nvSpPr>
          <p:spPr bwMode="auto">
            <a:xfrm>
              <a:off x="3528" y="264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63</a:t>
              </a:r>
            </a:p>
          </p:txBody>
        </p:sp>
        <p:sp>
          <p:nvSpPr>
            <p:cNvPr id="66593" name="Line 30"/>
            <p:cNvSpPr>
              <a:spLocks noChangeShapeType="1"/>
            </p:cNvSpPr>
            <p:nvPr/>
          </p:nvSpPr>
          <p:spPr bwMode="auto">
            <a:xfrm flipH="1">
              <a:off x="2952" y="2861"/>
              <a:ext cx="216" cy="144"/>
            </a:xfrm>
            <a:prstGeom prst="line">
              <a:avLst/>
            </a:prstGeom>
            <a:noFill/>
            <a:ln w="9525">
              <a:solidFill>
                <a:schemeClr val="tx1"/>
              </a:solidFill>
              <a:round/>
              <a:headEnd/>
              <a:tailEnd type="triangle" w="med" len="med"/>
            </a:ln>
          </p:spPr>
          <p:txBody>
            <a:bodyPr/>
            <a:lstStyle/>
            <a:p>
              <a:endParaRPr lang="en-IN"/>
            </a:p>
          </p:txBody>
        </p:sp>
        <p:sp>
          <p:nvSpPr>
            <p:cNvPr id="66594" name="Oval 31"/>
            <p:cNvSpPr>
              <a:spLocks noChangeArrowheads="1"/>
            </p:cNvSpPr>
            <p:nvPr/>
          </p:nvSpPr>
          <p:spPr bwMode="auto">
            <a:xfrm>
              <a:off x="2808" y="300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a:t>
              </a:r>
            </a:p>
          </p:txBody>
        </p:sp>
        <p:sp>
          <p:nvSpPr>
            <p:cNvPr id="66595" name="Line 32"/>
            <p:cNvSpPr>
              <a:spLocks noChangeShapeType="1"/>
            </p:cNvSpPr>
            <p:nvPr/>
          </p:nvSpPr>
          <p:spPr bwMode="auto">
            <a:xfrm>
              <a:off x="3168" y="2861"/>
              <a:ext cx="144" cy="144"/>
            </a:xfrm>
            <a:prstGeom prst="line">
              <a:avLst/>
            </a:prstGeom>
            <a:noFill/>
            <a:ln w="9525">
              <a:solidFill>
                <a:schemeClr val="tx1"/>
              </a:solidFill>
              <a:round/>
              <a:headEnd/>
              <a:tailEnd type="triangle" w="med" len="med"/>
            </a:ln>
          </p:spPr>
          <p:txBody>
            <a:bodyPr/>
            <a:lstStyle/>
            <a:p>
              <a:endParaRPr lang="en-IN"/>
            </a:p>
          </p:txBody>
        </p:sp>
        <p:sp>
          <p:nvSpPr>
            <p:cNvPr id="66596" name="Oval 33"/>
            <p:cNvSpPr>
              <a:spLocks noChangeArrowheads="1"/>
            </p:cNvSpPr>
            <p:nvPr/>
          </p:nvSpPr>
          <p:spPr bwMode="auto">
            <a:xfrm>
              <a:off x="3240" y="300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45</a:t>
              </a:r>
            </a:p>
          </p:txBody>
        </p:sp>
        <p:sp>
          <p:nvSpPr>
            <p:cNvPr id="66597" name="Line 34"/>
            <p:cNvSpPr>
              <a:spLocks noChangeShapeType="1"/>
            </p:cNvSpPr>
            <p:nvPr/>
          </p:nvSpPr>
          <p:spPr bwMode="auto">
            <a:xfrm>
              <a:off x="2952" y="3221"/>
              <a:ext cx="144" cy="144"/>
            </a:xfrm>
            <a:prstGeom prst="line">
              <a:avLst/>
            </a:prstGeom>
            <a:noFill/>
            <a:ln w="9525">
              <a:solidFill>
                <a:schemeClr val="tx1"/>
              </a:solidFill>
              <a:round/>
              <a:headEnd/>
              <a:tailEnd type="triangle" w="med" len="med"/>
            </a:ln>
          </p:spPr>
          <p:txBody>
            <a:bodyPr/>
            <a:lstStyle/>
            <a:p>
              <a:endParaRPr lang="en-IN"/>
            </a:p>
          </p:txBody>
        </p:sp>
        <p:sp>
          <p:nvSpPr>
            <p:cNvPr id="66598" name="Oval 35"/>
            <p:cNvSpPr>
              <a:spLocks noChangeArrowheads="1"/>
            </p:cNvSpPr>
            <p:nvPr/>
          </p:nvSpPr>
          <p:spPr bwMode="auto">
            <a:xfrm>
              <a:off x="3024" y="336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27</a:t>
              </a:r>
            </a:p>
          </p:txBody>
        </p:sp>
        <p:sp>
          <p:nvSpPr>
            <p:cNvPr id="66599" name="Line 36"/>
            <p:cNvSpPr>
              <a:spLocks noChangeShapeType="1"/>
            </p:cNvSpPr>
            <p:nvPr/>
          </p:nvSpPr>
          <p:spPr bwMode="auto">
            <a:xfrm flipH="1">
              <a:off x="2808" y="3509"/>
              <a:ext cx="216" cy="144"/>
            </a:xfrm>
            <a:prstGeom prst="line">
              <a:avLst/>
            </a:prstGeom>
            <a:noFill/>
            <a:ln w="9525">
              <a:solidFill>
                <a:schemeClr val="tx1"/>
              </a:solidFill>
              <a:round/>
              <a:headEnd/>
              <a:tailEnd type="triangle" w="med" len="med"/>
            </a:ln>
          </p:spPr>
          <p:txBody>
            <a:bodyPr/>
            <a:lstStyle/>
            <a:p>
              <a:endParaRPr lang="en-IN"/>
            </a:p>
          </p:txBody>
        </p:sp>
        <p:sp>
          <p:nvSpPr>
            <p:cNvPr id="66600" name="Oval 37"/>
            <p:cNvSpPr>
              <a:spLocks noChangeArrowheads="1"/>
            </p:cNvSpPr>
            <p:nvPr/>
          </p:nvSpPr>
          <p:spPr bwMode="auto">
            <a:xfrm>
              <a:off x="2664" y="365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18</a:t>
              </a:r>
            </a:p>
          </p:txBody>
        </p:sp>
        <p:sp>
          <p:nvSpPr>
            <p:cNvPr id="66601" name="Line 38"/>
            <p:cNvSpPr>
              <a:spLocks noChangeShapeType="1"/>
            </p:cNvSpPr>
            <p:nvPr/>
          </p:nvSpPr>
          <p:spPr bwMode="auto">
            <a:xfrm>
              <a:off x="3672" y="2861"/>
              <a:ext cx="144" cy="144"/>
            </a:xfrm>
            <a:prstGeom prst="line">
              <a:avLst/>
            </a:prstGeom>
            <a:noFill/>
            <a:ln w="9525">
              <a:solidFill>
                <a:schemeClr val="tx1"/>
              </a:solidFill>
              <a:round/>
              <a:headEnd/>
              <a:tailEnd type="triangle" w="med" len="med"/>
            </a:ln>
          </p:spPr>
          <p:txBody>
            <a:bodyPr/>
            <a:lstStyle/>
            <a:p>
              <a:endParaRPr lang="en-IN"/>
            </a:p>
          </p:txBody>
        </p:sp>
        <p:sp>
          <p:nvSpPr>
            <p:cNvPr id="66602" name="Oval 39"/>
            <p:cNvSpPr>
              <a:spLocks noChangeArrowheads="1"/>
            </p:cNvSpPr>
            <p:nvPr/>
          </p:nvSpPr>
          <p:spPr bwMode="auto">
            <a:xfrm>
              <a:off x="3744" y="300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90</a:t>
              </a:r>
            </a:p>
          </p:txBody>
        </p:sp>
        <p:sp>
          <p:nvSpPr>
            <p:cNvPr id="66603" name="Line 40"/>
            <p:cNvSpPr>
              <a:spLocks noChangeShapeType="1"/>
            </p:cNvSpPr>
            <p:nvPr/>
          </p:nvSpPr>
          <p:spPr bwMode="auto">
            <a:xfrm flipH="1">
              <a:off x="3672" y="3221"/>
              <a:ext cx="216" cy="144"/>
            </a:xfrm>
            <a:prstGeom prst="line">
              <a:avLst/>
            </a:prstGeom>
            <a:noFill/>
            <a:ln w="9525">
              <a:solidFill>
                <a:schemeClr val="tx1"/>
              </a:solidFill>
              <a:round/>
              <a:headEnd/>
              <a:tailEnd type="triangle" w="med" len="med"/>
            </a:ln>
          </p:spPr>
          <p:txBody>
            <a:bodyPr/>
            <a:lstStyle/>
            <a:p>
              <a:endParaRPr lang="en-IN"/>
            </a:p>
          </p:txBody>
        </p:sp>
        <p:sp>
          <p:nvSpPr>
            <p:cNvPr id="66604" name="Oval 41"/>
            <p:cNvSpPr>
              <a:spLocks noChangeArrowheads="1"/>
            </p:cNvSpPr>
            <p:nvPr/>
          </p:nvSpPr>
          <p:spPr bwMode="auto">
            <a:xfrm>
              <a:off x="3528" y="336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72</a:t>
              </a:r>
            </a:p>
          </p:txBody>
        </p:sp>
        <p:sp>
          <p:nvSpPr>
            <p:cNvPr id="66605" name="Line 42"/>
            <p:cNvSpPr>
              <a:spLocks noChangeShapeType="1"/>
            </p:cNvSpPr>
            <p:nvPr/>
          </p:nvSpPr>
          <p:spPr bwMode="auto">
            <a:xfrm>
              <a:off x="3888" y="3221"/>
              <a:ext cx="144" cy="144"/>
            </a:xfrm>
            <a:prstGeom prst="line">
              <a:avLst/>
            </a:prstGeom>
            <a:noFill/>
            <a:ln w="9525">
              <a:solidFill>
                <a:schemeClr val="tx1"/>
              </a:solidFill>
              <a:round/>
              <a:headEnd/>
              <a:tailEnd type="triangle" w="med" len="med"/>
            </a:ln>
          </p:spPr>
          <p:txBody>
            <a:bodyPr/>
            <a:lstStyle/>
            <a:p>
              <a:endParaRPr lang="en-IN"/>
            </a:p>
          </p:txBody>
        </p:sp>
        <p:sp>
          <p:nvSpPr>
            <p:cNvPr id="66606" name="Oval 43"/>
            <p:cNvSpPr>
              <a:spLocks noChangeArrowheads="1"/>
            </p:cNvSpPr>
            <p:nvPr/>
          </p:nvSpPr>
          <p:spPr bwMode="auto">
            <a:xfrm>
              <a:off x="3888" y="337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99</a:t>
              </a:r>
            </a:p>
          </p:txBody>
        </p:sp>
        <p:sp>
          <p:nvSpPr>
            <p:cNvPr id="66607" name="Line 44"/>
            <p:cNvSpPr>
              <a:spLocks noChangeShapeType="1"/>
            </p:cNvSpPr>
            <p:nvPr/>
          </p:nvSpPr>
          <p:spPr bwMode="auto">
            <a:xfrm>
              <a:off x="3672" y="3581"/>
              <a:ext cx="144" cy="144"/>
            </a:xfrm>
            <a:prstGeom prst="line">
              <a:avLst/>
            </a:prstGeom>
            <a:noFill/>
            <a:ln w="9525">
              <a:solidFill>
                <a:schemeClr val="tx1"/>
              </a:solidFill>
              <a:round/>
              <a:headEnd/>
              <a:tailEnd type="triangle" w="med" len="med"/>
            </a:ln>
          </p:spPr>
          <p:txBody>
            <a:bodyPr/>
            <a:lstStyle/>
            <a:p>
              <a:endParaRPr lang="en-IN"/>
            </a:p>
          </p:txBody>
        </p:sp>
        <p:sp>
          <p:nvSpPr>
            <p:cNvPr id="66608" name="Oval 45"/>
            <p:cNvSpPr>
              <a:spLocks noChangeArrowheads="1"/>
            </p:cNvSpPr>
            <p:nvPr/>
          </p:nvSpPr>
          <p:spPr bwMode="auto">
            <a:xfrm>
              <a:off x="3744" y="3725"/>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81</a:t>
              </a:r>
            </a:p>
          </p:txBody>
        </p:sp>
      </p:grpSp>
      <p:grpSp>
        <p:nvGrpSpPr>
          <p:cNvPr id="66566" name="Group 3"/>
          <p:cNvGrpSpPr>
            <a:grpSpLocks/>
          </p:cNvGrpSpPr>
          <p:nvPr/>
        </p:nvGrpSpPr>
        <p:grpSpPr bwMode="auto">
          <a:xfrm>
            <a:off x="228600" y="2286000"/>
            <a:ext cx="3829050" cy="2762250"/>
            <a:chOff x="0" y="768"/>
            <a:chExt cx="2016" cy="1584"/>
          </a:xfrm>
        </p:grpSpPr>
        <p:sp>
          <p:nvSpPr>
            <p:cNvPr id="66569" name="Oval 4"/>
            <p:cNvSpPr>
              <a:spLocks noChangeArrowheads="1"/>
            </p:cNvSpPr>
            <p:nvPr/>
          </p:nvSpPr>
          <p:spPr bwMode="auto">
            <a:xfrm>
              <a:off x="648" y="76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54</a:t>
              </a:r>
            </a:p>
          </p:txBody>
        </p:sp>
        <p:sp>
          <p:nvSpPr>
            <p:cNvPr id="66570" name="Line 5"/>
            <p:cNvSpPr>
              <a:spLocks noChangeShapeType="1"/>
            </p:cNvSpPr>
            <p:nvPr/>
          </p:nvSpPr>
          <p:spPr bwMode="auto">
            <a:xfrm flipH="1">
              <a:off x="576" y="984"/>
              <a:ext cx="144" cy="144"/>
            </a:xfrm>
            <a:prstGeom prst="line">
              <a:avLst/>
            </a:prstGeom>
            <a:noFill/>
            <a:ln w="9525">
              <a:solidFill>
                <a:schemeClr val="tx1"/>
              </a:solidFill>
              <a:round/>
              <a:headEnd/>
              <a:tailEnd type="triangle" w="med" len="med"/>
            </a:ln>
          </p:spPr>
          <p:txBody>
            <a:bodyPr/>
            <a:lstStyle/>
            <a:p>
              <a:endParaRPr lang="en-IN"/>
            </a:p>
          </p:txBody>
        </p:sp>
        <p:sp>
          <p:nvSpPr>
            <p:cNvPr id="66571" name="Oval 6"/>
            <p:cNvSpPr>
              <a:spLocks noChangeArrowheads="1"/>
            </p:cNvSpPr>
            <p:nvPr/>
          </p:nvSpPr>
          <p:spPr bwMode="auto">
            <a:xfrm>
              <a:off x="432" y="112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39</a:t>
              </a:r>
            </a:p>
          </p:txBody>
        </p:sp>
        <p:sp>
          <p:nvSpPr>
            <p:cNvPr id="66572" name="Line 7"/>
            <p:cNvSpPr>
              <a:spLocks noChangeShapeType="1"/>
            </p:cNvSpPr>
            <p:nvPr/>
          </p:nvSpPr>
          <p:spPr bwMode="auto">
            <a:xfrm>
              <a:off x="792" y="984"/>
              <a:ext cx="144" cy="144"/>
            </a:xfrm>
            <a:prstGeom prst="line">
              <a:avLst/>
            </a:prstGeom>
            <a:noFill/>
            <a:ln w="9525">
              <a:solidFill>
                <a:schemeClr val="tx1"/>
              </a:solidFill>
              <a:round/>
              <a:headEnd/>
              <a:tailEnd type="triangle" w="med" len="med"/>
            </a:ln>
          </p:spPr>
          <p:txBody>
            <a:bodyPr/>
            <a:lstStyle/>
            <a:p>
              <a:endParaRPr lang="en-IN"/>
            </a:p>
          </p:txBody>
        </p:sp>
        <p:sp>
          <p:nvSpPr>
            <p:cNvPr id="66573" name="Oval 8"/>
            <p:cNvSpPr>
              <a:spLocks noChangeArrowheads="1"/>
            </p:cNvSpPr>
            <p:nvPr/>
          </p:nvSpPr>
          <p:spPr bwMode="auto">
            <a:xfrm>
              <a:off x="864" y="112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63</a:t>
              </a:r>
            </a:p>
          </p:txBody>
        </p:sp>
        <p:sp>
          <p:nvSpPr>
            <p:cNvPr id="66574" name="Line 9"/>
            <p:cNvSpPr>
              <a:spLocks noChangeShapeType="1"/>
            </p:cNvSpPr>
            <p:nvPr/>
          </p:nvSpPr>
          <p:spPr bwMode="auto">
            <a:xfrm flipH="1">
              <a:off x="288" y="1344"/>
              <a:ext cx="216" cy="144"/>
            </a:xfrm>
            <a:prstGeom prst="line">
              <a:avLst/>
            </a:prstGeom>
            <a:noFill/>
            <a:ln w="9525">
              <a:solidFill>
                <a:schemeClr val="tx1"/>
              </a:solidFill>
              <a:round/>
              <a:headEnd/>
              <a:tailEnd type="triangle" w="med" len="med"/>
            </a:ln>
          </p:spPr>
          <p:txBody>
            <a:bodyPr/>
            <a:lstStyle/>
            <a:p>
              <a:endParaRPr lang="en-IN"/>
            </a:p>
          </p:txBody>
        </p:sp>
        <p:sp>
          <p:nvSpPr>
            <p:cNvPr id="66575" name="Oval 10"/>
            <p:cNvSpPr>
              <a:spLocks noChangeArrowheads="1"/>
            </p:cNvSpPr>
            <p:nvPr/>
          </p:nvSpPr>
          <p:spPr bwMode="auto">
            <a:xfrm>
              <a:off x="144" y="148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a:t>
              </a:r>
            </a:p>
          </p:txBody>
        </p:sp>
        <p:sp>
          <p:nvSpPr>
            <p:cNvPr id="66576" name="Line 11"/>
            <p:cNvSpPr>
              <a:spLocks noChangeShapeType="1"/>
            </p:cNvSpPr>
            <p:nvPr/>
          </p:nvSpPr>
          <p:spPr bwMode="auto">
            <a:xfrm>
              <a:off x="504" y="1344"/>
              <a:ext cx="144" cy="144"/>
            </a:xfrm>
            <a:prstGeom prst="line">
              <a:avLst/>
            </a:prstGeom>
            <a:noFill/>
            <a:ln w="9525">
              <a:solidFill>
                <a:schemeClr val="tx1"/>
              </a:solidFill>
              <a:round/>
              <a:headEnd/>
              <a:tailEnd type="triangle" w="med" len="med"/>
            </a:ln>
          </p:spPr>
          <p:txBody>
            <a:bodyPr/>
            <a:lstStyle/>
            <a:p>
              <a:endParaRPr lang="en-IN"/>
            </a:p>
          </p:txBody>
        </p:sp>
        <p:sp>
          <p:nvSpPr>
            <p:cNvPr id="66577" name="Oval 12"/>
            <p:cNvSpPr>
              <a:spLocks noChangeArrowheads="1"/>
            </p:cNvSpPr>
            <p:nvPr/>
          </p:nvSpPr>
          <p:spPr bwMode="auto">
            <a:xfrm>
              <a:off x="576" y="148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45</a:t>
              </a:r>
            </a:p>
          </p:txBody>
        </p:sp>
        <p:sp>
          <p:nvSpPr>
            <p:cNvPr id="66578" name="Line 13"/>
            <p:cNvSpPr>
              <a:spLocks noChangeShapeType="1"/>
            </p:cNvSpPr>
            <p:nvPr/>
          </p:nvSpPr>
          <p:spPr bwMode="auto">
            <a:xfrm>
              <a:off x="288" y="1704"/>
              <a:ext cx="144" cy="144"/>
            </a:xfrm>
            <a:prstGeom prst="line">
              <a:avLst/>
            </a:prstGeom>
            <a:noFill/>
            <a:ln w="9525">
              <a:solidFill>
                <a:schemeClr val="tx1"/>
              </a:solidFill>
              <a:round/>
              <a:headEnd/>
              <a:tailEnd type="triangle" w="med" len="med"/>
            </a:ln>
          </p:spPr>
          <p:txBody>
            <a:bodyPr/>
            <a:lstStyle/>
            <a:p>
              <a:endParaRPr lang="en-IN"/>
            </a:p>
          </p:txBody>
        </p:sp>
        <p:sp>
          <p:nvSpPr>
            <p:cNvPr id="66579" name="Line 14"/>
            <p:cNvSpPr>
              <a:spLocks noChangeShapeType="1"/>
            </p:cNvSpPr>
            <p:nvPr/>
          </p:nvSpPr>
          <p:spPr bwMode="auto">
            <a:xfrm flipH="1">
              <a:off x="144" y="1992"/>
              <a:ext cx="216" cy="144"/>
            </a:xfrm>
            <a:prstGeom prst="line">
              <a:avLst/>
            </a:prstGeom>
            <a:noFill/>
            <a:ln w="9525">
              <a:solidFill>
                <a:schemeClr val="tx1"/>
              </a:solidFill>
              <a:round/>
              <a:headEnd/>
              <a:tailEnd type="triangle" w="med" len="med"/>
            </a:ln>
          </p:spPr>
          <p:txBody>
            <a:bodyPr/>
            <a:lstStyle/>
            <a:p>
              <a:endParaRPr lang="en-IN"/>
            </a:p>
          </p:txBody>
        </p:sp>
        <p:sp>
          <p:nvSpPr>
            <p:cNvPr id="66580" name="Oval 15"/>
            <p:cNvSpPr>
              <a:spLocks noChangeArrowheads="1"/>
            </p:cNvSpPr>
            <p:nvPr/>
          </p:nvSpPr>
          <p:spPr bwMode="auto">
            <a:xfrm>
              <a:off x="0" y="2136"/>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18</a:t>
              </a:r>
            </a:p>
          </p:txBody>
        </p:sp>
        <p:sp>
          <p:nvSpPr>
            <p:cNvPr id="66581" name="Line 16"/>
            <p:cNvSpPr>
              <a:spLocks noChangeShapeType="1"/>
            </p:cNvSpPr>
            <p:nvPr/>
          </p:nvSpPr>
          <p:spPr bwMode="auto">
            <a:xfrm>
              <a:off x="1008" y="1344"/>
              <a:ext cx="144" cy="144"/>
            </a:xfrm>
            <a:prstGeom prst="line">
              <a:avLst/>
            </a:prstGeom>
            <a:noFill/>
            <a:ln w="9525">
              <a:solidFill>
                <a:schemeClr val="tx1"/>
              </a:solidFill>
              <a:round/>
              <a:headEnd/>
              <a:tailEnd type="triangle" w="med" len="med"/>
            </a:ln>
          </p:spPr>
          <p:txBody>
            <a:bodyPr/>
            <a:lstStyle/>
            <a:p>
              <a:endParaRPr lang="en-IN"/>
            </a:p>
          </p:txBody>
        </p:sp>
        <p:sp>
          <p:nvSpPr>
            <p:cNvPr id="66582" name="Oval 17"/>
            <p:cNvSpPr>
              <a:spLocks noChangeArrowheads="1"/>
            </p:cNvSpPr>
            <p:nvPr/>
          </p:nvSpPr>
          <p:spPr bwMode="auto">
            <a:xfrm>
              <a:off x="1080" y="148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90</a:t>
              </a:r>
            </a:p>
          </p:txBody>
        </p:sp>
        <p:sp>
          <p:nvSpPr>
            <p:cNvPr id="66583" name="Line 18"/>
            <p:cNvSpPr>
              <a:spLocks noChangeShapeType="1"/>
            </p:cNvSpPr>
            <p:nvPr/>
          </p:nvSpPr>
          <p:spPr bwMode="auto">
            <a:xfrm flipH="1">
              <a:off x="1008" y="1704"/>
              <a:ext cx="216" cy="144"/>
            </a:xfrm>
            <a:prstGeom prst="line">
              <a:avLst/>
            </a:prstGeom>
            <a:noFill/>
            <a:ln w="9525">
              <a:solidFill>
                <a:schemeClr val="tx1"/>
              </a:solidFill>
              <a:round/>
              <a:headEnd/>
              <a:tailEnd type="triangle" w="med" len="med"/>
            </a:ln>
          </p:spPr>
          <p:txBody>
            <a:bodyPr/>
            <a:lstStyle/>
            <a:p>
              <a:endParaRPr lang="en-IN"/>
            </a:p>
          </p:txBody>
        </p:sp>
        <p:sp>
          <p:nvSpPr>
            <p:cNvPr id="66584" name="Oval 19"/>
            <p:cNvSpPr>
              <a:spLocks noChangeArrowheads="1"/>
            </p:cNvSpPr>
            <p:nvPr/>
          </p:nvSpPr>
          <p:spPr bwMode="auto">
            <a:xfrm>
              <a:off x="864" y="1848"/>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72</a:t>
              </a:r>
            </a:p>
          </p:txBody>
        </p:sp>
        <p:sp>
          <p:nvSpPr>
            <p:cNvPr id="66585" name="Line 20"/>
            <p:cNvSpPr>
              <a:spLocks noChangeShapeType="1"/>
            </p:cNvSpPr>
            <p:nvPr/>
          </p:nvSpPr>
          <p:spPr bwMode="auto">
            <a:xfrm>
              <a:off x="1224" y="1704"/>
              <a:ext cx="144" cy="144"/>
            </a:xfrm>
            <a:prstGeom prst="line">
              <a:avLst/>
            </a:prstGeom>
            <a:noFill/>
            <a:ln w="9525">
              <a:solidFill>
                <a:schemeClr val="tx1"/>
              </a:solidFill>
              <a:round/>
              <a:headEnd/>
              <a:tailEnd type="triangle" w="med" len="med"/>
            </a:ln>
          </p:spPr>
          <p:txBody>
            <a:bodyPr/>
            <a:lstStyle/>
            <a:p>
              <a:endParaRPr lang="en-IN"/>
            </a:p>
          </p:txBody>
        </p:sp>
        <p:sp>
          <p:nvSpPr>
            <p:cNvPr id="66586" name="Oval 21"/>
            <p:cNvSpPr>
              <a:spLocks noChangeArrowheads="1"/>
            </p:cNvSpPr>
            <p:nvPr/>
          </p:nvSpPr>
          <p:spPr bwMode="auto">
            <a:xfrm>
              <a:off x="1224" y="1854"/>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99</a:t>
              </a:r>
            </a:p>
          </p:txBody>
        </p:sp>
        <p:sp>
          <p:nvSpPr>
            <p:cNvPr id="66587" name="AutoShape 22"/>
            <p:cNvSpPr>
              <a:spLocks noChangeArrowheads="1"/>
            </p:cNvSpPr>
            <p:nvPr/>
          </p:nvSpPr>
          <p:spPr bwMode="auto">
            <a:xfrm>
              <a:off x="1728" y="1200"/>
              <a:ext cx="288" cy="216"/>
            </a:xfrm>
            <a:prstGeom prst="rightArrow">
              <a:avLst>
                <a:gd name="adj1" fmla="val 50000"/>
                <a:gd name="adj2" fmla="val 33333"/>
              </a:avLst>
            </a:prstGeom>
            <a:solidFill>
              <a:srgbClr val="FFFFCC"/>
            </a:solidFill>
            <a:ln w="9525">
              <a:solidFill>
                <a:schemeClr val="tx1"/>
              </a:solidFill>
              <a:miter lim="800000"/>
              <a:headEnd/>
              <a:tailEnd/>
            </a:ln>
          </p:spPr>
          <p:txBody>
            <a:bodyPr/>
            <a:lstStyle/>
            <a:p>
              <a:endParaRPr lang="en-US" altLang="en-US"/>
            </a:p>
          </p:txBody>
        </p:sp>
      </p:grpSp>
      <p:sp>
        <p:nvSpPr>
          <p:cNvPr id="66567" name="AutoShape 46"/>
          <p:cNvSpPr>
            <a:spLocks noChangeArrowheads="1"/>
          </p:cNvSpPr>
          <p:nvPr/>
        </p:nvSpPr>
        <p:spPr bwMode="auto">
          <a:xfrm>
            <a:off x="6248400" y="2895600"/>
            <a:ext cx="457200" cy="342900"/>
          </a:xfrm>
          <a:prstGeom prst="rightArrow">
            <a:avLst>
              <a:gd name="adj1" fmla="val 50000"/>
              <a:gd name="adj2" fmla="val 33333"/>
            </a:avLst>
          </a:prstGeom>
          <a:solidFill>
            <a:srgbClr val="FFFFCC"/>
          </a:solidFill>
          <a:ln w="9525">
            <a:solidFill>
              <a:schemeClr val="tx1"/>
            </a:solidFill>
            <a:miter lim="800000"/>
            <a:headEnd/>
            <a:tailEnd/>
          </a:ln>
        </p:spPr>
        <p:txBody>
          <a:bodyPr/>
          <a:lstStyle/>
          <a:p>
            <a:endParaRPr lang="en-US" altLang="en-US"/>
          </a:p>
        </p:txBody>
      </p:sp>
      <p:sp>
        <p:nvSpPr>
          <p:cNvPr id="66568" name="Oval 23"/>
          <p:cNvSpPr>
            <a:spLocks noChangeArrowheads="1"/>
          </p:cNvSpPr>
          <p:nvPr/>
        </p:nvSpPr>
        <p:spPr bwMode="auto">
          <a:xfrm>
            <a:off x="685800" y="4152900"/>
            <a:ext cx="533400" cy="342900"/>
          </a:xfrm>
          <a:prstGeom prst="ellipse">
            <a:avLst/>
          </a:prstGeom>
          <a:solidFill>
            <a:srgbClr val="EAEAEA"/>
          </a:solidFill>
          <a:ln w="9525">
            <a:solidFill>
              <a:srgbClr val="000000"/>
            </a:solidFill>
            <a:round/>
            <a:headEnd/>
            <a:tailEnd/>
          </a:ln>
        </p:spPr>
        <p:txBody>
          <a:bodyPr/>
          <a:lstStyle/>
          <a:p>
            <a:r>
              <a:rPr lang="en-US" altLang="en-US" sz="800"/>
              <a:t>27</a:t>
            </a:r>
            <a:endParaRPr lang="en-US" altLang="en-US" sz="16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Searching for a Node in a Splay Tree</a:t>
            </a:r>
          </a:p>
        </p:txBody>
      </p:sp>
      <p:sp>
        <p:nvSpPr>
          <p:cNvPr id="67587" name="Text Box 69"/>
          <p:cNvSpPr txBox="1">
            <a:spLocks noChangeArrowheads="1"/>
          </p:cNvSpPr>
          <p:nvPr/>
        </p:nvSpPr>
        <p:spPr bwMode="auto">
          <a:xfrm>
            <a:off x="228600" y="1219200"/>
            <a:ext cx="8763000" cy="5021263"/>
          </a:xfrm>
          <a:prstGeom prst="rect">
            <a:avLst/>
          </a:prstGeom>
          <a:noFill/>
          <a:ln w="9525">
            <a:noFill/>
            <a:miter lim="800000"/>
            <a:headEnd/>
            <a:tailEnd/>
          </a:ln>
          <a:effectLst/>
        </p:spPr>
        <p:txBody>
          <a:bodyPr>
            <a:spAutoFit/>
          </a:bodyPr>
          <a:lstStyle/>
          <a:p>
            <a:pPr marL="342900" indent="-342900">
              <a:lnSpc>
                <a:spcPct val="150000"/>
              </a:lnSpc>
              <a:buFontTx/>
              <a:buChar char="•"/>
            </a:pPr>
            <a:r>
              <a:rPr lang="en-US" altLang="en-US" sz="2400">
                <a:latin typeface="Calibri" pitchFamily="34" charset="0"/>
              </a:rPr>
              <a:t>If a particular node N is present in the splay tree then a pointer to the N is returned; otherwise a pointer to the null node is returned.</a:t>
            </a:r>
          </a:p>
          <a:p>
            <a:pPr marL="342900" indent="-342900">
              <a:lnSpc>
                <a:spcPct val="150000"/>
              </a:lnSpc>
              <a:buFontTx/>
              <a:buChar char="•"/>
            </a:pPr>
            <a:r>
              <a:rPr lang="en-US" altLang="en-US" sz="2400">
                <a:latin typeface="Calibri" pitchFamily="34" charset="0"/>
              </a:rPr>
              <a:t>The steps performed to search a node N in a splay tree includes:</a:t>
            </a:r>
          </a:p>
          <a:p>
            <a:pPr marL="342900" indent="-342900">
              <a:lnSpc>
                <a:spcPct val="150000"/>
              </a:lnSpc>
              <a:buFont typeface="Wingdings" pitchFamily="2" charset="2"/>
              <a:buChar char="ü"/>
            </a:pPr>
            <a:r>
              <a:rPr lang="en-US" altLang="en-US" sz="2400">
                <a:latin typeface="Calibri" pitchFamily="34" charset="0"/>
              </a:rPr>
              <a:t>Search down the root of the splay tree looking for N </a:t>
            </a:r>
          </a:p>
          <a:p>
            <a:pPr marL="342900" indent="-342900">
              <a:lnSpc>
                <a:spcPct val="150000"/>
              </a:lnSpc>
              <a:buFont typeface="Wingdings" pitchFamily="2" charset="2"/>
              <a:buChar char="ü"/>
            </a:pPr>
            <a:r>
              <a:rPr lang="en-US" altLang="en-US" sz="2400">
                <a:latin typeface="Calibri" pitchFamily="34" charset="0"/>
              </a:rPr>
              <a:t>If the search is successful, and we reach N then splay the tree at N and return a pointer to N </a:t>
            </a:r>
          </a:p>
          <a:p>
            <a:pPr marL="342900" indent="-342900">
              <a:lnSpc>
                <a:spcPct val="150000"/>
              </a:lnSpc>
              <a:buFont typeface="Wingdings" pitchFamily="2" charset="2"/>
              <a:buChar char="ü"/>
            </a:pPr>
            <a:r>
              <a:rPr lang="en-US" altLang="en-US" sz="2400">
                <a:latin typeface="Calibri" pitchFamily="34" charset="0"/>
              </a:rPr>
              <a:t>If the search is unsuccessful, i.e., the splay tree does not contain N, then we reach the null node. Splay the tree at the last non-null node reached during the search and return a pointer to null.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Searching for a Node in a Splay Tree</a:t>
            </a:r>
          </a:p>
        </p:txBody>
      </p:sp>
      <p:sp>
        <p:nvSpPr>
          <p:cNvPr id="68611" name="Rectangle 42"/>
          <p:cNvSpPr>
            <a:spLocks noChangeArrowheads="1"/>
          </p:cNvSpPr>
          <p:nvPr/>
        </p:nvSpPr>
        <p:spPr bwMode="auto">
          <a:xfrm>
            <a:off x="152400" y="865188"/>
            <a:ext cx="8991600" cy="1954212"/>
          </a:xfrm>
          <a:prstGeom prst="rect">
            <a:avLst/>
          </a:prstGeom>
          <a:noFill/>
          <a:ln w="9525">
            <a:noFill/>
            <a:miter lim="800000"/>
            <a:headEnd/>
            <a:tailEnd/>
          </a:ln>
          <a:effectLst/>
        </p:spPr>
        <p:txBody>
          <a:bodyPr anchor="ctr">
            <a:spAutoFit/>
          </a:bodyPr>
          <a:lstStyle/>
          <a:p>
            <a:pPr marL="342900" indent="-342900">
              <a:lnSpc>
                <a:spcPct val="170000"/>
              </a:lnSpc>
              <a:buFont typeface="Arial" charset="0"/>
              <a:buChar char="•"/>
            </a:pPr>
            <a:r>
              <a:rPr lang="en-US" altLang="en-US" sz="2400">
                <a:latin typeface="Calibri" pitchFamily="34" charset="0"/>
              </a:rPr>
              <a:t>Consider the splay tree given on the left. </a:t>
            </a:r>
          </a:p>
          <a:p>
            <a:pPr marL="342900" indent="-342900">
              <a:lnSpc>
                <a:spcPct val="170000"/>
              </a:lnSpc>
              <a:buFont typeface="Arial" charset="0"/>
              <a:buChar char="•"/>
            </a:pPr>
            <a:r>
              <a:rPr lang="en-US" altLang="en-US" sz="2400">
                <a:latin typeface="Calibri" pitchFamily="34" charset="0"/>
              </a:rPr>
              <a:t>Observe the change in structure of the tree when a node containing 81 is searched in the tree. </a:t>
            </a:r>
          </a:p>
        </p:txBody>
      </p:sp>
      <p:grpSp>
        <p:nvGrpSpPr>
          <p:cNvPr id="68612" name="Group 2"/>
          <p:cNvGrpSpPr>
            <a:grpSpLocks/>
          </p:cNvGrpSpPr>
          <p:nvPr/>
        </p:nvGrpSpPr>
        <p:grpSpPr bwMode="auto">
          <a:xfrm>
            <a:off x="914400" y="2971800"/>
            <a:ext cx="7239000" cy="2971800"/>
            <a:chOff x="432" y="2256"/>
            <a:chExt cx="3600" cy="1728"/>
          </a:xfrm>
        </p:grpSpPr>
        <p:sp>
          <p:nvSpPr>
            <p:cNvPr id="68613" name="Oval 3"/>
            <p:cNvSpPr>
              <a:spLocks noChangeArrowheads="1"/>
            </p:cNvSpPr>
            <p:nvPr/>
          </p:nvSpPr>
          <p:spPr bwMode="auto">
            <a:xfrm>
              <a:off x="1080" y="2328"/>
              <a:ext cx="216" cy="216"/>
            </a:xfrm>
            <a:prstGeom prst="ellipse">
              <a:avLst/>
            </a:prstGeom>
            <a:solidFill>
              <a:srgbClr val="FFFFCC"/>
            </a:solidFill>
            <a:ln w="9525">
              <a:solidFill>
                <a:schemeClr val="tx1"/>
              </a:solidFill>
              <a:round/>
              <a:headEnd/>
              <a:tailEnd/>
            </a:ln>
          </p:spPr>
          <p:txBody>
            <a:bodyPr/>
            <a:lstStyle/>
            <a:p>
              <a:r>
                <a:rPr lang="en-US" altLang="en-US" sz="800"/>
                <a:t>54</a:t>
              </a:r>
              <a:endParaRPr lang="en-US" altLang="en-US" sz="1600"/>
            </a:p>
          </p:txBody>
        </p:sp>
        <p:sp>
          <p:nvSpPr>
            <p:cNvPr id="68614" name="Line 4"/>
            <p:cNvSpPr>
              <a:spLocks noChangeShapeType="1"/>
            </p:cNvSpPr>
            <p:nvPr/>
          </p:nvSpPr>
          <p:spPr bwMode="auto">
            <a:xfrm flipH="1">
              <a:off x="1008" y="2544"/>
              <a:ext cx="144" cy="144"/>
            </a:xfrm>
            <a:prstGeom prst="line">
              <a:avLst/>
            </a:prstGeom>
            <a:noFill/>
            <a:ln w="9525">
              <a:solidFill>
                <a:schemeClr val="tx1"/>
              </a:solidFill>
              <a:round/>
              <a:headEnd/>
              <a:tailEnd type="triangle" w="med" len="med"/>
            </a:ln>
          </p:spPr>
          <p:txBody>
            <a:bodyPr/>
            <a:lstStyle/>
            <a:p>
              <a:endParaRPr lang="en-IN"/>
            </a:p>
          </p:txBody>
        </p:sp>
        <p:sp>
          <p:nvSpPr>
            <p:cNvPr id="68615" name="Oval 5"/>
            <p:cNvSpPr>
              <a:spLocks noChangeArrowheads="1"/>
            </p:cNvSpPr>
            <p:nvPr/>
          </p:nvSpPr>
          <p:spPr bwMode="auto">
            <a:xfrm>
              <a:off x="864" y="2688"/>
              <a:ext cx="216" cy="216"/>
            </a:xfrm>
            <a:prstGeom prst="ellipse">
              <a:avLst/>
            </a:prstGeom>
            <a:solidFill>
              <a:srgbClr val="FFFFCC"/>
            </a:solidFill>
            <a:ln w="9525">
              <a:solidFill>
                <a:schemeClr val="tx1"/>
              </a:solidFill>
              <a:round/>
              <a:headEnd/>
              <a:tailEnd/>
            </a:ln>
          </p:spPr>
          <p:txBody>
            <a:bodyPr/>
            <a:lstStyle/>
            <a:p>
              <a:r>
                <a:rPr lang="en-US" altLang="en-US" sz="800"/>
                <a:t>39</a:t>
              </a:r>
              <a:endParaRPr lang="en-US" altLang="en-US" sz="1600"/>
            </a:p>
          </p:txBody>
        </p:sp>
        <p:sp>
          <p:nvSpPr>
            <p:cNvPr id="68616" name="Line 6"/>
            <p:cNvSpPr>
              <a:spLocks noChangeShapeType="1"/>
            </p:cNvSpPr>
            <p:nvPr/>
          </p:nvSpPr>
          <p:spPr bwMode="auto">
            <a:xfrm>
              <a:off x="1224" y="2544"/>
              <a:ext cx="144" cy="144"/>
            </a:xfrm>
            <a:prstGeom prst="line">
              <a:avLst/>
            </a:prstGeom>
            <a:noFill/>
            <a:ln w="9525">
              <a:solidFill>
                <a:schemeClr val="tx1"/>
              </a:solidFill>
              <a:round/>
              <a:headEnd/>
              <a:tailEnd type="triangle" w="med" len="med"/>
            </a:ln>
          </p:spPr>
          <p:txBody>
            <a:bodyPr/>
            <a:lstStyle/>
            <a:p>
              <a:endParaRPr lang="en-IN"/>
            </a:p>
          </p:txBody>
        </p:sp>
        <p:sp>
          <p:nvSpPr>
            <p:cNvPr id="68617" name="Oval 7"/>
            <p:cNvSpPr>
              <a:spLocks noChangeArrowheads="1"/>
            </p:cNvSpPr>
            <p:nvPr/>
          </p:nvSpPr>
          <p:spPr bwMode="auto">
            <a:xfrm>
              <a:off x="1296" y="2688"/>
              <a:ext cx="216" cy="216"/>
            </a:xfrm>
            <a:prstGeom prst="ellipse">
              <a:avLst/>
            </a:prstGeom>
            <a:solidFill>
              <a:srgbClr val="FFFFCC"/>
            </a:solidFill>
            <a:ln w="9525">
              <a:solidFill>
                <a:schemeClr val="tx1"/>
              </a:solidFill>
              <a:round/>
              <a:headEnd/>
              <a:tailEnd/>
            </a:ln>
          </p:spPr>
          <p:txBody>
            <a:bodyPr/>
            <a:lstStyle/>
            <a:p>
              <a:r>
                <a:rPr lang="en-US" altLang="en-US" sz="800"/>
                <a:t>63</a:t>
              </a:r>
              <a:endParaRPr lang="en-US" altLang="en-US" sz="1600"/>
            </a:p>
          </p:txBody>
        </p:sp>
        <p:sp>
          <p:nvSpPr>
            <p:cNvPr id="68618" name="Line 8"/>
            <p:cNvSpPr>
              <a:spLocks noChangeShapeType="1"/>
            </p:cNvSpPr>
            <p:nvPr/>
          </p:nvSpPr>
          <p:spPr bwMode="auto">
            <a:xfrm flipH="1">
              <a:off x="720" y="2904"/>
              <a:ext cx="216" cy="144"/>
            </a:xfrm>
            <a:prstGeom prst="line">
              <a:avLst/>
            </a:prstGeom>
            <a:noFill/>
            <a:ln w="9525">
              <a:solidFill>
                <a:schemeClr val="tx1"/>
              </a:solidFill>
              <a:round/>
              <a:headEnd/>
              <a:tailEnd type="triangle" w="med" len="med"/>
            </a:ln>
          </p:spPr>
          <p:txBody>
            <a:bodyPr/>
            <a:lstStyle/>
            <a:p>
              <a:endParaRPr lang="en-IN"/>
            </a:p>
          </p:txBody>
        </p:sp>
        <p:sp>
          <p:nvSpPr>
            <p:cNvPr id="68619" name="Oval 9"/>
            <p:cNvSpPr>
              <a:spLocks noChangeArrowheads="1"/>
            </p:cNvSpPr>
            <p:nvPr/>
          </p:nvSpPr>
          <p:spPr bwMode="auto">
            <a:xfrm>
              <a:off x="576" y="3048"/>
              <a:ext cx="216" cy="216"/>
            </a:xfrm>
            <a:prstGeom prst="ellipse">
              <a:avLst/>
            </a:prstGeom>
            <a:solidFill>
              <a:srgbClr val="FFFFCC"/>
            </a:solidFill>
            <a:ln w="9525">
              <a:solidFill>
                <a:schemeClr val="tx1"/>
              </a:solidFill>
              <a:round/>
              <a:headEnd/>
              <a:tailEnd/>
            </a:ln>
          </p:spPr>
          <p:txBody>
            <a:bodyPr/>
            <a:lstStyle/>
            <a:p>
              <a:r>
                <a:rPr lang="en-US" altLang="en-US" sz="800"/>
                <a:t>9</a:t>
              </a:r>
              <a:endParaRPr lang="en-US" altLang="en-US" sz="1600"/>
            </a:p>
          </p:txBody>
        </p:sp>
        <p:sp>
          <p:nvSpPr>
            <p:cNvPr id="68620" name="Line 10"/>
            <p:cNvSpPr>
              <a:spLocks noChangeShapeType="1"/>
            </p:cNvSpPr>
            <p:nvPr/>
          </p:nvSpPr>
          <p:spPr bwMode="auto">
            <a:xfrm>
              <a:off x="936" y="2904"/>
              <a:ext cx="144" cy="144"/>
            </a:xfrm>
            <a:prstGeom prst="line">
              <a:avLst/>
            </a:prstGeom>
            <a:noFill/>
            <a:ln w="9525">
              <a:solidFill>
                <a:schemeClr val="tx1"/>
              </a:solidFill>
              <a:round/>
              <a:headEnd/>
              <a:tailEnd type="triangle" w="med" len="med"/>
            </a:ln>
          </p:spPr>
          <p:txBody>
            <a:bodyPr/>
            <a:lstStyle/>
            <a:p>
              <a:endParaRPr lang="en-IN"/>
            </a:p>
          </p:txBody>
        </p:sp>
        <p:sp>
          <p:nvSpPr>
            <p:cNvPr id="68621" name="Oval 11"/>
            <p:cNvSpPr>
              <a:spLocks noChangeArrowheads="1"/>
            </p:cNvSpPr>
            <p:nvPr/>
          </p:nvSpPr>
          <p:spPr bwMode="auto">
            <a:xfrm>
              <a:off x="1008" y="3048"/>
              <a:ext cx="216" cy="216"/>
            </a:xfrm>
            <a:prstGeom prst="ellipse">
              <a:avLst/>
            </a:prstGeom>
            <a:solidFill>
              <a:srgbClr val="FFFFCC"/>
            </a:solidFill>
            <a:ln w="9525">
              <a:solidFill>
                <a:schemeClr val="tx1"/>
              </a:solidFill>
              <a:round/>
              <a:headEnd/>
              <a:tailEnd/>
            </a:ln>
          </p:spPr>
          <p:txBody>
            <a:bodyPr/>
            <a:lstStyle/>
            <a:p>
              <a:r>
                <a:rPr lang="en-US" altLang="en-US" sz="800"/>
                <a:t>45</a:t>
              </a:r>
              <a:endParaRPr lang="en-US" altLang="en-US" sz="1600"/>
            </a:p>
          </p:txBody>
        </p:sp>
        <p:sp>
          <p:nvSpPr>
            <p:cNvPr id="68622" name="Line 12"/>
            <p:cNvSpPr>
              <a:spLocks noChangeShapeType="1"/>
            </p:cNvSpPr>
            <p:nvPr/>
          </p:nvSpPr>
          <p:spPr bwMode="auto">
            <a:xfrm>
              <a:off x="720" y="3264"/>
              <a:ext cx="144" cy="144"/>
            </a:xfrm>
            <a:prstGeom prst="line">
              <a:avLst/>
            </a:prstGeom>
            <a:noFill/>
            <a:ln w="9525">
              <a:solidFill>
                <a:schemeClr val="tx1"/>
              </a:solidFill>
              <a:round/>
              <a:headEnd/>
              <a:tailEnd type="triangle" w="med" len="med"/>
            </a:ln>
          </p:spPr>
          <p:txBody>
            <a:bodyPr/>
            <a:lstStyle/>
            <a:p>
              <a:endParaRPr lang="en-IN"/>
            </a:p>
          </p:txBody>
        </p:sp>
        <p:sp>
          <p:nvSpPr>
            <p:cNvPr id="68623" name="Oval 13"/>
            <p:cNvSpPr>
              <a:spLocks noChangeArrowheads="1"/>
            </p:cNvSpPr>
            <p:nvPr/>
          </p:nvSpPr>
          <p:spPr bwMode="auto">
            <a:xfrm>
              <a:off x="792" y="3408"/>
              <a:ext cx="216" cy="216"/>
            </a:xfrm>
            <a:prstGeom prst="ellipse">
              <a:avLst/>
            </a:prstGeom>
            <a:solidFill>
              <a:srgbClr val="FFFFCC"/>
            </a:solidFill>
            <a:ln w="9525">
              <a:solidFill>
                <a:schemeClr val="tx1"/>
              </a:solidFill>
              <a:round/>
              <a:headEnd/>
              <a:tailEnd/>
            </a:ln>
          </p:spPr>
          <p:txBody>
            <a:bodyPr/>
            <a:lstStyle/>
            <a:p>
              <a:r>
                <a:rPr lang="en-US" altLang="en-US" sz="800"/>
                <a:t>27</a:t>
              </a:r>
              <a:endParaRPr lang="en-US" altLang="en-US" sz="1600"/>
            </a:p>
          </p:txBody>
        </p:sp>
        <p:sp>
          <p:nvSpPr>
            <p:cNvPr id="68624" name="Line 14"/>
            <p:cNvSpPr>
              <a:spLocks noChangeShapeType="1"/>
            </p:cNvSpPr>
            <p:nvPr/>
          </p:nvSpPr>
          <p:spPr bwMode="auto">
            <a:xfrm flipH="1">
              <a:off x="576" y="3552"/>
              <a:ext cx="216" cy="144"/>
            </a:xfrm>
            <a:prstGeom prst="line">
              <a:avLst/>
            </a:prstGeom>
            <a:noFill/>
            <a:ln w="9525">
              <a:solidFill>
                <a:schemeClr val="tx1"/>
              </a:solidFill>
              <a:round/>
              <a:headEnd/>
              <a:tailEnd type="triangle" w="med" len="med"/>
            </a:ln>
          </p:spPr>
          <p:txBody>
            <a:bodyPr/>
            <a:lstStyle/>
            <a:p>
              <a:endParaRPr lang="en-IN"/>
            </a:p>
          </p:txBody>
        </p:sp>
        <p:sp>
          <p:nvSpPr>
            <p:cNvPr id="68625" name="Oval 15"/>
            <p:cNvSpPr>
              <a:spLocks noChangeArrowheads="1"/>
            </p:cNvSpPr>
            <p:nvPr/>
          </p:nvSpPr>
          <p:spPr bwMode="auto">
            <a:xfrm>
              <a:off x="432" y="3696"/>
              <a:ext cx="216" cy="216"/>
            </a:xfrm>
            <a:prstGeom prst="ellipse">
              <a:avLst/>
            </a:prstGeom>
            <a:solidFill>
              <a:srgbClr val="FFFFCC"/>
            </a:solidFill>
            <a:ln w="9525">
              <a:solidFill>
                <a:schemeClr val="tx1"/>
              </a:solidFill>
              <a:round/>
              <a:headEnd/>
              <a:tailEnd/>
            </a:ln>
          </p:spPr>
          <p:txBody>
            <a:bodyPr/>
            <a:lstStyle/>
            <a:p>
              <a:r>
                <a:rPr lang="en-US" altLang="en-US" sz="800"/>
                <a:t>18</a:t>
              </a:r>
              <a:endParaRPr lang="en-US" altLang="en-US" sz="1600"/>
            </a:p>
          </p:txBody>
        </p:sp>
        <p:sp>
          <p:nvSpPr>
            <p:cNvPr id="68626" name="Line 16"/>
            <p:cNvSpPr>
              <a:spLocks noChangeShapeType="1"/>
            </p:cNvSpPr>
            <p:nvPr/>
          </p:nvSpPr>
          <p:spPr bwMode="auto">
            <a:xfrm>
              <a:off x="1440" y="2904"/>
              <a:ext cx="144" cy="144"/>
            </a:xfrm>
            <a:prstGeom prst="line">
              <a:avLst/>
            </a:prstGeom>
            <a:noFill/>
            <a:ln w="9525">
              <a:solidFill>
                <a:schemeClr val="tx1"/>
              </a:solidFill>
              <a:round/>
              <a:headEnd/>
              <a:tailEnd type="triangle" w="med" len="med"/>
            </a:ln>
          </p:spPr>
          <p:txBody>
            <a:bodyPr/>
            <a:lstStyle/>
            <a:p>
              <a:endParaRPr lang="en-IN"/>
            </a:p>
          </p:txBody>
        </p:sp>
        <p:sp>
          <p:nvSpPr>
            <p:cNvPr id="68627" name="Oval 17"/>
            <p:cNvSpPr>
              <a:spLocks noChangeArrowheads="1"/>
            </p:cNvSpPr>
            <p:nvPr/>
          </p:nvSpPr>
          <p:spPr bwMode="auto">
            <a:xfrm>
              <a:off x="1512" y="3048"/>
              <a:ext cx="216" cy="216"/>
            </a:xfrm>
            <a:prstGeom prst="ellipse">
              <a:avLst/>
            </a:prstGeom>
            <a:solidFill>
              <a:srgbClr val="FFFFCC"/>
            </a:solidFill>
            <a:ln w="9525">
              <a:solidFill>
                <a:schemeClr val="tx1"/>
              </a:solidFill>
              <a:round/>
              <a:headEnd/>
              <a:tailEnd/>
            </a:ln>
          </p:spPr>
          <p:txBody>
            <a:bodyPr/>
            <a:lstStyle/>
            <a:p>
              <a:r>
                <a:rPr lang="en-US" altLang="en-US" sz="800"/>
                <a:t>90</a:t>
              </a:r>
              <a:endParaRPr lang="en-US" altLang="en-US" sz="1600"/>
            </a:p>
          </p:txBody>
        </p:sp>
        <p:sp>
          <p:nvSpPr>
            <p:cNvPr id="68628" name="Line 18"/>
            <p:cNvSpPr>
              <a:spLocks noChangeShapeType="1"/>
            </p:cNvSpPr>
            <p:nvPr/>
          </p:nvSpPr>
          <p:spPr bwMode="auto">
            <a:xfrm flipH="1">
              <a:off x="1440" y="3264"/>
              <a:ext cx="216" cy="144"/>
            </a:xfrm>
            <a:prstGeom prst="line">
              <a:avLst/>
            </a:prstGeom>
            <a:noFill/>
            <a:ln w="9525">
              <a:solidFill>
                <a:schemeClr val="tx1"/>
              </a:solidFill>
              <a:round/>
              <a:headEnd/>
              <a:tailEnd type="triangle" w="med" len="med"/>
            </a:ln>
          </p:spPr>
          <p:txBody>
            <a:bodyPr/>
            <a:lstStyle/>
            <a:p>
              <a:endParaRPr lang="en-IN"/>
            </a:p>
          </p:txBody>
        </p:sp>
        <p:sp>
          <p:nvSpPr>
            <p:cNvPr id="68629" name="Oval 19"/>
            <p:cNvSpPr>
              <a:spLocks noChangeArrowheads="1"/>
            </p:cNvSpPr>
            <p:nvPr/>
          </p:nvSpPr>
          <p:spPr bwMode="auto">
            <a:xfrm>
              <a:off x="1296" y="3408"/>
              <a:ext cx="216" cy="216"/>
            </a:xfrm>
            <a:prstGeom prst="ellipse">
              <a:avLst/>
            </a:prstGeom>
            <a:solidFill>
              <a:srgbClr val="FFFFCC"/>
            </a:solidFill>
            <a:ln w="9525">
              <a:solidFill>
                <a:schemeClr val="tx1"/>
              </a:solidFill>
              <a:round/>
              <a:headEnd/>
              <a:tailEnd/>
            </a:ln>
          </p:spPr>
          <p:txBody>
            <a:bodyPr/>
            <a:lstStyle/>
            <a:p>
              <a:r>
                <a:rPr lang="en-US" altLang="en-US" sz="800"/>
                <a:t>72</a:t>
              </a:r>
              <a:endParaRPr lang="en-US" altLang="en-US" sz="1600"/>
            </a:p>
          </p:txBody>
        </p:sp>
        <p:sp>
          <p:nvSpPr>
            <p:cNvPr id="68630" name="Line 20"/>
            <p:cNvSpPr>
              <a:spLocks noChangeShapeType="1"/>
            </p:cNvSpPr>
            <p:nvPr/>
          </p:nvSpPr>
          <p:spPr bwMode="auto">
            <a:xfrm>
              <a:off x="1656" y="3264"/>
              <a:ext cx="144" cy="144"/>
            </a:xfrm>
            <a:prstGeom prst="line">
              <a:avLst/>
            </a:prstGeom>
            <a:noFill/>
            <a:ln w="9525">
              <a:solidFill>
                <a:schemeClr val="tx1"/>
              </a:solidFill>
              <a:round/>
              <a:headEnd/>
              <a:tailEnd type="triangle" w="med" len="med"/>
            </a:ln>
          </p:spPr>
          <p:txBody>
            <a:bodyPr/>
            <a:lstStyle/>
            <a:p>
              <a:endParaRPr lang="en-IN"/>
            </a:p>
          </p:txBody>
        </p:sp>
        <p:sp>
          <p:nvSpPr>
            <p:cNvPr id="68631" name="Oval 21"/>
            <p:cNvSpPr>
              <a:spLocks noChangeArrowheads="1"/>
            </p:cNvSpPr>
            <p:nvPr/>
          </p:nvSpPr>
          <p:spPr bwMode="auto">
            <a:xfrm>
              <a:off x="1728" y="3408"/>
              <a:ext cx="216" cy="216"/>
            </a:xfrm>
            <a:prstGeom prst="ellipse">
              <a:avLst/>
            </a:prstGeom>
            <a:solidFill>
              <a:srgbClr val="FFFFCC"/>
            </a:solidFill>
            <a:ln w="9525">
              <a:solidFill>
                <a:schemeClr val="tx1"/>
              </a:solidFill>
              <a:round/>
              <a:headEnd/>
              <a:tailEnd/>
            </a:ln>
          </p:spPr>
          <p:txBody>
            <a:bodyPr/>
            <a:lstStyle/>
            <a:p>
              <a:r>
                <a:rPr lang="en-US" altLang="en-US" sz="800"/>
                <a:t>99</a:t>
              </a:r>
              <a:endParaRPr lang="en-US" altLang="en-US" sz="1600"/>
            </a:p>
          </p:txBody>
        </p:sp>
        <p:sp>
          <p:nvSpPr>
            <p:cNvPr id="68632" name="AutoShape 22"/>
            <p:cNvSpPr>
              <a:spLocks noChangeArrowheads="1"/>
            </p:cNvSpPr>
            <p:nvPr/>
          </p:nvSpPr>
          <p:spPr bwMode="auto">
            <a:xfrm>
              <a:off x="2016" y="2832"/>
              <a:ext cx="360" cy="216"/>
            </a:xfrm>
            <a:prstGeom prst="rightArrow">
              <a:avLst>
                <a:gd name="adj1" fmla="val 50000"/>
                <a:gd name="adj2" fmla="val 41667"/>
              </a:avLst>
            </a:prstGeom>
            <a:solidFill>
              <a:srgbClr val="FFFFCC"/>
            </a:solidFill>
            <a:ln w="9525">
              <a:solidFill>
                <a:schemeClr val="tx1"/>
              </a:solidFill>
              <a:miter lim="800000"/>
              <a:headEnd/>
              <a:tailEnd/>
            </a:ln>
          </p:spPr>
          <p:txBody>
            <a:bodyPr/>
            <a:lstStyle/>
            <a:p>
              <a:endParaRPr lang="en-US" altLang="en-US"/>
            </a:p>
          </p:txBody>
        </p:sp>
        <p:sp>
          <p:nvSpPr>
            <p:cNvPr id="68633" name="Oval 23"/>
            <p:cNvSpPr>
              <a:spLocks noChangeArrowheads="1"/>
            </p:cNvSpPr>
            <p:nvPr/>
          </p:nvSpPr>
          <p:spPr bwMode="auto">
            <a:xfrm>
              <a:off x="3384" y="2256"/>
              <a:ext cx="216" cy="216"/>
            </a:xfrm>
            <a:prstGeom prst="ellipse">
              <a:avLst/>
            </a:prstGeom>
            <a:solidFill>
              <a:srgbClr val="FFFFCC"/>
            </a:solidFill>
            <a:ln w="9525">
              <a:solidFill>
                <a:schemeClr val="tx1"/>
              </a:solidFill>
              <a:round/>
              <a:headEnd/>
              <a:tailEnd/>
            </a:ln>
          </p:spPr>
          <p:txBody>
            <a:bodyPr/>
            <a:lstStyle/>
            <a:p>
              <a:r>
                <a:rPr lang="en-US" altLang="en-US" sz="800"/>
                <a:t>72</a:t>
              </a:r>
              <a:endParaRPr lang="en-US" altLang="en-US" sz="1600"/>
            </a:p>
          </p:txBody>
        </p:sp>
        <p:sp>
          <p:nvSpPr>
            <p:cNvPr id="68634" name="Line 24"/>
            <p:cNvSpPr>
              <a:spLocks noChangeShapeType="1"/>
            </p:cNvSpPr>
            <p:nvPr/>
          </p:nvSpPr>
          <p:spPr bwMode="auto">
            <a:xfrm>
              <a:off x="3528" y="2472"/>
              <a:ext cx="144" cy="144"/>
            </a:xfrm>
            <a:prstGeom prst="line">
              <a:avLst/>
            </a:prstGeom>
            <a:noFill/>
            <a:ln w="9525">
              <a:solidFill>
                <a:schemeClr val="tx1"/>
              </a:solidFill>
              <a:round/>
              <a:headEnd/>
              <a:tailEnd type="triangle" w="med" len="med"/>
            </a:ln>
          </p:spPr>
          <p:txBody>
            <a:bodyPr/>
            <a:lstStyle/>
            <a:p>
              <a:endParaRPr lang="en-IN"/>
            </a:p>
          </p:txBody>
        </p:sp>
        <p:sp>
          <p:nvSpPr>
            <p:cNvPr id="68635" name="Oval 25"/>
            <p:cNvSpPr>
              <a:spLocks noChangeArrowheads="1"/>
            </p:cNvSpPr>
            <p:nvPr/>
          </p:nvSpPr>
          <p:spPr bwMode="auto">
            <a:xfrm>
              <a:off x="3600" y="2616"/>
              <a:ext cx="216" cy="216"/>
            </a:xfrm>
            <a:prstGeom prst="ellipse">
              <a:avLst/>
            </a:prstGeom>
            <a:solidFill>
              <a:srgbClr val="FFFFCC"/>
            </a:solidFill>
            <a:ln w="9525">
              <a:solidFill>
                <a:schemeClr val="tx1"/>
              </a:solidFill>
              <a:round/>
              <a:headEnd/>
              <a:tailEnd/>
            </a:ln>
          </p:spPr>
          <p:txBody>
            <a:bodyPr/>
            <a:lstStyle/>
            <a:p>
              <a:r>
                <a:rPr lang="en-US" altLang="en-US" sz="800"/>
                <a:t>90</a:t>
              </a:r>
              <a:endParaRPr lang="en-US" altLang="en-US" sz="1600"/>
            </a:p>
          </p:txBody>
        </p:sp>
        <p:sp>
          <p:nvSpPr>
            <p:cNvPr id="68636" name="Line 26"/>
            <p:cNvSpPr>
              <a:spLocks noChangeShapeType="1"/>
            </p:cNvSpPr>
            <p:nvPr/>
          </p:nvSpPr>
          <p:spPr bwMode="auto">
            <a:xfrm>
              <a:off x="3744" y="2832"/>
              <a:ext cx="144" cy="144"/>
            </a:xfrm>
            <a:prstGeom prst="line">
              <a:avLst/>
            </a:prstGeom>
            <a:noFill/>
            <a:ln w="9525">
              <a:solidFill>
                <a:schemeClr val="tx1"/>
              </a:solidFill>
              <a:round/>
              <a:headEnd/>
              <a:tailEnd type="triangle" w="med" len="med"/>
            </a:ln>
          </p:spPr>
          <p:txBody>
            <a:bodyPr/>
            <a:lstStyle/>
            <a:p>
              <a:endParaRPr lang="en-IN"/>
            </a:p>
          </p:txBody>
        </p:sp>
        <p:sp>
          <p:nvSpPr>
            <p:cNvPr id="68637" name="Oval 27"/>
            <p:cNvSpPr>
              <a:spLocks noChangeArrowheads="1"/>
            </p:cNvSpPr>
            <p:nvPr/>
          </p:nvSpPr>
          <p:spPr bwMode="auto">
            <a:xfrm>
              <a:off x="3816" y="2976"/>
              <a:ext cx="216" cy="216"/>
            </a:xfrm>
            <a:prstGeom prst="ellipse">
              <a:avLst/>
            </a:prstGeom>
            <a:solidFill>
              <a:srgbClr val="FFFFCC"/>
            </a:solidFill>
            <a:ln w="9525">
              <a:solidFill>
                <a:schemeClr val="tx1"/>
              </a:solidFill>
              <a:round/>
              <a:headEnd/>
              <a:tailEnd/>
            </a:ln>
          </p:spPr>
          <p:txBody>
            <a:bodyPr/>
            <a:lstStyle/>
            <a:p>
              <a:r>
                <a:rPr lang="en-US" altLang="en-US" sz="800"/>
                <a:t>99</a:t>
              </a:r>
              <a:endParaRPr lang="en-US" altLang="en-US" sz="1600"/>
            </a:p>
          </p:txBody>
        </p:sp>
        <p:sp>
          <p:nvSpPr>
            <p:cNvPr id="68638" name="Line 28"/>
            <p:cNvSpPr>
              <a:spLocks noChangeShapeType="1"/>
            </p:cNvSpPr>
            <p:nvPr/>
          </p:nvSpPr>
          <p:spPr bwMode="auto">
            <a:xfrm flipH="1">
              <a:off x="3240" y="2400"/>
              <a:ext cx="144" cy="144"/>
            </a:xfrm>
            <a:prstGeom prst="line">
              <a:avLst/>
            </a:prstGeom>
            <a:noFill/>
            <a:ln w="9525">
              <a:solidFill>
                <a:schemeClr val="tx1"/>
              </a:solidFill>
              <a:round/>
              <a:headEnd/>
              <a:tailEnd type="triangle" w="med" len="med"/>
            </a:ln>
          </p:spPr>
          <p:txBody>
            <a:bodyPr/>
            <a:lstStyle/>
            <a:p>
              <a:endParaRPr lang="en-IN"/>
            </a:p>
          </p:txBody>
        </p:sp>
        <p:sp>
          <p:nvSpPr>
            <p:cNvPr id="68639" name="Oval 29"/>
            <p:cNvSpPr>
              <a:spLocks noChangeArrowheads="1"/>
            </p:cNvSpPr>
            <p:nvPr/>
          </p:nvSpPr>
          <p:spPr bwMode="auto">
            <a:xfrm>
              <a:off x="3096" y="2544"/>
              <a:ext cx="216" cy="216"/>
            </a:xfrm>
            <a:prstGeom prst="ellipse">
              <a:avLst/>
            </a:prstGeom>
            <a:solidFill>
              <a:srgbClr val="FFFFCC"/>
            </a:solidFill>
            <a:ln w="9525">
              <a:solidFill>
                <a:schemeClr val="tx1"/>
              </a:solidFill>
              <a:round/>
              <a:headEnd/>
              <a:tailEnd/>
            </a:ln>
          </p:spPr>
          <p:txBody>
            <a:bodyPr/>
            <a:lstStyle/>
            <a:p>
              <a:r>
                <a:rPr lang="en-US" altLang="en-US" sz="800"/>
                <a:t>54</a:t>
              </a:r>
              <a:endParaRPr lang="en-US" altLang="en-US" sz="1600"/>
            </a:p>
          </p:txBody>
        </p:sp>
        <p:sp>
          <p:nvSpPr>
            <p:cNvPr id="68640" name="Line 30"/>
            <p:cNvSpPr>
              <a:spLocks noChangeShapeType="1"/>
            </p:cNvSpPr>
            <p:nvPr/>
          </p:nvSpPr>
          <p:spPr bwMode="auto">
            <a:xfrm flipH="1">
              <a:off x="2952" y="2760"/>
              <a:ext cx="216" cy="144"/>
            </a:xfrm>
            <a:prstGeom prst="line">
              <a:avLst/>
            </a:prstGeom>
            <a:noFill/>
            <a:ln w="9525">
              <a:solidFill>
                <a:schemeClr val="tx1"/>
              </a:solidFill>
              <a:round/>
              <a:headEnd/>
              <a:tailEnd type="triangle" w="med" len="med"/>
            </a:ln>
          </p:spPr>
          <p:txBody>
            <a:bodyPr/>
            <a:lstStyle/>
            <a:p>
              <a:endParaRPr lang="en-IN"/>
            </a:p>
          </p:txBody>
        </p:sp>
        <p:sp>
          <p:nvSpPr>
            <p:cNvPr id="68641" name="Oval 31"/>
            <p:cNvSpPr>
              <a:spLocks noChangeArrowheads="1"/>
            </p:cNvSpPr>
            <p:nvPr/>
          </p:nvSpPr>
          <p:spPr bwMode="auto">
            <a:xfrm>
              <a:off x="2808" y="2904"/>
              <a:ext cx="216" cy="216"/>
            </a:xfrm>
            <a:prstGeom prst="ellipse">
              <a:avLst/>
            </a:prstGeom>
            <a:solidFill>
              <a:srgbClr val="FFFFCC"/>
            </a:solidFill>
            <a:ln w="9525">
              <a:solidFill>
                <a:schemeClr val="tx1"/>
              </a:solidFill>
              <a:round/>
              <a:headEnd/>
              <a:tailEnd/>
            </a:ln>
          </p:spPr>
          <p:txBody>
            <a:bodyPr/>
            <a:lstStyle/>
            <a:p>
              <a:r>
                <a:rPr lang="en-US" altLang="en-US" sz="800"/>
                <a:t>39</a:t>
              </a:r>
              <a:endParaRPr lang="en-US" altLang="en-US" sz="1600"/>
            </a:p>
          </p:txBody>
        </p:sp>
        <p:sp>
          <p:nvSpPr>
            <p:cNvPr id="68642" name="Line 32"/>
            <p:cNvSpPr>
              <a:spLocks noChangeShapeType="1"/>
            </p:cNvSpPr>
            <p:nvPr/>
          </p:nvSpPr>
          <p:spPr bwMode="auto">
            <a:xfrm>
              <a:off x="3168" y="2760"/>
              <a:ext cx="144" cy="144"/>
            </a:xfrm>
            <a:prstGeom prst="line">
              <a:avLst/>
            </a:prstGeom>
            <a:noFill/>
            <a:ln w="9525">
              <a:solidFill>
                <a:schemeClr val="tx1"/>
              </a:solidFill>
              <a:round/>
              <a:headEnd/>
              <a:tailEnd type="triangle" w="med" len="med"/>
            </a:ln>
          </p:spPr>
          <p:txBody>
            <a:bodyPr/>
            <a:lstStyle/>
            <a:p>
              <a:endParaRPr lang="en-IN"/>
            </a:p>
          </p:txBody>
        </p:sp>
        <p:sp>
          <p:nvSpPr>
            <p:cNvPr id="68643" name="Oval 33"/>
            <p:cNvSpPr>
              <a:spLocks noChangeArrowheads="1"/>
            </p:cNvSpPr>
            <p:nvPr/>
          </p:nvSpPr>
          <p:spPr bwMode="auto">
            <a:xfrm>
              <a:off x="3240" y="2904"/>
              <a:ext cx="216" cy="216"/>
            </a:xfrm>
            <a:prstGeom prst="ellipse">
              <a:avLst/>
            </a:prstGeom>
            <a:solidFill>
              <a:srgbClr val="FFFFCC"/>
            </a:solidFill>
            <a:ln w="9525">
              <a:solidFill>
                <a:schemeClr val="tx1"/>
              </a:solidFill>
              <a:round/>
              <a:headEnd/>
              <a:tailEnd/>
            </a:ln>
          </p:spPr>
          <p:txBody>
            <a:bodyPr/>
            <a:lstStyle/>
            <a:p>
              <a:r>
                <a:rPr lang="en-US" altLang="en-US" sz="800"/>
                <a:t>63</a:t>
              </a:r>
              <a:endParaRPr lang="en-US" altLang="en-US" sz="1600"/>
            </a:p>
          </p:txBody>
        </p:sp>
        <p:sp>
          <p:nvSpPr>
            <p:cNvPr id="68644" name="Line 34"/>
            <p:cNvSpPr>
              <a:spLocks noChangeShapeType="1"/>
            </p:cNvSpPr>
            <p:nvPr/>
          </p:nvSpPr>
          <p:spPr bwMode="auto">
            <a:xfrm flipH="1">
              <a:off x="2736" y="3120"/>
              <a:ext cx="144" cy="144"/>
            </a:xfrm>
            <a:prstGeom prst="line">
              <a:avLst/>
            </a:prstGeom>
            <a:noFill/>
            <a:ln w="9525">
              <a:solidFill>
                <a:schemeClr val="tx1"/>
              </a:solidFill>
              <a:round/>
              <a:headEnd/>
              <a:tailEnd type="triangle" w="med" len="med"/>
            </a:ln>
          </p:spPr>
          <p:txBody>
            <a:bodyPr/>
            <a:lstStyle/>
            <a:p>
              <a:endParaRPr lang="en-IN"/>
            </a:p>
          </p:txBody>
        </p:sp>
        <p:sp>
          <p:nvSpPr>
            <p:cNvPr id="68645" name="Oval 35"/>
            <p:cNvSpPr>
              <a:spLocks noChangeArrowheads="1"/>
            </p:cNvSpPr>
            <p:nvPr/>
          </p:nvSpPr>
          <p:spPr bwMode="auto">
            <a:xfrm>
              <a:off x="2592" y="3264"/>
              <a:ext cx="216" cy="216"/>
            </a:xfrm>
            <a:prstGeom prst="ellipse">
              <a:avLst/>
            </a:prstGeom>
            <a:solidFill>
              <a:srgbClr val="FFFFCC"/>
            </a:solidFill>
            <a:ln w="9525">
              <a:solidFill>
                <a:schemeClr val="tx1"/>
              </a:solidFill>
              <a:round/>
              <a:headEnd/>
              <a:tailEnd/>
            </a:ln>
          </p:spPr>
          <p:txBody>
            <a:bodyPr/>
            <a:lstStyle/>
            <a:p>
              <a:r>
                <a:rPr lang="en-US" altLang="en-US" sz="800"/>
                <a:t>9</a:t>
              </a:r>
              <a:endParaRPr lang="en-US" altLang="en-US" sz="1600"/>
            </a:p>
          </p:txBody>
        </p:sp>
        <p:sp>
          <p:nvSpPr>
            <p:cNvPr id="68646" name="Line 36"/>
            <p:cNvSpPr>
              <a:spLocks noChangeShapeType="1"/>
            </p:cNvSpPr>
            <p:nvPr/>
          </p:nvSpPr>
          <p:spPr bwMode="auto">
            <a:xfrm flipH="1">
              <a:off x="2520" y="3768"/>
              <a:ext cx="216" cy="144"/>
            </a:xfrm>
            <a:prstGeom prst="line">
              <a:avLst/>
            </a:prstGeom>
            <a:noFill/>
            <a:ln w="9525">
              <a:solidFill>
                <a:schemeClr val="tx1"/>
              </a:solidFill>
              <a:round/>
              <a:headEnd/>
              <a:tailEnd type="triangle" w="med" len="med"/>
            </a:ln>
          </p:spPr>
          <p:txBody>
            <a:bodyPr/>
            <a:lstStyle/>
            <a:p>
              <a:endParaRPr lang="en-IN"/>
            </a:p>
          </p:txBody>
        </p:sp>
        <p:sp>
          <p:nvSpPr>
            <p:cNvPr id="68647" name="Oval 37"/>
            <p:cNvSpPr>
              <a:spLocks noChangeArrowheads="1"/>
            </p:cNvSpPr>
            <p:nvPr/>
          </p:nvSpPr>
          <p:spPr bwMode="auto">
            <a:xfrm>
              <a:off x="2304" y="3768"/>
              <a:ext cx="216" cy="216"/>
            </a:xfrm>
            <a:prstGeom prst="ellipse">
              <a:avLst/>
            </a:prstGeom>
            <a:solidFill>
              <a:srgbClr val="FFFFCC"/>
            </a:solidFill>
            <a:ln w="9525">
              <a:solidFill>
                <a:schemeClr val="tx1"/>
              </a:solidFill>
              <a:round/>
              <a:headEnd/>
              <a:tailEnd/>
            </a:ln>
          </p:spPr>
          <p:txBody>
            <a:bodyPr/>
            <a:lstStyle/>
            <a:p>
              <a:r>
                <a:rPr lang="en-US" altLang="en-US" sz="800"/>
                <a:t>18</a:t>
              </a:r>
              <a:endParaRPr lang="en-US" altLang="en-US" sz="1600"/>
            </a:p>
          </p:txBody>
        </p:sp>
        <p:sp>
          <p:nvSpPr>
            <p:cNvPr id="68648" name="Line 38"/>
            <p:cNvSpPr>
              <a:spLocks noChangeShapeType="1"/>
            </p:cNvSpPr>
            <p:nvPr/>
          </p:nvSpPr>
          <p:spPr bwMode="auto">
            <a:xfrm>
              <a:off x="2664" y="3480"/>
              <a:ext cx="144" cy="144"/>
            </a:xfrm>
            <a:prstGeom prst="line">
              <a:avLst/>
            </a:prstGeom>
            <a:noFill/>
            <a:ln w="9525">
              <a:solidFill>
                <a:schemeClr val="tx1"/>
              </a:solidFill>
              <a:round/>
              <a:headEnd/>
              <a:tailEnd type="triangle" w="med" len="med"/>
            </a:ln>
          </p:spPr>
          <p:txBody>
            <a:bodyPr/>
            <a:lstStyle/>
            <a:p>
              <a:endParaRPr lang="en-IN"/>
            </a:p>
          </p:txBody>
        </p:sp>
        <p:sp>
          <p:nvSpPr>
            <p:cNvPr id="68649" name="Oval 39"/>
            <p:cNvSpPr>
              <a:spLocks noChangeArrowheads="1"/>
            </p:cNvSpPr>
            <p:nvPr/>
          </p:nvSpPr>
          <p:spPr bwMode="auto">
            <a:xfrm>
              <a:off x="2736" y="3624"/>
              <a:ext cx="216" cy="216"/>
            </a:xfrm>
            <a:prstGeom prst="ellipse">
              <a:avLst/>
            </a:prstGeom>
            <a:solidFill>
              <a:srgbClr val="FFFFCC"/>
            </a:solidFill>
            <a:ln w="9525">
              <a:solidFill>
                <a:schemeClr val="tx1"/>
              </a:solidFill>
              <a:round/>
              <a:headEnd/>
              <a:tailEnd/>
            </a:ln>
          </p:spPr>
          <p:txBody>
            <a:bodyPr/>
            <a:lstStyle/>
            <a:p>
              <a:r>
                <a:rPr lang="en-US" altLang="en-US" sz="800"/>
                <a:t>27</a:t>
              </a:r>
              <a:endParaRPr lang="en-US" altLang="en-US" sz="1600"/>
            </a:p>
          </p:txBody>
        </p:sp>
        <p:sp>
          <p:nvSpPr>
            <p:cNvPr id="68650" name="Line 40"/>
            <p:cNvSpPr>
              <a:spLocks noChangeShapeType="1"/>
            </p:cNvSpPr>
            <p:nvPr/>
          </p:nvSpPr>
          <p:spPr bwMode="auto">
            <a:xfrm>
              <a:off x="2952" y="3120"/>
              <a:ext cx="144" cy="144"/>
            </a:xfrm>
            <a:prstGeom prst="line">
              <a:avLst/>
            </a:prstGeom>
            <a:noFill/>
            <a:ln w="9525">
              <a:solidFill>
                <a:schemeClr val="tx1"/>
              </a:solidFill>
              <a:round/>
              <a:headEnd/>
              <a:tailEnd type="triangle" w="med" len="med"/>
            </a:ln>
          </p:spPr>
          <p:txBody>
            <a:bodyPr/>
            <a:lstStyle/>
            <a:p>
              <a:endParaRPr lang="en-IN"/>
            </a:p>
          </p:txBody>
        </p:sp>
        <p:sp>
          <p:nvSpPr>
            <p:cNvPr id="68651" name="Oval 41"/>
            <p:cNvSpPr>
              <a:spLocks noChangeArrowheads="1"/>
            </p:cNvSpPr>
            <p:nvPr/>
          </p:nvSpPr>
          <p:spPr bwMode="auto">
            <a:xfrm>
              <a:off x="3024" y="3264"/>
              <a:ext cx="216" cy="216"/>
            </a:xfrm>
            <a:prstGeom prst="ellipse">
              <a:avLst/>
            </a:prstGeom>
            <a:solidFill>
              <a:srgbClr val="FFFFCC"/>
            </a:solidFill>
            <a:ln w="9525">
              <a:solidFill>
                <a:schemeClr val="tx1"/>
              </a:solidFill>
              <a:round/>
              <a:headEnd/>
              <a:tailEnd/>
            </a:ln>
          </p:spPr>
          <p:txBody>
            <a:bodyPr/>
            <a:lstStyle/>
            <a:p>
              <a:r>
                <a:rPr lang="en-US" altLang="en-US" sz="800"/>
                <a:t>45</a:t>
              </a:r>
              <a:endParaRPr lang="en-US" altLang="en-US" sz="1600"/>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Deleting a Node from a Splay Tree</a:t>
            </a:r>
          </a:p>
        </p:txBody>
      </p:sp>
      <p:sp>
        <p:nvSpPr>
          <p:cNvPr id="69635" name="Text Box 43"/>
          <p:cNvSpPr txBox="1">
            <a:spLocks noChangeArrowheads="1"/>
          </p:cNvSpPr>
          <p:nvPr/>
        </p:nvSpPr>
        <p:spPr bwMode="auto">
          <a:xfrm>
            <a:off x="228600" y="1066800"/>
            <a:ext cx="8382000" cy="5057775"/>
          </a:xfrm>
          <a:prstGeom prst="rect">
            <a:avLst/>
          </a:prstGeom>
          <a:noFill/>
          <a:ln w="9525">
            <a:noFill/>
            <a:miter lim="800000"/>
            <a:headEnd/>
            <a:tailEnd/>
          </a:ln>
          <a:effectLst/>
        </p:spPr>
        <p:txBody>
          <a:bodyPr>
            <a:spAutoFit/>
          </a:bodyPr>
          <a:lstStyle/>
          <a:p>
            <a:pPr marL="342900" indent="-342900">
              <a:lnSpc>
                <a:spcPct val="170000"/>
              </a:lnSpc>
              <a:buFontTx/>
              <a:buChar char="•"/>
            </a:pPr>
            <a:r>
              <a:rPr lang="en-US" altLang="en-US" sz="2400">
                <a:latin typeface="Calibri" pitchFamily="34" charset="0"/>
              </a:rPr>
              <a:t>To delete a node N from a splay tree, perform the steps given below. </a:t>
            </a:r>
          </a:p>
          <a:p>
            <a:pPr marL="342900" indent="-342900">
              <a:lnSpc>
                <a:spcPct val="170000"/>
              </a:lnSpc>
              <a:buFont typeface="Wingdings" pitchFamily="2" charset="2"/>
              <a:buChar char="ü"/>
            </a:pPr>
            <a:r>
              <a:rPr lang="en-US" altLang="en-US" sz="2400">
                <a:latin typeface="Calibri" pitchFamily="34" charset="0"/>
              </a:rPr>
              <a:t>Search for the node N that has to be deleted. If the search is unsuccessful, splay the tree at the last non-null node encountered during search.</a:t>
            </a:r>
          </a:p>
          <a:p>
            <a:pPr marL="342900" indent="-342900">
              <a:lnSpc>
                <a:spcPct val="170000"/>
              </a:lnSpc>
              <a:buFont typeface="Wingdings" pitchFamily="2" charset="2"/>
              <a:buChar char="ü"/>
            </a:pPr>
            <a:r>
              <a:rPr lang="en-US" altLang="en-US" sz="2400">
                <a:latin typeface="Calibri" pitchFamily="34" charset="0"/>
              </a:rPr>
              <a:t>If the search is successful, and N is not the root node then let P be the parent of N. Replace N by an appropriate descendent of P (as we do in binary search tree). Finally splay the tree at P.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Deleting a Node from a Splay Tree</a:t>
            </a:r>
          </a:p>
        </p:txBody>
      </p:sp>
      <p:sp>
        <p:nvSpPr>
          <p:cNvPr id="70659" name="Rectangle 2"/>
          <p:cNvSpPr txBox="1">
            <a:spLocks noChangeArrowheads="1"/>
          </p:cNvSpPr>
          <p:nvPr/>
        </p:nvSpPr>
        <p:spPr bwMode="auto">
          <a:xfrm>
            <a:off x="228600" y="1249363"/>
            <a:ext cx="8610600" cy="731837"/>
          </a:xfrm>
          <a:prstGeom prst="rect">
            <a:avLst/>
          </a:prstGeom>
          <a:noFill/>
          <a:ln w="9525">
            <a:noFill/>
            <a:miter lim="800000"/>
            <a:headEnd/>
            <a:tailEnd/>
          </a:ln>
        </p:spPr>
        <p:txBody>
          <a:bodyPr anchor="ctr"/>
          <a:lstStyle/>
          <a:p>
            <a:pPr marL="342900" indent="-342900" eaLnBrk="0" hangingPunct="0">
              <a:buFont typeface="Arial" charset="0"/>
              <a:buChar char="•"/>
            </a:pPr>
            <a:r>
              <a:rPr lang="en-US" altLang="en-US" sz="2400">
                <a:latin typeface="Calibri" pitchFamily="34" charset="0"/>
              </a:rPr>
              <a:t>Consider the splay tree at the left. </a:t>
            </a:r>
          </a:p>
          <a:p>
            <a:pPr marL="342900" indent="-342900" eaLnBrk="0" hangingPunct="0">
              <a:buFont typeface="Arial" charset="0"/>
              <a:buChar char="•"/>
            </a:pPr>
            <a:r>
              <a:rPr lang="en-US" altLang="en-US" sz="2400">
                <a:latin typeface="Calibri" pitchFamily="34" charset="0"/>
              </a:rPr>
              <a:t>When we delete node 39 from it, the new structure of the tree can be given as shown below.</a:t>
            </a:r>
          </a:p>
        </p:txBody>
      </p:sp>
      <p:grpSp>
        <p:nvGrpSpPr>
          <p:cNvPr id="70660" name="Group 3"/>
          <p:cNvGrpSpPr>
            <a:grpSpLocks/>
          </p:cNvGrpSpPr>
          <p:nvPr/>
        </p:nvGrpSpPr>
        <p:grpSpPr bwMode="auto">
          <a:xfrm>
            <a:off x="76200" y="2270125"/>
            <a:ext cx="6400800" cy="3673475"/>
            <a:chOff x="360" y="662"/>
            <a:chExt cx="3240" cy="2304"/>
          </a:xfrm>
        </p:grpSpPr>
        <p:sp>
          <p:nvSpPr>
            <p:cNvPr id="70682" name="Oval 4"/>
            <p:cNvSpPr>
              <a:spLocks noChangeArrowheads="1"/>
            </p:cNvSpPr>
            <p:nvPr/>
          </p:nvSpPr>
          <p:spPr bwMode="auto">
            <a:xfrm>
              <a:off x="936" y="66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81</a:t>
              </a:r>
            </a:p>
          </p:txBody>
        </p:sp>
        <p:sp>
          <p:nvSpPr>
            <p:cNvPr id="70683" name="Line 5"/>
            <p:cNvSpPr>
              <a:spLocks noChangeShapeType="1"/>
            </p:cNvSpPr>
            <p:nvPr/>
          </p:nvSpPr>
          <p:spPr bwMode="auto">
            <a:xfrm flipH="1">
              <a:off x="864" y="878"/>
              <a:ext cx="144" cy="144"/>
            </a:xfrm>
            <a:prstGeom prst="line">
              <a:avLst/>
            </a:prstGeom>
            <a:noFill/>
            <a:ln w="9525">
              <a:solidFill>
                <a:schemeClr val="tx1"/>
              </a:solidFill>
              <a:round/>
              <a:headEnd/>
              <a:tailEnd type="triangle" w="med" len="med"/>
            </a:ln>
          </p:spPr>
          <p:txBody>
            <a:bodyPr/>
            <a:lstStyle/>
            <a:p>
              <a:endParaRPr lang="en-IN"/>
            </a:p>
          </p:txBody>
        </p:sp>
        <p:sp>
          <p:nvSpPr>
            <p:cNvPr id="70684" name="Oval 6"/>
            <p:cNvSpPr>
              <a:spLocks noChangeArrowheads="1"/>
            </p:cNvSpPr>
            <p:nvPr/>
          </p:nvSpPr>
          <p:spPr bwMode="auto">
            <a:xfrm>
              <a:off x="720" y="102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63</a:t>
              </a:r>
            </a:p>
          </p:txBody>
        </p:sp>
        <p:sp>
          <p:nvSpPr>
            <p:cNvPr id="70685" name="Line 7"/>
            <p:cNvSpPr>
              <a:spLocks noChangeShapeType="1"/>
            </p:cNvSpPr>
            <p:nvPr/>
          </p:nvSpPr>
          <p:spPr bwMode="auto">
            <a:xfrm>
              <a:off x="1080" y="878"/>
              <a:ext cx="144" cy="144"/>
            </a:xfrm>
            <a:prstGeom prst="line">
              <a:avLst/>
            </a:prstGeom>
            <a:noFill/>
            <a:ln w="9525">
              <a:solidFill>
                <a:schemeClr val="tx1"/>
              </a:solidFill>
              <a:round/>
              <a:headEnd/>
              <a:tailEnd type="triangle" w="med" len="med"/>
            </a:ln>
          </p:spPr>
          <p:txBody>
            <a:bodyPr/>
            <a:lstStyle/>
            <a:p>
              <a:endParaRPr lang="en-IN"/>
            </a:p>
          </p:txBody>
        </p:sp>
        <p:sp>
          <p:nvSpPr>
            <p:cNvPr id="70686" name="Oval 8"/>
            <p:cNvSpPr>
              <a:spLocks noChangeArrowheads="1"/>
            </p:cNvSpPr>
            <p:nvPr/>
          </p:nvSpPr>
          <p:spPr bwMode="auto">
            <a:xfrm>
              <a:off x="1152" y="102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90</a:t>
              </a:r>
            </a:p>
          </p:txBody>
        </p:sp>
        <p:sp>
          <p:nvSpPr>
            <p:cNvPr id="70687" name="Line 9"/>
            <p:cNvSpPr>
              <a:spLocks noChangeShapeType="1"/>
            </p:cNvSpPr>
            <p:nvPr/>
          </p:nvSpPr>
          <p:spPr bwMode="auto">
            <a:xfrm flipH="1">
              <a:off x="648" y="1238"/>
              <a:ext cx="144" cy="144"/>
            </a:xfrm>
            <a:prstGeom prst="line">
              <a:avLst/>
            </a:prstGeom>
            <a:noFill/>
            <a:ln w="9525">
              <a:solidFill>
                <a:schemeClr val="tx1"/>
              </a:solidFill>
              <a:round/>
              <a:headEnd/>
              <a:tailEnd type="triangle" w="med" len="med"/>
            </a:ln>
          </p:spPr>
          <p:txBody>
            <a:bodyPr/>
            <a:lstStyle/>
            <a:p>
              <a:endParaRPr lang="en-IN"/>
            </a:p>
          </p:txBody>
        </p:sp>
        <p:sp>
          <p:nvSpPr>
            <p:cNvPr id="70688" name="Oval 10"/>
            <p:cNvSpPr>
              <a:spLocks noChangeArrowheads="1"/>
            </p:cNvSpPr>
            <p:nvPr/>
          </p:nvSpPr>
          <p:spPr bwMode="auto">
            <a:xfrm>
              <a:off x="576" y="138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54</a:t>
              </a:r>
            </a:p>
          </p:txBody>
        </p:sp>
        <p:sp>
          <p:nvSpPr>
            <p:cNvPr id="70689" name="Line 11"/>
            <p:cNvSpPr>
              <a:spLocks noChangeShapeType="1"/>
            </p:cNvSpPr>
            <p:nvPr/>
          </p:nvSpPr>
          <p:spPr bwMode="auto">
            <a:xfrm>
              <a:off x="792" y="1238"/>
              <a:ext cx="144" cy="144"/>
            </a:xfrm>
            <a:prstGeom prst="line">
              <a:avLst/>
            </a:prstGeom>
            <a:noFill/>
            <a:ln w="9525">
              <a:solidFill>
                <a:schemeClr val="tx1"/>
              </a:solidFill>
              <a:round/>
              <a:headEnd/>
              <a:tailEnd type="triangle" w="med" len="med"/>
            </a:ln>
          </p:spPr>
          <p:txBody>
            <a:bodyPr/>
            <a:lstStyle/>
            <a:p>
              <a:endParaRPr lang="en-IN"/>
            </a:p>
          </p:txBody>
        </p:sp>
        <p:sp>
          <p:nvSpPr>
            <p:cNvPr id="70690" name="Oval 12"/>
            <p:cNvSpPr>
              <a:spLocks noChangeArrowheads="1"/>
            </p:cNvSpPr>
            <p:nvPr/>
          </p:nvSpPr>
          <p:spPr bwMode="auto">
            <a:xfrm>
              <a:off x="864" y="138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72</a:t>
              </a:r>
            </a:p>
          </p:txBody>
        </p:sp>
        <p:sp>
          <p:nvSpPr>
            <p:cNvPr id="70691" name="Line 13"/>
            <p:cNvSpPr>
              <a:spLocks noChangeShapeType="1"/>
            </p:cNvSpPr>
            <p:nvPr/>
          </p:nvSpPr>
          <p:spPr bwMode="auto">
            <a:xfrm>
              <a:off x="1296" y="1238"/>
              <a:ext cx="144" cy="144"/>
            </a:xfrm>
            <a:prstGeom prst="line">
              <a:avLst/>
            </a:prstGeom>
            <a:noFill/>
            <a:ln w="9525">
              <a:solidFill>
                <a:schemeClr val="tx1"/>
              </a:solidFill>
              <a:round/>
              <a:headEnd/>
              <a:tailEnd type="triangle" w="med" len="med"/>
            </a:ln>
          </p:spPr>
          <p:txBody>
            <a:bodyPr/>
            <a:lstStyle/>
            <a:p>
              <a:endParaRPr lang="en-IN"/>
            </a:p>
          </p:txBody>
        </p:sp>
        <p:sp>
          <p:nvSpPr>
            <p:cNvPr id="70692" name="Oval 14"/>
            <p:cNvSpPr>
              <a:spLocks noChangeArrowheads="1"/>
            </p:cNvSpPr>
            <p:nvPr/>
          </p:nvSpPr>
          <p:spPr bwMode="auto">
            <a:xfrm>
              <a:off x="1368" y="138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99</a:t>
              </a:r>
            </a:p>
          </p:txBody>
        </p:sp>
        <p:sp>
          <p:nvSpPr>
            <p:cNvPr id="70693" name="AutoShape 15"/>
            <p:cNvSpPr>
              <a:spLocks noChangeArrowheads="1"/>
            </p:cNvSpPr>
            <p:nvPr/>
          </p:nvSpPr>
          <p:spPr bwMode="auto">
            <a:xfrm>
              <a:off x="1800" y="1022"/>
              <a:ext cx="288" cy="216"/>
            </a:xfrm>
            <a:prstGeom prst="rightArrow">
              <a:avLst>
                <a:gd name="adj1" fmla="val 50000"/>
                <a:gd name="adj2" fmla="val 33333"/>
              </a:avLst>
            </a:prstGeom>
            <a:solidFill>
              <a:srgbClr val="FFFFCC"/>
            </a:solidFill>
            <a:ln w="9525">
              <a:solidFill>
                <a:schemeClr val="tx1"/>
              </a:solidFill>
              <a:miter lim="800000"/>
              <a:headEnd/>
              <a:tailEnd/>
            </a:ln>
          </p:spPr>
          <p:txBody>
            <a:bodyPr/>
            <a:lstStyle/>
            <a:p>
              <a:endParaRPr lang="en-US" altLang="en-US"/>
            </a:p>
          </p:txBody>
        </p:sp>
        <p:sp>
          <p:nvSpPr>
            <p:cNvPr id="70694" name="Line 16"/>
            <p:cNvSpPr>
              <a:spLocks noChangeShapeType="1"/>
            </p:cNvSpPr>
            <p:nvPr/>
          </p:nvSpPr>
          <p:spPr bwMode="auto">
            <a:xfrm flipH="1">
              <a:off x="504" y="1598"/>
              <a:ext cx="144" cy="144"/>
            </a:xfrm>
            <a:prstGeom prst="line">
              <a:avLst/>
            </a:prstGeom>
            <a:noFill/>
            <a:ln w="9525">
              <a:solidFill>
                <a:schemeClr val="tx1"/>
              </a:solidFill>
              <a:round/>
              <a:headEnd/>
              <a:tailEnd type="triangle" w="med" len="med"/>
            </a:ln>
          </p:spPr>
          <p:txBody>
            <a:bodyPr/>
            <a:lstStyle/>
            <a:p>
              <a:endParaRPr lang="en-IN"/>
            </a:p>
          </p:txBody>
        </p:sp>
        <p:sp>
          <p:nvSpPr>
            <p:cNvPr id="70695" name="Oval 17"/>
            <p:cNvSpPr>
              <a:spLocks noChangeArrowheads="1"/>
            </p:cNvSpPr>
            <p:nvPr/>
          </p:nvSpPr>
          <p:spPr bwMode="auto">
            <a:xfrm>
              <a:off x="432" y="174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39</a:t>
              </a:r>
            </a:p>
          </p:txBody>
        </p:sp>
        <p:sp>
          <p:nvSpPr>
            <p:cNvPr id="70696" name="Line 18"/>
            <p:cNvSpPr>
              <a:spLocks noChangeShapeType="1"/>
            </p:cNvSpPr>
            <p:nvPr/>
          </p:nvSpPr>
          <p:spPr bwMode="auto">
            <a:xfrm flipH="1">
              <a:off x="432" y="1958"/>
              <a:ext cx="144" cy="144"/>
            </a:xfrm>
            <a:prstGeom prst="line">
              <a:avLst/>
            </a:prstGeom>
            <a:noFill/>
            <a:ln w="9525">
              <a:solidFill>
                <a:schemeClr val="tx1"/>
              </a:solidFill>
              <a:round/>
              <a:headEnd/>
              <a:tailEnd type="triangle" w="med" len="med"/>
            </a:ln>
          </p:spPr>
          <p:txBody>
            <a:bodyPr/>
            <a:lstStyle/>
            <a:p>
              <a:endParaRPr lang="en-IN"/>
            </a:p>
          </p:txBody>
        </p:sp>
        <p:sp>
          <p:nvSpPr>
            <p:cNvPr id="70697" name="Oval 19"/>
            <p:cNvSpPr>
              <a:spLocks noChangeArrowheads="1"/>
            </p:cNvSpPr>
            <p:nvPr/>
          </p:nvSpPr>
          <p:spPr bwMode="auto">
            <a:xfrm>
              <a:off x="360" y="210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a:t>
              </a:r>
            </a:p>
          </p:txBody>
        </p:sp>
        <p:sp>
          <p:nvSpPr>
            <p:cNvPr id="70698" name="Line 20"/>
            <p:cNvSpPr>
              <a:spLocks noChangeShapeType="1"/>
            </p:cNvSpPr>
            <p:nvPr/>
          </p:nvSpPr>
          <p:spPr bwMode="auto">
            <a:xfrm>
              <a:off x="576" y="1958"/>
              <a:ext cx="144" cy="144"/>
            </a:xfrm>
            <a:prstGeom prst="line">
              <a:avLst/>
            </a:prstGeom>
            <a:noFill/>
            <a:ln w="9525">
              <a:solidFill>
                <a:schemeClr val="tx1"/>
              </a:solidFill>
              <a:round/>
              <a:headEnd/>
              <a:tailEnd type="triangle" w="med" len="med"/>
            </a:ln>
          </p:spPr>
          <p:txBody>
            <a:bodyPr/>
            <a:lstStyle/>
            <a:p>
              <a:endParaRPr lang="en-IN"/>
            </a:p>
          </p:txBody>
        </p:sp>
        <p:sp>
          <p:nvSpPr>
            <p:cNvPr id="70699" name="Oval 21"/>
            <p:cNvSpPr>
              <a:spLocks noChangeArrowheads="1"/>
            </p:cNvSpPr>
            <p:nvPr/>
          </p:nvSpPr>
          <p:spPr bwMode="auto">
            <a:xfrm>
              <a:off x="648" y="210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45</a:t>
              </a:r>
            </a:p>
          </p:txBody>
        </p:sp>
        <p:sp>
          <p:nvSpPr>
            <p:cNvPr id="70700" name="Line 22"/>
            <p:cNvSpPr>
              <a:spLocks noChangeShapeType="1"/>
            </p:cNvSpPr>
            <p:nvPr/>
          </p:nvSpPr>
          <p:spPr bwMode="auto">
            <a:xfrm>
              <a:off x="792" y="2318"/>
              <a:ext cx="144" cy="144"/>
            </a:xfrm>
            <a:prstGeom prst="line">
              <a:avLst/>
            </a:prstGeom>
            <a:noFill/>
            <a:ln w="9525">
              <a:solidFill>
                <a:schemeClr val="tx1"/>
              </a:solidFill>
              <a:round/>
              <a:headEnd/>
              <a:tailEnd type="triangle" w="med" len="med"/>
            </a:ln>
          </p:spPr>
          <p:txBody>
            <a:bodyPr/>
            <a:lstStyle/>
            <a:p>
              <a:endParaRPr lang="en-IN"/>
            </a:p>
          </p:txBody>
        </p:sp>
        <p:sp>
          <p:nvSpPr>
            <p:cNvPr id="70701" name="Oval 23"/>
            <p:cNvSpPr>
              <a:spLocks noChangeArrowheads="1"/>
            </p:cNvSpPr>
            <p:nvPr/>
          </p:nvSpPr>
          <p:spPr bwMode="auto">
            <a:xfrm>
              <a:off x="864" y="246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27</a:t>
              </a:r>
            </a:p>
          </p:txBody>
        </p:sp>
        <p:sp>
          <p:nvSpPr>
            <p:cNvPr id="70702" name="Line 24"/>
            <p:cNvSpPr>
              <a:spLocks noChangeShapeType="1"/>
            </p:cNvSpPr>
            <p:nvPr/>
          </p:nvSpPr>
          <p:spPr bwMode="auto">
            <a:xfrm flipH="1">
              <a:off x="648" y="2606"/>
              <a:ext cx="216" cy="144"/>
            </a:xfrm>
            <a:prstGeom prst="line">
              <a:avLst/>
            </a:prstGeom>
            <a:noFill/>
            <a:ln w="9525">
              <a:solidFill>
                <a:schemeClr val="tx1"/>
              </a:solidFill>
              <a:round/>
              <a:headEnd/>
              <a:tailEnd type="triangle" w="med" len="med"/>
            </a:ln>
          </p:spPr>
          <p:txBody>
            <a:bodyPr/>
            <a:lstStyle/>
            <a:p>
              <a:endParaRPr lang="en-IN"/>
            </a:p>
          </p:txBody>
        </p:sp>
        <p:sp>
          <p:nvSpPr>
            <p:cNvPr id="70703" name="Oval 25"/>
            <p:cNvSpPr>
              <a:spLocks noChangeArrowheads="1"/>
            </p:cNvSpPr>
            <p:nvPr/>
          </p:nvSpPr>
          <p:spPr bwMode="auto">
            <a:xfrm>
              <a:off x="504" y="2750"/>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18</a:t>
              </a:r>
            </a:p>
          </p:txBody>
        </p:sp>
        <p:sp>
          <p:nvSpPr>
            <p:cNvPr id="70704" name="Oval 26"/>
            <p:cNvSpPr>
              <a:spLocks noChangeArrowheads="1"/>
            </p:cNvSpPr>
            <p:nvPr/>
          </p:nvSpPr>
          <p:spPr bwMode="auto">
            <a:xfrm>
              <a:off x="2952" y="66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81</a:t>
              </a:r>
            </a:p>
          </p:txBody>
        </p:sp>
        <p:sp>
          <p:nvSpPr>
            <p:cNvPr id="70705" name="Line 27"/>
            <p:cNvSpPr>
              <a:spLocks noChangeShapeType="1"/>
            </p:cNvSpPr>
            <p:nvPr/>
          </p:nvSpPr>
          <p:spPr bwMode="auto">
            <a:xfrm flipH="1">
              <a:off x="2880" y="878"/>
              <a:ext cx="144" cy="144"/>
            </a:xfrm>
            <a:prstGeom prst="line">
              <a:avLst/>
            </a:prstGeom>
            <a:noFill/>
            <a:ln w="9525">
              <a:solidFill>
                <a:schemeClr val="tx1"/>
              </a:solidFill>
              <a:round/>
              <a:headEnd/>
              <a:tailEnd type="triangle" w="med" len="med"/>
            </a:ln>
          </p:spPr>
          <p:txBody>
            <a:bodyPr/>
            <a:lstStyle/>
            <a:p>
              <a:endParaRPr lang="en-IN"/>
            </a:p>
          </p:txBody>
        </p:sp>
        <p:sp>
          <p:nvSpPr>
            <p:cNvPr id="70706" name="Oval 28"/>
            <p:cNvSpPr>
              <a:spLocks noChangeArrowheads="1"/>
            </p:cNvSpPr>
            <p:nvPr/>
          </p:nvSpPr>
          <p:spPr bwMode="auto">
            <a:xfrm>
              <a:off x="2736" y="102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63</a:t>
              </a:r>
            </a:p>
          </p:txBody>
        </p:sp>
        <p:sp>
          <p:nvSpPr>
            <p:cNvPr id="70707" name="Line 29"/>
            <p:cNvSpPr>
              <a:spLocks noChangeShapeType="1"/>
            </p:cNvSpPr>
            <p:nvPr/>
          </p:nvSpPr>
          <p:spPr bwMode="auto">
            <a:xfrm>
              <a:off x="3096" y="878"/>
              <a:ext cx="144" cy="144"/>
            </a:xfrm>
            <a:prstGeom prst="line">
              <a:avLst/>
            </a:prstGeom>
            <a:noFill/>
            <a:ln w="9525">
              <a:solidFill>
                <a:schemeClr val="tx1"/>
              </a:solidFill>
              <a:round/>
              <a:headEnd/>
              <a:tailEnd type="triangle" w="med" len="med"/>
            </a:ln>
          </p:spPr>
          <p:txBody>
            <a:bodyPr/>
            <a:lstStyle/>
            <a:p>
              <a:endParaRPr lang="en-IN"/>
            </a:p>
          </p:txBody>
        </p:sp>
        <p:sp>
          <p:nvSpPr>
            <p:cNvPr id="70708" name="Oval 30"/>
            <p:cNvSpPr>
              <a:spLocks noChangeArrowheads="1"/>
            </p:cNvSpPr>
            <p:nvPr/>
          </p:nvSpPr>
          <p:spPr bwMode="auto">
            <a:xfrm>
              <a:off x="3168" y="102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90</a:t>
              </a:r>
            </a:p>
          </p:txBody>
        </p:sp>
        <p:sp>
          <p:nvSpPr>
            <p:cNvPr id="70709" name="Line 31"/>
            <p:cNvSpPr>
              <a:spLocks noChangeShapeType="1"/>
            </p:cNvSpPr>
            <p:nvPr/>
          </p:nvSpPr>
          <p:spPr bwMode="auto">
            <a:xfrm flipH="1">
              <a:off x="2664" y="1238"/>
              <a:ext cx="144" cy="144"/>
            </a:xfrm>
            <a:prstGeom prst="line">
              <a:avLst/>
            </a:prstGeom>
            <a:noFill/>
            <a:ln w="9525">
              <a:solidFill>
                <a:schemeClr val="tx1"/>
              </a:solidFill>
              <a:round/>
              <a:headEnd/>
              <a:tailEnd type="triangle" w="med" len="med"/>
            </a:ln>
          </p:spPr>
          <p:txBody>
            <a:bodyPr/>
            <a:lstStyle/>
            <a:p>
              <a:endParaRPr lang="en-IN"/>
            </a:p>
          </p:txBody>
        </p:sp>
        <p:sp>
          <p:nvSpPr>
            <p:cNvPr id="70710" name="Oval 32"/>
            <p:cNvSpPr>
              <a:spLocks noChangeArrowheads="1"/>
            </p:cNvSpPr>
            <p:nvPr/>
          </p:nvSpPr>
          <p:spPr bwMode="auto">
            <a:xfrm>
              <a:off x="2592" y="138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54</a:t>
              </a:r>
            </a:p>
          </p:txBody>
        </p:sp>
        <p:sp>
          <p:nvSpPr>
            <p:cNvPr id="70711" name="Line 33"/>
            <p:cNvSpPr>
              <a:spLocks noChangeShapeType="1"/>
            </p:cNvSpPr>
            <p:nvPr/>
          </p:nvSpPr>
          <p:spPr bwMode="auto">
            <a:xfrm>
              <a:off x="2808" y="1238"/>
              <a:ext cx="144" cy="144"/>
            </a:xfrm>
            <a:prstGeom prst="line">
              <a:avLst/>
            </a:prstGeom>
            <a:noFill/>
            <a:ln w="9525">
              <a:solidFill>
                <a:schemeClr val="tx1"/>
              </a:solidFill>
              <a:round/>
              <a:headEnd/>
              <a:tailEnd type="triangle" w="med" len="med"/>
            </a:ln>
          </p:spPr>
          <p:txBody>
            <a:bodyPr/>
            <a:lstStyle/>
            <a:p>
              <a:endParaRPr lang="en-IN"/>
            </a:p>
          </p:txBody>
        </p:sp>
        <p:sp>
          <p:nvSpPr>
            <p:cNvPr id="70712" name="Oval 34"/>
            <p:cNvSpPr>
              <a:spLocks noChangeArrowheads="1"/>
            </p:cNvSpPr>
            <p:nvPr/>
          </p:nvSpPr>
          <p:spPr bwMode="auto">
            <a:xfrm>
              <a:off x="2880" y="138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72</a:t>
              </a:r>
            </a:p>
          </p:txBody>
        </p:sp>
        <p:sp>
          <p:nvSpPr>
            <p:cNvPr id="70713" name="Line 35"/>
            <p:cNvSpPr>
              <a:spLocks noChangeShapeType="1"/>
            </p:cNvSpPr>
            <p:nvPr/>
          </p:nvSpPr>
          <p:spPr bwMode="auto">
            <a:xfrm>
              <a:off x="3312" y="1238"/>
              <a:ext cx="144" cy="144"/>
            </a:xfrm>
            <a:prstGeom prst="line">
              <a:avLst/>
            </a:prstGeom>
            <a:noFill/>
            <a:ln w="9525">
              <a:solidFill>
                <a:schemeClr val="tx1"/>
              </a:solidFill>
              <a:round/>
              <a:headEnd/>
              <a:tailEnd type="triangle" w="med" len="med"/>
            </a:ln>
          </p:spPr>
          <p:txBody>
            <a:bodyPr/>
            <a:lstStyle/>
            <a:p>
              <a:endParaRPr lang="en-IN"/>
            </a:p>
          </p:txBody>
        </p:sp>
        <p:sp>
          <p:nvSpPr>
            <p:cNvPr id="70714" name="Oval 36"/>
            <p:cNvSpPr>
              <a:spLocks noChangeArrowheads="1"/>
            </p:cNvSpPr>
            <p:nvPr/>
          </p:nvSpPr>
          <p:spPr bwMode="auto">
            <a:xfrm>
              <a:off x="3384" y="138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99</a:t>
              </a:r>
            </a:p>
          </p:txBody>
        </p:sp>
        <p:sp>
          <p:nvSpPr>
            <p:cNvPr id="70715" name="Line 37"/>
            <p:cNvSpPr>
              <a:spLocks noChangeShapeType="1"/>
            </p:cNvSpPr>
            <p:nvPr/>
          </p:nvSpPr>
          <p:spPr bwMode="auto">
            <a:xfrm flipH="1">
              <a:off x="2520" y="1598"/>
              <a:ext cx="144" cy="144"/>
            </a:xfrm>
            <a:prstGeom prst="line">
              <a:avLst/>
            </a:prstGeom>
            <a:noFill/>
            <a:ln w="9525">
              <a:solidFill>
                <a:schemeClr val="tx1"/>
              </a:solidFill>
              <a:round/>
              <a:headEnd/>
              <a:tailEnd type="triangle" w="med" len="med"/>
            </a:ln>
          </p:spPr>
          <p:txBody>
            <a:bodyPr/>
            <a:lstStyle/>
            <a:p>
              <a:endParaRPr lang="en-IN"/>
            </a:p>
          </p:txBody>
        </p:sp>
        <p:sp>
          <p:nvSpPr>
            <p:cNvPr id="70716" name="Oval 38"/>
            <p:cNvSpPr>
              <a:spLocks noChangeArrowheads="1"/>
            </p:cNvSpPr>
            <p:nvPr/>
          </p:nvSpPr>
          <p:spPr bwMode="auto">
            <a:xfrm>
              <a:off x="2448" y="174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27</a:t>
              </a:r>
            </a:p>
          </p:txBody>
        </p:sp>
        <p:sp>
          <p:nvSpPr>
            <p:cNvPr id="70717" name="Line 39"/>
            <p:cNvSpPr>
              <a:spLocks noChangeShapeType="1"/>
            </p:cNvSpPr>
            <p:nvPr/>
          </p:nvSpPr>
          <p:spPr bwMode="auto">
            <a:xfrm flipH="1">
              <a:off x="2448" y="1958"/>
              <a:ext cx="144" cy="144"/>
            </a:xfrm>
            <a:prstGeom prst="line">
              <a:avLst/>
            </a:prstGeom>
            <a:noFill/>
            <a:ln w="9525">
              <a:solidFill>
                <a:schemeClr val="tx1"/>
              </a:solidFill>
              <a:round/>
              <a:headEnd/>
              <a:tailEnd type="triangle" w="med" len="med"/>
            </a:ln>
          </p:spPr>
          <p:txBody>
            <a:bodyPr/>
            <a:lstStyle/>
            <a:p>
              <a:endParaRPr lang="en-IN"/>
            </a:p>
          </p:txBody>
        </p:sp>
        <p:sp>
          <p:nvSpPr>
            <p:cNvPr id="70718" name="Oval 40"/>
            <p:cNvSpPr>
              <a:spLocks noChangeArrowheads="1"/>
            </p:cNvSpPr>
            <p:nvPr/>
          </p:nvSpPr>
          <p:spPr bwMode="auto">
            <a:xfrm>
              <a:off x="2376" y="210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a:t>
              </a:r>
            </a:p>
          </p:txBody>
        </p:sp>
        <p:sp>
          <p:nvSpPr>
            <p:cNvPr id="70719" name="Line 41"/>
            <p:cNvSpPr>
              <a:spLocks noChangeShapeType="1"/>
            </p:cNvSpPr>
            <p:nvPr/>
          </p:nvSpPr>
          <p:spPr bwMode="auto">
            <a:xfrm>
              <a:off x="2592" y="1958"/>
              <a:ext cx="144" cy="144"/>
            </a:xfrm>
            <a:prstGeom prst="line">
              <a:avLst/>
            </a:prstGeom>
            <a:noFill/>
            <a:ln w="9525">
              <a:solidFill>
                <a:schemeClr val="tx1"/>
              </a:solidFill>
              <a:round/>
              <a:headEnd/>
              <a:tailEnd type="triangle" w="med" len="med"/>
            </a:ln>
          </p:spPr>
          <p:txBody>
            <a:bodyPr/>
            <a:lstStyle/>
            <a:p>
              <a:endParaRPr lang="en-IN"/>
            </a:p>
          </p:txBody>
        </p:sp>
        <p:sp>
          <p:nvSpPr>
            <p:cNvPr id="70720" name="Oval 42"/>
            <p:cNvSpPr>
              <a:spLocks noChangeArrowheads="1"/>
            </p:cNvSpPr>
            <p:nvPr/>
          </p:nvSpPr>
          <p:spPr bwMode="auto">
            <a:xfrm>
              <a:off x="2664" y="210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45</a:t>
              </a:r>
            </a:p>
          </p:txBody>
        </p:sp>
        <p:sp>
          <p:nvSpPr>
            <p:cNvPr id="70721" name="Line 43"/>
            <p:cNvSpPr>
              <a:spLocks noChangeShapeType="1"/>
            </p:cNvSpPr>
            <p:nvPr/>
          </p:nvSpPr>
          <p:spPr bwMode="auto">
            <a:xfrm>
              <a:off x="2520" y="2318"/>
              <a:ext cx="144" cy="144"/>
            </a:xfrm>
            <a:prstGeom prst="line">
              <a:avLst/>
            </a:prstGeom>
            <a:noFill/>
            <a:ln w="9525">
              <a:solidFill>
                <a:schemeClr val="tx1"/>
              </a:solidFill>
              <a:round/>
              <a:headEnd/>
              <a:tailEnd type="triangle" w="med" len="med"/>
            </a:ln>
          </p:spPr>
          <p:txBody>
            <a:bodyPr/>
            <a:lstStyle/>
            <a:p>
              <a:endParaRPr lang="en-IN"/>
            </a:p>
          </p:txBody>
        </p:sp>
        <p:sp>
          <p:nvSpPr>
            <p:cNvPr id="70722" name="Oval 44"/>
            <p:cNvSpPr>
              <a:spLocks noChangeArrowheads="1"/>
            </p:cNvSpPr>
            <p:nvPr/>
          </p:nvSpPr>
          <p:spPr bwMode="auto">
            <a:xfrm>
              <a:off x="2592" y="2462"/>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18</a:t>
              </a:r>
            </a:p>
          </p:txBody>
        </p:sp>
        <p:sp>
          <p:nvSpPr>
            <p:cNvPr id="70723" name="Text Box 45"/>
            <p:cNvSpPr txBox="1">
              <a:spLocks noChangeArrowheads="1"/>
            </p:cNvSpPr>
            <p:nvPr/>
          </p:nvSpPr>
          <p:spPr bwMode="auto">
            <a:xfrm>
              <a:off x="2376" y="1382"/>
              <a:ext cx="144" cy="144"/>
            </a:xfrm>
            <a:prstGeom prst="rect">
              <a:avLst/>
            </a:prstGeom>
            <a:solidFill>
              <a:srgbClr val="FFFFCC"/>
            </a:solidFill>
            <a:ln w="9525">
              <a:solidFill>
                <a:schemeClr val="tx1"/>
              </a:solidFill>
              <a:miter lim="800000"/>
              <a:headEnd/>
              <a:tailEnd/>
            </a:ln>
          </p:spPr>
          <p:txBody>
            <a:bodyPr/>
            <a:lstStyle/>
            <a:p>
              <a:r>
                <a:rPr lang="en-US" altLang="en-US" sz="900" b="1">
                  <a:solidFill>
                    <a:srgbClr val="993300"/>
                  </a:solidFill>
                </a:rPr>
                <a:t>P</a:t>
              </a:r>
            </a:p>
          </p:txBody>
        </p:sp>
      </p:grpSp>
      <p:grpSp>
        <p:nvGrpSpPr>
          <p:cNvPr id="70661" name="Group 47"/>
          <p:cNvGrpSpPr>
            <a:grpSpLocks/>
          </p:cNvGrpSpPr>
          <p:nvPr/>
        </p:nvGrpSpPr>
        <p:grpSpPr bwMode="auto">
          <a:xfrm>
            <a:off x="5908675" y="2667000"/>
            <a:ext cx="3235325" cy="2514600"/>
            <a:chOff x="1872" y="2743"/>
            <a:chExt cx="1512" cy="1584"/>
          </a:xfrm>
        </p:grpSpPr>
        <p:sp>
          <p:nvSpPr>
            <p:cNvPr id="70663" name="Oval 48"/>
            <p:cNvSpPr>
              <a:spLocks noChangeArrowheads="1"/>
            </p:cNvSpPr>
            <p:nvPr/>
          </p:nvSpPr>
          <p:spPr bwMode="auto">
            <a:xfrm>
              <a:off x="2304" y="274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54</a:t>
              </a:r>
            </a:p>
          </p:txBody>
        </p:sp>
        <p:sp>
          <p:nvSpPr>
            <p:cNvPr id="70664" name="Line 49"/>
            <p:cNvSpPr>
              <a:spLocks noChangeShapeType="1"/>
            </p:cNvSpPr>
            <p:nvPr/>
          </p:nvSpPr>
          <p:spPr bwMode="auto">
            <a:xfrm flipH="1">
              <a:off x="2232" y="2959"/>
              <a:ext cx="144" cy="144"/>
            </a:xfrm>
            <a:prstGeom prst="line">
              <a:avLst/>
            </a:prstGeom>
            <a:noFill/>
            <a:ln w="9525">
              <a:solidFill>
                <a:schemeClr val="tx1"/>
              </a:solidFill>
              <a:round/>
              <a:headEnd/>
              <a:tailEnd type="triangle" w="med" len="med"/>
            </a:ln>
          </p:spPr>
          <p:txBody>
            <a:bodyPr/>
            <a:lstStyle/>
            <a:p>
              <a:endParaRPr lang="en-IN"/>
            </a:p>
          </p:txBody>
        </p:sp>
        <p:sp>
          <p:nvSpPr>
            <p:cNvPr id="70665" name="Oval 50"/>
            <p:cNvSpPr>
              <a:spLocks noChangeArrowheads="1"/>
            </p:cNvSpPr>
            <p:nvPr/>
          </p:nvSpPr>
          <p:spPr bwMode="auto">
            <a:xfrm>
              <a:off x="2088" y="310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27</a:t>
              </a:r>
            </a:p>
          </p:txBody>
        </p:sp>
        <p:sp>
          <p:nvSpPr>
            <p:cNvPr id="70666" name="Line 51"/>
            <p:cNvSpPr>
              <a:spLocks noChangeShapeType="1"/>
            </p:cNvSpPr>
            <p:nvPr/>
          </p:nvSpPr>
          <p:spPr bwMode="auto">
            <a:xfrm>
              <a:off x="2448" y="2959"/>
              <a:ext cx="144" cy="144"/>
            </a:xfrm>
            <a:prstGeom prst="line">
              <a:avLst/>
            </a:prstGeom>
            <a:noFill/>
            <a:ln w="9525">
              <a:solidFill>
                <a:schemeClr val="tx1"/>
              </a:solidFill>
              <a:round/>
              <a:headEnd/>
              <a:tailEnd type="triangle" w="med" len="med"/>
            </a:ln>
          </p:spPr>
          <p:txBody>
            <a:bodyPr/>
            <a:lstStyle/>
            <a:p>
              <a:endParaRPr lang="en-IN"/>
            </a:p>
          </p:txBody>
        </p:sp>
        <p:sp>
          <p:nvSpPr>
            <p:cNvPr id="70667" name="Oval 52"/>
            <p:cNvSpPr>
              <a:spLocks noChangeArrowheads="1"/>
            </p:cNvSpPr>
            <p:nvPr/>
          </p:nvSpPr>
          <p:spPr bwMode="auto">
            <a:xfrm>
              <a:off x="2520" y="310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63</a:t>
              </a:r>
            </a:p>
          </p:txBody>
        </p:sp>
        <p:sp>
          <p:nvSpPr>
            <p:cNvPr id="70668" name="Oval 53"/>
            <p:cNvSpPr>
              <a:spLocks noChangeArrowheads="1"/>
            </p:cNvSpPr>
            <p:nvPr/>
          </p:nvSpPr>
          <p:spPr bwMode="auto">
            <a:xfrm>
              <a:off x="2736" y="339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81</a:t>
              </a:r>
            </a:p>
          </p:txBody>
        </p:sp>
        <p:sp>
          <p:nvSpPr>
            <p:cNvPr id="70669" name="Line 54"/>
            <p:cNvSpPr>
              <a:spLocks noChangeShapeType="1"/>
            </p:cNvSpPr>
            <p:nvPr/>
          </p:nvSpPr>
          <p:spPr bwMode="auto">
            <a:xfrm flipH="1">
              <a:off x="2664" y="3607"/>
              <a:ext cx="144" cy="144"/>
            </a:xfrm>
            <a:prstGeom prst="line">
              <a:avLst/>
            </a:prstGeom>
            <a:noFill/>
            <a:ln w="9525">
              <a:solidFill>
                <a:schemeClr val="tx1"/>
              </a:solidFill>
              <a:round/>
              <a:headEnd/>
              <a:tailEnd type="triangle" w="med" len="med"/>
            </a:ln>
          </p:spPr>
          <p:txBody>
            <a:bodyPr/>
            <a:lstStyle/>
            <a:p>
              <a:endParaRPr lang="en-IN"/>
            </a:p>
          </p:txBody>
        </p:sp>
        <p:sp>
          <p:nvSpPr>
            <p:cNvPr id="70670" name="Oval 55"/>
            <p:cNvSpPr>
              <a:spLocks noChangeArrowheads="1"/>
            </p:cNvSpPr>
            <p:nvPr/>
          </p:nvSpPr>
          <p:spPr bwMode="auto">
            <a:xfrm>
              <a:off x="2520" y="375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72</a:t>
              </a:r>
            </a:p>
          </p:txBody>
        </p:sp>
        <p:sp>
          <p:nvSpPr>
            <p:cNvPr id="70671" name="Line 56"/>
            <p:cNvSpPr>
              <a:spLocks noChangeShapeType="1"/>
            </p:cNvSpPr>
            <p:nvPr/>
          </p:nvSpPr>
          <p:spPr bwMode="auto">
            <a:xfrm>
              <a:off x="2880" y="3607"/>
              <a:ext cx="144" cy="144"/>
            </a:xfrm>
            <a:prstGeom prst="line">
              <a:avLst/>
            </a:prstGeom>
            <a:noFill/>
            <a:ln w="9525">
              <a:solidFill>
                <a:schemeClr val="tx1"/>
              </a:solidFill>
              <a:round/>
              <a:headEnd/>
              <a:tailEnd type="triangle" w="med" len="med"/>
            </a:ln>
          </p:spPr>
          <p:txBody>
            <a:bodyPr/>
            <a:lstStyle/>
            <a:p>
              <a:endParaRPr lang="en-IN"/>
            </a:p>
          </p:txBody>
        </p:sp>
        <p:sp>
          <p:nvSpPr>
            <p:cNvPr id="70672" name="Oval 57"/>
            <p:cNvSpPr>
              <a:spLocks noChangeArrowheads="1"/>
            </p:cNvSpPr>
            <p:nvPr/>
          </p:nvSpPr>
          <p:spPr bwMode="auto">
            <a:xfrm>
              <a:off x="2952" y="375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90</a:t>
              </a:r>
            </a:p>
          </p:txBody>
        </p:sp>
        <p:sp>
          <p:nvSpPr>
            <p:cNvPr id="70673" name="Line 58"/>
            <p:cNvSpPr>
              <a:spLocks noChangeShapeType="1"/>
            </p:cNvSpPr>
            <p:nvPr/>
          </p:nvSpPr>
          <p:spPr bwMode="auto">
            <a:xfrm>
              <a:off x="2664" y="3319"/>
              <a:ext cx="144" cy="72"/>
            </a:xfrm>
            <a:prstGeom prst="line">
              <a:avLst/>
            </a:prstGeom>
            <a:noFill/>
            <a:ln w="9525">
              <a:solidFill>
                <a:schemeClr val="tx1"/>
              </a:solidFill>
              <a:round/>
              <a:headEnd/>
              <a:tailEnd type="triangle" w="med" len="med"/>
            </a:ln>
          </p:spPr>
          <p:txBody>
            <a:bodyPr/>
            <a:lstStyle/>
            <a:p>
              <a:endParaRPr lang="en-IN"/>
            </a:p>
          </p:txBody>
        </p:sp>
        <p:sp>
          <p:nvSpPr>
            <p:cNvPr id="70674" name="Line 59"/>
            <p:cNvSpPr>
              <a:spLocks noChangeShapeType="1"/>
            </p:cNvSpPr>
            <p:nvPr/>
          </p:nvSpPr>
          <p:spPr bwMode="auto">
            <a:xfrm>
              <a:off x="3096" y="3967"/>
              <a:ext cx="144" cy="144"/>
            </a:xfrm>
            <a:prstGeom prst="line">
              <a:avLst/>
            </a:prstGeom>
            <a:noFill/>
            <a:ln w="9525">
              <a:solidFill>
                <a:schemeClr val="tx1"/>
              </a:solidFill>
              <a:round/>
              <a:headEnd/>
              <a:tailEnd type="triangle" w="med" len="med"/>
            </a:ln>
          </p:spPr>
          <p:txBody>
            <a:bodyPr/>
            <a:lstStyle/>
            <a:p>
              <a:endParaRPr lang="en-IN"/>
            </a:p>
          </p:txBody>
        </p:sp>
        <p:sp>
          <p:nvSpPr>
            <p:cNvPr id="70675" name="Oval 60"/>
            <p:cNvSpPr>
              <a:spLocks noChangeArrowheads="1"/>
            </p:cNvSpPr>
            <p:nvPr/>
          </p:nvSpPr>
          <p:spPr bwMode="auto">
            <a:xfrm>
              <a:off x="3168" y="4111"/>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99</a:t>
              </a:r>
            </a:p>
          </p:txBody>
        </p:sp>
        <p:sp>
          <p:nvSpPr>
            <p:cNvPr id="70676" name="Line 61"/>
            <p:cNvSpPr>
              <a:spLocks noChangeShapeType="1"/>
            </p:cNvSpPr>
            <p:nvPr/>
          </p:nvSpPr>
          <p:spPr bwMode="auto">
            <a:xfrm flipH="1">
              <a:off x="2016" y="3319"/>
              <a:ext cx="144" cy="144"/>
            </a:xfrm>
            <a:prstGeom prst="line">
              <a:avLst/>
            </a:prstGeom>
            <a:noFill/>
            <a:ln w="9525">
              <a:solidFill>
                <a:schemeClr val="tx1"/>
              </a:solidFill>
              <a:round/>
              <a:headEnd/>
              <a:tailEnd type="triangle" w="med" len="med"/>
            </a:ln>
          </p:spPr>
          <p:txBody>
            <a:bodyPr/>
            <a:lstStyle/>
            <a:p>
              <a:endParaRPr lang="en-IN"/>
            </a:p>
          </p:txBody>
        </p:sp>
        <p:sp>
          <p:nvSpPr>
            <p:cNvPr id="70677" name="Oval 62"/>
            <p:cNvSpPr>
              <a:spLocks noChangeArrowheads="1"/>
            </p:cNvSpPr>
            <p:nvPr/>
          </p:nvSpPr>
          <p:spPr bwMode="auto">
            <a:xfrm>
              <a:off x="1872" y="346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9</a:t>
              </a:r>
            </a:p>
          </p:txBody>
        </p:sp>
        <p:sp>
          <p:nvSpPr>
            <p:cNvPr id="70678" name="Line 63"/>
            <p:cNvSpPr>
              <a:spLocks noChangeShapeType="1"/>
            </p:cNvSpPr>
            <p:nvPr/>
          </p:nvSpPr>
          <p:spPr bwMode="auto">
            <a:xfrm>
              <a:off x="2232" y="3319"/>
              <a:ext cx="144" cy="144"/>
            </a:xfrm>
            <a:prstGeom prst="line">
              <a:avLst/>
            </a:prstGeom>
            <a:noFill/>
            <a:ln w="9525">
              <a:solidFill>
                <a:schemeClr val="tx1"/>
              </a:solidFill>
              <a:round/>
              <a:headEnd/>
              <a:tailEnd type="triangle" w="med" len="med"/>
            </a:ln>
          </p:spPr>
          <p:txBody>
            <a:bodyPr/>
            <a:lstStyle/>
            <a:p>
              <a:endParaRPr lang="en-IN"/>
            </a:p>
          </p:txBody>
        </p:sp>
        <p:sp>
          <p:nvSpPr>
            <p:cNvPr id="70679" name="Oval 64"/>
            <p:cNvSpPr>
              <a:spLocks noChangeArrowheads="1"/>
            </p:cNvSpPr>
            <p:nvPr/>
          </p:nvSpPr>
          <p:spPr bwMode="auto">
            <a:xfrm>
              <a:off x="2304" y="346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45</a:t>
              </a:r>
            </a:p>
          </p:txBody>
        </p:sp>
        <p:sp>
          <p:nvSpPr>
            <p:cNvPr id="70680" name="Line 65"/>
            <p:cNvSpPr>
              <a:spLocks noChangeShapeType="1"/>
            </p:cNvSpPr>
            <p:nvPr/>
          </p:nvSpPr>
          <p:spPr bwMode="auto">
            <a:xfrm>
              <a:off x="2016" y="3679"/>
              <a:ext cx="144" cy="144"/>
            </a:xfrm>
            <a:prstGeom prst="line">
              <a:avLst/>
            </a:prstGeom>
            <a:noFill/>
            <a:ln w="9525">
              <a:solidFill>
                <a:schemeClr val="tx1"/>
              </a:solidFill>
              <a:round/>
              <a:headEnd/>
              <a:tailEnd type="triangle" w="med" len="med"/>
            </a:ln>
          </p:spPr>
          <p:txBody>
            <a:bodyPr/>
            <a:lstStyle/>
            <a:p>
              <a:endParaRPr lang="en-IN"/>
            </a:p>
          </p:txBody>
        </p:sp>
        <p:sp>
          <p:nvSpPr>
            <p:cNvPr id="70681" name="Oval 66"/>
            <p:cNvSpPr>
              <a:spLocks noChangeArrowheads="1"/>
            </p:cNvSpPr>
            <p:nvPr/>
          </p:nvSpPr>
          <p:spPr bwMode="auto">
            <a:xfrm>
              <a:off x="2088" y="3823"/>
              <a:ext cx="216" cy="216"/>
            </a:xfrm>
            <a:prstGeom prst="ellipse">
              <a:avLst/>
            </a:prstGeom>
            <a:solidFill>
              <a:srgbClr val="FFFFCC"/>
            </a:solidFill>
            <a:ln w="9525">
              <a:solidFill>
                <a:schemeClr val="tx1"/>
              </a:solidFill>
              <a:round/>
              <a:headEnd/>
              <a:tailEnd/>
            </a:ln>
          </p:spPr>
          <p:txBody>
            <a:bodyPr/>
            <a:lstStyle/>
            <a:p>
              <a:r>
                <a:rPr lang="en-US" altLang="en-US" sz="900" b="1">
                  <a:solidFill>
                    <a:srgbClr val="993300"/>
                  </a:solidFill>
                </a:rPr>
                <a:t>18</a:t>
              </a:r>
            </a:p>
          </p:txBody>
        </p:sp>
      </p:grpSp>
      <p:sp>
        <p:nvSpPr>
          <p:cNvPr id="70662" name="AutoShape 46"/>
          <p:cNvSpPr>
            <a:spLocks noChangeArrowheads="1"/>
          </p:cNvSpPr>
          <p:nvPr/>
        </p:nvSpPr>
        <p:spPr bwMode="auto">
          <a:xfrm>
            <a:off x="6172200" y="2705100"/>
            <a:ext cx="457200" cy="342900"/>
          </a:xfrm>
          <a:prstGeom prst="rightArrow">
            <a:avLst>
              <a:gd name="adj1" fmla="val 50000"/>
              <a:gd name="adj2" fmla="val 33333"/>
            </a:avLst>
          </a:prstGeom>
          <a:solidFill>
            <a:srgbClr val="FFFFCC"/>
          </a:solidFill>
          <a:ln w="9525">
            <a:solidFill>
              <a:schemeClr val="tx1"/>
            </a:solidFill>
            <a:miter lim="800000"/>
            <a:headEnd/>
            <a:tailEnd/>
          </a:ln>
        </p:spPr>
        <p:txBody>
          <a:bodyPr/>
          <a:lstStyle/>
          <a:p>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Algorithm to Insert a Value in a BST</a:t>
            </a:r>
          </a:p>
        </p:txBody>
      </p:sp>
      <p:sp>
        <p:nvSpPr>
          <p:cNvPr id="12291" name="AutoShape 3"/>
          <p:cNvSpPr>
            <a:spLocks noChangeArrowheads="1"/>
          </p:cNvSpPr>
          <p:nvPr/>
        </p:nvSpPr>
        <p:spPr bwMode="auto">
          <a:xfrm>
            <a:off x="1295400" y="1752600"/>
            <a:ext cx="6934200" cy="38862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200" b="1">
                <a:latin typeface="Courier New" pitchFamily="49" charset="0"/>
              </a:rPr>
              <a:t>Insert (TREE, VAL)</a:t>
            </a:r>
          </a:p>
          <a:p>
            <a:pPr eaLnBrk="0" hangingPunct="0"/>
            <a:endParaRPr lang="en-US" altLang="en-US" sz="1200" b="1">
              <a:latin typeface="Courier New" pitchFamily="49" charset="0"/>
            </a:endParaRPr>
          </a:p>
          <a:p>
            <a:pPr eaLnBrk="0" hangingPunct="0"/>
            <a:r>
              <a:rPr lang="en-US" altLang="en-US" sz="1200" b="1">
                <a:latin typeface="Courier New" pitchFamily="49" charset="0"/>
              </a:rPr>
              <a:t>Step 1: IF TREE = NULL, then  </a:t>
            </a:r>
          </a:p>
          <a:p>
            <a:pPr lvl="1" eaLnBrk="0" hangingPunct="0"/>
            <a:r>
              <a:rPr lang="en-US" altLang="en-US" sz="1200" b="1">
                <a:latin typeface="Courier New" pitchFamily="49" charset="0"/>
              </a:rPr>
              <a:t>     Allocate memory for TREE</a:t>
            </a:r>
          </a:p>
          <a:p>
            <a:pPr eaLnBrk="0" hangingPunct="0"/>
            <a:r>
              <a:rPr lang="en-US" altLang="en-US" sz="1200" b="1">
                <a:latin typeface="Courier New" pitchFamily="49" charset="0"/>
              </a:rPr>
              <a:t>          SET TREE-&gt;DATA = VAL</a:t>
            </a:r>
          </a:p>
          <a:p>
            <a:pPr lvl="1" eaLnBrk="0" hangingPunct="0"/>
            <a:r>
              <a:rPr lang="en-US" altLang="en-US" sz="1200" b="1">
                <a:latin typeface="Courier New" pitchFamily="49" charset="0"/>
              </a:rPr>
              <a:t>     SET TREE-&gt;LEFT = TREE -&gt;RIGHT = NULL</a:t>
            </a:r>
          </a:p>
          <a:p>
            <a:pPr eaLnBrk="0" hangingPunct="0"/>
            <a:r>
              <a:rPr lang="en-US" altLang="en-US" sz="1200" b="1">
                <a:latin typeface="Courier New" pitchFamily="49" charset="0"/>
              </a:rPr>
              <a:t>        ELSE </a:t>
            </a:r>
          </a:p>
          <a:p>
            <a:pPr lvl="1" eaLnBrk="0" hangingPunct="0"/>
            <a:r>
              <a:rPr lang="en-US" altLang="en-US" sz="1200" b="1">
                <a:latin typeface="Courier New" pitchFamily="49" charset="0"/>
              </a:rPr>
              <a:t>     IF VAL &lt; TREE-&gt;DATA</a:t>
            </a:r>
          </a:p>
          <a:p>
            <a:pPr lvl="1" eaLnBrk="0" hangingPunct="0"/>
            <a:r>
              <a:rPr lang="en-US" altLang="en-US" sz="1200" b="1">
                <a:latin typeface="Courier New" pitchFamily="49" charset="0"/>
              </a:rPr>
              <a:t>	   Insert(TREE-&gt;LEFT, VAL)</a:t>
            </a:r>
          </a:p>
          <a:p>
            <a:pPr lvl="1" eaLnBrk="0" hangingPunct="0"/>
            <a:r>
              <a:rPr lang="en-US" altLang="en-US" sz="1200" b="1">
                <a:latin typeface="Courier New" pitchFamily="49" charset="0"/>
              </a:rPr>
              <a:t>     ELSE</a:t>
            </a:r>
          </a:p>
          <a:p>
            <a:pPr lvl="1" eaLnBrk="0" hangingPunct="0"/>
            <a:r>
              <a:rPr lang="en-US" altLang="en-US" sz="1200" b="1">
                <a:latin typeface="Courier New" pitchFamily="49" charset="0"/>
              </a:rPr>
              <a:t>	   Insert(TREE-&gt;RIGHT, VAL)</a:t>
            </a:r>
          </a:p>
          <a:p>
            <a:pPr eaLnBrk="0" hangingPunct="0"/>
            <a:r>
              <a:rPr lang="en-US" altLang="en-US" sz="1200" b="1">
                <a:latin typeface="Courier New" pitchFamily="49" charset="0"/>
              </a:rPr>
              <a:t>          [END OF IF]</a:t>
            </a:r>
          </a:p>
          <a:p>
            <a:pPr eaLnBrk="0" hangingPunct="0"/>
            <a:r>
              <a:rPr lang="en-US" altLang="en-US" sz="1200" b="1">
                <a:latin typeface="Courier New" pitchFamily="49" charset="0"/>
              </a:rPr>
              <a:t>        [END OF IF]</a:t>
            </a:r>
          </a:p>
          <a:p>
            <a:pPr eaLnBrk="0" hangingPunct="0"/>
            <a:endParaRPr lang="en-US" altLang="en-US" sz="1200" b="1">
              <a:latin typeface="Courier New" pitchFamily="49" charset="0"/>
            </a:endParaRPr>
          </a:p>
          <a:p>
            <a:pPr eaLnBrk="0" hangingPunct="0"/>
            <a:r>
              <a:rPr lang="en-US" altLang="en-US" sz="1200" b="1">
                <a:latin typeface="Courier New" pitchFamily="49" charset="0"/>
              </a:rPr>
              <a:t>Step 2: End</a:t>
            </a:r>
          </a:p>
          <a:p>
            <a:pPr eaLnBrk="0" hangingPunct="0"/>
            <a:endParaRPr lang="en-US" altLang="en-US" sz="1200" b="1">
              <a:latin typeface="Courier New" pitchFamily="49" charset="0"/>
            </a:endParaRPr>
          </a:p>
          <a:p>
            <a:pPr eaLnBrk="0" hangingPunct="0"/>
            <a:endParaRPr lang="en-US" altLang="en-US" sz="1200" b="1">
              <a:latin typeface="Courier New" pitchFamily="49" charset="0"/>
            </a:endParaRPr>
          </a:p>
          <a:p>
            <a:pPr eaLnBrk="0" hangingPunct="0"/>
            <a:r>
              <a:rPr lang="en-US" altLang="en-US" sz="1200">
                <a:latin typeface="Courier New" pitchFamily="49" charset="0"/>
              </a:rPr>
              <a:t>		</a:t>
            </a:r>
          </a:p>
          <a:p>
            <a:pPr eaLnBrk="0" hangingPunct="0"/>
            <a:endParaRPr lang="en-US" altLang="en-US"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Deleting a Value from a BST</a:t>
            </a:r>
          </a:p>
        </p:txBody>
      </p:sp>
      <p:sp>
        <p:nvSpPr>
          <p:cNvPr id="13315" name="Rectangle 3"/>
          <p:cNvSpPr txBox="1">
            <a:spLocks noChangeArrowheads="1"/>
          </p:cNvSpPr>
          <p:nvPr/>
        </p:nvSpPr>
        <p:spPr bwMode="auto">
          <a:xfrm>
            <a:off x="0" y="1219200"/>
            <a:ext cx="8763000" cy="1905000"/>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charset="0"/>
              <a:buChar char="•"/>
            </a:pPr>
            <a:r>
              <a:rPr lang="en-US" altLang="en-US" sz="2400">
                <a:latin typeface="Calibri" pitchFamily="34" charset="0"/>
              </a:rPr>
              <a:t>The delete function deletes a node from the binary search tree. </a:t>
            </a:r>
          </a:p>
          <a:p>
            <a:pPr marL="342900" indent="-342900" eaLnBrk="0" hangingPunct="0">
              <a:lnSpc>
                <a:spcPct val="110000"/>
              </a:lnSpc>
              <a:spcBef>
                <a:spcPct val="20000"/>
              </a:spcBef>
              <a:buFont typeface="Arial" charset="0"/>
              <a:buChar char="•"/>
            </a:pPr>
            <a:r>
              <a:rPr lang="en-US" altLang="en-US" sz="2400">
                <a:latin typeface="Calibri" pitchFamily="34" charset="0"/>
              </a:rPr>
              <a:t>However, care should be taken that the properties of the BSTs do not get violated and nodes are not lost in the process. </a:t>
            </a:r>
          </a:p>
          <a:p>
            <a:pPr marL="342900" indent="-342900" eaLnBrk="0" hangingPunct="0">
              <a:lnSpc>
                <a:spcPct val="110000"/>
              </a:lnSpc>
              <a:spcBef>
                <a:spcPct val="20000"/>
              </a:spcBef>
              <a:buFont typeface="Arial" charset="0"/>
              <a:buChar char="•"/>
            </a:pPr>
            <a:r>
              <a:rPr lang="en-US" altLang="en-US" sz="2400">
                <a:latin typeface="Calibri" pitchFamily="34" charset="0"/>
              </a:rPr>
              <a:t>The deletion of a node involves any of the three cases. </a:t>
            </a:r>
          </a:p>
          <a:p>
            <a:pPr marL="342900" indent="-342900" eaLnBrk="0" hangingPunct="0">
              <a:lnSpc>
                <a:spcPct val="110000"/>
              </a:lnSpc>
              <a:spcBef>
                <a:spcPct val="20000"/>
              </a:spcBef>
              <a:buFont typeface="Arial" charset="0"/>
              <a:buNone/>
            </a:pPr>
            <a:r>
              <a:rPr lang="en-US" altLang="en-US" sz="2400" i="1">
                <a:latin typeface="Calibri" pitchFamily="34" charset="0"/>
              </a:rPr>
              <a:t>Case 1:</a:t>
            </a:r>
            <a:r>
              <a:rPr lang="en-US" altLang="en-US" sz="2400">
                <a:latin typeface="Calibri" pitchFamily="34" charset="0"/>
              </a:rPr>
              <a:t> Deleting a node that has no children. </a:t>
            </a:r>
          </a:p>
          <a:p>
            <a:pPr marL="342900" indent="-342900" eaLnBrk="0" hangingPunct="0">
              <a:lnSpc>
                <a:spcPct val="110000"/>
              </a:lnSpc>
              <a:spcBef>
                <a:spcPct val="20000"/>
              </a:spcBef>
              <a:buFont typeface="Arial" charset="0"/>
              <a:buNone/>
            </a:pPr>
            <a:r>
              <a:rPr lang="en-US" altLang="en-US" sz="2400">
                <a:latin typeface="Calibri" pitchFamily="34" charset="0"/>
              </a:rPr>
              <a:t>For example, deleting node 78 in the tree below.</a:t>
            </a:r>
          </a:p>
        </p:txBody>
      </p:sp>
      <p:grpSp>
        <p:nvGrpSpPr>
          <p:cNvPr id="13316" name="Group 4"/>
          <p:cNvGrpSpPr>
            <a:grpSpLocks/>
          </p:cNvGrpSpPr>
          <p:nvPr/>
        </p:nvGrpSpPr>
        <p:grpSpPr bwMode="auto">
          <a:xfrm>
            <a:off x="1371600" y="4343400"/>
            <a:ext cx="6477000" cy="1676400"/>
            <a:chOff x="744" y="2208"/>
            <a:chExt cx="3096" cy="1079"/>
          </a:xfrm>
        </p:grpSpPr>
        <p:sp>
          <p:nvSpPr>
            <p:cNvPr id="13317" name="Oval 5"/>
            <p:cNvSpPr>
              <a:spLocks noChangeArrowheads="1"/>
            </p:cNvSpPr>
            <p:nvPr/>
          </p:nvSpPr>
          <p:spPr bwMode="auto">
            <a:xfrm>
              <a:off x="888" y="2208"/>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13318" name="Line 6"/>
            <p:cNvSpPr>
              <a:spLocks noChangeShapeType="1"/>
            </p:cNvSpPr>
            <p:nvPr/>
          </p:nvSpPr>
          <p:spPr bwMode="auto">
            <a:xfrm flipH="1">
              <a:off x="888" y="2424"/>
              <a:ext cx="72" cy="72"/>
            </a:xfrm>
            <a:prstGeom prst="line">
              <a:avLst/>
            </a:prstGeom>
            <a:noFill/>
            <a:ln w="9525">
              <a:solidFill>
                <a:schemeClr val="tx1"/>
              </a:solidFill>
              <a:round/>
              <a:headEnd/>
              <a:tailEnd/>
            </a:ln>
          </p:spPr>
          <p:txBody>
            <a:bodyPr/>
            <a:lstStyle/>
            <a:p>
              <a:endParaRPr lang="en-IN"/>
            </a:p>
          </p:txBody>
        </p:sp>
        <p:sp>
          <p:nvSpPr>
            <p:cNvPr id="13319" name="Oval 7"/>
            <p:cNvSpPr>
              <a:spLocks noChangeArrowheads="1"/>
            </p:cNvSpPr>
            <p:nvPr/>
          </p:nvSpPr>
          <p:spPr bwMode="auto">
            <a:xfrm>
              <a:off x="744"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13320" name="Line 8"/>
            <p:cNvSpPr>
              <a:spLocks noChangeShapeType="1"/>
            </p:cNvSpPr>
            <p:nvPr/>
          </p:nvSpPr>
          <p:spPr bwMode="auto">
            <a:xfrm>
              <a:off x="1032" y="2424"/>
              <a:ext cx="72" cy="72"/>
            </a:xfrm>
            <a:prstGeom prst="line">
              <a:avLst/>
            </a:prstGeom>
            <a:noFill/>
            <a:ln w="9525">
              <a:solidFill>
                <a:schemeClr val="tx1"/>
              </a:solidFill>
              <a:round/>
              <a:headEnd/>
              <a:tailEnd/>
            </a:ln>
          </p:spPr>
          <p:txBody>
            <a:bodyPr/>
            <a:lstStyle/>
            <a:p>
              <a:endParaRPr lang="en-IN"/>
            </a:p>
          </p:txBody>
        </p:sp>
        <p:sp>
          <p:nvSpPr>
            <p:cNvPr id="13321" name="Oval 9"/>
            <p:cNvSpPr>
              <a:spLocks noChangeArrowheads="1"/>
            </p:cNvSpPr>
            <p:nvPr/>
          </p:nvSpPr>
          <p:spPr bwMode="auto">
            <a:xfrm>
              <a:off x="1032"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13322" name="Line 10"/>
            <p:cNvSpPr>
              <a:spLocks noChangeShapeType="1"/>
            </p:cNvSpPr>
            <p:nvPr/>
          </p:nvSpPr>
          <p:spPr bwMode="auto">
            <a:xfrm>
              <a:off x="1176" y="2712"/>
              <a:ext cx="72" cy="72"/>
            </a:xfrm>
            <a:prstGeom prst="line">
              <a:avLst/>
            </a:prstGeom>
            <a:noFill/>
            <a:ln w="9525">
              <a:solidFill>
                <a:schemeClr val="tx1"/>
              </a:solidFill>
              <a:round/>
              <a:headEnd/>
              <a:tailEnd/>
            </a:ln>
          </p:spPr>
          <p:txBody>
            <a:bodyPr/>
            <a:lstStyle/>
            <a:p>
              <a:endParaRPr lang="en-IN"/>
            </a:p>
          </p:txBody>
        </p:sp>
        <p:sp>
          <p:nvSpPr>
            <p:cNvPr id="13323" name="Oval 11"/>
            <p:cNvSpPr>
              <a:spLocks noChangeArrowheads="1"/>
            </p:cNvSpPr>
            <p:nvPr/>
          </p:nvSpPr>
          <p:spPr bwMode="auto">
            <a:xfrm>
              <a:off x="1176" y="27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13324" name="Line 12"/>
            <p:cNvSpPr>
              <a:spLocks noChangeShapeType="1"/>
            </p:cNvSpPr>
            <p:nvPr/>
          </p:nvSpPr>
          <p:spPr bwMode="auto">
            <a:xfrm flipH="1">
              <a:off x="1032" y="2712"/>
              <a:ext cx="72" cy="72"/>
            </a:xfrm>
            <a:prstGeom prst="line">
              <a:avLst/>
            </a:prstGeom>
            <a:noFill/>
            <a:ln w="9525">
              <a:solidFill>
                <a:schemeClr val="tx1"/>
              </a:solidFill>
              <a:round/>
              <a:headEnd/>
              <a:tailEnd/>
            </a:ln>
          </p:spPr>
          <p:txBody>
            <a:bodyPr/>
            <a:lstStyle/>
            <a:p>
              <a:endParaRPr lang="en-IN"/>
            </a:p>
          </p:txBody>
        </p:sp>
        <p:sp>
          <p:nvSpPr>
            <p:cNvPr id="13325" name="Oval 13"/>
            <p:cNvSpPr>
              <a:spLocks noChangeArrowheads="1"/>
            </p:cNvSpPr>
            <p:nvPr/>
          </p:nvSpPr>
          <p:spPr bwMode="auto">
            <a:xfrm>
              <a:off x="888" y="27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54</a:t>
              </a:r>
            </a:p>
          </p:txBody>
        </p:sp>
        <p:sp>
          <p:nvSpPr>
            <p:cNvPr id="13326" name="Line 14"/>
            <p:cNvSpPr>
              <a:spLocks noChangeShapeType="1"/>
            </p:cNvSpPr>
            <p:nvPr/>
          </p:nvSpPr>
          <p:spPr bwMode="auto">
            <a:xfrm>
              <a:off x="960" y="2999"/>
              <a:ext cx="72" cy="144"/>
            </a:xfrm>
            <a:prstGeom prst="line">
              <a:avLst/>
            </a:prstGeom>
            <a:noFill/>
            <a:ln w="9525">
              <a:solidFill>
                <a:schemeClr val="tx1"/>
              </a:solidFill>
              <a:round/>
              <a:headEnd/>
              <a:tailEnd/>
            </a:ln>
          </p:spPr>
          <p:txBody>
            <a:bodyPr/>
            <a:lstStyle/>
            <a:p>
              <a:endParaRPr lang="en-IN"/>
            </a:p>
          </p:txBody>
        </p:sp>
        <p:sp>
          <p:nvSpPr>
            <p:cNvPr id="13327" name="Oval 15"/>
            <p:cNvSpPr>
              <a:spLocks noChangeArrowheads="1"/>
            </p:cNvSpPr>
            <p:nvPr/>
          </p:nvSpPr>
          <p:spPr bwMode="auto">
            <a:xfrm>
              <a:off x="888" y="3071"/>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55</a:t>
              </a:r>
            </a:p>
          </p:txBody>
        </p:sp>
        <p:sp>
          <p:nvSpPr>
            <p:cNvPr id="13328" name="Oval 16"/>
            <p:cNvSpPr>
              <a:spLocks noChangeArrowheads="1"/>
            </p:cNvSpPr>
            <p:nvPr/>
          </p:nvSpPr>
          <p:spPr bwMode="auto">
            <a:xfrm>
              <a:off x="1680" y="220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13329" name="Line 17"/>
            <p:cNvSpPr>
              <a:spLocks noChangeShapeType="1"/>
            </p:cNvSpPr>
            <p:nvPr/>
          </p:nvSpPr>
          <p:spPr bwMode="auto">
            <a:xfrm flipH="1">
              <a:off x="1680" y="2424"/>
              <a:ext cx="72" cy="72"/>
            </a:xfrm>
            <a:prstGeom prst="line">
              <a:avLst/>
            </a:prstGeom>
            <a:noFill/>
            <a:ln w="9525">
              <a:solidFill>
                <a:schemeClr val="tx1"/>
              </a:solidFill>
              <a:round/>
              <a:headEnd/>
              <a:tailEnd/>
            </a:ln>
          </p:spPr>
          <p:txBody>
            <a:bodyPr/>
            <a:lstStyle/>
            <a:p>
              <a:endParaRPr lang="en-IN"/>
            </a:p>
          </p:txBody>
        </p:sp>
        <p:sp>
          <p:nvSpPr>
            <p:cNvPr id="13330" name="Oval 18"/>
            <p:cNvSpPr>
              <a:spLocks noChangeArrowheads="1"/>
            </p:cNvSpPr>
            <p:nvPr/>
          </p:nvSpPr>
          <p:spPr bwMode="auto">
            <a:xfrm>
              <a:off x="1536"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13331" name="Line 19"/>
            <p:cNvSpPr>
              <a:spLocks noChangeShapeType="1"/>
            </p:cNvSpPr>
            <p:nvPr/>
          </p:nvSpPr>
          <p:spPr bwMode="auto">
            <a:xfrm>
              <a:off x="1824" y="2424"/>
              <a:ext cx="72" cy="72"/>
            </a:xfrm>
            <a:prstGeom prst="line">
              <a:avLst/>
            </a:prstGeom>
            <a:noFill/>
            <a:ln w="9525">
              <a:solidFill>
                <a:schemeClr val="tx1"/>
              </a:solidFill>
              <a:round/>
              <a:headEnd/>
              <a:tailEnd/>
            </a:ln>
          </p:spPr>
          <p:txBody>
            <a:bodyPr/>
            <a:lstStyle/>
            <a:p>
              <a:endParaRPr lang="en-IN"/>
            </a:p>
          </p:txBody>
        </p:sp>
        <p:sp>
          <p:nvSpPr>
            <p:cNvPr id="13332" name="Oval 20"/>
            <p:cNvSpPr>
              <a:spLocks noChangeArrowheads="1"/>
            </p:cNvSpPr>
            <p:nvPr/>
          </p:nvSpPr>
          <p:spPr bwMode="auto">
            <a:xfrm>
              <a:off x="1824" y="2496"/>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13333" name="Line 21"/>
            <p:cNvSpPr>
              <a:spLocks noChangeShapeType="1"/>
            </p:cNvSpPr>
            <p:nvPr/>
          </p:nvSpPr>
          <p:spPr bwMode="auto">
            <a:xfrm>
              <a:off x="1968" y="2712"/>
              <a:ext cx="72" cy="72"/>
            </a:xfrm>
            <a:prstGeom prst="line">
              <a:avLst/>
            </a:prstGeom>
            <a:noFill/>
            <a:ln w="9525">
              <a:solidFill>
                <a:schemeClr val="tx1"/>
              </a:solidFill>
              <a:round/>
              <a:headEnd/>
              <a:tailEnd/>
            </a:ln>
          </p:spPr>
          <p:txBody>
            <a:bodyPr/>
            <a:lstStyle/>
            <a:p>
              <a:endParaRPr lang="en-IN"/>
            </a:p>
          </p:txBody>
        </p:sp>
        <p:sp>
          <p:nvSpPr>
            <p:cNvPr id="13334" name="Oval 22"/>
            <p:cNvSpPr>
              <a:spLocks noChangeArrowheads="1"/>
            </p:cNvSpPr>
            <p:nvPr/>
          </p:nvSpPr>
          <p:spPr bwMode="auto">
            <a:xfrm>
              <a:off x="1968" y="27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13335" name="Line 23"/>
            <p:cNvSpPr>
              <a:spLocks noChangeShapeType="1"/>
            </p:cNvSpPr>
            <p:nvPr/>
          </p:nvSpPr>
          <p:spPr bwMode="auto">
            <a:xfrm flipH="1">
              <a:off x="1824" y="2712"/>
              <a:ext cx="72" cy="72"/>
            </a:xfrm>
            <a:prstGeom prst="line">
              <a:avLst/>
            </a:prstGeom>
            <a:noFill/>
            <a:ln w="9525">
              <a:solidFill>
                <a:schemeClr val="tx1"/>
              </a:solidFill>
              <a:round/>
              <a:headEnd/>
              <a:tailEnd/>
            </a:ln>
          </p:spPr>
          <p:txBody>
            <a:bodyPr/>
            <a:lstStyle/>
            <a:p>
              <a:endParaRPr lang="en-IN"/>
            </a:p>
          </p:txBody>
        </p:sp>
        <p:sp>
          <p:nvSpPr>
            <p:cNvPr id="13336" name="Oval 24"/>
            <p:cNvSpPr>
              <a:spLocks noChangeArrowheads="1"/>
            </p:cNvSpPr>
            <p:nvPr/>
          </p:nvSpPr>
          <p:spPr bwMode="auto">
            <a:xfrm>
              <a:off x="1680" y="27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54</a:t>
              </a:r>
            </a:p>
          </p:txBody>
        </p:sp>
        <p:sp>
          <p:nvSpPr>
            <p:cNvPr id="13337" name="Line 25"/>
            <p:cNvSpPr>
              <a:spLocks noChangeShapeType="1"/>
            </p:cNvSpPr>
            <p:nvPr/>
          </p:nvSpPr>
          <p:spPr bwMode="auto">
            <a:xfrm>
              <a:off x="1752" y="2999"/>
              <a:ext cx="72" cy="72"/>
            </a:xfrm>
            <a:prstGeom prst="line">
              <a:avLst/>
            </a:prstGeom>
            <a:noFill/>
            <a:ln w="9525">
              <a:solidFill>
                <a:schemeClr val="tx1"/>
              </a:solidFill>
              <a:round/>
              <a:headEnd/>
              <a:tailEnd/>
            </a:ln>
          </p:spPr>
          <p:txBody>
            <a:bodyPr/>
            <a:lstStyle/>
            <a:p>
              <a:endParaRPr lang="en-IN"/>
            </a:p>
          </p:txBody>
        </p:sp>
        <p:sp>
          <p:nvSpPr>
            <p:cNvPr id="13338" name="Oval 26"/>
            <p:cNvSpPr>
              <a:spLocks noChangeArrowheads="1"/>
            </p:cNvSpPr>
            <p:nvPr/>
          </p:nvSpPr>
          <p:spPr bwMode="auto">
            <a:xfrm>
              <a:off x="1680" y="3071"/>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55</a:t>
              </a:r>
            </a:p>
          </p:txBody>
        </p:sp>
        <p:sp>
          <p:nvSpPr>
            <p:cNvPr id="13339" name="Oval 27"/>
            <p:cNvSpPr>
              <a:spLocks noChangeArrowheads="1"/>
            </p:cNvSpPr>
            <p:nvPr/>
          </p:nvSpPr>
          <p:spPr bwMode="auto">
            <a:xfrm>
              <a:off x="2544" y="220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13340" name="Line 28"/>
            <p:cNvSpPr>
              <a:spLocks noChangeShapeType="1"/>
            </p:cNvSpPr>
            <p:nvPr/>
          </p:nvSpPr>
          <p:spPr bwMode="auto">
            <a:xfrm flipH="1">
              <a:off x="2544" y="2424"/>
              <a:ext cx="72" cy="72"/>
            </a:xfrm>
            <a:prstGeom prst="line">
              <a:avLst/>
            </a:prstGeom>
            <a:noFill/>
            <a:ln w="9525">
              <a:solidFill>
                <a:schemeClr val="tx1"/>
              </a:solidFill>
              <a:round/>
              <a:headEnd/>
              <a:tailEnd/>
            </a:ln>
          </p:spPr>
          <p:txBody>
            <a:bodyPr/>
            <a:lstStyle/>
            <a:p>
              <a:endParaRPr lang="en-IN"/>
            </a:p>
          </p:txBody>
        </p:sp>
        <p:sp>
          <p:nvSpPr>
            <p:cNvPr id="13341" name="Oval 29"/>
            <p:cNvSpPr>
              <a:spLocks noChangeArrowheads="1"/>
            </p:cNvSpPr>
            <p:nvPr/>
          </p:nvSpPr>
          <p:spPr bwMode="auto">
            <a:xfrm>
              <a:off x="2400"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13342" name="Line 30"/>
            <p:cNvSpPr>
              <a:spLocks noChangeShapeType="1"/>
            </p:cNvSpPr>
            <p:nvPr/>
          </p:nvSpPr>
          <p:spPr bwMode="auto">
            <a:xfrm>
              <a:off x="2688" y="2424"/>
              <a:ext cx="72" cy="72"/>
            </a:xfrm>
            <a:prstGeom prst="line">
              <a:avLst/>
            </a:prstGeom>
            <a:noFill/>
            <a:ln w="9525">
              <a:solidFill>
                <a:schemeClr val="tx1"/>
              </a:solidFill>
              <a:round/>
              <a:headEnd/>
              <a:tailEnd/>
            </a:ln>
          </p:spPr>
          <p:txBody>
            <a:bodyPr/>
            <a:lstStyle/>
            <a:p>
              <a:endParaRPr lang="en-IN"/>
            </a:p>
          </p:txBody>
        </p:sp>
        <p:sp>
          <p:nvSpPr>
            <p:cNvPr id="13343" name="Oval 31"/>
            <p:cNvSpPr>
              <a:spLocks noChangeArrowheads="1"/>
            </p:cNvSpPr>
            <p:nvPr/>
          </p:nvSpPr>
          <p:spPr bwMode="auto">
            <a:xfrm>
              <a:off x="2688"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13344" name="Line 32"/>
            <p:cNvSpPr>
              <a:spLocks noChangeShapeType="1"/>
            </p:cNvSpPr>
            <p:nvPr/>
          </p:nvSpPr>
          <p:spPr bwMode="auto">
            <a:xfrm>
              <a:off x="2832" y="2712"/>
              <a:ext cx="72" cy="72"/>
            </a:xfrm>
            <a:prstGeom prst="line">
              <a:avLst/>
            </a:prstGeom>
            <a:noFill/>
            <a:ln w="9525">
              <a:solidFill>
                <a:schemeClr val="tx1"/>
              </a:solidFill>
              <a:round/>
              <a:headEnd/>
              <a:tailEnd/>
            </a:ln>
          </p:spPr>
          <p:txBody>
            <a:bodyPr/>
            <a:lstStyle/>
            <a:p>
              <a:endParaRPr lang="en-IN"/>
            </a:p>
          </p:txBody>
        </p:sp>
        <p:sp>
          <p:nvSpPr>
            <p:cNvPr id="13345" name="Oval 33"/>
            <p:cNvSpPr>
              <a:spLocks noChangeArrowheads="1"/>
            </p:cNvSpPr>
            <p:nvPr/>
          </p:nvSpPr>
          <p:spPr bwMode="auto">
            <a:xfrm>
              <a:off x="2832" y="2784"/>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900" b="1">
                  <a:solidFill>
                    <a:srgbClr val="993300"/>
                  </a:solidFill>
                </a:rPr>
                <a:t>78</a:t>
              </a:r>
            </a:p>
          </p:txBody>
        </p:sp>
        <p:sp>
          <p:nvSpPr>
            <p:cNvPr id="13346" name="Line 34"/>
            <p:cNvSpPr>
              <a:spLocks noChangeShapeType="1"/>
            </p:cNvSpPr>
            <p:nvPr/>
          </p:nvSpPr>
          <p:spPr bwMode="auto">
            <a:xfrm flipH="1">
              <a:off x="2688" y="2712"/>
              <a:ext cx="72" cy="72"/>
            </a:xfrm>
            <a:prstGeom prst="line">
              <a:avLst/>
            </a:prstGeom>
            <a:noFill/>
            <a:ln w="9525">
              <a:solidFill>
                <a:schemeClr val="tx1"/>
              </a:solidFill>
              <a:round/>
              <a:headEnd/>
              <a:tailEnd/>
            </a:ln>
          </p:spPr>
          <p:txBody>
            <a:bodyPr/>
            <a:lstStyle/>
            <a:p>
              <a:endParaRPr lang="en-IN"/>
            </a:p>
          </p:txBody>
        </p:sp>
        <p:sp>
          <p:nvSpPr>
            <p:cNvPr id="13347" name="Oval 35"/>
            <p:cNvSpPr>
              <a:spLocks noChangeArrowheads="1"/>
            </p:cNvSpPr>
            <p:nvPr/>
          </p:nvSpPr>
          <p:spPr bwMode="auto">
            <a:xfrm>
              <a:off x="2544" y="27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54</a:t>
              </a:r>
            </a:p>
          </p:txBody>
        </p:sp>
        <p:sp>
          <p:nvSpPr>
            <p:cNvPr id="13348" name="Line 36"/>
            <p:cNvSpPr>
              <a:spLocks noChangeShapeType="1"/>
            </p:cNvSpPr>
            <p:nvPr/>
          </p:nvSpPr>
          <p:spPr bwMode="auto">
            <a:xfrm>
              <a:off x="2616" y="2999"/>
              <a:ext cx="72" cy="144"/>
            </a:xfrm>
            <a:prstGeom prst="line">
              <a:avLst/>
            </a:prstGeom>
            <a:noFill/>
            <a:ln w="9525">
              <a:solidFill>
                <a:schemeClr val="tx1"/>
              </a:solidFill>
              <a:round/>
              <a:headEnd/>
              <a:tailEnd/>
            </a:ln>
          </p:spPr>
          <p:txBody>
            <a:bodyPr/>
            <a:lstStyle/>
            <a:p>
              <a:endParaRPr lang="en-IN"/>
            </a:p>
          </p:txBody>
        </p:sp>
        <p:sp>
          <p:nvSpPr>
            <p:cNvPr id="13349" name="Oval 37"/>
            <p:cNvSpPr>
              <a:spLocks noChangeArrowheads="1"/>
            </p:cNvSpPr>
            <p:nvPr/>
          </p:nvSpPr>
          <p:spPr bwMode="auto">
            <a:xfrm>
              <a:off x="2544" y="3071"/>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55</a:t>
              </a:r>
            </a:p>
          </p:txBody>
        </p:sp>
        <p:sp>
          <p:nvSpPr>
            <p:cNvPr id="13350" name="Oval 38"/>
            <p:cNvSpPr>
              <a:spLocks noChangeArrowheads="1"/>
            </p:cNvSpPr>
            <p:nvPr/>
          </p:nvSpPr>
          <p:spPr bwMode="auto">
            <a:xfrm>
              <a:off x="3480" y="220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45</a:t>
              </a:r>
            </a:p>
          </p:txBody>
        </p:sp>
        <p:sp>
          <p:nvSpPr>
            <p:cNvPr id="13351" name="Line 39"/>
            <p:cNvSpPr>
              <a:spLocks noChangeShapeType="1"/>
            </p:cNvSpPr>
            <p:nvPr/>
          </p:nvSpPr>
          <p:spPr bwMode="auto">
            <a:xfrm flipH="1">
              <a:off x="3480" y="2424"/>
              <a:ext cx="72" cy="72"/>
            </a:xfrm>
            <a:prstGeom prst="line">
              <a:avLst/>
            </a:prstGeom>
            <a:noFill/>
            <a:ln w="9525">
              <a:solidFill>
                <a:schemeClr val="tx1"/>
              </a:solidFill>
              <a:round/>
              <a:headEnd/>
              <a:tailEnd/>
            </a:ln>
          </p:spPr>
          <p:txBody>
            <a:bodyPr/>
            <a:lstStyle/>
            <a:p>
              <a:endParaRPr lang="en-IN"/>
            </a:p>
          </p:txBody>
        </p:sp>
        <p:sp>
          <p:nvSpPr>
            <p:cNvPr id="13352" name="Oval 40"/>
            <p:cNvSpPr>
              <a:spLocks noChangeArrowheads="1"/>
            </p:cNvSpPr>
            <p:nvPr/>
          </p:nvSpPr>
          <p:spPr bwMode="auto">
            <a:xfrm>
              <a:off x="3336"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39</a:t>
              </a:r>
            </a:p>
          </p:txBody>
        </p:sp>
        <p:sp>
          <p:nvSpPr>
            <p:cNvPr id="13353" name="Line 41"/>
            <p:cNvSpPr>
              <a:spLocks noChangeShapeType="1"/>
            </p:cNvSpPr>
            <p:nvPr/>
          </p:nvSpPr>
          <p:spPr bwMode="auto">
            <a:xfrm>
              <a:off x="3624" y="2424"/>
              <a:ext cx="72" cy="72"/>
            </a:xfrm>
            <a:prstGeom prst="line">
              <a:avLst/>
            </a:prstGeom>
            <a:noFill/>
            <a:ln w="9525">
              <a:solidFill>
                <a:schemeClr val="tx1"/>
              </a:solidFill>
              <a:round/>
              <a:headEnd/>
              <a:tailEnd/>
            </a:ln>
          </p:spPr>
          <p:txBody>
            <a:bodyPr/>
            <a:lstStyle/>
            <a:p>
              <a:endParaRPr lang="en-IN"/>
            </a:p>
          </p:txBody>
        </p:sp>
        <p:sp>
          <p:nvSpPr>
            <p:cNvPr id="13354" name="Oval 42"/>
            <p:cNvSpPr>
              <a:spLocks noChangeArrowheads="1"/>
            </p:cNvSpPr>
            <p:nvPr/>
          </p:nvSpPr>
          <p:spPr bwMode="auto">
            <a:xfrm>
              <a:off x="3624" y="249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56</a:t>
              </a:r>
            </a:p>
          </p:txBody>
        </p:sp>
        <p:sp>
          <p:nvSpPr>
            <p:cNvPr id="13355" name="Line 43"/>
            <p:cNvSpPr>
              <a:spLocks noChangeShapeType="1"/>
            </p:cNvSpPr>
            <p:nvPr/>
          </p:nvSpPr>
          <p:spPr bwMode="auto">
            <a:xfrm flipH="1">
              <a:off x="3624" y="2712"/>
              <a:ext cx="72" cy="72"/>
            </a:xfrm>
            <a:prstGeom prst="line">
              <a:avLst/>
            </a:prstGeom>
            <a:noFill/>
            <a:ln w="9525">
              <a:solidFill>
                <a:schemeClr val="tx1"/>
              </a:solidFill>
              <a:round/>
              <a:headEnd/>
              <a:tailEnd/>
            </a:ln>
          </p:spPr>
          <p:txBody>
            <a:bodyPr/>
            <a:lstStyle/>
            <a:p>
              <a:endParaRPr lang="en-IN"/>
            </a:p>
          </p:txBody>
        </p:sp>
        <p:sp>
          <p:nvSpPr>
            <p:cNvPr id="13356" name="Oval 44"/>
            <p:cNvSpPr>
              <a:spLocks noChangeArrowheads="1"/>
            </p:cNvSpPr>
            <p:nvPr/>
          </p:nvSpPr>
          <p:spPr bwMode="auto">
            <a:xfrm>
              <a:off x="3480" y="27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54</a:t>
              </a:r>
            </a:p>
          </p:txBody>
        </p:sp>
        <p:sp>
          <p:nvSpPr>
            <p:cNvPr id="13357" name="Line 45"/>
            <p:cNvSpPr>
              <a:spLocks noChangeShapeType="1"/>
            </p:cNvSpPr>
            <p:nvPr/>
          </p:nvSpPr>
          <p:spPr bwMode="auto">
            <a:xfrm>
              <a:off x="3552" y="2999"/>
              <a:ext cx="72" cy="144"/>
            </a:xfrm>
            <a:prstGeom prst="line">
              <a:avLst/>
            </a:prstGeom>
            <a:noFill/>
            <a:ln w="9525">
              <a:solidFill>
                <a:schemeClr val="tx1"/>
              </a:solidFill>
              <a:round/>
              <a:headEnd/>
              <a:tailEnd/>
            </a:ln>
          </p:spPr>
          <p:txBody>
            <a:bodyPr/>
            <a:lstStyle/>
            <a:p>
              <a:endParaRPr lang="en-IN"/>
            </a:p>
          </p:txBody>
        </p:sp>
        <p:sp>
          <p:nvSpPr>
            <p:cNvPr id="13358" name="Oval 46"/>
            <p:cNvSpPr>
              <a:spLocks noChangeArrowheads="1"/>
            </p:cNvSpPr>
            <p:nvPr/>
          </p:nvSpPr>
          <p:spPr bwMode="auto">
            <a:xfrm>
              <a:off x="3480" y="3071"/>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900" b="1">
                  <a:solidFill>
                    <a:srgbClr val="993300"/>
                  </a:solidFill>
                </a:rPr>
                <a:t>55</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Deleting a Value from a BST</a:t>
            </a:r>
          </a:p>
        </p:txBody>
      </p:sp>
      <p:sp>
        <p:nvSpPr>
          <p:cNvPr id="14339" name="Rectangle 2"/>
          <p:cNvSpPr txBox="1">
            <a:spLocks noChangeArrowheads="1"/>
          </p:cNvSpPr>
          <p:nvPr/>
        </p:nvSpPr>
        <p:spPr bwMode="auto">
          <a:xfrm>
            <a:off x="0" y="1219200"/>
            <a:ext cx="8915400" cy="1600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en-US" sz="2400" i="1" dirty="0">
                <a:latin typeface="Calibri" pitchFamily="34" charset="0"/>
              </a:rPr>
              <a:t>Case 2:</a:t>
            </a:r>
            <a:r>
              <a:rPr lang="en-US" altLang="en-US" sz="2400" dirty="0">
                <a:latin typeface="Calibri" pitchFamily="34" charset="0"/>
              </a:rPr>
              <a:t> Deleting a node with one child (either left or right).</a:t>
            </a:r>
          </a:p>
          <a:p>
            <a:pPr marL="342900" indent="-342900" eaLnBrk="0" hangingPunct="0">
              <a:spcBef>
                <a:spcPct val="20000"/>
              </a:spcBef>
              <a:buFont typeface="Arial" charset="0"/>
              <a:buChar char="•"/>
            </a:pPr>
            <a:r>
              <a:rPr lang="en-US" altLang="en-US" sz="2400" dirty="0">
                <a:latin typeface="Calibri" pitchFamily="34" charset="0"/>
              </a:rPr>
              <a:t>To handle the deletion, the node’s child is set to be the child of the node’s parent. </a:t>
            </a:r>
          </a:p>
          <a:p>
            <a:pPr marL="342900" indent="-342900" eaLnBrk="0" hangingPunct="0">
              <a:spcBef>
                <a:spcPct val="20000"/>
              </a:spcBef>
              <a:buFont typeface="Arial" charset="0"/>
              <a:buChar char="•"/>
            </a:pPr>
            <a:r>
              <a:rPr lang="en-US" altLang="en-US" sz="2400" dirty="0">
                <a:latin typeface="Calibri" pitchFamily="34" charset="0"/>
              </a:rPr>
              <a:t>Now, if the node was the left child of its parent, the node’s child becomes the </a:t>
            </a:r>
            <a:r>
              <a:rPr lang="en-US" altLang="en-US" sz="2400" dirty="0" smtClean="0">
                <a:latin typeface="Calibri" pitchFamily="34" charset="0"/>
              </a:rPr>
              <a:t>right </a:t>
            </a:r>
            <a:r>
              <a:rPr lang="en-US" altLang="en-US" sz="2400" dirty="0">
                <a:latin typeface="Calibri" pitchFamily="34" charset="0"/>
              </a:rPr>
              <a:t>child of the node’s parent. </a:t>
            </a:r>
          </a:p>
          <a:p>
            <a:pPr marL="342900" indent="-342900" eaLnBrk="0" hangingPunct="0">
              <a:spcBef>
                <a:spcPct val="20000"/>
              </a:spcBef>
              <a:buFont typeface="Arial" charset="0"/>
              <a:buChar char="•"/>
            </a:pPr>
            <a:r>
              <a:rPr lang="en-US" altLang="en-US" sz="2400" dirty="0">
                <a:latin typeface="Calibri" pitchFamily="34" charset="0"/>
              </a:rPr>
              <a:t>Correspondingly, if the node was the right child of its parent, the node’s child becomes </a:t>
            </a:r>
            <a:r>
              <a:rPr lang="en-US" altLang="en-US" sz="2400">
                <a:latin typeface="Calibri" pitchFamily="34" charset="0"/>
              </a:rPr>
              <a:t>the </a:t>
            </a:r>
            <a:r>
              <a:rPr lang="en-US" altLang="en-US" sz="2400" smtClean="0">
                <a:latin typeface="Calibri" pitchFamily="34" charset="0"/>
              </a:rPr>
              <a:t>left </a:t>
            </a:r>
            <a:r>
              <a:rPr lang="en-US" altLang="en-US" sz="2400" dirty="0">
                <a:latin typeface="Calibri" pitchFamily="34" charset="0"/>
              </a:rPr>
              <a:t>child of the node’s parent. </a:t>
            </a:r>
          </a:p>
        </p:txBody>
      </p:sp>
      <p:grpSp>
        <p:nvGrpSpPr>
          <p:cNvPr id="14340" name="Group 3"/>
          <p:cNvGrpSpPr>
            <a:grpSpLocks/>
          </p:cNvGrpSpPr>
          <p:nvPr/>
        </p:nvGrpSpPr>
        <p:grpSpPr bwMode="auto">
          <a:xfrm>
            <a:off x="1219200" y="4337050"/>
            <a:ext cx="6858000" cy="1682750"/>
            <a:chOff x="648" y="1392"/>
            <a:chExt cx="3240" cy="1060"/>
          </a:xfrm>
        </p:grpSpPr>
        <p:sp>
          <p:nvSpPr>
            <p:cNvPr id="14341" name="Oval 4"/>
            <p:cNvSpPr>
              <a:spLocks noChangeArrowheads="1"/>
            </p:cNvSpPr>
            <p:nvPr/>
          </p:nvSpPr>
          <p:spPr bwMode="auto">
            <a:xfrm>
              <a:off x="792" y="1392"/>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1000" b="1">
                  <a:solidFill>
                    <a:srgbClr val="993300"/>
                  </a:solidFill>
                </a:rPr>
                <a:t>45</a:t>
              </a:r>
            </a:p>
          </p:txBody>
        </p:sp>
        <p:sp>
          <p:nvSpPr>
            <p:cNvPr id="14342" name="Line 5"/>
            <p:cNvSpPr>
              <a:spLocks noChangeShapeType="1"/>
            </p:cNvSpPr>
            <p:nvPr/>
          </p:nvSpPr>
          <p:spPr bwMode="auto">
            <a:xfrm flipH="1">
              <a:off x="792" y="1608"/>
              <a:ext cx="72" cy="72"/>
            </a:xfrm>
            <a:prstGeom prst="line">
              <a:avLst/>
            </a:prstGeom>
            <a:noFill/>
            <a:ln w="9525">
              <a:solidFill>
                <a:schemeClr val="tx1"/>
              </a:solidFill>
              <a:round/>
              <a:headEnd/>
              <a:tailEnd/>
            </a:ln>
          </p:spPr>
          <p:txBody>
            <a:bodyPr/>
            <a:lstStyle/>
            <a:p>
              <a:endParaRPr lang="en-IN"/>
            </a:p>
          </p:txBody>
        </p:sp>
        <p:sp>
          <p:nvSpPr>
            <p:cNvPr id="14343" name="Oval 6"/>
            <p:cNvSpPr>
              <a:spLocks noChangeArrowheads="1"/>
            </p:cNvSpPr>
            <p:nvPr/>
          </p:nvSpPr>
          <p:spPr bwMode="auto">
            <a:xfrm>
              <a:off x="648"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39</a:t>
              </a:r>
            </a:p>
          </p:txBody>
        </p:sp>
        <p:sp>
          <p:nvSpPr>
            <p:cNvPr id="14344" name="Line 7"/>
            <p:cNvSpPr>
              <a:spLocks noChangeShapeType="1"/>
            </p:cNvSpPr>
            <p:nvPr/>
          </p:nvSpPr>
          <p:spPr bwMode="auto">
            <a:xfrm>
              <a:off x="936" y="1608"/>
              <a:ext cx="72" cy="72"/>
            </a:xfrm>
            <a:prstGeom prst="line">
              <a:avLst/>
            </a:prstGeom>
            <a:noFill/>
            <a:ln w="9525">
              <a:solidFill>
                <a:schemeClr val="tx1"/>
              </a:solidFill>
              <a:round/>
              <a:headEnd/>
              <a:tailEnd/>
            </a:ln>
          </p:spPr>
          <p:txBody>
            <a:bodyPr/>
            <a:lstStyle/>
            <a:p>
              <a:endParaRPr lang="en-IN"/>
            </a:p>
          </p:txBody>
        </p:sp>
        <p:sp>
          <p:nvSpPr>
            <p:cNvPr id="14345" name="Oval 8"/>
            <p:cNvSpPr>
              <a:spLocks noChangeArrowheads="1"/>
            </p:cNvSpPr>
            <p:nvPr/>
          </p:nvSpPr>
          <p:spPr bwMode="auto">
            <a:xfrm>
              <a:off x="936"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56</a:t>
              </a:r>
            </a:p>
          </p:txBody>
        </p:sp>
        <p:sp>
          <p:nvSpPr>
            <p:cNvPr id="14346" name="Line 9"/>
            <p:cNvSpPr>
              <a:spLocks noChangeShapeType="1"/>
            </p:cNvSpPr>
            <p:nvPr/>
          </p:nvSpPr>
          <p:spPr bwMode="auto">
            <a:xfrm>
              <a:off x="1080" y="1896"/>
              <a:ext cx="72" cy="72"/>
            </a:xfrm>
            <a:prstGeom prst="line">
              <a:avLst/>
            </a:prstGeom>
            <a:noFill/>
            <a:ln w="9525">
              <a:solidFill>
                <a:schemeClr val="tx1"/>
              </a:solidFill>
              <a:round/>
              <a:headEnd/>
              <a:tailEnd/>
            </a:ln>
          </p:spPr>
          <p:txBody>
            <a:bodyPr/>
            <a:lstStyle/>
            <a:p>
              <a:endParaRPr lang="en-IN"/>
            </a:p>
          </p:txBody>
        </p:sp>
        <p:sp>
          <p:nvSpPr>
            <p:cNvPr id="14347" name="Oval 10"/>
            <p:cNvSpPr>
              <a:spLocks noChangeArrowheads="1"/>
            </p:cNvSpPr>
            <p:nvPr/>
          </p:nvSpPr>
          <p:spPr bwMode="auto">
            <a:xfrm>
              <a:off x="1080"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78</a:t>
              </a:r>
            </a:p>
          </p:txBody>
        </p:sp>
        <p:sp>
          <p:nvSpPr>
            <p:cNvPr id="14348" name="Line 11"/>
            <p:cNvSpPr>
              <a:spLocks noChangeShapeType="1"/>
            </p:cNvSpPr>
            <p:nvPr/>
          </p:nvSpPr>
          <p:spPr bwMode="auto">
            <a:xfrm flipH="1">
              <a:off x="936" y="1896"/>
              <a:ext cx="72" cy="72"/>
            </a:xfrm>
            <a:prstGeom prst="line">
              <a:avLst/>
            </a:prstGeom>
            <a:noFill/>
            <a:ln w="9525">
              <a:solidFill>
                <a:schemeClr val="tx1"/>
              </a:solidFill>
              <a:round/>
              <a:headEnd/>
              <a:tailEnd/>
            </a:ln>
          </p:spPr>
          <p:txBody>
            <a:bodyPr/>
            <a:lstStyle/>
            <a:p>
              <a:endParaRPr lang="en-IN"/>
            </a:p>
          </p:txBody>
        </p:sp>
        <p:sp>
          <p:nvSpPr>
            <p:cNvPr id="14349" name="Oval 12"/>
            <p:cNvSpPr>
              <a:spLocks noChangeArrowheads="1"/>
            </p:cNvSpPr>
            <p:nvPr/>
          </p:nvSpPr>
          <p:spPr bwMode="auto">
            <a:xfrm>
              <a:off x="792"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54</a:t>
              </a:r>
            </a:p>
          </p:txBody>
        </p:sp>
        <p:sp>
          <p:nvSpPr>
            <p:cNvPr id="14350" name="Line 13"/>
            <p:cNvSpPr>
              <a:spLocks noChangeShapeType="1"/>
            </p:cNvSpPr>
            <p:nvPr/>
          </p:nvSpPr>
          <p:spPr bwMode="auto">
            <a:xfrm>
              <a:off x="936" y="2164"/>
              <a:ext cx="72" cy="72"/>
            </a:xfrm>
            <a:prstGeom prst="line">
              <a:avLst/>
            </a:prstGeom>
            <a:noFill/>
            <a:ln w="9525">
              <a:solidFill>
                <a:schemeClr val="tx1"/>
              </a:solidFill>
              <a:round/>
              <a:headEnd/>
              <a:tailEnd/>
            </a:ln>
          </p:spPr>
          <p:txBody>
            <a:bodyPr/>
            <a:lstStyle/>
            <a:p>
              <a:endParaRPr lang="en-IN"/>
            </a:p>
          </p:txBody>
        </p:sp>
        <p:sp>
          <p:nvSpPr>
            <p:cNvPr id="14351" name="Oval 14"/>
            <p:cNvSpPr>
              <a:spLocks noChangeArrowheads="1"/>
            </p:cNvSpPr>
            <p:nvPr/>
          </p:nvSpPr>
          <p:spPr bwMode="auto">
            <a:xfrm>
              <a:off x="864" y="22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55</a:t>
              </a:r>
            </a:p>
          </p:txBody>
        </p:sp>
        <p:sp>
          <p:nvSpPr>
            <p:cNvPr id="14352" name="Oval 15"/>
            <p:cNvSpPr>
              <a:spLocks noChangeArrowheads="1"/>
            </p:cNvSpPr>
            <p:nvPr/>
          </p:nvSpPr>
          <p:spPr bwMode="auto">
            <a:xfrm>
              <a:off x="1656" y="139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45</a:t>
              </a:r>
            </a:p>
          </p:txBody>
        </p:sp>
        <p:sp>
          <p:nvSpPr>
            <p:cNvPr id="14353" name="Line 16"/>
            <p:cNvSpPr>
              <a:spLocks noChangeShapeType="1"/>
            </p:cNvSpPr>
            <p:nvPr/>
          </p:nvSpPr>
          <p:spPr bwMode="auto">
            <a:xfrm flipH="1">
              <a:off x="1656" y="1608"/>
              <a:ext cx="72" cy="72"/>
            </a:xfrm>
            <a:prstGeom prst="line">
              <a:avLst/>
            </a:prstGeom>
            <a:noFill/>
            <a:ln w="9525">
              <a:solidFill>
                <a:schemeClr val="tx1"/>
              </a:solidFill>
              <a:round/>
              <a:headEnd/>
              <a:tailEnd/>
            </a:ln>
          </p:spPr>
          <p:txBody>
            <a:bodyPr/>
            <a:lstStyle/>
            <a:p>
              <a:endParaRPr lang="en-IN"/>
            </a:p>
          </p:txBody>
        </p:sp>
        <p:sp>
          <p:nvSpPr>
            <p:cNvPr id="14354" name="Oval 17"/>
            <p:cNvSpPr>
              <a:spLocks noChangeArrowheads="1"/>
            </p:cNvSpPr>
            <p:nvPr/>
          </p:nvSpPr>
          <p:spPr bwMode="auto">
            <a:xfrm>
              <a:off x="1512"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39</a:t>
              </a:r>
            </a:p>
          </p:txBody>
        </p:sp>
        <p:sp>
          <p:nvSpPr>
            <p:cNvPr id="14355" name="Line 18"/>
            <p:cNvSpPr>
              <a:spLocks noChangeShapeType="1"/>
            </p:cNvSpPr>
            <p:nvPr/>
          </p:nvSpPr>
          <p:spPr bwMode="auto">
            <a:xfrm>
              <a:off x="1800" y="1608"/>
              <a:ext cx="72" cy="72"/>
            </a:xfrm>
            <a:prstGeom prst="line">
              <a:avLst/>
            </a:prstGeom>
            <a:noFill/>
            <a:ln w="9525">
              <a:solidFill>
                <a:schemeClr val="tx1"/>
              </a:solidFill>
              <a:round/>
              <a:headEnd/>
              <a:tailEnd/>
            </a:ln>
          </p:spPr>
          <p:txBody>
            <a:bodyPr/>
            <a:lstStyle/>
            <a:p>
              <a:endParaRPr lang="en-IN"/>
            </a:p>
          </p:txBody>
        </p:sp>
        <p:sp>
          <p:nvSpPr>
            <p:cNvPr id="14356" name="Oval 19"/>
            <p:cNvSpPr>
              <a:spLocks noChangeArrowheads="1"/>
            </p:cNvSpPr>
            <p:nvPr/>
          </p:nvSpPr>
          <p:spPr bwMode="auto">
            <a:xfrm>
              <a:off x="1800" y="1680"/>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1000" b="1">
                  <a:solidFill>
                    <a:srgbClr val="993300"/>
                  </a:solidFill>
                </a:rPr>
                <a:t>56</a:t>
              </a:r>
            </a:p>
          </p:txBody>
        </p:sp>
        <p:sp>
          <p:nvSpPr>
            <p:cNvPr id="14357" name="Line 20"/>
            <p:cNvSpPr>
              <a:spLocks noChangeShapeType="1"/>
            </p:cNvSpPr>
            <p:nvPr/>
          </p:nvSpPr>
          <p:spPr bwMode="auto">
            <a:xfrm>
              <a:off x="1944" y="1896"/>
              <a:ext cx="72" cy="72"/>
            </a:xfrm>
            <a:prstGeom prst="line">
              <a:avLst/>
            </a:prstGeom>
            <a:noFill/>
            <a:ln w="9525">
              <a:solidFill>
                <a:schemeClr val="tx1"/>
              </a:solidFill>
              <a:round/>
              <a:headEnd/>
              <a:tailEnd/>
            </a:ln>
          </p:spPr>
          <p:txBody>
            <a:bodyPr/>
            <a:lstStyle/>
            <a:p>
              <a:endParaRPr lang="en-IN"/>
            </a:p>
          </p:txBody>
        </p:sp>
        <p:sp>
          <p:nvSpPr>
            <p:cNvPr id="14358" name="Oval 21"/>
            <p:cNvSpPr>
              <a:spLocks noChangeArrowheads="1"/>
            </p:cNvSpPr>
            <p:nvPr/>
          </p:nvSpPr>
          <p:spPr bwMode="auto">
            <a:xfrm>
              <a:off x="1944"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78</a:t>
              </a:r>
            </a:p>
          </p:txBody>
        </p:sp>
        <p:sp>
          <p:nvSpPr>
            <p:cNvPr id="14359" name="Line 22"/>
            <p:cNvSpPr>
              <a:spLocks noChangeShapeType="1"/>
            </p:cNvSpPr>
            <p:nvPr/>
          </p:nvSpPr>
          <p:spPr bwMode="auto">
            <a:xfrm flipH="1">
              <a:off x="1800" y="1896"/>
              <a:ext cx="72" cy="72"/>
            </a:xfrm>
            <a:prstGeom prst="line">
              <a:avLst/>
            </a:prstGeom>
            <a:noFill/>
            <a:ln w="9525">
              <a:solidFill>
                <a:schemeClr val="tx1"/>
              </a:solidFill>
              <a:round/>
              <a:headEnd/>
              <a:tailEnd/>
            </a:ln>
          </p:spPr>
          <p:txBody>
            <a:bodyPr/>
            <a:lstStyle/>
            <a:p>
              <a:endParaRPr lang="en-IN"/>
            </a:p>
          </p:txBody>
        </p:sp>
        <p:sp>
          <p:nvSpPr>
            <p:cNvPr id="14360" name="Oval 23"/>
            <p:cNvSpPr>
              <a:spLocks noChangeArrowheads="1"/>
            </p:cNvSpPr>
            <p:nvPr/>
          </p:nvSpPr>
          <p:spPr bwMode="auto">
            <a:xfrm>
              <a:off x="1656"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54</a:t>
              </a:r>
            </a:p>
          </p:txBody>
        </p:sp>
        <p:sp>
          <p:nvSpPr>
            <p:cNvPr id="14361" name="Line 24"/>
            <p:cNvSpPr>
              <a:spLocks noChangeShapeType="1"/>
            </p:cNvSpPr>
            <p:nvPr/>
          </p:nvSpPr>
          <p:spPr bwMode="auto">
            <a:xfrm>
              <a:off x="1800" y="2164"/>
              <a:ext cx="72" cy="144"/>
            </a:xfrm>
            <a:prstGeom prst="line">
              <a:avLst/>
            </a:prstGeom>
            <a:noFill/>
            <a:ln w="9525">
              <a:solidFill>
                <a:schemeClr val="tx1"/>
              </a:solidFill>
              <a:round/>
              <a:headEnd/>
              <a:tailEnd/>
            </a:ln>
          </p:spPr>
          <p:txBody>
            <a:bodyPr/>
            <a:lstStyle/>
            <a:p>
              <a:endParaRPr lang="en-IN"/>
            </a:p>
          </p:txBody>
        </p:sp>
        <p:sp>
          <p:nvSpPr>
            <p:cNvPr id="14362" name="Oval 25"/>
            <p:cNvSpPr>
              <a:spLocks noChangeArrowheads="1"/>
            </p:cNvSpPr>
            <p:nvPr/>
          </p:nvSpPr>
          <p:spPr bwMode="auto">
            <a:xfrm>
              <a:off x="1728" y="22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55</a:t>
              </a:r>
            </a:p>
          </p:txBody>
        </p:sp>
        <p:sp>
          <p:nvSpPr>
            <p:cNvPr id="14363" name="Oval 26"/>
            <p:cNvSpPr>
              <a:spLocks noChangeArrowheads="1"/>
            </p:cNvSpPr>
            <p:nvPr/>
          </p:nvSpPr>
          <p:spPr bwMode="auto">
            <a:xfrm>
              <a:off x="2448" y="139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45</a:t>
              </a:r>
            </a:p>
          </p:txBody>
        </p:sp>
        <p:sp>
          <p:nvSpPr>
            <p:cNvPr id="14364" name="Line 27"/>
            <p:cNvSpPr>
              <a:spLocks noChangeShapeType="1"/>
            </p:cNvSpPr>
            <p:nvPr/>
          </p:nvSpPr>
          <p:spPr bwMode="auto">
            <a:xfrm flipH="1">
              <a:off x="2448" y="1608"/>
              <a:ext cx="72" cy="72"/>
            </a:xfrm>
            <a:prstGeom prst="line">
              <a:avLst/>
            </a:prstGeom>
            <a:noFill/>
            <a:ln w="9525">
              <a:solidFill>
                <a:schemeClr val="tx1"/>
              </a:solidFill>
              <a:round/>
              <a:headEnd/>
              <a:tailEnd/>
            </a:ln>
          </p:spPr>
          <p:txBody>
            <a:bodyPr/>
            <a:lstStyle/>
            <a:p>
              <a:endParaRPr lang="en-IN"/>
            </a:p>
          </p:txBody>
        </p:sp>
        <p:sp>
          <p:nvSpPr>
            <p:cNvPr id="14365" name="Oval 28"/>
            <p:cNvSpPr>
              <a:spLocks noChangeArrowheads="1"/>
            </p:cNvSpPr>
            <p:nvPr/>
          </p:nvSpPr>
          <p:spPr bwMode="auto">
            <a:xfrm>
              <a:off x="2304"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39</a:t>
              </a:r>
            </a:p>
          </p:txBody>
        </p:sp>
        <p:sp>
          <p:nvSpPr>
            <p:cNvPr id="14366" name="Line 29"/>
            <p:cNvSpPr>
              <a:spLocks noChangeShapeType="1"/>
            </p:cNvSpPr>
            <p:nvPr/>
          </p:nvSpPr>
          <p:spPr bwMode="auto">
            <a:xfrm>
              <a:off x="2592" y="1608"/>
              <a:ext cx="72" cy="72"/>
            </a:xfrm>
            <a:prstGeom prst="line">
              <a:avLst/>
            </a:prstGeom>
            <a:noFill/>
            <a:ln w="9525">
              <a:solidFill>
                <a:schemeClr val="tx1"/>
              </a:solidFill>
              <a:round/>
              <a:headEnd/>
              <a:tailEnd/>
            </a:ln>
          </p:spPr>
          <p:txBody>
            <a:bodyPr/>
            <a:lstStyle/>
            <a:p>
              <a:endParaRPr lang="en-IN"/>
            </a:p>
          </p:txBody>
        </p:sp>
        <p:sp>
          <p:nvSpPr>
            <p:cNvPr id="14367" name="Oval 30"/>
            <p:cNvSpPr>
              <a:spLocks noChangeArrowheads="1"/>
            </p:cNvSpPr>
            <p:nvPr/>
          </p:nvSpPr>
          <p:spPr bwMode="auto">
            <a:xfrm>
              <a:off x="2592"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56</a:t>
              </a:r>
            </a:p>
          </p:txBody>
        </p:sp>
        <p:sp>
          <p:nvSpPr>
            <p:cNvPr id="14368" name="Line 31"/>
            <p:cNvSpPr>
              <a:spLocks noChangeShapeType="1"/>
            </p:cNvSpPr>
            <p:nvPr/>
          </p:nvSpPr>
          <p:spPr bwMode="auto">
            <a:xfrm>
              <a:off x="2736" y="1896"/>
              <a:ext cx="72" cy="72"/>
            </a:xfrm>
            <a:prstGeom prst="line">
              <a:avLst/>
            </a:prstGeom>
            <a:noFill/>
            <a:ln w="9525">
              <a:solidFill>
                <a:schemeClr val="tx1"/>
              </a:solidFill>
              <a:round/>
              <a:headEnd/>
              <a:tailEnd/>
            </a:ln>
          </p:spPr>
          <p:txBody>
            <a:bodyPr/>
            <a:lstStyle/>
            <a:p>
              <a:endParaRPr lang="en-IN"/>
            </a:p>
          </p:txBody>
        </p:sp>
        <p:sp>
          <p:nvSpPr>
            <p:cNvPr id="14369" name="Oval 32"/>
            <p:cNvSpPr>
              <a:spLocks noChangeArrowheads="1"/>
            </p:cNvSpPr>
            <p:nvPr/>
          </p:nvSpPr>
          <p:spPr bwMode="auto">
            <a:xfrm>
              <a:off x="2736"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78</a:t>
              </a:r>
            </a:p>
          </p:txBody>
        </p:sp>
        <p:sp>
          <p:nvSpPr>
            <p:cNvPr id="14370" name="Line 33"/>
            <p:cNvSpPr>
              <a:spLocks noChangeShapeType="1"/>
            </p:cNvSpPr>
            <p:nvPr/>
          </p:nvSpPr>
          <p:spPr bwMode="auto">
            <a:xfrm flipH="1">
              <a:off x="2592" y="1896"/>
              <a:ext cx="72" cy="72"/>
            </a:xfrm>
            <a:prstGeom prst="line">
              <a:avLst/>
            </a:prstGeom>
            <a:noFill/>
            <a:ln w="9525">
              <a:solidFill>
                <a:schemeClr val="tx1"/>
              </a:solidFill>
              <a:round/>
              <a:headEnd/>
              <a:tailEnd/>
            </a:ln>
          </p:spPr>
          <p:txBody>
            <a:bodyPr/>
            <a:lstStyle/>
            <a:p>
              <a:endParaRPr lang="en-IN"/>
            </a:p>
          </p:txBody>
        </p:sp>
        <p:sp>
          <p:nvSpPr>
            <p:cNvPr id="14371" name="Oval 34"/>
            <p:cNvSpPr>
              <a:spLocks noChangeArrowheads="1"/>
            </p:cNvSpPr>
            <p:nvPr/>
          </p:nvSpPr>
          <p:spPr bwMode="auto">
            <a:xfrm>
              <a:off x="2448" y="1968"/>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1000" b="1">
                  <a:solidFill>
                    <a:srgbClr val="993300"/>
                  </a:solidFill>
                </a:rPr>
                <a:t>54</a:t>
              </a:r>
            </a:p>
          </p:txBody>
        </p:sp>
        <p:sp>
          <p:nvSpPr>
            <p:cNvPr id="14372" name="Line 35"/>
            <p:cNvSpPr>
              <a:spLocks noChangeShapeType="1"/>
            </p:cNvSpPr>
            <p:nvPr/>
          </p:nvSpPr>
          <p:spPr bwMode="auto">
            <a:xfrm>
              <a:off x="2592" y="2164"/>
              <a:ext cx="72" cy="72"/>
            </a:xfrm>
            <a:prstGeom prst="line">
              <a:avLst/>
            </a:prstGeom>
            <a:noFill/>
            <a:ln w="9525">
              <a:solidFill>
                <a:schemeClr val="tx1"/>
              </a:solidFill>
              <a:round/>
              <a:headEnd/>
              <a:tailEnd/>
            </a:ln>
          </p:spPr>
          <p:txBody>
            <a:bodyPr/>
            <a:lstStyle/>
            <a:p>
              <a:endParaRPr lang="en-IN"/>
            </a:p>
          </p:txBody>
        </p:sp>
        <p:sp>
          <p:nvSpPr>
            <p:cNvPr id="14373" name="Oval 36"/>
            <p:cNvSpPr>
              <a:spLocks noChangeArrowheads="1"/>
            </p:cNvSpPr>
            <p:nvPr/>
          </p:nvSpPr>
          <p:spPr bwMode="auto">
            <a:xfrm>
              <a:off x="2520" y="22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55</a:t>
              </a:r>
            </a:p>
          </p:txBody>
        </p:sp>
        <p:sp>
          <p:nvSpPr>
            <p:cNvPr id="14374" name="Oval 37"/>
            <p:cNvSpPr>
              <a:spLocks noChangeArrowheads="1"/>
            </p:cNvSpPr>
            <p:nvPr/>
          </p:nvSpPr>
          <p:spPr bwMode="auto">
            <a:xfrm>
              <a:off x="3384" y="139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45</a:t>
              </a:r>
            </a:p>
          </p:txBody>
        </p:sp>
        <p:sp>
          <p:nvSpPr>
            <p:cNvPr id="14375" name="Line 38"/>
            <p:cNvSpPr>
              <a:spLocks noChangeShapeType="1"/>
            </p:cNvSpPr>
            <p:nvPr/>
          </p:nvSpPr>
          <p:spPr bwMode="auto">
            <a:xfrm flipH="1">
              <a:off x="3384" y="1608"/>
              <a:ext cx="72" cy="72"/>
            </a:xfrm>
            <a:prstGeom prst="line">
              <a:avLst/>
            </a:prstGeom>
            <a:noFill/>
            <a:ln w="9525">
              <a:solidFill>
                <a:schemeClr val="tx1"/>
              </a:solidFill>
              <a:round/>
              <a:headEnd/>
              <a:tailEnd/>
            </a:ln>
          </p:spPr>
          <p:txBody>
            <a:bodyPr/>
            <a:lstStyle/>
            <a:p>
              <a:endParaRPr lang="en-IN"/>
            </a:p>
          </p:txBody>
        </p:sp>
        <p:sp>
          <p:nvSpPr>
            <p:cNvPr id="14376" name="Oval 39"/>
            <p:cNvSpPr>
              <a:spLocks noChangeArrowheads="1"/>
            </p:cNvSpPr>
            <p:nvPr/>
          </p:nvSpPr>
          <p:spPr bwMode="auto">
            <a:xfrm>
              <a:off x="3240"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39</a:t>
              </a:r>
            </a:p>
          </p:txBody>
        </p:sp>
        <p:sp>
          <p:nvSpPr>
            <p:cNvPr id="14377" name="Line 40"/>
            <p:cNvSpPr>
              <a:spLocks noChangeShapeType="1"/>
            </p:cNvSpPr>
            <p:nvPr/>
          </p:nvSpPr>
          <p:spPr bwMode="auto">
            <a:xfrm>
              <a:off x="3528" y="1608"/>
              <a:ext cx="72" cy="72"/>
            </a:xfrm>
            <a:prstGeom prst="line">
              <a:avLst/>
            </a:prstGeom>
            <a:noFill/>
            <a:ln w="9525">
              <a:solidFill>
                <a:schemeClr val="tx1"/>
              </a:solidFill>
              <a:round/>
              <a:headEnd/>
              <a:tailEnd/>
            </a:ln>
          </p:spPr>
          <p:txBody>
            <a:bodyPr/>
            <a:lstStyle/>
            <a:p>
              <a:endParaRPr lang="en-IN"/>
            </a:p>
          </p:txBody>
        </p:sp>
        <p:sp>
          <p:nvSpPr>
            <p:cNvPr id="14378" name="Oval 41"/>
            <p:cNvSpPr>
              <a:spLocks noChangeArrowheads="1"/>
            </p:cNvSpPr>
            <p:nvPr/>
          </p:nvSpPr>
          <p:spPr bwMode="auto">
            <a:xfrm>
              <a:off x="3528" y="168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56</a:t>
              </a:r>
            </a:p>
          </p:txBody>
        </p:sp>
        <p:sp>
          <p:nvSpPr>
            <p:cNvPr id="14379" name="Line 42"/>
            <p:cNvSpPr>
              <a:spLocks noChangeShapeType="1"/>
            </p:cNvSpPr>
            <p:nvPr/>
          </p:nvSpPr>
          <p:spPr bwMode="auto">
            <a:xfrm>
              <a:off x="3672" y="1896"/>
              <a:ext cx="72" cy="72"/>
            </a:xfrm>
            <a:prstGeom prst="line">
              <a:avLst/>
            </a:prstGeom>
            <a:noFill/>
            <a:ln w="9525">
              <a:solidFill>
                <a:schemeClr val="tx1"/>
              </a:solidFill>
              <a:round/>
              <a:headEnd/>
              <a:tailEnd/>
            </a:ln>
          </p:spPr>
          <p:txBody>
            <a:bodyPr/>
            <a:lstStyle/>
            <a:p>
              <a:endParaRPr lang="en-IN"/>
            </a:p>
          </p:txBody>
        </p:sp>
        <p:sp>
          <p:nvSpPr>
            <p:cNvPr id="14380" name="Oval 43"/>
            <p:cNvSpPr>
              <a:spLocks noChangeArrowheads="1"/>
            </p:cNvSpPr>
            <p:nvPr/>
          </p:nvSpPr>
          <p:spPr bwMode="auto">
            <a:xfrm>
              <a:off x="3672"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78</a:t>
              </a:r>
            </a:p>
          </p:txBody>
        </p:sp>
        <p:sp>
          <p:nvSpPr>
            <p:cNvPr id="14381" name="Line 44"/>
            <p:cNvSpPr>
              <a:spLocks noChangeShapeType="1"/>
            </p:cNvSpPr>
            <p:nvPr/>
          </p:nvSpPr>
          <p:spPr bwMode="auto">
            <a:xfrm flipH="1">
              <a:off x="3528" y="1896"/>
              <a:ext cx="72" cy="72"/>
            </a:xfrm>
            <a:prstGeom prst="line">
              <a:avLst/>
            </a:prstGeom>
            <a:noFill/>
            <a:ln w="9525">
              <a:solidFill>
                <a:schemeClr val="tx1"/>
              </a:solidFill>
              <a:round/>
              <a:headEnd/>
              <a:tailEnd/>
            </a:ln>
          </p:spPr>
          <p:txBody>
            <a:bodyPr/>
            <a:lstStyle/>
            <a:p>
              <a:endParaRPr lang="en-IN"/>
            </a:p>
          </p:txBody>
        </p:sp>
        <p:sp>
          <p:nvSpPr>
            <p:cNvPr id="14382" name="Oval 45"/>
            <p:cNvSpPr>
              <a:spLocks noChangeArrowheads="1"/>
            </p:cNvSpPr>
            <p:nvPr/>
          </p:nvSpPr>
          <p:spPr bwMode="auto">
            <a:xfrm>
              <a:off x="3384" y="196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55</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algn="ctr" eaLnBrk="1" hangingPunct="1">
              <a:defRPr/>
            </a:pPr>
            <a:r>
              <a:rPr lang="en-US" altLang="en-US" sz="4800" smtClean="0">
                <a:solidFill>
                  <a:schemeClr val="bg1"/>
                </a:solidFill>
                <a:latin typeface="Calibri" pitchFamily="34" charset="0"/>
              </a:rPr>
              <a:t>Deleting a Value from a BST</a:t>
            </a:r>
          </a:p>
        </p:txBody>
      </p:sp>
      <p:grpSp>
        <p:nvGrpSpPr>
          <p:cNvPr id="15363" name="Group 2"/>
          <p:cNvGrpSpPr>
            <a:grpSpLocks/>
          </p:cNvGrpSpPr>
          <p:nvPr/>
        </p:nvGrpSpPr>
        <p:grpSpPr bwMode="auto">
          <a:xfrm>
            <a:off x="838200" y="3962400"/>
            <a:ext cx="7696200" cy="1828800"/>
            <a:chOff x="624" y="384"/>
            <a:chExt cx="3240" cy="1080"/>
          </a:xfrm>
        </p:grpSpPr>
        <p:sp>
          <p:nvSpPr>
            <p:cNvPr id="15365" name="Oval 3"/>
            <p:cNvSpPr>
              <a:spLocks noChangeArrowheads="1"/>
            </p:cNvSpPr>
            <p:nvPr/>
          </p:nvSpPr>
          <p:spPr bwMode="auto">
            <a:xfrm>
              <a:off x="768" y="384"/>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800" b="1">
                  <a:solidFill>
                    <a:schemeClr val="accent2"/>
                  </a:solidFill>
                </a:rPr>
                <a:t>45</a:t>
              </a:r>
              <a:endParaRPr lang="en-US" altLang="en-US" b="1">
                <a:solidFill>
                  <a:schemeClr val="accent2"/>
                </a:solidFill>
              </a:endParaRPr>
            </a:p>
          </p:txBody>
        </p:sp>
        <p:sp>
          <p:nvSpPr>
            <p:cNvPr id="15366" name="Line 4"/>
            <p:cNvSpPr>
              <a:spLocks noChangeShapeType="1"/>
            </p:cNvSpPr>
            <p:nvPr/>
          </p:nvSpPr>
          <p:spPr bwMode="auto">
            <a:xfrm flipH="1">
              <a:off x="768" y="600"/>
              <a:ext cx="72" cy="72"/>
            </a:xfrm>
            <a:prstGeom prst="line">
              <a:avLst/>
            </a:prstGeom>
            <a:noFill/>
            <a:ln w="9525">
              <a:solidFill>
                <a:schemeClr val="tx1"/>
              </a:solidFill>
              <a:round/>
              <a:headEnd/>
              <a:tailEnd/>
            </a:ln>
          </p:spPr>
          <p:txBody>
            <a:bodyPr/>
            <a:lstStyle/>
            <a:p>
              <a:endParaRPr lang="en-IN"/>
            </a:p>
          </p:txBody>
        </p:sp>
        <p:sp>
          <p:nvSpPr>
            <p:cNvPr id="15367" name="Oval 5"/>
            <p:cNvSpPr>
              <a:spLocks noChangeArrowheads="1"/>
            </p:cNvSpPr>
            <p:nvPr/>
          </p:nvSpPr>
          <p:spPr bwMode="auto">
            <a:xfrm>
              <a:off x="624" y="6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39</a:t>
              </a:r>
              <a:endParaRPr lang="en-US" altLang="en-US" b="1">
                <a:solidFill>
                  <a:srgbClr val="993300"/>
                </a:solidFill>
              </a:endParaRPr>
            </a:p>
          </p:txBody>
        </p:sp>
        <p:sp>
          <p:nvSpPr>
            <p:cNvPr id="15368" name="Line 6"/>
            <p:cNvSpPr>
              <a:spLocks noChangeShapeType="1"/>
            </p:cNvSpPr>
            <p:nvPr/>
          </p:nvSpPr>
          <p:spPr bwMode="auto">
            <a:xfrm>
              <a:off x="912" y="600"/>
              <a:ext cx="72" cy="72"/>
            </a:xfrm>
            <a:prstGeom prst="line">
              <a:avLst/>
            </a:prstGeom>
            <a:noFill/>
            <a:ln w="9525">
              <a:solidFill>
                <a:schemeClr val="tx1"/>
              </a:solidFill>
              <a:round/>
              <a:headEnd/>
              <a:tailEnd/>
            </a:ln>
          </p:spPr>
          <p:txBody>
            <a:bodyPr/>
            <a:lstStyle/>
            <a:p>
              <a:endParaRPr lang="en-IN"/>
            </a:p>
          </p:txBody>
        </p:sp>
        <p:sp>
          <p:nvSpPr>
            <p:cNvPr id="15369" name="Oval 7"/>
            <p:cNvSpPr>
              <a:spLocks noChangeArrowheads="1"/>
            </p:cNvSpPr>
            <p:nvPr/>
          </p:nvSpPr>
          <p:spPr bwMode="auto">
            <a:xfrm>
              <a:off x="912" y="6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56</a:t>
              </a:r>
              <a:endParaRPr lang="en-US" altLang="en-US" b="1">
                <a:solidFill>
                  <a:srgbClr val="993300"/>
                </a:solidFill>
              </a:endParaRPr>
            </a:p>
          </p:txBody>
        </p:sp>
        <p:sp>
          <p:nvSpPr>
            <p:cNvPr id="15370" name="Line 8"/>
            <p:cNvSpPr>
              <a:spLocks noChangeShapeType="1"/>
            </p:cNvSpPr>
            <p:nvPr/>
          </p:nvSpPr>
          <p:spPr bwMode="auto">
            <a:xfrm>
              <a:off x="1056" y="888"/>
              <a:ext cx="72" cy="72"/>
            </a:xfrm>
            <a:prstGeom prst="line">
              <a:avLst/>
            </a:prstGeom>
            <a:noFill/>
            <a:ln w="9525">
              <a:solidFill>
                <a:schemeClr val="tx1"/>
              </a:solidFill>
              <a:round/>
              <a:headEnd/>
              <a:tailEnd/>
            </a:ln>
          </p:spPr>
          <p:txBody>
            <a:bodyPr/>
            <a:lstStyle/>
            <a:p>
              <a:endParaRPr lang="en-IN"/>
            </a:p>
          </p:txBody>
        </p:sp>
        <p:sp>
          <p:nvSpPr>
            <p:cNvPr id="15371" name="Oval 9"/>
            <p:cNvSpPr>
              <a:spLocks noChangeArrowheads="1"/>
            </p:cNvSpPr>
            <p:nvPr/>
          </p:nvSpPr>
          <p:spPr bwMode="auto">
            <a:xfrm>
              <a:off x="1056"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78</a:t>
              </a:r>
              <a:endParaRPr lang="en-US" altLang="en-US" b="1">
                <a:solidFill>
                  <a:srgbClr val="993300"/>
                </a:solidFill>
              </a:endParaRPr>
            </a:p>
          </p:txBody>
        </p:sp>
        <p:sp>
          <p:nvSpPr>
            <p:cNvPr id="15372" name="Line 10"/>
            <p:cNvSpPr>
              <a:spLocks noChangeShapeType="1"/>
            </p:cNvSpPr>
            <p:nvPr/>
          </p:nvSpPr>
          <p:spPr bwMode="auto">
            <a:xfrm flipH="1">
              <a:off x="912" y="888"/>
              <a:ext cx="72" cy="72"/>
            </a:xfrm>
            <a:prstGeom prst="line">
              <a:avLst/>
            </a:prstGeom>
            <a:noFill/>
            <a:ln w="9525">
              <a:solidFill>
                <a:schemeClr val="tx1"/>
              </a:solidFill>
              <a:round/>
              <a:headEnd/>
              <a:tailEnd/>
            </a:ln>
          </p:spPr>
          <p:txBody>
            <a:bodyPr/>
            <a:lstStyle/>
            <a:p>
              <a:endParaRPr lang="en-IN"/>
            </a:p>
          </p:txBody>
        </p:sp>
        <p:sp>
          <p:nvSpPr>
            <p:cNvPr id="15373" name="Oval 11"/>
            <p:cNvSpPr>
              <a:spLocks noChangeArrowheads="1"/>
            </p:cNvSpPr>
            <p:nvPr/>
          </p:nvSpPr>
          <p:spPr bwMode="auto">
            <a:xfrm>
              <a:off x="768"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a:solidFill>
                    <a:srgbClr val="993300"/>
                  </a:solidFill>
                </a:rPr>
                <a:t>54</a:t>
              </a:r>
              <a:endParaRPr lang="en-US" altLang="en-US">
                <a:solidFill>
                  <a:srgbClr val="993300"/>
                </a:solidFill>
              </a:endParaRPr>
            </a:p>
          </p:txBody>
        </p:sp>
        <p:sp>
          <p:nvSpPr>
            <p:cNvPr id="15374" name="Line 12"/>
            <p:cNvSpPr>
              <a:spLocks noChangeShapeType="1"/>
            </p:cNvSpPr>
            <p:nvPr/>
          </p:nvSpPr>
          <p:spPr bwMode="auto">
            <a:xfrm>
              <a:off x="840" y="1176"/>
              <a:ext cx="72" cy="144"/>
            </a:xfrm>
            <a:prstGeom prst="line">
              <a:avLst/>
            </a:prstGeom>
            <a:noFill/>
            <a:ln w="9525">
              <a:solidFill>
                <a:schemeClr val="tx1"/>
              </a:solidFill>
              <a:round/>
              <a:headEnd/>
              <a:tailEnd/>
            </a:ln>
          </p:spPr>
          <p:txBody>
            <a:bodyPr/>
            <a:lstStyle/>
            <a:p>
              <a:endParaRPr lang="en-IN"/>
            </a:p>
          </p:txBody>
        </p:sp>
        <p:sp>
          <p:nvSpPr>
            <p:cNvPr id="15375" name="Oval 13"/>
            <p:cNvSpPr>
              <a:spLocks noChangeArrowheads="1"/>
            </p:cNvSpPr>
            <p:nvPr/>
          </p:nvSpPr>
          <p:spPr bwMode="auto">
            <a:xfrm>
              <a:off x="768"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55</a:t>
              </a:r>
              <a:endParaRPr lang="en-US" altLang="en-US" b="1">
                <a:solidFill>
                  <a:srgbClr val="993300"/>
                </a:solidFill>
              </a:endParaRPr>
            </a:p>
          </p:txBody>
        </p:sp>
        <p:sp>
          <p:nvSpPr>
            <p:cNvPr id="15376" name="Line 14"/>
            <p:cNvSpPr>
              <a:spLocks noChangeShapeType="1"/>
            </p:cNvSpPr>
            <p:nvPr/>
          </p:nvSpPr>
          <p:spPr bwMode="auto">
            <a:xfrm>
              <a:off x="1200" y="1176"/>
              <a:ext cx="72" cy="72"/>
            </a:xfrm>
            <a:prstGeom prst="line">
              <a:avLst/>
            </a:prstGeom>
            <a:noFill/>
            <a:ln w="9525">
              <a:solidFill>
                <a:schemeClr val="tx1"/>
              </a:solidFill>
              <a:round/>
              <a:headEnd/>
              <a:tailEnd/>
            </a:ln>
          </p:spPr>
          <p:txBody>
            <a:bodyPr/>
            <a:lstStyle/>
            <a:p>
              <a:endParaRPr lang="en-IN"/>
            </a:p>
          </p:txBody>
        </p:sp>
        <p:sp>
          <p:nvSpPr>
            <p:cNvPr id="15377" name="Oval 15"/>
            <p:cNvSpPr>
              <a:spLocks noChangeArrowheads="1"/>
            </p:cNvSpPr>
            <p:nvPr/>
          </p:nvSpPr>
          <p:spPr bwMode="auto">
            <a:xfrm>
              <a:off x="1200"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80</a:t>
              </a:r>
              <a:endParaRPr lang="en-US" altLang="en-US" b="1">
                <a:solidFill>
                  <a:srgbClr val="993300"/>
                </a:solidFill>
              </a:endParaRPr>
            </a:p>
          </p:txBody>
        </p:sp>
        <p:sp>
          <p:nvSpPr>
            <p:cNvPr id="15378" name="Oval 16"/>
            <p:cNvSpPr>
              <a:spLocks noChangeArrowheads="1"/>
            </p:cNvSpPr>
            <p:nvPr/>
          </p:nvSpPr>
          <p:spPr bwMode="auto">
            <a:xfrm>
              <a:off x="1560" y="3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45</a:t>
              </a:r>
              <a:endParaRPr lang="en-US" altLang="en-US" b="1">
                <a:solidFill>
                  <a:srgbClr val="993300"/>
                </a:solidFill>
              </a:endParaRPr>
            </a:p>
          </p:txBody>
        </p:sp>
        <p:sp>
          <p:nvSpPr>
            <p:cNvPr id="15379" name="Line 17"/>
            <p:cNvSpPr>
              <a:spLocks noChangeShapeType="1"/>
            </p:cNvSpPr>
            <p:nvPr/>
          </p:nvSpPr>
          <p:spPr bwMode="auto">
            <a:xfrm flipH="1">
              <a:off x="1560" y="600"/>
              <a:ext cx="72" cy="72"/>
            </a:xfrm>
            <a:prstGeom prst="line">
              <a:avLst/>
            </a:prstGeom>
            <a:noFill/>
            <a:ln w="9525">
              <a:solidFill>
                <a:schemeClr val="tx1"/>
              </a:solidFill>
              <a:round/>
              <a:headEnd/>
              <a:tailEnd/>
            </a:ln>
          </p:spPr>
          <p:txBody>
            <a:bodyPr/>
            <a:lstStyle/>
            <a:p>
              <a:endParaRPr lang="en-IN"/>
            </a:p>
          </p:txBody>
        </p:sp>
        <p:sp>
          <p:nvSpPr>
            <p:cNvPr id="15380" name="Oval 18"/>
            <p:cNvSpPr>
              <a:spLocks noChangeArrowheads="1"/>
            </p:cNvSpPr>
            <p:nvPr/>
          </p:nvSpPr>
          <p:spPr bwMode="auto">
            <a:xfrm>
              <a:off x="1416" y="6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39</a:t>
              </a:r>
              <a:endParaRPr lang="en-US" altLang="en-US" b="1">
                <a:solidFill>
                  <a:srgbClr val="993300"/>
                </a:solidFill>
              </a:endParaRPr>
            </a:p>
          </p:txBody>
        </p:sp>
        <p:sp>
          <p:nvSpPr>
            <p:cNvPr id="15381" name="Line 19"/>
            <p:cNvSpPr>
              <a:spLocks noChangeShapeType="1"/>
            </p:cNvSpPr>
            <p:nvPr/>
          </p:nvSpPr>
          <p:spPr bwMode="auto">
            <a:xfrm>
              <a:off x="1704" y="600"/>
              <a:ext cx="72" cy="72"/>
            </a:xfrm>
            <a:prstGeom prst="line">
              <a:avLst/>
            </a:prstGeom>
            <a:noFill/>
            <a:ln w="9525">
              <a:solidFill>
                <a:schemeClr val="tx1"/>
              </a:solidFill>
              <a:round/>
              <a:headEnd/>
              <a:tailEnd/>
            </a:ln>
          </p:spPr>
          <p:txBody>
            <a:bodyPr/>
            <a:lstStyle/>
            <a:p>
              <a:endParaRPr lang="en-IN"/>
            </a:p>
          </p:txBody>
        </p:sp>
        <p:sp>
          <p:nvSpPr>
            <p:cNvPr id="15382" name="Oval 20"/>
            <p:cNvSpPr>
              <a:spLocks noChangeArrowheads="1"/>
            </p:cNvSpPr>
            <p:nvPr/>
          </p:nvSpPr>
          <p:spPr bwMode="auto">
            <a:xfrm>
              <a:off x="1704" y="672"/>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1000" b="1">
                  <a:solidFill>
                    <a:srgbClr val="993300"/>
                  </a:solidFill>
                </a:rPr>
                <a:t>56</a:t>
              </a:r>
            </a:p>
          </p:txBody>
        </p:sp>
        <p:sp>
          <p:nvSpPr>
            <p:cNvPr id="15383" name="Line 21"/>
            <p:cNvSpPr>
              <a:spLocks noChangeShapeType="1"/>
            </p:cNvSpPr>
            <p:nvPr/>
          </p:nvSpPr>
          <p:spPr bwMode="auto">
            <a:xfrm>
              <a:off x="1848" y="888"/>
              <a:ext cx="72" cy="72"/>
            </a:xfrm>
            <a:prstGeom prst="line">
              <a:avLst/>
            </a:prstGeom>
            <a:noFill/>
            <a:ln w="9525">
              <a:solidFill>
                <a:schemeClr val="tx1"/>
              </a:solidFill>
              <a:round/>
              <a:headEnd/>
              <a:tailEnd/>
            </a:ln>
          </p:spPr>
          <p:txBody>
            <a:bodyPr/>
            <a:lstStyle/>
            <a:p>
              <a:endParaRPr lang="en-IN"/>
            </a:p>
          </p:txBody>
        </p:sp>
        <p:sp>
          <p:nvSpPr>
            <p:cNvPr id="15384" name="Oval 22"/>
            <p:cNvSpPr>
              <a:spLocks noChangeArrowheads="1"/>
            </p:cNvSpPr>
            <p:nvPr/>
          </p:nvSpPr>
          <p:spPr bwMode="auto">
            <a:xfrm>
              <a:off x="1848"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78</a:t>
              </a:r>
              <a:endParaRPr lang="en-US" altLang="en-US" b="1">
                <a:solidFill>
                  <a:srgbClr val="993300"/>
                </a:solidFill>
              </a:endParaRPr>
            </a:p>
          </p:txBody>
        </p:sp>
        <p:sp>
          <p:nvSpPr>
            <p:cNvPr id="15385" name="Line 23"/>
            <p:cNvSpPr>
              <a:spLocks noChangeShapeType="1"/>
            </p:cNvSpPr>
            <p:nvPr/>
          </p:nvSpPr>
          <p:spPr bwMode="auto">
            <a:xfrm flipH="1">
              <a:off x="1704" y="888"/>
              <a:ext cx="72" cy="72"/>
            </a:xfrm>
            <a:prstGeom prst="line">
              <a:avLst/>
            </a:prstGeom>
            <a:noFill/>
            <a:ln w="9525">
              <a:solidFill>
                <a:schemeClr val="tx1"/>
              </a:solidFill>
              <a:round/>
              <a:headEnd/>
              <a:tailEnd/>
            </a:ln>
          </p:spPr>
          <p:txBody>
            <a:bodyPr/>
            <a:lstStyle/>
            <a:p>
              <a:endParaRPr lang="en-IN"/>
            </a:p>
          </p:txBody>
        </p:sp>
        <p:sp>
          <p:nvSpPr>
            <p:cNvPr id="15386" name="Oval 24"/>
            <p:cNvSpPr>
              <a:spLocks noChangeArrowheads="1"/>
            </p:cNvSpPr>
            <p:nvPr/>
          </p:nvSpPr>
          <p:spPr bwMode="auto">
            <a:xfrm>
              <a:off x="1560"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54</a:t>
              </a:r>
              <a:endParaRPr lang="en-US" altLang="en-US" b="1">
                <a:solidFill>
                  <a:srgbClr val="993300"/>
                </a:solidFill>
              </a:endParaRPr>
            </a:p>
          </p:txBody>
        </p:sp>
        <p:sp>
          <p:nvSpPr>
            <p:cNvPr id="15387" name="Line 25"/>
            <p:cNvSpPr>
              <a:spLocks noChangeShapeType="1"/>
            </p:cNvSpPr>
            <p:nvPr/>
          </p:nvSpPr>
          <p:spPr bwMode="auto">
            <a:xfrm>
              <a:off x="1632" y="1176"/>
              <a:ext cx="72" cy="144"/>
            </a:xfrm>
            <a:prstGeom prst="line">
              <a:avLst/>
            </a:prstGeom>
            <a:noFill/>
            <a:ln w="9525">
              <a:solidFill>
                <a:schemeClr val="tx1"/>
              </a:solidFill>
              <a:round/>
              <a:headEnd/>
              <a:tailEnd/>
            </a:ln>
          </p:spPr>
          <p:txBody>
            <a:bodyPr/>
            <a:lstStyle/>
            <a:p>
              <a:endParaRPr lang="en-IN"/>
            </a:p>
          </p:txBody>
        </p:sp>
        <p:sp>
          <p:nvSpPr>
            <p:cNvPr id="15388" name="Oval 26"/>
            <p:cNvSpPr>
              <a:spLocks noChangeArrowheads="1"/>
            </p:cNvSpPr>
            <p:nvPr/>
          </p:nvSpPr>
          <p:spPr bwMode="auto">
            <a:xfrm>
              <a:off x="1560"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55</a:t>
              </a:r>
              <a:endParaRPr lang="en-US" altLang="en-US" b="1">
                <a:solidFill>
                  <a:srgbClr val="993300"/>
                </a:solidFill>
              </a:endParaRPr>
            </a:p>
          </p:txBody>
        </p:sp>
        <p:sp>
          <p:nvSpPr>
            <p:cNvPr id="15389" name="Line 27"/>
            <p:cNvSpPr>
              <a:spLocks noChangeShapeType="1"/>
            </p:cNvSpPr>
            <p:nvPr/>
          </p:nvSpPr>
          <p:spPr bwMode="auto">
            <a:xfrm>
              <a:off x="1992" y="1176"/>
              <a:ext cx="72" cy="72"/>
            </a:xfrm>
            <a:prstGeom prst="line">
              <a:avLst/>
            </a:prstGeom>
            <a:noFill/>
            <a:ln w="9525">
              <a:solidFill>
                <a:schemeClr val="tx1"/>
              </a:solidFill>
              <a:round/>
              <a:headEnd/>
              <a:tailEnd/>
            </a:ln>
          </p:spPr>
          <p:txBody>
            <a:bodyPr/>
            <a:lstStyle/>
            <a:p>
              <a:endParaRPr lang="en-IN"/>
            </a:p>
          </p:txBody>
        </p:sp>
        <p:sp>
          <p:nvSpPr>
            <p:cNvPr id="15390" name="Oval 28"/>
            <p:cNvSpPr>
              <a:spLocks noChangeArrowheads="1"/>
            </p:cNvSpPr>
            <p:nvPr/>
          </p:nvSpPr>
          <p:spPr bwMode="auto">
            <a:xfrm>
              <a:off x="1992"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80</a:t>
              </a:r>
              <a:endParaRPr lang="en-US" altLang="en-US" b="1">
                <a:solidFill>
                  <a:srgbClr val="993300"/>
                </a:solidFill>
              </a:endParaRPr>
            </a:p>
          </p:txBody>
        </p:sp>
        <p:sp>
          <p:nvSpPr>
            <p:cNvPr id="15391" name="Oval 29"/>
            <p:cNvSpPr>
              <a:spLocks noChangeArrowheads="1"/>
            </p:cNvSpPr>
            <p:nvPr/>
          </p:nvSpPr>
          <p:spPr bwMode="auto">
            <a:xfrm>
              <a:off x="2352" y="3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45</a:t>
              </a:r>
              <a:endParaRPr lang="en-US" altLang="en-US" b="1">
                <a:solidFill>
                  <a:srgbClr val="993300"/>
                </a:solidFill>
              </a:endParaRPr>
            </a:p>
          </p:txBody>
        </p:sp>
        <p:sp>
          <p:nvSpPr>
            <p:cNvPr id="15392" name="Line 30"/>
            <p:cNvSpPr>
              <a:spLocks noChangeShapeType="1"/>
            </p:cNvSpPr>
            <p:nvPr/>
          </p:nvSpPr>
          <p:spPr bwMode="auto">
            <a:xfrm flipH="1">
              <a:off x="2352" y="600"/>
              <a:ext cx="72" cy="72"/>
            </a:xfrm>
            <a:prstGeom prst="line">
              <a:avLst/>
            </a:prstGeom>
            <a:noFill/>
            <a:ln w="9525">
              <a:solidFill>
                <a:schemeClr val="tx1"/>
              </a:solidFill>
              <a:round/>
              <a:headEnd/>
              <a:tailEnd/>
            </a:ln>
          </p:spPr>
          <p:txBody>
            <a:bodyPr/>
            <a:lstStyle/>
            <a:p>
              <a:endParaRPr lang="en-IN"/>
            </a:p>
          </p:txBody>
        </p:sp>
        <p:sp>
          <p:nvSpPr>
            <p:cNvPr id="15393" name="Oval 31"/>
            <p:cNvSpPr>
              <a:spLocks noChangeArrowheads="1"/>
            </p:cNvSpPr>
            <p:nvPr/>
          </p:nvSpPr>
          <p:spPr bwMode="auto">
            <a:xfrm>
              <a:off x="2208" y="6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39</a:t>
              </a:r>
              <a:endParaRPr lang="en-US" altLang="en-US" b="1">
                <a:solidFill>
                  <a:srgbClr val="993300"/>
                </a:solidFill>
              </a:endParaRPr>
            </a:p>
          </p:txBody>
        </p:sp>
        <p:sp>
          <p:nvSpPr>
            <p:cNvPr id="15394" name="Line 32"/>
            <p:cNvSpPr>
              <a:spLocks noChangeShapeType="1"/>
            </p:cNvSpPr>
            <p:nvPr/>
          </p:nvSpPr>
          <p:spPr bwMode="auto">
            <a:xfrm>
              <a:off x="2496" y="600"/>
              <a:ext cx="72" cy="72"/>
            </a:xfrm>
            <a:prstGeom prst="line">
              <a:avLst/>
            </a:prstGeom>
            <a:noFill/>
            <a:ln w="9525">
              <a:solidFill>
                <a:schemeClr val="tx1"/>
              </a:solidFill>
              <a:round/>
              <a:headEnd/>
              <a:tailEnd/>
            </a:ln>
          </p:spPr>
          <p:txBody>
            <a:bodyPr/>
            <a:lstStyle/>
            <a:p>
              <a:endParaRPr lang="en-IN"/>
            </a:p>
          </p:txBody>
        </p:sp>
        <p:sp>
          <p:nvSpPr>
            <p:cNvPr id="15395" name="Oval 33"/>
            <p:cNvSpPr>
              <a:spLocks noChangeArrowheads="1"/>
            </p:cNvSpPr>
            <p:nvPr/>
          </p:nvSpPr>
          <p:spPr bwMode="auto">
            <a:xfrm>
              <a:off x="2496" y="672"/>
              <a:ext cx="216" cy="216"/>
            </a:xfrm>
            <a:prstGeom prst="ellipse">
              <a:avLst/>
            </a:prstGeom>
            <a:solidFill>
              <a:srgbClr val="FFCC99"/>
            </a:solidFill>
            <a:ln w="9525">
              <a:solidFill>
                <a:schemeClr val="tx1"/>
              </a:solidFill>
              <a:round/>
              <a:headEnd/>
              <a:tailEnd/>
            </a:ln>
          </p:spPr>
          <p:txBody>
            <a:bodyPr/>
            <a:lstStyle/>
            <a:p>
              <a:pPr algn="ctr" eaLnBrk="0" hangingPunct="0"/>
              <a:r>
                <a:rPr lang="en-US" altLang="en-US" sz="1000" b="1">
                  <a:solidFill>
                    <a:srgbClr val="993300"/>
                  </a:solidFill>
                </a:rPr>
                <a:t>55</a:t>
              </a:r>
            </a:p>
          </p:txBody>
        </p:sp>
        <p:sp>
          <p:nvSpPr>
            <p:cNvPr id="15396" name="Line 34"/>
            <p:cNvSpPr>
              <a:spLocks noChangeShapeType="1"/>
            </p:cNvSpPr>
            <p:nvPr/>
          </p:nvSpPr>
          <p:spPr bwMode="auto">
            <a:xfrm>
              <a:off x="2640" y="888"/>
              <a:ext cx="72" cy="72"/>
            </a:xfrm>
            <a:prstGeom prst="line">
              <a:avLst/>
            </a:prstGeom>
            <a:noFill/>
            <a:ln w="9525">
              <a:solidFill>
                <a:schemeClr val="tx1"/>
              </a:solidFill>
              <a:round/>
              <a:headEnd/>
              <a:tailEnd/>
            </a:ln>
          </p:spPr>
          <p:txBody>
            <a:bodyPr/>
            <a:lstStyle/>
            <a:p>
              <a:endParaRPr lang="en-IN"/>
            </a:p>
          </p:txBody>
        </p:sp>
        <p:sp>
          <p:nvSpPr>
            <p:cNvPr id="15397" name="Oval 35"/>
            <p:cNvSpPr>
              <a:spLocks noChangeArrowheads="1"/>
            </p:cNvSpPr>
            <p:nvPr/>
          </p:nvSpPr>
          <p:spPr bwMode="auto">
            <a:xfrm>
              <a:off x="2640"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78</a:t>
              </a:r>
              <a:endParaRPr lang="en-US" altLang="en-US" b="1">
                <a:solidFill>
                  <a:srgbClr val="993300"/>
                </a:solidFill>
              </a:endParaRPr>
            </a:p>
          </p:txBody>
        </p:sp>
        <p:sp>
          <p:nvSpPr>
            <p:cNvPr id="15398" name="Line 36"/>
            <p:cNvSpPr>
              <a:spLocks noChangeShapeType="1"/>
            </p:cNvSpPr>
            <p:nvPr/>
          </p:nvSpPr>
          <p:spPr bwMode="auto">
            <a:xfrm flipH="1">
              <a:off x="2496" y="888"/>
              <a:ext cx="72" cy="72"/>
            </a:xfrm>
            <a:prstGeom prst="line">
              <a:avLst/>
            </a:prstGeom>
            <a:noFill/>
            <a:ln w="9525">
              <a:solidFill>
                <a:schemeClr val="tx1"/>
              </a:solidFill>
              <a:round/>
              <a:headEnd/>
              <a:tailEnd/>
            </a:ln>
          </p:spPr>
          <p:txBody>
            <a:bodyPr/>
            <a:lstStyle/>
            <a:p>
              <a:endParaRPr lang="en-IN"/>
            </a:p>
          </p:txBody>
        </p:sp>
        <p:sp>
          <p:nvSpPr>
            <p:cNvPr id="15399" name="Oval 37"/>
            <p:cNvSpPr>
              <a:spLocks noChangeArrowheads="1"/>
            </p:cNvSpPr>
            <p:nvPr/>
          </p:nvSpPr>
          <p:spPr bwMode="auto">
            <a:xfrm>
              <a:off x="2352"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54</a:t>
              </a:r>
              <a:endParaRPr lang="en-US" altLang="en-US" b="1">
                <a:solidFill>
                  <a:srgbClr val="993300"/>
                </a:solidFill>
              </a:endParaRPr>
            </a:p>
          </p:txBody>
        </p:sp>
        <p:sp>
          <p:nvSpPr>
            <p:cNvPr id="15400" name="Line 38"/>
            <p:cNvSpPr>
              <a:spLocks noChangeShapeType="1"/>
            </p:cNvSpPr>
            <p:nvPr/>
          </p:nvSpPr>
          <p:spPr bwMode="auto">
            <a:xfrm>
              <a:off x="2424" y="1176"/>
              <a:ext cx="72" cy="144"/>
            </a:xfrm>
            <a:prstGeom prst="line">
              <a:avLst/>
            </a:prstGeom>
            <a:noFill/>
            <a:ln w="9525">
              <a:solidFill>
                <a:schemeClr val="tx1"/>
              </a:solidFill>
              <a:round/>
              <a:headEnd/>
              <a:tailEnd/>
            </a:ln>
          </p:spPr>
          <p:txBody>
            <a:bodyPr/>
            <a:lstStyle/>
            <a:p>
              <a:endParaRPr lang="en-IN"/>
            </a:p>
          </p:txBody>
        </p:sp>
        <p:sp>
          <p:nvSpPr>
            <p:cNvPr id="15401" name="Oval 39"/>
            <p:cNvSpPr>
              <a:spLocks noChangeArrowheads="1"/>
            </p:cNvSpPr>
            <p:nvPr/>
          </p:nvSpPr>
          <p:spPr bwMode="auto">
            <a:xfrm>
              <a:off x="2352"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55</a:t>
              </a:r>
              <a:endParaRPr lang="en-US" altLang="en-US" b="1">
                <a:solidFill>
                  <a:srgbClr val="993300"/>
                </a:solidFill>
              </a:endParaRPr>
            </a:p>
          </p:txBody>
        </p:sp>
        <p:sp>
          <p:nvSpPr>
            <p:cNvPr id="15402" name="Line 40"/>
            <p:cNvSpPr>
              <a:spLocks noChangeShapeType="1"/>
            </p:cNvSpPr>
            <p:nvPr/>
          </p:nvSpPr>
          <p:spPr bwMode="auto">
            <a:xfrm>
              <a:off x="2784" y="1176"/>
              <a:ext cx="72" cy="72"/>
            </a:xfrm>
            <a:prstGeom prst="line">
              <a:avLst/>
            </a:prstGeom>
            <a:noFill/>
            <a:ln w="9525">
              <a:solidFill>
                <a:schemeClr val="tx1"/>
              </a:solidFill>
              <a:round/>
              <a:headEnd/>
              <a:tailEnd/>
            </a:ln>
          </p:spPr>
          <p:txBody>
            <a:bodyPr/>
            <a:lstStyle/>
            <a:p>
              <a:endParaRPr lang="en-IN"/>
            </a:p>
          </p:txBody>
        </p:sp>
        <p:sp>
          <p:nvSpPr>
            <p:cNvPr id="15403" name="Oval 41"/>
            <p:cNvSpPr>
              <a:spLocks noChangeArrowheads="1"/>
            </p:cNvSpPr>
            <p:nvPr/>
          </p:nvSpPr>
          <p:spPr bwMode="auto">
            <a:xfrm>
              <a:off x="2784"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80</a:t>
              </a:r>
              <a:endParaRPr lang="en-US" altLang="en-US" b="1">
                <a:solidFill>
                  <a:srgbClr val="993300"/>
                </a:solidFill>
              </a:endParaRPr>
            </a:p>
          </p:txBody>
        </p:sp>
        <p:sp>
          <p:nvSpPr>
            <p:cNvPr id="15404" name="Oval 42"/>
            <p:cNvSpPr>
              <a:spLocks noChangeArrowheads="1"/>
            </p:cNvSpPr>
            <p:nvPr/>
          </p:nvSpPr>
          <p:spPr bwMode="auto">
            <a:xfrm>
              <a:off x="3216" y="38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45</a:t>
              </a:r>
              <a:endParaRPr lang="en-US" altLang="en-US" b="1">
                <a:solidFill>
                  <a:srgbClr val="993300"/>
                </a:solidFill>
              </a:endParaRPr>
            </a:p>
          </p:txBody>
        </p:sp>
        <p:sp>
          <p:nvSpPr>
            <p:cNvPr id="15405" name="Line 43"/>
            <p:cNvSpPr>
              <a:spLocks noChangeShapeType="1"/>
            </p:cNvSpPr>
            <p:nvPr/>
          </p:nvSpPr>
          <p:spPr bwMode="auto">
            <a:xfrm flipH="1">
              <a:off x="3216" y="600"/>
              <a:ext cx="72" cy="72"/>
            </a:xfrm>
            <a:prstGeom prst="line">
              <a:avLst/>
            </a:prstGeom>
            <a:noFill/>
            <a:ln w="9525">
              <a:solidFill>
                <a:schemeClr val="tx1"/>
              </a:solidFill>
              <a:round/>
              <a:headEnd/>
              <a:tailEnd/>
            </a:ln>
          </p:spPr>
          <p:txBody>
            <a:bodyPr/>
            <a:lstStyle/>
            <a:p>
              <a:endParaRPr lang="en-IN"/>
            </a:p>
          </p:txBody>
        </p:sp>
        <p:sp>
          <p:nvSpPr>
            <p:cNvPr id="15406" name="Oval 44"/>
            <p:cNvSpPr>
              <a:spLocks noChangeArrowheads="1"/>
            </p:cNvSpPr>
            <p:nvPr/>
          </p:nvSpPr>
          <p:spPr bwMode="auto">
            <a:xfrm>
              <a:off x="3072" y="6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39</a:t>
              </a:r>
              <a:endParaRPr lang="en-US" altLang="en-US" b="1">
                <a:solidFill>
                  <a:srgbClr val="993300"/>
                </a:solidFill>
              </a:endParaRPr>
            </a:p>
          </p:txBody>
        </p:sp>
        <p:sp>
          <p:nvSpPr>
            <p:cNvPr id="15407" name="Line 45"/>
            <p:cNvSpPr>
              <a:spLocks noChangeShapeType="1"/>
            </p:cNvSpPr>
            <p:nvPr/>
          </p:nvSpPr>
          <p:spPr bwMode="auto">
            <a:xfrm>
              <a:off x="3360" y="600"/>
              <a:ext cx="72" cy="72"/>
            </a:xfrm>
            <a:prstGeom prst="line">
              <a:avLst/>
            </a:prstGeom>
            <a:noFill/>
            <a:ln w="9525">
              <a:solidFill>
                <a:schemeClr val="tx1"/>
              </a:solidFill>
              <a:round/>
              <a:headEnd/>
              <a:tailEnd/>
            </a:ln>
          </p:spPr>
          <p:txBody>
            <a:bodyPr/>
            <a:lstStyle/>
            <a:p>
              <a:endParaRPr lang="en-IN"/>
            </a:p>
          </p:txBody>
        </p:sp>
        <p:sp>
          <p:nvSpPr>
            <p:cNvPr id="15408" name="Oval 46"/>
            <p:cNvSpPr>
              <a:spLocks noChangeArrowheads="1"/>
            </p:cNvSpPr>
            <p:nvPr/>
          </p:nvSpPr>
          <p:spPr bwMode="auto">
            <a:xfrm>
              <a:off x="3360" y="672"/>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1000" b="1">
                  <a:solidFill>
                    <a:srgbClr val="993300"/>
                  </a:solidFill>
                </a:rPr>
                <a:t>55</a:t>
              </a:r>
            </a:p>
          </p:txBody>
        </p:sp>
        <p:sp>
          <p:nvSpPr>
            <p:cNvPr id="15409" name="Line 47"/>
            <p:cNvSpPr>
              <a:spLocks noChangeShapeType="1"/>
            </p:cNvSpPr>
            <p:nvPr/>
          </p:nvSpPr>
          <p:spPr bwMode="auto">
            <a:xfrm>
              <a:off x="3504" y="888"/>
              <a:ext cx="72" cy="72"/>
            </a:xfrm>
            <a:prstGeom prst="line">
              <a:avLst/>
            </a:prstGeom>
            <a:noFill/>
            <a:ln w="9525">
              <a:solidFill>
                <a:schemeClr val="tx1"/>
              </a:solidFill>
              <a:round/>
              <a:headEnd/>
              <a:tailEnd/>
            </a:ln>
          </p:spPr>
          <p:txBody>
            <a:bodyPr/>
            <a:lstStyle/>
            <a:p>
              <a:endParaRPr lang="en-IN"/>
            </a:p>
          </p:txBody>
        </p:sp>
        <p:sp>
          <p:nvSpPr>
            <p:cNvPr id="15410" name="Oval 48"/>
            <p:cNvSpPr>
              <a:spLocks noChangeArrowheads="1"/>
            </p:cNvSpPr>
            <p:nvPr/>
          </p:nvSpPr>
          <p:spPr bwMode="auto">
            <a:xfrm>
              <a:off x="3504"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78</a:t>
              </a:r>
              <a:endParaRPr lang="en-US" altLang="en-US" b="1">
                <a:solidFill>
                  <a:srgbClr val="993300"/>
                </a:solidFill>
              </a:endParaRPr>
            </a:p>
          </p:txBody>
        </p:sp>
        <p:sp>
          <p:nvSpPr>
            <p:cNvPr id="15411" name="Line 49"/>
            <p:cNvSpPr>
              <a:spLocks noChangeShapeType="1"/>
            </p:cNvSpPr>
            <p:nvPr/>
          </p:nvSpPr>
          <p:spPr bwMode="auto">
            <a:xfrm flipH="1">
              <a:off x="3360" y="888"/>
              <a:ext cx="72" cy="72"/>
            </a:xfrm>
            <a:prstGeom prst="line">
              <a:avLst/>
            </a:prstGeom>
            <a:noFill/>
            <a:ln w="9525">
              <a:solidFill>
                <a:schemeClr val="tx1"/>
              </a:solidFill>
              <a:round/>
              <a:headEnd/>
              <a:tailEnd/>
            </a:ln>
          </p:spPr>
          <p:txBody>
            <a:bodyPr/>
            <a:lstStyle/>
            <a:p>
              <a:endParaRPr lang="en-IN"/>
            </a:p>
          </p:txBody>
        </p:sp>
        <p:sp>
          <p:nvSpPr>
            <p:cNvPr id="15412" name="Oval 50"/>
            <p:cNvSpPr>
              <a:spLocks noChangeArrowheads="1"/>
            </p:cNvSpPr>
            <p:nvPr/>
          </p:nvSpPr>
          <p:spPr bwMode="auto">
            <a:xfrm>
              <a:off x="3216" y="960"/>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54</a:t>
              </a:r>
              <a:endParaRPr lang="en-US" altLang="en-US" b="1">
                <a:solidFill>
                  <a:srgbClr val="993300"/>
                </a:solidFill>
              </a:endParaRPr>
            </a:p>
          </p:txBody>
        </p:sp>
        <p:sp>
          <p:nvSpPr>
            <p:cNvPr id="15413" name="Line 51"/>
            <p:cNvSpPr>
              <a:spLocks noChangeShapeType="1"/>
            </p:cNvSpPr>
            <p:nvPr/>
          </p:nvSpPr>
          <p:spPr bwMode="auto">
            <a:xfrm>
              <a:off x="3648" y="1176"/>
              <a:ext cx="72" cy="72"/>
            </a:xfrm>
            <a:prstGeom prst="line">
              <a:avLst/>
            </a:prstGeom>
            <a:noFill/>
            <a:ln w="9525">
              <a:solidFill>
                <a:schemeClr val="tx1"/>
              </a:solidFill>
              <a:round/>
              <a:headEnd/>
              <a:tailEnd/>
            </a:ln>
          </p:spPr>
          <p:txBody>
            <a:bodyPr/>
            <a:lstStyle/>
            <a:p>
              <a:endParaRPr lang="en-IN"/>
            </a:p>
          </p:txBody>
        </p:sp>
        <p:sp>
          <p:nvSpPr>
            <p:cNvPr id="15414" name="Oval 52"/>
            <p:cNvSpPr>
              <a:spLocks noChangeArrowheads="1"/>
            </p:cNvSpPr>
            <p:nvPr/>
          </p:nvSpPr>
          <p:spPr bwMode="auto">
            <a:xfrm>
              <a:off x="3648" y="1248"/>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rPr>
                <a:t>80</a:t>
              </a:r>
              <a:endParaRPr lang="en-US" altLang="en-US" b="1">
                <a:solidFill>
                  <a:srgbClr val="993300"/>
                </a:solidFill>
              </a:endParaRPr>
            </a:p>
          </p:txBody>
        </p:sp>
      </p:grpSp>
      <p:sp>
        <p:nvSpPr>
          <p:cNvPr id="15364" name="Text Box 46"/>
          <p:cNvSpPr txBox="1">
            <a:spLocks noChangeArrowheads="1"/>
          </p:cNvSpPr>
          <p:nvPr/>
        </p:nvSpPr>
        <p:spPr bwMode="auto">
          <a:xfrm>
            <a:off x="228600" y="1143000"/>
            <a:ext cx="8534400" cy="2647950"/>
          </a:xfrm>
          <a:prstGeom prst="rect">
            <a:avLst/>
          </a:prstGeom>
          <a:noFill/>
          <a:ln w="9525">
            <a:noFill/>
            <a:miter lim="800000"/>
            <a:headEnd/>
            <a:tailEnd/>
          </a:ln>
          <a:effectLst/>
        </p:spPr>
        <p:txBody>
          <a:bodyPr>
            <a:spAutoFit/>
          </a:bodyPr>
          <a:lstStyle/>
          <a:p>
            <a:pPr marL="342900" indent="-342900">
              <a:spcBef>
                <a:spcPct val="50000"/>
              </a:spcBef>
              <a:buFont typeface="Arial" charset="0"/>
              <a:buChar char="•"/>
            </a:pPr>
            <a:r>
              <a:rPr lang="en-US" altLang="en-US" sz="2400" i="1">
                <a:latin typeface="Calibri" pitchFamily="34" charset="0"/>
              </a:rPr>
              <a:t>Case 3:</a:t>
            </a:r>
            <a:r>
              <a:rPr lang="en-US" altLang="en-US" sz="2400">
                <a:latin typeface="Calibri" pitchFamily="34" charset="0"/>
              </a:rPr>
              <a:t> Deleting a node with two children. </a:t>
            </a:r>
          </a:p>
          <a:p>
            <a:pPr marL="342900" indent="-342900">
              <a:spcBef>
                <a:spcPct val="50000"/>
              </a:spcBef>
              <a:buFont typeface="Arial" charset="0"/>
              <a:buChar char="•"/>
            </a:pPr>
            <a:r>
              <a:rPr lang="en-US" altLang="en-US" sz="2400">
                <a:latin typeface="Calibri" pitchFamily="34" charset="0"/>
              </a:rPr>
              <a:t>To handle this case of deletion, replace the node’s value with its in-order predecessor (largest value in the left sub-tree) or in-order successor (smallest value in the right sub-tree). </a:t>
            </a:r>
          </a:p>
          <a:p>
            <a:pPr marL="342900" indent="-342900">
              <a:spcBef>
                <a:spcPct val="50000"/>
              </a:spcBef>
              <a:buFont typeface="Arial" charset="0"/>
              <a:buChar char="•"/>
            </a:pPr>
            <a:r>
              <a:rPr lang="en-US" altLang="en-US" sz="2400">
                <a:latin typeface="Calibri" pitchFamily="34" charset="0"/>
              </a:rPr>
              <a:t>The in-order predecessor or the successor can then be deleted using any of the above cases.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TotalTime>
  <Words>5709</Words>
  <Application>Microsoft Office PowerPoint</Application>
  <PresentationFormat>On-screen Show (4:3)</PresentationFormat>
  <Paragraphs>1158</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Constantia</vt:lpstr>
      <vt:lpstr>Arial</vt:lpstr>
      <vt:lpstr>Calibri</vt:lpstr>
      <vt:lpstr>Courier New</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arun</cp:lastModifiedBy>
  <cp:revision>107</cp:revision>
  <dcterms:created xsi:type="dcterms:W3CDTF">2006-08-16T00:00:00Z</dcterms:created>
  <dcterms:modified xsi:type="dcterms:W3CDTF">2015-09-07T04:42:49Z</dcterms:modified>
</cp:coreProperties>
</file>