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95" r:id="rId20"/>
    <p:sldId id="275" r:id="rId21"/>
    <p:sldId id="276" r:id="rId22"/>
    <p:sldId id="302" r:id="rId23"/>
    <p:sldId id="297" r:id="rId24"/>
    <p:sldId id="298" r:id="rId25"/>
    <p:sldId id="299" r:id="rId26"/>
    <p:sldId id="300" r:id="rId27"/>
    <p:sldId id="301" r:id="rId28"/>
    <p:sldId id="278" r:id="rId29"/>
    <p:sldId id="279"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2" autoAdjust="0"/>
    <p:restoredTop sz="94660"/>
  </p:normalViewPr>
  <p:slideViewPr>
    <p:cSldViewPr>
      <p:cViewPr varScale="1">
        <p:scale>
          <a:sx n="68" d="100"/>
          <a:sy n="68" d="100"/>
        </p:scale>
        <p:origin x="-1356" y="-96"/>
      </p:cViewPr>
      <p:guideLst>
        <p:guide orient="horz" pos="2160"/>
        <p:guide pos="2880"/>
      </p:guideLst>
    </p:cSldViewPr>
  </p:slideViewPr>
  <p:notesTextViewPr>
    <p:cViewPr>
      <p:scale>
        <a:sx n="125" d="100"/>
        <a:sy n="125"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FDA37F-4FCF-4370-85EF-6DCB8952FC85}" type="datetimeFigureOut">
              <a:rPr lang="en-US" smtClean="0"/>
              <a:pPr/>
              <a:t>8/11/2017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568AA8-97F3-4A0F-B18B-77567227384C}"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2F3F90E5-92F8-4313-90E8-7E79C7EE09AC}" type="slidenum">
              <a:rPr lang="en-US" smtClean="0"/>
              <a:pPr>
                <a:defRPr/>
              </a:pPr>
              <a:t>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5568AA8-97F3-4A0F-B18B-77567227384C}" type="slidenum">
              <a:rPr lang="en-IN" smtClean="0"/>
              <a:pPr/>
              <a:t>40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A503564-95B7-49F3-8B74-2688B6C0D7B4}" type="datetimeFigureOut">
              <a:rPr lang="en-US" smtClean="0"/>
              <a:pPr/>
              <a:t>8/11/2017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2871D4-0418-466A-9205-3FF294444E0A}"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A503564-95B7-49F3-8B74-2688B6C0D7B4}" type="datetimeFigureOut">
              <a:rPr lang="en-US" smtClean="0"/>
              <a:pPr/>
              <a:t>8/11/2017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2871D4-0418-466A-9205-3FF294444E0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A503564-95B7-49F3-8B74-2688B6C0D7B4}" type="datetimeFigureOut">
              <a:rPr lang="en-US" smtClean="0"/>
              <a:pPr/>
              <a:t>8/11/2017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2871D4-0418-466A-9205-3FF294444E0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A503564-95B7-49F3-8B74-2688B6C0D7B4}" type="datetimeFigureOut">
              <a:rPr lang="en-US" smtClean="0"/>
              <a:pPr/>
              <a:t>8/11/2017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2871D4-0418-466A-9205-3FF294444E0A}"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503564-95B7-49F3-8B74-2688B6C0D7B4}" type="datetimeFigureOut">
              <a:rPr lang="en-US" smtClean="0"/>
              <a:pPr/>
              <a:t>8/11/2017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2871D4-0418-466A-9205-3FF294444E0A}"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A503564-95B7-49F3-8B74-2688B6C0D7B4}" type="datetimeFigureOut">
              <a:rPr lang="en-US" smtClean="0"/>
              <a:pPr/>
              <a:t>8/11/2017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2871D4-0418-466A-9205-3FF294444E0A}"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A503564-95B7-49F3-8B74-2688B6C0D7B4}" type="datetimeFigureOut">
              <a:rPr lang="en-US" smtClean="0"/>
              <a:pPr/>
              <a:t>8/11/2017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02871D4-0418-466A-9205-3FF294444E0A}"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A503564-95B7-49F3-8B74-2688B6C0D7B4}" type="datetimeFigureOut">
              <a:rPr lang="en-US" smtClean="0"/>
              <a:pPr/>
              <a:t>8/11/2017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02871D4-0418-466A-9205-3FF294444E0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503564-95B7-49F3-8B74-2688B6C0D7B4}" type="datetimeFigureOut">
              <a:rPr lang="en-US" smtClean="0"/>
              <a:pPr/>
              <a:t>8/11/2017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02871D4-0418-466A-9205-3FF294444E0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503564-95B7-49F3-8B74-2688B6C0D7B4}" type="datetimeFigureOut">
              <a:rPr lang="en-US" smtClean="0"/>
              <a:pPr/>
              <a:t>8/11/2017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2871D4-0418-466A-9205-3FF294444E0A}"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503564-95B7-49F3-8B74-2688B6C0D7B4}" type="datetimeFigureOut">
              <a:rPr lang="en-US" smtClean="0"/>
              <a:pPr/>
              <a:t>8/11/2017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2871D4-0418-466A-9205-3FF294444E0A}"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503564-95B7-49F3-8B74-2688B6C0D7B4}" type="datetimeFigureOut">
              <a:rPr lang="en-US" smtClean="0"/>
              <a:pPr/>
              <a:t>8/11/2017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2871D4-0418-466A-9205-3FF294444E0A}"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1066800"/>
            <a:ext cx="9144000" cy="449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85750" indent="-285750" eaLnBrk="0" hangingPunct="0">
              <a:lnSpc>
                <a:spcPct val="125000"/>
              </a:lnSpc>
              <a:spcBef>
                <a:spcPct val="20000"/>
              </a:spcBef>
              <a:buSzPct val="150000"/>
              <a:buFont typeface="Arial" charset="0"/>
              <a:buChar char="•"/>
            </a:pPr>
            <a:r>
              <a:rPr lang="en-US" sz="2000" dirty="0">
                <a:latin typeface="Calibri" pitchFamily="34" charset="0"/>
              </a:rPr>
              <a:t>An array is a collection of similar data elements. </a:t>
            </a:r>
          </a:p>
          <a:p>
            <a:pPr marL="285750" indent="-285750" eaLnBrk="0" hangingPunct="0">
              <a:lnSpc>
                <a:spcPct val="125000"/>
              </a:lnSpc>
              <a:spcBef>
                <a:spcPct val="20000"/>
              </a:spcBef>
              <a:buSzPct val="150000"/>
              <a:buFont typeface="Arial" charset="0"/>
              <a:buChar char="•"/>
            </a:pPr>
            <a:r>
              <a:rPr lang="en-US" sz="2000" dirty="0">
                <a:latin typeface="Calibri" pitchFamily="34" charset="0"/>
              </a:rPr>
              <a:t>These data elements have the same data type. </a:t>
            </a:r>
          </a:p>
          <a:p>
            <a:pPr marL="285750" indent="-285750" eaLnBrk="0" hangingPunct="0">
              <a:lnSpc>
                <a:spcPct val="125000"/>
              </a:lnSpc>
              <a:spcBef>
                <a:spcPct val="20000"/>
              </a:spcBef>
              <a:buSzPct val="150000"/>
              <a:buFont typeface="Arial" charset="0"/>
              <a:buChar char="•"/>
            </a:pPr>
            <a:r>
              <a:rPr lang="en-US" sz="2000" dirty="0">
                <a:latin typeface="Calibri" pitchFamily="34" charset="0"/>
              </a:rPr>
              <a:t>Elements of arrays are stored in consecutive memory locations and are referenced by an index (also known as the subscript). </a:t>
            </a:r>
          </a:p>
          <a:p>
            <a:pPr marL="285750" indent="-285750" eaLnBrk="0" hangingPunct="0">
              <a:lnSpc>
                <a:spcPct val="125000"/>
              </a:lnSpc>
              <a:spcBef>
                <a:spcPct val="20000"/>
              </a:spcBef>
              <a:buSzPct val="150000"/>
              <a:buFont typeface="Arial" charset="0"/>
              <a:buChar char="•"/>
            </a:pPr>
            <a:r>
              <a:rPr lang="en-US" sz="2000" dirty="0">
                <a:latin typeface="Calibri" pitchFamily="34" charset="0"/>
              </a:rPr>
              <a:t>Declaring an array means specifying three things:</a:t>
            </a:r>
          </a:p>
          <a:p>
            <a:pPr marL="285750" indent="-285750" eaLnBrk="0" hangingPunct="0">
              <a:lnSpc>
                <a:spcPct val="125000"/>
              </a:lnSpc>
              <a:spcBef>
                <a:spcPct val="20000"/>
              </a:spcBef>
              <a:buSzPct val="150000"/>
            </a:pPr>
            <a:r>
              <a:rPr lang="en-US" sz="2000" i="1" dirty="0">
                <a:latin typeface="Calibri" pitchFamily="34" charset="0"/>
              </a:rPr>
              <a:t>	Data type </a:t>
            </a:r>
            <a:r>
              <a:rPr lang="en-US" sz="2000" dirty="0">
                <a:latin typeface="Calibri" pitchFamily="34" charset="0"/>
              </a:rPr>
              <a:t>- what kind of values it can store. For example, </a:t>
            </a:r>
            <a:r>
              <a:rPr lang="en-US" sz="2000" dirty="0" err="1">
                <a:latin typeface="Calibri" pitchFamily="34" charset="0"/>
              </a:rPr>
              <a:t>int</a:t>
            </a:r>
            <a:r>
              <a:rPr lang="en-US" sz="2000" dirty="0">
                <a:latin typeface="Calibri" pitchFamily="34" charset="0"/>
              </a:rPr>
              <a:t>, char, float</a:t>
            </a:r>
          </a:p>
          <a:p>
            <a:pPr marL="285750" indent="-285750" eaLnBrk="0" hangingPunct="0">
              <a:lnSpc>
                <a:spcPct val="125000"/>
              </a:lnSpc>
              <a:spcBef>
                <a:spcPct val="20000"/>
              </a:spcBef>
              <a:buSzPct val="150000"/>
            </a:pPr>
            <a:r>
              <a:rPr lang="en-US" sz="2000" dirty="0">
                <a:latin typeface="Calibri" pitchFamily="34" charset="0"/>
              </a:rPr>
              <a:t>	</a:t>
            </a:r>
            <a:r>
              <a:rPr lang="en-US" sz="2000" i="1" dirty="0">
                <a:latin typeface="Calibri" pitchFamily="34" charset="0"/>
              </a:rPr>
              <a:t>Name </a:t>
            </a:r>
            <a:r>
              <a:rPr lang="en-US" sz="2000" dirty="0">
                <a:latin typeface="Calibri" pitchFamily="34" charset="0"/>
              </a:rPr>
              <a:t>- to identify the array</a:t>
            </a:r>
          </a:p>
          <a:p>
            <a:pPr marL="285750" indent="-285750" eaLnBrk="0" hangingPunct="0">
              <a:lnSpc>
                <a:spcPct val="125000"/>
              </a:lnSpc>
              <a:spcBef>
                <a:spcPct val="20000"/>
              </a:spcBef>
              <a:buSzPct val="150000"/>
            </a:pPr>
            <a:r>
              <a:rPr lang="en-US" sz="2000" dirty="0">
                <a:latin typeface="Calibri" pitchFamily="34" charset="0"/>
              </a:rPr>
              <a:t>	</a:t>
            </a:r>
            <a:r>
              <a:rPr lang="en-US" sz="2000" i="1" dirty="0">
                <a:latin typeface="Calibri" pitchFamily="34" charset="0"/>
              </a:rPr>
              <a:t>Size </a:t>
            </a:r>
            <a:r>
              <a:rPr lang="en-US" sz="2000" dirty="0">
                <a:latin typeface="Calibri" pitchFamily="34" charset="0"/>
              </a:rPr>
              <a:t>- the maximum number of values that the array can hold</a:t>
            </a:r>
          </a:p>
          <a:p>
            <a:pPr marL="285750" indent="-285750" eaLnBrk="0" hangingPunct="0">
              <a:lnSpc>
                <a:spcPct val="125000"/>
              </a:lnSpc>
              <a:spcBef>
                <a:spcPct val="20000"/>
              </a:spcBef>
              <a:buSzPct val="150000"/>
              <a:buFont typeface="Arial" charset="0"/>
              <a:buChar char="•"/>
            </a:pPr>
            <a:r>
              <a:rPr lang="en-US" sz="2000" dirty="0">
                <a:latin typeface="Calibri" pitchFamily="34" charset="0"/>
              </a:rPr>
              <a:t>Arrays are declared using the following syntax:</a:t>
            </a:r>
          </a:p>
          <a:p>
            <a:pPr marL="285750" indent="-285750" eaLnBrk="0" hangingPunct="0">
              <a:lnSpc>
                <a:spcPct val="125000"/>
              </a:lnSpc>
              <a:spcBef>
                <a:spcPct val="20000"/>
              </a:spcBef>
              <a:buSzPct val="220000"/>
            </a:pPr>
            <a:r>
              <a:rPr lang="en-US" sz="2000" dirty="0">
                <a:latin typeface="Calibri" pitchFamily="34" charset="0"/>
              </a:rPr>
              <a:t>		 type name[size];</a:t>
            </a:r>
          </a:p>
          <a:p>
            <a:pPr marL="285750" indent="-285750" eaLnBrk="0" hangingPunct="0">
              <a:lnSpc>
                <a:spcPct val="90000"/>
              </a:lnSpc>
              <a:spcBef>
                <a:spcPct val="20000"/>
              </a:spcBef>
              <a:buFont typeface="Arial" charset="0"/>
              <a:buNone/>
            </a:pPr>
            <a:endParaRPr lang="en-US" sz="2000" dirty="0">
              <a:latin typeface="Calibri" pitchFamily="34" charset="0"/>
            </a:endParaRPr>
          </a:p>
        </p:txBody>
      </p:sp>
      <p:graphicFrame>
        <p:nvGraphicFramePr>
          <p:cNvPr id="7198" name="Group 30"/>
          <p:cNvGraphicFramePr>
            <a:graphicFrameLocks noGrp="1"/>
          </p:cNvGraphicFramePr>
          <p:nvPr/>
        </p:nvGraphicFramePr>
        <p:xfrm>
          <a:off x="914400" y="5486400"/>
          <a:ext cx="7239000" cy="457200"/>
        </p:xfrm>
        <a:graphic>
          <a:graphicData uri="http://schemas.openxmlformats.org/drawingml/2006/table">
            <a:tbl>
              <a:tblPr/>
              <a:tblGrid>
                <a:gridCol w="852488"/>
                <a:gridCol w="708025"/>
                <a:gridCol w="708025"/>
                <a:gridCol w="712787"/>
                <a:gridCol w="708025"/>
                <a:gridCol w="711200"/>
                <a:gridCol w="709613"/>
                <a:gridCol w="708025"/>
                <a:gridCol w="712787"/>
                <a:gridCol w="708025"/>
              </a:tblGrid>
              <a:tr h="381000">
                <a:tc>
                  <a:txBody>
                    <a:bodyPr/>
                    <a:lstStyle/>
                    <a:p>
                      <a:pPr marL="0" marR="0" lvl="0" indent="0" algn="just" defTabSz="914400" rtl="0" eaLnBrk="1" fontAlgn="base" latinLnBrk="0" hangingPunct="1">
                        <a:lnSpc>
                          <a:spcPct val="100000"/>
                        </a:lnSpc>
                        <a:spcBef>
                          <a:spcPct val="0"/>
                        </a:spcBef>
                        <a:spcAft>
                          <a:spcPct val="0"/>
                        </a:spcAft>
                        <a:buClrTx/>
                        <a:buSzTx/>
                        <a:buFont typeface="Arial" charset="0"/>
                        <a:buNone/>
                        <a:tabLst/>
                      </a:pPr>
                      <a:r>
                        <a:rPr kumimoji="0" lang="en-US" sz="1200" b="1" i="0" u="none" strike="noStrike" cap="none" normalizeH="0" baseline="0" smtClean="0">
                          <a:ln>
                            <a:noFill/>
                          </a:ln>
                          <a:solidFill>
                            <a:srgbClr val="CC3300"/>
                          </a:solidFill>
                          <a:effectLst/>
                          <a:latin typeface="Times New Roman" pitchFamily="18" charset="0"/>
                          <a:cs typeface="Times New Roman" pitchFamily="18" charset="0"/>
                        </a:rPr>
                        <a:t>1</a:t>
                      </a:r>
                      <a:r>
                        <a:rPr kumimoji="0" lang="en-US" sz="1200" b="1" i="0" u="none" strike="noStrike" cap="none" normalizeH="0" baseline="30000" smtClean="0">
                          <a:ln>
                            <a:noFill/>
                          </a:ln>
                          <a:solidFill>
                            <a:srgbClr val="CC3300"/>
                          </a:solidFill>
                          <a:effectLst/>
                          <a:latin typeface="Times New Roman" pitchFamily="18" charset="0"/>
                          <a:cs typeface="Times New Roman" pitchFamily="18" charset="0"/>
                        </a:rPr>
                        <a:t>st</a:t>
                      </a:r>
                      <a:r>
                        <a:rPr kumimoji="0" lang="en-US" sz="1200" b="1" i="0" u="none" strike="noStrike" cap="none" normalizeH="0" baseline="0" smtClean="0">
                          <a:ln>
                            <a:noFill/>
                          </a:ln>
                          <a:solidFill>
                            <a:srgbClr val="CC3300"/>
                          </a:solidFill>
                          <a:effectLst/>
                          <a:latin typeface="Times New Roman" pitchFamily="18" charset="0"/>
                          <a:cs typeface="Times New Roman" pitchFamily="18" charset="0"/>
                        </a:rPr>
                        <a:t> element</a:t>
                      </a:r>
                      <a:endParaRPr kumimoji="0" lang="en-US" sz="1200" b="1" i="0" u="none" strike="noStrike" cap="none" normalizeH="0" baseline="0" smtClean="0">
                        <a:ln>
                          <a:noFill/>
                        </a:ln>
                        <a:solidFill>
                          <a:srgbClr val="CC3300"/>
                        </a:solidFill>
                        <a:effectLst/>
                        <a:latin typeface="Arial" charset="0"/>
                        <a:cs typeface="Arial"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just" defTabSz="914400" rtl="0" eaLnBrk="1" fontAlgn="base" latinLnBrk="0" hangingPunct="1">
                        <a:lnSpc>
                          <a:spcPct val="100000"/>
                        </a:lnSpc>
                        <a:spcBef>
                          <a:spcPct val="0"/>
                        </a:spcBef>
                        <a:spcAft>
                          <a:spcPct val="0"/>
                        </a:spcAft>
                        <a:buClrTx/>
                        <a:buSzTx/>
                        <a:buFont typeface="Arial" charset="0"/>
                        <a:buNone/>
                        <a:tabLst/>
                      </a:pPr>
                      <a:r>
                        <a:rPr kumimoji="0" lang="en-US" sz="1200" b="1" i="0" u="none" strike="noStrike" cap="none" normalizeH="0" baseline="0" smtClean="0">
                          <a:ln>
                            <a:noFill/>
                          </a:ln>
                          <a:solidFill>
                            <a:srgbClr val="CC3300"/>
                          </a:solidFill>
                          <a:effectLst/>
                          <a:latin typeface="Times New Roman" pitchFamily="18" charset="0"/>
                          <a:cs typeface="Times New Roman" pitchFamily="18" charset="0"/>
                        </a:rPr>
                        <a:t>2</a:t>
                      </a:r>
                      <a:r>
                        <a:rPr kumimoji="0" lang="en-US" sz="1200" b="1" i="0" u="none" strike="noStrike" cap="none" normalizeH="0" baseline="30000" smtClean="0">
                          <a:ln>
                            <a:noFill/>
                          </a:ln>
                          <a:solidFill>
                            <a:srgbClr val="CC3300"/>
                          </a:solidFill>
                          <a:effectLst/>
                          <a:latin typeface="Times New Roman" pitchFamily="18" charset="0"/>
                          <a:cs typeface="Times New Roman" pitchFamily="18" charset="0"/>
                        </a:rPr>
                        <a:t>nd</a:t>
                      </a:r>
                      <a:r>
                        <a:rPr kumimoji="0" lang="en-US" sz="1200" b="1" i="0" u="none" strike="noStrike" cap="none" normalizeH="0" baseline="0" smtClean="0">
                          <a:ln>
                            <a:noFill/>
                          </a:ln>
                          <a:solidFill>
                            <a:srgbClr val="CC3300"/>
                          </a:solidFill>
                          <a:effectLst/>
                          <a:latin typeface="Times New Roman" pitchFamily="18" charset="0"/>
                          <a:cs typeface="Times New Roman" pitchFamily="18" charset="0"/>
                        </a:rPr>
                        <a:t> element</a:t>
                      </a:r>
                      <a:endParaRPr kumimoji="0" lang="en-US" sz="1200" b="1" i="0" u="none" strike="noStrike" cap="none" normalizeH="0" baseline="0" smtClean="0">
                        <a:ln>
                          <a:noFill/>
                        </a:ln>
                        <a:solidFill>
                          <a:srgbClr val="CC3300"/>
                        </a:solidFill>
                        <a:effectLst/>
                        <a:latin typeface="Arial" charset="0"/>
                        <a:cs typeface="Arial"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just" defTabSz="914400" rtl="0" eaLnBrk="1" fontAlgn="base" latinLnBrk="0" hangingPunct="1">
                        <a:lnSpc>
                          <a:spcPct val="100000"/>
                        </a:lnSpc>
                        <a:spcBef>
                          <a:spcPct val="0"/>
                        </a:spcBef>
                        <a:spcAft>
                          <a:spcPct val="0"/>
                        </a:spcAft>
                        <a:buClrTx/>
                        <a:buSzTx/>
                        <a:buFont typeface="Arial" charset="0"/>
                        <a:buNone/>
                        <a:tabLst/>
                      </a:pPr>
                      <a:r>
                        <a:rPr kumimoji="0" lang="en-US" sz="1200" b="1" i="0" u="none" strike="noStrike" cap="none" normalizeH="0" baseline="0" smtClean="0">
                          <a:ln>
                            <a:noFill/>
                          </a:ln>
                          <a:solidFill>
                            <a:srgbClr val="CC3300"/>
                          </a:solidFill>
                          <a:effectLst/>
                          <a:latin typeface="Times New Roman" pitchFamily="18" charset="0"/>
                          <a:cs typeface="Times New Roman" pitchFamily="18" charset="0"/>
                        </a:rPr>
                        <a:t>3</a:t>
                      </a:r>
                      <a:r>
                        <a:rPr kumimoji="0" lang="en-US" sz="1200" b="1" i="0" u="none" strike="noStrike" cap="none" normalizeH="0" baseline="30000" smtClean="0">
                          <a:ln>
                            <a:noFill/>
                          </a:ln>
                          <a:solidFill>
                            <a:srgbClr val="CC3300"/>
                          </a:solidFill>
                          <a:effectLst/>
                          <a:latin typeface="Times New Roman" pitchFamily="18" charset="0"/>
                          <a:cs typeface="Times New Roman" pitchFamily="18" charset="0"/>
                        </a:rPr>
                        <a:t>rd</a:t>
                      </a:r>
                      <a:r>
                        <a:rPr kumimoji="0" lang="en-US" sz="1200" b="1" i="0" u="none" strike="noStrike" cap="none" normalizeH="0" baseline="0" smtClean="0">
                          <a:ln>
                            <a:noFill/>
                          </a:ln>
                          <a:solidFill>
                            <a:srgbClr val="CC3300"/>
                          </a:solidFill>
                          <a:effectLst/>
                          <a:latin typeface="Times New Roman" pitchFamily="18" charset="0"/>
                          <a:cs typeface="Times New Roman" pitchFamily="18" charset="0"/>
                        </a:rPr>
                        <a:t> element</a:t>
                      </a:r>
                      <a:endParaRPr kumimoji="0" lang="en-US" sz="1200" b="1" i="0" u="none" strike="noStrike" cap="none" normalizeH="0" baseline="0" smtClean="0">
                        <a:ln>
                          <a:noFill/>
                        </a:ln>
                        <a:solidFill>
                          <a:srgbClr val="CC3300"/>
                        </a:solidFill>
                        <a:effectLst/>
                        <a:latin typeface="Arial" charset="0"/>
                        <a:cs typeface="Arial"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just" defTabSz="914400" rtl="0" eaLnBrk="1" fontAlgn="base" latinLnBrk="0" hangingPunct="1">
                        <a:lnSpc>
                          <a:spcPct val="100000"/>
                        </a:lnSpc>
                        <a:spcBef>
                          <a:spcPct val="0"/>
                        </a:spcBef>
                        <a:spcAft>
                          <a:spcPct val="0"/>
                        </a:spcAft>
                        <a:buClrTx/>
                        <a:buSzTx/>
                        <a:buFont typeface="Arial" charset="0"/>
                        <a:buNone/>
                        <a:tabLst/>
                      </a:pPr>
                      <a:r>
                        <a:rPr kumimoji="0" lang="en-US" sz="1200" b="1" i="0" u="none" strike="noStrike" cap="none" normalizeH="0" baseline="0" smtClean="0">
                          <a:ln>
                            <a:noFill/>
                          </a:ln>
                          <a:solidFill>
                            <a:srgbClr val="CC3300"/>
                          </a:solidFill>
                          <a:effectLst/>
                          <a:latin typeface="Times New Roman" pitchFamily="18" charset="0"/>
                          <a:cs typeface="Times New Roman" pitchFamily="18" charset="0"/>
                        </a:rPr>
                        <a:t>4</a:t>
                      </a:r>
                      <a:r>
                        <a:rPr kumimoji="0" lang="en-US" sz="1200" b="1" i="0" u="none" strike="noStrike" cap="none" normalizeH="0" baseline="30000" smtClean="0">
                          <a:ln>
                            <a:noFill/>
                          </a:ln>
                          <a:solidFill>
                            <a:srgbClr val="CC3300"/>
                          </a:solidFill>
                          <a:effectLst/>
                          <a:latin typeface="Times New Roman" pitchFamily="18" charset="0"/>
                          <a:cs typeface="Times New Roman" pitchFamily="18" charset="0"/>
                        </a:rPr>
                        <a:t>th</a:t>
                      </a:r>
                      <a:r>
                        <a:rPr kumimoji="0" lang="en-US" sz="1200" b="1" i="0" u="none" strike="noStrike" cap="none" normalizeH="0" baseline="0" smtClean="0">
                          <a:ln>
                            <a:noFill/>
                          </a:ln>
                          <a:solidFill>
                            <a:srgbClr val="CC3300"/>
                          </a:solidFill>
                          <a:effectLst/>
                          <a:latin typeface="Times New Roman" pitchFamily="18" charset="0"/>
                          <a:cs typeface="Times New Roman" pitchFamily="18" charset="0"/>
                        </a:rPr>
                        <a:t> element</a:t>
                      </a:r>
                      <a:endParaRPr kumimoji="0" lang="en-US" sz="1200" b="1" i="0" u="none" strike="noStrike" cap="none" normalizeH="0" baseline="0" smtClean="0">
                        <a:ln>
                          <a:noFill/>
                        </a:ln>
                        <a:solidFill>
                          <a:srgbClr val="CC3300"/>
                        </a:solidFill>
                        <a:effectLst/>
                        <a:latin typeface="Arial" charset="0"/>
                        <a:cs typeface="Arial"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just" defTabSz="914400" rtl="0" eaLnBrk="1" fontAlgn="base" latinLnBrk="0" hangingPunct="1">
                        <a:lnSpc>
                          <a:spcPct val="100000"/>
                        </a:lnSpc>
                        <a:spcBef>
                          <a:spcPct val="0"/>
                        </a:spcBef>
                        <a:spcAft>
                          <a:spcPct val="0"/>
                        </a:spcAft>
                        <a:buClrTx/>
                        <a:buSzTx/>
                        <a:buFont typeface="Arial" charset="0"/>
                        <a:buNone/>
                        <a:tabLst/>
                      </a:pPr>
                      <a:r>
                        <a:rPr kumimoji="0" lang="en-US" sz="1200" b="1" i="0" u="none" strike="noStrike" cap="none" normalizeH="0" baseline="0" smtClean="0">
                          <a:ln>
                            <a:noFill/>
                          </a:ln>
                          <a:solidFill>
                            <a:srgbClr val="CC3300"/>
                          </a:solidFill>
                          <a:effectLst/>
                          <a:latin typeface="Times New Roman" pitchFamily="18" charset="0"/>
                          <a:cs typeface="Times New Roman" pitchFamily="18" charset="0"/>
                        </a:rPr>
                        <a:t>5</a:t>
                      </a:r>
                      <a:r>
                        <a:rPr kumimoji="0" lang="en-US" sz="1200" b="1" i="0" u="none" strike="noStrike" cap="none" normalizeH="0" baseline="30000" smtClean="0">
                          <a:ln>
                            <a:noFill/>
                          </a:ln>
                          <a:solidFill>
                            <a:srgbClr val="CC3300"/>
                          </a:solidFill>
                          <a:effectLst/>
                          <a:latin typeface="Times New Roman" pitchFamily="18" charset="0"/>
                          <a:cs typeface="Times New Roman" pitchFamily="18" charset="0"/>
                        </a:rPr>
                        <a:t>th </a:t>
                      </a:r>
                      <a:r>
                        <a:rPr kumimoji="0" lang="en-US" sz="1200" b="1" i="0" u="none" strike="noStrike" cap="none" normalizeH="0" baseline="0" smtClean="0">
                          <a:ln>
                            <a:noFill/>
                          </a:ln>
                          <a:solidFill>
                            <a:srgbClr val="CC3300"/>
                          </a:solidFill>
                          <a:effectLst/>
                          <a:latin typeface="Times New Roman" pitchFamily="18" charset="0"/>
                          <a:cs typeface="Times New Roman" pitchFamily="18" charset="0"/>
                        </a:rPr>
                        <a:t>element</a:t>
                      </a:r>
                      <a:endParaRPr kumimoji="0" lang="en-US" sz="1200" b="1" i="0" u="none" strike="noStrike" cap="none" normalizeH="0" baseline="0" smtClean="0">
                        <a:ln>
                          <a:noFill/>
                        </a:ln>
                        <a:solidFill>
                          <a:srgbClr val="CC3300"/>
                        </a:solidFill>
                        <a:effectLst/>
                        <a:latin typeface="Arial" charset="0"/>
                        <a:cs typeface="Arial"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just" defTabSz="914400" rtl="0" eaLnBrk="1" fontAlgn="base" latinLnBrk="0" hangingPunct="1">
                        <a:lnSpc>
                          <a:spcPct val="100000"/>
                        </a:lnSpc>
                        <a:spcBef>
                          <a:spcPct val="0"/>
                        </a:spcBef>
                        <a:spcAft>
                          <a:spcPct val="0"/>
                        </a:spcAft>
                        <a:buClrTx/>
                        <a:buSzTx/>
                        <a:buFont typeface="Arial" charset="0"/>
                        <a:buNone/>
                        <a:tabLst/>
                      </a:pPr>
                      <a:r>
                        <a:rPr kumimoji="0" lang="en-US" sz="1200" b="1" i="0" u="none" strike="noStrike" cap="none" normalizeH="0" baseline="0" smtClean="0">
                          <a:ln>
                            <a:noFill/>
                          </a:ln>
                          <a:solidFill>
                            <a:srgbClr val="CC3300"/>
                          </a:solidFill>
                          <a:effectLst/>
                          <a:latin typeface="Times New Roman" pitchFamily="18" charset="0"/>
                          <a:cs typeface="Times New Roman" pitchFamily="18" charset="0"/>
                        </a:rPr>
                        <a:t>6</a:t>
                      </a:r>
                      <a:r>
                        <a:rPr kumimoji="0" lang="en-US" sz="1200" b="1" i="0" u="none" strike="noStrike" cap="none" normalizeH="0" baseline="30000" smtClean="0">
                          <a:ln>
                            <a:noFill/>
                          </a:ln>
                          <a:solidFill>
                            <a:srgbClr val="CC3300"/>
                          </a:solidFill>
                          <a:effectLst/>
                          <a:latin typeface="Times New Roman" pitchFamily="18" charset="0"/>
                          <a:cs typeface="Times New Roman" pitchFamily="18" charset="0"/>
                        </a:rPr>
                        <a:t>th</a:t>
                      </a:r>
                      <a:r>
                        <a:rPr kumimoji="0" lang="en-US" sz="1200" b="1" i="0" u="none" strike="noStrike" cap="none" normalizeH="0" baseline="0" smtClean="0">
                          <a:ln>
                            <a:noFill/>
                          </a:ln>
                          <a:solidFill>
                            <a:srgbClr val="CC3300"/>
                          </a:solidFill>
                          <a:effectLst/>
                          <a:latin typeface="Times New Roman" pitchFamily="18" charset="0"/>
                          <a:cs typeface="Times New Roman" pitchFamily="18" charset="0"/>
                        </a:rPr>
                        <a:t> element</a:t>
                      </a:r>
                      <a:endParaRPr kumimoji="0" lang="en-US" sz="1200" b="1" i="0" u="none" strike="noStrike" cap="none" normalizeH="0" baseline="0" smtClean="0">
                        <a:ln>
                          <a:noFill/>
                        </a:ln>
                        <a:solidFill>
                          <a:srgbClr val="CC3300"/>
                        </a:solidFill>
                        <a:effectLst/>
                        <a:latin typeface="Arial" charset="0"/>
                        <a:cs typeface="Arial"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just" defTabSz="914400" rtl="0" eaLnBrk="1" fontAlgn="base" latinLnBrk="0" hangingPunct="1">
                        <a:lnSpc>
                          <a:spcPct val="100000"/>
                        </a:lnSpc>
                        <a:spcBef>
                          <a:spcPct val="0"/>
                        </a:spcBef>
                        <a:spcAft>
                          <a:spcPct val="0"/>
                        </a:spcAft>
                        <a:buClrTx/>
                        <a:buSzTx/>
                        <a:buFont typeface="Arial" charset="0"/>
                        <a:buNone/>
                        <a:tabLst/>
                      </a:pPr>
                      <a:r>
                        <a:rPr kumimoji="0" lang="en-US" sz="1200" b="1" i="0" u="none" strike="noStrike" cap="none" normalizeH="0" baseline="0" smtClean="0">
                          <a:ln>
                            <a:noFill/>
                          </a:ln>
                          <a:solidFill>
                            <a:srgbClr val="CC3300"/>
                          </a:solidFill>
                          <a:effectLst/>
                          <a:latin typeface="Times New Roman" pitchFamily="18" charset="0"/>
                          <a:cs typeface="Times New Roman" pitchFamily="18" charset="0"/>
                        </a:rPr>
                        <a:t>7</a:t>
                      </a:r>
                      <a:r>
                        <a:rPr kumimoji="0" lang="en-US" sz="1200" b="1" i="0" u="none" strike="noStrike" cap="none" normalizeH="0" baseline="30000" smtClean="0">
                          <a:ln>
                            <a:noFill/>
                          </a:ln>
                          <a:solidFill>
                            <a:srgbClr val="CC3300"/>
                          </a:solidFill>
                          <a:effectLst/>
                          <a:latin typeface="Times New Roman" pitchFamily="18" charset="0"/>
                          <a:cs typeface="Times New Roman" pitchFamily="18" charset="0"/>
                        </a:rPr>
                        <a:t>th</a:t>
                      </a:r>
                      <a:r>
                        <a:rPr kumimoji="0" lang="en-US" sz="1200" b="1" i="0" u="none" strike="noStrike" cap="none" normalizeH="0" baseline="0" smtClean="0">
                          <a:ln>
                            <a:noFill/>
                          </a:ln>
                          <a:solidFill>
                            <a:srgbClr val="CC3300"/>
                          </a:solidFill>
                          <a:effectLst/>
                          <a:latin typeface="Times New Roman" pitchFamily="18" charset="0"/>
                          <a:cs typeface="Times New Roman" pitchFamily="18" charset="0"/>
                        </a:rPr>
                        <a:t> element</a:t>
                      </a:r>
                      <a:endParaRPr kumimoji="0" lang="en-US" sz="1200" b="1" i="0" u="none" strike="noStrike" cap="none" normalizeH="0" baseline="0" smtClean="0">
                        <a:ln>
                          <a:noFill/>
                        </a:ln>
                        <a:solidFill>
                          <a:srgbClr val="CC3300"/>
                        </a:solidFill>
                        <a:effectLst/>
                        <a:latin typeface="Arial" charset="0"/>
                        <a:cs typeface="Arial"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just" defTabSz="914400" rtl="0" eaLnBrk="1" fontAlgn="base" latinLnBrk="0" hangingPunct="1">
                        <a:lnSpc>
                          <a:spcPct val="100000"/>
                        </a:lnSpc>
                        <a:spcBef>
                          <a:spcPct val="0"/>
                        </a:spcBef>
                        <a:spcAft>
                          <a:spcPct val="0"/>
                        </a:spcAft>
                        <a:buClrTx/>
                        <a:buSzTx/>
                        <a:buFont typeface="Arial" charset="0"/>
                        <a:buNone/>
                        <a:tabLst/>
                      </a:pPr>
                      <a:r>
                        <a:rPr kumimoji="0" lang="en-US" sz="1200" b="1" i="0" u="none" strike="noStrike" cap="none" normalizeH="0" baseline="0" smtClean="0">
                          <a:ln>
                            <a:noFill/>
                          </a:ln>
                          <a:solidFill>
                            <a:srgbClr val="CC3300"/>
                          </a:solidFill>
                          <a:effectLst/>
                          <a:latin typeface="Times New Roman" pitchFamily="18" charset="0"/>
                          <a:cs typeface="Times New Roman" pitchFamily="18" charset="0"/>
                        </a:rPr>
                        <a:t>8</a:t>
                      </a:r>
                      <a:r>
                        <a:rPr kumimoji="0" lang="en-US" sz="1200" b="1" i="0" u="none" strike="noStrike" cap="none" normalizeH="0" baseline="30000" smtClean="0">
                          <a:ln>
                            <a:noFill/>
                          </a:ln>
                          <a:solidFill>
                            <a:srgbClr val="CC3300"/>
                          </a:solidFill>
                          <a:effectLst/>
                          <a:latin typeface="Times New Roman" pitchFamily="18" charset="0"/>
                          <a:cs typeface="Times New Roman" pitchFamily="18" charset="0"/>
                        </a:rPr>
                        <a:t>th </a:t>
                      </a:r>
                      <a:r>
                        <a:rPr kumimoji="0" lang="en-US" sz="1200" b="1" i="0" u="none" strike="noStrike" cap="none" normalizeH="0" baseline="0" smtClean="0">
                          <a:ln>
                            <a:noFill/>
                          </a:ln>
                          <a:solidFill>
                            <a:srgbClr val="CC3300"/>
                          </a:solidFill>
                          <a:effectLst/>
                          <a:latin typeface="Times New Roman" pitchFamily="18" charset="0"/>
                          <a:cs typeface="Times New Roman" pitchFamily="18" charset="0"/>
                        </a:rPr>
                        <a:t>element</a:t>
                      </a:r>
                      <a:endParaRPr kumimoji="0" lang="en-US" sz="1200" b="1" i="0" u="none" strike="noStrike" cap="none" normalizeH="0" baseline="0" smtClean="0">
                        <a:ln>
                          <a:noFill/>
                        </a:ln>
                        <a:solidFill>
                          <a:srgbClr val="CC3300"/>
                        </a:solidFill>
                        <a:effectLst/>
                        <a:latin typeface="Arial" charset="0"/>
                        <a:cs typeface="Arial"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just" defTabSz="914400" rtl="0" eaLnBrk="1" fontAlgn="base" latinLnBrk="0" hangingPunct="1">
                        <a:lnSpc>
                          <a:spcPct val="100000"/>
                        </a:lnSpc>
                        <a:spcBef>
                          <a:spcPct val="0"/>
                        </a:spcBef>
                        <a:spcAft>
                          <a:spcPct val="0"/>
                        </a:spcAft>
                        <a:buClrTx/>
                        <a:buSzTx/>
                        <a:buFont typeface="Arial" charset="0"/>
                        <a:buNone/>
                        <a:tabLst/>
                      </a:pPr>
                      <a:r>
                        <a:rPr kumimoji="0" lang="en-US" sz="1200" b="1" i="0" u="none" strike="noStrike" cap="none" normalizeH="0" baseline="0" smtClean="0">
                          <a:ln>
                            <a:noFill/>
                          </a:ln>
                          <a:solidFill>
                            <a:srgbClr val="CC3300"/>
                          </a:solidFill>
                          <a:effectLst/>
                          <a:latin typeface="Times New Roman" pitchFamily="18" charset="0"/>
                          <a:cs typeface="Times New Roman" pitchFamily="18" charset="0"/>
                        </a:rPr>
                        <a:t>9</a:t>
                      </a:r>
                      <a:r>
                        <a:rPr kumimoji="0" lang="en-US" sz="1200" b="1" i="0" u="none" strike="noStrike" cap="none" normalizeH="0" baseline="30000" smtClean="0">
                          <a:ln>
                            <a:noFill/>
                          </a:ln>
                          <a:solidFill>
                            <a:srgbClr val="CC3300"/>
                          </a:solidFill>
                          <a:effectLst/>
                          <a:latin typeface="Times New Roman" pitchFamily="18" charset="0"/>
                          <a:cs typeface="Times New Roman" pitchFamily="18" charset="0"/>
                        </a:rPr>
                        <a:t>th</a:t>
                      </a:r>
                      <a:r>
                        <a:rPr kumimoji="0" lang="en-US" sz="1200" b="1" i="0" u="none" strike="noStrike" cap="none" normalizeH="0" baseline="0" smtClean="0">
                          <a:ln>
                            <a:noFill/>
                          </a:ln>
                          <a:solidFill>
                            <a:srgbClr val="CC3300"/>
                          </a:solidFill>
                          <a:effectLst/>
                          <a:latin typeface="Times New Roman" pitchFamily="18" charset="0"/>
                          <a:cs typeface="Times New Roman" pitchFamily="18" charset="0"/>
                        </a:rPr>
                        <a:t> element</a:t>
                      </a:r>
                      <a:endParaRPr kumimoji="0" lang="en-US" sz="1200" b="1" i="0" u="none" strike="noStrike" cap="none" normalizeH="0" baseline="0" smtClean="0">
                        <a:ln>
                          <a:noFill/>
                        </a:ln>
                        <a:solidFill>
                          <a:srgbClr val="CC3300"/>
                        </a:solidFill>
                        <a:effectLst/>
                        <a:latin typeface="Arial" charset="0"/>
                        <a:cs typeface="Arial"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just" defTabSz="914400" rtl="0" eaLnBrk="1" fontAlgn="base" latinLnBrk="0" hangingPunct="1">
                        <a:lnSpc>
                          <a:spcPct val="100000"/>
                        </a:lnSpc>
                        <a:spcBef>
                          <a:spcPct val="0"/>
                        </a:spcBef>
                        <a:spcAft>
                          <a:spcPct val="0"/>
                        </a:spcAft>
                        <a:buClrTx/>
                        <a:buSzTx/>
                        <a:buFont typeface="Arial" charset="0"/>
                        <a:buNone/>
                        <a:tabLst/>
                      </a:pPr>
                      <a:r>
                        <a:rPr kumimoji="0" lang="en-US" sz="1200" b="1" i="0" u="none" strike="noStrike" cap="none" normalizeH="0" baseline="0" smtClean="0">
                          <a:ln>
                            <a:noFill/>
                          </a:ln>
                          <a:solidFill>
                            <a:srgbClr val="CC3300"/>
                          </a:solidFill>
                          <a:effectLst/>
                          <a:latin typeface="Times New Roman" pitchFamily="18" charset="0"/>
                          <a:cs typeface="Times New Roman" pitchFamily="18" charset="0"/>
                        </a:rPr>
                        <a:t>10</a:t>
                      </a:r>
                      <a:r>
                        <a:rPr kumimoji="0" lang="en-US" sz="1200" b="1" i="0" u="none" strike="noStrike" cap="none" normalizeH="0" baseline="30000" smtClean="0">
                          <a:ln>
                            <a:noFill/>
                          </a:ln>
                          <a:solidFill>
                            <a:srgbClr val="CC3300"/>
                          </a:solidFill>
                          <a:effectLst/>
                          <a:latin typeface="Times New Roman" pitchFamily="18" charset="0"/>
                          <a:cs typeface="Times New Roman" pitchFamily="18" charset="0"/>
                        </a:rPr>
                        <a:t>th</a:t>
                      </a:r>
                      <a:r>
                        <a:rPr kumimoji="0" lang="en-US" sz="1200" b="1" i="0" u="none" strike="noStrike" cap="none" normalizeH="0" baseline="0" smtClean="0">
                          <a:ln>
                            <a:noFill/>
                          </a:ln>
                          <a:solidFill>
                            <a:srgbClr val="CC3300"/>
                          </a:solidFill>
                          <a:effectLst/>
                          <a:latin typeface="Times New Roman" pitchFamily="18" charset="0"/>
                          <a:cs typeface="Times New Roman" pitchFamily="18" charset="0"/>
                        </a:rPr>
                        <a:t> element</a:t>
                      </a:r>
                      <a:endParaRPr kumimoji="0" lang="en-US" sz="1200" b="1" i="0" u="none" strike="noStrike" cap="none" normalizeH="0" baseline="0" smtClean="0">
                        <a:ln>
                          <a:noFill/>
                        </a:ln>
                        <a:solidFill>
                          <a:srgbClr val="CC3300"/>
                        </a:solidFill>
                        <a:effectLst/>
                        <a:latin typeface="Arial" charset="0"/>
                        <a:cs typeface="Arial"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r>
            </a:tbl>
          </a:graphicData>
        </a:graphic>
      </p:graphicFrame>
      <p:sp>
        <p:nvSpPr>
          <p:cNvPr id="7196" name="Rectangle 28"/>
          <p:cNvSpPr>
            <a:spLocks noChangeArrowheads="1"/>
          </p:cNvSpPr>
          <p:nvPr/>
        </p:nvSpPr>
        <p:spPr bwMode="auto">
          <a:xfrm>
            <a:off x="1066800" y="6172200"/>
            <a:ext cx="7467600" cy="244475"/>
          </a:xfrm>
          <a:prstGeom prst="rect">
            <a:avLst/>
          </a:prstGeom>
          <a:noFill/>
          <a:ln w="9525">
            <a:noFill/>
            <a:miter lim="800000"/>
            <a:headEnd/>
            <a:tailEnd/>
          </a:ln>
          <a:effectLst/>
        </p:spPr>
        <p:txBody>
          <a:bodyPr anchor="ctr">
            <a:spAutoFit/>
          </a:bodyPr>
          <a:lstStyle/>
          <a:p>
            <a:r>
              <a:rPr lang="en-US" sz="1000">
                <a:latin typeface="Calibri" pitchFamily="34" charset="0"/>
                <a:cs typeface="Times New Roman" pitchFamily="18" charset="0"/>
              </a:rPr>
              <a:t>marks[0]</a:t>
            </a:r>
            <a:r>
              <a:rPr lang="en-US" sz="1000" b="1">
                <a:latin typeface="Calibri" pitchFamily="34" charset="0"/>
                <a:cs typeface="Times New Roman" pitchFamily="18" charset="0"/>
              </a:rPr>
              <a:t>        marks[1]        marks[2]        marks[3]         marks[4]          marks[5]         marks[6]           marks[7]        marks[8]       marks[9]</a:t>
            </a:r>
            <a:endParaRPr lang="en-US" sz="1000" b="1">
              <a:latin typeface="Calibri" pitchFamily="34" charset="0"/>
            </a:endParaRPr>
          </a:p>
        </p:txBody>
      </p:sp>
      <p:sp>
        <p:nvSpPr>
          <p:cNvPr id="6" name="Rounded Rectangle 5"/>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Introduction </a:t>
            </a:r>
            <a:endParaRPr lang="en-US" dirty="0">
              <a:solidFill>
                <a:schemeClr val="bg1"/>
              </a:solidFill>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4800">
                <a:solidFill>
                  <a:schemeClr val="bg1"/>
                </a:solidFill>
                <a:cs typeface="Arial" charset="0"/>
              </a:rPr>
              <a:t>Pointers and Arrays</a:t>
            </a:r>
          </a:p>
        </p:txBody>
      </p:sp>
      <p:sp>
        <p:nvSpPr>
          <p:cNvPr id="20483" name="Rectangle 3"/>
          <p:cNvSpPr txBox="1">
            <a:spLocks noChangeArrowheads="1"/>
          </p:cNvSpPr>
          <p:nvPr/>
        </p:nvSpPr>
        <p:spPr bwMode="auto">
          <a:xfrm>
            <a:off x="228600" y="1295400"/>
            <a:ext cx="8763000" cy="5181600"/>
          </a:xfrm>
          <a:prstGeom prst="rect">
            <a:avLst/>
          </a:prstGeom>
          <a:noFill/>
          <a:ln w="9525">
            <a:noFill/>
            <a:miter lim="800000"/>
            <a:headEnd/>
            <a:tailEnd/>
          </a:ln>
        </p:spPr>
        <p:txBody>
          <a:bodyPr/>
          <a:lstStyle/>
          <a:p>
            <a:pPr eaLnBrk="0" hangingPunct="0">
              <a:lnSpc>
                <a:spcPct val="110000"/>
              </a:lnSpc>
              <a:spcBef>
                <a:spcPct val="20000"/>
              </a:spcBef>
              <a:buFontTx/>
              <a:buChar char="•"/>
            </a:pPr>
            <a:r>
              <a:rPr lang="en-US" sz="2400">
                <a:latin typeface="Calibri" pitchFamily="34" charset="0"/>
              </a:rPr>
              <a:t>Concept of array is very much bound to the concept of pointer.</a:t>
            </a:r>
          </a:p>
          <a:p>
            <a:pPr eaLnBrk="0" hangingPunct="0">
              <a:lnSpc>
                <a:spcPct val="110000"/>
              </a:lnSpc>
              <a:spcBef>
                <a:spcPct val="20000"/>
              </a:spcBef>
              <a:buFontTx/>
              <a:buChar char="•"/>
            </a:pPr>
            <a:r>
              <a:rPr lang="en-US" sz="2400">
                <a:latin typeface="Calibri" pitchFamily="34" charset="0"/>
              </a:rPr>
              <a:t>Name of an array is actually a pointer that points to the first element of the array.</a:t>
            </a:r>
          </a:p>
          <a:p>
            <a:pPr eaLnBrk="0" hangingPunct="0">
              <a:lnSpc>
                <a:spcPct val="110000"/>
              </a:lnSpc>
              <a:spcBef>
                <a:spcPct val="20000"/>
              </a:spcBef>
            </a:pPr>
            <a:r>
              <a:rPr lang="en-US" sz="2400">
                <a:latin typeface="Calibri" pitchFamily="34" charset="0"/>
              </a:rPr>
              <a:t>int *ptr;</a:t>
            </a:r>
          </a:p>
          <a:p>
            <a:pPr eaLnBrk="0" hangingPunct="0">
              <a:lnSpc>
                <a:spcPct val="110000"/>
              </a:lnSpc>
              <a:spcBef>
                <a:spcPct val="20000"/>
              </a:spcBef>
            </a:pPr>
            <a:r>
              <a:rPr lang="en-US" sz="2400">
                <a:latin typeface="Calibri" pitchFamily="34" charset="0"/>
              </a:rPr>
              <a:t>ptr = &amp;arr[0];</a:t>
            </a:r>
          </a:p>
          <a:p>
            <a:pPr eaLnBrk="0" hangingPunct="0">
              <a:lnSpc>
                <a:spcPct val="110000"/>
              </a:lnSpc>
              <a:spcBef>
                <a:spcPct val="20000"/>
              </a:spcBef>
              <a:buFontTx/>
              <a:buChar char="•"/>
            </a:pPr>
            <a:r>
              <a:rPr lang="en-US" sz="2400">
                <a:latin typeface="Calibri" pitchFamily="34" charset="0"/>
              </a:rPr>
              <a:t>If pointer variable ptr holds the address of the first element in the array, then the address of the successive elements can be calculated by writing ptr++.</a:t>
            </a:r>
          </a:p>
          <a:p>
            <a:pPr eaLnBrk="0" hangingPunct="0">
              <a:lnSpc>
                <a:spcPct val="110000"/>
              </a:lnSpc>
              <a:spcBef>
                <a:spcPct val="20000"/>
              </a:spcBef>
            </a:pPr>
            <a:r>
              <a:rPr lang="en-US" sz="2400">
                <a:latin typeface="Calibri" pitchFamily="34" charset="0"/>
              </a:rPr>
              <a:t>int *ptr = &amp;arr[0];</a:t>
            </a:r>
          </a:p>
          <a:p>
            <a:pPr eaLnBrk="0" hangingPunct="0">
              <a:lnSpc>
                <a:spcPct val="110000"/>
              </a:lnSpc>
              <a:spcBef>
                <a:spcPct val="20000"/>
              </a:spcBef>
            </a:pPr>
            <a:r>
              <a:rPr lang="en-US" sz="2400">
                <a:latin typeface="Calibri" pitchFamily="34" charset="0"/>
              </a:rPr>
              <a:t>ptr++;</a:t>
            </a:r>
          </a:p>
          <a:p>
            <a:pPr eaLnBrk="0" hangingPunct="0">
              <a:lnSpc>
                <a:spcPct val="110000"/>
              </a:lnSpc>
              <a:spcBef>
                <a:spcPct val="20000"/>
              </a:spcBef>
            </a:pPr>
            <a:r>
              <a:rPr lang="en-US" sz="2400">
                <a:latin typeface="Calibri" pitchFamily="34" charset="0"/>
              </a:rPr>
              <a:t>printf (“The value of the second element in the array is %d”, *ptr);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4800">
                <a:solidFill>
                  <a:schemeClr val="bg1"/>
                </a:solidFill>
                <a:cs typeface="Arial" charset="0"/>
              </a:rPr>
              <a:t>Arrays of Pointers</a:t>
            </a:r>
          </a:p>
        </p:txBody>
      </p:sp>
      <p:sp>
        <p:nvSpPr>
          <p:cNvPr id="22531" name="Rectangle 3"/>
          <p:cNvSpPr txBox="1">
            <a:spLocks noChangeArrowheads="1"/>
          </p:cNvSpPr>
          <p:nvPr/>
        </p:nvSpPr>
        <p:spPr bwMode="auto">
          <a:xfrm>
            <a:off x="304800" y="1219200"/>
            <a:ext cx="8610600" cy="5334000"/>
          </a:xfrm>
          <a:prstGeom prst="rect">
            <a:avLst/>
          </a:prstGeom>
          <a:noFill/>
          <a:ln w="9525">
            <a:noFill/>
            <a:miter lim="800000"/>
            <a:headEnd/>
            <a:tailEnd/>
          </a:ln>
        </p:spPr>
        <p:txBody>
          <a:bodyPr/>
          <a:lstStyle/>
          <a:p>
            <a:pPr eaLnBrk="0" hangingPunct="0">
              <a:lnSpc>
                <a:spcPct val="135000"/>
              </a:lnSpc>
              <a:spcBef>
                <a:spcPct val="20000"/>
              </a:spcBef>
              <a:buFontTx/>
              <a:buChar char="•"/>
            </a:pPr>
            <a:r>
              <a:rPr lang="en-US" sz="2400">
                <a:latin typeface="Calibri" pitchFamily="34" charset="0"/>
              </a:rPr>
              <a:t>An array of pointers can be declared as:</a:t>
            </a:r>
          </a:p>
          <a:p>
            <a:pPr eaLnBrk="0" hangingPunct="0">
              <a:lnSpc>
                <a:spcPct val="135000"/>
              </a:lnSpc>
              <a:spcBef>
                <a:spcPct val="20000"/>
              </a:spcBef>
            </a:pPr>
            <a:r>
              <a:rPr lang="en-US" sz="2400">
                <a:latin typeface="Calibri" pitchFamily="34" charset="0"/>
              </a:rPr>
              <a:t>		int *ptr[10];</a:t>
            </a:r>
          </a:p>
          <a:p>
            <a:pPr eaLnBrk="0" hangingPunct="0">
              <a:lnSpc>
                <a:spcPct val="135000"/>
              </a:lnSpc>
              <a:spcBef>
                <a:spcPct val="20000"/>
              </a:spcBef>
              <a:buFontTx/>
              <a:buChar char="•"/>
            </a:pPr>
            <a:r>
              <a:rPr lang="en-US" sz="2400">
                <a:latin typeface="Calibri" pitchFamily="34" charset="0"/>
              </a:rPr>
              <a:t>The above statement declares an array of 10 pointers where each of the pointer points to an integer variable. For example, look at the code given below. </a:t>
            </a:r>
          </a:p>
          <a:p>
            <a:pPr eaLnBrk="0" hangingPunct="0">
              <a:lnSpc>
                <a:spcPct val="135000"/>
              </a:lnSpc>
              <a:spcBef>
                <a:spcPct val="20000"/>
              </a:spcBef>
            </a:pPr>
            <a:r>
              <a:rPr lang="en-US" sz="2400">
                <a:latin typeface="Calibri" pitchFamily="34" charset="0"/>
              </a:rPr>
              <a:t>		int *ptr[10];</a:t>
            </a:r>
          </a:p>
          <a:p>
            <a:pPr eaLnBrk="0" hangingPunct="0">
              <a:lnSpc>
                <a:spcPct val="135000"/>
              </a:lnSpc>
              <a:spcBef>
                <a:spcPct val="20000"/>
              </a:spcBef>
            </a:pPr>
            <a:r>
              <a:rPr lang="en-US" sz="2400">
                <a:latin typeface="Calibri" pitchFamily="34" charset="0"/>
              </a:rPr>
              <a:t>		int p=1, q=2, r=3, s=4, t=5;</a:t>
            </a:r>
          </a:p>
          <a:p>
            <a:pPr eaLnBrk="0" hangingPunct="0">
              <a:lnSpc>
                <a:spcPct val="135000"/>
              </a:lnSpc>
              <a:spcBef>
                <a:spcPct val="20000"/>
              </a:spcBef>
            </a:pPr>
            <a:r>
              <a:rPr lang="en-US" sz="2400">
                <a:latin typeface="Calibri" pitchFamily="34" charset="0"/>
              </a:rPr>
              <a:t>		ptr[0]=&amp;p;</a:t>
            </a:r>
          </a:p>
          <a:p>
            <a:pPr eaLnBrk="0" hangingPunct="0">
              <a:lnSpc>
                <a:spcPct val="135000"/>
              </a:lnSpc>
              <a:spcBef>
                <a:spcPct val="20000"/>
              </a:spcBef>
            </a:pPr>
            <a:r>
              <a:rPr lang="en-US" sz="2400">
                <a:latin typeface="Calibri" pitchFamily="34" charset="0"/>
              </a:rPr>
              <a:t>		ptr[1]=&amp;q;</a:t>
            </a:r>
          </a:p>
          <a:p>
            <a:pPr eaLnBrk="0" hangingPunct="0">
              <a:lnSpc>
                <a:spcPct val="135000"/>
              </a:lnSpc>
              <a:spcBef>
                <a:spcPct val="20000"/>
              </a:spcBef>
            </a:pPr>
            <a:r>
              <a:rPr lang="en-US" sz="2400">
                <a:latin typeface="Calibri" pitchFamily="34" charset="0"/>
              </a:rPr>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4800">
                <a:solidFill>
                  <a:schemeClr val="bg1"/>
                </a:solidFill>
                <a:cs typeface="Arial" charset="0"/>
              </a:rPr>
              <a:t>Arrays of Pointers</a:t>
            </a:r>
          </a:p>
        </p:txBody>
      </p:sp>
      <p:sp>
        <p:nvSpPr>
          <p:cNvPr id="23555" name="Rectangle 3"/>
          <p:cNvSpPr txBox="1">
            <a:spLocks noChangeArrowheads="1"/>
          </p:cNvSpPr>
          <p:nvPr/>
        </p:nvSpPr>
        <p:spPr bwMode="auto">
          <a:xfrm>
            <a:off x="228600" y="1219200"/>
            <a:ext cx="8686800" cy="5334000"/>
          </a:xfrm>
          <a:prstGeom prst="rect">
            <a:avLst/>
          </a:prstGeom>
          <a:noFill/>
          <a:ln w="9525">
            <a:noFill/>
            <a:miter lim="800000"/>
            <a:headEnd/>
            <a:tailEnd/>
          </a:ln>
        </p:spPr>
        <p:txBody>
          <a:bodyPr/>
          <a:lstStyle/>
          <a:p>
            <a:pPr eaLnBrk="0" hangingPunct="0">
              <a:lnSpc>
                <a:spcPct val="135000"/>
              </a:lnSpc>
              <a:spcBef>
                <a:spcPct val="20000"/>
              </a:spcBef>
            </a:pPr>
            <a:r>
              <a:rPr lang="en-US" sz="2400">
                <a:latin typeface="Calibri" pitchFamily="34" charset="0"/>
              </a:rPr>
              <a:t>		ptr[2]=&amp;r;</a:t>
            </a:r>
          </a:p>
          <a:p>
            <a:pPr eaLnBrk="0" hangingPunct="0">
              <a:lnSpc>
                <a:spcPct val="135000"/>
              </a:lnSpc>
              <a:spcBef>
                <a:spcPct val="20000"/>
              </a:spcBef>
            </a:pPr>
            <a:r>
              <a:rPr lang="en-US" sz="2400">
                <a:latin typeface="Calibri" pitchFamily="34" charset="0"/>
              </a:rPr>
              <a:t>		ptr[3]=&amp;s;	</a:t>
            </a:r>
          </a:p>
          <a:p>
            <a:pPr eaLnBrk="0" hangingPunct="0">
              <a:lnSpc>
                <a:spcPct val="135000"/>
              </a:lnSpc>
              <a:spcBef>
                <a:spcPct val="20000"/>
              </a:spcBef>
            </a:pPr>
            <a:r>
              <a:rPr lang="en-US" sz="2400">
                <a:latin typeface="Calibri" pitchFamily="34" charset="0"/>
              </a:rPr>
              <a:t>		ptr[4]=&amp;t</a:t>
            </a:r>
          </a:p>
          <a:p>
            <a:pPr eaLnBrk="0" hangingPunct="0">
              <a:lnSpc>
                <a:spcPct val="135000"/>
              </a:lnSpc>
              <a:spcBef>
                <a:spcPct val="20000"/>
              </a:spcBef>
            </a:pPr>
            <a:endParaRPr lang="en-US" sz="2400">
              <a:latin typeface="Calibri" pitchFamily="34" charset="0"/>
            </a:endParaRPr>
          </a:p>
          <a:p>
            <a:pPr eaLnBrk="0" hangingPunct="0">
              <a:lnSpc>
                <a:spcPct val="135000"/>
              </a:lnSpc>
              <a:spcBef>
                <a:spcPct val="20000"/>
              </a:spcBef>
            </a:pPr>
            <a:r>
              <a:rPr lang="en-US" sz="2400">
                <a:latin typeface="Calibri" pitchFamily="34" charset="0"/>
              </a:rPr>
              <a:t>Can you tell what will be the output of the following statement?</a:t>
            </a:r>
          </a:p>
          <a:p>
            <a:pPr eaLnBrk="0" hangingPunct="0">
              <a:lnSpc>
                <a:spcPct val="135000"/>
              </a:lnSpc>
              <a:spcBef>
                <a:spcPct val="20000"/>
              </a:spcBef>
            </a:pPr>
            <a:r>
              <a:rPr lang="en-US" sz="2400">
                <a:latin typeface="Calibri" pitchFamily="34" charset="0"/>
              </a:rPr>
              <a:t>	printf(“\n %d”, *ptr[3]);</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4800">
                <a:solidFill>
                  <a:schemeClr val="bg1"/>
                </a:solidFill>
                <a:cs typeface="Arial" charset="0"/>
              </a:rPr>
              <a:t>Arrays of Pointers</a:t>
            </a:r>
          </a:p>
        </p:txBody>
      </p:sp>
      <p:sp>
        <p:nvSpPr>
          <p:cNvPr id="69635" name="Rectangle 3"/>
          <p:cNvSpPr txBox="1">
            <a:spLocks noChangeArrowheads="1"/>
          </p:cNvSpPr>
          <p:nvPr/>
        </p:nvSpPr>
        <p:spPr bwMode="auto">
          <a:xfrm>
            <a:off x="228600" y="1219200"/>
            <a:ext cx="8686800" cy="5334000"/>
          </a:xfrm>
          <a:prstGeom prst="rect">
            <a:avLst/>
          </a:prstGeom>
          <a:noFill/>
          <a:ln w="9525">
            <a:noFill/>
            <a:miter lim="800000"/>
            <a:headEnd/>
            <a:tailEnd/>
          </a:ln>
        </p:spPr>
        <p:txBody>
          <a:bodyPr/>
          <a:lstStyle/>
          <a:p>
            <a:pPr eaLnBrk="0" hangingPunct="0">
              <a:lnSpc>
                <a:spcPct val="165000"/>
              </a:lnSpc>
              <a:spcBef>
                <a:spcPct val="20000"/>
              </a:spcBef>
            </a:pPr>
            <a:endParaRPr lang="en-US" sz="2400">
              <a:latin typeface="Calibri" pitchFamily="34" charset="0"/>
            </a:endParaRPr>
          </a:p>
          <a:p>
            <a:pPr eaLnBrk="0" hangingPunct="0">
              <a:lnSpc>
                <a:spcPct val="165000"/>
              </a:lnSpc>
              <a:spcBef>
                <a:spcPct val="20000"/>
              </a:spcBef>
            </a:pPr>
            <a:r>
              <a:rPr lang="en-US" sz="2400">
                <a:latin typeface="Calibri" pitchFamily="34" charset="0"/>
              </a:rPr>
              <a:t>The output will be 4 because ptr[3] stores the address of integer variable s and *ptr[3] will therefore print the value of s that is  4.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4800">
                <a:solidFill>
                  <a:schemeClr val="bg1"/>
                </a:solidFill>
                <a:cs typeface="Arial" charset="0"/>
              </a:rPr>
              <a:t>Two-dimensional Arrays</a:t>
            </a:r>
          </a:p>
        </p:txBody>
      </p:sp>
      <p:sp>
        <p:nvSpPr>
          <p:cNvPr id="24579" name="Rectangle 3"/>
          <p:cNvSpPr txBox="1">
            <a:spLocks noChangeArrowheads="1"/>
          </p:cNvSpPr>
          <p:nvPr/>
        </p:nvSpPr>
        <p:spPr bwMode="auto">
          <a:xfrm>
            <a:off x="0" y="1295400"/>
            <a:ext cx="8915400" cy="762000"/>
          </a:xfrm>
          <a:prstGeom prst="rect">
            <a:avLst/>
          </a:prstGeom>
          <a:noFill/>
          <a:ln w="9525">
            <a:noFill/>
            <a:miter lim="800000"/>
            <a:headEnd/>
            <a:tailEnd/>
          </a:ln>
        </p:spPr>
        <p:txBody>
          <a:bodyPr/>
          <a:lstStyle/>
          <a:p>
            <a:pPr eaLnBrk="0" hangingPunct="0">
              <a:lnSpc>
                <a:spcPct val="80000"/>
              </a:lnSpc>
              <a:spcBef>
                <a:spcPct val="20000"/>
              </a:spcBef>
            </a:pPr>
            <a:r>
              <a:rPr lang="en-US" sz="2400">
                <a:latin typeface="Calibri" pitchFamily="34" charset="0"/>
              </a:rPr>
              <a:t>A two-dimensional array is specified using two subscripts where one subscript denotes row and the other denotes column. </a:t>
            </a:r>
          </a:p>
          <a:p>
            <a:pPr eaLnBrk="0" hangingPunct="0">
              <a:lnSpc>
                <a:spcPct val="80000"/>
              </a:lnSpc>
              <a:spcBef>
                <a:spcPct val="20000"/>
              </a:spcBef>
              <a:buFont typeface="Arial" charset="0"/>
              <a:buNone/>
            </a:pPr>
            <a:endParaRPr lang="en-US" sz="2400">
              <a:latin typeface="Calibri" pitchFamily="34" charset="0"/>
            </a:endParaRPr>
          </a:p>
          <a:p>
            <a:pPr eaLnBrk="0" hangingPunct="0">
              <a:lnSpc>
                <a:spcPct val="80000"/>
              </a:lnSpc>
              <a:spcBef>
                <a:spcPct val="20000"/>
              </a:spcBef>
              <a:buFont typeface="Arial" charset="0"/>
              <a:buNone/>
            </a:pPr>
            <a:r>
              <a:rPr lang="en-US" sz="2400">
                <a:latin typeface="Calibri" pitchFamily="34" charset="0"/>
              </a:rPr>
              <a:t>C looks at a two-dimensional array as an array of  one-dimensional arrays.</a:t>
            </a:r>
            <a:r>
              <a:rPr lang="en-US" sz="2400" b="1">
                <a:latin typeface="Calibri" pitchFamily="34" charset="0"/>
              </a:rPr>
              <a:t> </a:t>
            </a:r>
          </a:p>
        </p:txBody>
      </p:sp>
      <p:sp>
        <p:nvSpPr>
          <p:cNvPr id="6" name="Rectangle 35"/>
          <p:cNvSpPr>
            <a:spLocks noChangeArrowheads="1"/>
          </p:cNvSpPr>
          <p:nvPr/>
        </p:nvSpPr>
        <p:spPr bwMode="auto">
          <a:xfrm>
            <a:off x="0" y="3048000"/>
            <a:ext cx="4873625" cy="1917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r>
              <a:rPr lang="en-US" sz="2400">
                <a:latin typeface="Calibri" pitchFamily="34" charset="0"/>
              </a:rPr>
              <a:t>A two-dimensional array is declared as: </a:t>
            </a:r>
          </a:p>
          <a:p>
            <a:r>
              <a:rPr lang="en-US" sz="2400">
                <a:latin typeface="Calibri" pitchFamily="34" charset="0"/>
              </a:rPr>
              <a:t>data_type array_name[row_size][column_size]; </a:t>
            </a:r>
          </a:p>
          <a:p>
            <a:endParaRPr lang="en-US" sz="2400">
              <a:latin typeface="Calibri" pitchFamily="34" charset="0"/>
            </a:endParaRPr>
          </a:p>
        </p:txBody>
      </p:sp>
      <p:graphicFrame>
        <p:nvGraphicFramePr>
          <p:cNvPr id="24611" name="Group 35"/>
          <p:cNvGraphicFramePr>
            <a:graphicFrameLocks noGrp="1"/>
          </p:cNvGraphicFramePr>
          <p:nvPr/>
        </p:nvGraphicFramePr>
        <p:xfrm>
          <a:off x="5257800" y="3184525"/>
          <a:ext cx="3657600" cy="2076452"/>
        </p:xfrm>
        <a:graphic>
          <a:graphicData uri="http://schemas.openxmlformats.org/drawingml/2006/table">
            <a:tbl>
              <a:tblPr/>
              <a:tblGrid>
                <a:gridCol w="914400"/>
                <a:gridCol w="914400"/>
                <a:gridCol w="914400"/>
                <a:gridCol w="914400"/>
              </a:tblGrid>
              <a:tr h="519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marT="45734" marB="45734"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marT="45734" marB="45734"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marT="45734" marB="45734"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marT="45734" marB="45734"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r>
              <a:tr h="519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marT="45734" marB="45734"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marT="45734" marB="45734"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marT="45734" marB="45734"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marT="45734" marB="45734"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r>
              <a:tr h="519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marT="45734" marB="45734"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marT="45734" marB="45734"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marT="45734" marB="45734"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marT="45734" marB="45734"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r>
              <a:tr h="519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marT="45734" marB="45734"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marT="45734" marB="45734"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marT="45734" marB="45734"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marT="45734" marB="45734"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r>
            </a:tbl>
          </a:graphicData>
        </a:graphic>
      </p:graphicFrame>
      <p:sp>
        <p:nvSpPr>
          <p:cNvPr id="24608" name="Text Box 5"/>
          <p:cNvSpPr txBox="1">
            <a:spLocks noChangeArrowheads="1"/>
          </p:cNvSpPr>
          <p:nvPr/>
        </p:nvSpPr>
        <p:spPr bwMode="auto">
          <a:xfrm>
            <a:off x="6324600" y="5334000"/>
            <a:ext cx="1714500" cy="228600"/>
          </a:xfrm>
          <a:prstGeom prst="rect">
            <a:avLst/>
          </a:prstGeom>
          <a:solidFill>
            <a:srgbClr val="FFCC00"/>
          </a:solidFill>
          <a:ln w="9525">
            <a:solidFill>
              <a:srgbClr val="FFFFFF"/>
            </a:solidFill>
            <a:miter lim="800000"/>
            <a:headEnd/>
            <a:tailEnd/>
          </a:ln>
        </p:spPr>
        <p:txBody>
          <a:bodyPr/>
          <a:lstStyle/>
          <a:p>
            <a:r>
              <a:rPr lang="en-US" sz="1200" b="1">
                <a:solidFill>
                  <a:srgbClr val="990000"/>
                </a:solidFill>
                <a:cs typeface="Times New Roman" pitchFamily="18" charset="0"/>
              </a:rPr>
              <a:t>Second Dimension</a:t>
            </a:r>
            <a:endParaRPr lang="en-US" sz="1200" b="1">
              <a:solidFill>
                <a:srgbClr val="990000"/>
              </a:solidFill>
            </a:endParaRPr>
          </a:p>
        </p:txBody>
      </p:sp>
      <p:sp>
        <p:nvSpPr>
          <p:cNvPr id="24609" name="Text Box 4"/>
          <p:cNvSpPr txBox="1">
            <a:spLocks noChangeArrowheads="1"/>
          </p:cNvSpPr>
          <p:nvPr/>
        </p:nvSpPr>
        <p:spPr bwMode="auto">
          <a:xfrm rot="-5543156">
            <a:off x="4168775" y="4129088"/>
            <a:ext cx="1714500" cy="228600"/>
          </a:xfrm>
          <a:prstGeom prst="rect">
            <a:avLst/>
          </a:prstGeom>
          <a:solidFill>
            <a:srgbClr val="FFCC00"/>
          </a:solidFill>
          <a:ln w="9525">
            <a:solidFill>
              <a:srgbClr val="FFFFFF"/>
            </a:solidFill>
            <a:miter lim="800000"/>
            <a:headEnd/>
            <a:tailEnd/>
          </a:ln>
        </p:spPr>
        <p:txBody>
          <a:bodyPr/>
          <a:lstStyle/>
          <a:p>
            <a:pPr algn="r"/>
            <a:r>
              <a:rPr lang="en-US" sz="1200" b="1">
                <a:solidFill>
                  <a:srgbClr val="990000"/>
                </a:solidFill>
                <a:cs typeface="Times New Roman" pitchFamily="18" charset="0"/>
              </a:rPr>
              <a:t>First Dimension</a:t>
            </a:r>
            <a:endParaRPr lang="en-US" sz="1200" b="1">
              <a:solidFill>
                <a:srgbClr val="99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4800">
                <a:solidFill>
                  <a:schemeClr val="bg1"/>
                </a:solidFill>
                <a:cs typeface="Arial" charset="0"/>
              </a:rPr>
              <a:t>Two-dimensional Arrays</a:t>
            </a:r>
          </a:p>
        </p:txBody>
      </p:sp>
      <p:sp>
        <p:nvSpPr>
          <p:cNvPr id="6" name="Rectangle 35"/>
          <p:cNvSpPr>
            <a:spLocks noChangeArrowheads="1"/>
          </p:cNvSpPr>
          <p:nvPr/>
        </p:nvSpPr>
        <p:spPr bwMode="auto">
          <a:xfrm>
            <a:off x="0" y="1371600"/>
            <a:ext cx="8915400" cy="2282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pPr>
            <a:r>
              <a:rPr lang="en-US" sz="2400">
                <a:latin typeface="Calibri" pitchFamily="34" charset="0"/>
              </a:rPr>
              <a:t>Therefore, a two dimensional m×n array is an array that contains m×n data elements and each element is accessed using two subscripts, i and j, where i&lt;=m and j&lt;=n </a:t>
            </a:r>
          </a:p>
          <a:p>
            <a:pPr>
              <a:lnSpc>
                <a:spcPct val="120000"/>
              </a:lnSpc>
            </a:pPr>
            <a:endParaRPr lang="en-US" sz="2400">
              <a:latin typeface="Calibri" pitchFamily="34" charset="0"/>
            </a:endParaRPr>
          </a:p>
          <a:p>
            <a:pPr>
              <a:lnSpc>
                <a:spcPct val="120000"/>
              </a:lnSpc>
            </a:pPr>
            <a:r>
              <a:rPr lang="en-US" sz="2400">
                <a:latin typeface="Calibri" pitchFamily="34" charset="0"/>
              </a:rPr>
              <a:t>int marks[3][5];</a:t>
            </a:r>
          </a:p>
        </p:txBody>
      </p:sp>
      <p:graphicFrame>
        <p:nvGraphicFramePr>
          <p:cNvPr id="25643" name="Group 43"/>
          <p:cNvGraphicFramePr>
            <a:graphicFrameLocks noGrp="1"/>
          </p:cNvGraphicFramePr>
          <p:nvPr/>
        </p:nvGraphicFramePr>
        <p:xfrm>
          <a:off x="457200" y="3902075"/>
          <a:ext cx="8305800" cy="1281114"/>
        </p:xfrm>
        <a:graphic>
          <a:graphicData uri="http://schemas.openxmlformats.org/drawingml/2006/table">
            <a:tbl>
              <a:tblPr/>
              <a:tblGrid>
                <a:gridCol w="1295400"/>
                <a:gridCol w="1231900"/>
                <a:gridCol w="1444625"/>
                <a:gridCol w="1444625"/>
                <a:gridCol w="1444625"/>
                <a:gridCol w="1444625"/>
              </a:tblGrid>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smtClean="0">
                        <a:ln>
                          <a:noFill/>
                        </a:ln>
                        <a:solidFill>
                          <a:srgbClr val="CC3300"/>
                        </a:solidFill>
                        <a:effectLst/>
                        <a:latin typeface="Courier New" pitchFamily="49"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rgbClr val="CC3300"/>
                          </a:solidFill>
                          <a:effectLst/>
                          <a:latin typeface="Courier New" pitchFamily="49" charset="0"/>
                          <a:cs typeface="Times New Roman" pitchFamily="18" charset="0"/>
                        </a:rPr>
                        <a:t>Rows/Columns</a:t>
                      </a:r>
                      <a:endParaRPr kumimoji="0" lang="en-US" sz="1200" b="1" i="0" u="none" strike="noStrike" cap="none" normalizeH="0" baseline="0" smtClean="0">
                        <a:ln>
                          <a:noFill/>
                        </a:ln>
                        <a:solidFill>
                          <a:srgbClr val="CC3300"/>
                        </a:solidFill>
                        <a:effectLst/>
                        <a:latin typeface="Courier New" pitchFamily="49" charset="0"/>
                        <a:cs typeface="Arial" charset="0"/>
                      </a:endParaRPr>
                    </a:p>
                  </a:txBody>
                  <a:tcPr marT="45661" marB="4566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CC3300"/>
                          </a:solidFill>
                          <a:effectLst/>
                          <a:latin typeface="Courier New" pitchFamily="49" charset="0"/>
                          <a:cs typeface="Times New Roman" pitchFamily="18" charset="0"/>
                        </a:rPr>
                        <a:t>Col 0</a:t>
                      </a:r>
                      <a:endParaRPr kumimoji="0" lang="en-US" sz="1200" b="1" i="0" u="none" strike="noStrike" cap="none" normalizeH="0" baseline="0" smtClean="0">
                        <a:ln>
                          <a:noFill/>
                        </a:ln>
                        <a:solidFill>
                          <a:srgbClr val="CC3300"/>
                        </a:solidFill>
                        <a:effectLst/>
                        <a:latin typeface="Courier New" pitchFamily="49" charset="0"/>
                        <a:cs typeface="Arial" charset="0"/>
                      </a:endParaRPr>
                    </a:p>
                  </a:txBody>
                  <a:tcPr marT="45661" marB="4566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CC3300"/>
                          </a:solidFill>
                          <a:effectLst/>
                          <a:latin typeface="Courier New" pitchFamily="49" charset="0"/>
                          <a:cs typeface="Times New Roman" pitchFamily="18" charset="0"/>
                        </a:rPr>
                        <a:t>Col 1</a:t>
                      </a:r>
                      <a:endParaRPr kumimoji="0" lang="en-US" sz="1200" b="1" i="0" u="none" strike="noStrike" cap="none" normalizeH="0" baseline="0" smtClean="0">
                        <a:ln>
                          <a:noFill/>
                        </a:ln>
                        <a:solidFill>
                          <a:srgbClr val="CC3300"/>
                        </a:solidFill>
                        <a:effectLst/>
                        <a:latin typeface="Courier New" pitchFamily="49" charset="0"/>
                        <a:cs typeface="Arial" charset="0"/>
                      </a:endParaRPr>
                    </a:p>
                  </a:txBody>
                  <a:tcPr marT="45661" marB="4566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CC3300"/>
                          </a:solidFill>
                          <a:effectLst/>
                          <a:latin typeface="Courier New" pitchFamily="49" charset="0"/>
                          <a:cs typeface="Times New Roman" pitchFamily="18" charset="0"/>
                        </a:rPr>
                        <a:t>Col2</a:t>
                      </a:r>
                      <a:endParaRPr kumimoji="0" lang="en-US" sz="1200" b="1" i="0" u="none" strike="noStrike" cap="none" normalizeH="0" baseline="0" smtClean="0">
                        <a:ln>
                          <a:noFill/>
                        </a:ln>
                        <a:solidFill>
                          <a:srgbClr val="CC3300"/>
                        </a:solidFill>
                        <a:effectLst/>
                        <a:latin typeface="Courier New" pitchFamily="49" charset="0"/>
                        <a:cs typeface="Arial" charset="0"/>
                      </a:endParaRPr>
                    </a:p>
                  </a:txBody>
                  <a:tcPr marT="45661" marB="4566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CC3300"/>
                          </a:solidFill>
                          <a:effectLst/>
                          <a:latin typeface="Courier New" pitchFamily="49" charset="0"/>
                          <a:cs typeface="Times New Roman" pitchFamily="18" charset="0"/>
                        </a:rPr>
                        <a:t>Col 3</a:t>
                      </a:r>
                      <a:endParaRPr kumimoji="0" lang="en-US" sz="1200" b="1" i="0" u="none" strike="noStrike" cap="none" normalizeH="0" baseline="0" smtClean="0">
                        <a:ln>
                          <a:noFill/>
                        </a:ln>
                        <a:solidFill>
                          <a:srgbClr val="CC3300"/>
                        </a:solidFill>
                        <a:effectLst/>
                        <a:latin typeface="Courier New" pitchFamily="49" charset="0"/>
                        <a:cs typeface="Arial" charset="0"/>
                      </a:endParaRPr>
                    </a:p>
                  </a:txBody>
                  <a:tcPr marT="45661" marB="4566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CC3300"/>
                          </a:solidFill>
                          <a:effectLst/>
                          <a:latin typeface="Courier New" pitchFamily="49" charset="0"/>
                          <a:cs typeface="Times New Roman" pitchFamily="18" charset="0"/>
                        </a:rPr>
                        <a:t>Col 4</a:t>
                      </a:r>
                      <a:endParaRPr kumimoji="0" lang="en-US" sz="1200" b="1" i="0" u="none" strike="noStrike" cap="none" normalizeH="0" baseline="0" smtClean="0">
                        <a:ln>
                          <a:noFill/>
                        </a:ln>
                        <a:solidFill>
                          <a:srgbClr val="CC3300"/>
                        </a:solidFill>
                        <a:effectLst/>
                        <a:latin typeface="Courier New" pitchFamily="49" charset="0"/>
                        <a:cs typeface="Arial" charset="0"/>
                      </a:endParaRPr>
                    </a:p>
                  </a:txBody>
                  <a:tcPr marT="45661" marB="4566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CC3300"/>
                          </a:solidFill>
                          <a:effectLst/>
                          <a:latin typeface="Courier New" pitchFamily="49" charset="0"/>
                          <a:cs typeface="Times New Roman" pitchFamily="18" charset="0"/>
                        </a:rPr>
                        <a:t>Row 0</a:t>
                      </a:r>
                      <a:endParaRPr kumimoji="0" lang="en-US" sz="1200" b="1" i="0" u="none" strike="noStrike" cap="none" normalizeH="0" baseline="0" smtClean="0">
                        <a:ln>
                          <a:noFill/>
                        </a:ln>
                        <a:solidFill>
                          <a:srgbClr val="CC3300"/>
                        </a:solidFill>
                        <a:effectLst/>
                        <a:latin typeface="Courier New" pitchFamily="49" charset="0"/>
                        <a:cs typeface="Arial" charset="0"/>
                      </a:endParaRPr>
                    </a:p>
                  </a:txBody>
                  <a:tcPr marT="45661" marB="4566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CC3300"/>
                          </a:solidFill>
                          <a:effectLst/>
                          <a:latin typeface="Courier New" pitchFamily="49" charset="0"/>
                          <a:cs typeface="Times New Roman" pitchFamily="18" charset="0"/>
                        </a:rPr>
                        <a:t>Marks[0][0]</a:t>
                      </a:r>
                      <a:endParaRPr kumimoji="0" lang="en-US" sz="1200" b="1" i="0" u="none" strike="noStrike" cap="none" normalizeH="0" baseline="0" smtClean="0">
                        <a:ln>
                          <a:noFill/>
                        </a:ln>
                        <a:solidFill>
                          <a:srgbClr val="CC3300"/>
                        </a:solidFill>
                        <a:effectLst/>
                        <a:latin typeface="Courier New" pitchFamily="49" charset="0"/>
                        <a:cs typeface="Arial" charset="0"/>
                      </a:endParaRPr>
                    </a:p>
                  </a:txBody>
                  <a:tcPr marT="45661" marB="45661"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CC3300"/>
                          </a:solidFill>
                          <a:effectLst/>
                          <a:latin typeface="Courier New" pitchFamily="49" charset="0"/>
                          <a:cs typeface="Times New Roman" pitchFamily="18" charset="0"/>
                        </a:rPr>
                        <a:t>Marks[0][1]</a:t>
                      </a:r>
                      <a:endParaRPr kumimoji="0" lang="en-US" sz="1200" b="1" i="0" u="none" strike="noStrike" cap="none" normalizeH="0" baseline="0" smtClean="0">
                        <a:ln>
                          <a:noFill/>
                        </a:ln>
                        <a:solidFill>
                          <a:srgbClr val="CC3300"/>
                        </a:solidFill>
                        <a:effectLst/>
                        <a:latin typeface="Courier New" pitchFamily="49" charset="0"/>
                        <a:cs typeface="Arial" charset="0"/>
                      </a:endParaRPr>
                    </a:p>
                  </a:txBody>
                  <a:tcPr marT="45661" marB="45661"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CC3300"/>
                          </a:solidFill>
                          <a:effectLst/>
                          <a:latin typeface="Courier New" pitchFamily="49" charset="0"/>
                          <a:cs typeface="Times New Roman" pitchFamily="18" charset="0"/>
                        </a:rPr>
                        <a:t>Marks[0][2]</a:t>
                      </a:r>
                      <a:endParaRPr kumimoji="0" lang="en-US" sz="1200" b="1" i="0" u="none" strike="noStrike" cap="none" normalizeH="0" baseline="0" smtClean="0">
                        <a:ln>
                          <a:noFill/>
                        </a:ln>
                        <a:solidFill>
                          <a:srgbClr val="CC3300"/>
                        </a:solidFill>
                        <a:effectLst/>
                        <a:latin typeface="Courier New" pitchFamily="49" charset="0"/>
                        <a:cs typeface="Arial" charset="0"/>
                      </a:endParaRPr>
                    </a:p>
                  </a:txBody>
                  <a:tcPr marT="45661" marB="45661"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CC3300"/>
                          </a:solidFill>
                          <a:effectLst/>
                          <a:latin typeface="Courier New" pitchFamily="49" charset="0"/>
                          <a:cs typeface="Times New Roman" pitchFamily="18" charset="0"/>
                        </a:rPr>
                        <a:t>Marks[0][3]</a:t>
                      </a:r>
                      <a:endParaRPr kumimoji="0" lang="en-US" sz="1200" b="1" i="0" u="none" strike="noStrike" cap="none" normalizeH="0" baseline="0" smtClean="0">
                        <a:ln>
                          <a:noFill/>
                        </a:ln>
                        <a:solidFill>
                          <a:srgbClr val="CC3300"/>
                        </a:solidFill>
                        <a:effectLst/>
                        <a:latin typeface="Courier New" pitchFamily="49" charset="0"/>
                        <a:cs typeface="Arial" charset="0"/>
                      </a:endParaRPr>
                    </a:p>
                  </a:txBody>
                  <a:tcPr marT="45661" marB="45661"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CC3300"/>
                          </a:solidFill>
                          <a:effectLst/>
                          <a:latin typeface="Courier New" pitchFamily="49" charset="0"/>
                          <a:cs typeface="Times New Roman" pitchFamily="18" charset="0"/>
                        </a:rPr>
                        <a:t>Marks[0][4]</a:t>
                      </a:r>
                      <a:endParaRPr kumimoji="0" lang="en-US" sz="1200" b="1" i="0" u="none" strike="noStrike" cap="none" normalizeH="0" baseline="0" smtClean="0">
                        <a:ln>
                          <a:noFill/>
                        </a:ln>
                        <a:solidFill>
                          <a:srgbClr val="CC3300"/>
                        </a:solidFill>
                        <a:effectLst/>
                        <a:latin typeface="Courier New" pitchFamily="49" charset="0"/>
                        <a:cs typeface="Arial" charset="0"/>
                      </a:endParaRPr>
                    </a:p>
                  </a:txBody>
                  <a:tcPr marT="45661" marB="45661"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CC3300"/>
                          </a:solidFill>
                          <a:effectLst/>
                          <a:latin typeface="Courier New" pitchFamily="49" charset="0"/>
                          <a:cs typeface="Times New Roman" pitchFamily="18" charset="0"/>
                        </a:rPr>
                        <a:t>Row 1</a:t>
                      </a:r>
                      <a:endParaRPr kumimoji="0" lang="en-US" sz="1200" b="1" i="0" u="none" strike="noStrike" cap="none" normalizeH="0" baseline="0" smtClean="0">
                        <a:ln>
                          <a:noFill/>
                        </a:ln>
                        <a:solidFill>
                          <a:srgbClr val="CC3300"/>
                        </a:solidFill>
                        <a:effectLst/>
                        <a:latin typeface="Courier New" pitchFamily="49" charset="0"/>
                        <a:cs typeface="Arial" charset="0"/>
                      </a:endParaRPr>
                    </a:p>
                  </a:txBody>
                  <a:tcPr marT="45661" marB="4566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CC3300"/>
                          </a:solidFill>
                          <a:effectLst/>
                          <a:latin typeface="Courier New" pitchFamily="49" charset="0"/>
                          <a:cs typeface="Times New Roman" pitchFamily="18" charset="0"/>
                        </a:rPr>
                        <a:t>Marks[1][0]</a:t>
                      </a:r>
                      <a:endParaRPr kumimoji="0" lang="en-US" sz="1200" b="1" i="0" u="none" strike="noStrike" cap="none" normalizeH="0" baseline="0" smtClean="0">
                        <a:ln>
                          <a:noFill/>
                        </a:ln>
                        <a:solidFill>
                          <a:srgbClr val="CC3300"/>
                        </a:solidFill>
                        <a:effectLst/>
                        <a:latin typeface="Courier New" pitchFamily="49" charset="0"/>
                        <a:cs typeface="Arial" charset="0"/>
                      </a:endParaRPr>
                    </a:p>
                  </a:txBody>
                  <a:tcPr marT="45661" marB="45661"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CC3300"/>
                          </a:solidFill>
                          <a:effectLst/>
                          <a:latin typeface="Courier New" pitchFamily="49" charset="0"/>
                          <a:cs typeface="Times New Roman" pitchFamily="18" charset="0"/>
                        </a:rPr>
                        <a:t>Marks[1][1]</a:t>
                      </a:r>
                      <a:endParaRPr kumimoji="0" lang="en-US" sz="1200" b="1" i="0" u="none" strike="noStrike" cap="none" normalizeH="0" baseline="0" smtClean="0">
                        <a:ln>
                          <a:noFill/>
                        </a:ln>
                        <a:solidFill>
                          <a:srgbClr val="CC3300"/>
                        </a:solidFill>
                        <a:effectLst/>
                        <a:latin typeface="Courier New" pitchFamily="49" charset="0"/>
                        <a:cs typeface="Arial" charset="0"/>
                      </a:endParaRPr>
                    </a:p>
                  </a:txBody>
                  <a:tcPr marT="45661" marB="45661"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CC3300"/>
                          </a:solidFill>
                          <a:effectLst/>
                          <a:latin typeface="Courier New" pitchFamily="49" charset="0"/>
                          <a:cs typeface="Times New Roman" pitchFamily="18" charset="0"/>
                        </a:rPr>
                        <a:t>Marks[1][2]</a:t>
                      </a:r>
                      <a:endParaRPr kumimoji="0" lang="en-US" sz="1200" b="1" i="0" u="none" strike="noStrike" cap="none" normalizeH="0" baseline="0" smtClean="0">
                        <a:ln>
                          <a:noFill/>
                        </a:ln>
                        <a:solidFill>
                          <a:srgbClr val="CC3300"/>
                        </a:solidFill>
                        <a:effectLst/>
                        <a:latin typeface="Courier New" pitchFamily="49" charset="0"/>
                        <a:cs typeface="Arial" charset="0"/>
                      </a:endParaRPr>
                    </a:p>
                  </a:txBody>
                  <a:tcPr marT="45661" marB="45661"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CC3300"/>
                          </a:solidFill>
                          <a:effectLst/>
                          <a:latin typeface="Courier New" pitchFamily="49" charset="0"/>
                          <a:cs typeface="Times New Roman" pitchFamily="18" charset="0"/>
                        </a:rPr>
                        <a:t>Marks[1][3]</a:t>
                      </a:r>
                      <a:endParaRPr kumimoji="0" lang="en-US" sz="1200" b="1" i="0" u="none" strike="noStrike" cap="none" normalizeH="0" baseline="0" smtClean="0">
                        <a:ln>
                          <a:noFill/>
                        </a:ln>
                        <a:solidFill>
                          <a:srgbClr val="CC3300"/>
                        </a:solidFill>
                        <a:effectLst/>
                        <a:latin typeface="Courier New" pitchFamily="49" charset="0"/>
                        <a:cs typeface="Arial" charset="0"/>
                      </a:endParaRPr>
                    </a:p>
                  </a:txBody>
                  <a:tcPr marT="45661" marB="45661"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CC3300"/>
                          </a:solidFill>
                          <a:effectLst/>
                          <a:latin typeface="Courier New" pitchFamily="49" charset="0"/>
                          <a:cs typeface="Times New Roman" pitchFamily="18" charset="0"/>
                        </a:rPr>
                        <a:t>Marks[1][4]</a:t>
                      </a:r>
                      <a:endParaRPr kumimoji="0" lang="en-US" sz="1200" b="1" i="0" u="none" strike="noStrike" cap="none" normalizeH="0" baseline="0" smtClean="0">
                        <a:ln>
                          <a:noFill/>
                        </a:ln>
                        <a:solidFill>
                          <a:srgbClr val="CC3300"/>
                        </a:solidFill>
                        <a:effectLst/>
                        <a:latin typeface="Courier New" pitchFamily="49" charset="0"/>
                        <a:cs typeface="Arial" charset="0"/>
                      </a:endParaRPr>
                    </a:p>
                  </a:txBody>
                  <a:tcPr marT="45661" marB="45661"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CC3300"/>
                          </a:solidFill>
                          <a:effectLst/>
                          <a:latin typeface="Courier New" pitchFamily="49" charset="0"/>
                          <a:cs typeface="Times New Roman" pitchFamily="18" charset="0"/>
                        </a:rPr>
                        <a:t>Row 2</a:t>
                      </a:r>
                      <a:endParaRPr kumimoji="0" lang="en-US" sz="1200" b="1" i="0" u="none" strike="noStrike" cap="none" normalizeH="0" baseline="0" smtClean="0">
                        <a:ln>
                          <a:noFill/>
                        </a:ln>
                        <a:solidFill>
                          <a:srgbClr val="CC3300"/>
                        </a:solidFill>
                        <a:effectLst/>
                        <a:latin typeface="Courier New" pitchFamily="49" charset="0"/>
                        <a:cs typeface="Arial" charset="0"/>
                      </a:endParaRPr>
                    </a:p>
                  </a:txBody>
                  <a:tcPr marT="45661" marB="4566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CC3300"/>
                          </a:solidFill>
                          <a:effectLst/>
                          <a:latin typeface="Courier New" pitchFamily="49" charset="0"/>
                          <a:cs typeface="Times New Roman" pitchFamily="18" charset="0"/>
                        </a:rPr>
                        <a:t>Marks[2][0]</a:t>
                      </a:r>
                      <a:endParaRPr kumimoji="0" lang="en-US" sz="1200" b="1" i="0" u="none" strike="noStrike" cap="none" normalizeH="0" baseline="0" smtClean="0">
                        <a:ln>
                          <a:noFill/>
                        </a:ln>
                        <a:solidFill>
                          <a:srgbClr val="CC3300"/>
                        </a:solidFill>
                        <a:effectLst/>
                        <a:latin typeface="Courier New" pitchFamily="49" charset="0"/>
                        <a:cs typeface="Arial" charset="0"/>
                      </a:endParaRPr>
                    </a:p>
                  </a:txBody>
                  <a:tcPr marT="45661" marB="45661"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CC3300"/>
                          </a:solidFill>
                          <a:effectLst/>
                          <a:latin typeface="Courier New" pitchFamily="49" charset="0"/>
                          <a:cs typeface="Times New Roman" pitchFamily="18" charset="0"/>
                        </a:rPr>
                        <a:t>Marks[2][1]</a:t>
                      </a:r>
                      <a:endParaRPr kumimoji="0" lang="en-US" sz="1200" b="1" i="0" u="none" strike="noStrike" cap="none" normalizeH="0" baseline="0" smtClean="0">
                        <a:ln>
                          <a:noFill/>
                        </a:ln>
                        <a:solidFill>
                          <a:srgbClr val="CC3300"/>
                        </a:solidFill>
                        <a:effectLst/>
                        <a:latin typeface="Courier New" pitchFamily="49" charset="0"/>
                        <a:cs typeface="Arial" charset="0"/>
                      </a:endParaRPr>
                    </a:p>
                  </a:txBody>
                  <a:tcPr marT="45661" marB="45661"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CC3300"/>
                          </a:solidFill>
                          <a:effectLst/>
                          <a:latin typeface="Courier New" pitchFamily="49" charset="0"/>
                          <a:cs typeface="Times New Roman" pitchFamily="18" charset="0"/>
                        </a:rPr>
                        <a:t>Marks[2][2]</a:t>
                      </a:r>
                      <a:endParaRPr kumimoji="0" lang="en-US" sz="1200" b="1" i="0" u="none" strike="noStrike" cap="none" normalizeH="0" baseline="0" smtClean="0">
                        <a:ln>
                          <a:noFill/>
                        </a:ln>
                        <a:solidFill>
                          <a:srgbClr val="CC3300"/>
                        </a:solidFill>
                        <a:effectLst/>
                        <a:latin typeface="Courier New" pitchFamily="49" charset="0"/>
                        <a:cs typeface="Arial" charset="0"/>
                      </a:endParaRPr>
                    </a:p>
                  </a:txBody>
                  <a:tcPr marT="45661" marB="45661"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CC3300"/>
                          </a:solidFill>
                          <a:effectLst/>
                          <a:latin typeface="Courier New" pitchFamily="49" charset="0"/>
                          <a:cs typeface="Times New Roman" pitchFamily="18" charset="0"/>
                        </a:rPr>
                        <a:t>Marks[2][3]</a:t>
                      </a:r>
                      <a:endParaRPr kumimoji="0" lang="en-US" sz="1200" b="1" i="0" u="none" strike="noStrike" cap="none" normalizeH="0" baseline="0" smtClean="0">
                        <a:ln>
                          <a:noFill/>
                        </a:ln>
                        <a:solidFill>
                          <a:srgbClr val="CC3300"/>
                        </a:solidFill>
                        <a:effectLst/>
                        <a:latin typeface="Courier New" pitchFamily="49" charset="0"/>
                        <a:cs typeface="Arial" charset="0"/>
                      </a:endParaRPr>
                    </a:p>
                  </a:txBody>
                  <a:tcPr marT="45661" marB="45661"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CC3300"/>
                          </a:solidFill>
                          <a:effectLst/>
                          <a:latin typeface="Courier New" pitchFamily="49" charset="0"/>
                          <a:cs typeface="Times New Roman" pitchFamily="18" charset="0"/>
                        </a:rPr>
                        <a:t>Marks[2][4]</a:t>
                      </a:r>
                      <a:endParaRPr kumimoji="0" lang="en-US" sz="1200" b="1" i="0" u="none" strike="noStrike" cap="none" normalizeH="0" baseline="0" smtClean="0">
                        <a:ln>
                          <a:noFill/>
                        </a:ln>
                        <a:solidFill>
                          <a:srgbClr val="CC3300"/>
                        </a:solidFill>
                        <a:effectLst/>
                        <a:latin typeface="Courier New" pitchFamily="49" charset="0"/>
                        <a:cs typeface="Arial" charset="0"/>
                      </a:endParaRPr>
                    </a:p>
                  </a:txBody>
                  <a:tcPr marT="45661" marB="45661"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r>
            </a:tbl>
          </a:graphicData>
        </a:graphic>
      </p:graphicFrame>
      <p:sp>
        <p:nvSpPr>
          <p:cNvPr id="25641" name="Rectangle 73"/>
          <p:cNvSpPr>
            <a:spLocks noChangeArrowheads="1"/>
          </p:cNvSpPr>
          <p:nvPr/>
        </p:nvSpPr>
        <p:spPr bwMode="auto">
          <a:xfrm>
            <a:off x="3200400" y="5410200"/>
            <a:ext cx="2760663" cy="212725"/>
          </a:xfrm>
          <a:prstGeom prst="rect">
            <a:avLst/>
          </a:prstGeom>
          <a:noFill/>
          <a:ln w="9525">
            <a:noFill/>
            <a:miter lim="800000"/>
            <a:headEnd/>
            <a:tailEnd/>
          </a:ln>
          <a:effectLst/>
        </p:spPr>
        <p:txBody>
          <a:bodyPr lIns="0" tIns="0" rIns="0" bIns="0" anchor="ctr">
            <a:spAutoFit/>
          </a:bodyPr>
          <a:lstStyle/>
          <a:p>
            <a:pPr algn="ctr"/>
            <a:r>
              <a:rPr lang="en-US" sz="1400" b="1">
                <a:solidFill>
                  <a:schemeClr val="accent2"/>
                </a:solidFill>
                <a:cs typeface="Times New Roman" pitchFamily="18" charset="0"/>
              </a:rPr>
              <a:t>Two Dimensional Array</a:t>
            </a:r>
            <a:r>
              <a:rPr lang="en-US" sz="1400" b="1"/>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144588"/>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4400">
                <a:solidFill>
                  <a:schemeClr val="bg1"/>
                </a:solidFill>
                <a:cs typeface="Arial" charset="0"/>
              </a:rPr>
              <a:t>Memory Representation of a 2D Array</a:t>
            </a:r>
          </a:p>
        </p:txBody>
      </p:sp>
      <p:sp>
        <p:nvSpPr>
          <p:cNvPr id="13" name="Rectangle 3"/>
          <p:cNvSpPr>
            <a:spLocks noChangeArrowheads="1"/>
          </p:cNvSpPr>
          <p:nvPr/>
        </p:nvSpPr>
        <p:spPr bwMode="auto">
          <a:xfrm>
            <a:off x="228600" y="1550988"/>
            <a:ext cx="8686800" cy="29035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marL="342900" indent="-342900" algn="just">
              <a:lnSpc>
                <a:spcPct val="110000"/>
              </a:lnSpc>
              <a:buFont typeface="Arial" charset="0"/>
              <a:buChar char="•"/>
            </a:pPr>
            <a:r>
              <a:rPr lang="en-US" sz="2400">
                <a:latin typeface="Calibri" pitchFamily="34" charset="0"/>
              </a:rPr>
              <a:t>There are two ways of storing a 2-D array in memory. The first way is </a:t>
            </a:r>
            <a:r>
              <a:rPr lang="en-US" sz="2400" b="1" i="1">
                <a:latin typeface="Calibri" pitchFamily="34" charset="0"/>
              </a:rPr>
              <a:t>row-major order</a:t>
            </a:r>
            <a:r>
              <a:rPr lang="en-US" sz="2400">
                <a:latin typeface="Calibri" pitchFamily="34" charset="0"/>
              </a:rPr>
              <a:t> and the second is </a:t>
            </a:r>
            <a:r>
              <a:rPr lang="en-US" sz="2400" b="1" i="1">
                <a:latin typeface="Calibri" pitchFamily="34" charset="0"/>
              </a:rPr>
              <a:t>column-major order</a:t>
            </a:r>
            <a:r>
              <a:rPr lang="en-US" sz="2400">
                <a:latin typeface="Calibri" pitchFamily="34" charset="0"/>
              </a:rPr>
              <a:t>. </a:t>
            </a:r>
          </a:p>
          <a:p>
            <a:pPr marL="342900" indent="-342900" algn="just">
              <a:lnSpc>
                <a:spcPct val="110000"/>
              </a:lnSpc>
              <a:buFont typeface="Arial" charset="0"/>
              <a:buChar char="•"/>
            </a:pPr>
            <a:endParaRPr lang="en-US" sz="2400">
              <a:latin typeface="Calibri" pitchFamily="34" charset="0"/>
            </a:endParaRPr>
          </a:p>
          <a:p>
            <a:pPr marL="342900" indent="-342900" algn="just">
              <a:lnSpc>
                <a:spcPct val="110000"/>
              </a:lnSpc>
              <a:buFont typeface="Arial" charset="0"/>
              <a:buChar char="•"/>
            </a:pPr>
            <a:r>
              <a:rPr lang="en-US" sz="2400">
                <a:latin typeface="Calibri" pitchFamily="34" charset="0"/>
              </a:rPr>
              <a:t>In the row-major order the elements of the first row are stored before the elements of the second and third rows. That is, the elements of the array are stored row by row where </a:t>
            </a:r>
            <a:r>
              <a:rPr lang="en-US" sz="2400" i="1">
                <a:latin typeface="Calibri" pitchFamily="34" charset="0"/>
              </a:rPr>
              <a:t>n</a:t>
            </a:r>
            <a:r>
              <a:rPr lang="en-US" sz="2400">
                <a:latin typeface="Calibri" pitchFamily="34" charset="0"/>
              </a:rPr>
              <a:t> elements of the first row will occupy the first </a:t>
            </a:r>
            <a:r>
              <a:rPr lang="en-US" sz="2400" i="1">
                <a:latin typeface="Calibri" pitchFamily="34" charset="0"/>
              </a:rPr>
              <a:t>n</a:t>
            </a:r>
            <a:r>
              <a:rPr lang="en-US" sz="2400">
                <a:latin typeface="Calibri" pitchFamily="34" charset="0"/>
              </a:rPr>
              <a:t>th locations. </a:t>
            </a:r>
          </a:p>
        </p:txBody>
      </p:sp>
      <p:graphicFrame>
        <p:nvGraphicFramePr>
          <p:cNvPr id="26659" name="Group 35"/>
          <p:cNvGraphicFramePr>
            <a:graphicFrameLocks noGrp="1"/>
          </p:cNvGraphicFramePr>
          <p:nvPr/>
        </p:nvGraphicFramePr>
        <p:xfrm>
          <a:off x="1295400" y="5257800"/>
          <a:ext cx="6934200" cy="593725"/>
        </p:xfrm>
        <a:graphic>
          <a:graphicData uri="http://schemas.openxmlformats.org/drawingml/2006/table">
            <a:tbl>
              <a:tblPr/>
              <a:tblGrid>
                <a:gridCol w="577850"/>
                <a:gridCol w="577850"/>
                <a:gridCol w="577850"/>
                <a:gridCol w="577850"/>
                <a:gridCol w="577850"/>
                <a:gridCol w="577850"/>
                <a:gridCol w="577850"/>
                <a:gridCol w="577850"/>
                <a:gridCol w="577850"/>
                <a:gridCol w="577850"/>
                <a:gridCol w="577850"/>
                <a:gridCol w="577850"/>
              </a:tblGrid>
              <a:tr h="593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CCECFF"/>
                        </a:solidFill>
                        <a:effectLst/>
                        <a:latin typeface="Arial" charset="0"/>
                        <a:cs typeface="Arial" charset="0"/>
                      </a:endParaRPr>
                    </a:p>
                  </a:txBody>
                  <a:tcPr marT="45549" marB="4554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CCECFF"/>
                        </a:solidFill>
                        <a:effectLst/>
                        <a:latin typeface="Arial" charset="0"/>
                        <a:cs typeface="Arial" charset="0"/>
                      </a:endParaRPr>
                    </a:p>
                  </a:txBody>
                  <a:tcPr marT="45549" marB="4554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CCECFF"/>
                        </a:solidFill>
                        <a:effectLst/>
                        <a:latin typeface="Arial" charset="0"/>
                        <a:cs typeface="Arial" charset="0"/>
                      </a:endParaRPr>
                    </a:p>
                  </a:txBody>
                  <a:tcPr marT="45549" marB="4554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CCECFF"/>
                        </a:solidFill>
                        <a:effectLst/>
                        <a:latin typeface="Arial" charset="0"/>
                        <a:cs typeface="Arial" charset="0"/>
                      </a:endParaRPr>
                    </a:p>
                  </a:txBody>
                  <a:tcPr marT="45549" marB="4554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CCECFF"/>
                        </a:solidFill>
                        <a:effectLst/>
                        <a:latin typeface="Arial" charset="0"/>
                        <a:cs typeface="Arial" charset="0"/>
                      </a:endParaRPr>
                    </a:p>
                  </a:txBody>
                  <a:tcPr marT="45549" marB="4554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CCECFF"/>
                        </a:solidFill>
                        <a:effectLst/>
                        <a:latin typeface="Arial" charset="0"/>
                        <a:cs typeface="Arial" charset="0"/>
                      </a:endParaRPr>
                    </a:p>
                  </a:txBody>
                  <a:tcPr marT="45549" marB="4554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CCECFF"/>
                        </a:solidFill>
                        <a:effectLst/>
                        <a:latin typeface="Arial" charset="0"/>
                        <a:cs typeface="Arial" charset="0"/>
                      </a:endParaRPr>
                    </a:p>
                  </a:txBody>
                  <a:tcPr marT="45549" marB="4554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CCECFF"/>
                        </a:solidFill>
                        <a:effectLst/>
                        <a:latin typeface="Arial" charset="0"/>
                        <a:cs typeface="Arial" charset="0"/>
                      </a:endParaRPr>
                    </a:p>
                  </a:txBody>
                  <a:tcPr marT="45549" marB="4554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CCECFF"/>
                        </a:solidFill>
                        <a:effectLst/>
                        <a:latin typeface="Arial" charset="0"/>
                        <a:cs typeface="Arial" charset="0"/>
                      </a:endParaRPr>
                    </a:p>
                  </a:txBody>
                  <a:tcPr marT="45549" marB="4554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CCECFF"/>
                        </a:solidFill>
                        <a:effectLst/>
                        <a:latin typeface="Arial" charset="0"/>
                        <a:cs typeface="Arial" charset="0"/>
                      </a:endParaRPr>
                    </a:p>
                  </a:txBody>
                  <a:tcPr marT="45549" marB="4554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CCECFF"/>
                        </a:solidFill>
                        <a:effectLst/>
                        <a:latin typeface="Arial" charset="0"/>
                        <a:cs typeface="Arial" charset="0"/>
                      </a:endParaRPr>
                    </a:p>
                  </a:txBody>
                  <a:tcPr marT="45549" marB="4554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CCECFF"/>
                        </a:solidFill>
                        <a:effectLst/>
                        <a:latin typeface="Arial" charset="0"/>
                        <a:cs typeface="Arial" charset="0"/>
                      </a:endParaRPr>
                    </a:p>
                  </a:txBody>
                  <a:tcPr marT="45549" marB="4554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bl>
          </a:graphicData>
        </a:graphic>
      </p:graphicFrame>
      <p:sp>
        <p:nvSpPr>
          <p:cNvPr id="26656" name="Rectangle 32"/>
          <p:cNvSpPr>
            <a:spLocks noChangeArrowheads="1"/>
          </p:cNvSpPr>
          <p:nvPr/>
        </p:nvSpPr>
        <p:spPr bwMode="auto">
          <a:xfrm>
            <a:off x="457200" y="5943600"/>
            <a:ext cx="7966075" cy="244475"/>
          </a:xfrm>
          <a:prstGeom prst="rect">
            <a:avLst/>
          </a:prstGeom>
          <a:noFill/>
          <a:ln w="9525">
            <a:noFill/>
            <a:miter lim="800000"/>
            <a:headEnd/>
            <a:tailEnd/>
          </a:ln>
          <a:effectLst/>
        </p:spPr>
        <p:txBody>
          <a:bodyPr wrap="none" anchor="ctr">
            <a:spAutoFit/>
          </a:bodyPr>
          <a:lstStyle/>
          <a:p>
            <a:pPr algn="just"/>
            <a:r>
              <a:rPr lang="en-US" sz="1000" b="1">
                <a:solidFill>
                  <a:srgbClr val="A50021"/>
                </a:solidFill>
                <a:cs typeface="Times New Roman" pitchFamily="18" charset="0"/>
              </a:rPr>
              <a:t>	     (0,0)           (0, 1)          (0,2)          (0,3)          (1,0)           (1,1)            (1,2)           (1,3)            (2,0)         (2,1)              (2,2)	       (2,3)</a:t>
            </a:r>
            <a:endParaRPr lang="en-US" sz="1000" b="1">
              <a:solidFill>
                <a:srgbClr val="A5002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2192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4400">
                <a:solidFill>
                  <a:schemeClr val="bg1"/>
                </a:solidFill>
                <a:cs typeface="Arial" charset="0"/>
              </a:rPr>
              <a:t>Memory Representation of a 2D Array</a:t>
            </a:r>
          </a:p>
        </p:txBody>
      </p:sp>
      <p:sp>
        <p:nvSpPr>
          <p:cNvPr id="6" name="Rectangle 33"/>
          <p:cNvSpPr>
            <a:spLocks noChangeArrowheads="1"/>
          </p:cNvSpPr>
          <p:nvPr/>
        </p:nvSpPr>
        <p:spPr bwMode="auto">
          <a:xfrm>
            <a:off x="0" y="1466850"/>
            <a:ext cx="8839200" cy="2647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marL="342900" indent="-342900">
              <a:lnSpc>
                <a:spcPct val="140000"/>
              </a:lnSpc>
              <a:buFontTx/>
              <a:buChar char="•"/>
            </a:pPr>
            <a:r>
              <a:rPr lang="en-US" sz="2400">
                <a:latin typeface="Calibri" pitchFamily="34" charset="0"/>
              </a:rPr>
              <a:t>However, when we store the elements in a column major order, the elements of the first column are stored before the elements of the second and third columns. That is, the elements of the array are stored column by column where n elements of the first column will occupy the first nth locations. </a:t>
            </a:r>
          </a:p>
        </p:txBody>
      </p:sp>
      <p:graphicFrame>
        <p:nvGraphicFramePr>
          <p:cNvPr id="27684" name="Group 36"/>
          <p:cNvGraphicFramePr>
            <a:graphicFrameLocks noGrp="1"/>
          </p:cNvGraphicFramePr>
          <p:nvPr/>
        </p:nvGraphicFramePr>
        <p:xfrm>
          <a:off x="1905000" y="4495800"/>
          <a:ext cx="5619750" cy="517818"/>
        </p:xfrm>
        <a:graphic>
          <a:graphicData uri="http://schemas.openxmlformats.org/drawingml/2006/table">
            <a:tbl>
              <a:tblPr/>
              <a:tblGrid>
                <a:gridCol w="468313"/>
                <a:gridCol w="468312"/>
                <a:gridCol w="468313"/>
                <a:gridCol w="468312"/>
                <a:gridCol w="468313"/>
                <a:gridCol w="468312"/>
                <a:gridCol w="468313"/>
                <a:gridCol w="468312"/>
                <a:gridCol w="468313"/>
                <a:gridCol w="468312"/>
                <a:gridCol w="468313"/>
                <a:gridCol w="468312"/>
              </a:tblGrid>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marT="45549" marB="45549"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marT="45549" marB="45549"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marT="45549" marB="45549"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marT="45549" marB="45549"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marT="45549" marB="45549"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marT="45549" marB="45549"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marT="45549" marB="45549"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marT="45549" marB="45549"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marT="45549" marB="45549"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marT="45549" marB="45549"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marT="45549" marB="45549"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marT="45549" marB="45549"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r>
            </a:tbl>
          </a:graphicData>
        </a:graphic>
      </p:graphicFrame>
      <p:sp>
        <p:nvSpPr>
          <p:cNvPr id="27680" name="Rectangle 62"/>
          <p:cNvSpPr>
            <a:spLocks noChangeArrowheads="1"/>
          </p:cNvSpPr>
          <p:nvPr/>
        </p:nvSpPr>
        <p:spPr bwMode="auto">
          <a:xfrm>
            <a:off x="1905000" y="5181600"/>
            <a:ext cx="5592763" cy="244475"/>
          </a:xfrm>
          <a:prstGeom prst="rect">
            <a:avLst/>
          </a:prstGeom>
          <a:noFill/>
          <a:ln w="9525">
            <a:noFill/>
            <a:miter lim="800000"/>
            <a:headEnd/>
            <a:tailEnd/>
          </a:ln>
          <a:effectLst/>
        </p:spPr>
        <p:txBody>
          <a:bodyPr wrap="none" anchor="ctr">
            <a:spAutoFit/>
          </a:bodyPr>
          <a:lstStyle/>
          <a:p>
            <a:pPr algn="just"/>
            <a:r>
              <a:rPr lang="en-US" sz="1000" b="1">
                <a:solidFill>
                  <a:srgbClr val="A50021"/>
                </a:solidFill>
                <a:cs typeface="Times New Roman" pitchFamily="18" charset="0"/>
              </a:rPr>
              <a:t>(0,0)       (1,0)	   (2,0)      (3,0)	    (0,1)       (1,1)	      (2,1)     (3,1)	      (0,2)      (1,2)     (2,2)       (3,2)</a:t>
            </a:r>
            <a:endParaRPr lang="en-US" sz="1000" b="1">
              <a:solidFill>
                <a:srgbClr val="A5002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4800">
                <a:solidFill>
                  <a:schemeClr val="bg1"/>
                </a:solidFill>
                <a:cs typeface="Arial" charset="0"/>
              </a:rPr>
              <a:t>Initializing Two-dimensional Arrays</a:t>
            </a:r>
          </a:p>
        </p:txBody>
      </p:sp>
      <p:sp>
        <p:nvSpPr>
          <p:cNvPr id="28675" name="Rectangle 3"/>
          <p:cNvSpPr txBox="1">
            <a:spLocks noChangeArrowheads="1"/>
          </p:cNvSpPr>
          <p:nvPr/>
        </p:nvSpPr>
        <p:spPr bwMode="auto">
          <a:xfrm>
            <a:off x="381000" y="1371600"/>
            <a:ext cx="8458200" cy="4876800"/>
          </a:xfrm>
          <a:prstGeom prst="rect">
            <a:avLst/>
          </a:prstGeom>
          <a:noFill/>
          <a:ln w="9525">
            <a:noFill/>
            <a:miter lim="800000"/>
            <a:headEnd/>
            <a:tailEnd/>
          </a:ln>
        </p:spPr>
        <p:txBody>
          <a:bodyPr/>
          <a:lstStyle/>
          <a:p>
            <a:pPr eaLnBrk="0" hangingPunct="0">
              <a:lnSpc>
                <a:spcPct val="170000"/>
              </a:lnSpc>
              <a:spcBef>
                <a:spcPct val="20000"/>
              </a:spcBef>
              <a:buFont typeface="Arial" charset="0"/>
              <a:buNone/>
            </a:pPr>
            <a:r>
              <a:rPr lang="en-US" sz="2400">
                <a:latin typeface="Calibri" pitchFamily="34" charset="0"/>
              </a:rPr>
              <a:t>A two-dimensional array is initialized in the same was as a single dimensional array is initialized.  For example, </a:t>
            </a:r>
          </a:p>
          <a:p>
            <a:pPr eaLnBrk="0" hangingPunct="0">
              <a:lnSpc>
                <a:spcPct val="170000"/>
              </a:lnSpc>
              <a:spcBef>
                <a:spcPct val="20000"/>
              </a:spcBef>
            </a:pPr>
            <a:r>
              <a:rPr lang="en-US" sz="2400">
                <a:latin typeface="Calibri" pitchFamily="34" charset="0"/>
              </a:rPr>
              <a:t>	int marks[2][3]={90, 87, 78, 68, 62, 71}; </a:t>
            </a:r>
          </a:p>
          <a:p>
            <a:pPr eaLnBrk="0" hangingPunct="0">
              <a:lnSpc>
                <a:spcPct val="170000"/>
              </a:lnSpc>
              <a:spcBef>
                <a:spcPct val="20000"/>
              </a:spcBef>
            </a:pPr>
            <a:r>
              <a:rPr lang="en-US" sz="2400">
                <a:latin typeface="Calibri" pitchFamily="34" charset="0"/>
              </a:rPr>
              <a:t>	int marks[2][3]={{90,87,78},{68, 62, 71}};</a:t>
            </a:r>
          </a:p>
          <a:p>
            <a:pPr eaLnBrk="0" hangingPunct="0">
              <a:lnSpc>
                <a:spcPct val="170000"/>
              </a:lnSpc>
              <a:spcBef>
                <a:spcPct val="20000"/>
              </a:spcBef>
              <a:buFont typeface="Arial" charset="0"/>
              <a:buNone/>
            </a:pPr>
            <a:endParaRPr lang="en-US" sz="2400" b="1">
              <a:latin typeface="Calibri"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4800" dirty="0" smtClean="0">
                <a:solidFill>
                  <a:schemeClr val="bg1"/>
                </a:solidFill>
                <a:cs typeface="Arial" charset="0"/>
              </a:rPr>
              <a:t>Calculating the Address of Array Elements</a:t>
            </a:r>
            <a:endParaRPr lang="en-US" sz="4800" dirty="0">
              <a:solidFill>
                <a:schemeClr val="bg1"/>
              </a:solidFill>
              <a:cs typeface="Arial" charset="0"/>
            </a:endParaRPr>
          </a:p>
        </p:txBody>
      </p:sp>
      <p:sp>
        <p:nvSpPr>
          <p:cNvPr id="28675" name="Rectangle 3"/>
          <p:cNvSpPr txBox="1">
            <a:spLocks noChangeArrowheads="1"/>
          </p:cNvSpPr>
          <p:nvPr/>
        </p:nvSpPr>
        <p:spPr bwMode="auto">
          <a:xfrm>
            <a:off x="381000" y="1371600"/>
            <a:ext cx="8458200" cy="4876800"/>
          </a:xfrm>
          <a:prstGeom prst="rect">
            <a:avLst/>
          </a:prstGeom>
          <a:noFill/>
          <a:ln w="9525">
            <a:noFill/>
            <a:miter lim="800000"/>
            <a:headEnd/>
            <a:tailEnd/>
          </a:ln>
        </p:spPr>
        <p:txBody>
          <a:bodyPr/>
          <a:lstStyle/>
          <a:p>
            <a:pPr eaLnBrk="0" hangingPunct="0">
              <a:lnSpc>
                <a:spcPct val="170000"/>
              </a:lnSpc>
              <a:spcBef>
                <a:spcPct val="20000"/>
              </a:spcBef>
              <a:buFont typeface="Arial" charset="0"/>
              <a:buNone/>
            </a:pPr>
            <a:r>
              <a:rPr lang="en-US" sz="2800" b="1" dirty="0" smtClean="0">
                <a:latin typeface="Calibri" pitchFamily="34" charset="0"/>
              </a:rPr>
              <a:t>A is a 2D array of M*N</a:t>
            </a:r>
          </a:p>
          <a:p>
            <a:pPr eaLnBrk="0" hangingPunct="0">
              <a:lnSpc>
                <a:spcPct val="170000"/>
              </a:lnSpc>
              <a:spcBef>
                <a:spcPct val="20000"/>
              </a:spcBef>
              <a:buFont typeface="Arial" charset="0"/>
              <a:buNone/>
            </a:pPr>
            <a:r>
              <a:rPr lang="en-US" sz="2800" b="1" dirty="0" smtClean="0">
                <a:latin typeface="Calibri" pitchFamily="34" charset="0"/>
              </a:rPr>
              <a:t>Row Major Order</a:t>
            </a:r>
          </a:p>
          <a:p>
            <a:pPr eaLnBrk="0" hangingPunct="0">
              <a:lnSpc>
                <a:spcPct val="170000"/>
              </a:lnSpc>
              <a:spcBef>
                <a:spcPct val="20000"/>
              </a:spcBef>
              <a:buFont typeface="Arial" charset="0"/>
              <a:buNone/>
            </a:pPr>
            <a:r>
              <a:rPr lang="en-US" sz="2800" b="1" dirty="0" smtClean="0">
                <a:latin typeface="Calibri" pitchFamily="34" charset="0"/>
              </a:rPr>
              <a:t> LOC(A[J,K])=Base(A)+w[M(K-1)+(J-1)]</a:t>
            </a:r>
          </a:p>
          <a:p>
            <a:pPr eaLnBrk="0" hangingPunct="0">
              <a:lnSpc>
                <a:spcPct val="170000"/>
              </a:lnSpc>
              <a:spcBef>
                <a:spcPct val="20000"/>
              </a:spcBef>
              <a:buFont typeface="Arial" charset="0"/>
              <a:buNone/>
            </a:pPr>
            <a:r>
              <a:rPr lang="en-US" sz="2800" b="1" smtClean="0">
                <a:latin typeface="Calibri" pitchFamily="34" charset="0"/>
              </a:rPr>
              <a:t>Column </a:t>
            </a:r>
            <a:r>
              <a:rPr lang="en-US" sz="2800" b="1" dirty="0" smtClean="0">
                <a:latin typeface="Calibri" pitchFamily="34" charset="0"/>
              </a:rPr>
              <a:t>Major Order</a:t>
            </a:r>
          </a:p>
          <a:p>
            <a:pPr eaLnBrk="0" hangingPunct="0">
              <a:lnSpc>
                <a:spcPct val="170000"/>
              </a:lnSpc>
              <a:spcBef>
                <a:spcPct val="20000"/>
              </a:spcBef>
              <a:buFont typeface="Arial" charset="0"/>
              <a:buNone/>
            </a:pPr>
            <a:r>
              <a:rPr lang="en-US" sz="2800" b="1" dirty="0" smtClean="0">
                <a:latin typeface="Calibri" pitchFamily="34" charset="0"/>
              </a:rPr>
              <a:t>LOC(A[J,K])=Base(A)+w[N(J-1)+(K-1)]</a:t>
            </a:r>
          </a:p>
          <a:p>
            <a:pPr eaLnBrk="0" hangingPunct="0">
              <a:lnSpc>
                <a:spcPct val="170000"/>
              </a:lnSpc>
              <a:spcBef>
                <a:spcPct val="20000"/>
              </a:spcBef>
              <a:buFont typeface="Arial" charset="0"/>
              <a:buNone/>
            </a:pPr>
            <a:endParaRPr lang="en-US" sz="2800" b="1" dirty="0">
              <a:latin typeface="Calibr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4800">
                <a:solidFill>
                  <a:schemeClr val="bg1"/>
                </a:solidFill>
                <a:cs typeface="Arial" charset="0"/>
              </a:rPr>
              <a:t>Accessing Elements of an Array </a:t>
            </a:r>
            <a:endParaRPr lang="en-US">
              <a:solidFill>
                <a:schemeClr val="bg1"/>
              </a:solidFill>
              <a:cs typeface="Arial" charset="0"/>
            </a:endParaRPr>
          </a:p>
        </p:txBody>
      </p:sp>
      <p:sp>
        <p:nvSpPr>
          <p:cNvPr id="8195" name="Rectangle 3"/>
          <p:cNvSpPr txBox="1">
            <a:spLocks noChangeArrowheads="1"/>
          </p:cNvSpPr>
          <p:nvPr/>
        </p:nvSpPr>
        <p:spPr bwMode="auto">
          <a:xfrm>
            <a:off x="381000" y="1295400"/>
            <a:ext cx="8229600" cy="1828800"/>
          </a:xfrm>
          <a:prstGeom prst="rect">
            <a:avLst/>
          </a:prstGeom>
          <a:noFill/>
          <a:ln w="9525">
            <a:noFill/>
            <a:miter lim="800000"/>
            <a:headEnd/>
            <a:tailEnd/>
          </a:ln>
        </p:spPr>
        <p:txBody>
          <a:bodyPr/>
          <a:lstStyle/>
          <a:p>
            <a:pPr marL="342900" indent="-342900" eaLnBrk="0" hangingPunct="0">
              <a:lnSpc>
                <a:spcPct val="135000"/>
              </a:lnSpc>
              <a:spcBef>
                <a:spcPct val="20000"/>
              </a:spcBef>
              <a:buFont typeface="Arial" charset="0"/>
              <a:buChar char="•"/>
            </a:pPr>
            <a:r>
              <a:rPr lang="en-US" sz="2400">
                <a:latin typeface="Calibri" pitchFamily="34" charset="0"/>
              </a:rPr>
              <a:t>To access all the elements of an array, we must use a loop.</a:t>
            </a:r>
          </a:p>
          <a:p>
            <a:pPr marL="342900" indent="-342900" eaLnBrk="0" hangingPunct="0">
              <a:lnSpc>
                <a:spcPct val="135000"/>
              </a:lnSpc>
              <a:spcBef>
                <a:spcPct val="20000"/>
              </a:spcBef>
              <a:buFont typeface="Arial" charset="0"/>
              <a:buChar char="•"/>
            </a:pPr>
            <a:r>
              <a:rPr lang="en-US" sz="2400">
                <a:latin typeface="Calibri" pitchFamily="34" charset="0"/>
              </a:rPr>
              <a:t>That is, we can access all the elements of an array by varying the value of the subscript into the array. </a:t>
            </a:r>
          </a:p>
          <a:p>
            <a:pPr marL="342900" indent="-342900" eaLnBrk="0" hangingPunct="0">
              <a:lnSpc>
                <a:spcPct val="135000"/>
              </a:lnSpc>
              <a:spcBef>
                <a:spcPct val="20000"/>
              </a:spcBef>
              <a:buFont typeface="Arial" charset="0"/>
              <a:buChar char="•"/>
            </a:pPr>
            <a:r>
              <a:rPr lang="en-US" sz="2400">
                <a:latin typeface="Calibri" pitchFamily="34" charset="0"/>
              </a:rPr>
              <a:t>But note that the subscript must be an integral value or an expression that evaluates to an integral value. </a:t>
            </a:r>
          </a:p>
        </p:txBody>
      </p:sp>
      <p:sp>
        <p:nvSpPr>
          <p:cNvPr id="8196" name="AutoShape 4"/>
          <p:cNvSpPr>
            <a:spLocks noChangeArrowheads="1"/>
          </p:cNvSpPr>
          <p:nvPr/>
        </p:nvSpPr>
        <p:spPr bwMode="auto">
          <a:xfrm>
            <a:off x="2743200" y="4495800"/>
            <a:ext cx="3505200" cy="1143000"/>
          </a:xfrm>
          <a:prstGeom prst="bevel">
            <a:avLst>
              <a:gd name="adj" fmla="val 12500"/>
            </a:avLst>
          </a:prstGeom>
          <a:solidFill>
            <a:srgbClr val="FFCC00"/>
          </a:solidFill>
          <a:ln w="9525">
            <a:solidFill>
              <a:srgbClr val="000000"/>
            </a:solidFill>
            <a:miter lim="800000"/>
            <a:headEnd/>
            <a:tailEnd/>
          </a:ln>
        </p:spPr>
        <p:txBody>
          <a:bodyPr/>
          <a:lstStyle/>
          <a:p>
            <a:pPr algn="ctr"/>
            <a:r>
              <a:rPr lang="en-US" sz="1200" b="1">
                <a:solidFill>
                  <a:srgbClr val="CC3300"/>
                </a:solidFill>
                <a:latin typeface="Courier New" pitchFamily="49" charset="0"/>
              </a:rPr>
              <a:t>int i, marks[10];</a:t>
            </a:r>
          </a:p>
          <a:p>
            <a:r>
              <a:rPr lang="en-US" sz="1200" b="1">
                <a:solidFill>
                  <a:srgbClr val="CC3300"/>
                </a:solidFill>
                <a:latin typeface="Courier New" pitchFamily="49" charset="0"/>
              </a:rPr>
              <a:t>        for(i=0;i&lt;10;i++)</a:t>
            </a:r>
          </a:p>
          <a:p>
            <a:r>
              <a:rPr lang="en-US" sz="1200" b="1">
                <a:solidFill>
                  <a:srgbClr val="CC3300"/>
                </a:solidFill>
                <a:latin typeface="Courier New" pitchFamily="49" charset="0"/>
              </a:rPr>
              <a:t>	marks[i] = -1;</a:t>
            </a:r>
          </a:p>
          <a:p>
            <a:endParaRPr lang="en-US" sz="1200" b="1">
              <a:solidFill>
                <a:srgbClr val="CC3300"/>
              </a:solidFill>
              <a:latin typeface="Courier New" pitchFamily="49" charset="0"/>
            </a:endParaRPr>
          </a:p>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4800">
                <a:solidFill>
                  <a:schemeClr val="bg1"/>
                </a:solidFill>
                <a:cs typeface="Arial" charset="0"/>
              </a:rPr>
              <a:t>Multi-dimensional Arrays </a:t>
            </a:r>
          </a:p>
        </p:txBody>
      </p:sp>
      <p:sp>
        <p:nvSpPr>
          <p:cNvPr id="5" name="Rectangle 3"/>
          <p:cNvSpPr txBox="1">
            <a:spLocks noChangeArrowheads="1"/>
          </p:cNvSpPr>
          <p:nvPr/>
        </p:nvSpPr>
        <p:spPr bwMode="auto">
          <a:xfrm>
            <a:off x="0" y="1143000"/>
            <a:ext cx="9144000" cy="495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85750" indent="-285750" eaLnBrk="0" hangingPunct="0">
              <a:lnSpc>
                <a:spcPct val="115000"/>
              </a:lnSpc>
              <a:spcBef>
                <a:spcPct val="20000"/>
              </a:spcBef>
              <a:buFont typeface="Arial" charset="0"/>
              <a:buChar char="•"/>
            </a:pPr>
            <a:r>
              <a:rPr lang="en-US" sz="2400">
                <a:latin typeface="Calibri" pitchFamily="34" charset="0"/>
              </a:rPr>
              <a:t>A multi-dimensional array is an array of arrays. </a:t>
            </a:r>
          </a:p>
          <a:p>
            <a:pPr marL="285750" indent="-285750" eaLnBrk="0" hangingPunct="0">
              <a:lnSpc>
                <a:spcPct val="115000"/>
              </a:lnSpc>
              <a:spcBef>
                <a:spcPct val="20000"/>
              </a:spcBef>
              <a:buFont typeface="Arial" charset="0"/>
              <a:buChar char="•"/>
            </a:pPr>
            <a:r>
              <a:rPr lang="en-US" sz="2400">
                <a:latin typeface="Calibri" pitchFamily="34" charset="0"/>
              </a:rPr>
              <a:t>Like we have one index in a single dimensional array, two indices in a two-dimensional array, in the same way we have </a:t>
            </a:r>
            <a:r>
              <a:rPr lang="en-US" sz="2400" i="1">
                <a:latin typeface="Calibri" pitchFamily="34" charset="0"/>
              </a:rPr>
              <a:t>n</a:t>
            </a:r>
            <a:r>
              <a:rPr lang="en-US" sz="2400">
                <a:latin typeface="Calibri" pitchFamily="34" charset="0"/>
              </a:rPr>
              <a:t> indices in a </a:t>
            </a:r>
            <a:r>
              <a:rPr lang="en-US" sz="2400" i="1">
                <a:latin typeface="Calibri" pitchFamily="34" charset="0"/>
              </a:rPr>
              <a:t>n</a:t>
            </a:r>
            <a:r>
              <a:rPr lang="en-US" sz="2400">
                <a:latin typeface="Calibri" pitchFamily="34" charset="0"/>
              </a:rPr>
              <a:t>-dimensional array or multi-dimensional array.</a:t>
            </a:r>
          </a:p>
          <a:p>
            <a:pPr marL="285750" indent="-285750" eaLnBrk="0" hangingPunct="0">
              <a:lnSpc>
                <a:spcPct val="115000"/>
              </a:lnSpc>
              <a:spcBef>
                <a:spcPct val="20000"/>
              </a:spcBef>
              <a:buFont typeface="Arial" charset="0"/>
              <a:buChar char="•"/>
            </a:pPr>
            <a:r>
              <a:rPr lang="en-US" sz="2400">
                <a:latin typeface="Calibri" pitchFamily="34" charset="0"/>
              </a:rPr>
              <a:t>Conversely, an </a:t>
            </a:r>
            <a:r>
              <a:rPr lang="en-US" sz="2400" i="1">
                <a:latin typeface="Calibri" pitchFamily="34" charset="0"/>
              </a:rPr>
              <a:t>n</a:t>
            </a:r>
            <a:r>
              <a:rPr lang="en-US" sz="2400">
                <a:latin typeface="Calibri" pitchFamily="34" charset="0"/>
              </a:rPr>
              <a:t> dimensional array is specified using </a:t>
            </a:r>
            <a:r>
              <a:rPr lang="en-US" sz="2400" i="1">
                <a:latin typeface="Calibri" pitchFamily="34" charset="0"/>
              </a:rPr>
              <a:t>n</a:t>
            </a:r>
            <a:r>
              <a:rPr lang="en-US" sz="2400">
                <a:latin typeface="Calibri" pitchFamily="34" charset="0"/>
              </a:rPr>
              <a:t> indices. </a:t>
            </a:r>
          </a:p>
          <a:p>
            <a:pPr marL="285750" indent="-285750" eaLnBrk="0" hangingPunct="0">
              <a:lnSpc>
                <a:spcPct val="115000"/>
              </a:lnSpc>
              <a:spcBef>
                <a:spcPct val="20000"/>
              </a:spcBef>
              <a:buFont typeface="Arial" charset="0"/>
              <a:buChar char="•"/>
            </a:pPr>
            <a:r>
              <a:rPr lang="en-US" sz="2400">
                <a:latin typeface="Calibri" pitchFamily="34" charset="0"/>
              </a:rPr>
              <a:t>An </a:t>
            </a:r>
            <a:r>
              <a:rPr lang="en-US" sz="2400" i="1">
                <a:latin typeface="Calibri" pitchFamily="34" charset="0"/>
              </a:rPr>
              <a:t>n</a:t>
            </a:r>
            <a:r>
              <a:rPr lang="en-US" sz="2400">
                <a:latin typeface="Calibri" pitchFamily="34" charset="0"/>
              </a:rPr>
              <a:t> dimensional m1 x m2 x m3 x ….. mn array is a collection of m1×m2×m3</a:t>
            </a:r>
            <a:r>
              <a:rPr lang="en-US"/>
              <a:t>×</a:t>
            </a:r>
            <a:r>
              <a:rPr lang="en-US" sz="2400">
                <a:latin typeface="Calibri" pitchFamily="34" charset="0"/>
              </a:rPr>
              <a:t> ….. </a:t>
            </a:r>
            <a:r>
              <a:rPr lang="en-US"/>
              <a:t>×</a:t>
            </a:r>
            <a:r>
              <a:rPr lang="en-US" sz="2400">
                <a:latin typeface="Calibri" pitchFamily="34" charset="0"/>
              </a:rPr>
              <a:t>mn elements.</a:t>
            </a:r>
          </a:p>
          <a:p>
            <a:pPr marL="285750" indent="-285750" eaLnBrk="0" hangingPunct="0">
              <a:lnSpc>
                <a:spcPct val="115000"/>
              </a:lnSpc>
              <a:spcBef>
                <a:spcPct val="20000"/>
              </a:spcBef>
              <a:buFont typeface="Arial" charset="0"/>
              <a:buChar char="•"/>
            </a:pPr>
            <a:r>
              <a:rPr lang="en-US" sz="2400">
                <a:latin typeface="Calibri" pitchFamily="34" charset="0"/>
              </a:rPr>
              <a:t>In a multi-dimensional array, a particular element is specified by using </a:t>
            </a:r>
            <a:r>
              <a:rPr lang="en-US" sz="2400" i="1">
                <a:latin typeface="Calibri" pitchFamily="34" charset="0"/>
              </a:rPr>
              <a:t>n</a:t>
            </a:r>
            <a:r>
              <a:rPr lang="en-US" sz="2400">
                <a:latin typeface="Calibri" pitchFamily="34" charset="0"/>
              </a:rPr>
              <a:t> subscripts as A[I</a:t>
            </a:r>
            <a:r>
              <a:rPr lang="en-US" sz="2400" baseline="-25000">
                <a:latin typeface="Calibri" pitchFamily="34" charset="0"/>
              </a:rPr>
              <a:t>1</a:t>
            </a:r>
            <a:r>
              <a:rPr lang="en-US" sz="2400">
                <a:latin typeface="Calibri" pitchFamily="34" charset="0"/>
              </a:rPr>
              <a:t>][I</a:t>
            </a:r>
            <a:r>
              <a:rPr lang="en-US" sz="2400" baseline="-25000">
                <a:latin typeface="Calibri" pitchFamily="34" charset="0"/>
              </a:rPr>
              <a:t>2</a:t>
            </a:r>
            <a:r>
              <a:rPr lang="en-US" sz="2400">
                <a:latin typeface="Calibri" pitchFamily="34" charset="0"/>
              </a:rPr>
              <a:t>][I</a:t>
            </a:r>
            <a:r>
              <a:rPr lang="en-US" sz="2400" baseline="-25000">
                <a:latin typeface="Calibri" pitchFamily="34" charset="0"/>
              </a:rPr>
              <a:t>3</a:t>
            </a:r>
            <a:r>
              <a:rPr lang="en-US" sz="2400">
                <a:latin typeface="Calibri" pitchFamily="34" charset="0"/>
              </a:rPr>
              <a:t>]…[I</a:t>
            </a:r>
            <a:r>
              <a:rPr lang="en-US" sz="2400" baseline="-25000">
                <a:latin typeface="Calibri" pitchFamily="34" charset="0"/>
              </a:rPr>
              <a:t>n</a:t>
            </a:r>
            <a:r>
              <a:rPr lang="en-US" sz="2400">
                <a:latin typeface="Calibri" pitchFamily="34" charset="0"/>
              </a:rPr>
              <a:t>], where </a:t>
            </a:r>
          </a:p>
          <a:p>
            <a:pPr marL="285750" indent="-285750" eaLnBrk="0" hangingPunct="0">
              <a:lnSpc>
                <a:spcPct val="115000"/>
              </a:lnSpc>
              <a:spcBef>
                <a:spcPct val="20000"/>
              </a:spcBef>
            </a:pPr>
            <a:r>
              <a:rPr lang="en-US" sz="2400">
                <a:latin typeface="Calibri" pitchFamily="34" charset="0"/>
              </a:rPr>
              <a:t>	I</a:t>
            </a:r>
            <a:r>
              <a:rPr lang="en-US" sz="2400" baseline="-25000">
                <a:latin typeface="Calibri" pitchFamily="34" charset="0"/>
              </a:rPr>
              <a:t>1</a:t>
            </a:r>
            <a:r>
              <a:rPr lang="en-US" sz="2400">
                <a:latin typeface="Calibri" pitchFamily="34" charset="0"/>
              </a:rPr>
              <a:t>&lt;=M</a:t>
            </a:r>
            <a:r>
              <a:rPr lang="en-US" sz="2400" baseline="-25000">
                <a:latin typeface="Calibri" pitchFamily="34" charset="0"/>
              </a:rPr>
              <a:t>1</a:t>
            </a:r>
            <a:r>
              <a:rPr lang="en-US" sz="2400">
                <a:latin typeface="Calibri" pitchFamily="34" charset="0"/>
              </a:rPr>
              <a:t>	I</a:t>
            </a:r>
            <a:r>
              <a:rPr lang="en-US" sz="2400" baseline="-25000">
                <a:latin typeface="Calibri" pitchFamily="34" charset="0"/>
              </a:rPr>
              <a:t>2</a:t>
            </a:r>
            <a:r>
              <a:rPr lang="en-US" sz="2400">
                <a:latin typeface="Calibri" pitchFamily="34" charset="0"/>
              </a:rPr>
              <a:t>&lt;=M</a:t>
            </a:r>
            <a:r>
              <a:rPr lang="en-US" sz="2400" baseline="-25000">
                <a:latin typeface="Calibri" pitchFamily="34" charset="0"/>
              </a:rPr>
              <a:t>2</a:t>
            </a:r>
            <a:r>
              <a:rPr lang="en-US" sz="2400">
                <a:latin typeface="Calibri" pitchFamily="34" charset="0"/>
              </a:rPr>
              <a:t>	     I</a:t>
            </a:r>
            <a:r>
              <a:rPr lang="en-US" sz="2400" baseline="-25000">
                <a:latin typeface="Calibri" pitchFamily="34" charset="0"/>
              </a:rPr>
              <a:t>3</a:t>
            </a:r>
            <a:r>
              <a:rPr lang="en-US" sz="2400">
                <a:latin typeface="Calibri" pitchFamily="34" charset="0"/>
              </a:rPr>
              <a:t> &lt;= M</a:t>
            </a:r>
            <a:r>
              <a:rPr lang="en-US" sz="2400" baseline="-25000">
                <a:latin typeface="Calibri" pitchFamily="34" charset="0"/>
              </a:rPr>
              <a:t>3</a:t>
            </a:r>
            <a:r>
              <a:rPr lang="en-US" sz="2400">
                <a:latin typeface="Calibri" pitchFamily="34" charset="0"/>
              </a:rPr>
              <a:t>	………	I</a:t>
            </a:r>
            <a:r>
              <a:rPr lang="en-US" sz="2400" baseline="-25000">
                <a:latin typeface="Calibri" pitchFamily="34" charset="0"/>
              </a:rPr>
              <a:t>n</a:t>
            </a:r>
            <a:r>
              <a:rPr lang="en-US" sz="2400">
                <a:latin typeface="Calibri" pitchFamily="34" charset="0"/>
              </a:rPr>
              <a:t> &lt;= M</a:t>
            </a:r>
            <a:r>
              <a:rPr lang="en-US" sz="2400" baseline="-25000">
                <a:latin typeface="Calibri" pitchFamily="34" charset="0"/>
              </a:rPr>
              <a:t>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4800">
                <a:solidFill>
                  <a:schemeClr val="bg1"/>
                </a:solidFill>
                <a:cs typeface="Arial" charset="0"/>
              </a:rPr>
              <a:t>Multi-dimensional Arrays </a:t>
            </a:r>
          </a:p>
        </p:txBody>
      </p:sp>
      <p:graphicFrame>
        <p:nvGraphicFramePr>
          <p:cNvPr id="44035" name="Object 1"/>
          <p:cNvGraphicFramePr>
            <a:graphicFrameLocks noChangeAspect="1"/>
          </p:cNvGraphicFramePr>
          <p:nvPr/>
        </p:nvGraphicFramePr>
        <p:xfrm>
          <a:off x="1571604" y="1142984"/>
          <a:ext cx="5486400" cy="2895600"/>
        </p:xfrm>
        <a:graphic>
          <a:graphicData uri="http://schemas.openxmlformats.org/presentationml/2006/ole">
            <p:oleObj spid="_x0000_s1026" name="Bitmap Image" r:id="rId3" imgW="5714286" imgH="3371429" progId="PBrush">
              <p:embed/>
            </p:oleObj>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4800">
                <a:solidFill>
                  <a:schemeClr val="bg1"/>
                </a:solidFill>
                <a:cs typeface="Arial" charset="0"/>
              </a:rPr>
              <a:t>Multi-dimensional Arrays </a:t>
            </a:r>
          </a:p>
        </p:txBody>
      </p:sp>
      <p:sp>
        <p:nvSpPr>
          <p:cNvPr id="4" name="Rectangle 3"/>
          <p:cNvSpPr/>
          <p:nvPr/>
        </p:nvSpPr>
        <p:spPr>
          <a:xfrm>
            <a:off x="0" y="1052736"/>
            <a:ext cx="9144000" cy="4719241"/>
          </a:xfrm>
          <a:prstGeom prst="rect">
            <a:avLst/>
          </a:prstGeom>
        </p:spPr>
        <p:txBody>
          <a:bodyPr wrap="square">
            <a:spAutoFit/>
          </a:bodyPr>
          <a:lstStyle/>
          <a:p>
            <a:r>
              <a:rPr lang="en-US" dirty="0" smtClean="0">
                <a:latin typeface="Times New Roman" pitchFamily="18" charset="0"/>
                <a:cs typeface="Times New Roman" pitchFamily="18" charset="0"/>
              </a:rPr>
              <a:t>Suppose </a:t>
            </a:r>
            <a:r>
              <a:rPr lang="en-US" dirty="0" smtClean="0">
                <a:latin typeface="Times New Roman" pitchFamily="18" charset="0"/>
                <a:cs typeface="Times New Roman" pitchFamily="18" charset="0"/>
              </a:rPr>
              <a:t>the array is of n-dimension having the </a:t>
            </a:r>
            <a:r>
              <a:rPr lang="en-US" dirty="0" smtClean="0">
                <a:latin typeface="Times New Roman" pitchFamily="18" charset="0"/>
                <a:cs typeface="Times New Roman" pitchFamily="18" charset="0"/>
              </a:rPr>
              <a:t>size/length </a:t>
            </a:r>
            <a:r>
              <a:rPr lang="en-US" dirty="0" smtClean="0">
                <a:latin typeface="Times New Roman" pitchFamily="18" charset="0"/>
                <a:cs typeface="Times New Roman" pitchFamily="18" charset="0"/>
              </a:rPr>
              <a:t>of each dimension as </a:t>
            </a:r>
            <a:r>
              <a:rPr lang="en-US" dirty="0" smtClean="0">
                <a:latin typeface="Times New Roman" pitchFamily="18" charset="0"/>
                <a:cs typeface="Times New Roman" pitchFamily="18" charset="0"/>
              </a:rPr>
              <a:t>L1,L2,L3, </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Ln</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Base </a:t>
            </a:r>
            <a:r>
              <a:rPr lang="en-US" dirty="0" smtClean="0">
                <a:latin typeface="Times New Roman" pitchFamily="18" charset="0"/>
                <a:cs typeface="Times New Roman" pitchFamily="18" charset="0"/>
              </a:rPr>
              <a:t>Address is </a:t>
            </a:r>
            <a:r>
              <a:rPr lang="en-US" dirty="0" err="1" smtClean="0">
                <a:latin typeface="Times New Roman" pitchFamily="18" charset="0"/>
                <a:cs typeface="Times New Roman" pitchFamily="18" charset="0"/>
              </a:rPr>
              <a:t>BA.Index</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number of the element to find the address is given as i1, i2, i3, . . . .in </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Then the formula </a:t>
            </a:r>
            <a:r>
              <a:rPr lang="en-US" b="1" dirty="0" smtClean="0">
                <a:latin typeface="Times New Roman" pitchFamily="18" charset="0"/>
                <a:cs typeface="Times New Roman" pitchFamily="18" charset="0"/>
              </a:rPr>
              <a:t> for column major order will </a:t>
            </a:r>
            <a:r>
              <a:rPr lang="en-US" b="1" dirty="0" smtClean="0">
                <a:latin typeface="Times New Roman" pitchFamily="18" charset="0"/>
                <a:cs typeface="Times New Roman" pitchFamily="18" charset="0"/>
              </a:rPr>
              <a:t>be: </a:t>
            </a:r>
          </a:p>
          <a:p>
            <a:r>
              <a:rPr lang="en-US" b="1" dirty="0" smtClean="0">
                <a:latin typeface="Times New Roman" pitchFamily="18" charset="0"/>
                <a:cs typeface="Times New Roman" pitchFamily="18" charset="0"/>
              </a:rPr>
              <a:t>Address of A[i1][ i2</a:t>
            </a:r>
            <a:r>
              <a:rPr 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 . </a:t>
            </a:r>
            <a:r>
              <a:rPr 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in</a:t>
            </a:r>
            <a:r>
              <a:rPr lang="en-US" b="1" dirty="0" smtClean="0">
                <a:latin typeface="Times New Roman" pitchFamily="18" charset="0"/>
                <a:cs typeface="Times New Roman" pitchFamily="18" charset="0"/>
              </a:rPr>
              <a:t>] = BA(A) </a:t>
            </a:r>
            <a:r>
              <a:rPr lang="en-US" b="1" dirty="0" smtClean="0">
                <a:latin typeface="Times New Roman" pitchFamily="18" charset="0"/>
                <a:cs typeface="Times New Roman" pitchFamily="18" charset="0"/>
              </a:rPr>
              <a:t>+ W</a:t>
            </a:r>
            <a:r>
              <a:rPr lang="en-US" b="1" dirty="0" smtClean="0">
                <a:latin typeface="Times New Roman" pitchFamily="18" charset="0"/>
                <a:cs typeface="Times New Roman" pitchFamily="18" charset="0"/>
              </a:rPr>
              <a:t>*[((…E</a:t>
            </a:r>
            <a:r>
              <a:rPr lang="en-US" b="1" baseline="-25000" dirty="0" smtClean="0">
                <a:latin typeface="Times New Roman" pitchFamily="18" charset="0"/>
                <a:cs typeface="Times New Roman" pitchFamily="18" charset="0"/>
              </a:rPr>
              <a:t>N</a:t>
            </a:r>
            <a:r>
              <a:rPr lang="en-US" b="1" dirty="0" smtClean="0">
                <a:latin typeface="Times New Roman" pitchFamily="18" charset="0"/>
                <a:cs typeface="Times New Roman" pitchFamily="18" charset="0"/>
              </a:rPr>
              <a:t>L</a:t>
            </a:r>
            <a:r>
              <a:rPr lang="en-US" b="1" baseline="-25000" dirty="0" smtClean="0">
                <a:latin typeface="Times New Roman" pitchFamily="18" charset="0"/>
                <a:cs typeface="Times New Roman" pitchFamily="18" charset="0"/>
              </a:rPr>
              <a:t>N-1</a:t>
            </a:r>
            <a:r>
              <a:rPr lang="en-US" b="1" dirty="0" smtClean="0">
                <a:latin typeface="Times New Roman" pitchFamily="18" charset="0"/>
                <a:cs typeface="Times New Roman" pitchFamily="18" charset="0"/>
              </a:rPr>
              <a:t>+ E</a:t>
            </a:r>
            <a:r>
              <a:rPr lang="en-US" b="1" baseline="-25000" dirty="0" smtClean="0">
                <a:latin typeface="Times New Roman" pitchFamily="18" charset="0"/>
                <a:cs typeface="Times New Roman" pitchFamily="18" charset="0"/>
              </a:rPr>
              <a:t>N-1</a:t>
            </a:r>
            <a:r>
              <a:rPr lang="en-US" b="1" dirty="0" smtClean="0">
                <a:latin typeface="Times New Roman" pitchFamily="18" charset="0"/>
                <a:cs typeface="Times New Roman" pitchFamily="18" charset="0"/>
              </a:rPr>
              <a:t> )L</a:t>
            </a:r>
            <a:r>
              <a:rPr lang="en-US" b="1" baseline="-25000" dirty="0" smtClean="0">
                <a:latin typeface="Times New Roman" pitchFamily="18" charset="0"/>
                <a:cs typeface="Times New Roman" pitchFamily="18" charset="0"/>
              </a:rPr>
              <a:t>N-2</a:t>
            </a:r>
            <a:r>
              <a:rPr lang="en-US" b="1" dirty="0" smtClean="0">
                <a:latin typeface="Times New Roman" pitchFamily="18" charset="0"/>
                <a:cs typeface="Times New Roman" pitchFamily="18" charset="0"/>
              </a:rPr>
              <a:t> +... E</a:t>
            </a:r>
            <a:r>
              <a:rPr lang="en-US" b="1" baseline="-25000" dirty="0" smtClean="0">
                <a:latin typeface="Times New Roman" pitchFamily="18" charset="0"/>
                <a:cs typeface="Times New Roman" pitchFamily="18" charset="0"/>
              </a:rPr>
              <a:t>3</a:t>
            </a:r>
            <a:r>
              <a:rPr lang="en-US" b="1" dirty="0" smtClean="0">
                <a:latin typeface="Times New Roman" pitchFamily="18" charset="0"/>
                <a:cs typeface="Times New Roman" pitchFamily="18" charset="0"/>
              </a:rPr>
              <a:t> )L</a:t>
            </a:r>
            <a:r>
              <a:rPr lang="en-US" b="1" baseline="-25000" dirty="0" smtClean="0">
                <a:latin typeface="Times New Roman" pitchFamily="18" charset="0"/>
                <a:cs typeface="Times New Roman" pitchFamily="18" charset="0"/>
              </a:rPr>
              <a:t>2</a:t>
            </a:r>
            <a:r>
              <a:rPr lang="en-US" b="1" dirty="0" smtClean="0">
                <a:latin typeface="Times New Roman" pitchFamily="18" charset="0"/>
                <a:cs typeface="Times New Roman" pitchFamily="18" charset="0"/>
              </a:rPr>
              <a:t>+ E</a:t>
            </a:r>
            <a:r>
              <a:rPr lang="en-US" b="1" baseline="-25000" dirty="0" smtClean="0">
                <a:latin typeface="Times New Roman" pitchFamily="18" charset="0"/>
                <a:cs typeface="Times New Roman" pitchFamily="18" charset="0"/>
              </a:rPr>
              <a:t>2</a:t>
            </a:r>
            <a:r>
              <a:rPr lang="en-US" b="1" dirty="0" smtClean="0">
                <a:latin typeface="Times New Roman" pitchFamily="18" charset="0"/>
                <a:cs typeface="Times New Roman" pitchFamily="18" charset="0"/>
              </a:rPr>
              <a:t> )L</a:t>
            </a:r>
            <a:r>
              <a:rPr lang="en-US" b="1" baseline="-25000" dirty="0" smtClean="0">
                <a:latin typeface="Times New Roman" pitchFamily="18" charset="0"/>
                <a:cs typeface="Times New Roman" pitchFamily="18" charset="0"/>
              </a:rPr>
              <a:t>1</a:t>
            </a:r>
            <a:r>
              <a:rPr lang="en-US" b="1" dirty="0" smtClean="0">
                <a:latin typeface="Times New Roman" pitchFamily="18" charset="0"/>
                <a:cs typeface="Times New Roman" pitchFamily="18" charset="0"/>
              </a:rPr>
              <a:t> +E</a:t>
            </a:r>
            <a:r>
              <a:rPr lang="en-US" b="1" baseline="-25000" dirty="0" smtClean="0">
                <a:latin typeface="Times New Roman" pitchFamily="18" charset="0"/>
                <a:cs typeface="Times New Roman" pitchFamily="18" charset="0"/>
              </a:rPr>
              <a:t>1 </a:t>
            </a:r>
            <a:r>
              <a:rPr lang="en-US" b="1" dirty="0" smtClean="0">
                <a:latin typeface="Times New Roman" pitchFamily="18" charset="0"/>
                <a:cs typeface="Times New Roman" pitchFamily="18" charset="0"/>
              </a:rPr>
              <a:t>]</a:t>
            </a:r>
            <a:r>
              <a:rPr lang="en-US" sz="2000" b="1" baseline="-25000" dirty="0" smtClean="0">
                <a:latin typeface="Times New Roman" pitchFamily="18" charset="0"/>
                <a:cs typeface="Times New Roman" pitchFamily="18" charset="0"/>
              </a:rPr>
              <a:t> </a:t>
            </a:r>
          </a:p>
          <a:p>
            <a:endParaRPr lang="en-US" sz="2000" baseline="-25000"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Then the formula  for </a:t>
            </a:r>
            <a:r>
              <a:rPr lang="en-US" b="1" dirty="0" smtClean="0">
                <a:latin typeface="Times New Roman" pitchFamily="18" charset="0"/>
                <a:cs typeface="Times New Roman" pitchFamily="18" charset="0"/>
              </a:rPr>
              <a:t>row </a:t>
            </a:r>
            <a:r>
              <a:rPr lang="en-US" b="1" dirty="0" smtClean="0">
                <a:latin typeface="Times New Roman" pitchFamily="18" charset="0"/>
                <a:cs typeface="Times New Roman" pitchFamily="18" charset="0"/>
              </a:rPr>
              <a:t>major order will be: </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Address of A[i1][ i2][ i3]. . . .[ in] = BA(A) + W</a:t>
            </a:r>
            <a:r>
              <a:rPr lang="en-US" b="1" dirty="0" smtClean="0">
                <a:latin typeface="Times New Roman" pitchFamily="18" charset="0"/>
                <a:cs typeface="Times New Roman" pitchFamily="18" charset="0"/>
              </a:rPr>
              <a:t>*[(E</a:t>
            </a:r>
            <a:r>
              <a:rPr lang="en-US" b="1" baseline="-25000" dirty="0" smtClean="0">
                <a:latin typeface="Times New Roman" pitchFamily="18" charset="0"/>
                <a:cs typeface="Times New Roman" pitchFamily="18" charset="0"/>
              </a:rPr>
              <a:t>1</a:t>
            </a:r>
            <a:r>
              <a:rPr lang="en-US" b="1" dirty="0" smtClean="0">
                <a:latin typeface="Times New Roman" pitchFamily="18" charset="0"/>
                <a:cs typeface="Times New Roman" pitchFamily="18" charset="0"/>
              </a:rPr>
              <a:t>L</a:t>
            </a:r>
            <a:r>
              <a:rPr lang="en-US" b="1" baseline="-25000" dirty="0" smtClean="0">
                <a:latin typeface="Times New Roman" pitchFamily="18" charset="0"/>
                <a:cs typeface="Times New Roman" pitchFamily="18" charset="0"/>
              </a:rPr>
              <a:t>2</a:t>
            </a:r>
            <a:r>
              <a:rPr 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E</a:t>
            </a:r>
            <a:r>
              <a:rPr lang="en-US" b="1" baseline="-25000" dirty="0" smtClean="0">
                <a:latin typeface="Times New Roman" pitchFamily="18" charset="0"/>
                <a:cs typeface="Times New Roman" pitchFamily="18" charset="0"/>
              </a:rPr>
              <a:t>2</a:t>
            </a:r>
            <a:r>
              <a:rPr 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a:t>
            </a:r>
            <a:r>
              <a:rPr lang="en-US" b="1" dirty="0" smtClean="0">
                <a:latin typeface="Times New Roman" pitchFamily="18" charset="0"/>
                <a:cs typeface="Times New Roman" pitchFamily="18" charset="0"/>
              </a:rPr>
              <a:t>L</a:t>
            </a:r>
            <a:r>
              <a:rPr lang="en-US" b="1" baseline="-25000" dirty="0" smtClean="0">
                <a:latin typeface="Times New Roman" pitchFamily="18" charset="0"/>
                <a:cs typeface="Times New Roman" pitchFamily="18" charset="0"/>
              </a:rPr>
              <a:t>3</a:t>
            </a:r>
            <a:r>
              <a:rPr lang="en-US" b="1" dirty="0" smtClean="0">
                <a:latin typeface="Times New Roman" pitchFamily="18" charset="0"/>
                <a:cs typeface="Times New Roman" pitchFamily="18" charset="0"/>
              </a:rPr>
              <a:t> +E</a:t>
            </a:r>
            <a:r>
              <a:rPr lang="en-US" b="1" baseline="-25000" dirty="0" smtClean="0">
                <a:latin typeface="Times New Roman" pitchFamily="18" charset="0"/>
                <a:cs typeface="Times New Roman" pitchFamily="18" charset="0"/>
              </a:rPr>
              <a:t>3</a:t>
            </a:r>
            <a:r>
              <a:rPr 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a:t>
            </a:r>
            <a:r>
              <a:rPr lang="en-US" b="1" dirty="0" smtClean="0">
                <a:latin typeface="Times New Roman" pitchFamily="18" charset="0"/>
                <a:cs typeface="Times New Roman" pitchFamily="18" charset="0"/>
              </a:rPr>
              <a:t>L</a:t>
            </a:r>
            <a:r>
              <a:rPr lang="en-US" b="1" baseline="-25000" dirty="0" smtClean="0">
                <a:latin typeface="Times New Roman" pitchFamily="18" charset="0"/>
                <a:cs typeface="Times New Roman" pitchFamily="18" charset="0"/>
              </a:rPr>
              <a:t>4</a:t>
            </a:r>
            <a:r>
              <a:rPr lang="en-US" b="1" dirty="0" smtClean="0">
                <a:latin typeface="Times New Roman" pitchFamily="18" charset="0"/>
                <a:cs typeface="Times New Roman" pitchFamily="18" charset="0"/>
              </a:rPr>
              <a:t> ….. </a:t>
            </a:r>
            <a:r>
              <a:rPr 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E</a:t>
            </a:r>
            <a:r>
              <a:rPr lang="en-US" b="1" baseline="-25000" dirty="0" smtClean="0">
                <a:latin typeface="Times New Roman" pitchFamily="18" charset="0"/>
                <a:cs typeface="Times New Roman" pitchFamily="18" charset="0"/>
              </a:rPr>
              <a:t>N-1</a:t>
            </a:r>
            <a:r>
              <a:rPr 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a:t>
            </a:r>
            <a:r>
              <a:rPr lang="en-US" b="1" dirty="0" smtClean="0">
                <a:latin typeface="Times New Roman" pitchFamily="18" charset="0"/>
                <a:cs typeface="Times New Roman" pitchFamily="18" charset="0"/>
              </a:rPr>
              <a:t>L</a:t>
            </a:r>
            <a:r>
              <a:rPr lang="en-US" b="1" baseline="-25000" dirty="0" smtClean="0">
                <a:latin typeface="Times New Roman" pitchFamily="18" charset="0"/>
                <a:cs typeface="Times New Roman" pitchFamily="18" charset="0"/>
              </a:rPr>
              <a:t>N</a:t>
            </a:r>
            <a:r>
              <a:rPr 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E</a:t>
            </a:r>
            <a:r>
              <a:rPr lang="en-US" b="1" baseline="-25000" dirty="0" smtClean="0">
                <a:latin typeface="Times New Roman" pitchFamily="18" charset="0"/>
                <a:cs typeface="Times New Roman" pitchFamily="18" charset="0"/>
              </a:rPr>
              <a:t>N </a:t>
            </a:r>
            <a:r>
              <a:rPr 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a:t>
            </a:r>
            <a:r>
              <a:rPr lang="en-US" sz="2000" b="1" baseline="-25000" dirty="0" smtClean="0">
                <a:latin typeface="Times New Roman" pitchFamily="18" charset="0"/>
                <a:cs typeface="Times New Roman" pitchFamily="18" charset="0"/>
              </a:rPr>
              <a:t> </a:t>
            </a:r>
            <a:endParaRPr lang="en-US" sz="2000" b="1" baseline="-25000" dirty="0" smtClean="0">
              <a:latin typeface="Times New Roman" pitchFamily="18" charset="0"/>
              <a:cs typeface="Times New Roman" pitchFamily="18" charset="0"/>
            </a:endParaRPr>
          </a:p>
          <a:p>
            <a:endParaRPr lang="en-US" sz="2000" b="1" baseline="-25000" dirty="0" smtClean="0">
              <a:latin typeface="Times New Roman" pitchFamily="18" charset="0"/>
              <a:cs typeface="Times New Roman" pitchFamily="18" charset="0"/>
            </a:endParaRPr>
          </a:p>
          <a:p>
            <a:r>
              <a:rPr lang="en-US" sz="2000" b="1" baseline="-25000" dirty="0" smtClean="0">
                <a:latin typeface="Times New Roman" pitchFamily="18" charset="0"/>
                <a:cs typeface="Times New Roman" pitchFamily="18" charset="0"/>
              </a:rPr>
              <a:t>Where</a:t>
            </a:r>
            <a:r>
              <a:rPr lang="en-US" sz="2000" b="1" dirty="0" smtClean="0">
                <a:latin typeface="Times New Roman" pitchFamily="18" charset="0"/>
                <a:cs typeface="Times New Roman" pitchFamily="18" charset="0"/>
              </a:rPr>
              <a:t> E(effective index)</a:t>
            </a:r>
          </a:p>
          <a:p>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Ei</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Ki</a:t>
            </a:r>
            <a:r>
              <a:rPr lang="en-US" sz="2000" b="1" dirty="0" smtClean="0">
                <a:latin typeface="Times New Roman" pitchFamily="18" charset="0"/>
                <a:cs typeface="Times New Roman" pitchFamily="18" charset="0"/>
              </a:rPr>
              <a:t>-(lower bound)</a:t>
            </a:r>
            <a:r>
              <a:rPr lang="en-US" sz="2000" b="1" dirty="0" err="1" smtClean="0">
                <a:latin typeface="Times New Roman" pitchFamily="18" charset="0"/>
                <a:cs typeface="Times New Roman" pitchFamily="18" charset="0"/>
              </a:rPr>
              <a:t>i</a:t>
            </a:r>
            <a:endParaRPr lang="en-US" b="1"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Example: An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array A[50][40][30] is stored at the address 1000. Find the address of A[40][20][10]. </a:t>
            </a:r>
          </a:p>
          <a:p>
            <a:endParaRPr lang="en-US" dirty="0" smtClean="0">
              <a:latin typeface="Times New Roman" pitchFamily="18" charset="0"/>
              <a:cs typeface="Times New Roman" pitchFamily="18" charset="0"/>
            </a:endParaRPr>
          </a:p>
          <a:p>
            <a:r>
              <a:rPr lang="en-US"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4800" dirty="0" smtClean="0">
                <a:solidFill>
                  <a:schemeClr val="bg1"/>
                </a:solidFill>
                <a:cs typeface="Arial" charset="0"/>
              </a:rPr>
              <a:t>Sparse Matrix </a:t>
            </a:r>
            <a:endParaRPr lang="en-US" sz="4800" dirty="0">
              <a:solidFill>
                <a:schemeClr val="bg1"/>
              </a:solidFill>
              <a:cs typeface="Arial" charset="0"/>
            </a:endParaRPr>
          </a:p>
        </p:txBody>
      </p:sp>
      <p:sp>
        <p:nvSpPr>
          <p:cNvPr id="5" name="Rectangle 3"/>
          <p:cNvSpPr txBox="1">
            <a:spLocks noChangeArrowheads="1"/>
          </p:cNvSpPr>
          <p:nvPr/>
        </p:nvSpPr>
        <p:spPr bwMode="auto">
          <a:xfrm>
            <a:off x="0" y="1143000"/>
            <a:ext cx="9144000" cy="495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85750" indent="-285750" eaLnBrk="0" hangingPunct="0">
              <a:lnSpc>
                <a:spcPct val="115000"/>
              </a:lnSpc>
              <a:spcBef>
                <a:spcPct val="20000"/>
              </a:spcBef>
              <a:buFont typeface="Arial" charset="0"/>
              <a:buChar char="•"/>
            </a:pPr>
            <a:endParaRPr lang="en-US" sz="2400" baseline="-25000" dirty="0">
              <a:latin typeface="Calibri" pitchFamily="34" charset="0"/>
            </a:endParaRPr>
          </a:p>
        </p:txBody>
      </p:sp>
      <p:sp>
        <p:nvSpPr>
          <p:cNvPr id="4" name="TextBox 3"/>
          <p:cNvSpPr txBox="1"/>
          <p:nvPr/>
        </p:nvSpPr>
        <p:spPr>
          <a:xfrm>
            <a:off x="179512" y="1268760"/>
            <a:ext cx="8208912" cy="5016758"/>
          </a:xfrm>
          <a:prstGeom prst="rect">
            <a:avLst/>
          </a:prstGeom>
          <a:noFill/>
        </p:spPr>
        <p:txBody>
          <a:bodyPr wrap="square" rtlCol="0">
            <a:spAutoFit/>
          </a:bodyPr>
          <a:lstStyle/>
          <a:p>
            <a:r>
              <a:rPr lang="en-IN" sz="2000" dirty="0" smtClean="0">
                <a:latin typeface="Times New Roman" pitchFamily="18" charset="0"/>
                <a:cs typeface="Times New Roman" pitchFamily="18" charset="0"/>
              </a:rPr>
              <a:t>A matrix is a two-dimensional data object made of m rows and n columns, therefore having total m x n values. If most of the elements of the matrix have </a:t>
            </a:r>
            <a:r>
              <a:rPr lang="en-IN" sz="2000" b="1" dirty="0" smtClean="0">
                <a:latin typeface="Times New Roman" pitchFamily="18" charset="0"/>
                <a:cs typeface="Times New Roman" pitchFamily="18" charset="0"/>
              </a:rPr>
              <a:t>0 value</a:t>
            </a:r>
            <a:r>
              <a:rPr lang="en-IN" sz="2000" dirty="0" smtClean="0">
                <a:latin typeface="Times New Roman" pitchFamily="18" charset="0"/>
                <a:cs typeface="Times New Roman" pitchFamily="18" charset="0"/>
              </a:rPr>
              <a:t>, then it is called a sparse matrix.</a:t>
            </a:r>
          </a:p>
          <a:p>
            <a:endParaRPr lang="en-IN" sz="2000" dirty="0" smtClean="0">
              <a:latin typeface="Times New Roman" pitchFamily="18" charset="0"/>
              <a:cs typeface="Times New Roman" pitchFamily="18" charset="0"/>
            </a:endParaRPr>
          </a:p>
          <a:p>
            <a:r>
              <a:rPr lang="en-IN" sz="2000" b="1" dirty="0" smtClean="0">
                <a:latin typeface="Times New Roman" pitchFamily="18" charset="0"/>
                <a:cs typeface="Times New Roman" pitchFamily="18" charset="0"/>
              </a:rPr>
              <a:t>Why to use Sparse Matrix instead of simple matrix ?</a:t>
            </a:r>
            <a:r>
              <a:rPr lang="en-IN" sz="2000" dirty="0" smtClean="0">
                <a:latin typeface="Times New Roman" pitchFamily="18" charset="0"/>
                <a:cs typeface="Times New Roman" pitchFamily="18" charset="0"/>
              </a:rPr>
              <a:t> </a:t>
            </a:r>
          </a:p>
          <a:p>
            <a:r>
              <a:rPr lang="en-IN" sz="2000" b="1" dirty="0" smtClean="0">
                <a:latin typeface="Times New Roman" pitchFamily="18" charset="0"/>
                <a:cs typeface="Times New Roman" pitchFamily="18" charset="0"/>
              </a:rPr>
              <a:t>Storage: </a:t>
            </a:r>
            <a:r>
              <a:rPr lang="en-IN" sz="2000" dirty="0" smtClean="0">
                <a:latin typeface="Times New Roman" pitchFamily="18" charset="0"/>
                <a:cs typeface="Times New Roman" pitchFamily="18" charset="0"/>
              </a:rPr>
              <a:t>There are lesser non-zero elements than zeros and thus lesser memory can be used to store only those elements.</a:t>
            </a:r>
          </a:p>
          <a:p>
            <a:r>
              <a:rPr lang="en-IN" sz="2000" b="1" dirty="0" smtClean="0">
                <a:latin typeface="Times New Roman" pitchFamily="18" charset="0"/>
                <a:cs typeface="Times New Roman" pitchFamily="18" charset="0"/>
              </a:rPr>
              <a:t>Computing time:</a:t>
            </a:r>
            <a:r>
              <a:rPr lang="en-IN" sz="2000" dirty="0" smtClean="0">
                <a:latin typeface="Times New Roman" pitchFamily="18" charset="0"/>
                <a:cs typeface="Times New Roman" pitchFamily="18" charset="0"/>
              </a:rPr>
              <a:t> Computing time can be saved by logically designing a data structure traversing only non-zero elements..</a:t>
            </a:r>
          </a:p>
          <a:p>
            <a:endParaRPr lang="en-IN" sz="2000" dirty="0" smtClean="0">
              <a:latin typeface="Times New Roman" pitchFamily="18" charset="0"/>
              <a:cs typeface="Times New Roman" pitchFamily="18" charset="0"/>
            </a:endParaRPr>
          </a:p>
          <a:p>
            <a:r>
              <a:rPr lang="en-IN" sz="2000" b="1" dirty="0" smtClean="0">
                <a:latin typeface="Times New Roman" pitchFamily="18" charset="0"/>
                <a:cs typeface="Times New Roman" pitchFamily="18" charset="0"/>
              </a:rPr>
              <a:t>Example:</a:t>
            </a:r>
          </a:p>
          <a:p>
            <a:r>
              <a:rPr lang="en-IN" sz="2000" dirty="0" smtClean="0">
                <a:latin typeface="Times New Roman" pitchFamily="18" charset="0"/>
                <a:cs typeface="Times New Roman" pitchFamily="18" charset="0"/>
              </a:rPr>
              <a:t>0 0 3 0</a:t>
            </a:r>
          </a:p>
          <a:p>
            <a:r>
              <a:rPr lang="en-IN" sz="2000" dirty="0" smtClean="0">
                <a:latin typeface="Times New Roman" pitchFamily="18" charset="0"/>
                <a:cs typeface="Times New Roman" pitchFamily="18" charset="0"/>
              </a:rPr>
              <a:t> 4 0 0 5 </a:t>
            </a:r>
          </a:p>
          <a:p>
            <a:r>
              <a:rPr lang="en-IN" sz="2000" dirty="0" smtClean="0">
                <a:latin typeface="Times New Roman" pitchFamily="18" charset="0"/>
                <a:cs typeface="Times New Roman" pitchFamily="18" charset="0"/>
              </a:rPr>
              <a:t>7 0 0 0</a:t>
            </a:r>
          </a:p>
          <a:p>
            <a:r>
              <a:rPr lang="en-IN" sz="2000" dirty="0" smtClean="0">
                <a:latin typeface="Times New Roman" pitchFamily="18" charset="0"/>
                <a:cs typeface="Times New Roman" pitchFamily="18" charset="0"/>
              </a:rPr>
              <a:t> 0 0 0 0</a:t>
            </a:r>
          </a:p>
          <a:p>
            <a:r>
              <a:rPr lang="en-IN" sz="2000" dirty="0" smtClean="0">
                <a:latin typeface="Times New Roman" pitchFamily="18" charset="0"/>
                <a:cs typeface="Times New Roman" pitchFamily="18" charset="0"/>
              </a:rPr>
              <a:t> 2 6 0 0</a:t>
            </a:r>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4800" dirty="0" smtClean="0">
                <a:solidFill>
                  <a:schemeClr val="bg1"/>
                </a:solidFill>
                <a:cs typeface="Arial" charset="0"/>
              </a:rPr>
              <a:t>Sparse Matrix </a:t>
            </a:r>
            <a:endParaRPr lang="en-US" sz="4800" dirty="0">
              <a:solidFill>
                <a:schemeClr val="bg1"/>
              </a:solidFill>
              <a:cs typeface="Arial" charset="0"/>
            </a:endParaRPr>
          </a:p>
        </p:txBody>
      </p:sp>
      <p:sp>
        <p:nvSpPr>
          <p:cNvPr id="5" name="Rectangle 3"/>
          <p:cNvSpPr txBox="1">
            <a:spLocks noChangeArrowheads="1"/>
          </p:cNvSpPr>
          <p:nvPr/>
        </p:nvSpPr>
        <p:spPr bwMode="auto">
          <a:xfrm>
            <a:off x="0" y="1143000"/>
            <a:ext cx="9144000" cy="495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85750" indent="-285750" eaLnBrk="0" hangingPunct="0">
              <a:lnSpc>
                <a:spcPct val="115000"/>
              </a:lnSpc>
              <a:spcBef>
                <a:spcPct val="20000"/>
              </a:spcBef>
              <a:buFont typeface="Arial" charset="0"/>
              <a:buChar char="•"/>
            </a:pPr>
            <a:endParaRPr lang="en-US" sz="2400" baseline="-25000" dirty="0">
              <a:latin typeface="Calibri" pitchFamily="34" charset="0"/>
            </a:endParaRPr>
          </a:p>
        </p:txBody>
      </p:sp>
      <p:sp>
        <p:nvSpPr>
          <p:cNvPr id="4" name="TextBox 3"/>
          <p:cNvSpPr txBox="1"/>
          <p:nvPr/>
        </p:nvSpPr>
        <p:spPr>
          <a:xfrm>
            <a:off x="179512" y="1268760"/>
            <a:ext cx="8496944" cy="3139321"/>
          </a:xfrm>
          <a:prstGeom prst="rect">
            <a:avLst/>
          </a:prstGeom>
          <a:noFill/>
        </p:spPr>
        <p:txBody>
          <a:bodyPr wrap="square" rtlCol="0">
            <a:spAutoFit/>
          </a:bodyPr>
          <a:lstStyle/>
          <a:p>
            <a:r>
              <a:rPr lang="en-IN" sz="2000" dirty="0" smtClean="0">
                <a:latin typeface="Times New Roman" pitchFamily="18" charset="0"/>
                <a:cs typeface="Times New Roman" pitchFamily="18" charset="0"/>
              </a:rPr>
              <a:t>Representing a sparse matrix by a 2D array leads to wastage of lots of memory as zeroes in the matrix are of no use in most of the cases. So, instead of storing zeroes with non-zero elements, we only store non-zero elements. This means storing non-zero elements with </a:t>
            </a:r>
            <a:r>
              <a:rPr lang="en-IN" sz="2000" b="1" dirty="0" smtClean="0">
                <a:latin typeface="Times New Roman" pitchFamily="18" charset="0"/>
                <a:cs typeface="Times New Roman" pitchFamily="18" charset="0"/>
              </a:rPr>
              <a:t>triples- (Row, Column, value).</a:t>
            </a:r>
            <a:r>
              <a:rPr lang="en-IN" sz="2000" dirty="0" smtClean="0">
                <a:latin typeface="Times New Roman" pitchFamily="18" charset="0"/>
                <a:cs typeface="Times New Roman" pitchFamily="18" charset="0"/>
              </a:rPr>
              <a:t> </a:t>
            </a:r>
          </a:p>
          <a:p>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Sparse Matrix Representations can be done in many ways following are two common representations:</a:t>
            </a:r>
          </a:p>
          <a:p>
            <a:pPr>
              <a:buFont typeface="Arial" pitchFamily="34" charset="0"/>
              <a:buChar char="•"/>
            </a:pPr>
            <a:r>
              <a:rPr lang="en-IN" sz="2000" dirty="0" smtClean="0">
                <a:latin typeface="Times New Roman" pitchFamily="18" charset="0"/>
                <a:cs typeface="Times New Roman" pitchFamily="18" charset="0"/>
              </a:rPr>
              <a:t>Array representation</a:t>
            </a:r>
          </a:p>
          <a:p>
            <a:pPr>
              <a:buFont typeface="Arial" pitchFamily="34" charset="0"/>
              <a:buChar char="•"/>
            </a:pPr>
            <a:r>
              <a:rPr lang="en-IN" sz="2000" dirty="0" smtClean="0">
                <a:latin typeface="Times New Roman" pitchFamily="18" charset="0"/>
                <a:cs typeface="Times New Roman" pitchFamily="18" charset="0"/>
              </a:rPr>
              <a:t>Linked list representation</a:t>
            </a:r>
          </a:p>
          <a:p>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4800" dirty="0" smtClean="0">
                <a:solidFill>
                  <a:schemeClr val="bg1"/>
                </a:solidFill>
                <a:cs typeface="Arial" charset="0"/>
              </a:rPr>
              <a:t>Sparse Matrix </a:t>
            </a:r>
            <a:endParaRPr lang="en-US" sz="4800" dirty="0">
              <a:solidFill>
                <a:schemeClr val="bg1"/>
              </a:solidFill>
              <a:cs typeface="Arial" charset="0"/>
            </a:endParaRPr>
          </a:p>
        </p:txBody>
      </p:sp>
      <p:sp>
        <p:nvSpPr>
          <p:cNvPr id="5" name="Rectangle 3"/>
          <p:cNvSpPr txBox="1">
            <a:spLocks noChangeArrowheads="1"/>
          </p:cNvSpPr>
          <p:nvPr/>
        </p:nvSpPr>
        <p:spPr bwMode="auto">
          <a:xfrm>
            <a:off x="0" y="1143000"/>
            <a:ext cx="9144000" cy="495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85750" indent="-285750" eaLnBrk="0" hangingPunct="0">
              <a:lnSpc>
                <a:spcPct val="115000"/>
              </a:lnSpc>
              <a:spcBef>
                <a:spcPct val="20000"/>
              </a:spcBef>
              <a:buFont typeface="Arial" charset="0"/>
              <a:buChar char="•"/>
            </a:pPr>
            <a:endParaRPr lang="en-US" sz="2400" baseline="-25000" dirty="0">
              <a:latin typeface="Calibri" pitchFamily="34" charset="0"/>
            </a:endParaRPr>
          </a:p>
        </p:txBody>
      </p:sp>
      <p:sp>
        <p:nvSpPr>
          <p:cNvPr id="4" name="TextBox 3"/>
          <p:cNvSpPr txBox="1"/>
          <p:nvPr/>
        </p:nvSpPr>
        <p:spPr>
          <a:xfrm>
            <a:off x="179512" y="1268760"/>
            <a:ext cx="8208912" cy="2031325"/>
          </a:xfrm>
          <a:prstGeom prst="rect">
            <a:avLst/>
          </a:prstGeom>
          <a:noFill/>
        </p:spPr>
        <p:txBody>
          <a:bodyPr wrap="square" rtlCol="0">
            <a:spAutoFit/>
          </a:bodyPr>
          <a:lstStyle/>
          <a:p>
            <a:r>
              <a:rPr lang="en-IN" b="1" dirty="0" smtClean="0"/>
              <a:t>Method 1: Using Arrays </a:t>
            </a:r>
            <a:endParaRPr lang="en-IN" dirty="0" smtClean="0"/>
          </a:p>
          <a:p>
            <a:r>
              <a:rPr lang="en-IN" dirty="0" smtClean="0"/>
              <a:t>2D array is used to represent a sparse matrix in which there are three rows named as</a:t>
            </a:r>
          </a:p>
          <a:p>
            <a:r>
              <a:rPr lang="en-IN" dirty="0" smtClean="0"/>
              <a:t> </a:t>
            </a:r>
          </a:p>
          <a:p>
            <a:r>
              <a:rPr lang="en-IN" b="1" dirty="0" smtClean="0"/>
              <a:t>Row: </a:t>
            </a:r>
            <a:r>
              <a:rPr lang="en-IN" dirty="0" smtClean="0"/>
              <a:t>Index of row, where non-zero element is located</a:t>
            </a:r>
          </a:p>
          <a:p>
            <a:r>
              <a:rPr lang="en-IN" b="1" dirty="0" smtClean="0"/>
              <a:t>Column: </a:t>
            </a:r>
            <a:r>
              <a:rPr lang="en-IN" dirty="0" smtClean="0"/>
              <a:t>Index of column, where non-zero element is located</a:t>
            </a:r>
          </a:p>
          <a:p>
            <a:r>
              <a:rPr lang="en-IN" b="1" dirty="0" smtClean="0"/>
              <a:t>Value: </a:t>
            </a:r>
            <a:r>
              <a:rPr lang="en-IN" dirty="0" smtClean="0"/>
              <a:t>Value of the non zero element located at index – (</a:t>
            </a:r>
            <a:r>
              <a:rPr lang="en-IN" dirty="0" err="1" smtClean="0"/>
              <a:t>row,column</a:t>
            </a:r>
            <a:r>
              <a:rPr lang="en-IN" dirty="0" smtClean="0"/>
              <a:t>)</a:t>
            </a:r>
          </a:p>
          <a:p>
            <a:endParaRPr lang="en-IN" dirty="0"/>
          </a:p>
        </p:txBody>
      </p:sp>
      <p:pic>
        <p:nvPicPr>
          <p:cNvPr id="36866" name="Picture 2" descr="http://contribute.geeksforgeeks.org/wp-content/uploads/Sparse-Matrix-Array-Representation1.png"/>
          <p:cNvPicPr>
            <a:picLocks noChangeAspect="1" noChangeArrowheads="1"/>
          </p:cNvPicPr>
          <p:nvPr/>
        </p:nvPicPr>
        <p:blipFill>
          <a:blip r:embed="rId2" cstate="print"/>
          <a:srcRect/>
          <a:stretch>
            <a:fillRect/>
          </a:stretch>
        </p:blipFill>
        <p:spPr bwMode="auto">
          <a:xfrm>
            <a:off x="1043608" y="3717032"/>
            <a:ext cx="6624736" cy="2737471"/>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4800" dirty="0" smtClean="0">
                <a:solidFill>
                  <a:schemeClr val="bg1"/>
                </a:solidFill>
                <a:cs typeface="Arial" charset="0"/>
              </a:rPr>
              <a:t>Sparse Matrix </a:t>
            </a:r>
            <a:endParaRPr lang="en-US" sz="4800" dirty="0">
              <a:solidFill>
                <a:schemeClr val="bg1"/>
              </a:solidFill>
              <a:cs typeface="Arial" charset="0"/>
            </a:endParaRPr>
          </a:p>
        </p:txBody>
      </p:sp>
      <p:sp>
        <p:nvSpPr>
          <p:cNvPr id="5" name="Rectangle 3"/>
          <p:cNvSpPr txBox="1">
            <a:spLocks noChangeArrowheads="1"/>
          </p:cNvSpPr>
          <p:nvPr/>
        </p:nvSpPr>
        <p:spPr bwMode="auto">
          <a:xfrm>
            <a:off x="0" y="1143000"/>
            <a:ext cx="9144000" cy="495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85750" indent="-285750" eaLnBrk="0" hangingPunct="0">
              <a:lnSpc>
                <a:spcPct val="115000"/>
              </a:lnSpc>
              <a:spcBef>
                <a:spcPct val="20000"/>
              </a:spcBef>
              <a:buFont typeface="Arial" charset="0"/>
              <a:buChar char="•"/>
            </a:pPr>
            <a:endParaRPr lang="en-US" sz="2400" baseline="-25000" dirty="0">
              <a:latin typeface="Calibri" pitchFamily="34" charset="0"/>
            </a:endParaRPr>
          </a:p>
        </p:txBody>
      </p:sp>
      <p:sp>
        <p:nvSpPr>
          <p:cNvPr id="4" name="TextBox 3"/>
          <p:cNvSpPr txBox="1"/>
          <p:nvPr/>
        </p:nvSpPr>
        <p:spPr>
          <a:xfrm>
            <a:off x="179512" y="1268760"/>
            <a:ext cx="8208912" cy="2862322"/>
          </a:xfrm>
          <a:prstGeom prst="rect">
            <a:avLst/>
          </a:prstGeom>
          <a:noFill/>
        </p:spPr>
        <p:txBody>
          <a:bodyPr wrap="square" rtlCol="0">
            <a:spAutoFit/>
          </a:bodyPr>
          <a:lstStyle/>
          <a:p>
            <a:r>
              <a:rPr lang="en-IN" dirty="0" smtClean="0"/>
              <a:t>Representing a sparse matrix by a 2D array leads to wastage of lots of memory as zeroes in the matrix are of no use in most of the cases. So, instead of storing zeroes with non-zero elements, we only store non-zero elements. This means storing non-zero elements with </a:t>
            </a:r>
            <a:r>
              <a:rPr lang="en-IN" b="1" dirty="0" smtClean="0"/>
              <a:t>triples- (Row, Column, value).</a:t>
            </a:r>
            <a:r>
              <a:rPr lang="en-IN" dirty="0" smtClean="0"/>
              <a:t> </a:t>
            </a:r>
          </a:p>
          <a:p>
            <a:endParaRPr lang="en-IN" dirty="0" smtClean="0"/>
          </a:p>
          <a:p>
            <a:r>
              <a:rPr lang="en-IN" dirty="0" smtClean="0"/>
              <a:t>Sparse Matrix Representations can be done in many ways following are two common representations:</a:t>
            </a:r>
          </a:p>
          <a:p>
            <a:pPr>
              <a:buFont typeface="Arial" pitchFamily="34" charset="0"/>
              <a:buChar char="•"/>
            </a:pPr>
            <a:r>
              <a:rPr lang="en-IN" dirty="0" smtClean="0"/>
              <a:t>Array representation</a:t>
            </a:r>
          </a:p>
          <a:p>
            <a:pPr>
              <a:buFont typeface="Arial" pitchFamily="34" charset="0"/>
              <a:buChar char="•"/>
            </a:pPr>
            <a:r>
              <a:rPr lang="en-IN" dirty="0" smtClean="0"/>
              <a:t>Linked list representation</a:t>
            </a:r>
          </a:p>
          <a:p>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4800" dirty="0" smtClean="0">
                <a:solidFill>
                  <a:schemeClr val="bg1"/>
                </a:solidFill>
                <a:cs typeface="Arial" charset="0"/>
              </a:rPr>
              <a:t>Sparse Matrix </a:t>
            </a:r>
            <a:endParaRPr lang="en-US" sz="4800" dirty="0">
              <a:solidFill>
                <a:schemeClr val="bg1"/>
              </a:solidFill>
              <a:cs typeface="Arial" charset="0"/>
            </a:endParaRPr>
          </a:p>
        </p:txBody>
      </p:sp>
      <p:sp>
        <p:nvSpPr>
          <p:cNvPr id="5" name="Rectangle 3"/>
          <p:cNvSpPr txBox="1">
            <a:spLocks noChangeArrowheads="1"/>
          </p:cNvSpPr>
          <p:nvPr/>
        </p:nvSpPr>
        <p:spPr bwMode="auto">
          <a:xfrm>
            <a:off x="0" y="1143000"/>
            <a:ext cx="9144000" cy="495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85750" indent="-285750" eaLnBrk="0" hangingPunct="0">
              <a:lnSpc>
                <a:spcPct val="115000"/>
              </a:lnSpc>
              <a:spcBef>
                <a:spcPct val="20000"/>
              </a:spcBef>
              <a:buFont typeface="Arial" charset="0"/>
              <a:buChar char="•"/>
            </a:pPr>
            <a:endParaRPr lang="en-US" sz="2400" baseline="-25000" dirty="0">
              <a:latin typeface="Calibri" pitchFamily="34" charset="0"/>
            </a:endParaRPr>
          </a:p>
        </p:txBody>
      </p:sp>
      <p:sp>
        <p:nvSpPr>
          <p:cNvPr id="4" name="TextBox 3"/>
          <p:cNvSpPr txBox="1"/>
          <p:nvPr/>
        </p:nvSpPr>
        <p:spPr>
          <a:xfrm>
            <a:off x="395536" y="1268760"/>
            <a:ext cx="8208912" cy="2031325"/>
          </a:xfrm>
          <a:prstGeom prst="rect">
            <a:avLst/>
          </a:prstGeom>
          <a:noFill/>
        </p:spPr>
        <p:txBody>
          <a:bodyPr wrap="square" rtlCol="0">
            <a:spAutoFit/>
          </a:bodyPr>
          <a:lstStyle/>
          <a:p>
            <a:r>
              <a:rPr lang="en-IN" b="1" dirty="0" smtClean="0"/>
              <a:t>Method 2: Using Linked Lists</a:t>
            </a:r>
            <a:r>
              <a:rPr lang="en-IN" dirty="0" smtClean="0"/>
              <a:t> </a:t>
            </a:r>
          </a:p>
          <a:p>
            <a:r>
              <a:rPr lang="en-IN" dirty="0" smtClean="0"/>
              <a:t>In linked list, each node has four fields. These four fields are defined as:</a:t>
            </a:r>
          </a:p>
          <a:p>
            <a:endParaRPr lang="en-IN" dirty="0" smtClean="0"/>
          </a:p>
          <a:p>
            <a:r>
              <a:rPr lang="en-IN" b="1" dirty="0" smtClean="0"/>
              <a:t>Row: </a:t>
            </a:r>
            <a:r>
              <a:rPr lang="en-IN" dirty="0" smtClean="0"/>
              <a:t>Index of row, where non-zero element is located</a:t>
            </a:r>
          </a:p>
          <a:p>
            <a:r>
              <a:rPr lang="en-IN" b="1" dirty="0" smtClean="0"/>
              <a:t>Column: </a:t>
            </a:r>
            <a:r>
              <a:rPr lang="en-IN" dirty="0" smtClean="0"/>
              <a:t>Index of column, where non-zero element is located</a:t>
            </a:r>
          </a:p>
          <a:p>
            <a:r>
              <a:rPr lang="en-IN" b="1" dirty="0" smtClean="0"/>
              <a:t>Value: </a:t>
            </a:r>
            <a:r>
              <a:rPr lang="en-IN" dirty="0" smtClean="0"/>
              <a:t>Value of the non zero element located at index – (</a:t>
            </a:r>
            <a:r>
              <a:rPr lang="en-IN" dirty="0" err="1" smtClean="0"/>
              <a:t>row,column</a:t>
            </a:r>
            <a:r>
              <a:rPr lang="en-IN" dirty="0" smtClean="0"/>
              <a:t>)</a:t>
            </a:r>
          </a:p>
          <a:p>
            <a:r>
              <a:rPr lang="en-IN" b="1" dirty="0" smtClean="0"/>
              <a:t>Next node: </a:t>
            </a:r>
            <a:r>
              <a:rPr lang="en-IN" dirty="0" smtClean="0"/>
              <a:t>Address of the next node</a:t>
            </a:r>
            <a:endParaRPr lang="en-IN" dirty="0"/>
          </a:p>
        </p:txBody>
      </p:sp>
      <p:pic>
        <p:nvPicPr>
          <p:cNvPr id="57346" name="Picture 2" descr="http://contribute.geeksforgeeks.org/wp-content/uploads/Sparse-Matrix-Linked-List-22.png"/>
          <p:cNvPicPr>
            <a:picLocks noChangeAspect="1" noChangeArrowheads="1"/>
          </p:cNvPicPr>
          <p:nvPr/>
        </p:nvPicPr>
        <p:blipFill>
          <a:blip r:embed="rId2" cstate="print"/>
          <a:srcRect/>
          <a:stretch>
            <a:fillRect/>
          </a:stretch>
        </p:blipFill>
        <p:spPr bwMode="auto">
          <a:xfrm>
            <a:off x="755576" y="3717032"/>
            <a:ext cx="7943850" cy="2667000"/>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4800">
                <a:solidFill>
                  <a:schemeClr val="bg1"/>
                </a:solidFill>
                <a:cs typeface="Arial" charset="0"/>
              </a:rPr>
              <a:t>Applications of Arrays </a:t>
            </a:r>
          </a:p>
        </p:txBody>
      </p:sp>
      <p:sp>
        <p:nvSpPr>
          <p:cNvPr id="5" name="Rectangle 3"/>
          <p:cNvSpPr txBox="1">
            <a:spLocks noChangeArrowheads="1"/>
          </p:cNvSpPr>
          <p:nvPr/>
        </p:nvSpPr>
        <p:spPr bwMode="auto">
          <a:xfrm>
            <a:off x="228600" y="1371600"/>
            <a:ext cx="8534400" cy="495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lnSpc>
                <a:spcPct val="150000"/>
              </a:lnSpc>
              <a:buFontTx/>
              <a:buChar char="•"/>
            </a:pPr>
            <a:r>
              <a:rPr lang="en-US" altLang="en-US" sz="2400" dirty="0">
                <a:latin typeface="Calibri" pitchFamily="34" charset="0"/>
              </a:rPr>
              <a:t>Arrays are widely used to implement mathematical vectors, matrices and other kinds of rectangular tables. </a:t>
            </a:r>
          </a:p>
          <a:p>
            <a:pPr marL="342900" indent="-342900">
              <a:lnSpc>
                <a:spcPct val="150000"/>
              </a:lnSpc>
              <a:buFontTx/>
              <a:buChar char="•"/>
            </a:pPr>
            <a:r>
              <a:rPr lang="en-US" altLang="en-US" sz="2400" dirty="0">
                <a:latin typeface="Calibri" pitchFamily="34" charset="0"/>
              </a:rPr>
              <a:t>Many databases include one-dimensional arrays whose elements are records.</a:t>
            </a:r>
          </a:p>
          <a:p>
            <a:pPr marL="342900" indent="-342900">
              <a:lnSpc>
                <a:spcPct val="150000"/>
              </a:lnSpc>
              <a:buFontTx/>
              <a:buChar char="•"/>
            </a:pPr>
            <a:r>
              <a:rPr lang="en-US" altLang="en-US" sz="2400" dirty="0">
                <a:latin typeface="Calibri" pitchFamily="34" charset="0"/>
              </a:rPr>
              <a:t>Arrays are also used to implement other data structures like heaps, hash tables, </a:t>
            </a:r>
            <a:r>
              <a:rPr lang="en-US" altLang="en-US" sz="2400" dirty="0" err="1">
                <a:latin typeface="Calibri" pitchFamily="34" charset="0"/>
              </a:rPr>
              <a:t>deques</a:t>
            </a:r>
            <a:r>
              <a:rPr lang="en-US" altLang="en-US" sz="2400" dirty="0">
                <a:latin typeface="Calibri" pitchFamily="34" charset="0"/>
              </a:rPr>
              <a:t>, queues, stacks and string. We will read about these data structures in the subsequent chapters.</a:t>
            </a:r>
          </a:p>
          <a:p>
            <a:pPr marL="342900" indent="-342900">
              <a:lnSpc>
                <a:spcPct val="150000"/>
              </a:lnSpc>
              <a:buFontTx/>
              <a:buChar char="•"/>
            </a:pPr>
            <a:r>
              <a:rPr lang="en-US" altLang="en-US" sz="2400" dirty="0">
                <a:latin typeface="Calibri" pitchFamily="34" charset="0"/>
              </a:rPr>
              <a:t>Arrays can be used for dynamic memory allocation</a:t>
            </a:r>
            <a:r>
              <a:rPr lang="en-US" altLang="en-US" sz="2400" b="1" dirty="0">
                <a:latin typeface="Calibri" pitchFamily="34" charset="0"/>
              </a:rPr>
              <a:t>.</a:t>
            </a:r>
            <a:r>
              <a:rPr lang="en-US" altLang="en-US" sz="2400" dirty="0">
                <a:latin typeface="Calibri" pitchFamily="34" charset="0"/>
              </a:rPr>
              <a: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4800" dirty="0" smtClean="0">
                <a:solidFill>
                  <a:schemeClr val="bg1"/>
                </a:solidFill>
                <a:cs typeface="Arial" charset="0"/>
              </a:rPr>
              <a:t>Operations On Arrays</a:t>
            </a:r>
            <a:endParaRPr lang="en-US" sz="4800" dirty="0">
              <a:solidFill>
                <a:schemeClr val="bg1"/>
              </a:solidFill>
              <a:cs typeface="Arial" charset="0"/>
            </a:endParaRPr>
          </a:p>
        </p:txBody>
      </p:sp>
      <p:sp>
        <p:nvSpPr>
          <p:cNvPr id="5" name="Rectangle 3"/>
          <p:cNvSpPr txBox="1">
            <a:spLocks noChangeArrowheads="1"/>
          </p:cNvSpPr>
          <p:nvPr/>
        </p:nvSpPr>
        <p:spPr bwMode="auto">
          <a:xfrm>
            <a:off x="0" y="1143000"/>
            <a:ext cx="9144000" cy="495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85750" indent="-285750" eaLnBrk="0" hangingPunct="0">
              <a:lnSpc>
                <a:spcPct val="165000"/>
              </a:lnSpc>
              <a:spcBef>
                <a:spcPct val="20000"/>
              </a:spcBef>
              <a:buFont typeface="Arial" charset="0"/>
              <a:buChar char="•"/>
            </a:pPr>
            <a:endParaRPr lang="en-US" sz="2400" dirty="0">
              <a:latin typeface="Calibri" pitchFamily="34" charset="0"/>
            </a:endParaRPr>
          </a:p>
        </p:txBody>
      </p:sp>
      <p:sp>
        <p:nvSpPr>
          <p:cNvPr id="4" name="TextBox 3"/>
          <p:cNvSpPr txBox="1"/>
          <p:nvPr/>
        </p:nvSpPr>
        <p:spPr>
          <a:xfrm>
            <a:off x="357158" y="1500174"/>
            <a:ext cx="8072494" cy="4678204"/>
          </a:xfrm>
          <a:prstGeom prst="rect">
            <a:avLst/>
          </a:prstGeom>
          <a:noFill/>
        </p:spPr>
        <p:txBody>
          <a:bodyPr wrap="square" rtlCol="0">
            <a:spAutoFit/>
          </a:bodyPr>
          <a:lstStyle/>
          <a:p>
            <a:r>
              <a:rPr lang="en-IN" sz="2800" dirty="0" smtClean="0">
                <a:latin typeface="Times New Roman" pitchFamily="18" charset="0"/>
                <a:cs typeface="Times New Roman" pitchFamily="18" charset="0"/>
              </a:rPr>
              <a:t>1.Traversing</a:t>
            </a:r>
          </a:p>
          <a:p>
            <a:r>
              <a:rPr lang="en-IN" sz="2800" dirty="0" smtClean="0">
                <a:latin typeface="Times New Roman" pitchFamily="18" charset="0"/>
                <a:cs typeface="Times New Roman" pitchFamily="18" charset="0"/>
              </a:rPr>
              <a:t>2.Insertion</a:t>
            </a:r>
          </a:p>
          <a:p>
            <a:r>
              <a:rPr lang="en-IN" sz="2800" dirty="0" smtClean="0">
                <a:latin typeface="Times New Roman" pitchFamily="18" charset="0"/>
                <a:cs typeface="Times New Roman" pitchFamily="18" charset="0"/>
              </a:rPr>
              <a:t>3.Deletion</a:t>
            </a:r>
          </a:p>
          <a:p>
            <a:r>
              <a:rPr lang="en-IN" sz="2800" dirty="0" smtClean="0">
                <a:latin typeface="Times New Roman" pitchFamily="18" charset="0"/>
                <a:cs typeface="Times New Roman" pitchFamily="18" charset="0"/>
              </a:rPr>
              <a:t>4.Searching</a:t>
            </a:r>
          </a:p>
          <a:p>
            <a:r>
              <a:rPr lang="en-IN" sz="2800" dirty="0" smtClean="0">
                <a:latin typeface="Times New Roman" pitchFamily="18" charset="0"/>
                <a:cs typeface="Times New Roman" pitchFamily="18" charset="0"/>
              </a:rPr>
              <a:t>	a)linear search</a:t>
            </a:r>
          </a:p>
          <a:p>
            <a:r>
              <a:rPr lang="en-IN" sz="2800" dirty="0" smtClean="0">
                <a:latin typeface="Times New Roman" pitchFamily="18" charset="0"/>
                <a:cs typeface="Times New Roman" pitchFamily="18" charset="0"/>
              </a:rPr>
              <a:t>	b)binary search</a:t>
            </a:r>
          </a:p>
          <a:p>
            <a:r>
              <a:rPr lang="en-IN" sz="2800" dirty="0" smtClean="0">
                <a:latin typeface="Times New Roman" pitchFamily="18" charset="0"/>
                <a:cs typeface="Times New Roman" pitchFamily="18" charset="0"/>
              </a:rPr>
              <a:t>5.Sorting</a:t>
            </a:r>
          </a:p>
          <a:p>
            <a:r>
              <a:rPr lang="en-IN" sz="2800" dirty="0" smtClean="0">
                <a:latin typeface="Times New Roman" pitchFamily="18" charset="0"/>
                <a:cs typeface="Times New Roman" pitchFamily="18" charset="0"/>
              </a:rPr>
              <a:t>	a)bubble sort[O(n</a:t>
            </a:r>
            <a:r>
              <a:rPr lang="en-IN" sz="2800" baseline="30000" dirty="0" smtClean="0">
                <a:latin typeface="Times New Roman" pitchFamily="18" charset="0"/>
                <a:cs typeface="Times New Roman" pitchFamily="18" charset="0"/>
              </a:rPr>
              <a:t>2</a:t>
            </a:r>
            <a:r>
              <a:rPr lang="en-IN" sz="2800" dirty="0" smtClean="0">
                <a:latin typeface="Times New Roman" pitchFamily="18" charset="0"/>
                <a:cs typeface="Times New Roman" pitchFamily="18" charset="0"/>
              </a:rPr>
              <a:t>)]</a:t>
            </a:r>
          </a:p>
          <a:p>
            <a:r>
              <a:rPr lang="en-IN" sz="2800" dirty="0" smtClean="0">
                <a:latin typeface="Times New Roman" pitchFamily="18" charset="0"/>
                <a:cs typeface="Times New Roman" pitchFamily="18" charset="0"/>
              </a:rPr>
              <a:t>	b)merge sort[(O(n)]</a:t>
            </a:r>
          </a:p>
          <a:p>
            <a:r>
              <a:rPr lang="en-IN" sz="2800" dirty="0" smtClean="0">
                <a:latin typeface="Times New Roman" pitchFamily="18" charset="0"/>
                <a:cs typeface="Times New Roman" pitchFamily="18" charset="0"/>
              </a:rPr>
              <a:t>	c)quick sort etc[(</a:t>
            </a:r>
            <a:r>
              <a:rPr lang="en-IN" sz="2800" dirty="0" err="1" smtClean="0">
                <a:latin typeface="Times New Roman" pitchFamily="18" charset="0"/>
                <a:cs typeface="Times New Roman" pitchFamily="18" charset="0"/>
              </a:rPr>
              <a:t>nlog</a:t>
            </a:r>
            <a:r>
              <a:rPr lang="en-IN" sz="2800" dirty="0" smtClean="0">
                <a:latin typeface="Times New Roman" pitchFamily="18" charset="0"/>
                <a:cs typeface="Times New Roman" pitchFamily="18" charset="0"/>
              </a:rPr>
              <a:t>(n)]</a:t>
            </a:r>
          </a:p>
          <a:p>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4400" dirty="0">
                <a:solidFill>
                  <a:schemeClr val="bg1"/>
                </a:solidFill>
                <a:cs typeface="Arial" charset="0"/>
              </a:rPr>
              <a:t>Calculating the Address of Array Elements</a:t>
            </a:r>
          </a:p>
        </p:txBody>
      </p:sp>
      <p:sp>
        <p:nvSpPr>
          <p:cNvPr id="6" name="Text Box 6"/>
          <p:cNvSpPr txBox="1">
            <a:spLocks noChangeArrowheads="1"/>
          </p:cNvSpPr>
          <p:nvPr/>
        </p:nvSpPr>
        <p:spPr bwMode="auto">
          <a:xfrm>
            <a:off x="228600" y="1219200"/>
            <a:ext cx="8686800" cy="3292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125000"/>
              </a:lnSpc>
              <a:buFont typeface="Arial" charset="0"/>
              <a:buChar char="•"/>
            </a:pPr>
            <a:r>
              <a:rPr lang="en-US" sz="2400">
                <a:latin typeface="Calibri" pitchFamily="34" charset="0"/>
              </a:rPr>
              <a:t>Address of data element, A[k] = BA(A) + w( k – lower_bound)</a:t>
            </a:r>
          </a:p>
          <a:p>
            <a:pPr marL="342900" indent="-342900">
              <a:lnSpc>
                <a:spcPct val="125000"/>
              </a:lnSpc>
              <a:buFont typeface="Arial" charset="0"/>
              <a:buNone/>
            </a:pPr>
            <a:r>
              <a:rPr lang="en-US" sz="2400">
                <a:latin typeface="Calibri" pitchFamily="34" charset="0"/>
              </a:rPr>
              <a:t>	where</a:t>
            </a:r>
          </a:p>
          <a:p>
            <a:pPr marL="342900" indent="-342900">
              <a:lnSpc>
                <a:spcPct val="125000"/>
              </a:lnSpc>
              <a:buFont typeface="Arial" charset="0"/>
              <a:buNone/>
            </a:pPr>
            <a:r>
              <a:rPr lang="en-US" sz="2400">
                <a:latin typeface="Calibri" pitchFamily="34" charset="0"/>
              </a:rPr>
              <a:t>	A is the array</a:t>
            </a:r>
          </a:p>
          <a:p>
            <a:pPr marL="342900" indent="-342900">
              <a:lnSpc>
                <a:spcPct val="125000"/>
              </a:lnSpc>
              <a:buFont typeface="Arial" charset="0"/>
              <a:buNone/>
            </a:pPr>
            <a:r>
              <a:rPr lang="en-US" sz="2400">
                <a:latin typeface="Calibri" pitchFamily="34" charset="0"/>
              </a:rPr>
              <a:t>	k is the index of the element whose address we have to calculate</a:t>
            </a:r>
          </a:p>
          <a:p>
            <a:pPr marL="342900" indent="-342900">
              <a:lnSpc>
                <a:spcPct val="125000"/>
              </a:lnSpc>
              <a:buFont typeface="Arial" charset="0"/>
              <a:buNone/>
            </a:pPr>
            <a:r>
              <a:rPr lang="en-US" sz="2400">
                <a:latin typeface="Calibri" pitchFamily="34" charset="0"/>
              </a:rPr>
              <a:t>	BA is the base address of the array A</a:t>
            </a:r>
          </a:p>
          <a:p>
            <a:pPr marL="342900" indent="-342900">
              <a:lnSpc>
                <a:spcPct val="125000"/>
              </a:lnSpc>
              <a:buFont typeface="Arial" charset="0"/>
              <a:buNone/>
            </a:pPr>
            <a:r>
              <a:rPr lang="en-US" sz="2400">
                <a:latin typeface="Calibri" pitchFamily="34" charset="0"/>
              </a:rPr>
              <a:t>	w is the word size of one element in memory. For example, size of int is 2</a:t>
            </a:r>
          </a:p>
        </p:txBody>
      </p:sp>
      <p:graphicFrame>
        <p:nvGraphicFramePr>
          <p:cNvPr id="9243" name="Group 27"/>
          <p:cNvGraphicFramePr>
            <a:graphicFrameLocks noGrp="1"/>
          </p:cNvGraphicFramePr>
          <p:nvPr/>
        </p:nvGraphicFramePr>
        <p:xfrm>
          <a:off x="914400" y="4648200"/>
          <a:ext cx="6934200" cy="274638"/>
        </p:xfrm>
        <a:graphic>
          <a:graphicData uri="http://schemas.openxmlformats.org/drawingml/2006/table">
            <a:tbl>
              <a:tblPr/>
              <a:tblGrid>
                <a:gridCol w="1016000"/>
                <a:gridCol w="844550"/>
                <a:gridCol w="842963"/>
                <a:gridCol w="844550"/>
                <a:gridCol w="846137"/>
                <a:gridCol w="846138"/>
                <a:gridCol w="847725"/>
                <a:gridCol w="846137"/>
              </a:tblGrid>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CC3300"/>
                          </a:solidFill>
                          <a:effectLst/>
                          <a:latin typeface="Times New Roman" pitchFamily="18" charset="0"/>
                          <a:cs typeface="Times New Roman" pitchFamily="18" charset="0"/>
                        </a:rPr>
                        <a:t>99</a:t>
                      </a:r>
                      <a:endParaRPr kumimoji="0" lang="en-US" sz="1200" b="1" i="0" u="none" strike="noStrike" cap="none" normalizeH="0" baseline="0" smtClean="0">
                        <a:ln>
                          <a:noFill/>
                        </a:ln>
                        <a:solidFill>
                          <a:srgbClr val="CC3300"/>
                        </a:solidFill>
                        <a:effectLst/>
                        <a:latin typeface="Arial" charset="0"/>
                        <a:cs typeface="Arial" charset="0"/>
                      </a:endParaRPr>
                    </a:p>
                  </a:txBody>
                  <a:tcPr marT="45773" marB="4577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CC3300"/>
                          </a:solidFill>
                          <a:effectLst/>
                          <a:latin typeface="Times New Roman" pitchFamily="18" charset="0"/>
                          <a:cs typeface="Times New Roman" pitchFamily="18" charset="0"/>
                        </a:rPr>
                        <a:t>67</a:t>
                      </a:r>
                      <a:endParaRPr kumimoji="0" lang="en-US" sz="1200" b="1" i="0" u="none" strike="noStrike" cap="none" normalizeH="0" baseline="0" smtClean="0">
                        <a:ln>
                          <a:noFill/>
                        </a:ln>
                        <a:solidFill>
                          <a:srgbClr val="CC3300"/>
                        </a:solidFill>
                        <a:effectLst/>
                        <a:latin typeface="Arial" charset="0"/>
                        <a:cs typeface="Arial" charset="0"/>
                      </a:endParaRPr>
                    </a:p>
                  </a:txBody>
                  <a:tcPr marT="45773" marB="4577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CC3300"/>
                          </a:solidFill>
                          <a:effectLst/>
                          <a:latin typeface="Times New Roman" pitchFamily="18" charset="0"/>
                          <a:cs typeface="Times New Roman" pitchFamily="18" charset="0"/>
                        </a:rPr>
                        <a:t>78</a:t>
                      </a:r>
                      <a:endParaRPr kumimoji="0" lang="en-US" sz="1200" b="1" i="0" u="none" strike="noStrike" cap="none" normalizeH="0" baseline="0" smtClean="0">
                        <a:ln>
                          <a:noFill/>
                        </a:ln>
                        <a:solidFill>
                          <a:srgbClr val="CC3300"/>
                        </a:solidFill>
                        <a:effectLst/>
                        <a:latin typeface="Arial" charset="0"/>
                        <a:cs typeface="Arial" charset="0"/>
                      </a:endParaRPr>
                    </a:p>
                  </a:txBody>
                  <a:tcPr marT="45773" marB="4577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CC3300"/>
                          </a:solidFill>
                          <a:effectLst/>
                          <a:latin typeface="Times New Roman" pitchFamily="18" charset="0"/>
                          <a:cs typeface="Times New Roman" pitchFamily="18" charset="0"/>
                        </a:rPr>
                        <a:t>56</a:t>
                      </a:r>
                      <a:endParaRPr kumimoji="0" lang="en-US" sz="1200" b="1" i="0" u="none" strike="noStrike" cap="none" normalizeH="0" baseline="0" smtClean="0">
                        <a:ln>
                          <a:noFill/>
                        </a:ln>
                        <a:solidFill>
                          <a:srgbClr val="CC3300"/>
                        </a:solidFill>
                        <a:effectLst/>
                        <a:latin typeface="Arial" charset="0"/>
                        <a:cs typeface="Arial" charset="0"/>
                      </a:endParaRPr>
                    </a:p>
                  </a:txBody>
                  <a:tcPr marT="45773" marB="4577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CC3300"/>
                          </a:solidFill>
                          <a:effectLst/>
                          <a:latin typeface="Times New Roman" pitchFamily="18" charset="0"/>
                          <a:cs typeface="Times New Roman" pitchFamily="18" charset="0"/>
                        </a:rPr>
                        <a:t>88</a:t>
                      </a:r>
                      <a:endParaRPr kumimoji="0" lang="en-US" sz="1200" b="1" i="0" u="none" strike="noStrike" cap="none" normalizeH="0" baseline="0" smtClean="0">
                        <a:ln>
                          <a:noFill/>
                        </a:ln>
                        <a:solidFill>
                          <a:srgbClr val="CC3300"/>
                        </a:solidFill>
                        <a:effectLst/>
                        <a:latin typeface="Arial" charset="0"/>
                        <a:cs typeface="Arial" charset="0"/>
                      </a:endParaRPr>
                    </a:p>
                  </a:txBody>
                  <a:tcPr marT="45773" marB="4577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CC3300"/>
                          </a:solidFill>
                          <a:effectLst/>
                          <a:latin typeface="Times New Roman" pitchFamily="18" charset="0"/>
                          <a:cs typeface="Times New Roman" pitchFamily="18" charset="0"/>
                        </a:rPr>
                        <a:t>90</a:t>
                      </a:r>
                      <a:endParaRPr kumimoji="0" lang="en-US" sz="1200" b="1" i="0" u="none" strike="noStrike" cap="none" normalizeH="0" baseline="0" smtClean="0">
                        <a:ln>
                          <a:noFill/>
                        </a:ln>
                        <a:solidFill>
                          <a:srgbClr val="CC3300"/>
                        </a:solidFill>
                        <a:effectLst/>
                        <a:latin typeface="Arial" charset="0"/>
                        <a:cs typeface="Arial" charset="0"/>
                      </a:endParaRPr>
                    </a:p>
                  </a:txBody>
                  <a:tcPr marT="45773" marB="4577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CC3300"/>
                          </a:solidFill>
                          <a:effectLst/>
                          <a:latin typeface="Times New Roman" pitchFamily="18" charset="0"/>
                          <a:cs typeface="Times New Roman" pitchFamily="18" charset="0"/>
                        </a:rPr>
                        <a:t>34</a:t>
                      </a:r>
                      <a:endParaRPr kumimoji="0" lang="en-US" sz="1200" b="1" i="0" u="none" strike="noStrike" cap="none" normalizeH="0" baseline="0" smtClean="0">
                        <a:ln>
                          <a:noFill/>
                        </a:ln>
                        <a:solidFill>
                          <a:srgbClr val="CC3300"/>
                        </a:solidFill>
                        <a:effectLst/>
                        <a:latin typeface="Arial" charset="0"/>
                        <a:cs typeface="Arial" charset="0"/>
                      </a:endParaRPr>
                    </a:p>
                  </a:txBody>
                  <a:tcPr marT="45773" marB="4577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CC3300"/>
                          </a:solidFill>
                          <a:effectLst/>
                          <a:latin typeface="Times New Roman" pitchFamily="18" charset="0"/>
                          <a:cs typeface="Times New Roman" pitchFamily="18" charset="0"/>
                        </a:rPr>
                        <a:t>85</a:t>
                      </a:r>
                      <a:endParaRPr kumimoji="0" lang="en-US" sz="1200" b="1" i="0" u="none" strike="noStrike" cap="none" normalizeH="0" baseline="0" smtClean="0">
                        <a:ln>
                          <a:noFill/>
                        </a:ln>
                        <a:solidFill>
                          <a:srgbClr val="CC3300"/>
                        </a:solidFill>
                        <a:effectLst/>
                        <a:latin typeface="Arial" charset="0"/>
                        <a:cs typeface="Arial" charset="0"/>
                      </a:endParaRPr>
                    </a:p>
                  </a:txBody>
                  <a:tcPr marT="45773" marB="4577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r>
            </a:tbl>
          </a:graphicData>
        </a:graphic>
      </p:graphicFrame>
      <p:sp>
        <p:nvSpPr>
          <p:cNvPr id="9240" name="Rectangle 27"/>
          <p:cNvSpPr>
            <a:spLocks noChangeArrowheads="1"/>
          </p:cNvSpPr>
          <p:nvPr/>
        </p:nvSpPr>
        <p:spPr bwMode="auto">
          <a:xfrm>
            <a:off x="1143000" y="5105400"/>
            <a:ext cx="6727825" cy="396875"/>
          </a:xfrm>
          <a:prstGeom prst="rect">
            <a:avLst/>
          </a:prstGeom>
          <a:noFill/>
          <a:ln w="9525">
            <a:noFill/>
            <a:miter lim="800000"/>
            <a:headEnd/>
            <a:tailEnd/>
          </a:ln>
          <a:effectLst/>
        </p:spPr>
        <p:txBody>
          <a:bodyPr anchor="ctr">
            <a:spAutoFit/>
          </a:bodyPr>
          <a:lstStyle/>
          <a:p>
            <a:r>
              <a:rPr lang="en-US" sz="1000" dirty="0"/>
              <a:t>marks[0]             marks[1]           marks[2]             </a:t>
            </a:r>
            <a:r>
              <a:rPr lang="en-US" sz="1000" dirty="0" smtClean="0"/>
              <a:t>         </a:t>
            </a:r>
            <a:r>
              <a:rPr lang="en-US" sz="1000" dirty="0"/>
              <a:t>marks[3]    </a:t>
            </a:r>
            <a:r>
              <a:rPr lang="en-US" sz="1000" dirty="0" smtClean="0"/>
              <a:t>      </a:t>
            </a:r>
            <a:r>
              <a:rPr lang="en-US" sz="1000" b="1" dirty="0"/>
              <a:t>marks[4]</a:t>
            </a:r>
            <a:r>
              <a:rPr lang="en-US" sz="1000" dirty="0"/>
              <a:t>        </a:t>
            </a:r>
            <a:r>
              <a:rPr lang="en-US" sz="1000" dirty="0" smtClean="0"/>
              <a:t>      </a:t>
            </a:r>
            <a:r>
              <a:rPr lang="en-US" sz="1000" dirty="0"/>
              <a:t>marks[5]          marks[6]               marks[7] </a:t>
            </a:r>
            <a:r>
              <a:rPr lang="en-US" sz="1000" dirty="0" smtClean="0"/>
              <a:t> </a:t>
            </a:r>
          </a:p>
          <a:p>
            <a:r>
              <a:rPr lang="en-US" sz="1000" dirty="0" smtClean="0"/>
              <a:t>1000</a:t>
            </a:r>
            <a:r>
              <a:rPr lang="en-US" sz="1000" dirty="0"/>
              <a:t>	      1002	    1004	 1006	</a:t>
            </a:r>
            <a:r>
              <a:rPr lang="en-US" sz="1000" b="1" dirty="0"/>
              <a:t>1008</a:t>
            </a:r>
            <a:r>
              <a:rPr lang="en-US" sz="1000" dirty="0"/>
              <a:t>	1010             1012                     1014</a:t>
            </a:r>
          </a:p>
        </p:txBody>
      </p:sp>
      <p:sp>
        <p:nvSpPr>
          <p:cNvPr id="9241" name="Rectangle 28"/>
          <p:cNvSpPr>
            <a:spLocks noChangeArrowheads="1"/>
          </p:cNvSpPr>
          <p:nvPr/>
        </p:nvSpPr>
        <p:spPr bwMode="auto">
          <a:xfrm>
            <a:off x="1524000" y="5715000"/>
            <a:ext cx="5943600" cy="701675"/>
          </a:xfrm>
          <a:prstGeom prst="rect">
            <a:avLst/>
          </a:prstGeom>
          <a:noFill/>
          <a:ln w="9525">
            <a:noFill/>
            <a:miter lim="800000"/>
            <a:headEnd/>
            <a:tailEnd/>
          </a:ln>
          <a:effectLst/>
        </p:spPr>
        <p:txBody>
          <a:bodyPr anchor="ctr">
            <a:spAutoFit/>
          </a:bodyPr>
          <a:lstStyle/>
          <a:p>
            <a:pPr algn="ctr"/>
            <a:r>
              <a:rPr lang="en-US" sz="2000">
                <a:latin typeface="Calibri" pitchFamily="34" charset="0"/>
              </a:rPr>
              <a:t>marks[4] = 1000 + 2(4 – 0)</a:t>
            </a:r>
          </a:p>
          <a:p>
            <a:pPr algn="ctr"/>
            <a:r>
              <a:rPr lang="en-US" sz="2000">
                <a:latin typeface="Calibri" pitchFamily="34" charset="0"/>
              </a:rPr>
              <a:t>	         = 1000 + 2(4) = 1008</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80" name="Rectangle 32"/>
          <p:cNvSpPr>
            <a:spLocks noGrp="1" noChangeArrowheads="1"/>
          </p:cNvSpPr>
          <p:nvPr>
            <p:ph type="title"/>
          </p:nvPr>
        </p:nvSpPr>
        <p:spPr/>
        <p:txBody>
          <a:bodyPr/>
          <a:lstStyle/>
          <a:p>
            <a:r>
              <a:rPr lang="en-US" dirty="0" smtClean="0"/>
              <a:t>Sorting</a:t>
            </a:r>
            <a:endParaRPr lang="en-US" dirty="0"/>
          </a:p>
        </p:txBody>
      </p:sp>
      <p:sp>
        <p:nvSpPr>
          <p:cNvPr id="78881" name="Rectangle 33"/>
          <p:cNvSpPr>
            <a:spLocks noGrp="1" noChangeArrowheads="1"/>
          </p:cNvSpPr>
          <p:nvPr>
            <p:ph idx="1"/>
          </p:nvPr>
        </p:nvSpPr>
        <p:spPr>
          <a:xfrm>
            <a:off x="685800" y="1676400"/>
            <a:ext cx="7772400" cy="4419600"/>
          </a:xfrm>
        </p:spPr>
        <p:txBody>
          <a:bodyPr/>
          <a:lstStyle/>
          <a:p>
            <a:r>
              <a:rPr lang="en-US" sz="2800" b="1"/>
              <a:t>Sorting takes an unordered collection and makes it an ordered one.</a:t>
            </a:r>
          </a:p>
        </p:txBody>
      </p:sp>
      <p:sp>
        <p:nvSpPr>
          <p:cNvPr id="78852" name="Rectangle 4"/>
          <p:cNvSpPr>
            <a:spLocks noChangeArrowheads="1"/>
          </p:cNvSpPr>
          <p:nvPr/>
        </p:nvSpPr>
        <p:spPr bwMode="auto">
          <a:xfrm>
            <a:off x="1211263" y="3203575"/>
            <a:ext cx="6518275" cy="715963"/>
          </a:xfrm>
          <a:prstGeom prst="rect">
            <a:avLst/>
          </a:prstGeom>
          <a:noFill/>
          <a:ln w="38100">
            <a:solidFill>
              <a:schemeClr val="tx1"/>
            </a:solidFill>
            <a:miter lim="800000"/>
            <a:headEnd/>
            <a:tailEnd/>
          </a:ln>
          <a:effectLst/>
        </p:spPr>
        <p:txBody>
          <a:bodyPr wrap="none" anchor="ctr"/>
          <a:lstStyle/>
          <a:p>
            <a:endParaRPr lang="en-IN"/>
          </a:p>
        </p:txBody>
      </p:sp>
      <p:sp>
        <p:nvSpPr>
          <p:cNvPr id="78853" name="Line 5"/>
          <p:cNvSpPr>
            <a:spLocks noChangeShapeType="1"/>
          </p:cNvSpPr>
          <p:nvPr/>
        </p:nvSpPr>
        <p:spPr bwMode="auto">
          <a:xfrm>
            <a:off x="2220913" y="3198813"/>
            <a:ext cx="0" cy="712787"/>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78854" name="Line 6"/>
          <p:cNvSpPr>
            <a:spLocks noChangeShapeType="1"/>
          </p:cNvSpPr>
          <p:nvPr/>
        </p:nvSpPr>
        <p:spPr bwMode="auto">
          <a:xfrm>
            <a:off x="3238500" y="3198813"/>
            <a:ext cx="0" cy="725487"/>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78855" name="Line 7"/>
          <p:cNvSpPr>
            <a:spLocks noChangeShapeType="1"/>
          </p:cNvSpPr>
          <p:nvPr/>
        </p:nvSpPr>
        <p:spPr bwMode="auto">
          <a:xfrm>
            <a:off x="4276725" y="3198813"/>
            <a:ext cx="0" cy="725487"/>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78856" name="Line 8"/>
          <p:cNvSpPr>
            <a:spLocks noChangeShapeType="1"/>
          </p:cNvSpPr>
          <p:nvPr/>
        </p:nvSpPr>
        <p:spPr bwMode="auto">
          <a:xfrm>
            <a:off x="5386388" y="3198813"/>
            <a:ext cx="0" cy="725487"/>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78857" name="Line 9"/>
          <p:cNvSpPr>
            <a:spLocks noChangeShapeType="1"/>
          </p:cNvSpPr>
          <p:nvPr/>
        </p:nvSpPr>
        <p:spPr bwMode="auto">
          <a:xfrm>
            <a:off x="6540500" y="3211513"/>
            <a:ext cx="0" cy="700087"/>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78858" name="Rectangle 10"/>
          <p:cNvSpPr>
            <a:spLocks noChangeArrowheads="1"/>
          </p:cNvSpPr>
          <p:nvPr/>
        </p:nvSpPr>
        <p:spPr bwMode="auto">
          <a:xfrm>
            <a:off x="6958013" y="3378200"/>
            <a:ext cx="354012" cy="457200"/>
          </a:xfrm>
          <a:prstGeom prst="rect">
            <a:avLst/>
          </a:prstGeom>
          <a:noFill/>
          <a:ln w="9525">
            <a:noFill/>
            <a:miter lim="800000"/>
            <a:headEnd/>
            <a:tailEnd/>
          </a:ln>
          <a:effectLst/>
        </p:spPr>
        <p:txBody>
          <a:bodyPr wrap="none" lIns="92075" tIns="46038" rIns="92075" bIns="46038">
            <a:spAutoFit/>
          </a:bodyPr>
          <a:lstStyle/>
          <a:p>
            <a:r>
              <a:rPr lang="en-US"/>
              <a:t>5</a:t>
            </a:r>
          </a:p>
        </p:txBody>
      </p:sp>
      <p:sp>
        <p:nvSpPr>
          <p:cNvPr id="78859" name="Rectangle 11"/>
          <p:cNvSpPr>
            <a:spLocks noChangeArrowheads="1"/>
          </p:cNvSpPr>
          <p:nvPr/>
        </p:nvSpPr>
        <p:spPr bwMode="auto">
          <a:xfrm>
            <a:off x="4516438" y="3365500"/>
            <a:ext cx="523875" cy="457200"/>
          </a:xfrm>
          <a:prstGeom prst="rect">
            <a:avLst/>
          </a:prstGeom>
          <a:noFill/>
          <a:ln w="9525">
            <a:noFill/>
            <a:miter lim="800000"/>
            <a:headEnd/>
            <a:tailEnd/>
          </a:ln>
          <a:effectLst/>
        </p:spPr>
        <p:txBody>
          <a:bodyPr wrap="none" lIns="92075" tIns="46038" rIns="92075" bIns="46038">
            <a:spAutoFit/>
          </a:bodyPr>
          <a:lstStyle/>
          <a:p>
            <a:r>
              <a:rPr lang="en-US"/>
              <a:t>12</a:t>
            </a:r>
            <a:endParaRPr lang="en-US" b="0"/>
          </a:p>
        </p:txBody>
      </p:sp>
      <p:sp>
        <p:nvSpPr>
          <p:cNvPr id="78860" name="Rectangle 12"/>
          <p:cNvSpPr>
            <a:spLocks noChangeArrowheads="1"/>
          </p:cNvSpPr>
          <p:nvPr/>
        </p:nvSpPr>
        <p:spPr bwMode="auto">
          <a:xfrm>
            <a:off x="3430588" y="3378200"/>
            <a:ext cx="523875" cy="457200"/>
          </a:xfrm>
          <a:prstGeom prst="rect">
            <a:avLst/>
          </a:prstGeom>
          <a:noFill/>
          <a:ln w="9525">
            <a:noFill/>
            <a:miter lim="800000"/>
            <a:headEnd/>
            <a:tailEnd/>
          </a:ln>
          <a:effectLst/>
        </p:spPr>
        <p:txBody>
          <a:bodyPr wrap="none" lIns="92075" tIns="46038" rIns="92075" bIns="46038">
            <a:spAutoFit/>
          </a:bodyPr>
          <a:lstStyle/>
          <a:p>
            <a:r>
              <a:rPr lang="en-US"/>
              <a:t>35</a:t>
            </a:r>
            <a:endParaRPr lang="en-US" b="0"/>
          </a:p>
        </p:txBody>
      </p:sp>
      <p:sp>
        <p:nvSpPr>
          <p:cNvPr id="78861" name="Rectangle 13"/>
          <p:cNvSpPr>
            <a:spLocks noChangeArrowheads="1"/>
          </p:cNvSpPr>
          <p:nvPr/>
        </p:nvSpPr>
        <p:spPr bwMode="auto">
          <a:xfrm>
            <a:off x="2344738" y="3378200"/>
            <a:ext cx="523875" cy="457200"/>
          </a:xfrm>
          <a:prstGeom prst="rect">
            <a:avLst/>
          </a:prstGeom>
          <a:noFill/>
          <a:ln w="9525">
            <a:noFill/>
            <a:miter lim="800000"/>
            <a:headEnd/>
            <a:tailEnd/>
          </a:ln>
          <a:effectLst/>
        </p:spPr>
        <p:txBody>
          <a:bodyPr wrap="none" lIns="92075" tIns="46038" rIns="92075" bIns="46038">
            <a:spAutoFit/>
          </a:bodyPr>
          <a:lstStyle/>
          <a:p>
            <a:r>
              <a:rPr lang="en-US"/>
              <a:t>42</a:t>
            </a:r>
            <a:endParaRPr lang="en-US" b="0"/>
          </a:p>
        </p:txBody>
      </p:sp>
      <p:sp>
        <p:nvSpPr>
          <p:cNvPr id="78862" name="Rectangle 14"/>
          <p:cNvSpPr>
            <a:spLocks noChangeArrowheads="1"/>
          </p:cNvSpPr>
          <p:nvPr/>
        </p:nvSpPr>
        <p:spPr bwMode="auto">
          <a:xfrm>
            <a:off x="1376363" y="3392488"/>
            <a:ext cx="523875" cy="457200"/>
          </a:xfrm>
          <a:prstGeom prst="rect">
            <a:avLst/>
          </a:prstGeom>
          <a:noFill/>
          <a:ln w="9525">
            <a:noFill/>
            <a:miter lim="800000"/>
            <a:headEnd/>
            <a:tailEnd/>
          </a:ln>
          <a:effectLst/>
        </p:spPr>
        <p:txBody>
          <a:bodyPr wrap="none" lIns="92075" tIns="46038" rIns="92075" bIns="46038">
            <a:spAutoFit/>
          </a:bodyPr>
          <a:lstStyle/>
          <a:p>
            <a:r>
              <a:rPr lang="en-US"/>
              <a:t>77</a:t>
            </a:r>
            <a:endParaRPr lang="en-US" b="0"/>
          </a:p>
        </p:txBody>
      </p:sp>
      <p:sp>
        <p:nvSpPr>
          <p:cNvPr id="78863" name="Rectangle 15"/>
          <p:cNvSpPr>
            <a:spLocks noChangeArrowheads="1"/>
          </p:cNvSpPr>
          <p:nvPr/>
        </p:nvSpPr>
        <p:spPr bwMode="auto">
          <a:xfrm>
            <a:off x="5559425" y="3363913"/>
            <a:ext cx="693738" cy="457200"/>
          </a:xfrm>
          <a:prstGeom prst="rect">
            <a:avLst/>
          </a:prstGeom>
          <a:noFill/>
          <a:ln w="9525">
            <a:noFill/>
            <a:miter lim="800000"/>
            <a:headEnd/>
            <a:tailEnd/>
          </a:ln>
          <a:effectLst/>
        </p:spPr>
        <p:txBody>
          <a:bodyPr wrap="none" lIns="92075" tIns="46038" rIns="92075" bIns="46038">
            <a:spAutoFit/>
          </a:bodyPr>
          <a:lstStyle/>
          <a:p>
            <a:r>
              <a:rPr lang="en-US"/>
              <a:t>101</a:t>
            </a:r>
          </a:p>
        </p:txBody>
      </p:sp>
      <p:sp>
        <p:nvSpPr>
          <p:cNvPr id="78864" name="Rectangle 16"/>
          <p:cNvSpPr>
            <a:spLocks noChangeArrowheads="1"/>
          </p:cNvSpPr>
          <p:nvPr/>
        </p:nvSpPr>
        <p:spPr bwMode="auto">
          <a:xfrm>
            <a:off x="1447800" y="4816475"/>
            <a:ext cx="5746750" cy="457200"/>
          </a:xfrm>
          <a:prstGeom prst="rect">
            <a:avLst/>
          </a:prstGeom>
          <a:noFill/>
          <a:ln w="9525">
            <a:noFill/>
            <a:miter lim="800000"/>
            <a:headEnd/>
            <a:tailEnd/>
          </a:ln>
          <a:effectLst/>
        </p:spPr>
        <p:txBody>
          <a:bodyPr wrap="none" lIns="92075" tIns="46038" rIns="92075" bIns="46038">
            <a:spAutoFit/>
          </a:bodyPr>
          <a:lstStyle/>
          <a:p>
            <a:r>
              <a:rPr lang="en-US"/>
              <a:t>1          2          3           4           5            6</a:t>
            </a:r>
            <a:endParaRPr lang="en-US" b="0"/>
          </a:p>
        </p:txBody>
      </p:sp>
      <p:grpSp>
        <p:nvGrpSpPr>
          <p:cNvPr id="2" name="Group 17"/>
          <p:cNvGrpSpPr>
            <a:grpSpLocks/>
          </p:cNvGrpSpPr>
          <p:nvPr/>
        </p:nvGrpSpPr>
        <p:grpSpPr bwMode="auto">
          <a:xfrm>
            <a:off x="1143000" y="5224463"/>
            <a:ext cx="6518275" cy="723900"/>
            <a:chOff x="539" y="3921"/>
            <a:chExt cx="3074" cy="608"/>
          </a:xfrm>
        </p:grpSpPr>
        <p:sp>
          <p:nvSpPr>
            <p:cNvPr id="78866" name="Rectangle 18"/>
            <p:cNvSpPr>
              <a:spLocks noChangeArrowheads="1"/>
            </p:cNvSpPr>
            <p:nvPr/>
          </p:nvSpPr>
          <p:spPr bwMode="auto">
            <a:xfrm>
              <a:off x="539" y="3925"/>
              <a:ext cx="3074" cy="600"/>
            </a:xfrm>
            <a:prstGeom prst="rect">
              <a:avLst/>
            </a:prstGeom>
            <a:noFill/>
            <a:ln w="38100">
              <a:solidFill>
                <a:schemeClr val="tx1"/>
              </a:solidFill>
              <a:miter lim="800000"/>
              <a:headEnd/>
              <a:tailEnd/>
            </a:ln>
            <a:effectLst/>
          </p:spPr>
          <p:txBody>
            <a:bodyPr wrap="none" anchor="ctr"/>
            <a:lstStyle/>
            <a:p>
              <a:endParaRPr lang="en-IN"/>
            </a:p>
          </p:txBody>
        </p:sp>
        <p:sp>
          <p:nvSpPr>
            <p:cNvPr id="78867" name="Line 19"/>
            <p:cNvSpPr>
              <a:spLocks noChangeShapeType="1"/>
            </p:cNvSpPr>
            <p:nvPr/>
          </p:nvSpPr>
          <p:spPr bwMode="auto">
            <a:xfrm>
              <a:off x="1015" y="3921"/>
              <a:ext cx="0" cy="598"/>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78868" name="Line 20"/>
            <p:cNvSpPr>
              <a:spLocks noChangeShapeType="1"/>
            </p:cNvSpPr>
            <p:nvPr/>
          </p:nvSpPr>
          <p:spPr bwMode="auto">
            <a:xfrm>
              <a:off x="1495" y="3921"/>
              <a:ext cx="0" cy="608"/>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78869" name="Line 21"/>
            <p:cNvSpPr>
              <a:spLocks noChangeShapeType="1"/>
            </p:cNvSpPr>
            <p:nvPr/>
          </p:nvSpPr>
          <p:spPr bwMode="auto">
            <a:xfrm>
              <a:off x="1985" y="3921"/>
              <a:ext cx="0" cy="608"/>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78870" name="Line 22"/>
            <p:cNvSpPr>
              <a:spLocks noChangeShapeType="1"/>
            </p:cNvSpPr>
            <p:nvPr/>
          </p:nvSpPr>
          <p:spPr bwMode="auto">
            <a:xfrm>
              <a:off x="2508" y="3921"/>
              <a:ext cx="0" cy="608"/>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78871" name="Line 23"/>
            <p:cNvSpPr>
              <a:spLocks noChangeShapeType="1"/>
            </p:cNvSpPr>
            <p:nvPr/>
          </p:nvSpPr>
          <p:spPr bwMode="auto">
            <a:xfrm>
              <a:off x="3052" y="3932"/>
              <a:ext cx="0" cy="587"/>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78872" name="Rectangle 24"/>
            <p:cNvSpPr>
              <a:spLocks noChangeArrowheads="1"/>
            </p:cNvSpPr>
            <p:nvPr/>
          </p:nvSpPr>
          <p:spPr bwMode="auto">
            <a:xfrm>
              <a:off x="679" y="4061"/>
              <a:ext cx="167" cy="384"/>
            </a:xfrm>
            <a:prstGeom prst="rect">
              <a:avLst/>
            </a:prstGeom>
            <a:noFill/>
            <a:ln w="38100">
              <a:noFill/>
              <a:miter lim="800000"/>
              <a:headEnd/>
              <a:tailEnd/>
            </a:ln>
            <a:effectLst/>
          </p:spPr>
          <p:txBody>
            <a:bodyPr wrap="none" lIns="92075" tIns="46038" rIns="92075" bIns="46038">
              <a:spAutoFit/>
            </a:bodyPr>
            <a:lstStyle/>
            <a:p>
              <a:r>
                <a:rPr lang="en-US"/>
                <a:t>5</a:t>
              </a:r>
              <a:endParaRPr lang="en-US" b="0"/>
            </a:p>
          </p:txBody>
        </p:sp>
        <p:sp>
          <p:nvSpPr>
            <p:cNvPr id="78873" name="Rectangle 25"/>
            <p:cNvSpPr>
              <a:spLocks noChangeArrowheads="1"/>
            </p:cNvSpPr>
            <p:nvPr/>
          </p:nvSpPr>
          <p:spPr bwMode="auto">
            <a:xfrm>
              <a:off x="1106" y="4050"/>
              <a:ext cx="247" cy="384"/>
            </a:xfrm>
            <a:prstGeom prst="rect">
              <a:avLst/>
            </a:prstGeom>
            <a:noFill/>
            <a:ln w="38100">
              <a:noFill/>
              <a:miter lim="800000"/>
              <a:headEnd/>
              <a:tailEnd/>
            </a:ln>
            <a:effectLst/>
          </p:spPr>
          <p:txBody>
            <a:bodyPr wrap="none" lIns="92075" tIns="46038" rIns="92075" bIns="46038">
              <a:spAutoFit/>
            </a:bodyPr>
            <a:lstStyle/>
            <a:p>
              <a:r>
                <a:rPr lang="en-US"/>
                <a:t>12</a:t>
              </a:r>
              <a:endParaRPr lang="en-US" b="0"/>
            </a:p>
          </p:txBody>
        </p:sp>
        <p:sp>
          <p:nvSpPr>
            <p:cNvPr id="78874" name="Rectangle 26"/>
            <p:cNvSpPr>
              <a:spLocks noChangeArrowheads="1"/>
            </p:cNvSpPr>
            <p:nvPr/>
          </p:nvSpPr>
          <p:spPr bwMode="auto">
            <a:xfrm>
              <a:off x="1586" y="4040"/>
              <a:ext cx="247" cy="384"/>
            </a:xfrm>
            <a:prstGeom prst="rect">
              <a:avLst/>
            </a:prstGeom>
            <a:noFill/>
            <a:ln w="38100">
              <a:noFill/>
              <a:miter lim="800000"/>
              <a:headEnd/>
              <a:tailEnd/>
            </a:ln>
            <a:effectLst/>
          </p:spPr>
          <p:txBody>
            <a:bodyPr wrap="none" lIns="92075" tIns="46038" rIns="92075" bIns="46038">
              <a:spAutoFit/>
            </a:bodyPr>
            <a:lstStyle/>
            <a:p>
              <a:r>
                <a:rPr lang="en-US"/>
                <a:t>35</a:t>
              </a:r>
              <a:endParaRPr lang="en-US" b="0"/>
            </a:p>
          </p:txBody>
        </p:sp>
        <p:sp>
          <p:nvSpPr>
            <p:cNvPr id="78875" name="Rectangle 27"/>
            <p:cNvSpPr>
              <a:spLocks noChangeArrowheads="1"/>
            </p:cNvSpPr>
            <p:nvPr/>
          </p:nvSpPr>
          <p:spPr bwMode="auto">
            <a:xfrm>
              <a:off x="2087" y="4061"/>
              <a:ext cx="247" cy="384"/>
            </a:xfrm>
            <a:prstGeom prst="rect">
              <a:avLst/>
            </a:prstGeom>
            <a:noFill/>
            <a:ln w="38100">
              <a:noFill/>
              <a:miter lim="800000"/>
              <a:headEnd/>
              <a:tailEnd/>
            </a:ln>
            <a:effectLst/>
          </p:spPr>
          <p:txBody>
            <a:bodyPr wrap="none" lIns="92075" tIns="46038" rIns="92075" bIns="46038">
              <a:spAutoFit/>
            </a:bodyPr>
            <a:lstStyle/>
            <a:p>
              <a:r>
                <a:rPr lang="en-US"/>
                <a:t>42</a:t>
              </a:r>
              <a:endParaRPr lang="en-US" b="0"/>
            </a:p>
          </p:txBody>
        </p:sp>
        <p:sp>
          <p:nvSpPr>
            <p:cNvPr id="78876" name="Rectangle 28"/>
            <p:cNvSpPr>
              <a:spLocks noChangeArrowheads="1"/>
            </p:cNvSpPr>
            <p:nvPr/>
          </p:nvSpPr>
          <p:spPr bwMode="auto">
            <a:xfrm>
              <a:off x="2621" y="4050"/>
              <a:ext cx="247" cy="384"/>
            </a:xfrm>
            <a:prstGeom prst="rect">
              <a:avLst/>
            </a:prstGeom>
            <a:noFill/>
            <a:ln w="38100">
              <a:noFill/>
              <a:miter lim="800000"/>
              <a:headEnd/>
              <a:tailEnd/>
            </a:ln>
            <a:effectLst/>
          </p:spPr>
          <p:txBody>
            <a:bodyPr wrap="none" lIns="92075" tIns="46038" rIns="92075" bIns="46038">
              <a:spAutoFit/>
            </a:bodyPr>
            <a:lstStyle/>
            <a:p>
              <a:r>
                <a:rPr lang="en-US"/>
                <a:t>77</a:t>
              </a:r>
              <a:endParaRPr lang="en-US" b="0"/>
            </a:p>
          </p:txBody>
        </p:sp>
        <p:sp>
          <p:nvSpPr>
            <p:cNvPr id="78877" name="Rectangle 29"/>
            <p:cNvSpPr>
              <a:spLocks noChangeArrowheads="1"/>
            </p:cNvSpPr>
            <p:nvPr/>
          </p:nvSpPr>
          <p:spPr bwMode="auto">
            <a:xfrm>
              <a:off x="3112" y="4050"/>
              <a:ext cx="327" cy="384"/>
            </a:xfrm>
            <a:prstGeom prst="rect">
              <a:avLst/>
            </a:prstGeom>
            <a:noFill/>
            <a:ln w="38100">
              <a:noFill/>
              <a:miter lim="800000"/>
              <a:headEnd/>
              <a:tailEnd/>
            </a:ln>
            <a:effectLst/>
          </p:spPr>
          <p:txBody>
            <a:bodyPr wrap="none" lIns="92075" tIns="46038" rIns="92075" bIns="46038">
              <a:spAutoFit/>
            </a:bodyPr>
            <a:lstStyle/>
            <a:p>
              <a:r>
                <a:rPr lang="en-US"/>
                <a:t>101</a:t>
              </a:r>
              <a:endParaRPr lang="en-US" b="0"/>
            </a:p>
          </p:txBody>
        </p:sp>
      </p:grpSp>
      <p:sp>
        <p:nvSpPr>
          <p:cNvPr id="78878" name="Rectangle 30"/>
          <p:cNvSpPr>
            <a:spLocks noChangeArrowheads="1"/>
          </p:cNvSpPr>
          <p:nvPr/>
        </p:nvSpPr>
        <p:spPr bwMode="auto">
          <a:xfrm>
            <a:off x="1524000" y="2743200"/>
            <a:ext cx="5746750" cy="457200"/>
          </a:xfrm>
          <a:prstGeom prst="rect">
            <a:avLst/>
          </a:prstGeom>
          <a:noFill/>
          <a:ln w="9525">
            <a:noFill/>
            <a:miter lim="800000"/>
            <a:headEnd/>
            <a:tailEnd/>
          </a:ln>
          <a:effectLst/>
        </p:spPr>
        <p:txBody>
          <a:bodyPr wrap="none" lIns="92075" tIns="46038" rIns="92075" bIns="46038">
            <a:spAutoFit/>
          </a:bodyPr>
          <a:lstStyle/>
          <a:p>
            <a:r>
              <a:rPr lang="en-US"/>
              <a:t>1          2          3          4            5            6</a:t>
            </a:r>
            <a:endParaRPr lang="en-US" b="0"/>
          </a:p>
        </p:txBody>
      </p:sp>
      <p:sp>
        <p:nvSpPr>
          <p:cNvPr id="78882" name="Line 34"/>
          <p:cNvSpPr>
            <a:spLocks noChangeShapeType="1"/>
          </p:cNvSpPr>
          <p:nvPr/>
        </p:nvSpPr>
        <p:spPr bwMode="auto">
          <a:xfrm>
            <a:off x="4276725" y="4094163"/>
            <a:ext cx="0" cy="900112"/>
          </a:xfrm>
          <a:prstGeom prst="line">
            <a:avLst/>
          </a:prstGeom>
          <a:noFill/>
          <a:ln w="76200">
            <a:solidFill>
              <a:srgbClr val="FF0033"/>
            </a:solidFill>
            <a:round/>
            <a:headEnd type="none" w="sm" len="sm"/>
            <a:tailEnd type="triangle" w="med" len="med"/>
          </a:ln>
          <a:effectLst/>
        </p:spPr>
        <p:txBody>
          <a:bodyPr/>
          <a:lstStyle/>
          <a:p>
            <a:endParaRPr lang="en-IN"/>
          </a:p>
        </p:txBody>
      </p:sp>
      <p:sp>
        <p:nvSpPr>
          <p:cNvPr id="33" name="Rounded Rectangle 32"/>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latin typeface="+mj-lt"/>
              </a:rPr>
              <a:t>Sorting </a:t>
            </a:r>
            <a:endParaRPr lang="en-US" dirty="0">
              <a:solidFill>
                <a:schemeClr val="bg1"/>
              </a:solidFill>
              <a:latin typeface="+mj-lt"/>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467544" y="980728"/>
            <a:ext cx="8229600" cy="1143000"/>
          </a:xfrm>
        </p:spPr>
        <p:txBody>
          <a:bodyPr>
            <a:normAutofit/>
          </a:bodyPr>
          <a:lstStyle/>
          <a:p>
            <a:r>
              <a:rPr lang="en-US" dirty="0" smtClean="0"/>
              <a:t>"Bubbling Up" the Largest Element</a:t>
            </a:r>
            <a:endParaRPr lang="en-US" dirty="0"/>
          </a:p>
        </p:txBody>
      </p:sp>
      <p:sp>
        <p:nvSpPr>
          <p:cNvPr id="210947" name="Rectangle 3"/>
          <p:cNvSpPr>
            <a:spLocks noGrp="1" noChangeArrowheads="1"/>
          </p:cNvSpPr>
          <p:nvPr>
            <p:ph idx="1"/>
          </p:nvPr>
        </p:nvSpPr>
        <p:spPr>
          <a:xfrm>
            <a:off x="395536" y="2132856"/>
            <a:ext cx="8229600" cy="4525963"/>
          </a:xfrm>
        </p:spPr>
        <p:txBody>
          <a:bodyPr/>
          <a:lstStyle/>
          <a:p>
            <a:r>
              <a:rPr lang="en-US" b="1" dirty="0"/>
              <a:t>Traverse a collection of elements</a:t>
            </a:r>
          </a:p>
          <a:p>
            <a:pPr lvl="1"/>
            <a:r>
              <a:rPr lang="en-US" b="1" dirty="0"/>
              <a:t>Move from the front to the end</a:t>
            </a:r>
          </a:p>
          <a:p>
            <a:pPr lvl="1"/>
            <a:r>
              <a:rPr lang="en-US" b="1" dirty="0"/>
              <a:t>“Bubble” the </a:t>
            </a:r>
            <a:r>
              <a:rPr lang="en-US" b="1" dirty="0">
                <a:solidFill>
                  <a:srgbClr val="3333FF"/>
                </a:solidFill>
              </a:rPr>
              <a:t>largest value</a:t>
            </a:r>
            <a:r>
              <a:rPr lang="en-US" b="1" dirty="0"/>
              <a:t> to the end using </a:t>
            </a:r>
            <a:r>
              <a:rPr lang="en-US" b="1" dirty="0">
                <a:solidFill>
                  <a:srgbClr val="3333FF"/>
                </a:solidFill>
              </a:rPr>
              <a:t>pair-wise comparisons and swapping</a:t>
            </a:r>
          </a:p>
        </p:txBody>
      </p:sp>
      <p:sp>
        <p:nvSpPr>
          <p:cNvPr id="210948" name="Rectangle 4"/>
          <p:cNvSpPr>
            <a:spLocks noChangeArrowheads="1"/>
          </p:cNvSpPr>
          <p:nvPr/>
        </p:nvSpPr>
        <p:spPr bwMode="auto">
          <a:xfrm>
            <a:off x="1211263" y="4592638"/>
            <a:ext cx="6518275" cy="715962"/>
          </a:xfrm>
          <a:prstGeom prst="rect">
            <a:avLst/>
          </a:prstGeom>
          <a:noFill/>
          <a:ln w="38100">
            <a:solidFill>
              <a:schemeClr val="tx1"/>
            </a:solidFill>
            <a:miter lim="800000"/>
            <a:headEnd/>
            <a:tailEnd/>
          </a:ln>
          <a:effectLst/>
        </p:spPr>
        <p:txBody>
          <a:bodyPr wrap="none" anchor="ctr"/>
          <a:lstStyle/>
          <a:p>
            <a:endParaRPr lang="en-IN"/>
          </a:p>
        </p:txBody>
      </p:sp>
      <p:sp>
        <p:nvSpPr>
          <p:cNvPr id="210949" name="Line 5"/>
          <p:cNvSpPr>
            <a:spLocks noChangeShapeType="1"/>
          </p:cNvSpPr>
          <p:nvPr/>
        </p:nvSpPr>
        <p:spPr bwMode="auto">
          <a:xfrm>
            <a:off x="2220913" y="4587875"/>
            <a:ext cx="0" cy="712788"/>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10950" name="Line 6"/>
          <p:cNvSpPr>
            <a:spLocks noChangeShapeType="1"/>
          </p:cNvSpPr>
          <p:nvPr/>
        </p:nvSpPr>
        <p:spPr bwMode="auto">
          <a:xfrm>
            <a:off x="3238500" y="4587875"/>
            <a:ext cx="0" cy="725488"/>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10951" name="Line 7"/>
          <p:cNvSpPr>
            <a:spLocks noChangeShapeType="1"/>
          </p:cNvSpPr>
          <p:nvPr/>
        </p:nvSpPr>
        <p:spPr bwMode="auto">
          <a:xfrm>
            <a:off x="4276725" y="4587875"/>
            <a:ext cx="0" cy="725488"/>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10952" name="Line 8"/>
          <p:cNvSpPr>
            <a:spLocks noChangeShapeType="1"/>
          </p:cNvSpPr>
          <p:nvPr/>
        </p:nvSpPr>
        <p:spPr bwMode="auto">
          <a:xfrm>
            <a:off x="5386388" y="4587875"/>
            <a:ext cx="0" cy="725488"/>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10953" name="Line 9"/>
          <p:cNvSpPr>
            <a:spLocks noChangeShapeType="1"/>
          </p:cNvSpPr>
          <p:nvPr/>
        </p:nvSpPr>
        <p:spPr bwMode="auto">
          <a:xfrm>
            <a:off x="6540500" y="4600575"/>
            <a:ext cx="0" cy="700088"/>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10954" name="Rectangle 10"/>
          <p:cNvSpPr>
            <a:spLocks noChangeArrowheads="1"/>
          </p:cNvSpPr>
          <p:nvPr/>
        </p:nvSpPr>
        <p:spPr bwMode="auto">
          <a:xfrm>
            <a:off x="6958013" y="4767263"/>
            <a:ext cx="354012" cy="457200"/>
          </a:xfrm>
          <a:prstGeom prst="rect">
            <a:avLst/>
          </a:prstGeom>
          <a:noFill/>
          <a:ln w="9525">
            <a:noFill/>
            <a:miter lim="800000"/>
            <a:headEnd/>
            <a:tailEnd/>
          </a:ln>
          <a:effectLst/>
        </p:spPr>
        <p:txBody>
          <a:bodyPr wrap="none" lIns="92075" tIns="46038" rIns="92075" bIns="46038">
            <a:spAutoFit/>
          </a:bodyPr>
          <a:lstStyle/>
          <a:p>
            <a:r>
              <a:rPr lang="en-US"/>
              <a:t>5</a:t>
            </a:r>
          </a:p>
        </p:txBody>
      </p:sp>
      <p:sp>
        <p:nvSpPr>
          <p:cNvPr id="210955" name="Rectangle 11"/>
          <p:cNvSpPr>
            <a:spLocks noChangeArrowheads="1"/>
          </p:cNvSpPr>
          <p:nvPr/>
        </p:nvSpPr>
        <p:spPr bwMode="auto">
          <a:xfrm>
            <a:off x="4516438" y="4754563"/>
            <a:ext cx="523875" cy="457200"/>
          </a:xfrm>
          <a:prstGeom prst="rect">
            <a:avLst/>
          </a:prstGeom>
          <a:noFill/>
          <a:ln w="9525">
            <a:noFill/>
            <a:miter lim="800000"/>
            <a:headEnd/>
            <a:tailEnd/>
          </a:ln>
          <a:effectLst/>
        </p:spPr>
        <p:txBody>
          <a:bodyPr wrap="none" lIns="92075" tIns="46038" rIns="92075" bIns="46038">
            <a:spAutoFit/>
          </a:bodyPr>
          <a:lstStyle/>
          <a:p>
            <a:r>
              <a:rPr lang="en-US"/>
              <a:t>12</a:t>
            </a:r>
            <a:endParaRPr lang="en-US" b="0"/>
          </a:p>
        </p:txBody>
      </p:sp>
      <p:sp>
        <p:nvSpPr>
          <p:cNvPr id="210956" name="Rectangle 12"/>
          <p:cNvSpPr>
            <a:spLocks noChangeArrowheads="1"/>
          </p:cNvSpPr>
          <p:nvPr/>
        </p:nvSpPr>
        <p:spPr bwMode="auto">
          <a:xfrm>
            <a:off x="3430588" y="4767263"/>
            <a:ext cx="523875" cy="457200"/>
          </a:xfrm>
          <a:prstGeom prst="rect">
            <a:avLst/>
          </a:prstGeom>
          <a:noFill/>
          <a:ln w="9525">
            <a:noFill/>
            <a:miter lim="800000"/>
            <a:headEnd/>
            <a:tailEnd/>
          </a:ln>
          <a:effectLst/>
        </p:spPr>
        <p:txBody>
          <a:bodyPr wrap="none" lIns="92075" tIns="46038" rIns="92075" bIns="46038">
            <a:spAutoFit/>
          </a:bodyPr>
          <a:lstStyle/>
          <a:p>
            <a:r>
              <a:rPr lang="en-US"/>
              <a:t>35</a:t>
            </a:r>
            <a:endParaRPr lang="en-US" b="0"/>
          </a:p>
        </p:txBody>
      </p:sp>
      <p:sp>
        <p:nvSpPr>
          <p:cNvPr id="210957" name="Rectangle 13"/>
          <p:cNvSpPr>
            <a:spLocks noChangeArrowheads="1"/>
          </p:cNvSpPr>
          <p:nvPr/>
        </p:nvSpPr>
        <p:spPr bwMode="auto">
          <a:xfrm>
            <a:off x="2344738" y="4767263"/>
            <a:ext cx="523875" cy="457200"/>
          </a:xfrm>
          <a:prstGeom prst="rect">
            <a:avLst/>
          </a:prstGeom>
          <a:noFill/>
          <a:ln w="9525">
            <a:noFill/>
            <a:miter lim="800000"/>
            <a:headEnd/>
            <a:tailEnd/>
          </a:ln>
          <a:effectLst/>
        </p:spPr>
        <p:txBody>
          <a:bodyPr wrap="none" lIns="92075" tIns="46038" rIns="92075" bIns="46038">
            <a:spAutoFit/>
          </a:bodyPr>
          <a:lstStyle/>
          <a:p>
            <a:r>
              <a:rPr lang="en-US"/>
              <a:t>42</a:t>
            </a:r>
            <a:endParaRPr lang="en-US" b="0"/>
          </a:p>
        </p:txBody>
      </p:sp>
      <p:sp>
        <p:nvSpPr>
          <p:cNvPr id="210958" name="Rectangle 14"/>
          <p:cNvSpPr>
            <a:spLocks noChangeArrowheads="1"/>
          </p:cNvSpPr>
          <p:nvPr/>
        </p:nvSpPr>
        <p:spPr bwMode="auto">
          <a:xfrm>
            <a:off x="1376363" y="4781550"/>
            <a:ext cx="523875" cy="457200"/>
          </a:xfrm>
          <a:prstGeom prst="rect">
            <a:avLst/>
          </a:prstGeom>
          <a:noFill/>
          <a:ln w="9525">
            <a:noFill/>
            <a:miter lim="800000"/>
            <a:headEnd/>
            <a:tailEnd/>
          </a:ln>
          <a:effectLst/>
        </p:spPr>
        <p:txBody>
          <a:bodyPr wrap="none" lIns="92075" tIns="46038" rIns="92075" bIns="46038">
            <a:spAutoFit/>
          </a:bodyPr>
          <a:lstStyle/>
          <a:p>
            <a:r>
              <a:rPr lang="en-US"/>
              <a:t>77</a:t>
            </a:r>
            <a:endParaRPr lang="en-US" b="0"/>
          </a:p>
        </p:txBody>
      </p:sp>
      <p:sp>
        <p:nvSpPr>
          <p:cNvPr id="210959" name="Rectangle 15"/>
          <p:cNvSpPr>
            <a:spLocks noChangeArrowheads="1"/>
          </p:cNvSpPr>
          <p:nvPr/>
        </p:nvSpPr>
        <p:spPr bwMode="auto">
          <a:xfrm>
            <a:off x="5559425" y="4752975"/>
            <a:ext cx="693738" cy="457200"/>
          </a:xfrm>
          <a:prstGeom prst="rect">
            <a:avLst/>
          </a:prstGeom>
          <a:noFill/>
          <a:ln w="9525">
            <a:noFill/>
            <a:miter lim="800000"/>
            <a:headEnd/>
            <a:tailEnd/>
          </a:ln>
          <a:effectLst/>
        </p:spPr>
        <p:txBody>
          <a:bodyPr wrap="none" lIns="92075" tIns="46038" rIns="92075" bIns="46038">
            <a:spAutoFit/>
          </a:bodyPr>
          <a:lstStyle/>
          <a:p>
            <a:r>
              <a:rPr lang="en-US"/>
              <a:t>101</a:t>
            </a:r>
          </a:p>
        </p:txBody>
      </p:sp>
      <p:sp>
        <p:nvSpPr>
          <p:cNvPr id="210960" name="Rectangle 16"/>
          <p:cNvSpPr>
            <a:spLocks noChangeArrowheads="1"/>
          </p:cNvSpPr>
          <p:nvPr/>
        </p:nvSpPr>
        <p:spPr bwMode="auto">
          <a:xfrm>
            <a:off x="1524000" y="4132263"/>
            <a:ext cx="5746750" cy="457200"/>
          </a:xfrm>
          <a:prstGeom prst="rect">
            <a:avLst/>
          </a:prstGeom>
          <a:noFill/>
          <a:ln w="9525">
            <a:noFill/>
            <a:miter lim="800000"/>
            <a:headEnd/>
            <a:tailEnd/>
          </a:ln>
          <a:effectLst/>
        </p:spPr>
        <p:txBody>
          <a:bodyPr wrap="none" lIns="92075" tIns="46038" rIns="92075" bIns="46038">
            <a:spAutoFit/>
          </a:bodyPr>
          <a:lstStyle/>
          <a:p>
            <a:r>
              <a:rPr lang="en-US"/>
              <a:t>1          2          3          4            5            6</a:t>
            </a:r>
            <a:endParaRPr lang="en-US" b="0"/>
          </a:p>
        </p:txBody>
      </p:sp>
      <p:sp>
        <p:nvSpPr>
          <p:cNvPr id="17" name="Rounded Rectangle 1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defRPr/>
            </a:pPr>
            <a:r>
              <a:rPr lang="en-US" sz="3200" b="1" dirty="0" err="1" smtClean="0">
                <a:solidFill>
                  <a:schemeClr val="bg1"/>
                </a:solidFill>
                <a:latin typeface="+mj-lt"/>
              </a:rPr>
              <a:t>Contd</a:t>
            </a:r>
            <a:r>
              <a:rPr lang="en-US" sz="3200" b="1" dirty="0" smtClean="0">
                <a:solidFill>
                  <a:schemeClr val="bg1"/>
                </a:solidFill>
                <a:latin typeface="+mj-lt"/>
              </a:rPr>
              <a:t>… </a:t>
            </a:r>
            <a:endParaRPr lang="en-US" sz="3200" b="1" dirty="0">
              <a:solidFill>
                <a:schemeClr val="bg1"/>
              </a:solidFill>
              <a:latin typeface="+mj-l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050"/>
          <p:cNvSpPr>
            <a:spLocks noGrp="1" noChangeArrowheads="1"/>
          </p:cNvSpPr>
          <p:nvPr>
            <p:ph type="title"/>
          </p:nvPr>
        </p:nvSpPr>
        <p:spPr>
          <a:xfrm>
            <a:off x="467544" y="908720"/>
            <a:ext cx="8229600" cy="1143000"/>
          </a:xfrm>
        </p:spPr>
        <p:txBody>
          <a:bodyPr>
            <a:normAutofit/>
          </a:bodyPr>
          <a:lstStyle/>
          <a:p>
            <a:r>
              <a:rPr lang="en-US" dirty="0"/>
              <a:t>"Bubbling Up" the Largest Element</a:t>
            </a:r>
          </a:p>
        </p:txBody>
      </p:sp>
      <p:sp>
        <p:nvSpPr>
          <p:cNvPr id="211971" name="Rectangle 2051"/>
          <p:cNvSpPr>
            <a:spLocks noGrp="1" noChangeArrowheads="1"/>
          </p:cNvSpPr>
          <p:nvPr>
            <p:ph idx="1"/>
          </p:nvPr>
        </p:nvSpPr>
        <p:spPr>
          <a:xfrm>
            <a:off x="467544" y="2132856"/>
            <a:ext cx="8229600" cy="4525963"/>
          </a:xfrm>
        </p:spPr>
        <p:txBody>
          <a:bodyPr/>
          <a:lstStyle/>
          <a:p>
            <a:r>
              <a:rPr lang="en-US" b="1" dirty="0"/>
              <a:t>Traverse a collection of elements</a:t>
            </a:r>
          </a:p>
          <a:p>
            <a:pPr lvl="1"/>
            <a:r>
              <a:rPr lang="en-US" b="1" dirty="0"/>
              <a:t>Move from the front to the end</a:t>
            </a:r>
          </a:p>
          <a:p>
            <a:pPr lvl="1"/>
            <a:r>
              <a:rPr lang="en-US" b="1" dirty="0"/>
              <a:t>“Bubble” the largest value to the end using pair-wise comparisons and swapping</a:t>
            </a:r>
          </a:p>
        </p:txBody>
      </p:sp>
      <p:sp>
        <p:nvSpPr>
          <p:cNvPr id="211972" name="Rectangle 2052"/>
          <p:cNvSpPr>
            <a:spLocks noChangeArrowheads="1"/>
          </p:cNvSpPr>
          <p:nvPr/>
        </p:nvSpPr>
        <p:spPr bwMode="auto">
          <a:xfrm>
            <a:off x="1211263" y="4592638"/>
            <a:ext cx="6518275" cy="715962"/>
          </a:xfrm>
          <a:prstGeom prst="rect">
            <a:avLst/>
          </a:prstGeom>
          <a:noFill/>
          <a:ln w="38100">
            <a:solidFill>
              <a:schemeClr val="tx1"/>
            </a:solidFill>
            <a:miter lim="800000"/>
            <a:headEnd/>
            <a:tailEnd/>
          </a:ln>
          <a:effectLst/>
        </p:spPr>
        <p:txBody>
          <a:bodyPr wrap="none" anchor="ctr"/>
          <a:lstStyle/>
          <a:p>
            <a:endParaRPr lang="en-IN"/>
          </a:p>
        </p:txBody>
      </p:sp>
      <p:sp>
        <p:nvSpPr>
          <p:cNvPr id="211973" name="Line 2053"/>
          <p:cNvSpPr>
            <a:spLocks noChangeShapeType="1"/>
          </p:cNvSpPr>
          <p:nvPr/>
        </p:nvSpPr>
        <p:spPr bwMode="auto">
          <a:xfrm>
            <a:off x="2220913" y="4587875"/>
            <a:ext cx="0" cy="712788"/>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11974" name="Line 2054"/>
          <p:cNvSpPr>
            <a:spLocks noChangeShapeType="1"/>
          </p:cNvSpPr>
          <p:nvPr/>
        </p:nvSpPr>
        <p:spPr bwMode="auto">
          <a:xfrm>
            <a:off x="3238500" y="4587875"/>
            <a:ext cx="0" cy="725488"/>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11975" name="Line 2055"/>
          <p:cNvSpPr>
            <a:spLocks noChangeShapeType="1"/>
          </p:cNvSpPr>
          <p:nvPr/>
        </p:nvSpPr>
        <p:spPr bwMode="auto">
          <a:xfrm>
            <a:off x="4276725" y="4587875"/>
            <a:ext cx="0" cy="725488"/>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11976" name="Line 2056"/>
          <p:cNvSpPr>
            <a:spLocks noChangeShapeType="1"/>
          </p:cNvSpPr>
          <p:nvPr/>
        </p:nvSpPr>
        <p:spPr bwMode="auto">
          <a:xfrm>
            <a:off x="5386388" y="4587875"/>
            <a:ext cx="0" cy="725488"/>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11977" name="Line 2057"/>
          <p:cNvSpPr>
            <a:spLocks noChangeShapeType="1"/>
          </p:cNvSpPr>
          <p:nvPr/>
        </p:nvSpPr>
        <p:spPr bwMode="auto">
          <a:xfrm>
            <a:off x="6540500" y="4600575"/>
            <a:ext cx="0" cy="700088"/>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11978" name="Rectangle 2058"/>
          <p:cNvSpPr>
            <a:spLocks noChangeArrowheads="1"/>
          </p:cNvSpPr>
          <p:nvPr/>
        </p:nvSpPr>
        <p:spPr bwMode="auto">
          <a:xfrm>
            <a:off x="6958013" y="4767263"/>
            <a:ext cx="354012" cy="457200"/>
          </a:xfrm>
          <a:prstGeom prst="rect">
            <a:avLst/>
          </a:prstGeom>
          <a:noFill/>
          <a:ln w="9525">
            <a:noFill/>
            <a:miter lim="800000"/>
            <a:headEnd/>
            <a:tailEnd/>
          </a:ln>
          <a:effectLst/>
        </p:spPr>
        <p:txBody>
          <a:bodyPr wrap="none" lIns="92075" tIns="46038" rIns="92075" bIns="46038">
            <a:spAutoFit/>
          </a:bodyPr>
          <a:lstStyle/>
          <a:p>
            <a:r>
              <a:rPr lang="en-US"/>
              <a:t>5</a:t>
            </a:r>
          </a:p>
        </p:txBody>
      </p:sp>
      <p:sp>
        <p:nvSpPr>
          <p:cNvPr id="211979" name="Rectangle 2059"/>
          <p:cNvSpPr>
            <a:spLocks noChangeArrowheads="1"/>
          </p:cNvSpPr>
          <p:nvPr/>
        </p:nvSpPr>
        <p:spPr bwMode="auto">
          <a:xfrm>
            <a:off x="4516438" y="4754563"/>
            <a:ext cx="523875" cy="457200"/>
          </a:xfrm>
          <a:prstGeom prst="rect">
            <a:avLst/>
          </a:prstGeom>
          <a:noFill/>
          <a:ln w="9525">
            <a:noFill/>
            <a:miter lim="800000"/>
            <a:headEnd/>
            <a:tailEnd/>
          </a:ln>
          <a:effectLst/>
        </p:spPr>
        <p:txBody>
          <a:bodyPr wrap="none" lIns="92075" tIns="46038" rIns="92075" bIns="46038">
            <a:spAutoFit/>
          </a:bodyPr>
          <a:lstStyle/>
          <a:p>
            <a:r>
              <a:rPr lang="en-US"/>
              <a:t>12</a:t>
            </a:r>
            <a:endParaRPr lang="en-US" b="0"/>
          </a:p>
        </p:txBody>
      </p:sp>
      <p:sp>
        <p:nvSpPr>
          <p:cNvPr id="211980" name="Rectangle 2060"/>
          <p:cNvSpPr>
            <a:spLocks noChangeArrowheads="1"/>
          </p:cNvSpPr>
          <p:nvPr/>
        </p:nvSpPr>
        <p:spPr bwMode="auto">
          <a:xfrm>
            <a:off x="3430588" y="4767263"/>
            <a:ext cx="523875" cy="457200"/>
          </a:xfrm>
          <a:prstGeom prst="rect">
            <a:avLst/>
          </a:prstGeom>
          <a:noFill/>
          <a:ln w="9525">
            <a:noFill/>
            <a:miter lim="800000"/>
            <a:headEnd/>
            <a:tailEnd/>
          </a:ln>
          <a:effectLst/>
        </p:spPr>
        <p:txBody>
          <a:bodyPr wrap="none" lIns="92075" tIns="46038" rIns="92075" bIns="46038">
            <a:spAutoFit/>
          </a:bodyPr>
          <a:lstStyle/>
          <a:p>
            <a:r>
              <a:rPr lang="en-US"/>
              <a:t>35</a:t>
            </a:r>
            <a:endParaRPr lang="en-US" b="0"/>
          </a:p>
        </p:txBody>
      </p:sp>
      <p:sp>
        <p:nvSpPr>
          <p:cNvPr id="211981" name="Rectangle 2061"/>
          <p:cNvSpPr>
            <a:spLocks noChangeArrowheads="1"/>
          </p:cNvSpPr>
          <p:nvPr/>
        </p:nvSpPr>
        <p:spPr bwMode="auto">
          <a:xfrm>
            <a:off x="2344738" y="4767263"/>
            <a:ext cx="523875" cy="457200"/>
          </a:xfrm>
          <a:prstGeom prst="rect">
            <a:avLst/>
          </a:prstGeom>
          <a:noFill/>
          <a:ln w="9525">
            <a:noFill/>
            <a:miter lim="800000"/>
            <a:headEnd/>
            <a:tailEnd/>
          </a:ln>
          <a:effectLst/>
        </p:spPr>
        <p:txBody>
          <a:bodyPr wrap="none" lIns="92075" tIns="46038" rIns="92075" bIns="46038">
            <a:spAutoFit/>
          </a:bodyPr>
          <a:lstStyle/>
          <a:p>
            <a:r>
              <a:rPr lang="en-US">
                <a:solidFill>
                  <a:srgbClr val="FF0033"/>
                </a:solidFill>
              </a:rPr>
              <a:t>42</a:t>
            </a:r>
            <a:endParaRPr lang="en-US" b="0">
              <a:solidFill>
                <a:srgbClr val="FF0033"/>
              </a:solidFill>
            </a:endParaRPr>
          </a:p>
        </p:txBody>
      </p:sp>
      <p:sp>
        <p:nvSpPr>
          <p:cNvPr id="211982" name="Rectangle 2062"/>
          <p:cNvSpPr>
            <a:spLocks noChangeArrowheads="1"/>
          </p:cNvSpPr>
          <p:nvPr/>
        </p:nvSpPr>
        <p:spPr bwMode="auto">
          <a:xfrm>
            <a:off x="1376363" y="4781550"/>
            <a:ext cx="523875" cy="457200"/>
          </a:xfrm>
          <a:prstGeom prst="rect">
            <a:avLst/>
          </a:prstGeom>
          <a:noFill/>
          <a:ln w="9525">
            <a:noFill/>
            <a:miter lim="800000"/>
            <a:headEnd/>
            <a:tailEnd/>
          </a:ln>
          <a:effectLst/>
        </p:spPr>
        <p:txBody>
          <a:bodyPr wrap="none" lIns="92075" tIns="46038" rIns="92075" bIns="46038">
            <a:spAutoFit/>
          </a:bodyPr>
          <a:lstStyle/>
          <a:p>
            <a:r>
              <a:rPr lang="en-US">
                <a:solidFill>
                  <a:srgbClr val="FF0033"/>
                </a:solidFill>
              </a:rPr>
              <a:t>77</a:t>
            </a:r>
            <a:endParaRPr lang="en-US" b="0">
              <a:solidFill>
                <a:srgbClr val="FF0033"/>
              </a:solidFill>
            </a:endParaRPr>
          </a:p>
        </p:txBody>
      </p:sp>
      <p:sp>
        <p:nvSpPr>
          <p:cNvPr id="211983" name="Rectangle 2063"/>
          <p:cNvSpPr>
            <a:spLocks noChangeArrowheads="1"/>
          </p:cNvSpPr>
          <p:nvPr/>
        </p:nvSpPr>
        <p:spPr bwMode="auto">
          <a:xfrm>
            <a:off x="5559425" y="4752975"/>
            <a:ext cx="693738" cy="457200"/>
          </a:xfrm>
          <a:prstGeom prst="rect">
            <a:avLst/>
          </a:prstGeom>
          <a:noFill/>
          <a:ln w="9525">
            <a:noFill/>
            <a:miter lim="800000"/>
            <a:headEnd/>
            <a:tailEnd/>
          </a:ln>
          <a:effectLst/>
        </p:spPr>
        <p:txBody>
          <a:bodyPr wrap="none" lIns="92075" tIns="46038" rIns="92075" bIns="46038">
            <a:spAutoFit/>
          </a:bodyPr>
          <a:lstStyle/>
          <a:p>
            <a:r>
              <a:rPr lang="en-US"/>
              <a:t>101</a:t>
            </a:r>
          </a:p>
        </p:txBody>
      </p:sp>
      <p:sp>
        <p:nvSpPr>
          <p:cNvPr id="211984" name="Rectangle 2064"/>
          <p:cNvSpPr>
            <a:spLocks noChangeArrowheads="1"/>
          </p:cNvSpPr>
          <p:nvPr/>
        </p:nvSpPr>
        <p:spPr bwMode="auto">
          <a:xfrm>
            <a:off x="1524000" y="4132263"/>
            <a:ext cx="5746750" cy="457200"/>
          </a:xfrm>
          <a:prstGeom prst="rect">
            <a:avLst/>
          </a:prstGeom>
          <a:noFill/>
          <a:ln w="9525">
            <a:noFill/>
            <a:miter lim="800000"/>
            <a:headEnd/>
            <a:tailEnd/>
          </a:ln>
          <a:effectLst/>
        </p:spPr>
        <p:txBody>
          <a:bodyPr wrap="none" lIns="92075" tIns="46038" rIns="92075" bIns="46038">
            <a:spAutoFit/>
          </a:bodyPr>
          <a:lstStyle/>
          <a:p>
            <a:r>
              <a:rPr lang="en-US"/>
              <a:t>1          2          3          4            5            6</a:t>
            </a:r>
            <a:endParaRPr lang="en-US" b="0"/>
          </a:p>
        </p:txBody>
      </p:sp>
      <p:sp>
        <p:nvSpPr>
          <p:cNvPr id="211985" name="Rectangle 2065"/>
          <p:cNvSpPr>
            <a:spLocks noChangeArrowheads="1"/>
          </p:cNvSpPr>
          <p:nvPr/>
        </p:nvSpPr>
        <p:spPr bwMode="auto">
          <a:xfrm>
            <a:off x="1211263" y="4600575"/>
            <a:ext cx="1009650" cy="708025"/>
          </a:xfrm>
          <a:prstGeom prst="rect">
            <a:avLst/>
          </a:prstGeom>
          <a:noFill/>
          <a:ln w="76200">
            <a:solidFill>
              <a:srgbClr val="FF0033"/>
            </a:solidFill>
            <a:miter lim="800000"/>
            <a:headEnd type="none" w="sm" len="sm"/>
            <a:tailEnd type="none" w="sm" len="sm"/>
          </a:ln>
          <a:effectLst/>
        </p:spPr>
        <p:txBody>
          <a:bodyPr wrap="none" anchor="ctr"/>
          <a:lstStyle/>
          <a:p>
            <a:endParaRPr lang="en-IN"/>
          </a:p>
        </p:txBody>
      </p:sp>
      <p:sp>
        <p:nvSpPr>
          <p:cNvPr id="211986" name="Rectangle 2066"/>
          <p:cNvSpPr>
            <a:spLocks noChangeArrowheads="1"/>
          </p:cNvSpPr>
          <p:nvPr/>
        </p:nvSpPr>
        <p:spPr bwMode="auto">
          <a:xfrm>
            <a:off x="2220913" y="4600575"/>
            <a:ext cx="1009650" cy="708025"/>
          </a:xfrm>
          <a:prstGeom prst="rect">
            <a:avLst/>
          </a:prstGeom>
          <a:noFill/>
          <a:ln w="76200">
            <a:solidFill>
              <a:srgbClr val="FF0033"/>
            </a:solidFill>
            <a:miter lim="800000"/>
            <a:headEnd type="none" w="sm" len="sm"/>
            <a:tailEnd type="none" w="sm" len="sm"/>
          </a:ln>
          <a:effectLst/>
        </p:spPr>
        <p:txBody>
          <a:bodyPr wrap="none" anchor="ctr"/>
          <a:lstStyle/>
          <a:p>
            <a:endParaRPr lang="en-IN"/>
          </a:p>
        </p:txBody>
      </p:sp>
      <p:sp>
        <p:nvSpPr>
          <p:cNvPr id="211987" name="AutoShape 2067"/>
          <p:cNvSpPr>
            <a:spLocks noChangeArrowheads="1"/>
          </p:cNvSpPr>
          <p:nvPr/>
        </p:nvSpPr>
        <p:spPr bwMode="auto">
          <a:xfrm>
            <a:off x="1011238" y="4132263"/>
            <a:ext cx="2419350" cy="1536700"/>
          </a:xfrm>
          <a:prstGeom prst="irregularSeal1">
            <a:avLst/>
          </a:prstGeom>
          <a:solidFill>
            <a:srgbClr val="FFCC00"/>
          </a:solidFill>
          <a:ln w="38100">
            <a:solidFill>
              <a:schemeClr val="tx1"/>
            </a:solidFill>
            <a:miter lim="800000"/>
            <a:headEnd type="none" w="sm" len="sm"/>
            <a:tailEnd type="none" w="sm" len="sm"/>
          </a:ln>
          <a:effectLst/>
        </p:spPr>
        <p:txBody>
          <a:bodyPr wrap="none" anchor="ctr"/>
          <a:lstStyle/>
          <a:p>
            <a:pPr algn="ctr"/>
            <a:r>
              <a:rPr lang="en-US"/>
              <a:t>Swap</a:t>
            </a:r>
          </a:p>
        </p:txBody>
      </p:sp>
      <p:grpSp>
        <p:nvGrpSpPr>
          <p:cNvPr id="2" name="Group 2070"/>
          <p:cNvGrpSpPr>
            <a:grpSpLocks/>
          </p:cNvGrpSpPr>
          <p:nvPr/>
        </p:nvGrpSpPr>
        <p:grpSpPr bwMode="auto">
          <a:xfrm>
            <a:off x="1206500" y="4595813"/>
            <a:ext cx="2019300" cy="708025"/>
            <a:chOff x="760" y="2895"/>
            <a:chExt cx="1272" cy="446"/>
          </a:xfrm>
        </p:grpSpPr>
        <p:sp>
          <p:nvSpPr>
            <p:cNvPr id="211988" name="Rectangle 2068"/>
            <p:cNvSpPr>
              <a:spLocks noChangeArrowheads="1"/>
            </p:cNvSpPr>
            <p:nvPr/>
          </p:nvSpPr>
          <p:spPr bwMode="auto">
            <a:xfrm>
              <a:off x="760" y="2895"/>
              <a:ext cx="636" cy="446"/>
            </a:xfrm>
            <a:prstGeom prst="rect">
              <a:avLst/>
            </a:prstGeom>
            <a:solidFill>
              <a:schemeClr val="bg1"/>
            </a:solidFill>
            <a:ln w="76200">
              <a:solidFill>
                <a:srgbClr val="FF0033"/>
              </a:solidFill>
              <a:miter lim="800000"/>
              <a:headEnd type="none" w="sm" len="sm"/>
              <a:tailEnd type="none" w="sm" len="sm"/>
            </a:ln>
            <a:effectLst/>
          </p:spPr>
          <p:txBody>
            <a:bodyPr wrap="none" anchor="ctr"/>
            <a:lstStyle/>
            <a:p>
              <a:pPr algn="ctr"/>
              <a:r>
                <a:rPr lang="en-US"/>
                <a:t>42</a:t>
              </a:r>
            </a:p>
          </p:txBody>
        </p:sp>
        <p:sp>
          <p:nvSpPr>
            <p:cNvPr id="211989" name="Rectangle 2069"/>
            <p:cNvSpPr>
              <a:spLocks noChangeArrowheads="1"/>
            </p:cNvSpPr>
            <p:nvPr/>
          </p:nvSpPr>
          <p:spPr bwMode="auto">
            <a:xfrm>
              <a:off x="1396" y="2895"/>
              <a:ext cx="636" cy="446"/>
            </a:xfrm>
            <a:prstGeom prst="rect">
              <a:avLst/>
            </a:prstGeom>
            <a:solidFill>
              <a:schemeClr val="bg1"/>
            </a:solidFill>
            <a:ln w="76200">
              <a:solidFill>
                <a:srgbClr val="FF0033"/>
              </a:solidFill>
              <a:miter lim="800000"/>
              <a:headEnd type="none" w="sm" len="sm"/>
              <a:tailEnd type="none" w="sm" len="sm"/>
            </a:ln>
            <a:effectLst/>
          </p:spPr>
          <p:txBody>
            <a:bodyPr wrap="none" anchor="ctr"/>
            <a:lstStyle/>
            <a:p>
              <a:pPr algn="ctr"/>
              <a:r>
                <a:rPr lang="en-US"/>
                <a:t>77</a:t>
              </a:r>
            </a:p>
          </p:txBody>
        </p:sp>
      </p:grpSp>
      <p:sp>
        <p:nvSpPr>
          <p:cNvPr id="23" name="Rounded Rectangle 22"/>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defRPr/>
            </a:pPr>
            <a:r>
              <a:rPr lang="en-US" sz="3200" b="1" dirty="0" err="1" smtClean="0">
                <a:solidFill>
                  <a:schemeClr val="bg1"/>
                </a:solidFill>
                <a:latin typeface="+mj-lt"/>
              </a:rPr>
              <a:t>Contd</a:t>
            </a:r>
            <a:r>
              <a:rPr lang="en-US" sz="3200" b="1" dirty="0" smtClean="0">
                <a:solidFill>
                  <a:schemeClr val="bg1"/>
                </a:solidFill>
                <a:latin typeface="+mj-lt"/>
              </a:rPr>
              <a:t>… </a:t>
            </a:r>
            <a:endParaRPr lang="en-US" sz="3200" b="1" dirty="0">
              <a:solidFill>
                <a:schemeClr val="bg1"/>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11987"/>
                                        </p:tgtEl>
                                        <p:attrNameLst>
                                          <p:attrName>style.visibility</p:attrName>
                                        </p:attrNameLst>
                                      </p:cBhvr>
                                      <p:to>
                                        <p:strVal val="visible"/>
                                      </p:to>
                                    </p:set>
                                    <p:anim calcmode="lin" valueType="num">
                                      <p:cBhvr>
                                        <p:cTn id="7" dur="500" fill="hold"/>
                                        <p:tgtEl>
                                          <p:spTgt spid="211987"/>
                                        </p:tgtEl>
                                        <p:attrNameLst>
                                          <p:attrName>ppt_w</p:attrName>
                                        </p:attrNameLst>
                                      </p:cBhvr>
                                      <p:tavLst>
                                        <p:tav tm="0">
                                          <p:val>
                                            <p:fltVal val="0"/>
                                          </p:val>
                                        </p:tav>
                                        <p:tav tm="100000">
                                          <p:val>
                                            <p:strVal val="#ppt_w"/>
                                          </p:val>
                                        </p:tav>
                                      </p:tavLst>
                                    </p:anim>
                                    <p:anim calcmode="lin" valueType="num">
                                      <p:cBhvr>
                                        <p:cTn id="8" dur="500" fill="hold"/>
                                        <p:tgtEl>
                                          <p:spTgt spid="211987"/>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5"/>
                                            </p:cond>
                                          </p:stCondLst>
                                        </p:cTn>
                                        <p:tgtEl>
                                          <p:spTgt spid="211987"/>
                                        </p:tgtEl>
                                        <p:attrNameLst>
                                          <p:attrName>style.visibility</p:attrName>
                                        </p:attrNameLst>
                                      </p:cBhvr>
                                      <p:to>
                                        <p:strVal val="hidden"/>
                                      </p:to>
                                    </p:set>
                                  </p:sub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87"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467544" y="980728"/>
            <a:ext cx="8229600" cy="1143000"/>
          </a:xfrm>
        </p:spPr>
        <p:txBody>
          <a:bodyPr>
            <a:normAutofit/>
          </a:bodyPr>
          <a:lstStyle/>
          <a:p>
            <a:r>
              <a:rPr lang="en-US" dirty="0"/>
              <a:t>"Bubbling Up" the Largest Element</a:t>
            </a:r>
          </a:p>
        </p:txBody>
      </p:sp>
      <p:sp>
        <p:nvSpPr>
          <p:cNvPr id="212995" name="Rectangle 3"/>
          <p:cNvSpPr>
            <a:spLocks noGrp="1" noChangeArrowheads="1"/>
          </p:cNvSpPr>
          <p:nvPr>
            <p:ph idx="1"/>
          </p:nvPr>
        </p:nvSpPr>
        <p:spPr>
          <a:xfrm>
            <a:off x="467544" y="2132856"/>
            <a:ext cx="8229600" cy="4525963"/>
          </a:xfrm>
        </p:spPr>
        <p:txBody>
          <a:bodyPr/>
          <a:lstStyle/>
          <a:p>
            <a:r>
              <a:rPr lang="en-US" b="1" dirty="0"/>
              <a:t>Traverse a collection of elements</a:t>
            </a:r>
          </a:p>
          <a:p>
            <a:pPr lvl="1"/>
            <a:r>
              <a:rPr lang="en-US" b="1" dirty="0"/>
              <a:t>Move from the front to the end</a:t>
            </a:r>
          </a:p>
          <a:p>
            <a:pPr lvl="1"/>
            <a:r>
              <a:rPr lang="en-US" b="1" dirty="0"/>
              <a:t>“Bubble” the largest value to the end using pair-wise comparisons and swapping</a:t>
            </a:r>
          </a:p>
        </p:txBody>
      </p:sp>
      <p:sp>
        <p:nvSpPr>
          <p:cNvPr id="212996" name="Rectangle 4"/>
          <p:cNvSpPr>
            <a:spLocks noChangeArrowheads="1"/>
          </p:cNvSpPr>
          <p:nvPr/>
        </p:nvSpPr>
        <p:spPr bwMode="auto">
          <a:xfrm>
            <a:off x="1211263" y="4592638"/>
            <a:ext cx="6518275" cy="715962"/>
          </a:xfrm>
          <a:prstGeom prst="rect">
            <a:avLst/>
          </a:prstGeom>
          <a:noFill/>
          <a:ln w="38100">
            <a:solidFill>
              <a:schemeClr val="tx1"/>
            </a:solidFill>
            <a:miter lim="800000"/>
            <a:headEnd/>
            <a:tailEnd/>
          </a:ln>
          <a:effectLst/>
        </p:spPr>
        <p:txBody>
          <a:bodyPr wrap="none" anchor="ctr"/>
          <a:lstStyle/>
          <a:p>
            <a:endParaRPr lang="en-IN"/>
          </a:p>
        </p:txBody>
      </p:sp>
      <p:sp>
        <p:nvSpPr>
          <p:cNvPr id="212997" name="Line 5"/>
          <p:cNvSpPr>
            <a:spLocks noChangeShapeType="1"/>
          </p:cNvSpPr>
          <p:nvPr/>
        </p:nvSpPr>
        <p:spPr bwMode="auto">
          <a:xfrm>
            <a:off x="2220913" y="4587875"/>
            <a:ext cx="0" cy="712788"/>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12998" name="Line 6"/>
          <p:cNvSpPr>
            <a:spLocks noChangeShapeType="1"/>
          </p:cNvSpPr>
          <p:nvPr/>
        </p:nvSpPr>
        <p:spPr bwMode="auto">
          <a:xfrm>
            <a:off x="3238500" y="4587875"/>
            <a:ext cx="0" cy="725488"/>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12999" name="Line 7"/>
          <p:cNvSpPr>
            <a:spLocks noChangeShapeType="1"/>
          </p:cNvSpPr>
          <p:nvPr/>
        </p:nvSpPr>
        <p:spPr bwMode="auto">
          <a:xfrm>
            <a:off x="4276725" y="4587875"/>
            <a:ext cx="0" cy="725488"/>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13000" name="Line 8"/>
          <p:cNvSpPr>
            <a:spLocks noChangeShapeType="1"/>
          </p:cNvSpPr>
          <p:nvPr/>
        </p:nvSpPr>
        <p:spPr bwMode="auto">
          <a:xfrm>
            <a:off x="5386388" y="4587875"/>
            <a:ext cx="0" cy="725488"/>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13001" name="Line 9"/>
          <p:cNvSpPr>
            <a:spLocks noChangeShapeType="1"/>
          </p:cNvSpPr>
          <p:nvPr/>
        </p:nvSpPr>
        <p:spPr bwMode="auto">
          <a:xfrm>
            <a:off x="6540500" y="4600575"/>
            <a:ext cx="0" cy="700088"/>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13002" name="Rectangle 10"/>
          <p:cNvSpPr>
            <a:spLocks noChangeArrowheads="1"/>
          </p:cNvSpPr>
          <p:nvPr/>
        </p:nvSpPr>
        <p:spPr bwMode="auto">
          <a:xfrm>
            <a:off x="6958013" y="4767263"/>
            <a:ext cx="354012" cy="457200"/>
          </a:xfrm>
          <a:prstGeom prst="rect">
            <a:avLst/>
          </a:prstGeom>
          <a:noFill/>
          <a:ln w="9525">
            <a:noFill/>
            <a:miter lim="800000"/>
            <a:headEnd/>
            <a:tailEnd/>
          </a:ln>
          <a:effectLst/>
        </p:spPr>
        <p:txBody>
          <a:bodyPr wrap="none" lIns="92075" tIns="46038" rIns="92075" bIns="46038">
            <a:spAutoFit/>
          </a:bodyPr>
          <a:lstStyle/>
          <a:p>
            <a:r>
              <a:rPr lang="en-US"/>
              <a:t>5</a:t>
            </a:r>
          </a:p>
        </p:txBody>
      </p:sp>
      <p:sp>
        <p:nvSpPr>
          <p:cNvPr id="213003" name="Rectangle 11"/>
          <p:cNvSpPr>
            <a:spLocks noChangeArrowheads="1"/>
          </p:cNvSpPr>
          <p:nvPr/>
        </p:nvSpPr>
        <p:spPr bwMode="auto">
          <a:xfrm>
            <a:off x="4516438" y="4754563"/>
            <a:ext cx="523875" cy="457200"/>
          </a:xfrm>
          <a:prstGeom prst="rect">
            <a:avLst/>
          </a:prstGeom>
          <a:noFill/>
          <a:ln w="9525">
            <a:noFill/>
            <a:miter lim="800000"/>
            <a:headEnd/>
            <a:tailEnd/>
          </a:ln>
          <a:effectLst/>
        </p:spPr>
        <p:txBody>
          <a:bodyPr wrap="none" lIns="92075" tIns="46038" rIns="92075" bIns="46038">
            <a:spAutoFit/>
          </a:bodyPr>
          <a:lstStyle/>
          <a:p>
            <a:r>
              <a:rPr lang="en-US"/>
              <a:t>12</a:t>
            </a:r>
            <a:endParaRPr lang="en-US" b="0"/>
          </a:p>
        </p:txBody>
      </p:sp>
      <p:sp>
        <p:nvSpPr>
          <p:cNvPr id="213004" name="Rectangle 12"/>
          <p:cNvSpPr>
            <a:spLocks noChangeArrowheads="1"/>
          </p:cNvSpPr>
          <p:nvPr/>
        </p:nvSpPr>
        <p:spPr bwMode="auto">
          <a:xfrm>
            <a:off x="3430588" y="4767263"/>
            <a:ext cx="523875" cy="457200"/>
          </a:xfrm>
          <a:prstGeom prst="rect">
            <a:avLst/>
          </a:prstGeom>
          <a:noFill/>
          <a:ln w="9525">
            <a:noFill/>
            <a:miter lim="800000"/>
            <a:headEnd/>
            <a:tailEnd/>
          </a:ln>
          <a:effectLst/>
        </p:spPr>
        <p:txBody>
          <a:bodyPr wrap="none" lIns="92075" tIns="46038" rIns="92075" bIns="46038">
            <a:spAutoFit/>
          </a:bodyPr>
          <a:lstStyle/>
          <a:p>
            <a:r>
              <a:rPr lang="en-US">
                <a:solidFill>
                  <a:srgbClr val="FF0033"/>
                </a:solidFill>
              </a:rPr>
              <a:t>35</a:t>
            </a:r>
            <a:endParaRPr lang="en-US" b="0">
              <a:solidFill>
                <a:srgbClr val="FF0033"/>
              </a:solidFill>
            </a:endParaRPr>
          </a:p>
        </p:txBody>
      </p:sp>
      <p:sp>
        <p:nvSpPr>
          <p:cNvPr id="213005" name="Rectangle 13"/>
          <p:cNvSpPr>
            <a:spLocks noChangeArrowheads="1"/>
          </p:cNvSpPr>
          <p:nvPr/>
        </p:nvSpPr>
        <p:spPr bwMode="auto">
          <a:xfrm>
            <a:off x="2344738" y="4767263"/>
            <a:ext cx="523875" cy="457200"/>
          </a:xfrm>
          <a:prstGeom prst="rect">
            <a:avLst/>
          </a:prstGeom>
          <a:noFill/>
          <a:ln w="9525">
            <a:noFill/>
            <a:miter lim="800000"/>
            <a:headEnd/>
            <a:tailEnd/>
          </a:ln>
          <a:effectLst/>
        </p:spPr>
        <p:txBody>
          <a:bodyPr wrap="none" lIns="92075" tIns="46038" rIns="92075" bIns="46038">
            <a:spAutoFit/>
          </a:bodyPr>
          <a:lstStyle/>
          <a:p>
            <a:r>
              <a:rPr lang="en-US">
                <a:solidFill>
                  <a:srgbClr val="FF0033"/>
                </a:solidFill>
              </a:rPr>
              <a:t>77</a:t>
            </a:r>
            <a:endParaRPr lang="en-US" b="0">
              <a:solidFill>
                <a:srgbClr val="FF0033"/>
              </a:solidFill>
            </a:endParaRPr>
          </a:p>
        </p:txBody>
      </p:sp>
      <p:sp>
        <p:nvSpPr>
          <p:cNvPr id="213006" name="Rectangle 14"/>
          <p:cNvSpPr>
            <a:spLocks noChangeArrowheads="1"/>
          </p:cNvSpPr>
          <p:nvPr/>
        </p:nvSpPr>
        <p:spPr bwMode="auto">
          <a:xfrm>
            <a:off x="1376363" y="4781550"/>
            <a:ext cx="523875" cy="457200"/>
          </a:xfrm>
          <a:prstGeom prst="rect">
            <a:avLst/>
          </a:prstGeom>
          <a:noFill/>
          <a:ln w="9525">
            <a:noFill/>
            <a:miter lim="800000"/>
            <a:headEnd/>
            <a:tailEnd/>
          </a:ln>
          <a:effectLst/>
        </p:spPr>
        <p:txBody>
          <a:bodyPr wrap="none" lIns="92075" tIns="46038" rIns="92075" bIns="46038">
            <a:spAutoFit/>
          </a:bodyPr>
          <a:lstStyle/>
          <a:p>
            <a:r>
              <a:rPr lang="en-US"/>
              <a:t>42</a:t>
            </a:r>
            <a:endParaRPr lang="en-US" b="0"/>
          </a:p>
        </p:txBody>
      </p:sp>
      <p:sp>
        <p:nvSpPr>
          <p:cNvPr id="213007" name="Rectangle 15"/>
          <p:cNvSpPr>
            <a:spLocks noChangeArrowheads="1"/>
          </p:cNvSpPr>
          <p:nvPr/>
        </p:nvSpPr>
        <p:spPr bwMode="auto">
          <a:xfrm>
            <a:off x="5559425" y="4752975"/>
            <a:ext cx="693738" cy="457200"/>
          </a:xfrm>
          <a:prstGeom prst="rect">
            <a:avLst/>
          </a:prstGeom>
          <a:noFill/>
          <a:ln w="9525">
            <a:noFill/>
            <a:miter lim="800000"/>
            <a:headEnd/>
            <a:tailEnd/>
          </a:ln>
          <a:effectLst/>
        </p:spPr>
        <p:txBody>
          <a:bodyPr wrap="none" lIns="92075" tIns="46038" rIns="92075" bIns="46038">
            <a:spAutoFit/>
          </a:bodyPr>
          <a:lstStyle/>
          <a:p>
            <a:r>
              <a:rPr lang="en-US"/>
              <a:t>101</a:t>
            </a:r>
          </a:p>
        </p:txBody>
      </p:sp>
      <p:sp>
        <p:nvSpPr>
          <p:cNvPr id="213008" name="Rectangle 16"/>
          <p:cNvSpPr>
            <a:spLocks noChangeArrowheads="1"/>
          </p:cNvSpPr>
          <p:nvPr/>
        </p:nvSpPr>
        <p:spPr bwMode="auto">
          <a:xfrm>
            <a:off x="1524000" y="4132263"/>
            <a:ext cx="5746750" cy="457200"/>
          </a:xfrm>
          <a:prstGeom prst="rect">
            <a:avLst/>
          </a:prstGeom>
          <a:noFill/>
          <a:ln w="9525">
            <a:noFill/>
            <a:miter lim="800000"/>
            <a:headEnd/>
            <a:tailEnd/>
          </a:ln>
          <a:effectLst/>
        </p:spPr>
        <p:txBody>
          <a:bodyPr wrap="none" lIns="92075" tIns="46038" rIns="92075" bIns="46038">
            <a:spAutoFit/>
          </a:bodyPr>
          <a:lstStyle/>
          <a:p>
            <a:r>
              <a:rPr lang="en-US"/>
              <a:t>1          2          3          4            5            6</a:t>
            </a:r>
            <a:endParaRPr lang="en-US" b="0"/>
          </a:p>
        </p:txBody>
      </p:sp>
      <p:sp>
        <p:nvSpPr>
          <p:cNvPr id="213009" name="Rectangle 17"/>
          <p:cNvSpPr>
            <a:spLocks noChangeArrowheads="1"/>
          </p:cNvSpPr>
          <p:nvPr/>
        </p:nvSpPr>
        <p:spPr bwMode="auto">
          <a:xfrm>
            <a:off x="2220913" y="4587875"/>
            <a:ext cx="1009650" cy="708025"/>
          </a:xfrm>
          <a:prstGeom prst="rect">
            <a:avLst/>
          </a:prstGeom>
          <a:noFill/>
          <a:ln w="76200">
            <a:solidFill>
              <a:srgbClr val="FF0033"/>
            </a:solidFill>
            <a:miter lim="800000"/>
            <a:headEnd type="none" w="sm" len="sm"/>
            <a:tailEnd type="none" w="sm" len="sm"/>
          </a:ln>
          <a:effectLst/>
        </p:spPr>
        <p:txBody>
          <a:bodyPr wrap="none" anchor="ctr"/>
          <a:lstStyle/>
          <a:p>
            <a:endParaRPr lang="en-IN"/>
          </a:p>
        </p:txBody>
      </p:sp>
      <p:sp>
        <p:nvSpPr>
          <p:cNvPr id="213010" name="Rectangle 18"/>
          <p:cNvSpPr>
            <a:spLocks noChangeArrowheads="1"/>
          </p:cNvSpPr>
          <p:nvPr/>
        </p:nvSpPr>
        <p:spPr bwMode="auto">
          <a:xfrm>
            <a:off x="3259138" y="4587875"/>
            <a:ext cx="1009650" cy="708025"/>
          </a:xfrm>
          <a:prstGeom prst="rect">
            <a:avLst/>
          </a:prstGeom>
          <a:noFill/>
          <a:ln w="76200">
            <a:solidFill>
              <a:srgbClr val="FF0033"/>
            </a:solidFill>
            <a:miter lim="800000"/>
            <a:headEnd type="none" w="sm" len="sm"/>
            <a:tailEnd type="none" w="sm" len="sm"/>
          </a:ln>
          <a:effectLst/>
        </p:spPr>
        <p:txBody>
          <a:bodyPr wrap="none" anchor="ctr"/>
          <a:lstStyle/>
          <a:p>
            <a:endParaRPr lang="en-IN"/>
          </a:p>
        </p:txBody>
      </p:sp>
      <p:sp>
        <p:nvSpPr>
          <p:cNvPr id="213011" name="AutoShape 19"/>
          <p:cNvSpPr>
            <a:spLocks noChangeArrowheads="1"/>
          </p:cNvSpPr>
          <p:nvPr/>
        </p:nvSpPr>
        <p:spPr bwMode="auto">
          <a:xfrm>
            <a:off x="2062163" y="4141788"/>
            <a:ext cx="2419350" cy="1536700"/>
          </a:xfrm>
          <a:prstGeom prst="irregularSeal1">
            <a:avLst/>
          </a:prstGeom>
          <a:solidFill>
            <a:srgbClr val="FFCC00"/>
          </a:solidFill>
          <a:ln w="38100">
            <a:solidFill>
              <a:schemeClr val="tx1"/>
            </a:solidFill>
            <a:miter lim="800000"/>
            <a:headEnd type="none" w="sm" len="sm"/>
            <a:tailEnd type="none" w="sm" len="sm"/>
          </a:ln>
          <a:effectLst/>
        </p:spPr>
        <p:txBody>
          <a:bodyPr wrap="none" anchor="ctr"/>
          <a:lstStyle/>
          <a:p>
            <a:pPr algn="ctr"/>
            <a:r>
              <a:rPr lang="en-US"/>
              <a:t>Swap</a:t>
            </a:r>
          </a:p>
        </p:txBody>
      </p:sp>
      <p:grpSp>
        <p:nvGrpSpPr>
          <p:cNvPr id="2" name="Group 20"/>
          <p:cNvGrpSpPr>
            <a:grpSpLocks/>
          </p:cNvGrpSpPr>
          <p:nvPr/>
        </p:nvGrpSpPr>
        <p:grpSpPr bwMode="auto">
          <a:xfrm>
            <a:off x="2257425" y="4605338"/>
            <a:ext cx="2019300" cy="708025"/>
            <a:chOff x="760" y="2895"/>
            <a:chExt cx="1272" cy="446"/>
          </a:xfrm>
        </p:grpSpPr>
        <p:sp>
          <p:nvSpPr>
            <p:cNvPr id="213013" name="Rectangle 21"/>
            <p:cNvSpPr>
              <a:spLocks noChangeArrowheads="1"/>
            </p:cNvSpPr>
            <p:nvPr/>
          </p:nvSpPr>
          <p:spPr bwMode="auto">
            <a:xfrm>
              <a:off x="760" y="2895"/>
              <a:ext cx="636" cy="446"/>
            </a:xfrm>
            <a:prstGeom prst="rect">
              <a:avLst/>
            </a:prstGeom>
            <a:solidFill>
              <a:schemeClr val="bg1"/>
            </a:solidFill>
            <a:ln w="76200">
              <a:solidFill>
                <a:srgbClr val="FF0033"/>
              </a:solidFill>
              <a:miter lim="800000"/>
              <a:headEnd type="none" w="sm" len="sm"/>
              <a:tailEnd type="none" w="sm" len="sm"/>
            </a:ln>
            <a:effectLst/>
          </p:spPr>
          <p:txBody>
            <a:bodyPr wrap="none" anchor="ctr"/>
            <a:lstStyle/>
            <a:p>
              <a:pPr algn="ctr"/>
              <a:r>
                <a:rPr lang="en-US"/>
                <a:t>35</a:t>
              </a:r>
            </a:p>
          </p:txBody>
        </p:sp>
        <p:sp>
          <p:nvSpPr>
            <p:cNvPr id="213014" name="Rectangle 22"/>
            <p:cNvSpPr>
              <a:spLocks noChangeArrowheads="1"/>
            </p:cNvSpPr>
            <p:nvPr/>
          </p:nvSpPr>
          <p:spPr bwMode="auto">
            <a:xfrm>
              <a:off x="1396" y="2895"/>
              <a:ext cx="636" cy="446"/>
            </a:xfrm>
            <a:prstGeom prst="rect">
              <a:avLst/>
            </a:prstGeom>
            <a:solidFill>
              <a:schemeClr val="bg1"/>
            </a:solidFill>
            <a:ln w="76200">
              <a:solidFill>
                <a:srgbClr val="FF0033"/>
              </a:solidFill>
              <a:miter lim="800000"/>
              <a:headEnd type="none" w="sm" len="sm"/>
              <a:tailEnd type="none" w="sm" len="sm"/>
            </a:ln>
            <a:effectLst/>
          </p:spPr>
          <p:txBody>
            <a:bodyPr wrap="none" anchor="ctr"/>
            <a:lstStyle/>
            <a:p>
              <a:pPr algn="ctr"/>
              <a:r>
                <a:rPr lang="en-US"/>
                <a:t>77</a:t>
              </a:r>
            </a:p>
          </p:txBody>
        </p:sp>
      </p:grpSp>
      <p:sp>
        <p:nvSpPr>
          <p:cNvPr id="23" name="Rounded Rectangle 22"/>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defRPr/>
            </a:pPr>
            <a:r>
              <a:rPr lang="en-US" sz="3200" b="1" dirty="0" err="1" smtClean="0">
                <a:solidFill>
                  <a:schemeClr val="bg1"/>
                </a:solidFill>
                <a:latin typeface="+mj-lt"/>
              </a:rPr>
              <a:t>Contd</a:t>
            </a:r>
            <a:r>
              <a:rPr lang="en-US" sz="3200" b="1" dirty="0" smtClean="0">
                <a:solidFill>
                  <a:schemeClr val="bg1"/>
                </a:solidFill>
                <a:latin typeface="+mj-lt"/>
              </a:rPr>
              <a:t>… </a:t>
            </a:r>
            <a:endParaRPr lang="en-US" sz="3200" b="1" dirty="0">
              <a:solidFill>
                <a:schemeClr val="bg1"/>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13011"/>
                                        </p:tgtEl>
                                        <p:attrNameLst>
                                          <p:attrName>style.visibility</p:attrName>
                                        </p:attrNameLst>
                                      </p:cBhvr>
                                      <p:to>
                                        <p:strVal val="visible"/>
                                      </p:to>
                                    </p:set>
                                    <p:anim calcmode="lin" valueType="num">
                                      <p:cBhvr>
                                        <p:cTn id="7" dur="500" fill="hold"/>
                                        <p:tgtEl>
                                          <p:spTgt spid="213011"/>
                                        </p:tgtEl>
                                        <p:attrNameLst>
                                          <p:attrName>ppt_w</p:attrName>
                                        </p:attrNameLst>
                                      </p:cBhvr>
                                      <p:tavLst>
                                        <p:tav tm="0">
                                          <p:val>
                                            <p:fltVal val="0"/>
                                          </p:val>
                                        </p:tav>
                                        <p:tav tm="100000">
                                          <p:val>
                                            <p:strVal val="#ppt_w"/>
                                          </p:val>
                                        </p:tav>
                                      </p:tavLst>
                                    </p:anim>
                                    <p:anim calcmode="lin" valueType="num">
                                      <p:cBhvr>
                                        <p:cTn id="8" dur="500" fill="hold"/>
                                        <p:tgtEl>
                                          <p:spTgt spid="213011"/>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5"/>
                                            </p:cond>
                                          </p:stCondLst>
                                        </p:cTn>
                                        <p:tgtEl>
                                          <p:spTgt spid="213011"/>
                                        </p:tgtEl>
                                        <p:attrNameLst>
                                          <p:attrName>style.visibility</p:attrName>
                                        </p:attrNameLst>
                                      </p:cBhvr>
                                      <p:to>
                                        <p:strVal val="hidden"/>
                                      </p:to>
                                    </p:set>
                                  </p:sub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011"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467544" y="908720"/>
            <a:ext cx="8229600" cy="1143000"/>
          </a:xfrm>
        </p:spPr>
        <p:txBody>
          <a:bodyPr>
            <a:normAutofit/>
          </a:bodyPr>
          <a:lstStyle/>
          <a:p>
            <a:r>
              <a:rPr lang="en-US" dirty="0"/>
              <a:t>"Bubbling Up" the Largest Element</a:t>
            </a:r>
          </a:p>
        </p:txBody>
      </p:sp>
      <p:sp>
        <p:nvSpPr>
          <p:cNvPr id="214019" name="Rectangle 3"/>
          <p:cNvSpPr>
            <a:spLocks noGrp="1" noChangeArrowheads="1"/>
          </p:cNvSpPr>
          <p:nvPr>
            <p:ph idx="1"/>
          </p:nvPr>
        </p:nvSpPr>
        <p:spPr>
          <a:xfrm>
            <a:off x="467544" y="2132856"/>
            <a:ext cx="8229600" cy="4525963"/>
          </a:xfrm>
        </p:spPr>
        <p:txBody>
          <a:bodyPr/>
          <a:lstStyle/>
          <a:p>
            <a:r>
              <a:rPr lang="en-US" b="1" dirty="0"/>
              <a:t>Traverse a collection of elements</a:t>
            </a:r>
          </a:p>
          <a:p>
            <a:pPr lvl="1"/>
            <a:r>
              <a:rPr lang="en-US" b="1" dirty="0"/>
              <a:t>Move from the front to the end</a:t>
            </a:r>
          </a:p>
          <a:p>
            <a:pPr lvl="1"/>
            <a:r>
              <a:rPr lang="en-US" b="1" dirty="0"/>
              <a:t>“Bubble” the largest value to the end using pair-wise comparisons and swapping</a:t>
            </a:r>
          </a:p>
        </p:txBody>
      </p:sp>
      <p:sp>
        <p:nvSpPr>
          <p:cNvPr id="214020" name="Rectangle 4"/>
          <p:cNvSpPr>
            <a:spLocks noChangeArrowheads="1"/>
          </p:cNvSpPr>
          <p:nvPr/>
        </p:nvSpPr>
        <p:spPr bwMode="auto">
          <a:xfrm>
            <a:off x="1211263" y="4592638"/>
            <a:ext cx="6518275" cy="715962"/>
          </a:xfrm>
          <a:prstGeom prst="rect">
            <a:avLst/>
          </a:prstGeom>
          <a:noFill/>
          <a:ln w="38100">
            <a:solidFill>
              <a:schemeClr val="tx1"/>
            </a:solidFill>
            <a:miter lim="800000"/>
            <a:headEnd/>
            <a:tailEnd/>
          </a:ln>
          <a:effectLst/>
        </p:spPr>
        <p:txBody>
          <a:bodyPr wrap="none" anchor="ctr"/>
          <a:lstStyle/>
          <a:p>
            <a:endParaRPr lang="en-IN"/>
          </a:p>
        </p:txBody>
      </p:sp>
      <p:sp>
        <p:nvSpPr>
          <p:cNvPr id="214021" name="Line 5"/>
          <p:cNvSpPr>
            <a:spLocks noChangeShapeType="1"/>
          </p:cNvSpPr>
          <p:nvPr/>
        </p:nvSpPr>
        <p:spPr bwMode="auto">
          <a:xfrm>
            <a:off x="2220913" y="4587875"/>
            <a:ext cx="0" cy="712788"/>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14022" name="Line 6"/>
          <p:cNvSpPr>
            <a:spLocks noChangeShapeType="1"/>
          </p:cNvSpPr>
          <p:nvPr/>
        </p:nvSpPr>
        <p:spPr bwMode="auto">
          <a:xfrm>
            <a:off x="3238500" y="4587875"/>
            <a:ext cx="0" cy="725488"/>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14023" name="Line 7"/>
          <p:cNvSpPr>
            <a:spLocks noChangeShapeType="1"/>
          </p:cNvSpPr>
          <p:nvPr/>
        </p:nvSpPr>
        <p:spPr bwMode="auto">
          <a:xfrm>
            <a:off x="4276725" y="4587875"/>
            <a:ext cx="0" cy="725488"/>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14024" name="Line 8"/>
          <p:cNvSpPr>
            <a:spLocks noChangeShapeType="1"/>
          </p:cNvSpPr>
          <p:nvPr/>
        </p:nvSpPr>
        <p:spPr bwMode="auto">
          <a:xfrm>
            <a:off x="5386388" y="4587875"/>
            <a:ext cx="0" cy="725488"/>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14025" name="Line 9"/>
          <p:cNvSpPr>
            <a:spLocks noChangeShapeType="1"/>
          </p:cNvSpPr>
          <p:nvPr/>
        </p:nvSpPr>
        <p:spPr bwMode="auto">
          <a:xfrm>
            <a:off x="6540500" y="4600575"/>
            <a:ext cx="0" cy="700088"/>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14026" name="Rectangle 10"/>
          <p:cNvSpPr>
            <a:spLocks noChangeArrowheads="1"/>
          </p:cNvSpPr>
          <p:nvPr/>
        </p:nvSpPr>
        <p:spPr bwMode="auto">
          <a:xfrm>
            <a:off x="6958013" y="4767263"/>
            <a:ext cx="354012" cy="457200"/>
          </a:xfrm>
          <a:prstGeom prst="rect">
            <a:avLst/>
          </a:prstGeom>
          <a:noFill/>
          <a:ln w="9525">
            <a:noFill/>
            <a:miter lim="800000"/>
            <a:headEnd/>
            <a:tailEnd/>
          </a:ln>
          <a:effectLst/>
        </p:spPr>
        <p:txBody>
          <a:bodyPr wrap="none" lIns="92075" tIns="46038" rIns="92075" bIns="46038">
            <a:spAutoFit/>
          </a:bodyPr>
          <a:lstStyle/>
          <a:p>
            <a:r>
              <a:rPr lang="en-US"/>
              <a:t>5</a:t>
            </a:r>
          </a:p>
        </p:txBody>
      </p:sp>
      <p:sp>
        <p:nvSpPr>
          <p:cNvPr id="214027" name="Rectangle 11"/>
          <p:cNvSpPr>
            <a:spLocks noChangeArrowheads="1"/>
          </p:cNvSpPr>
          <p:nvPr/>
        </p:nvSpPr>
        <p:spPr bwMode="auto">
          <a:xfrm>
            <a:off x="4516438" y="4754563"/>
            <a:ext cx="523875" cy="457200"/>
          </a:xfrm>
          <a:prstGeom prst="rect">
            <a:avLst/>
          </a:prstGeom>
          <a:noFill/>
          <a:ln w="9525">
            <a:noFill/>
            <a:miter lim="800000"/>
            <a:headEnd/>
            <a:tailEnd/>
          </a:ln>
          <a:effectLst/>
        </p:spPr>
        <p:txBody>
          <a:bodyPr wrap="none" lIns="92075" tIns="46038" rIns="92075" bIns="46038">
            <a:spAutoFit/>
          </a:bodyPr>
          <a:lstStyle/>
          <a:p>
            <a:r>
              <a:rPr lang="en-US">
                <a:solidFill>
                  <a:srgbClr val="FF0033"/>
                </a:solidFill>
              </a:rPr>
              <a:t>12</a:t>
            </a:r>
            <a:endParaRPr lang="en-US" b="0">
              <a:solidFill>
                <a:srgbClr val="FF0033"/>
              </a:solidFill>
            </a:endParaRPr>
          </a:p>
        </p:txBody>
      </p:sp>
      <p:sp>
        <p:nvSpPr>
          <p:cNvPr id="214028" name="Rectangle 12"/>
          <p:cNvSpPr>
            <a:spLocks noChangeArrowheads="1"/>
          </p:cNvSpPr>
          <p:nvPr/>
        </p:nvSpPr>
        <p:spPr bwMode="auto">
          <a:xfrm>
            <a:off x="3430588" y="4767263"/>
            <a:ext cx="523875" cy="457200"/>
          </a:xfrm>
          <a:prstGeom prst="rect">
            <a:avLst/>
          </a:prstGeom>
          <a:noFill/>
          <a:ln w="9525">
            <a:noFill/>
            <a:miter lim="800000"/>
            <a:headEnd/>
            <a:tailEnd/>
          </a:ln>
          <a:effectLst/>
        </p:spPr>
        <p:txBody>
          <a:bodyPr wrap="none" lIns="92075" tIns="46038" rIns="92075" bIns="46038">
            <a:spAutoFit/>
          </a:bodyPr>
          <a:lstStyle/>
          <a:p>
            <a:r>
              <a:rPr lang="en-US">
                <a:solidFill>
                  <a:srgbClr val="FF0033"/>
                </a:solidFill>
              </a:rPr>
              <a:t>77</a:t>
            </a:r>
            <a:endParaRPr lang="en-US" b="0">
              <a:solidFill>
                <a:srgbClr val="FF0033"/>
              </a:solidFill>
            </a:endParaRPr>
          </a:p>
        </p:txBody>
      </p:sp>
      <p:sp>
        <p:nvSpPr>
          <p:cNvPr id="214029" name="Rectangle 13"/>
          <p:cNvSpPr>
            <a:spLocks noChangeArrowheads="1"/>
          </p:cNvSpPr>
          <p:nvPr/>
        </p:nvSpPr>
        <p:spPr bwMode="auto">
          <a:xfrm>
            <a:off x="2344738" y="4767263"/>
            <a:ext cx="523875" cy="457200"/>
          </a:xfrm>
          <a:prstGeom prst="rect">
            <a:avLst/>
          </a:prstGeom>
          <a:noFill/>
          <a:ln w="9525">
            <a:noFill/>
            <a:miter lim="800000"/>
            <a:headEnd/>
            <a:tailEnd/>
          </a:ln>
          <a:effectLst/>
        </p:spPr>
        <p:txBody>
          <a:bodyPr wrap="none" lIns="92075" tIns="46038" rIns="92075" bIns="46038">
            <a:spAutoFit/>
          </a:bodyPr>
          <a:lstStyle/>
          <a:p>
            <a:r>
              <a:rPr lang="en-US"/>
              <a:t>35</a:t>
            </a:r>
            <a:endParaRPr lang="en-US" b="0"/>
          </a:p>
        </p:txBody>
      </p:sp>
      <p:sp>
        <p:nvSpPr>
          <p:cNvPr id="214030" name="Rectangle 14"/>
          <p:cNvSpPr>
            <a:spLocks noChangeArrowheads="1"/>
          </p:cNvSpPr>
          <p:nvPr/>
        </p:nvSpPr>
        <p:spPr bwMode="auto">
          <a:xfrm>
            <a:off x="1376363" y="4781550"/>
            <a:ext cx="523875" cy="457200"/>
          </a:xfrm>
          <a:prstGeom prst="rect">
            <a:avLst/>
          </a:prstGeom>
          <a:noFill/>
          <a:ln w="9525">
            <a:noFill/>
            <a:miter lim="800000"/>
            <a:headEnd/>
            <a:tailEnd/>
          </a:ln>
          <a:effectLst/>
        </p:spPr>
        <p:txBody>
          <a:bodyPr wrap="none" lIns="92075" tIns="46038" rIns="92075" bIns="46038">
            <a:spAutoFit/>
          </a:bodyPr>
          <a:lstStyle/>
          <a:p>
            <a:r>
              <a:rPr lang="en-US"/>
              <a:t>42</a:t>
            </a:r>
            <a:endParaRPr lang="en-US" b="0"/>
          </a:p>
        </p:txBody>
      </p:sp>
      <p:sp>
        <p:nvSpPr>
          <p:cNvPr id="214031" name="Rectangle 15"/>
          <p:cNvSpPr>
            <a:spLocks noChangeArrowheads="1"/>
          </p:cNvSpPr>
          <p:nvPr/>
        </p:nvSpPr>
        <p:spPr bwMode="auto">
          <a:xfrm>
            <a:off x="5559425" y="4752975"/>
            <a:ext cx="693738" cy="457200"/>
          </a:xfrm>
          <a:prstGeom prst="rect">
            <a:avLst/>
          </a:prstGeom>
          <a:noFill/>
          <a:ln w="9525">
            <a:noFill/>
            <a:miter lim="800000"/>
            <a:headEnd/>
            <a:tailEnd/>
          </a:ln>
          <a:effectLst/>
        </p:spPr>
        <p:txBody>
          <a:bodyPr wrap="none" lIns="92075" tIns="46038" rIns="92075" bIns="46038">
            <a:spAutoFit/>
          </a:bodyPr>
          <a:lstStyle/>
          <a:p>
            <a:r>
              <a:rPr lang="en-US"/>
              <a:t>101</a:t>
            </a:r>
          </a:p>
        </p:txBody>
      </p:sp>
      <p:sp>
        <p:nvSpPr>
          <p:cNvPr id="214032" name="Rectangle 16"/>
          <p:cNvSpPr>
            <a:spLocks noChangeArrowheads="1"/>
          </p:cNvSpPr>
          <p:nvPr/>
        </p:nvSpPr>
        <p:spPr bwMode="auto">
          <a:xfrm>
            <a:off x="1524000" y="4132263"/>
            <a:ext cx="5746750" cy="457200"/>
          </a:xfrm>
          <a:prstGeom prst="rect">
            <a:avLst/>
          </a:prstGeom>
          <a:noFill/>
          <a:ln w="9525">
            <a:noFill/>
            <a:miter lim="800000"/>
            <a:headEnd/>
            <a:tailEnd/>
          </a:ln>
          <a:effectLst/>
        </p:spPr>
        <p:txBody>
          <a:bodyPr wrap="none" lIns="92075" tIns="46038" rIns="92075" bIns="46038">
            <a:spAutoFit/>
          </a:bodyPr>
          <a:lstStyle/>
          <a:p>
            <a:r>
              <a:rPr lang="en-US"/>
              <a:t>1          2          3          4            5            6</a:t>
            </a:r>
            <a:endParaRPr lang="en-US" b="0"/>
          </a:p>
        </p:txBody>
      </p:sp>
      <p:sp>
        <p:nvSpPr>
          <p:cNvPr id="214033" name="Rectangle 17"/>
          <p:cNvSpPr>
            <a:spLocks noChangeArrowheads="1"/>
          </p:cNvSpPr>
          <p:nvPr/>
        </p:nvSpPr>
        <p:spPr bwMode="auto">
          <a:xfrm>
            <a:off x="3267075" y="4600575"/>
            <a:ext cx="1009650" cy="708025"/>
          </a:xfrm>
          <a:prstGeom prst="rect">
            <a:avLst/>
          </a:prstGeom>
          <a:noFill/>
          <a:ln w="76200">
            <a:solidFill>
              <a:srgbClr val="FF0033"/>
            </a:solidFill>
            <a:miter lim="800000"/>
            <a:headEnd type="none" w="sm" len="sm"/>
            <a:tailEnd type="none" w="sm" len="sm"/>
          </a:ln>
          <a:effectLst/>
        </p:spPr>
        <p:txBody>
          <a:bodyPr wrap="none" anchor="ctr"/>
          <a:lstStyle/>
          <a:p>
            <a:endParaRPr lang="en-IN"/>
          </a:p>
        </p:txBody>
      </p:sp>
      <p:sp>
        <p:nvSpPr>
          <p:cNvPr id="214034" name="Rectangle 18"/>
          <p:cNvSpPr>
            <a:spLocks noChangeArrowheads="1"/>
          </p:cNvSpPr>
          <p:nvPr/>
        </p:nvSpPr>
        <p:spPr bwMode="auto">
          <a:xfrm>
            <a:off x="4276725" y="4600575"/>
            <a:ext cx="1095375" cy="708025"/>
          </a:xfrm>
          <a:prstGeom prst="rect">
            <a:avLst/>
          </a:prstGeom>
          <a:noFill/>
          <a:ln w="76200">
            <a:solidFill>
              <a:srgbClr val="FF0033"/>
            </a:solidFill>
            <a:miter lim="800000"/>
            <a:headEnd type="none" w="sm" len="sm"/>
            <a:tailEnd type="none" w="sm" len="sm"/>
          </a:ln>
          <a:effectLst/>
        </p:spPr>
        <p:txBody>
          <a:bodyPr wrap="none" anchor="ctr"/>
          <a:lstStyle/>
          <a:p>
            <a:endParaRPr lang="en-IN"/>
          </a:p>
        </p:txBody>
      </p:sp>
      <p:sp>
        <p:nvSpPr>
          <p:cNvPr id="214035" name="AutoShape 19"/>
          <p:cNvSpPr>
            <a:spLocks noChangeArrowheads="1"/>
          </p:cNvSpPr>
          <p:nvPr/>
        </p:nvSpPr>
        <p:spPr bwMode="auto">
          <a:xfrm>
            <a:off x="3057525" y="4132263"/>
            <a:ext cx="2501900" cy="1536700"/>
          </a:xfrm>
          <a:prstGeom prst="irregularSeal1">
            <a:avLst/>
          </a:prstGeom>
          <a:solidFill>
            <a:srgbClr val="FFCC00"/>
          </a:solidFill>
          <a:ln w="38100">
            <a:solidFill>
              <a:schemeClr val="tx1"/>
            </a:solidFill>
            <a:miter lim="800000"/>
            <a:headEnd type="none" w="sm" len="sm"/>
            <a:tailEnd type="none" w="sm" len="sm"/>
          </a:ln>
          <a:effectLst/>
        </p:spPr>
        <p:txBody>
          <a:bodyPr wrap="none" anchor="ctr"/>
          <a:lstStyle/>
          <a:p>
            <a:pPr algn="ctr"/>
            <a:r>
              <a:rPr lang="en-US"/>
              <a:t>Swap</a:t>
            </a:r>
          </a:p>
        </p:txBody>
      </p:sp>
      <p:grpSp>
        <p:nvGrpSpPr>
          <p:cNvPr id="2" name="Group 20"/>
          <p:cNvGrpSpPr>
            <a:grpSpLocks/>
          </p:cNvGrpSpPr>
          <p:nvPr/>
        </p:nvGrpSpPr>
        <p:grpSpPr bwMode="auto">
          <a:xfrm>
            <a:off x="3267075" y="4595813"/>
            <a:ext cx="2087563" cy="708025"/>
            <a:chOff x="760" y="2895"/>
            <a:chExt cx="1272" cy="446"/>
          </a:xfrm>
        </p:grpSpPr>
        <p:sp>
          <p:nvSpPr>
            <p:cNvPr id="214037" name="Rectangle 21"/>
            <p:cNvSpPr>
              <a:spLocks noChangeArrowheads="1"/>
            </p:cNvSpPr>
            <p:nvPr/>
          </p:nvSpPr>
          <p:spPr bwMode="auto">
            <a:xfrm>
              <a:off x="760" y="2895"/>
              <a:ext cx="636" cy="446"/>
            </a:xfrm>
            <a:prstGeom prst="rect">
              <a:avLst/>
            </a:prstGeom>
            <a:solidFill>
              <a:schemeClr val="bg1"/>
            </a:solidFill>
            <a:ln w="76200">
              <a:solidFill>
                <a:srgbClr val="FF0033"/>
              </a:solidFill>
              <a:miter lim="800000"/>
              <a:headEnd type="none" w="sm" len="sm"/>
              <a:tailEnd type="none" w="sm" len="sm"/>
            </a:ln>
            <a:effectLst/>
          </p:spPr>
          <p:txBody>
            <a:bodyPr wrap="none" anchor="ctr"/>
            <a:lstStyle/>
            <a:p>
              <a:pPr algn="ctr"/>
              <a:r>
                <a:rPr lang="en-US"/>
                <a:t>12</a:t>
              </a:r>
            </a:p>
          </p:txBody>
        </p:sp>
        <p:sp>
          <p:nvSpPr>
            <p:cNvPr id="214038" name="Rectangle 22"/>
            <p:cNvSpPr>
              <a:spLocks noChangeArrowheads="1"/>
            </p:cNvSpPr>
            <p:nvPr/>
          </p:nvSpPr>
          <p:spPr bwMode="auto">
            <a:xfrm>
              <a:off x="1396" y="2895"/>
              <a:ext cx="636" cy="446"/>
            </a:xfrm>
            <a:prstGeom prst="rect">
              <a:avLst/>
            </a:prstGeom>
            <a:solidFill>
              <a:schemeClr val="bg1"/>
            </a:solidFill>
            <a:ln w="76200">
              <a:solidFill>
                <a:srgbClr val="FF0033"/>
              </a:solidFill>
              <a:miter lim="800000"/>
              <a:headEnd type="none" w="sm" len="sm"/>
              <a:tailEnd type="none" w="sm" len="sm"/>
            </a:ln>
            <a:effectLst/>
          </p:spPr>
          <p:txBody>
            <a:bodyPr wrap="none" anchor="ctr"/>
            <a:lstStyle/>
            <a:p>
              <a:pPr algn="ctr"/>
              <a:r>
                <a:rPr lang="en-US"/>
                <a:t>77</a:t>
              </a:r>
            </a:p>
          </p:txBody>
        </p:sp>
      </p:grpSp>
      <p:sp>
        <p:nvSpPr>
          <p:cNvPr id="23" name="Rounded Rectangle 22"/>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defRPr/>
            </a:pPr>
            <a:r>
              <a:rPr lang="en-US" sz="3200" b="1" dirty="0" err="1" smtClean="0">
                <a:solidFill>
                  <a:schemeClr val="bg1"/>
                </a:solidFill>
                <a:latin typeface="+mj-lt"/>
              </a:rPr>
              <a:t>Contd</a:t>
            </a:r>
            <a:r>
              <a:rPr lang="en-US" sz="3200" b="1" dirty="0" smtClean="0">
                <a:solidFill>
                  <a:schemeClr val="bg1"/>
                </a:solidFill>
                <a:latin typeface="+mj-lt"/>
              </a:rPr>
              <a:t>… </a:t>
            </a:r>
            <a:endParaRPr lang="en-US" sz="3200" b="1" dirty="0">
              <a:solidFill>
                <a:schemeClr val="bg1"/>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14035"/>
                                        </p:tgtEl>
                                        <p:attrNameLst>
                                          <p:attrName>style.visibility</p:attrName>
                                        </p:attrNameLst>
                                      </p:cBhvr>
                                      <p:to>
                                        <p:strVal val="visible"/>
                                      </p:to>
                                    </p:set>
                                    <p:anim calcmode="lin" valueType="num">
                                      <p:cBhvr>
                                        <p:cTn id="7" dur="500" fill="hold"/>
                                        <p:tgtEl>
                                          <p:spTgt spid="214035"/>
                                        </p:tgtEl>
                                        <p:attrNameLst>
                                          <p:attrName>ppt_w</p:attrName>
                                        </p:attrNameLst>
                                      </p:cBhvr>
                                      <p:tavLst>
                                        <p:tav tm="0">
                                          <p:val>
                                            <p:fltVal val="0"/>
                                          </p:val>
                                        </p:tav>
                                        <p:tav tm="100000">
                                          <p:val>
                                            <p:strVal val="#ppt_w"/>
                                          </p:val>
                                        </p:tav>
                                      </p:tavLst>
                                    </p:anim>
                                    <p:anim calcmode="lin" valueType="num">
                                      <p:cBhvr>
                                        <p:cTn id="8" dur="500" fill="hold"/>
                                        <p:tgtEl>
                                          <p:spTgt spid="214035"/>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5"/>
                                            </p:cond>
                                          </p:stCondLst>
                                        </p:cTn>
                                        <p:tgtEl>
                                          <p:spTgt spid="214035"/>
                                        </p:tgtEl>
                                        <p:attrNameLst>
                                          <p:attrName>style.visibility</p:attrName>
                                        </p:attrNameLst>
                                      </p:cBhvr>
                                      <p:to>
                                        <p:strVal val="hidden"/>
                                      </p:to>
                                    </p:set>
                                  </p:sub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35"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1026"/>
          <p:cNvSpPr>
            <a:spLocks noGrp="1" noChangeArrowheads="1"/>
          </p:cNvSpPr>
          <p:nvPr>
            <p:ph type="title"/>
          </p:nvPr>
        </p:nvSpPr>
        <p:spPr>
          <a:xfrm>
            <a:off x="467544" y="836712"/>
            <a:ext cx="8229600" cy="1143000"/>
          </a:xfrm>
        </p:spPr>
        <p:txBody>
          <a:bodyPr>
            <a:normAutofit/>
          </a:bodyPr>
          <a:lstStyle/>
          <a:p>
            <a:r>
              <a:rPr lang="en-US" dirty="0"/>
              <a:t>"Bubbling Up" the Largest Element</a:t>
            </a:r>
          </a:p>
        </p:txBody>
      </p:sp>
      <p:sp>
        <p:nvSpPr>
          <p:cNvPr id="215043" name="Rectangle 1027"/>
          <p:cNvSpPr>
            <a:spLocks noGrp="1" noChangeArrowheads="1"/>
          </p:cNvSpPr>
          <p:nvPr>
            <p:ph idx="1"/>
          </p:nvPr>
        </p:nvSpPr>
        <p:spPr>
          <a:xfrm>
            <a:off x="467544" y="2132856"/>
            <a:ext cx="8229600" cy="4525963"/>
          </a:xfrm>
        </p:spPr>
        <p:txBody>
          <a:bodyPr/>
          <a:lstStyle/>
          <a:p>
            <a:r>
              <a:rPr lang="en-US" b="1" dirty="0"/>
              <a:t>Traverse a collection of elements</a:t>
            </a:r>
          </a:p>
          <a:p>
            <a:pPr lvl="1"/>
            <a:r>
              <a:rPr lang="en-US" b="1" dirty="0"/>
              <a:t>Move from the front to the end</a:t>
            </a:r>
          </a:p>
          <a:p>
            <a:pPr lvl="1"/>
            <a:r>
              <a:rPr lang="en-US" b="1" dirty="0"/>
              <a:t>“Bubble” the largest value to the end using pair-wise comparisons and swapping</a:t>
            </a:r>
          </a:p>
        </p:txBody>
      </p:sp>
      <p:sp>
        <p:nvSpPr>
          <p:cNvPr id="215044" name="Rectangle 1028"/>
          <p:cNvSpPr>
            <a:spLocks noChangeArrowheads="1"/>
          </p:cNvSpPr>
          <p:nvPr/>
        </p:nvSpPr>
        <p:spPr bwMode="auto">
          <a:xfrm>
            <a:off x="1211263" y="4592638"/>
            <a:ext cx="6518275" cy="715962"/>
          </a:xfrm>
          <a:prstGeom prst="rect">
            <a:avLst/>
          </a:prstGeom>
          <a:noFill/>
          <a:ln w="38100">
            <a:solidFill>
              <a:schemeClr val="tx1"/>
            </a:solidFill>
            <a:miter lim="800000"/>
            <a:headEnd/>
            <a:tailEnd/>
          </a:ln>
          <a:effectLst/>
        </p:spPr>
        <p:txBody>
          <a:bodyPr wrap="none" anchor="ctr"/>
          <a:lstStyle/>
          <a:p>
            <a:endParaRPr lang="en-IN"/>
          </a:p>
        </p:txBody>
      </p:sp>
      <p:sp>
        <p:nvSpPr>
          <p:cNvPr id="215045" name="Line 1029"/>
          <p:cNvSpPr>
            <a:spLocks noChangeShapeType="1"/>
          </p:cNvSpPr>
          <p:nvPr/>
        </p:nvSpPr>
        <p:spPr bwMode="auto">
          <a:xfrm>
            <a:off x="2220913" y="4587875"/>
            <a:ext cx="0" cy="712788"/>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15046" name="Line 1030"/>
          <p:cNvSpPr>
            <a:spLocks noChangeShapeType="1"/>
          </p:cNvSpPr>
          <p:nvPr/>
        </p:nvSpPr>
        <p:spPr bwMode="auto">
          <a:xfrm>
            <a:off x="3238500" y="4587875"/>
            <a:ext cx="0" cy="725488"/>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15047" name="Line 1031"/>
          <p:cNvSpPr>
            <a:spLocks noChangeShapeType="1"/>
          </p:cNvSpPr>
          <p:nvPr/>
        </p:nvSpPr>
        <p:spPr bwMode="auto">
          <a:xfrm>
            <a:off x="4276725" y="4587875"/>
            <a:ext cx="0" cy="725488"/>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15048" name="Line 1032"/>
          <p:cNvSpPr>
            <a:spLocks noChangeShapeType="1"/>
          </p:cNvSpPr>
          <p:nvPr/>
        </p:nvSpPr>
        <p:spPr bwMode="auto">
          <a:xfrm>
            <a:off x="5386388" y="4587875"/>
            <a:ext cx="0" cy="725488"/>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15049" name="Line 1033"/>
          <p:cNvSpPr>
            <a:spLocks noChangeShapeType="1"/>
          </p:cNvSpPr>
          <p:nvPr/>
        </p:nvSpPr>
        <p:spPr bwMode="auto">
          <a:xfrm>
            <a:off x="6540500" y="4600575"/>
            <a:ext cx="0" cy="700088"/>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15050" name="Rectangle 1034"/>
          <p:cNvSpPr>
            <a:spLocks noChangeArrowheads="1"/>
          </p:cNvSpPr>
          <p:nvPr/>
        </p:nvSpPr>
        <p:spPr bwMode="auto">
          <a:xfrm>
            <a:off x="6958013" y="4767263"/>
            <a:ext cx="354012" cy="457200"/>
          </a:xfrm>
          <a:prstGeom prst="rect">
            <a:avLst/>
          </a:prstGeom>
          <a:noFill/>
          <a:ln w="9525">
            <a:noFill/>
            <a:miter lim="800000"/>
            <a:headEnd/>
            <a:tailEnd/>
          </a:ln>
          <a:effectLst/>
        </p:spPr>
        <p:txBody>
          <a:bodyPr wrap="none" lIns="92075" tIns="46038" rIns="92075" bIns="46038">
            <a:spAutoFit/>
          </a:bodyPr>
          <a:lstStyle/>
          <a:p>
            <a:r>
              <a:rPr lang="en-US"/>
              <a:t>5</a:t>
            </a:r>
          </a:p>
        </p:txBody>
      </p:sp>
      <p:sp>
        <p:nvSpPr>
          <p:cNvPr id="215051" name="Rectangle 1035"/>
          <p:cNvSpPr>
            <a:spLocks noChangeArrowheads="1"/>
          </p:cNvSpPr>
          <p:nvPr/>
        </p:nvSpPr>
        <p:spPr bwMode="auto">
          <a:xfrm>
            <a:off x="4516438" y="4754563"/>
            <a:ext cx="523875" cy="457200"/>
          </a:xfrm>
          <a:prstGeom prst="rect">
            <a:avLst/>
          </a:prstGeom>
          <a:noFill/>
          <a:ln w="9525">
            <a:noFill/>
            <a:miter lim="800000"/>
            <a:headEnd/>
            <a:tailEnd/>
          </a:ln>
          <a:effectLst/>
        </p:spPr>
        <p:txBody>
          <a:bodyPr wrap="none" lIns="92075" tIns="46038" rIns="92075" bIns="46038">
            <a:spAutoFit/>
          </a:bodyPr>
          <a:lstStyle/>
          <a:p>
            <a:r>
              <a:rPr lang="en-US">
                <a:solidFill>
                  <a:srgbClr val="FF0033"/>
                </a:solidFill>
              </a:rPr>
              <a:t>77</a:t>
            </a:r>
            <a:endParaRPr lang="en-US" b="0">
              <a:solidFill>
                <a:srgbClr val="FF0033"/>
              </a:solidFill>
            </a:endParaRPr>
          </a:p>
        </p:txBody>
      </p:sp>
      <p:sp>
        <p:nvSpPr>
          <p:cNvPr id="215052" name="Rectangle 1036"/>
          <p:cNvSpPr>
            <a:spLocks noChangeArrowheads="1"/>
          </p:cNvSpPr>
          <p:nvPr/>
        </p:nvSpPr>
        <p:spPr bwMode="auto">
          <a:xfrm>
            <a:off x="3430588" y="4767263"/>
            <a:ext cx="523875" cy="457200"/>
          </a:xfrm>
          <a:prstGeom prst="rect">
            <a:avLst/>
          </a:prstGeom>
          <a:noFill/>
          <a:ln w="9525">
            <a:noFill/>
            <a:miter lim="800000"/>
            <a:headEnd/>
            <a:tailEnd/>
          </a:ln>
          <a:effectLst/>
        </p:spPr>
        <p:txBody>
          <a:bodyPr wrap="none" lIns="92075" tIns="46038" rIns="92075" bIns="46038">
            <a:spAutoFit/>
          </a:bodyPr>
          <a:lstStyle/>
          <a:p>
            <a:r>
              <a:rPr lang="en-US"/>
              <a:t>12</a:t>
            </a:r>
            <a:endParaRPr lang="en-US" b="0"/>
          </a:p>
        </p:txBody>
      </p:sp>
      <p:sp>
        <p:nvSpPr>
          <p:cNvPr id="215053" name="Rectangle 1037"/>
          <p:cNvSpPr>
            <a:spLocks noChangeArrowheads="1"/>
          </p:cNvSpPr>
          <p:nvPr/>
        </p:nvSpPr>
        <p:spPr bwMode="auto">
          <a:xfrm>
            <a:off x="2344738" y="4767263"/>
            <a:ext cx="523875" cy="457200"/>
          </a:xfrm>
          <a:prstGeom prst="rect">
            <a:avLst/>
          </a:prstGeom>
          <a:noFill/>
          <a:ln w="9525">
            <a:noFill/>
            <a:miter lim="800000"/>
            <a:headEnd/>
            <a:tailEnd/>
          </a:ln>
          <a:effectLst/>
        </p:spPr>
        <p:txBody>
          <a:bodyPr wrap="none" lIns="92075" tIns="46038" rIns="92075" bIns="46038">
            <a:spAutoFit/>
          </a:bodyPr>
          <a:lstStyle/>
          <a:p>
            <a:r>
              <a:rPr lang="en-US"/>
              <a:t>35</a:t>
            </a:r>
            <a:endParaRPr lang="en-US" b="0"/>
          </a:p>
        </p:txBody>
      </p:sp>
      <p:sp>
        <p:nvSpPr>
          <p:cNvPr id="215054" name="Rectangle 1038"/>
          <p:cNvSpPr>
            <a:spLocks noChangeArrowheads="1"/>
          </p:cNvSpPr>
          <p:nvPr/>
        </p:nvSpPr>
        <p:spPr bwMode="auto">
          <a:xfrm>
            <a:off x="1376363" y="4781550"/>
            <a:ext cx="523875" cy="457200"/>
          </a:xfrm>
          <a:prstGeom prst="rect">
            <a:avLst/>
          </a:prstGeom>
          <a:noFill/>
          <a:ln w="9525">
            <a:noFill/>
            <a:miter lim="800000"/>
            <a:headEnd/>
            <a:tailEnd/>
          </a:ln>
          <a:effectLst/>
        </p:spPr>
        <p:txBody>
          <a:bodyPr wrap="none" lIns="92075" tIns="46038" rIns="92075" bIns="46038">
            <a:spAutoFit/>
          </a:bodyPr>
          <a:lstStyle/>
          <a:p>
            <a:r>
              <a:rPr lang="en-US"/>
              <a:t>42</a:t>
            </a:r>
            <a:endParaRPr lang="en-US" b="0"/>
          </a:p>
        </p:txBody>
      </p:sp>
      <p:sp>
        <p:nvSpPr>
          <p:cNvPr id="215055" name="Rectangle 1039"/>
          <p:cNvSpPr>
            <a:spLocks noChangeArrowheads="1"/>
          </p:cNvSpPr>
          <p:nvPr/>
        </p:nvSpPr>
        <p:spPr bwMode="auto">
          <a:xfrm>
            <a:off x="5559425" y="4752975"/>
            <a:ext cx="693738" cy="457200"/>
          </a:xfrm>
          <a:prstGeom prst="rect">
            <a:avLst/>
          </a:prstGeom>
          <a:noFill/>
          <a:ln w="9525">
            <a:noFill/>
            <a:miter lim="800000"/>
            <a:headEnd/>
            <a:tailEnd/>
          </a:ln>
          <a:effectLst/>
        </p:spPr>
        <p:txBody>
          <a:bodyPr wrap="none" lIns="92075" tIns="46038" rIns="92075" bIns="46038">
            <a:spAutoFit/>
          </a:bodyPr>
          <a:lstStyle/>
          <a:p>
            <a:r>
              <a:rPr lang="en-US">
                <a:solidFill>
                  <a:srgbClr val="FF0033"/>
                </a:solidFill>
              </a:rPr>
              <a:t>101</a:t>
            </a:r>
          </a:p>
        </p:txBody>
      </p:sp>
      <p:sp>
        <p:nvSpPr>
          <p:cNvPr id="215056" name="Rectangle 1040"/>
          <p:cNvSpPr>
            <a:spLocks noChangeArrowheads="1"/>
          </p:cNvSpPr>
          <p:nvPr/>
        </p:nvSpPr>
        <p:spPr bwMode="auto">
          <a:xfrm>
            <a:off x="1524000" y="4132263"/>
            <a:ext cx="5746750" cy="457200"/>
          </a:xfrm>
          <a:prstGeom prst="rect">
            <a:avLst/>
          </a:prstGeom>
          <a:noFill/>
          <a:ln w="9525">
            <a:noFill/>
            <a:miter lim="800000"/>
            <a:headEnd/>
            <a:tailEnd/>
          </a:ln>
          <a:effectLst/>
        </p:spPr>
        <p:txBody>
          <a:bodyPr wrap="none" lIns="92075" tIns="46038" rIns="92075" bIns="46038">
            <a:spAutoFit/>
          </a:bodyPr>
          <a:lstStyle/>
          <a:p>
            <a:r>
              <a:rPr lang="en-US"/>
              <a:t>1          2          3          4            5            6</a:t>
            </a:r>
            <a:endParaRPr lang="en-US" b="0"/>
          </a:p>
        </p:txBody>
      </p:sp>
      <p:sp>
        <p:nvSpPr>
          <p:cNvPr id="215057" name="Rectangle 1041"/>
          <p:cNvSpPr>
            <a:spLocks noChangeArrowheads="1"/>
          </p:cNvSpPr>
          <p:nvPr/>
        </p:nvSpPr>
        <p:spPr bwMode="auto">
          <a:xfrm>
            <a:off x="4291013" y="4587875"/>
            <a:ext cx="1081087" cy="708025"/>
          </a:xfrm>
          <a:prstGeom prst="rect">
            <a:avLst/>
          </a:prstGeom>
          <a:noFill/>
          <a:ln w="76200">
            <a:solidFill>
              <a:srgbClr val="FF0033"/>
            </a:solidFill>
            <a:miter lim="800000"/>
            <a:headEnd type="none" w="sm" len="sm"/>
            <a:tailEnd type="none" w="sm" len="sm"/>
          </a:ln>
          <a:effectLst/>
        </p:spPr>
        <p:txBody>
          <a:bodyPr wrap="none" anchor="ctr"/>
          <a:lstStyle/>
          <a:p>
            <a:endParaRPr lang="en-IN"/>
          </a:p>
        </p:txBody>
      </p:sp>
      <p:sp>
        <p:nvSpPr>
          <p:cNvPr id="215058" name="Rectangle 1042"/>
          <p:cNvSpPr>
            <a:spLocks noChangeArrowheads="1"/>
          </p:cNvSpPr>
          <p:nvPr/>
        </p:nvSpPr>
        <p:spPr bwMode="auto">
          <a:xfrm>
            <a:off x="5386388" y="4587875"/>
            <a:ext cx="1152525" cy="708025"/>
          </a:xfrm>
          <a:prstGeom prst="rect">
            <a:avLst/>
          </a:prstGeom>
          <a:noFill/>
          <a:ln w="76200">
            <a:solidFill>
              <a:srgbClr val="FF0033"/>
            </a:solidFill>
            <a:miter lim="800000"/>
            <a:headEnd type="none" w="sm" len="sm"/>
            <a:tailEnd type="none" w="sm" len="sm"/>
          </a:ln>
          <a:effectLst/>
        </p:spPr>
        <p:txBody>
          <a:bodyPr wrap="none" anchor="ctr"/>
          <a:lstStyle/>
          <a:p>
            <a:endParaRPr lang="en-IN"/>
          </a:p>
        </p:txBody>
      </p:sp>
      <p:sp>
        <p:nvSpPr>
          <p:cNvPr id="215063" name="Text Box 1047"/>
          <p:cNvSpPr txBox="1">
            <a:spLocks noChangeArrowheads="1"/>
          </p:cNvSpPr>
          <p:nvPr/>
        </p:nvSpPr>
        <p:spPr bwMode="auto">
          <a:xfrm>
            <a:off x="4157663" y="5454650"/>
            <a:ext cx="2603500" cy="457200"/>
          </a:xfrm>
          <a:prstGeom prst="rect">
            <a:avLst/>
          </a:prstGeom>
          <a:noFill/>
          <a:ln w="12700">
            <a:noFill/>
            <a:miter lim="800000"/>
            <a:headEnd type="none" w="sm" len="sm"/>
            <a:tailEnd type="none" w="sm" len="sm"/>
          </a:ln>
          <a:effectLst/>
        </p:spPr>
        <p:txBody>
          <a:bodyPr wrap="none">
            <a:spAutoFit/>
          </a:bodyPr>
          <a:lstStyle/>
          <a:p>
            <a:r>
              <a:rPr lang="en-US">
                <a:solidFill>
                  <a:srgbClr val="3333FF"/>
                </a:solidFill>
              </a:rPr>
              <a:t>No need to swap</a:t>
            </a:r>
          </a:p>
        </p:txBody>
      </p:sp>
      <p:sp>
        <p:nvSpPr>
          <p:cNvPr id="20" name="Rounded Rectangle 19"/>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defRPr/>
            </a:pPr>
            <a:r>
              <a:rPr lang="en-US" sz="3200" b="1" dirty="0" err="1" smtClean="0">
                <a:solidFill>
                  <a:schemeClr val="bg1"/>
                </a:solidFill>
                <a:latin typeface="+mj-lt"/>
              </a:rPr>
              <a:t>Contd</a:t>
            </a:r>
            <a:r>
              <a:rPr lang="en-US" sz="3200" b="1" dirty="0" smtClean="0">
                <a:solidFill>
                  <a:schemeClr val="bg1"/>
                </a:solidFill>
                <a:latin typeface="+mj-lt"/>
              </a:rPr>
              <a:t>… </a:t>
            </a:r>
            <a:endParaRPr lang="en-US" sz="3200" b="1" dirty="0">
              <a:solidFill>
                <a:schemeClr val="bg1"/>
              </a:solidFill>
              <a:latin typeface="+mj-l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467544" y="908720"/>
            <a:ext cx="8229600" cy="1143000"/>
          </a:xfrm>
        </p:spPr>
        <p:txBody>
          <a:bodyPr>
            <a:normAutofit/>
          </a:bodyPr>
          <a:lstStyle/>
          <a:p>
            <a:r>
              <a:rPr lang="en-US" dirty="0"/>
              <a:t>"Bubbling Up" the Largest Element</a:t>
            </a:r>
          </a:p>
        </p:txBody>
      </p:sp>
      <p:sp>
        <p:nvSpPr>
          <p:cNvPr id="216067" name="Rectangle 3"/>
          <p:cNvSpPr>
            <a:spLocks noGrp="1" noChangeArrowheads="1"/>
          </p:cNvSpPr>
          <p:nvPr>
            <p:ph idx="1"/>
          </p:nvPr>
        </p:nvSpPr>
        <p:spPr>
          <a:xfrm>
            <a:off x="467544" y="2060848"/>
            <a:ext cx="8229600" cy="4525963"/>
          </a:xfrm>
        </p:spPr>
        <p:txBody>
          <a:bodyPr/>
          <a:lstStyle/>
          <a:p>
            <a:r>
              <a:rPr lang="en-US" b="1" dirty="0"/>
              <a:t>Traverse a collection of elements</a:t>
            </a:r>
          </a:p>
          <a:p>
            <a:pPr lvl="1"/>
            <a:r>
              <a:rPr lang="en-US" b="1" dirty="0"/>
              <a:t>Move from the front to the end</a:t>
            </a:r>
          </a:p>
          <a:p>
            <a:pPr lvl="1"/>
            <a:r>
              <a:rPr lang="en-US" b="1" dirty="0"/>
              <a:t>“Bubble” the largest value to the end using pair-wise comparisons and swapping</a:t>
            </a:r>
          </a:p>
        </p:txBody>
      </p:sp>
      <p:sp>
        <p:nvSpPr>
          <p:cNvPr id="216068" name="Rectangle 4"/>
          <p:cNvSpPr>
            <a:spLocks noChangeArrowheads="1"/>
          </p:cNvSpPr>
          <p:nvPr/>
        </p:nvSpPr>
        <p:spPr bwMode="auto">
          <a:xfrm>
            <a:off x="1211263" y="4592638"/>
            <a:ext cx="6518275" cy="715962"/>
          </a:xfrm>
          <a:prstGeom prst="rect">
            <a:avLst/>
          </a:prstGeom>
          <a:noFill/>
          <a:ln w="38100">
            <a:solidFill>
              <a:schemeClr val="tx1"/>
            </a:solidFill>
            <a:miter lim="800000"/>
            <a:headEnd/>
            <a:tailEnd/>
          </a:ln>
          <a:effectLst/>
        </p:spPr>
        <p:txBody>
          <a:bodyPr wrap="none" anchor="ctr"/>
          <a:lstStyle/>
          <a:p>
            <a:endParaRPr lang="en-IN"/>
          </a:p>
        </p:txBody>
      </p:sp>
      <p:sp>
        <p:nvSpPr>
          <p:cNvPr id="216069" name="Line 5"/>
          <p:cNvSpPr>
            <a:spLocks noChangeShapeType="1"/>
          </p:cNvSpPr>
          <p:nvPr/>
        </p:nvSpPr>
        <p:spPr bwMode="auto">
          <a:xfrm>
            <a:off x="2220913" y="4587875"/>
            <a:ext cx="0" cy="712788"/>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16070" name="Line 6"/>
          <p:cNvSpPr>
            <a:spLocks noChangeShapeType="1"/>
          </p:cNvSpPr>
          <p:nvPr/>
        </p:nvSpPr>
        <p:spPr bwMode="auto">
          <a:xfrm>
            <a:off x="3238500" y="4587875"/>
            <a:ext cx="0" cy="725488"/>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16071" name="Line 7"/>
          <p:cNvSpPr>
            <a:spLocks noChangeShapeType="1"/>
          </p:cNvSpPr>
          <p:nvPr/>
        </p:nvSpPr>
        <p:spPr bwMode="auto">
          <a:xfrm>
            <a:off x="4276725" y="4587875"/>
            <a:ext cx="0" cy="725488"/>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16072" name="Line 8"/>
          <p:cNvSpPr>
            <a:spLocks noChangeShapeType="1"/>
          </p:cNvSpPr>
          <p:nvPr/>
        </p:nvSpPr>
        <p:spPr bwMode="auto">
          <a:xfrm>
            <a:off x="5386388" y="4587875"/>
            <a:ext cx="0" cy="725488"/>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16073" name="Line 9"/>
          <p:cNvSpPr>
            <a:spLocks noChangeShapeType="1"/>
          </p:cNvSpPr>
          <p:nvPr/>
        </p:nvSpPr>
        <p:spPr bwMode="auto">
          <a:xfrm>
            <a:off x="6540500" y="4600575"/>
            <a:ext cx="0" cy="700088"/>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16074" name="Rectangle 10"/>
          <p:cNvSpPr>
            <a:spLocks noChangeArrowheads="1"/>
          </p:cNvSpPr>
          <p:nvPr/>
        </p:nvSpPr>
        <p:spPr bwMode="auto">
          <a:xfrm>
            <a:off x="6958013" y="4767263"/>
            <a:ext cx="354012" cy="457200"/>
          </a:xfrm>
          <a:prstGeom prst="rect">
            <a:avLst/>
          </a:prstGeom>
          <a:noFill/>
          <a:ln w="9525">
            <a:noFill/>
            <a:miter lim="800000"/>
            <a:headEnd/>
            <a:tailEnd/>
          </a:ln>
          <a:effectLst/>
        </p:spPr>
        <p:txBody>
          <a:bodyPr wrap="none" lIns="92075" tIns="46038" rIns="92075" bIns="46038">
            <a:spAutoFit/>
          </a:bodyPr>
          <a:lstStyle/>
          <a:p>
            <a:r>
              <a:rPr lang="en-US">
                <a:solidFill>
                  <a:srgbClr val="FF0033"/>
                </a:solidFill>
              </a:rPr>
              <a:t>5</a:t>
            </a:r>
          </a:p>
        </p:txBody>
      </p:sp>
      <p:sp>
        <p:nvSpPr>
          <p:cNvPr id="216075" name="Rectangle 11"/>
          <p:cNvSpPr>
            <a:spLocks noChangeArrowheads="1"/>
          </p:cNvSpPr>
          <p:nvPr/>
        </p:nvSpPr>
        <p:spPr bwMode="auto">
          <a:xfrm>
            <a:off x="4516438" y="4754563"/>
            <a:ext cx="523875" cy="457200"/>
          </a:xfrm>
          <a:prstGeom prst="rect">
            <a:avLst/>
          </a:prstGeom>
          <a:noFill/>
          <a:ln w="9525">
            <a:noFill/>
            <a:miter lim="800000"/>
            <a:headEnd/>
            <a:tailEnd/>
          </a:ln>
          <a:effectLst/>
        </p:spPr>
        <p:txBody>
          <a:bodyPr wrap="none" lIns="92075" tIns="46038" rIns="92075" bIns="46038">
            <a:spAutoFit/>
          </a:bodyPr>
          <a:lstStyle/>
          <a:p>
            <a:r>
              <a:rPr lang="en-US"/>
              <a:t>77</a:t>
            </a:r>
            <a:endParaRPr lang="en-US" b="0"/>
          </a:p>
        </p:txBody>
      </p:sp>
      <p:sp>
        <p:nvSpPr>
          <p:cNvPr id="216076" name="Rectangle 12"/>
          <p:cNvSpPr>
            <a:spLocks noChangeArrowheads="1"/>
          </p:cNvSpPr>
          <p:nvPr/>
        </p:nvSpPr>
        <p:spPr bwMode="auto">
          <a:xfrm>
            <a:off x="3430588" y="4767263"/>
            <a:ext cx="523875" cy="457200"/>
          </a:xfrm>
          <a:prstGeom prst="rect">
            <a:avLst/>
          </a:prstGeom>
          <a:noFill/>
          <a:ln w="9525">
            <a:noFill/>
            <a:miter lim="800000"/>
            <a:headEnd/>
            <a:tailEnd/>
          </a:ln>
          <a:effectLst/>
        </p:spPr>
        <p:txBody>
          <a:bodyPr wrap="none" lIns="92075" tIns="46038" rIns="92075" bIns="46038">
            <a:spAutoFit/>
          </a:bodyPr>
          <a:lstStyle/>
          <a:p>
            <a:r>
              <a:rPr lang="en-US"/>
              <a:t>12</a:t>
            </a:r>
            <a:endParaRPr lang="en-US" b="0"/>
          </a:p>
        </p:txBody>
      </p:sp>
      <p:sp>
        <p:nvSpPr>
          <p:cNvPr id="216077" name="Rectangle 13"/>
          <p:cNvSpPr>
            <a:spLocks noChangeArrowheads="1"/>
          </p:cNvSpPr>
          <p:nvPr/>
        </p:nvSpPr>
        <p:spPr bwMode="auto">
          <a:xfrm>
            <a:off x="2344738" y="4767263"/>
            <a:ext cx="523875" cy="457200"/>
          </a:xfrm>
          <a:prstGeom prst="rect">
            <a:avLst/>
          </a:prstGeom>
          <a:noFill/>
          <a:ln w="9525">
            <a:noFill/>
            <a:miter lim="800000"/>
            <a:headEnd/>
            <a:tailEnd/>
          </a:ln>
          <a:effectLst/>
        </p:spPr>
        <p:txBody>
          <a:bodyPr wrap="none" lIns="92075" tIns="46038" rIns="92075" bIns="46038">
            <a:spAutoFit/>
          </a:bodyPr>
          <a:lstStyle/>
          <a:p>
            <a:r>
              <a:rPr lang="en-US"/>
              <a:t>35</a:t>
            </a:r>
            <a:endParaRPr lang="en-US" b="0"/>
          </a:p>
        </p:txBody>
      </p:sp>
      <p:sp>
        <p:nvSpPr>
          <p:cNvPr id="216078" name="Rectangle 14"/>
          <p:cNvSpPr>
            <a:spLocks noChangeArrowheads="1"/>
          </p:cNvSpPr>
          <p:nvPr/>
        </p:nvSpPr>
        <p:spPr bwMode="auto">
          <a:xfrm>
            <a:off x="1376363" y="4781550"/>
            <a:ext cx="523875" cy="457200"/>
          </a:xfrm>
          <a:prstGeom prst="rect">
            <a:avLst/>
          </a:prstGeom>
          <a:noFill/>
          <a:ln w="9525">
            <a:noFill/>
            <a:miter lim="800000"/>
            <a:headEnd/>
            <a:tailEnd/>
          </a:ln>
          <a:effectLst/>
        </p:spPr>
        <p:txBody>
          <a:bodyPr wrap="none" lIns="92075" tIns="46038" rIns="92075" bIns="46038">
            <a:spAutoFit/>
          </a:bodyPr>
          <a:lstStyle/>
          <a:p>
            <a:r>
              <a:rPr lang="en-US"/>
              <a:t>42</a:t>
            </a:r>
            <a:endParaRPr lang="en-US" b="0"/>
          </a:p>
        </p:txBody>
      </p:sp>
      <p:sp>
        <p:nvSpPr>
          <p:cNvPr id="216079" name="Rectangle 15"/>
          <p:cNvSpPr>
            <a:spLocks noChangeArrowheads="1"/>
          </p:cNvSpPr>
          <p:nvPr/>
        </p:nvSpPr>
        <p:spPr bwMode="auto">
          <a:xfrm>
            <a:off x="5559425" y="4752975"/>
            <a:ext cx="693738" cy="457200"/>
          </a:xfrm>
          <a:prstGeom prst="rect">
            <a:avLst/>
          </a:prstGeom>
          <a:noFill/>
          <a:ln w="9525">
            <a:noFill/>
            <a:miter lim="800000"/>
            <a:headEnd/>
            <a:tailEnd/>
          </a:ln>
          <a:effectLst/>
        </p:spPr>
        <p:txBody>
          <a:bodyPr wrap="none" lIns="92075" tIns="46038" rIns="92075" bIns="46038">
            <a:spAutoFit/>
          </a:bodyPr>
          <a:lstStyle/>
          <a:p>
            <a:r>
              <a:rPr lang="en-US">
                <a:solidFill>
                  <a:srgbClr val="FF0033"/>
                </a:solidFill>
              </a:rPr>
              <a:t>101</a:t>
            </a:r>
          </a:p>
        </p:txBody>
      </p:sp>
      <p:sp>
        <p:nvSpPr>
          <p:cNvPr id="216080" name="Rectangle 16"/>
          <p:cNvSpPr>
            <a:spLocks noChangeArrowheads="1"/>
          </p:cNvSpPr>
          <p:nvPr/>
        </p:nvSpPr>
        <p:spPr bwMode="auto">
          <a:xfrm>
            <a:off x="1524000" y="4132263"/>
            <a:ext cx="5746750" cy="457200"/>
          </a:xfrm>
          <a:prstGeom prst="rect">
            <a:avLst/>
          </a:prstGeom>
          <a:noFill/>
          <a:ln w="9525">
            <a:noFill/>
            <a:miter lim="800000"/>
            <a:headEnd/>
            <a:tailEnd/>
          </a:ln>
          <a:effectLst/>
        </p:spPr>
        <p:txBody>
          <a:bodyPr wrap="none" lIns="92075" tIns="46038" rIns="92075" bIns="46038">
            <a:spAutoFit/>
          </a:bodyPr>
          <a:lstStyle/>
          <a:p>
            <a:r>
              <a:rPr lang="en-US" dirty="0"/>
              <a:t>1          2          3          4            5            6</a:t>
            </a:r>
            <a:endParaRPr lang="en-US" b="0" dirty="0"/>
          </a:p>
        </p:txBody>
      </p:sp>
      <p:sp>
        <p:nvSpPr>
          <p:cNvPr id="216081" name="Rectangle 17"/>
          <p:cNvSpPr>
            <a:spLocks noChangeArrowheads="1"/>
          </p:cNvSpPr>
          <p:nvPr/>
        </p:nvSpPr>
        <p:spPr bwMode="auto">
          <a:xfrm>
            <a:off x="5400675" y="4584700"/>
            <a:ext cx="1139825" cy="708025"/>
          </a:xfrm>
          <a:prstGeom prst="rect">
            <a:avLst/>
          </a:prstGeom>
          <a:noFill/>
          <a:ln w="76200">
            <a:solidFill>
              <a:srgbClr val="FF0033"/>
            </a:solidFill>
            <a:miter lim="800000"/>
            <a:headEnd type="none" w="sm" len="sm"/>
            <a:tailEnd type="none" w="sm" len="sm"/>
          </a:ln>
          <a:effectLst/>
        </p:spPr>
        <p:txBody>
          <a:bodyPr wrap="none" anchor="ctr"/>
          <a:lstStyle/>
          <a:p>
            <a:endParaRPr lang="en-IN"/>
          </a:p>
        </p:txBody>
      </p:sp>
      <p:sp>
        <p:nvSpPr>
          <p:cNvPr id="216082" name="Rectangle 18"/>
          <p:cNvSpPr>
            <a:spLocks noChangeArrowheads="1"/>
          </p:cNvSpPr>
          <p:nvPr/>
        </p:nvSpPr>
        <p:spPr bwMode="auto">
          <a:xfrm>
            <a:off x="6553200" y="4584700"/>
            <a:ext cx="1152525" cy="708025"/>
          </a:xfrm>
          <a:prstGeom prst="rect">
            <a:avLst/>
          </a:prstGeom>
          <a:noFill/>
          <a:ln w="76200">
            <a:solidFill>
              <a:srgbClr val="FF0033"/>
            </a:solidFill>
            <a:miter lim="800000"/>
            <a:headEnd type="none" w="sm" len="sm"/>
            <a:tailEnd type="none" w="sm" len="sm"/>
          </a:ln>
          <a:effectLst/>
        </p:spPr>
        <p:txBody>
          <a:bodyPr wrap="none" anchor="ctr"/>
          <a:lstStyle/>
          <a:p>
            <a:endParaRPr lang="en-IN"/>
          </a:p>
        </p:txBody>
      </p:sp>
      <p:sp>
        <p:nvSpPr>
          <p:cNvPr id="216083" name="AutoShape 19"/>
          <p:cNvSpPr>
            <a:spLocks noChangeArrowheads="1"/>
          </p:cNvSpPr>
          <p:nvPr/>
        </p:nvSpPr>
        <p:spPr bwMode="auto">
          <a:xfrm>
            <a:off x="5289550" y="4156075"/>
            <a:ext cx="2501900" cy="1536700"/>
          </a:xfrm>
          <a:prstGeom prst="irregularSeal1">
            <a:avLst/>
          </a:prstGeom>
          <a:solidFill>
            <a:srgbClr val="FFCC00"/>
          </a:solidFill>
          <a:ln w="38100">
            <a:solidFill>
              <a:schemeClr val="tx1"/>
            </a:solidFill>
            <a:miter lim="800000"/>
            <a:headEnd type="none" w="sm" len="sm"/>
            <a:tailEnd type="none" w="sm" len="sm"/>
          </a:ln>
          <a:effectLst/>
        </p:spPr>
        <p:txBody>
          <a:bodyPr wrap="none" anchor="ctr"/>
          <a:lstStyle/>
          <a:p>
            <a:pPr algn="ctr"/>
            <a:r>
              <a:rPr lang="en-US"/>
              <a:t>Swap</a:t>
            </a:r>
          </a:p>
        </p:txBody>
      </p:sp>
      <p:grpSp>
        <p:nvGrpSpPr>
          <p:cNvPr id="2" name="Group 20"/>
          <p:cNvGrpSpPr>
            <a:grpSpLocks/>
          </p:cNvGrpSpPr>
          <p:nvPr/>
        </p:nvGrpSpPr>
        <p:grpSpPr bwMode="auto">
          <a:xfrm>
            <a:off x="5400675" y="4591050"/>
            <a:ext cx="2328863" cy="708025"/>
            <a:chOff x="760" y="2895"/>
            <a:chExt cx="1272" cy="446"/>
          </a:xfrm>
        </p:grpSpPr>
        <p:sp>
          <p:nvSpPr>
            <p:cNvPr id="216085" name="Rectangle 21"/>
            <p:cNvSpPr>
              <a:spLocks noChangeArrowheads="1"/>
            </p:cNvSpPr>
            <p:nvPr/>
          </p:nvSpPr>
          <p:spPr bwMode="auto">
            <a:xfrm>
              <a:off x="760" y="2895"/>
              <a:ext cx="636" cy="446"/>
            </a:xfrm>
            <a:prstGeom prst="rect">
              <a:avLst/>
            </a:prstGeom>
            <a:solidFill>
              <a:schemeClr val="bg1"/>
            </a:solidFill>
            <a:ln w="76200">
              <a:solidFill>
                <a:srgbClr val="FF0033"/>
              </a:solidFill>
              <a:miter lim="800000"/>
              <a:headEnd type="none" w="sm" len="sm"/>
              <a:tailEnd type="none" w="sm" len="sm"/>
            </a:ln>
            <a:effectLst/>
          </p:spPr>
          <p:txBody>
            <a:bodyPr wrap="none" anchor="ctr"/>
            <a:lstStyle/>
            <a:p>
              <a:pPr algn="ctr"/>
              <a:r>
                <a:rPr lang="en-US"/>
                <a:t>5</a:t>
              </a:r>
            </a:p>
          </p:txBody>
        </p:sp>
        <p:sp>
          <p:nvSpPr>
            <p:cNvPr id="216086" name="Rectangle 22"/>
            <p:cNvSpPr>
              <a:spLocks noChangeArrowheads="1"/>
            </p:cNvSpPr>
            <p:nvPr/>
          </p:nvSpPr>
          <p:spPr bwMode="auto">
            <a:xfrm>
              <a:off x="1396" y="2895"/>
              <a:ext cx="636" cy="446"/>
            </a:xfrm>
            <a:prstGeom prst="rect">
              <a:avLst/>
            </a:prstGeom>
            <a:solidFill>
              <a:schemeClr val="bg1"/>
            </a:solidFill>
            <a:ln w="76200">
              <a:solidFill>
                <a:srgbClr val="FF0033"/>
              </a:solidFill>
              <a:miter lim="800000"/>
              <a:headEnd type="none" w="sm" len="sm"/>
              <a:tailEnd type="none" w="sm" len="sm"/>
            </a:ln>
            <a:effectLst/>
          </p:spPr>
          <p:txBody>
            <a:bodyPr wrap="none" anchor="ctr"/>
            <a:lstStyle/>
            <a:p>
              <a:pPr algn="ctr"/>
              <a:r>
                <a:rPr lang="en-US"/>
                <a:t>101</a:t>
              </a:r>
            </a:p>
          </p:txBody>
        </p:sp>
      </p:grpSp>
      <p:sp>
        <p:nvSpPr>
          <p:cNvPr id="23" name="Rounded Rectangle 22"/>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defRPr/>
            </a:pPr>
            <a:r>
              <a:rPr lang="en-US" sz="3200" b="1" dirty="0" err="1" smtClean="0">
                <a:solidFill>
                  <a:schemeClr val="bg1"/>
                </a:solidFill>
                <a:latin typeface="+mj-lt"/>
              </a:rPr>
              <a:t>Contd</a:t>
            </a:r>
            <a:r>
              <a:rPr lang="en-US" sz="3200" b="1" dirty="0" smtClean="0">
                <a:solidFill>
                  <a:schemeClr val="bg1"/>
                </a:solidFill>
                <a:latin typeface="+mj-lt"/>
              </a:rPr>
              <a:t>… </a:t>
            </a:r>
            <a:endParaRPr lang="en-US" sz="3200" b="1" dirty="0">
              <a:solidFill>
                <a:schemeClr val="bg1"/>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16083"/>
                                        </p:tgtEl>
                                        <p:attrNameLst>
                                          <p:attrName>style.visibility</p:attrName>
                                        </p:attrNameLst>
                                      </p:cBhvr>
                                      <p:to>
                                        <p:strVal val="visible"/>
                                      </p:to>
                                    </p:set>
                                    <p:anim calcmode="lin" valueType="num">
                                      <p:cBhvr>
                                        <p:cTn id="7" dur="500" fill="hold"/>
                                        <p:tgtEl>
                                          <p:spTgt spid="216083"/>
                                        </p:tgtEl>
                                        <p:attrNameLst>
                                          <p:attrName>ppt_w</p:attrName>
                                        </p:attrNameLst>
                                      </p:cBhvr>
                                      <p:tavLst>
                                        <p:tav tm="0">
                                          <p:val>
                                            <p:fltVal val="0"/>
                                          </p:val>
                                        </p:tav>
                                        <p:tav tm="100000">
                                          <p:val>
                                            <p:strVal val="#ppt_w"/>
                                          </p:val>
                                        </p:tav>
                                      </p:tavLst>
                                    </p:anim>
                                    <p:anim calcmode="lin" valueType="num">
                                      <p:cBhvr>
                                        <p:cTn id="8" dur="500" fill="hold"/>
                                        <p:tgtEl>
                                          <p:spTgt spid="216083"/>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5"/>
                                            </p:cond>
                                          </p:stCondLst>
                                        </p:cTn>
                                        <p:tgtEl>
                                          <p:spTgt spid="216083"/>
                                        </p:tgtEl>
                                        <p:attrNameLst>
                                          <p:attrName>style.visibility</p:attrName>
                                        </p:attrNameLst>
                                      </p:cBhvr>
                                      <p:to>
                                        <p:strVal val="hidden"/>
                                      </p:to>
                                    </p:set>
                                  </p:sub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83"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395536" y="836712"/>
            <a:ext cx="8229600" cy="1143000"/>
          </a:xfrm>
        </p:spPr>
        <p:txBody>
          <a:bodyPr>
            <a:normAutofit/>
          </a:bodyPr>
          <a:lstStyle/>
          <a:p>
            <a:r>
              <a:rPr lang="en-US" dirty="0"/>
              <a:t>"Bubbling Up" the Largest Element</a:t>
            </a:r>
          </a:p>
        </p:txBody>
      </p:sp>
      <p:sp>
        <p:nvSpPr>
          <p:cNvPr id="217091" name="Rectangle 3"/>
          <p:cNvSpPr>
            <a:spLocks noGrp="1" noChangeArrowheads="1"/>
          </p:cNvSpPr>
          <p:nvPr>
            <p:ph idx="1"/>
          </p:nvPr>
        </p:nvSpPr>
        <p:spPr>
          <a:xfrm>
            <a:off x="467544" y="2132856"/>
            <a:ext cx="8229600" cy="4525963"/>
          </a:xfrm>
        </p:spPr>
        <p:txBody>
          <a:bodyPr/>
          <a:lstStyle/>
          <a:p>
            <a:r>
              <a:rPr lang="en-US" b="1" dirty="0"/>
              <a:t>Traverse a collection of elements</a:t>
            </a:r>
          </a:p>
          <a:p>
            <a:pPr lvl="1"/>
            <a:r>
              <a:rPr lang="en-US" b="1" dirty="0"/>
              <a:t>Move from the front to the end</a:t>
            </a:r>
          </a:p>
          <a:p>
            <a:pPr lvl="1"/>
            <a:r>
              <a:rPr lang="en-US" b="1" dirty="0"/>
              <a:t>“Bubble” the largest value to the end using pair-wise comparisons and swapping</a:t>
            </a:r>
          </a:p>
        </p:txBody>
      </p:sp>
      <p:sp>
        <p:nvSpPr>
          <p:cNvPr id="217092" name="Rectangle 4"/>
          <p:cNvSpPr>
            <a:spLocks noChangeArrowheads="1"/>
          </p:cNvSpPr>
          <p:nvPr/>
        </p:nvSpPr>
        <p:spPr bwMode="auto">
          <a:xfrm>
            <a:off x="1211263" y="4592638"/>
            <a:ext cx="6518275" cy="715962"/>
          </a:xfrm>
          <a:prstGeom prst="rect">
            <a:avLst/>
          </a:prstGeom>
          <a:noFill/>
          <a:ln w="38100">
            <a:solidFill>
              <a:schemeClr val="tx1"/>
            </a:solidFill>
            <a:miter lim="800000"/>
            <a:headEnd/>
            <a:tailEnd/>
          </a:ln>
          <a:effectLst/>
        </p:spPr>
        <p:txBody>
          <a:bodyPr wrap="none" anchor="ctr"/>
          <a:lstStyle/>
          <a:p>
            <a:endParaRPr lang="en-IN"/>
          </a:p>
        </p:txBody>
      </p:sp>
      <p:sp>
        <p:nvSpPr>
          <p:cNvPr id="217093" name="Line 5"/>
          <p:cNvSpPr>
            <a:spLocks noChangeShapeType="1"/>
          </p:cNvSpPr>
          <p:nvPr/>
        </p:nvSpPr>
        <p:spPr bwMode="auto">
          <a:xfrm>
            <a:off x="2220913" y="4587875"/>
            <a:ext cx="0" cy="712788"/>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17094" name="Line 6"/>
          <p:cNvSpPr>
            <a:spLocks noChangeShapeType="1"/>
          </p:cNvSpPr>
          <p:nvPr/>
        </p:nvSpPr>
        <p:spPr bwMode="auto">
          <a:xfrm>
            <a:off x="3238500" y="4587875"/>
            <a:ext cx="0" cy="725488"/>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17095" name="Line 7"/>
          <p:cNvSpPr>
            <a:spLocks noChangeShapeType="1"/>
          </p:cNvSpPr>
          <p:nvPr/>
        </p:nvSpPr>
        <p:spPr bwMode="auto">
          <a:xfrm>
            <a:off x="4276725" y="4587875"/>
            <a:ext cx="0" cy="725488"/>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17096" name="Line 8"/>
          <p:cNvSpPr>
            <a:spLocks noChangeShapeType="1"/>
          </p:cNvSpPr>
          <p:nvPr/>
        </p:nvSpPr>
        <p:spPr bwMode="auto">
          <a:xfrm>
            <a:off x="5386388" y="4587875"/>
            <a:ext cx="0" cy="725488"/>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17097" name="Line 9"/>
          <p:cNvSpPr>
            <a:spLocks noChangeShapeType="1"/>
          </p:cNvSpPr>
          <p:nvPr/>
        </p:nvSpPr>
        <p:spPr bwMode="auto">
          <a:xfrm>
            <a:off x="6540500" y="4600575"/>
            <a:ext cx="0" cy="700088"/>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17099" name="Rectangle 11"/>
          <p:cNvSpPr>
            <a:spLocks noChangeArrowheads="1"/>
          </p:cNvSpPr>
          <p:nvPr/>
        </p:nvSpPr>
        <p:spPr bwMode="auto">
          <a:xfrm>
            <a:off x="4516438" y="4754563"/>
            <a:ext cx="523875" cy="457200"/>
          </a:xfrm>
          <a:prstGeom prst="rect">
            <a:avLst/>
          </a:prstGeom>
          <a:noFill/>
          <a:ln w="9525">
            <a:noFill/>
            <a:miter lim="800000"/>
            <a:headEnd/>
            <a:tailEnd/>
          </a:ln>
          <a:effectLst/>
        </p:spPr>
        <p:txBody>
          <a:bodyPr wrap="none" lIns="92075" tIns="46038" rIns="92075" bIns="46038">
            <a:spAutoFit/>
          </a:bodyPr>
          <a:lstStyle/>
          <a:p>
            <a:r>
              <a:rPr lang="en-US"/>
              <a:t>77</a:t>
            </a:r>
            <a:endParaRPr lang="en-US" b="0"/>
          </a:p>
        </p:txBody>
      </p:sp>
      <p:sp>
        <p:nvSpPr>
          <p:cNvPr id="217100" name="Rectangle 12"/>
          <p:cNvSpPr>
            <a:spLocks noChangeArrowheads="1"/>
          </p:cNvSpPr>
          <p:nvPr/>
        </p:nvSpPr>
        <p:spPr bwMode="auto">
          <a:xfrm>
            <a:off x="3430588" y="4767263"/>
            <a:ext cx="523875" cy="457200"/>
          </a:xfrm>
          <a:prstGeom prst="rect">
            <a:avLst/>
          </a:prstGeom>
          <a:noFill/>
          <a:ln w="9525">
            <a:noFill/>
            <a:miter lim="800000"/>
            <a:headEnd/>
            <a:tailEnd/>
          </a:ln>
          <a:effectLst/>
        </p:spPr>
        <p:txBody>
          <a:bodyPr wrap="none" lIns="92075" tIns="46038" rIns="92075" bIns="46038">
            <a:spAutoFit/>
          </a:bodyPr>
          <a:lstStyle/>
          <a:p>
            <a:r>
              <a:rPr lang="en-US"/>
              <a:t>12</a:t>
            </a:r>
            <a:endParaRPr lang="en-US" b="0"/>
          </a:p>
        </p:txBody>
      </p:sp>
      <p:sp>
        <p:nvSpPr>
          <p:cNvPr id="217101" name="Rectangle 13"/>
          <p:cNvSpPr>
            <a:spLocks noChangeArrowheads="1"/>
          </p:cNvSpPr>
          <p:nvPr/>
        </p:nvSpPr>
        <p:spPr bwMode="auto">
          <a:xfrm>
            <a:off x="2344738" y="4767263"/>
            <a:ext cx="523875" cy="457200"/>
          </a:xfrm>
          <a:prstGeom prst="rect">
            <a:avLst/>
          </a:prstGeom>
          <a:noFill/>
          <a:ln w="9525">
            <a:noFill/>
            <a:miter lim="800000"/>
            <a:headEnd/>
            <a:tailEnd/>
          </a:ln>
          <a:effectLst/>
        </p:spPr>
        <p:txBody>
          <a:bodyPr wrap="none" lIns="92075" tIns="46038" rIns="92075" bIns="46038">
            <a:spAutoFit/>
          </a:bodyPr>
          <a:lstStyle/>
          <a:p>
            <a:r>
              <a:rPr lang="en-US"/>
              <a:t>35</a:t>
            </a:r>
            <a:endParaRPr lang="en-US" b="0"/>
          </a:p>
        </p:txBody>
      </p:sp>
      <p:sp>
        <p:nvSpPr>
          <p:cNvPr id="217102" name="Rectangle 14"/>
          <p:cNvSpPr>
            <a:spLocks noChangeArrowheads="1"/>
          </p:cNvSpPr>
          <p:nvPr/>
        </p:nvSpPr>
        <p:spPr bwMode="auto">
          <a:xfrm>
            <a:off x="1376363" y="4781550"/>
            <a:ext cx="523875" cy="457200"/>
          </a:xfrm>
          <a:prstGeom prst="rect">
            <a:avLst/>
          </a:prstGeom>
          <a:noFill/>
          <a:ln w="9525">
            <a:noFill/>
            <a:miter lim="800000"/>
            <a:headEnd/>
            <a:tailEnd/>
          </a:ln>
          <a:effectLst/>
        </p:spPr>
        <p:txBody>
          <a:bodyPr wrap="none" lIns="92075" tIns="46038" rIns="92075" bIns="46038">
            <a:spAutoFit/>
          </a:bodyPr>
          <a:lstStyle/>
          <a:p>
            <a:r>
              <a:rPr lang="en-US"/>
              <a:t>42</a:t>
            </a:r>
            <a:endParaRPr lang="en-US" b="0"/>
          </a:p>
        </p:txBody>
      </p:sp>
      <p:sp>
        <p:nvSpPr>
          <p:cNvPr id="217103" name="Rectangle 15"/>
          <p:cNvSpPr>
            <a:spLocks noChangeArrowheads="1"/>
          </p:cNvSpPr>
          <p:nvPr/>
        </p:nvSpPr>
        <p:spPr bwMode="auto">
          <a:xfrm>
            <a:off x="5559425" y="4752975"/>
            <a:ext cx="522288" cy="457200"/>
          </a:xfrm>
          <a:prstGeom prst="rect">
            <a:avLst/>
          </a:prstGeom>
          <a:noFill/>
          <a:ln w="9525">
            <a:noFill/>
            <a:miter lim="800000"/>
            <a:headEnd/>
            <a:tailEnd/>
          </a:ln>
          <a:effectLst/>
        </p:spPr>
        <p:txBody>
          <a:bodyPr wrap="none" lIns="92075" tIns="46038" rIns="92075" bIns="46038">
            <a:spAutoFit/>
          </a:bodyPr>
          <a:lstStyle/>
          <a:p>
            <a:r>
              <a:rPr lang="en-US"/>
              <a:t>  5</a:t>
            </a:r>
          </a:p>
        </p:txBody>
      </p:sp>
      <p:sp>
        <p:nvSpPr>
          <p:cNvPr id="217104" name="Rectangle 16"/>
          <p:cNvSpPr>
            <a:spLocks noChangeArrowheads="1"/>
          </p:cNvSpPr>
          <p:nvPr/>
        </p:nvSpPr>
        <p:spPr bwMode="auto">
          <a:xfrm>
            <a:off x="1524000" y="4132263"/>
            <a:ext cx="5746750" cy="457200"/>
          </a:xfrm>
          <a:prstGeom prst="rect">
            <a:avLst/>
          </a:prstGeom>
          <a:noFill/>
          <a:ln w="9525">
            <a:noFill/>
            <a:miter lim="800000"/>
            <a:headEnd/>
            <a:tailEnd/>
          </a:ln>
          <a:effectLst/>
        </p:spPr>
        <p:txBody>
          <a:bodyPr wrap="none" lIns="92075" tIns="46038" rIns="92075" bIns="46038">
            <a:spAutoFit/>
          </a:bodyPr>
          <a:lstStyle/>
          <a:p>
            <a:r>
              <a:rPr lang="en-US"/>
              <a:t>1          2          3          4            5            6</a:t>
            </a:r>
            <a:endParaRPr lang="en-US" b="0"/>
          </a:p>
        </p:txBody>
      </p:sp>
      <p:sp>
        <p:nvSpPr>
          <p:cNvPr id="217106" name="Rectangle 18"/>
          <p:cNvSpPr>
            <a:spLocks noChangeArrowheads="1"/>
          </p:cNvSpPr>
          <p:nvPr/>
        </p:nvSpPr>
        <p:spPr bwMode="auto">
          <a:xfrm>
            <a:off x="6553200" y="4584700"/>
            <a:ext cx="1152525" cy="708025"/>
          </a:xfrm>
          <a:prstGeom prst="rect">
            <a:avLst/>
          </a:prstGeom>
          <a:noFill/>
          <a:ln w="76200">
            <a:solidFill>
              <a:srgbClr val="3333FF"/>
            </a:solidFill>
            <a:miter lim="800000"/>
            <a:headEnd type="none" w="sm" len="sm"/>
            <a:tailEnd type="none" w="sm" len="sm"/>
          </a:ln>
          <a:effectLst/>
        </p:spPr>
        <p:txBody>
          <a:bodyPr wrap="none" anchor="ctr"/>
          <a:lstStyle/>
          <a:p>
            <a:pPr algn="ctr"/>
            <a:r>
              <a:rPr lang="en-US">
                <a:solidFill>
                  <a:srgbClr val="3333FF"/>
                </a:solidFill>
              </a:rPr>
              <a:t>101</a:t>
            </a:r>
          </a:p>
        </p:txBody>
      </p:sp>
      <p:sp>
        <p:nvSpPr>
          <p:cNvPr id="217111" name="Text Box 23"/>
          <p:cNvSpPr txBox="1">
            <a:spLocks noChangeArrowheads="1"/>
          </p:cNvSpPr>
          <p:nvPr/>
        </p:nvSpPr>
        <p:spPr bwMode="auto">
          <a:xfrm>
            <a:off x="1990725" y="5524500"/>
            <a:ext cx="4572000" cy="457200"/>
          </a:xfrm>
          <a:prstGeom prst="rect">
            <a:avLst/>
          </a:prstGeom>
          <a:noFill/>
          <a:ln w="12700">
            <a:noFill/>
            <a:miter lim="800000"/>
            <a:headEnd type="none" w="sm" len="sm"/>
            <a:tailEnd type="none" w="sm" len="sm"/>
          </a:ln>
          <a:effectLst/>
        </p:spPr>
        <p:txBody>
          <a:bodyPr wrap="none">
            <a:spAutoFit/>
          </a:bodyPr>
          <a:lstStyle/>
          <a:p>
            <a:r>
              <a:rPr lang="en-US">
                <a:solidFill>
                  <a:srgbClr val="3333FF"/>
                </a:solidFill>
              </a:rPr>
              <a:t>Largest value correctly placed</a:t>
            </a:r>
          </a:p>
        </p:txBody>
      </p:sp>
      <p:sp>
        <p:nvSpPr>
          <p:cNvPr id="18" name="Rounded Rectangle 17"/>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defRPr/>
            </a:pPr>
            <a:r>
              <a:rPr lang="en-US" sz="3200" b="1" dirty="0" err="1" smtClean="0">
                <a:solidFill>
                  <a:schemeClr val="bg1"/>
                </a:solidFill>
                <a:latin typeface="+mj-lt"/>
              </a:rPr>
              <a:t>Contd</a:t>
            </a:r>
            <a:r>
              <a:rPr lang="en-US" sz="3200" b="1" dirty="0" smtClean="0">
                <a:solidFill>
                  <a:schemeClr val="bg1"/>
                </a:solidFill>
                <a:latin typeface="+mj-lt"/>
              </a:rPr>
              <a:t>… </a:t>
            </a:r>
            <a:endParaRPr lang="en-US" sz="3200" b="1" dirty="0">
              <a:solidFill>
                <a:schemeClr val="bg1"/>
              </a:solidFill>
              <a:latin typeface="+mj-l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xfrm>
            <a:off x="467544" y="980728"/>
            <a:ext cx="8229600" cy="1143000"/>
          </a:xfrm>
        </p:spPr>
        <p:txBody>
          <a:bodyPr/>
          <a:lstStyle/>
          <a:p>
            <a:r>
              <a:rPr lang="en-US" dirty="0"/>
              <a:t>Items of Interest</a:t>
            </a:r>
          </a:p>
        </p:txBody>
      </p:sp>
      <p:sp>
        <p:nvSpPr>
          <p:cNvPr id="218115" name="Rectangle 3"/>
          <p:cNvSpPr>
            <a:spLocks noGrp="1" noChangeArrowheads="1"/>
          </p:cNvSpPr>
          <p:nvPr>
            <p:ph idx="1"/>
          </p:nvPr>
        </p:nvSpPr>
        <p:spPr>
          <a:xfrm>
            <a:off x="827584" y="2276872"/>
            <a:ext cx="7772400" cy="4343400"/>
          </a:xfrm>
        </p:spPr>
        <p:txBody>
          <a:bodyPr/>
          <a:lstStyle/>
          <a:p>
            <a:r>
              <a:rPr lang="en-US" sz="2800" b="1" dirty="0"/>
              <a:t>Notice that only the largest value is correctly placed</a:t>
            </a:r>
          </a:p>
          <a:p>
            <a:r>
              <a:rPr lang="en-US" sz="2800" b="1" dirty="0">
                <a:solidFill>
                  <a:srgbClr val="3333FF"/>
                </a:solidFill>
              </a:rPr>
              <a:t>All other values are still out of order</a:t>
            </a:r>
          </a:p>
          <a:p>
            <a:r>
              <a:rPr lang="en-US" sz="2800" b="1" dirty="0"/>
              <a:t>So we need to </a:t>
            </a:r>
            <a:r>
              <a:rPr lang="en-US" sz="2800" b="1" dirty="0">
                <a:solidFill>
                  <a:srgbClr val="FF0033"/>
                </a:solidFill>
              </a:rPr>
              <a:t>repeat this process</a:t>
            </a:r>
          </a:p>
        </p:txBody>
      </p:sp>
      <p:sp>
        <p:nvSpPr>
          <p:cNvPr id="218116" name="Rectangle 4"/>
          <p:cNvSpPr>
            <a:spLocks noChangeArrowheads="1"/>
          </p:cNvSpPr>
          <p:nvPr/>
        </p:nvSpPr>
        <p:spPr bwMode="auto">
          <a:xfrm>
            <a:off x="1211263" y="4592638"/>
            <a:ext cx="6518275" cy="715962"/>
          </a:xfrm>
          <a:prstGeom prst="rect">
            <a:avLst/>
          </a:prstGeom>
          <a:noFill/>
          <a:ln w="38100">
            <a:solidFill>
              <a:schemeClr val="tx1"/>
            </a:solidFill>
            <a:miter lim="800000"/>
            <a:headEnd/>
            <a:tailEnd/>
          </a:ln>
          <a:effectLst/>
        </p:spPr>
        <p:txBody>
          <a:bodyPr wrap="none" anchor="ctr"/>
          <a:lstStyle/>
          <a:p>
            <a:endParaRPr lang="en-IN"/>
          </a:p>
        </p:txBody>
      </p:sp>
      <p:sp>
        <p:nvSpPr>
          <p:cNvPr id="218117" name="Line 5"/>
          <p:cNvSpPr>
            <a:spLocks noChangeShapeType="1"/>
          </p:cNvSpPr>
          <p:nvPr/>
        </p:nvSpPr>
        <p:spPr bwMode="auto">
          <a:xfrm>
            <a:off x="2220913" y="4587875"/>
            <a:ext cx="0" cy="712788"/>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18118" name="Line 6"/>
          <p:cNvSpPr>
            <a:spLocks noChangeShapeType="1"/>
          </p:cNvSpPr>
          <p:nvPr/>
        </p:nvSpPr>
        <p:spPr bwMode="auto">
          <a:xfrm>
            <a:off x="3238500" y="4587875"/>
            <a:ext cx="0" cy="725488"/>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18119" name="Line 7"/>
          <p:cNvSpPr>
            <a:spLocks noChangeShapeType="1"/>
          </p:cNvSpPr>
          <p:nvPr/>
        </p:nvSpPr>
        <p:spPr bwMode="auto">
          <a:xfrm>
            <a:off x="4276725" y="4587875"/>
            <a:ext cx="0" cy="725488"/>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18120" name="Line 8"/>
          <p:cNvSpPr>
            <a:spLocks noChangeShapeType="1"/>
          </p:cNvSpPr>
          <p:nvPr/>
        </p:nvSpPr>
        <p:spPr bwMode="auto">
          <a:xfrm>
            <a:off x="5386388" y="4587875"/>
            <a:ext cx="0" cy="725488"/>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18121" name="Line 9"/>
          <p:cNvSpPr>
            <a:spLocks noChangeShapeType="1"/>
          </p:cNvSpPr>
          <p:nvPr/>
        </p:nvSpPr>
        <p:spPr bwMode="auto">
          <a:xfrm>
            <a:off x="6540500" y="4600575"/>
            <a:ext cx="0" cy="700088"/>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18122" name="Rectangle 10"/>
          <p:cNvSpPr>
            <a:spLocks noChangeArrowheads="1"/>
          </p:cNvSpPr>
          <p:nvPr/>
        </p:nvSpPr>
        <p:spPr bwMode="auto">
          <a:xfrm>
            <a:off x="4516438" y="4754563"/>
            <a:ext cx="523875" cy="457200"/>
          </a:xfrm>
          <a:prstGeom prst="rect">
            <a:avLst/>
          </a:prstGeom>
          <a:noFill/>
          <a:ln w="9525">
            <a:noFill/>
            <a:miter lim="800000"/>
            <a:headEnd/>
            <a:tailEnd/>
          </a:ln>
          <a:effectLst/>
        </p:spPr>
        <p:txBody>
          <a:bodyPr wrap="none" lIns="92075" tIns="46038" rIns="92075" bIns="46038">
            <a:spAutoFit/>
          </a:bodyPr>
          <a:lstStyle/>
          <a:p>
            <a:r>
              <a:rPr lang="en-US"/>
              <a:t>77</a:t>
            </a:r>
            <a:endParaRPr lang="en-US" b="0"/>
          </a:p>
        </p:txBody>
      </p:sp>
      <p:sp>
        <p:nvSpPr>
          <p:cNvPr id="218123" name="Rectangle 11"/>
          <p:cNvSpPr>
            <a:spLocks noChangeArrowheads="1"/>
          </p:cNvSpPr>
          <p:nvPr/>
        </p:nvSpPr>
        <p:spPr bwMode="auto">
          <a:xfrm>
            <a:off x="3430588" y="4767263"/>
            <a:ext cx="523875" cy="457200"/>
          </a:xfrm>
          <a:prstGeom prst="rect">
            <a:avLst/>
          </a:prstGeom>
          <a:noFill/>
          <a:ln w="9525">
            <a:noFill/>
            <a:miter lim="800000"/>
            <a:headEnd/>
            <a:tailEnd/>
          </a:ln>
          <a:effectLst/>
        </p:spPr>
        <p:txBody>
          <a:bodyPr wrap="none" lIns="92075" tIns="46038" rIns="92075" bIns="46038">
            <a:spAutoFit/>
          </a:bodyPr>
          <a:lstStyle/>
          <a:p>
            <a:r>
              <a:rPr lang="en-US"/>
              <a:t>12</a:t>
            </a:r>
            <a:endParaRPr lang="en-US" b="0"/>
          </a:p>
        </p:txBody>
      </p:sp>
      <p:sp>
        <p:nvSpPr>
          <p:cNvPr id="218124" name="Rectangle 12"/>
          <p:cNvSpPr>
            <a:spLocks noChangeArrowheads="1"/>
          </p:cNvSpPr>
          <p:nvPr/>
        </p:nvSpPr>
        <p:spPr bwMode="auto">
          <a:xfrm>
            <a:off x="2344738" y="4767263"/>
            <a:ext cx="523875" cy="457200"/>
          </a:xfrm>
          <a:prstGeom prst="rect">
            <a:avLst/>
          </a:prstGeom>
          <a:noFill/>
          <a:ln w="9525">
            <a:noFill/>
            <a:miter lim="800000"/>
            <a:headEnd/>
            <a:tailEnd/>
          </a:ln>
          <a:effectLst/>
        </p:spPr>
        <p:txBody>
          <a:bodyPr wrap="none" lIns="92075" tIns="46038" rIns="92075" bIns="46038">
            <a:spAutoFit/>
          </a:bodyPr>
          <a:lstStyle/>
          <a:p>
            <a:r>
              <a:rPr lang="en-US"/>
              <a:t>35</a:t>
            </a:r>
            <a:endParaRPr lang="en-US" b="0"/>
          </a:p>
        </p:txBody>
      </p:sp>
      <p:sp>
        <p:nvSpPr>
          <p:cNvPr id="218125" name="Rectangle 13"/>
          <p:cNvSpPr>
            <a:spLocks noChangeArrowheads="1"/>
          </p:cNvSpPr>
          <p:nvPr/>
        </p:nvSpPr>
        <p:spPr bwMode="auto">
          <a:xfrm>
            <a:off x="1376363" y="4781550"/>
            <a:ext cx="523875" cy="457200"/>
          </a:xfrm>
          <a:prstGeom prst="rect">
            <a:avLst/>
          </a:prstGeom>
          <a:noFill/>
          <a:ln w="9525">
            <a:noFill/>
            <a:miter lim="800000"/>
            <a:headEnd/>
            <a:tailEnd/>
          </a:ln>
          <a:effectLst/>
        </p:spPr>
        <p:txBody>
          <a:bodyPr wrap="none" lIns="92075" tIns="46038" rIns="92075" bIns="46038">
            <a:spAutoFit/>
          </a:bodyPr>
          <a:lstStyle/>
          <a:p>
            <a:r>
              <a:rPr lang="en-US"/>
              <a:t>42</a:t>
            </a:r>
            <a:endParaRPr lang="en-US" b="0"/>
          </a:p>
        </p:txBody>
      </p:sp>
      <p:sp>
        <p:nvSpPr>
          <p:cNvPr id="218126" name="Rectangle 14"/>
          <p:cNvSpPr>
            <a:spLocks noChangeArrowheads="1"/>
          </p:cNvSpPr>
          <p:nvPr/>
        </p:nvSpPr>
        <p:spPr bwMode="auto">
          <a:xfrm>
            <a:off x="5559425" y="4752975"/>
            <a:ext cx="522288" cy="457200"/>
          </a:xfrm>
          <a:prstGeom prst="rect">
            <a:avLst/>
          </a:prstGeom>
          <a:noFill/>
          <a:ln w="9525">
            <a:noFill/>
            <a:miter lim="800000"/>
            <a:headEnd/>
            <a:tailEnd/>
          </a:ln>
          <a:effectLst/>
        </p:spPr>
        <p:txBody>
          <a:bodyPr wrap="none" lIns="92075" tIns="46038" rIns="92075" bIns="46038">
            <a:spAutoFit/>
          </a:bodyPr>
          <a:lstStyle/>
          <a:p>
            <a:r>
              <a:rPr lang="en-US"/>
              <a:t>  5</a:t>
            </a:r>
          </a:p>
        </p:txBody>
      </p:sp>
      <p:sp>
        <p:nvSpPr>
          <p:cNvPr id="218127" name="Rectangle 15"/>
          <p:cNvSpPr>
            <a:spLocks noChangeArrowheads="1"/>
          </p:cNvSpPr>
          <p:nvPr/>
        </p:nvSpPr>
        <p:spPr bwMode="auto">
          <a:xfrm>
            <a:off x="1524000" y="4132263"/>
            <a:ext cx="5746750" cy="457200"/>
          </a:xfrm>
          <a:prstGeom prst="rect">
            <a:avLst/>
          </a:prstGeom>
          <a:noFill/>
          <a:ln w="9525">
            <a:noFill/>
            <a:miter lim="800000"/>
            <a:headEnd/>
            <a:tailEnd/>
          </a:ln>
          <a:effectLst/>
        </p:spPr>
        <p:txBody>
          <a:bodyPr wrap="none" lIns="92075" tIns="46038" rIns="92075" bIns="46038">
            <a:spAutoFit/>
          </a:bodyPr>
          <a:lstStyle/>
          <a:p>
            <a:r>
              <a:rPr lang="en-US"/>
              <a:t>1          2          3          4            5            6</a:t>
            </a:r>
            <a:endParaRPr lang="en-US" b="0"/>
          </a:p>
        </p:txBody>
      </p:sp>
      <p:sp>
        <p:nvSpPr>
          <p:cNvPr id="218128" name="Rectangle 16"/>
          <p:cNvSpPr>
            <a:spLocks noChangeArrowheads="1"/>
          </p:cNvSpPr>
          <p:nvPr/>
        </p:nvSpPr>
        <p:spPr bwMode="auto">
          <a:xfrm>
            <a:off x="6553200" y="4584700"/>
            <a:ext cx="1152525" cy="708025"/>
          </a:xfrm>
          <a:prstGeom prst="rect">
            <a:avLst/>
          </a:prstGeom>
          <a:noFill/>
          <a:ln w="76200">
            <a:solidFill>
              <a:srgbClr val="3333FF"/>
            </a:solidFill>
            <a:miter lim="800000"/>
            <a:headEnd type="none" w="sm" len="sm"/>
            <a:tailEnd type="none" w="sm" len="sm"/>
          </a:ln>
          <a:effectLst/>
        </p:spPr>
        <p:txBody>
          <a:bodyPr wrap="none" anchor="ctr"/>
          <a:lstStyle/>
          <a:p>
            <a:pPr algn="ctr"/>
            <a:r>
              <a:rPr lang="en-US">
                <a:solidFill>
                  <a:srgbClr val="3333FF"/>
                </a:solidFill>
              </a:rPr>
              <a:t>101</a:t>
            </a:r>
          </a:p>
        </p:txBody>
      </p:sp>
      <p:sp>
        <p:nvSpPr>
          <p:cNvPr id="218129" name="Text Box 17"/>
          <p:cNvSpPr txBox="1">
            <a:spLocks noChangeArrowheads="1"/>
          </p:cNvSpPr>
          <p:nvPr/>
        </p:nvSpPr>
        <p:spPr bwMode="auto">
          <a:xfrm>
            <a:off x="1990725" y="5524500"/>
            <a:ext cx="4572000" cy="457200"/>
          </a:xfrm>
          <a:prstGeom prst="rect">
            <a:avLst/>
          </a:prstGeom>
          <a:noFill/>
          <a:ln w="12700">
            <a:noFill/>
            <a:miter lim="800000"/>
            <a:headEnd type="none" w="sm" len="sm"/>
            <a:tailEnd type="none" w="sm" len="sm"/>
          </a:ln>
          <a:effectLst/>
        </p:spPr>
        <p:txBody>
          <a:bodyPr wrap="none">
            <a:spAutoFit/>
          </a:bodyPr>
          <a:lstStyle/>
          <a:p>
            <a:r>
              <a:rPr lang="en-US">
                <a:solidFill>
                  <a:srgbClr val="3333FF"/>
                </a:solidFill>
              </a:rPr>
              <a:t>Largest value correctly placed</a:t>
            </a:r>
          </a:p>
        </p:txBody>
      </p:sp>
      <p:sp>
        <p:nvSpPr>
          <p:cNvPr id="18" name="Rounded Rectangle 17"/>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defRPr/>
            </a:pPr>
            <a:r>
              <a:rPr lang="en-US" sz="3200" b="1" dirty="0" err="1" smtClean="0">
                <a:solidFill>
                  <a:schemeClr val="bg1"/>
                </a:solidFill>
                <a:latin typeface="+mj-lt"/>
              </a:rPr>
              <a:t>Contd</a:t>
            </a:r>
            <a:r>
              <a:rPr lang="en-US" sz="3200" b="1" dirty="0" smtClean="0">
                <a:solidFill>
                  <a:schemeClr val="bg1"/>
                </a:solidFill>
                <a:latin typeface="+mj-lt"/>
              </a:rPr>
              <a:t>… </a:t>
            </a:r>
            <a:endParaRPr lang="en-US" sz="3200" b="1" dirty="0">
              <a:solidFill>
                <a:schemeClr val="bg1"/>
              </a:solidFill>
              <a:latin typeface="+mj-l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755576" y="1268760"/>
            <a:ext cx="7772400" cy="684213"/>
          </a:xfrm>
        </p:spPr>
        <p:txBody>
          <a:bodyPr>
            <a:normAutofit fontScale="90000"/>
          </a:bodyPr>
          <a:lstStyle/>
          <a:p>
            <a:r>
              <a:rPr lang="en-US" dirty="0"/>
              <a:t>Repeat “Bubble Up” How Many Times?</a:t>
            </a:r>
          </a:p>
        </p:txBody>
      </p:sp>
      <p:sp>
        <p:nvSpPr>
          <p:cNvPr id="219139" name="Rectangle 3"/>
          <p:cNvSpPr>
            <a:spLocks noGrp="1" noChangeArrowheads="1"/>
          </p:cNvSpPr>
          <p:nvPr>
            <p:ph idx="1"/>
          </p:nvPr>
        </p:nvSpPr>
        <p:spPr>
          <a:xfrm>
            <a:off x="755576" y="2060848"/>
            <a:ext cx="7248525" cy="4591050"/>
          </a:xfrm>
        </p:spPr>
        <p:txBody>
          <a:bodyPr/>
          <a:lstStyle/>
          <a:p>
            <a:pPr>
              <a:lnSpc>
                <a:spcPct val="90000"/>
              </a:lnSpc>
            </a:pPr>
            <a:r>
              <a:rPr lang="en-US" sz="2800" b="1" dirty="0"/>
              <a:t>If we have N elements…</a:t>
            </a:r>
          </a:p>
          <a:p>
            <a:pPr>
              <a:lnSpc>
                <a:spcPct val="90000"/>
              </a:lnSpc>
            </a:pPr>
            <a:endParaRPr lang="en-US" sz="2800" b="1" dirty="0"/>
          </a:p>
          <a:p>
            <a:pPr>
              <a:lnSpc>
                <a:spcPct val="90000"/>
              </a:lnSpc>
            </a:pPr>
            <a:r>
              <a:rPr lang="en-US" sz="2800" b="1" dirty="0"/>
              <a:t>And if each time we bubble an element, we place it in its correct location…</a:t>
            </a:r>
          </a:p>
          <a:p>
            <a:pPr>
              <a:lnSpc>
                <a:spcPct val="90000"/>
              </a:lnSpc>
            </a:pPr>
            <a:endParaRPr lang="en-US" sz="2800" b="1" dirty="0"/>
          </a:p>
          <a:p>
            <a:pPr>
              <a:lnSpc>
                <a:spcPct val="90000"/>
              </a:lnSpc>
            </a:pPr>
            <a:r>
              <a:rPr lang="en-US" sz="2800" b="1" dirty="0"/>
              <a:t>Then we </a:t>
            </a:r>
            <a:r>
              <a:rPr lang="en-US" sz="2800" b="1" dirty="0">
                <a:solidFill>
                  <a:srgbClr val="3333FF"/>
                </a:solidFill>
              </a:rPr>
              <a:t>repeat the “bubble up” process N – 1 times.</a:t>
            </a:r>
          </a:p>
          <a:p>
            <a:pPr>
              <a:lnSpc>
                <a:spcPct val="90000"/>
              </a:lnSpc>
            </a:pPr>
            <a:endParaRPr lang="en-US" sz="2800" b="1" dirty="0">
              <a:solidFill>
                <a:srgbClr val="3333FF"/>
              </a:solidFill>
            </a:endParaRPr>
          </a:p>
          <a:p>
            <a:pPr>
              <a:lnSpc>
                <a:spcPct val="90000"/>
              </a:lnSpc>
            </a:pPr>
            <a:r>
              <a:rPr lang="en-US" sz="2800" b="1" dirty="0"/>
              <a:t>This </a:t>
            </a:r>
            <a:r>
              <a:rPr lang="en-US" sz="2800" b="1" dirty="0">
                <a:solidFill>
                  <a:srgbClr val="3333FF"/>
                </a:solidFill>
              </a:rPr>
              <a:t>guarantees we’ll correctly </a:t>
            </a:r>
            <a:br>
              <a:rPr lang="en-US" sz="2800" b="1" dirty="0">
                <a:solidFill>
                  <a:srgbClr val="3333FF"/>
                </a:solidFill>
              </a:rPr>
            </a:br>
            <a:r>
              <a:rPr lang="en-US" sz="2800" b="1" dirty="0">
                <a:solidFill>
                  <a:srgbClr val="3333FF"/>
                </a:solidFill>
              </a:rPr>
              <a:t>place all N elements.</a:t>
            </a:r>
          </a:p>
        </p:txBody>
      </p:sp>
      <p:sp>
        <p:nvSpPr>
          <p:cNvPr id="4" name="Rounded Rectangle 3"/>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defRPr/>
            </a:pPr>
            <a:r>
              <a:rPr lang="en-US" sz="3200" b="1" dirty="0" err="1" smtClean="0">
                <a:solidFill>
                  <a:schemeClr val="bg1"/>
                </a:solidFill>
                <a:latin typeface="+mj-lt"/>
              </a:rPr>
              <a:t>Contd</a:t>
            </a:r>
            <a:r>
              <a:rPr lang="en-US" sz="3200" b="1" dirty="0" smtClean="0">
                <a:solidFill>
                  <a:schemeClr val="bg1"/>
                </a:solidFill>
                <a:latin typeface="+mj-lt"/>
              </a:rPr>
              <a:t>… </a:t>
            </a:r>
            <a:endParaRPr lang="en-US" sz="3200" b="1" dirty="0">
              <a:solidFill>
                <a:schemeClr val="bg1"/>
              </a:solidFill>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4800">
                <a:solidFill>
                  <a:schemeClr val="bg1"/>
                </a:solidFill>
                <a:cs typeface="Arial" charset="0"/>
              </a:rPr>
              <a:t>Storing Values in Arrays</a:t>
            </a:r>
          </a:p>
        </p:txBody>
      </p:sp>
      <p:grpSp>
        <p:nvGrpSpPr>
          <p:cNvPr id="2" name="Group 16"/>
          <p:cNvGrpSpPr>
            <a:grpSpLocks/>
          </p:cNvGrpSpPr>
          <p:nvPr/>
        </p:nvGrpSpPr>
        <p:grpSpPr bwMode="auto">
          <a:xfrm>
            <a:off x="533400" y="1219200"/>
            <a:ext cx="4419600" cy="2733675"/>
            <a:chOff x="2832" y="1248"/>
            <a:chExt cx="2784" cy="1242"/>
          </a:xfrm>
        </p:grpSpPr>
        <p:sp>
          <p:nvSpPr>
            <p:cNvPr id="10244" name="Rectangle 3"/>
            <p:cNvSpPr>
              <a:spLocks noChangeArrowheads="1"/>
            </p:cNvSpPr>
            <p:nvPr/>
          </p:nvSpPr>
          <p:spPr bwMode="auto">
            <a:xfrm>
              <a:off x="2832" y="1848"/>
              <a:ext cx="1344" cy="234"/>
            </a:xfrm>
            <a:prstGeom prst="rect">
              <a:avLst/>
            </a:prstGeom>
            <a:solidFill>
              <a:srgbClr val="FFCC00"/>
            </a:solidFill>
            <a:ln w="15875">
              <a:solidFill>
                <a:srgbClr val="000080"/>
              </a:solidFill>
              <a:miter lim="800000"/>
              <a:headEnd/>
              <a:tailEnd/>
            </a:ln>
          </p:spPr>
          <p:txBody>
            <a:bodyPr/>
            <a:lstStyle/>
            <a:p>
              <a:pPr algn="ctr"/>
              <a:r>
                <a:rPr lang="en-US" sz="1100" b="1">
                  <a:solidFill>
                    <a:schemeClr val="accent2"/>
                  </a:solidFill>
                </a:rPr>
                <a:t>Store values in the array</a:t>
              </a:r>
              <a:endParaRPr lang="en-US" b="1">
                <a:solidFill>
                  <a:schemeClr val="accent2"/>
                </a:solidFill>
              </a:endParaRPr>
            </a:p>
          </p:txBody>
        </p:sp>
        <p:sp>
          <p:nvSpPr>
            <p:cNvPr id="10245" name="AutoShape 6"/>
            <p:cNvSpPr>
              <a:spLocks noChangeArrowheads="1"/>
            </p:cNvSpPr>
            <p:nvPr/>
          </p:nvSpPr>
          <p:spPr bwMode="auto">
            <a:xfrm rot="-1246555">
              <a:off x="4036" y="1644"/>
              <a:ext cx="570" cy="144"/>
            </a:xfrm>
            <a:prstGeom prst="rightArrow">
              <a:avLst>
                <a:gd name="adj1" fmla="val 50000"/>
                <a:gd name="adj2" fmla="val 98958"/>
              </a:avLst>
            </a:prstGeom>
            <a:solidFill>
              <a:srgbClr val="FFCC00"/>
            </a:solidFill>
            <a:ln w="15875">
              <a:solidFill>
                <a:srgbClr val="000080"/>
              </a:solidFill>
              <a:miter lim="800000"/>
              <a:headEnd/>
              <a:tailEnd/>
            </a:ln>
          </p:spPr>
          <p:txBody>
            <a:bodyPr/>
            <a:lstStyle/>
            <a:p>
              <a:endParaRPr lang="en-US"/>
            </a:p>
          </p:txBody>
        </p:sp>
        <p:sp>
          <p:nvSpPr>
            <p:cNvPr id="10246" name="AutoShape 7"/>
            <p:cNvSpPr>
              <a:spLocks noChangeArrowheads="1"/>
            </p:cNvSpPr>
            <p:nvPr/>
          </p:nvSpPr>
          <p:spPr bwMode="auto">
            <a:xfrm>
              <a:off x="4176" y="1848"/>
              <a:ext cx="432" cy="144"/>
            </a:xfrm>
            <a:prstGeom prst="rightArrow">
              <a:avLst>
                <a:gd name="adj1" fmla="val 50000"/>
                <a:gd name="adj2" fmla="val 75000"/>
              </a:avLst>
            </a:prstGeom>
            <a:solidFill>
              <a:srgbClr val="FFCC00"/>
            </a:solidFill>
            <a:ln w="15875">
              <a:solidFill>
                <a:srgbClr val="000080"/>
              </a:solidFill>
              <a:miter lim="800000"/>
              <a:headEnd/>
              <a:tailEnd/>
            </a:ln>
          </p:spPr>
          <p:txBody>
            <a:bodyPr/>
            <a:lstStyle/>
            <a:p>
              <a:endParaRPr lang="en-US"/>
            </a:p>
          </p:txBody>
        </p:sp>
        <p:sp>
          <p:nvSpPr>
            <p:cNvPr id="10247" name="AutoShape 9"/>
            <p:cNvSpPr>
              <a:spLocks noChangeArrowheads="1"/>
            </p:cNvSpPr>
            <p:nvPr/>
          </p:nvSpPr>
          <p:spPr bwMode="auto">
            <a:xfrm rot="594917">
              <a:off x="4032" y="2066"/>
              <a:ext cx="592" cy="140"/>
            </a:xfrm>
            <a:prstGeom prst="rightArrow">
              <a:avLst>
                <a:gd name="adj1" fmla="val 50000"/>
                <a:gd name="adj2" fmla="val 98980"/>
              </a:avLst>
            </a:prstGeom>
            <a:solidFill>
              <a:srgbClr val="FFCC00"/>
            </a:solidFill>
            <a:ln w="15875">
              <a:solidFill>
                <a:srgbClr val="000080"/>
              </a:solidFill>
              <a:miter lim="800000"/>
              <a:headEnd/>
              <a:tailEnd/>
            </a:ln>
          </p:spPr>
          <p:txBody>
            <a:bodyPr/>
            <a:lstStyle/>
            <a:p>
              <a:endParaRPr lang="en-US"/>
            </a:p>
          </p:txBody>
        </p:sp>
        <p:sp>
          <p:nvSpPr>
            <p:cNvPr id="10248" name="AutoShape 4"/>
            <p:cNvSpPr>
              <a:spLocks noChangeArrowheads="1"/>
            </p:cNvSpPr>
            <p:nvPr/>
          </p:nvSpPr>
          <p:spPr bwMode="auto">
            <a:xfrm>
              <a:off x="4608" y="1248"/>
              <a:ext cx="912" cy="360"/>
            </a:xfrm>
            <a:prstGeom prst="bevel">
              <a:avLst>
                <a:gd name="adj" fmla="val 12500"/>
              </a:avLst>
            </a:prstGeom>
            <a:solidFill>
              <a:srgbClr val="FFCC00"/>
            </a:solidFill>
            <a:ln w="15875">
              <a:solidFill>
                <a:srgbClr val="000080"/>
              </a:solidFill>
              <a:miter lim="800000"/>
              <a:headEnd/>
              <a:tailEnd/>
            </a:ln>
          </p:spPr>
          <p:txBody>
            <a:bodyPr/>
            <a:lstStyle/>
            <a:p>
              <a:r>
                <a:rPr lang="en-US" sz="1100" b="1">
                  <a:solidFill>
                    <a:schemeClr val="accent2"/>
                  </a:solidFill>
                </a:rPr>
                <a:t>Initialize the elements</a:t>
              </a:r>
              <a:endParaRPr lang="en-US" b="1">
                <a:solidFill>
                  <a:schemeClr val="accent2"/>
                </a:solidFill>
              </a:endParaRPr>
            </a:p>
          </p:txBody>
        </p:sp>
        <p:sp>
          <p:nvSpPr>
            <p:cNvPr id="10249" name="AutoShape 5"/>
            <p:cNvSpPr>
              <a:spLocks noChangeArrowheads="1"/>
            </p:cNvSpPr>
            <p:nvPr/>
          </p:nvSpPr>
          <p:spPr bwMode="auto">
            <a:xfrm>
              <a:off x="4656" y="1680"/>
              <a:ext cx="960" cy="426"/>
            </a:xfrm>
            <a:prstGeom prst="bevel">
              <a:avLst>
                <a:gd name="adj" fmla="val 12500"/>
              </a:avLst>
            </a:prstGeom>
            <a:solidFill>
              <a:srgbClr val="FFCC00"/>
            </a:solidFill>
            <a:ln w="15875">
              <a:solidFill>
                <a:srgbClr val="000080"/>
              </a:solidFill>
              <a:miter lim="800000"/>
              <a:headEnd/>
              <a:tailEnd/>
            </a:ln>
          </p:spPr>
          <p:txBody>
            <a:bodyPr/>
            <a:lstStyle/>
            <a:p>
              <a:r>
                <a:rPr lang="en-US" sz="1100" b="1">
                  <a:solidFill>
                    <a:schemeClr val="accent2"/>
                  </a:solidFill>
                </a:rPr>
                <a:t>Input values for the elements</a:t>
              </a:r>
              <a:endParaRPr lang="en-US" b="1">
                <a:solidFill>
                  <a:schemeClr val="accent2"/>
                </a:solidFill>
              </a:endParaRPr>
            </a:p>
          </p:txBody>
        </p:sp>
        <p:sp>
          <p:nvSpPr>
            <p:cNvPr id="10250" name="AutoShape 8"/>
            <p:cNvSpPr>
              <a:spLocks noChangeArrowheads="1"/>
            </p:cNvSpPr>
            <p:nvPr/>
          </p:nvSpPr>
          <p:spPr bwMode="auto">
            <a:xfrm>
              <a:off x="4656" y="2160"/>
              <a:ext cx="960" cy="330"/>
            </a:xfrm>
            <a:prstGeom prst="bevel">
              <a:avLst>
                <a:gd name="adj" fmla="val 12500"/>
              </a:avLst>
            </a:prstGeom>
            <a:solidFill>
              <a:srgbClr val="FFCC00"/>
            </a:solidFill>
            <a:ln w="15875">
              <a:solidFill>
                <a:srgbClr val="000080"/>
              </a:solidFill>
              <a:miter lim="800000"/>
              <a:headEnd/>
              <a:tailEnd/>
            </a:ln>
          </p:spPr>
          <p:txBody>
            <a:bodyPr/>
            <a:lstStyle/>
            <a:p>
              <a:r>
                <a:rPr lang="en-US" sz="1100" b="1">
                  <a:solidFill>
                    <a:schemeClr val="accent2"/>
                  </a:solidFill>
                </a:rPr>
                <a:t>Assign values to the elements </a:t>
              </a:r>
              <a:endParaRPr lang="en-US" b="1">
                <a:solidFill>
                  <a:schemeClr val="accent2"/>
                </a:solidFill>
              </a:endParaRPr>
            </a:p>
          </p:txBody>
        </p:sp>
      </p:grpSp>
      <p:sp>
        <p:nvSpPr>
          <p:cNvPr id="10251" name="AutoShape 11"/>
          <p:cNvSpPr>
            <a:spLocks noChangeArrowheads="1"/>
          </p:cNvSpPr>
          <p:nvPr/>
        </p:nvSpPr>
        <p:spPr bwMode="auto">
          <a:xfrm>
            <a:off x="533400" y="5181600"/>
            <a:ext cx="3771900" cy="914400"/>
          </a:xfrm>
          <a:prstGeom prst="bevel">
            <a:avLst>
              <a:gd name="adj" fmla="val 12500"/>
            </a:avLst>
          </a:prstGeom>
          <a:solidFill>
            <a:srgbClr val="FFCC00"/>
          </a:solidFill>
          <a:ln w="9525">
            <a:solidFill>
              <a:srgbClr val="000000"/>
            </a:solidFill>
            <a:miter lim="800000"/>
            <a:headEnd/>
            <a:tailEnd/>
          </a:ln>
        </p:spPr>
        <p:txBody>
          <a:bodyPr/>
          <a:lstStyle/>
          <a:p>
            <a:r>
              <a:rPr lang="en-US" sz="1200" b="1">
                <a:solidFill>
                  <a:schemeClr val="accent2"/>
                </a:solidFill>
                <a:latin typeface="Courier New" pitchFamily="49" charset="0"/>
              </a:rPr>
              <a:t>int i, marks[10];</a:t>
            </a:r>
          </a:p>
          <a:p>
            <a:r>
              <a:rPr lang="en-US" sz="1200" b="1">
                <a:solidFill>
                  <a:schemeClr val="accent2"/>
                </a:solidFill>
                <a:latin typeface="Courier New" pitchFamily="49" charset="0"/>
              </a:rPr>
              <a:t>for(i=0;i&lt;10;i++)</a:t>
            </a:r>
          </a:p>
          <a:p>
            <a:r>
              <a:rPr lang="en-US" sz="1200" b="1">
                <a:solidFill>
                  <a:schemeClr val="accent2"/>
                </a:solidFill>
                <a:latin typeface="Courier New" pitchFamily="49" charset="0"/>
              </a:rPr>
              <a:t>	scanf(“%d”, &amp;marks[i]);</a:t>
            </a:r>
          </a:p>
          <a:p>
            <a:endParaRPr lang="en-US" sz="1200" b="1">
              <a:solidFill>
                <a:schemeClr val="accent2"/>
              </a:solidFill>
              <a:latin typeface="Courier New" pitchFamily="49" charset="0"/>
            </a:endParaRPr>
          </a:p>
          <a:p>
            <a:endParaRPr lang="en-US" sz="1200" b="1">
              <a:solidFill>
                <a:schemeClr val="accent2"/>
              </a:solidFill>
            </a:endParaRPr>
          </a:p>
        </p:txBody>
      </p:sp>
      <p:sp>
        <p:nvSpPr>
          <p:cNvPr id="10252" name="AutoShape 13"/>
          <p:cNvSpPr>
            <a:spLocks noChangeArrowheads="1"/>
          </p:cNvSpPr>
          <p:nvPr/>
        </p:nvSpPr>
        <p:spPr bwMode="auto">
          <a:xfrm>
            <a:off x="4648200" y="5257800"/>
            <a:ext cx="3581400" cy="914400"/>
          </a:xfrm>
          <a:prstGeom prst="bevel">
            <a:avLst>
              <a:gd name="adj" fmla="val 12500"/>
            </a:avLst>
          </a:prstGeom>
          <a:solidFill>
            <a:srgbClr val="FFCC00"/>
          </a:solidFill>
          <a:ln w="9525">
            <a:solidFill>
              <a:srgbClr val="000000"/>
            </a:solidFill>
            <a:miter lim="800000"/>
            <a:headEnd/>
            <a:tailEnd/>
          </a:ln>
        </p:spPr>
        <p:txBody>
          <a:bodyPr/>
          <a:lstStyle/>
          <a:p>
            <a:r>
              <a:rPr lang="en-US" sz="1200" b="1">
                <a:solidFill>
                  <a:schemeClr val="accent2"/>
                </a:solidFill>
                <a:latin typeface="Courier New" pitchFamily="49" charset="0"/>
              </a:rPr>
              <a:t>int i, arr1[10], arr2[10];</a:t>
            </a:r>
          </a:p>
          <a:p>
            <a:r>
              <a:rPr lang="en-US" sz="1200" b="1">
                <a:solidFill>
                  <a:schemeClr val="accent2"/>
                </a:solidFill>
                <a:latin typeface="Courier New" pitchFamily="49" charset="0"/>
              </a:rPr>
              <a:t>for(i=0;i&lt;10;i++)</a:t>
            </a:r>
          </a:p>
          <a:p>
            <a:r>
              <a:rPr lang="en-US" sz="1200" b="1">
                <a:solidFill>
                  <a:schemeClr val="accent2"/>
                </a:solidFill>
                <a:latin typeface="Courier New" pitchFamily="49" charset="0"/>
              </a:rPr>
              <a:t>	arr2[i] = arr1[i];</a:t>
            </a:r>
          </a:p>
          <a:p>
            <a:endParaRPr lang="en-US" sz="1200" b="1">
              <a:solidFill>
                <a:schemeClr val="accent2"/>
              </a:solidFill>
              <a:latin typeface="Courier New" pitchFamily="49" charset="0"/>
            </a:endParaRPr>
          </a:p>
          <a:p>
            <a:endParaRPr lang="en-US">
              <a:solidFill>
                <a:schemeClr val="accent2"/>
              </a:solidFill>
            </a:endParaRPr>
          </a:p>
        </p:txBody>
      </p:sp>
      <p:sp>
        <p:nvSpPr>
          <p:cNvPr id="22" name="Rectangle 14"/>
          <p:cNvSpPr>
            <a:spLocks noChangeArrowheads="1"/>
          </p:cNvSpPr>
          <p:nvPr/>
        </p:nvSpPr>
        <p:spPr bwMode="auto">
          <a:xfrm>
            <a:off x="533400" y="4602163"/>
            <a:ext cx="347503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algn="just"/>
            <a:r>
              <a:rPr lang="en-US" sz="2000">
                <a:latin typeface="Calibri" pitchFamily="34" charset="0"/>
              </a:rPr>
              <a:t>Inputting Values from Keyboard</a:t>
            </a:r>
          </a:p>
        </p:txBody>
      </p:sp>
      <p:sp>
        <p:nvSpPr>
          <p:cNvPr id="23" name="Rectangle 12"/>
          <p:cNvSpPr>
            <a:spLocks noChangeArrowheads="1"/>
          </p:cNvSpPr>
          <p:nvPr/>
        </p:nvSpPr>
        <p:spPr bwMode="auto">
          <a:xfrm>
            <a:off x="4572000" y="4556125"/>
            <a:ext cx="4343400" cy="396875"/>
          </a:xfrm>
          <a:prstGeom prst="rect">
            <a:avLst/>
          </a:prstGeom>
          <a:noFill/>
          <a:ln w="9525">
            <a:noFill/>
            <a:miter lim="800000"/>
            <a:headEnd/>
            <a:tailEnd/>
          </a:ln>
          <a:effectLst/>
        </p:spPr>
        <p:txBody>
          <a:bodyPr anchor="ctr">
            <a:spAutoFit/>
          </a:bodyPr>
          <a:lstStyle/>
          <a:p>
            <a:pPr algn="just"/>
            <a:r>
              <a:rPr lang="en-US" sz="2000">
                <a:latin typeface="Calibri" pitchFamily="34" charset="0"/>
              </a:rPr>
              <a:t>Assigning Values to Individual Elements</a:t>
            </a:r>
          </a:p>
        </p:txBody>
      </p:sp>
      <p:sp>
        <p:nvSpPr>
          <p:cNvPr id="10257" name="Rectangle 17"/>
          <p:cNvSpPr>
            <a:spLocks noChangeArrowheads="1"/>
          </p:cNvSpPr>
          <p:nvPr/>
        </p:nvSpPr>
        <p:spPr bwMode="auto">
          <a:xfrm>
            <a:off x="5029200" y="1371600"/>
            <a:ext cx="3983038" cy="1066800"/>
          </a:xfrm>
          <a:prstGeom prst="rect">
            <a:avLst/>
          </a:prstGeom>
          <a:noFill/>
          <a:ln w="9525">
            <a:noFill/>
            <a:miter lim="800000"/>
            <a:headEnd/>
            <a:tailEnd/>
          </a:ln>
          <a:effectLst/>
        </p:spPr>
        <p:txBody>
          <a:bodyPr>
            <a:spAutoFit/>
          </a:bodyPr>
          <a:lstStyle/>
          <a:p>
            <a:pPr>
              <a:lnSpc>
                <a:spcPct val="135000"/>
              </a:lnSpc>
              <a:spcBef>
                <a:spcPct val="50000"/>
              </a:spcBef>
            </a:pPr>
            <a:r>
              <a:rPr lang="en-US" sz="2000">
                <a:latin typeface="Calibri" pitchFamily="34" charset="0"/>
              </a:rPr>
              <a:t>Initializing Arrays during declaration</a:t>
            </a:r>
          </a:p>
          <a:p>
            <a:pPr>
              <a:lnSpc>
                <a:spcPct val="135000"/>
              </a:lnSpc>
              <a:spcBef>
                <a:spcPct val="50000"/>
              </a:spcBef>
            </a:pPr>
            <a:r>
              <a:rPr lang="en-US" sz="2000">
                <a:latin typeface="Calibri" pitchFamily="34" charset="0"/>
              </a:rPr>
              <a:t>int marks [5] = {90, 98, 78, 56, 23};</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467544" y="980728"/>
            <a:ext cx="8229600" cy="1143000"/>
          </a:xfrm>
        </p:spPr>
        <p:txBody>
          <a:bodyPr>
            <a:normAutofit/>
          </a:bodyPr>
          <a:lstStyle/>
          <a:p>
            <a:r>
              <a:rPr lang="en-US"/>
              <a:t>“Bubbling” All the Elements</a:t>
            </a:r>
          </a:p>
        </p:txBody>
      </p:sp>
      <p:grpSp>
        <p:nvGrpSpPr>
          <p:cNvPr id="2" name="Group 71"/>
          <p:cNvGrpSpPr>
            <a:grpSpLocks/>
          </p:cNvGrpSpPr>
          <p:nvPr/>
        </p:nvGrpSpPr>
        <p:grpSpPr bwMode="auto">
          <a:xfrm>
            <a:off x="1501775" y="2125647"/>
            <a:ext cx="6518275" cy="882650"/>
            <a:chOff x="644" y="1072"/>
            <a:chExt cx="4106" cy="556"/>
          </a:xfrm>
        </p:grpSpPr>
        <p:sp>
          <p:nvSpPr>
            <p:cNvPr id="220164" name="Rectangle 4"/>
            <p:cNvSpPr>
              <a:spLocks noChangeArrowheads="1"/>
            </p:cNvSpPr>
            <p:nvPr/>
          </p:nvSpPr>
          <p:spPr bwMode="auto">
            <a:xfrm>
              <a:off x="644" y="1332"/>
              <a:ext cx="4106" cy="292"/>
            </a:xfrm>
            <a:prstGeom prst="rect">
              <a:avLst/>
            </a:prstGeom>
            <a:noFill/>
            <a:ln w="38100">
              <a:solidFill>
                <a:schemeClr val="tx1"/>
              </a:solidFill>
              <a:miter lim="800000"/>
              <a:headEnd/>
              <a:tailEnd/>
            </a:ln>
            <a:effectLst/>
          </p:spPr>
          <p:txBody>
            <a:bodyPr wrap="none" anchor="ctr"/>
            <a:lstStyle/>
            <a:p>
              <a:endParaRPr lang="en-IN"/>
            </a:p>
          </p:txBody>
        </p:sp>
        <p:sp>
          <p:nvSpPr>
            <p:cNvPr id="220165" name="Line 5"/>
            <p:cNvSpPr>
              <a:spLocks noChangeShapeType="1"/>
            </p:cNvSpPr>
            <p:nvPr/>
          </p:nvSpPr>
          <p:spPr bwMode="auto">
            <a:xfrm>
              <a:off x="1280" y="1330"/>
              <a:ext cx="0" cy="291"/>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20166" name="Line 6"/>
            <p:cNvSpPr>
              <a:spLocks noChangeShapeType="1"/>
            </p:cNvSpPr>
            <p:nvPr/>
          </p:nvSpPr>
          <p:spPr bwMode="auto">
            <a:xfrm>
              <a:off x="1921" y="1330"/>
              <a:ext cx="0" cy="296"/>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20167" name="Line 7"/>
            <p:cNvSpPr>
              <a:spLocks noChangeShapeType="1"/>
            </p:cNvSpPr>
            <p:nvPr/>
          </p:nvSpPr>
          <p:spPr bwMode="auto">
            <a:xfrm>
              <a:off x="2575" y="1330"/>
              <a:ext cx="0" cy="296"/>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20168" name="Line 8"/>
            <p:cNvSpPr>
              <a:spLocks noChangeShapeType="1"/>
            </p:cNvSpPr>
            <p:nvPr/>
          </p:nvSpPr>
          <p:spPr bwMode="auto">
            <a:xfrm>
              <a:off x="3274" y="1330"/>
              <a:ext cx="0" cy="296"/>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20169" name="Line 9"/>
            <p:cNvSpPr>
              <a:spLocks noChangeShapeType="1"/>
            </p:cNvSpPr>
            <p:nvPr/>
          </p:nvSpPr>
          <p:spPr bwMode="auto">
            <a:xfrm>
              <a:off x="4001" y="1335"/>
              <a:ext cx="0" cy="286"/>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20170" name="Rectangle 10"/>
            <p:cNvSpPr>
              <a:spLocks noChangeArrowheads="1"/>
            </p:cNvSpPr>
            <p:nvPr/>
          </p:nvSpPr>
          <p:spPr bwMode="auto">
            <a:xfrm>
              <a:off x="2726" y="1335"/>
              <a:ext cx="330" cy="288"/>
            </a:xfrm>
            <a:prstGeom prst="rect">
              <a:avLst/>
            </a:prstGeom>
            <a:noFill/>
            <a:ln w="9525">
              <a:noFill/>
              <a:miter lim="800000"/>
              <a:headEnd/>
              <a:tailEnd/>
            </a:ln>
            <a:effectLst/>
          </p:spPr>
          <p:txBody>
            <a:bodyPr wrap="none" lIns="92075" tIns="46038" rIns="92075" bIns="46038">
              <a:spAutoFit/>
            </a:bodyPr>
            <a:lstStyle/>
            <a:p>
              <a:r>
                <a:rPr lang="en-US"/>
                <a:t>77</a:t>
              </a:r>
              <a:endParaRPr lang="en-US" b="0"/>
            </a:p>
          </p:txBody>
        </p:sp>
        <p:sp>
          <p:nvSpPr>
            <p:cNvPr id="220171" name="Rectangle 11"/>
            <p:cNvSpPr>
              <a:spLocks noChangeArrowheads="1"/>
            </p:cNvSpPr>
            <p:nvPr/>
          </p:nvSpPr>
          <p:spPr bwMode="auto">
            <a:xfrm>
              <a:off x="2042" y="1340"/>
              <a:ext cx="330" cy="288"/>
            </a:xfrm>
            <a:prstGeom prst="rect">
              <a:avLst/>
            </a:prstGeom>
            <a:noFill/>
            <a:ln w="9525">
              <a:noFill/>
              <a:miter lim="800000"/>
              <a:headEnd/>
              <a:tailEnd/>
            </a:ln>
            <a:effectLst/>
          </p:spPr>
          <p:txBody>
            <a:bodyPr wrap="none" lIns="92075" tIns="46038" rIns="92075" bIns="46038">
              <a:spAutoFit/>
            </a:bodyPr>
            <a:lstStyle/>
            <a:p>
              <a:r>
                <a:rPr lang="en-US"/>
                <a:t>12</a:t>
              </a:r>
              <a:endParaRPr lang="en-US" b="0"/>
            </a:p>
          </p:txBody>
        </p:sp>
        <p:sp>
          <p:nvSpPr>
            <p:cNvPr id="220172" name="Rectangle 12"/>
            <p:cNvSpPr>
              <a:spLocks noChangeArrowheads="1"/>
            </p:cNvSpPr>
            <p:nvPr/>
          </p:nvSpPr>
          <p:spPr bwMode="auto">
            <a:xfrm>
              <a:off x="1358" y="1340"/>
              <a:ext cx="330" cy="288"/>
            </a:xfrm>
            <a:prstGeom prst="rect">
              <a:avLst/>
            </a:prstGeom>
            <a:noFill/>
            <a:ln w="9525">
              <a:noFill/>
              <a:miter lim="800000"/>
              <a:headEnd/>
              <a:tailEnd/>
            </a:ln>
            <a:effectLst/>
          </p:spPr>
          <p:txBody>
            <a:bodyPr wrap="none" lIns="92075" tIns="46038" rIns="92075" bIns="46038">
              <a:spAutoFit/>
            </a:bodyPr>
            <a:lstStyle/>
            <a:p>
              <a:r>
                <a:rPr lang="en-US" dirty="0"/>
                <a:t>35</a:t>
              </a:r>
              <a:endParaRPr lang="en-US" b="0" dirty="0"/>
            </a:p>
          </p:txBody>
        </p:sp>
        <p:sp>
          <p:nvSpPr>
            <p:cNvPr id="220173" name="Rectangle 13"/>
            <p:cNvSpPr>
              <a:spLocks noChangeArrowheads="1"/>
            </p:cNvSpPr>
            <p:nvPr/>
          </p:nvSpPr>
          <p:spPr bwMode="auto">
            <a:xfrm>
              <a:off x="748" y="1337"/>
              <a:ext cx="330" cy="288"/>
            </a:xfrm>
            <a:prstGeom prst="rect">
              <a:avLst/>
            </a:prstGeom>
            <a:noFill/>
            <a:ln w="9525">
              <a:noFill/>
              <a:miter lim="800000"/>
              <a:headEnd/>
              <a:tailEnd/>
            </a:ln>
            <a:effectLst/>
          </p:spPr>
          <p:txBody>
            <a:bodyPr wrap="none" lIns="92075" tIns="46038" rIns="92075" bIns="46038">
              <a:spAutoFit/>
            </a:bodyPr>
            <a:lstStyle/>
            <a:p>
              <a:r>
                <a:rPr lang="en-US"/>
                <a:t>42</a:t>
              </a:r>
              <a:endParaRPr lang="en-US" b="0"/>
            </a:p>
          </p:txBody>
        </p:sp>
        <p:sp>
          <p:nvSpPr>
            <p:cNvPr id="220174" name="Rectangle 14"/>
            <p:cNvSpPr>
              <a:spLocks noChangeArrowheads="1"/>
            </p:cNvSpPr>
            <p:nvPr/>
          </p:nvSpPr>
          <p:spPr bwMode="auto">
            <a:xfrm>
              <a:off x="3383" y="1335"/>
              <a:ext cx="329" cy="288"/>
            </a:xfrm>
            <a:prstGeom prst="rect">
              <a:avLst/>
            </a:prstGeom>
            <a:noFill/>
            <a:ln w="9525">
              <a:noFill/>
              <a:miter lim="800000"/>
              <a:headEnd/>
              <a:tailEnd/>
            </a:ln>
            <a:effectLst/>
          </p:spPr>
          <p:txBody>
            <a:bodyPr wrap="none" lIns="92075" tIns="46038" rIns="92075" bIns="46038">
              <a:spAutoFit/>
            </a:bodyPr>
            <a:lstStyle/>
            <a:p>
              <a:r>
                <a:rPr lang="en-US"/>
                <a:t>  5</a:t>
              </a:r>
            </a:p>
          </p:txBody>
        </p:sp>
        <p:sp>
          <p:nvSpPr>
            <p:cNvPr id="220175" name="Rectangle 15"/>
            <p:cNvSpPr>
              <a:spLocks noChangeArrowheads="1"/>
            </p:cNvSpPr>
            <p:nvPr/>
          </p:nvSpPr>
          <p:spPr bwMode="auto">
            <a:xfrm>
              <a:off x="841" y="1072"/>
              <a:ext cx="3620" cy="288"/>
            </a:xfrm>
            <a:prstGeom prst="rect">
              <a:avLst/>
            </a:prstGeom>
            <a:noFill/>
            <a:ln w="9525">
              <a:noFill/>
              <a:miter lim="800000"/>
              <a:headEnd/>
              <a:tailEnd/>
            </a:ln>
            <a:effectLst/>
          </p:spPr>
          <p:txBody>
            <a:bodyPr wrap="none" lIns="92075" tIns="46038" rIns="92075" bIns="46038">
              <a:spAutoFit/>
            </a:bodyPr>
            <a:lstStyle/>
            <a:p>
              <a:r>
                <a:rPr lang="en-US"/>
                <a:t>1          2          3          4            5            6</a:t>
              </a:r>
              <a:endParaRPr lang="en-US" b="0"/>
            </a:p>
          </p:txBody>
        </p:sp>
        <p:sp>
          <p:nvSpPr>
            <p:cNvPr id="220178" name="Rectangle 18"/>
            <p:cNvSpPr>
              <a:spLocks noChangeArrowheads="1"/>
            </p:cNvSpPr>
            <p:nvPr/>
          </p:nvSpPr>
          <p:spPr bwMode="auto">
            <a:xfrm>
              <a:off x="4132" y="1335"/>
              <a:ext cx="490" cy="288"/>
            </a:xfrm>
            <a:prstGeom prst="rect">
              <a:avLst/>
            </a:prstGeom>
            <a:noFill/>
            <a:ln w="9525">
              <a:noFill/>
              <a:miter lim="800000"/>
              <a:headEnd/>
              <a:tailEnd/>
            </a:ln>
            <a:effectLst/>
          </p:spPr>
          <p:txBody>
            <a:bodyPr wrap="none" lIns="92075" tIns="46038" rIns="92075" bIns="46038">
              <a:spAutoFit/>
            </a:bodyPr>
            <a:lstStyle/>
            <a:p>
              <a:r>
                <a:rPr lang="en-US"/>
                <a:t> </a:t>
              </a:r>
              <a:r>
                <a:rPr lang="en-US">
                  <a:solidFill>
                    <a:srgbClr val="FF0033"/>
                  </a:solidFill>
                </a:rPr>
                <a:t>101</a:t>
              </a:r>
            </a:p>
          </p:txBody>
        </p:sp>
      </p:grpSp>
      <p:grpSp>
        <p:nvGrpSpPr>
          <p:cNvPr id="3" name="Group 72"/>
          <p:cNvGrpSpPr>
            <a:grpSpLocks/>
          </p:cNvGrpSpPr>
          <p:nvPr/>
        </p:nvGrpSpPr>
        <p:grpSpPr bwMode="auto">
          <a:xfrm>
            <a:off x="1497013" y="3044810"/>
            <a:ext cx="6518275" cy="882650"/>
            <a:chOff x="641" y="1651"/>
            <a:chExt cx="4106" cy="556"/>
          </a:xfrm>
        </p:grpSpPr>
        <p:sp>
          <p:nvSpPr>
            <p:cNvPr id="220179" name="Rectangle 19"/>
            <p:cNvSpPr>
              <a:spLocks noChangeArrowheads="1"/>
            </p:cNvSpPr>
            <p:nvPr/>
          </p:nvSpPr>
          <p:spPr bwMode="auto">
            <a:xfrm>
              <a:off x="641" y="1911"/>
              <a:ext cx="4106" cy="292"/>
            </a:xfrm>
            <a:prstGeom prst="rect">
              <a:avLst/>
            </a:prstGeom>
            <a:noFill/>
            <a:ln w="38100">
              <a:solidFill>
                <a:schemeClr val="tx1"/>
              </a:solidFill>
              <a:miter lim="800000"/>
              <a:headEnd/>
              <a:tailEnd/>
            </a:ln>
            <a:effectLst/>
          </p:spPr>
          <p:txBody>
            <a:bodyPr wrap="none" anchor="ctr"/>
            <a:lstStyle/>
            <a:p>
              <a:endParaRPr lang="en-IN"/>
            </a:p>
          </p:txBody>
        </p:sp>
        <p:sp>
          <p:nvSpPr>
            <p:cNvPr id="220180" name="Line 20"/>
            <p:cNvSpPr>
              <a:spLocks noChangeShapeType="1"/>
            </p:cNvSpPr>
            <p:nvPr/>
          </p:nvSpPr>
          <p:spPr bwMode="auto">
            <a:xfrm>
              <a:off x="1277" y="1909"/>
              <a:ext cx="0" cy="291"/>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20181" name="Line 21"/>
            <p:cNvSpPr>
              <a:spLocks noChangeShapeType="1"/>
            </p:cNvSpPr>
            <p:nvPr/>
          </p:nvSpPr>
          <p:spPr bwMode="auto">
            <a:xfrm>
              <a:off x="1918" y="1909"/>
              <a:ext cx="0" cy="296"/>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20182" name="Line 22"/>
            <p:cNvSpPr>
              <a:spLocks noChangeShapeType="1"/>
            </p:cNvSpPr>
            <p:nvPr/>
          </p:nvSpPr>
          <p:spPr bwMode="auto">
            <a:xfrm>
              <a:off x="2572" y="1909"/>
              <a:ext cx="0" cy="296"/>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20183" name="Line 23"/>
            <p:cNvSpPr>
              <a:spLocks noChangeShapeType="1"/>
            </p:cNvSpPr>
            <p:nvPr/>
          </p:nvSpPr>
          <p:spPr bwMode="auto">
            <a:xfrm>
              <a:off x="3271" y="1909"/>
              <a:ext cx="0" cy="296"/>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20184" name="Line 24"/>
            <p:cNvSpPr>
              <a:spLocks noChangeShapeType="1"/>
            </p:cNvSpPr>
            <p:nvPr/>
          </p:nvSpPr>
          <p:spPr bwMode="auto">
            <a:xfrm>
              <a:off x="3998" y="1914"/>
              <a:ext cx="0" cy="286"/>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20185" name="Rectangle 25"/>
            <p:cNvSpPr>
              <a:spLocks noChangeArrowheads="1"/>
            </p:cNvSpPr>
            <p:nvPr/>
          </p:nvSpPr>
          <p:spPr bwMode="auto">
            <a:xfrm>
              <a:off x="2723" y="1914"/>
              <a:ext cx="276" cy="288"/>
            </a:xfrm>
            <a:prstGeom prst="rect">
              <a:avLst/>
            </a:prstGeom>
            <a:noFill/>
            <a:ln w="9525">
              <a:noFill/>
              <a:miter lim="800000"/>
              <a:headEnd/>
              <a:tailEnd/>
            </a:ln>
            <a:effectLst/>
          </p:spPr>
          <p:txBody>
            <a:bodyPr wrap="none" lIns="92075" tIns="46038" rIns="92075" bIns="46038">
              <a:spAutoFit/>
            </a:bodyPr>
            <a:lstStyle/>
            <a:p>
              <a:r>
                <a:rPr lang="en-US"/>
                <a:t> 5</a:t>
              </a:r>
              <a:endParaRPr lang="en-US" b="0"/>
            </a:p>
          </p:txBody>
        </p:sp>
        <p:sp>
          <p:nvSpPr>
            <p:cNvPr id="220186" name="Rectangle 26"/>
            <p:cNvSpPr>
              <a:spLocks noChangeArrowheads="1"/>
            </p:cNvSpPr>
            <p:nvPr/>
          </p:nvSpPr>
          <p:spPr bwMode="auto">
            <a:xfrm>
              <a:off x="2039" y="1919"/>
              <a:ext cx="330" cy="288"/>
            </a:xfrm>
            <a:prstGeom prst="rect">
              <a:avLst/>
            </a:prstGeom>
            <a:noFill/>
            <a:ln w="9525">
              <a:noFill/>
              <a:miter lim="800000"/>
              <a:headEnd/>
              <a:tailEnd/>
            </a:ln>
            <a:effectLst/>
          </p:spPr>
          <p:txBody>
            <a:bodyPr wrap="none" lIns="92075" tIns="46038" rIns="92075" bIns="46038">
              <a:spAutoFit/>
            </a:bodyPr>
            <a:lstStyle/>
            <a:p>
              <a:r>
                <a:rPr lang="en-US"/>
                <a:t>42</a:t>
              </a:r>
              <a:endParaRPr lang="en-US" b="0"/>
            </a:p>
          </p:txBody>
        </p:sp>
        <p:sp>
          <p:nvSpPr>
            <p:cNvPr id="220187" name="Rectangle 27"/>
            <p:cNvSpPr>
              <a:spLocks noChangeArrowheads="1"/>
            </p:cNvSpPr>
            <p:nvPr/>
          </p:nvSpPr>
          <p:spPr bwMode="auto">
            <a:xfrm>
              <a:off x="1355" y="1919"/>
              <a:ext cx="330" cy="288"/>
            </a:xfrm>
            <a:prstGeom prst="rect">
              <a:avLst/>
            </a:prstGeom>
            <a:noFill/>
            <a:ln w="9525">
              <a:noFill/>
              <a:miter lim="800000"/>
              <a:headEnd/>
              <a:tailEnd/>
            </a:ln>
            <a:effectLst/>
          </p:spPr>
          <p:txBody>
            <a:bodyPr wrap="none" lIns="92075" tIns="46038" rIns="92075" bIns="46038">
              <a:spAutoFit/>
            </a:bodyPr>
            <a:lstStyle/>
            <a:p>
              <a:r>
                <a:rPr lang="en-US"/>
                <a:t>12</a:t>
              </a:r>
              <a:endParaRPr lang="en-US" b="0"/>
            </a:p>
          </p:txBody>
        </p:sp>
        <p:sp>
          <p:nvSpPr>
            <p:cNvPr id="220188" name="Rectangle 28"/>
            <p:cNvSpPr>
              <a:spLocks noChangeArrowheads="1"/>
            </p:cNvSpPr>
            <p:nvPr/>
          </p:nvSpPr>
          <p:spPr bwMode="auto">
            <a:xfrm>
              <a:off x="745" y="1916"/>
              <a:ext cx="330" cy="288"/>
            </a:xfrm>
            <a:prstGeom prst="rect">
              <a:avLst/>
            </a:prstGeom>
            <a:noFill/>
            <a:ln w="9525">
              <a:noFill/>
              <a:miter lim="800000"/>
              <a:headEnd/>
              <a:tailEnd/>
            </a:ln>
            <a:effectLst/>
          </p:spPr>
          <p:txBody>
            <a:bodyPr wrap="none" lIns="92075" tIns="46038" rIns="92075" bIns="46038">
              <a:spAutoFit/>
            </a:bodyPr>
            <a:lstStyle/>
            <a:p>
              <a:r>
                <a:rPr lang="en-US"/>
                <a:t>35</a:t>
              </a:r>
              <a:endParaRPr lang="en-US" b="0"/>
            </a:p>
          </p:txBody>
        </p:sp>
        <p:sp>
          <p:nvSpPr>
            <p:cNvPr id="220189" name="Rectangle 29"/>
            <p:cNvSpPr>
              <a:spLocks noChangeArrowheads="1"/>
            </p:cNvSpPr>
            <p:nvPr/>
          </p:nvSpPr>
          <p:spPr bwMode="auto">
            <a:xfrm>
              <a:off x="3380" y="1914"/>
              <a:ext cx="383" cy="288"/>
            </a:xfrm>
            <a:prstGeom prst="rect">
              <a:avLst/>
            </a:prstGeom>
            <a:noFill/>
            <a:ln w="9525">
              <a:noFill/>
              <a:miter lim="800000"/>
              <a:headEnd/>
              <a:tailEnd/>
            </a:ln>
            <a:effectLst/>
          </p:spPr>
          <p:txBody>
            <a:bodyPr wrap="none" lIns="92075" tIns="46038" rIns="92075" bIns="46038">
              <a:spAutoFit/>
            </a:bodyPr>
            <a:lstStyle/>
            <a:p>
              <a:r>
                <a:rPr lang="en-US"/>
                <a:t> </a:t>
              </a:r>
              <a:r>
                <a:rPr lang="en-US">
                  <a:solidFill>
                    <a:srgbClr val="FF0033"/>
                  </a:solidFill>
                </a:rPr>
                <a:t>77</a:t>
              </a:r>
            </a:p>
          </p:txBody>
        </p:sp>
        <p:sp>
          <p:nvSpPr>
            <p:cNvPr id="220190" name="Rectangle 30"/>
            <p:cNvSpPr>
              <a:spLocks noChangeArrowheads="1"/>
            </p:cNvSpPr>
            <p:nvPr/>
          </p:nvSpPr>
          <p:spPr bwMode="auto">
            <a:xfrm>
              <a:off x="838" y="1651"/>
              <a:ext cx="3620" cy="288"/>
            </a:xfrm>
            <a:prstGeom prst="rect">
              <a:avLst/>
            </a:prstGeom>
            <a:noFill/>
            <a:ln w="9525">
              <a:noFill/>
              <a:miter lim="800000"/>
              <a:headEnd/>
              <a:tailEnd/>
            </a:ln>
            <a:effectLst/>
          </p:spPr>
          <p:txBody>
            <a:bodyPr wrap="none" lIns="92075" tIns="46038" rIns="92075" bIns="46038">
              <a:spAutoFit/>
            </a:bodyPr>
            <a:lstStyle/>
            <a:p>
              <a:r>
                <a:rPr lang="en-US"/>
                <a:t>1          2          3          4            5            6</a:t>
              </a:r>
              <a:endParaRPr lang="en-US" b="0"/>
            </a:p>
          </p:txBody>
        </p:sp>
        <p:sp>
          <p:nvSpPr>
            <p:cNvPr id="220191" name="Rectangle 31"/>
            <p:cNvSpPr>
              <a:spLocks noChangeArrowheads="1"/>
            </p:cNvSpPr>
            <p:nvPr/>
          </p:nvSpPr>
          <p:spPr bwMode="auto">
            <a:xfrm>
              <a:off x="4129" y="1914"/>
              <a:ext cx="490" cy="288"/>
            </a:xfrm>
            <a:prstGeom prst="rect">
              <a:avLst/>
            </a:prstGeom>
            <a:noFill/>
            <a:ln w="9525">
              <a:noFill/>
              <a:miter lim="800000"/>
              <a:headEnd/>
              <a:tailEnd/>
            </a:ln>
            <a:effectLst/>
          </p:spPr>
          <p:txBody>
            <a:bodyPr wrap="none" lIns="92075" tIns="46038" rIns="92075" bIns="46038">
              <a:spAutoFit/>
            </a:bodyPr>
            <a:lstStyle/>
            <a:p>
              <a:r>
                <a:rPr lang="en-US"/>
                <a:t> </a:t>
              </a:r>
              <a:r>
                <a:rPr lang="en-US">
                  <a:solidFill>
                    <a:srgbClr val="FF0033"/>
                  </a:solidFill>
                </a:rPr>
                <a:t>101</a:t>
              </a:r>
            </a:p>
          </p:txBody>
        </p:sp>
      </p:grpSp>
      <p:grpSp>
        <p:nvGrpSpPr>
          <p:cNvPr id="4" name="Group 73"/>
          <p:cNvGrpSpPr>
            <a:grpSpLocks/>
          </p:cNvGrpSpPr>
          <p:nvPr/>
        </p:nvGrpSpPr>
        <p:grpSpPr bwMode="auto">
          <a:xfrm>
            <a:off x="1501775" y="3956035"/>
            <a:ext cx="6518275" cy="882650"/>
            <a:chOff x="644" y="2225"/>
            <a:chExt cx="4106" cy="556"/>
          </a:xfrm>
        </p:grpSpPr>
        <p:sp>
          <p:nvSpPr>
            <p:cNvPr id="220192" name="Rectangle 32"/>
            <p:cNvSpPr>
              <a:spLocks noChangeArrowheads="1"/>
            </p:cNvSpPr>
            <p:nvPr/>
          </p:nvSpPr>
          <p:spPr bwMode="auto">
            <a:xfrm>
              <a:off x="644" y="2485"/>
              <a:ext cx="4106" cy="292"/>
            </a:xfrm>
            <a:prstGeom prst="rect">
              <a:avLst/>
            </a:prstGeom>
            <a:noFill/>
            <a:ln w="38100">
              <a:solidFill>
                <a:schemeClr val="tx1"/>
              </a:solidFill>
              <a:miter lim="800000"/>
              <a:headEnd/>
              <a:tailEnd/>
            </a:ln>
            <a:effectLst/>
          </p:spPr>
          <p:txBody>
            <a:bodyPr wrap="none" anchor="ctr"/>
            <a:lstStyle/>
            <a:p>
              <a:endParaRPr lang="en-IN"/>
            </a:p>
          </p:txBody>
        </p:sp>
        <p:sp>
          <p:nvSpPr>
            <p:cNvPr id="220193" name="Line 33"/>
            <p:cNvSpPr>
              <a:spLocks noChangeShapeType="1"/>
            </p:cNvSpPr>
            <p:nvPr/>
          </p:nvSpPr>
          <p:spPr bwMode="auto">
            <a:xfrm>
              <a:off x="1280" y="2483"/>
              <a:ext cx="0" cy="291"/>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20194" name="Line 34"/>
            <p:cNvSpPr>
              <a:spLocks noChangeShapeType="1"/>
            </p:cNvSpPr>
            <p:nvPr/>
          </p:nvSpPr>
          <p:spPr bwMode="auto">
            <a:xfrm>
              <a:off x="1921" y="2483"/>
              <a:ext cx="0" cy="296"/>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20195" name="Line 35"/>
            <p:cNvSpPr>
              <a:spLocks noChangeShapeType="1"/>
            </p:cNvSpPr>
            <p:nvPr/>
          </p:nvSpPr>
          <p:spPr bwMode="auto">
            <a:xfrm>
              <a:off x="2575" y="2483"/>
              <a:ext cx="0" cy="296"/>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20196" name="Line 36"/>
            <p:cNvSpPr>
              <a:spLocks noChangeShapeType="1"/>
            </p:cNvSpPr>
            <p:nvPr/>
          </p:nvSpPr>
          <p:spPr bwMode="auto">
            <a:xfrm>
              <a:off x="3274" y="2483"/>
              <a:ext cx="0" cy="296"/>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20197" name="Line 37"/>
            <p:cNvSpPr>
              <a:spLocks noChangeShapeType="1"/>
            </p:cNvSpPr>
            <p:nvPr/>
          </p:nvSpPr>
          <p:spPr bwMode="auto">
            <a:xfrm>
              <a:off x="4001" y="2488"/>
              <a:ext cx="0" cy="286"/>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20198" name="Rectangle 38"/>
            <p:cNvSpPr>
              <a:spLocks noChangeArrowheads="1"/>
            </p:cNvSpPr>
            <p:nvPr/>
          </p:nvSpPr>
          <p:spPr bwMode="auto">
            <a:xfrm>
              <a:off x="2726" y="2488"/>
              <a:ext cx="330" cy="288"/>
            </a:xfrm>
            <a:prstGeom prst="rect">
              <a:avLst/>
            </a:prstGeom>
            <a:noFill/>
            <a:ln w="9525">
              <a:noFill/>
              <a:miter lim="800000"/>
              <a:headEnd/>
              <a:tailEnd/>
            </a:ln>
            <a:effectLst/>
          </p:spPr>
          <p:txBody>
            <a:bodyPr wrap="none" lIns="92075" tIns="46038" rIns="92075" bIns="46038">
              <a:spAutoFit/>
            </a:bodyPr>
            <a:lstStyle/>
            <a:p>
              <a:r>
                <a:rPr lang="en-US">
                  <a:solidFill>
                    <a:srgbClr val="FF0033"/>
                  </a:solidFill>
                </a:rPr>
                <a:t>42</a:t>
              </a:r>
              <a:endParaRPr lang="en-US" b="0">
                <a:solidFill>
                  <a:srgbClr val="FF0033"/>
                </a:solidFill>
              </a:endParaRPr>
            </a:p>
          </p:txBody>
        </p:sp>
        <p:sp>
          <p:nvSpPr>
            <p:cNvPr id="220199" name="Rectangle 39"/>
            <p:cNvSpPr>
              <a:spLocks noChangeArrowheads="1"/>
            </p:cNvSpPr>
            <p:nvPr/>
          </p:nvSpPr>
          <p:spPr bwMode="auto">
            <a:xfrm>
              <a:off x="2042" y="2493"/>
              <a:ext cx="276" cy="288"/>
            </a:xfrm>
            <a:prstGeom prst="rect">
              <a:avLst/>
            </a:prstGeom>
            <a:noFill/>
            <a:ln w="9525">
              <a:noFill/>
              <a:miter lim="800000"/>
              <a:headEnd/>
              <a:tailEnd/>
            </a:ln>
            <a:effectLst/>
          </p:spPr>
          <p:txBody>
            <a:bodyPr wrap="none" lIns="92075" tIns="46038" rIns="92075" bIns="46038">
              <a:spAutoFit/>
            </a:bodyPr>
            <a:lstStyle/>
            <a:p>
              <a:r>
                <a:rPr lang="en-US"/>
                <a:t> 5</a:t>
              </a:r>
              <a:endParaRPr lang="en-US" b="0"/>
            </a:p>
          </p:txBody>
        </p:sp>
        <p:sp>
          <p:nvSpPr>
            <p:cNvPr id="220200" name="Rectangle 40"/>
            <p:cNvSpPr>
              <a:spLocks noChangeArrowheads="1"/>
            </p:cNvSpPr>
            <p:nvPr/>
          </p:nvSpPr>
          <p:spPr bwMode="auto">
            <a:xfrm>
              <a:off x="1358" y="2493"/>
              <a:ext cx="383" cy="288"/>
            </a:xfrm>
            <a:prstGeom prst="rect">
              <a:avLst/>
            </a:prstGeom>
            <a:noFill/>
            <a:ln w="9525">
              <a:noFill/>
              <a:miter lim="800000"/>
              <a:headEnd/>
              <a:tailEnd/>
            </a:ln>
            <a:effectLst/>
          </p:spPr>
          <p:txBody>
            <a:bodyPr wrap="none" lIns="92075" tIns="46038" rIns="92075" bIns="46038">
              <a:spAutoFit/>
            </a:bodyPr>
            <a:lstStyle/>
            <a:p>
              <a:r>
                <a:rPr lang="en-US"/>
                <a:t> 35</a:t>
              </a:r>
              <a:endParaRPr lang="en-US" b="0"/>
            </a:p>
          </p:txBody>
        </p:sp>
        <p:sp>
          <p:nvSpPr>
            <p:cNvPr id="220201" name="Rectangle 41"/>
            <p:cNvSpPr>
              <a:spLocks noChangeArrowheads="1"/>
            </p:cNvSpPr>
            <p:nvPr/>
          </p:nvSpPr>
          <p:spPr bwMode="auto">
            <a:xfrm>
              <a:off x="748" y="2490"/>
              <a:ext cx="330" cy="288"/>
            </a:xfrm>
            <a:prstGeom prst="rect">
              <a:avLst/>
            </a:prstGeom>
            <a:noFill/>
            <a:ln w="9525">
              <a:noFill/>
              <a:miter lim="800000"/>
              <a:headEnd/>
              <a:tailEnd/>
            </a:ln>
            <a:effectLst/>
          </p:spPr>
          <p:txBody>
            <a:bodyPr wrap="none" lIns="92075" tIns="46038" rIns="92075" bIns="46038">
              <a:spAutoFit/>
            </a:bodyPr>
            <a:lstStyle/>
            <a:p>
              <a:r>
                <a:rPr lang="en-US"/>
                <a:t>12</a:t>
              </a:r>
              <a:endParaRPr lang="en-US" b="0"/>
            </a:p>
          </p:txBody>
        </p:sp>
        <p:sp>
          <p:nvSpPr>
            <p:cNvPr id="220202" name="Rectangle 42"/>
            <p:cNvSpPr>
              <a:spLocks noChangeArrowheads="1"/>
            </p:cNvSpPr>
            <p:nvPr/>
          </p:nvSpPr>
          <p:spPr bwMode="auto">
            <a:xfrm>
              <a:off x="3383" y="2488"/>
              <a:ext cx="383" cy="288"/>
            </a:xfrm>
            <a:prstGeom prst="rect">
              <a:avLst/>
            </a:prstGeom>
            <a:noFill/>
            <a:ln w="9525">
              <a:noFill/>
              <a:miter lim="800000"/>
              <a:headEnd/>
              <a:tailEnd/>
            </a:ln>
            <a:effectLst/>
          </p:spPr>
          <p:txBody>
            <a:bodyPr wrap="none" lIns="92075" tIns="46038" rIns="92075" bIns="46038">
              <a:spAutoFit/>
            </a:bodyPr>
            <a:lstStyle/>
            <a:p>
              <a:r>
                <a:rPr lang="en-US"/>
                <a:t> </a:t>
              </a:r>
              <a:r>
                <a:rPr lang="en-US">
                  <a:solidFill>
                    <a:srgbClr val="FF0033"/>
                  </a:solidFill>
                </a:rPr>
                <a:t>77</a:t>
              </a:r>
            </a:p>
          </p:txBody>
        </p:sp>
        <p:sp>
          <p:nvSpPr>
            <p:cNvPr id="220203" name="Rectangle 43"/>
            <p:cNvSpPr>
              <a:spLocks noChangeArrowheads="1"/>
            </p:cNvSpPr>
            <p:nvPr/>
          </p:nvSpPr>
          <p:spPr bwMode="auto">
            <a:xfrm>
              <a:off x="841" y="2225"/>
              <a:ext cx="3620" cy="288"/>
            </a:xfrm>
            <a:prstGeom prst="rect">
              <a:avLst/>
            </a:prstGeom>
            <a:noFill/>
            <a:ln w="9525">
              <a:noFill/>
              <a:miter lim="800000"/>
              <a:headEnd/>
              <a:tailEnd/>
            </a:ln>
            <a:effectLst/>
          </p:spPr>
          <p:txBody>
            <a:bodyPr wrap="none" lIns="92075" tIns="46038" rIns="92075" bIns="46038">
              <a:spAutoFit/>
            </a:bodyPr>
            <a:lstStyle/>
            <a:p>
              <a:r>
                <a:rPr lang="en-US"/>
                <a:t>1          2          3          4            5            6</a:t>
              </a:r>
              <a:endParaRPr lang="en-US" b="0"/>
            </a:p>
          </p:txBody>
        </p:sp>
        <p:sp>
          <p:nvSpPr>
            <p:cNvPr id="220204" name="Rectangle 44"/>
            <p:cNvSpPr>
              <a:spLocks noChangeArrowheads="1"/>
            </p:cNvSpPr>
            <p:nvPr/>
          </p:nvSpPr>
          <p:spPr bwMode="auto">
            <a:xfrm>
              <a:off x="4132" y="2488"/>
              <a:ext cx="490" cy="288"/>
            </a:xfrm>
            <a:prstGeom prst="rect">
              <a:avLst/>
            </a:prstGeom>
            <a:noFill/>
            <a:ln w="9525">
              <a:noFill/>
              <a:miter lim="800000"/>
              <a:headEnd/>
              <a:tailEnd/>
            </a:ln>
            <a:effectLst/>
          </p:spPr>
          <p:txBody>
            <a:bodyPr wrap="none" lIns="92075" tIns="46038" rIns="92075" bIns="46038">
              <a:spAutoFit/>
            </a:bodyPr>
            <a:lstStyle/>
            <a:p>
              <a:r>
                <a:rPr lang="en-US"/>
                <a:t> </a:t>
              </a:r>
              <a:r>
                <a:rPr lang="en-US">
                  <a:solidFill>
                    <a:srgbClr val="FF0033"/>
                  </a:solidFill>
                </a:rPr>
                <a:t>101</a:t>
              </a:r>
            </a:p>
          </p:txBody>
        </p:sp>
      </p:grpSp>
      <p:grpSp>
        <p:nvGrpSpPr>
          <p:cNvPr id="5" name="Group 74"/>
          <p:cNvGrpSpPr>
            <a:grpSpLocks/>
          </p:cNvGrpSpPr>
          <p:nvPr/>
        </p:nvGrpSpPr>
        <p:grpSpPr bwMode="auto">
          <a:xfrm>
            <a:off x="1497013" y="4838685"/>
            <a:ext cx="6518275" cy="882650"/>
            <a:chOff x="641" y="2781"/>
            <a:chExt cx="4106" cy="556"/>
          </a:xfrm>
        </p:grpSpPr>
        <p:sp>
          <p:nvSpPr>
            <p:cNvPr id="220205" name="Rectangle 45"/>
            <p:cNvSpPr>
              <a:spLocks noChangeArrowheads="1"/>
            </p:cNvSpPr>
            <p:nvPr/>
          </p:nvSpPr>
          <p:spPr bwMode="auto">
            <a:xfrm>
              <a:off x="641" y="3041"/>
              <a:ext cx="4106" cy="292"/>
            </a:xfrm>
            <a:prstGeom prst="rect">
              <a:avLst/>
            </a:prstGeom>
            <a:noFill/>
            <a:ln w="38100">
              <a:solidFill>
                <a:schemeClr val="tx1"/>
              </a:solidFill>
              <a:miter lim="800000"/>
              <a:headEnd/>
              <a:tailEnd/>
            </a:ln>
            <a:effectLst/>
          </p:spPr>
          <p:txBody>
            <a:bodyPr wrap="none" anchor="ctr"/>
            <a:lstStyle/>
            <a:p>
              <a:endParaRPr lang="en-IN"/>
            </a:p>
          </p:txBody>
        </p:sp>
        <p:sp>
          <p:nvSpPr>
            <p:cNvPr id="220206" name="Line 46"/>
            <p:cNvSpPr>
              <a:spLocks noChangeShapeType="1"/>
            </p:cNvSpPr>
            <p:nvPr/>
          </p:nvSpPr>
          <p:spPr bwMode="auto">
            <a:xfrm>
              <a:off x="1277" y="3039"/>
              <a:ext cx="0" cy="291"/>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20207" name="Line 47"/>
            <p:cNvSpPr>
              <a:spLocks noChangeShapeType="1"/>
            </p:cNvSpPr>
            <p:nvPr/>
          </p:nvSpPr>
          <p:spPr bwMode="auto">
            <a:xfrm>
              <a:off x="1918" y="3039"/>
              <a:ext cx="0" cy="296"/>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20208" name="Line 48"/>
            <p:cNvSpPr>
              <a:spLocks noChangeShapeType="1"/>
            </p:cNvSpPr>
            <p:nvPr/>
          </p:nvSpPr>
          <p:spPr bwMode="auto">
            <a:xfrm>
              <a:off x="2572" y="3039"/>
              <a:ext cx="0" cy="296"/>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20209" name="Line 49"/>
            <p:cNvSpPr>
              <a:spLocks noChangeShapeType="1"/>
            </p:cNvSpPr>
            <p:nvPr/>
          </p:nvSpPr>
          <p:spPr bwMode="auto">
            <a:xfrm>
              <a:off x="3271" y="3039"/>
              <a:ext cx="0" cy="296"/>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20210" name="Line 50"/>
            <p:cNvSpPr>
              <a:spLocks noChangeShapeType="1"/>
            </p:cNvSpPr>
            <p:nvPr/>
          </p:nvSpPr>
          <p:spPr bwMode="auto">
            <a:xfrm>
              <a:off x="3998" y="3044"/>
              <a:ext cx="0" cy="286"/>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20211" name="Rectangle 51"/>
            <p:cNvSpPr>
              <a:spLocks noChangeArrowheads="1"/>
            </p:cNvSpPr>
            <p:nvPr/>
          </p:nvSpPr>
          <p:spPr bwMode="auto">
            <a:xfrm>
              <a:off x="2723" y="3044"/>
              <a:ext cx="330" cy="288"/>
            </a:xfrm>
            <a:prstGeom prst="rect">
              <a:avLst/>
            </a:prstGeom>
            <a:noFill/>
            <a:ln w="9525">
              <a:noFill/>
              <a:miter lim="800000"/>
              <a:headEnd/>
              <a:tailEnd/>
            </a:ln>
            <a:effectLst/>
          </p:spPr>
          <p:txBody>
            <a:bodyPr wrap="none" lIns="92075" tIns="46038" rIns="92075" bIns="46038">
              <a:spAutoFit/>
            </a:bodyPr>
            <a:lstStyle/>
            <a:p>
              <a:r>
                <a:rPr lang="en-US">
                  <a:solidFill>
                    <a:srgbClr val="FF0033"/>
                  </a:solidFill>
                </a:rPr>
                <a:t>42</a:t>
              </a:r>
              <a:endParaRPr lang="en-US" b="0">
                <a:solidFill>
                  <a:srgbClr val="FF0033"/>
                </a:solidFill>
              </a:endParaRPr>
            </a:p>
          </p:txBody>
        </p:sp>
        <p:sp>
          <p:nvSpPr>
            <p:cNvPr id="220212" name="Rectangle 52"/>
            <p:cNvSpPr>
              <a:spLocks noChangeArrowheads="1"/>
            </p:cNvSpPr>
            <p:nvPr/>
          </p:nvSpPr>
          <p:spPr bwMode="auto">
            <a:xfrm>
              <a:off x="2039" y="3049"/>
              <a:ext cx="383" cy="288"/>
            </a:xfrm>
            <a:prstGeom prst="rect">
              <a:avLst/>
            </a:prstGeom>
            <a:noFill/>
            <a:ln w="9525">
              <a:noFill/>
              <a:miter lim="800000"/>
              <a:headEnd/>
              <a:tailEnd/>
            </a:ln>
            <a:effectLst/>
          </p:spPr>
          <p:txBody>
            <a:bodyPr wrap="none" lIns="92075" tIns="46038" rIns="92075" bIns="46038">
              <a:spAutoFit/>
            </a:bodyPr>
            <a:lstStyle/>
            <a:p>
              <a:r>
                <a:rPr lang="en-US"/>
                <a:t> </a:t>
              </a:r>
              <a:r>
                <a:rPr lang="en-US">
                  <a:solidFill>
                    <a:srgbClr val="FF0033"/>
                  </a:solidFill>
                </a:rPr>
                <a:t>35</a:t>
              </a:r>
              <a:endParaRPr lang="en-US" b="0">
                <a:solidFill>
                  <a:srgbClr val="FF0033"/>
                </a:solidFill>
              </a:endParaRPr>
            </a:p>
          </p:txBody>
        </p:sp>
        <p:sp>
          <p:nvSpPr>
            <p:cNvPr id="220213" name="Rectangle 53"/>
            <p:cNvSpPr>
              <a:spLocks noChangeArrowheads="1"/>
            </p:cNvSpPr>
            <p:nvPr/>
          </p:nvSpPr>
          <p:spPr bwMode="auto">
            <a:xfrm>
              <a:off x="1355" y="3049"/>
              <a:ext cx="329" cy="288"/>
            </a:xfrm>
            <a:prstGeom prst="rect">
              <a:avLst/>
            </a:prstGeom>
            <a:noFill/>
            <a:ln w="9525">
              <a:noFill/>
              <a:miter lim="800000"/>
              <a:headEnd/>
              <a:tailEnd/>
            </a:ln>
            <a:effectLst/>
          </p:spPr>
          <p:txBody>
            <a:bodyPr wrap="none" lIns="92075" tIns="46038" rIns="92075" bIns="46038">
              <a:spAutoFit/>
            </a:bodyPr>
            <a:lstStyle/>
            <a:p>
              <a:r>
                <a:rPr lang="en-US"/>
                <a:t>  5</a:t>
              </a:r>
              <a:endParaRPr lang="en-US" b="0"/>
            </a:p>
          </p:txBody>
        </p:sp>
        <p:sp>
          <p:nvSpPr>
            <p:cNvPr id="220214" name="Rectangle 54"/>
            <p:cNvSpPr>
              <a:spLocks noChangeArrowheads="1"/>
            </p:cNvSpPr>
            <p:nvPr/>
          </p:nvSpPr>
          <p:spPr bwMode="auto">
            <a:xfrm>
              <a:off x="745" y="3046"/>
              <a:ext cx="330" cy="288"/>
            </a:xfrm>
            <a:prstGeom prst="rect">
              <a:avLst/>
            </a:prstGeom>
            <a:noFill/>
            <a:ln w="9525">
              <a:noFill/>
              <a:miter lim="800000"/>
              <a:headEnd/>
              <a:tailEnd/>
            </a:ln>
            <a:effectLst/>
          </p:spPr>
          <p:txBody>
            <a:bodyPr wrap="none" lIns="92075" tIns="46038" rIns="92075" bIns="46038">
              <a:spAutoFit/>
            </a:bodyPr>
            <a:lstStyle/>
            <a:p>
              <a:r>
                <a:rPr lang="en-US"/>
                <a:t>12</a:t>
              </a:r>
              <a:endParaRPr lang="en-US" b="0"/>
            </a:p>
          </p:txBody>
        </p:sp>
        <p:sp>
          <p:nvSpPr>
            <p:cNvPr id="220215" name="Rectangle 55"/>
            <p:cNvSpPr>
              <a:spLocks noChangeArrowheads="1"/>
            </p:cNvSpPr>
            <p:nvPr/>
          </p:nvSpPr>
          <p:spPr bwMode="auto">
            <a:xfrm>
              <a:off x="3380" y="3044"/>
              <a:ext cx="383" cy="288"/>
            </a:xfrm>
            <a:prstGeom prst="rect">
              <a:avLst/>
            </a:prstGeom>
            <a:noFill/>
            <a:ln w="9525">
              <a:noFill/>
              <a:miter lim="800000"/>
              <a:headEnd/>
              <a:tailEnd/>
            </a:ln>
            <a:effectLst/>
          </p:spPr>
          <p:txBody>
            <a:bodyPr wrap="none" lIns="92075" tIns="46038" rIns="92075" bIns="46038">
              <a:spAutoFit/>
            </a:bodyPr>
            <a:lstStyle/>
            <a:p>
              <a:r>
                <a:rPr lang="en-US"/>
                <a:t> </a:t>
              </a:r>
              <a:r>
                <a:rPr lang="en-US">
                  <a:solidFill>
                    <a:srgbClr val="FF0033"/>
                  </a:solidFill>
                </a:rPr>
                <a:t>77</a:t>
              </a:r>
            </a:p>
          </p:txBody>
        </p:sp>
        <p:sp>
          <p:nvSpPr>
            <p:cNvPr id="220216" name="Rectangle 56"/>
            <p:cNvSpPr>
              <a:spLocks noChangeArrowheads="1"/>
            </p:cNvSpPr>
            <p:nvPr/>
          </p:nvSpPr>
          <p:spPr bwMode="auto">
            <a:xfrm>
              <a:off x="838" y="2781"/>
              <a:ext cx="3620" cy="288"/>
            </a:xfrm>
            <a:prstGeom prst="rect">
              <a:avLst/>
            </a:prstGeom>
            <a:noFill/>
            <a:ln w="9525">
              <a:noFill/>
              <a:miter lim="800000"/>
              <a:headEnd/>
              <a:tailEnd/>
            </a:ln>
            <a:effectLst/>
          </p:spPr>
          <p:txBody>
            <a:bodyPr wrap="none" lIns="92075" tIns="46038" rIns="92075" bIns="46038">
              <a:spAutoFit/>
            </a:bodyPr>
            <a:lstStyle/>
            <a:p>
              <a:r>
                <a:rPr lang="en-US"/>
                <a:t>1          2          3          4            5            6</a:t>
              </a:r>
              <a:endParaRPr lang="en-US" b="0"/>
            </a:p>
          </p:txBody>
        </p:sp>
        <p:sp>
          <p:nvSpPr>
            <p:cNvPr id="220217" name="Rectangle 57"/>
            <p:cNvSpPr>
              <a:spLocks noChangeArrowheads="1"/>
            </p:cNvSpPr>
            <p:nvPr/>
          </p:nvSpPr>
          <p:spPr bwMode="auto">
            <a:xfrm>
              <a:off x="4129" y="3044"/>
              <a:ext cx="490" cy="288"/>
            </a:xfrm>
            <a:prstGeom prst="rect">
              <a:avLst/>
            </a:prstGeom>
            <a:noFill/>
            <a:ln w="9525">
              <a:noFill/>
              <a:miter lim="800000"/>
              <a:headEnd/>
              <a:tailEnd/>
            </a:ln>
            <a:effectLst/>
          </p:spPr>
          <p:txBody>
            <a:bodyPr wrap="none" lIns="92075" tIns="46038" rIns="92075" bIns="46038">
              <a:spAutoFit/>
            </a:bodyPr>
            <a:lstStyle/>
            <a:p>
              <a:r>
                <a:rPr lang="en-US"/>
                <a:t> </a:t>
              </a:r>
              <a:r>
                <a:rPr lang="en-US">
                  <a:solidFill>
                    <a:srgbClr val="FF0033"/>
                  </a:solidFill>
                </a:rPr>
                <a:t>101</a:t>
              </a:r>
            </a:p>
          </p:txBody>
        </p:sp>
      </p:grpSp>
      <p:grpSp>
        <p:nvGrpSpPr>
          <p:cNvPr id="6" name="Group 75"/>
          <p:cNvGrpSpPr>
            <a:grpSpLocks/>
          </p:cNvGrpSpPr>
          <p:nvPr/>
        </p:nvGrpSpPr>
        <p:grpSpPr bwMode="auto">
          <a:xfrm>
            <a:off x="1497013" y="5759435"/>
            <a:ext cx="6518275" cy="882650"/>
            <a:chOff x="641" y="3361"/>
            <a:chExt cx="4106" cy="556"/>
          </a:xfrm>
        </p:grpSpPr>
        <p:sp>
          <p:nvSpPr>
            <p:cNvPr id="220218" name="Rectangle 58"/>
            <p:cNvSpPr>
              <a:spLocks noChangeArrowheads="1"/>
            </p:cNvSpPr>
            <p:nvPr/>
          </p:nvSpPr>
          <p:spPr bwMode="auto">
            <a:xfrm>
              <a:off x="641" y="3621"/>
              <a:ext cx="4106" cy="292"/>
            </a:xfrm>
            <a:prstGeom prst="rect">
              <a:avLst/>
            </a:prstGeom>
            <a:noFill/>
            <a:ln w="38100">
              <a:solidFill>
                <a:schemeClr val="tx1"/>
              </a:solidFill>
              <a:miter lim="800000"/>
              <a:headEnd/>
              <a:tailEnd/>
            </a:ln>
            <a:effectLst/>
          </p:spPr>
          <p:txBody>
            <a:bodyPr wrap="none" anchor="ctr"/>
            <a:lstStyle/>
            <a:p>
              <a:endParaRPr lang="en-IN"/>
            </a:p>
          </p:txBody>
        </p:sp>
        <p:sp>
          <p:nvSpPr>
            <p:cNvPr id="220219" name="Line 59"/>
            <p:cNvSpPr>
              <a:spLocks noChangeShapeType="1"/>
            </p:cNvSpPr>
            <p:nvPr/>
          </p:nvSpPr>
          <p:spPr bwMode="auto">
            <a:xfrm>
              <a:off x="1277" y="3619"/>
              <a:ext cx="0" cy="291"/>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20220" name="Line 60"/>
            <p:cNvSpPr>
              <a:spLocks noChangeShapeType="1"/>
            </p:cNvSpPr>
            <p:nvPr/>
          </p:nvSpPr>
          <p:spPr bwMode="auto">
            <a:xfrm>
              <a:off x="1918" y="3619"/>
              <a:ext cx="0" cy="296"/>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20221" name="Line 61"/>
            <p:cNvSpPr>
              <a:spLocks noChangeShapeType="1"/>
            </p:cNvSpPr>
            <p:nvPr/>
          </p:nvSpPr>
          <p:spPr bwMode="auto">
            <a:xfrm>
              <a:off x="2572" y="3619"/>
              <a:ext cx="0" cy="296"/>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20222" name="Line 62"/>
            <p:cNvSpPr>
              <a:spLocks noChangeShapeType="1"/>
            </p:cNvSpPr>
            <p:nvPr/>
          </p:nvSpPr>
          <p:spPr bwMode="auto">
            <a:xfrm>
              <a:off x="3271" y="3619"/>
              <a:ext cx="0" cy="296"/>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20223" name="Line 63"/>
            <p:cNvSpPr>
              <a:spLocks noChangeShapeType="1"/>
            </p:cNvSpPr>
            <p:nvPr/>
          </p:nvSpPr>
          <p:spPr bwMode="auto">
            <a:xfrm>
              <a:off x="3998" y="3624"/>
              <a:ext cx="0" cy="286"/>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20224" name="Rectangle 64"/>
            <p:cNvSpPr>
              <a:spLocks noChangeArrowheads="1"/>
            </p:cNvSpPr>
            <p:nvPr/>
          </p:nvSpPr>
          <p:spPr bwMode="auto">
            <a:xfrm>
              <a:off x="2723" y="3624"/>
              <a:ext cx="330" cy="288"/>
            </a:xfrm>
            <a:prstGeom prst="rect">
              <a:avLst/>
            </a:prstGeom>
            <a:noFill/>
            <a:ln w="9525">
              <a:noFill/>
              <a:miter lim="800000"/>
              <a:headEnd/>
              <a:tailEnd/>
            </a:ln>
            <a:effectLst/>
          </p:spPr>
          <p:txBody>
            <a:bodyPr wrap="none" lIns="92075" tIns="46038" rIns="92075" bIns="46038">
              <a:spAutoFit/>
            </a:bodyPr>
            <a:lstStyle/>
            <a:p>
              <a:r>
                <a:rPr lang="en-US">
                  <a:solidFill>
                    <a:srgbClr val="FF0033"/>
                  </a:solidFill>
                </a:rPr>
                <a:t>42</a:t>
              </a:r>
              <a:endParaRPr lang="en-US" b="0">
                <a:solidFill>
                  <a:srgbClr val="FF0033"/>
                </a:solidFill>
              </a:endParaRPr>
            </a:p>
          </p:txBody>
        </p:sp>
        <p:sp>
          <p:nvSpPr>
            <p:cNvPr id="220225" name="Rectangle 65"/>
            <p:cNvSpPr>
              <a:spLocks noChangeArrowheads="1"/>
            </p:cNvSpPr>
            <p:nvPr/>
          </p:nvSpPr>
          <p:spPr bwMode="auto">
            <a:xfrm>
              <a:off x="2039" y="3629"/>
              <a:ext cx="383" cy="288"/>
            </a:xfrm>
            <a:prstGeom prst="rect">
              <a:avLst/>
            </a:prstGeom>
            <a:noFill/>
            <a:ln w="9525">
              <a:noFill/>
              <a:miter lim="800000"/>
              <a:headEnd/>
              <a:tailEnd/>
            </a:ln>
            <a:effectLst/>
          </p:spPr>
          <p:txBody>
            <a:bodyPr wrap="none" lIns="92075" tIns="46038" rIns="92075" bIns="46038">
              <a:spAutoFit/>
            </a:bodyPr>
            <a:lstStyle/>
            <a:p>
              <a:r>
                <a:rPr lang="en-US"/>
                <a:t> </a:t>
              </a:r>
              <a:r>
                <a:rPr lang="en-US">
                  <a:solidFill>
                    <a:srgbClr val="FF0033"/>
                  </a:solidFill>
                </a:rPr>
                <a:t>35</a:t>
              </a:r>
              <a:endParaRPr lang="en-US" b="0">
                <a:solidFill>
                  <a:srgbClr val="FF0033"/>
                </a:solidFill>
              </a:endParaRPr>
            </a:p>
          </p:txBody>
        </p:sp>
        <p:sp>
          <p:nvSpPr>
            <p:cNvPr id="220226" name="Rectangle 66"/>
            <p:cNvSpPr>
              <a:spLocks noChangeArrowheads="1"/>
            </p:cNvSpPr>
            <p:nvPr/>
          </p:nvSpPr>
          <p:spPr bwMode="auto">
            <a:xfrm>
              <a:off x="1355" y="3629"/>
              <a:ext cx="383" cy="288"/>
            </a:xfrm>
            <a:prstGeom prst="rect">
              <a:avLst/>
            </a:prstGeom>
            <a:noFill/>
            <a:ln w="9525">
              <a:noFill/>
              <a:miter lim="800000"/>
              <a:headEnd/>
              <a:tailEnd/>
            </a:ln>
            <a:effectLst/>
          </p:spPr>
          <p:txBody>
            <a:bodyPr wrap="none" lIns="92075" tIns="46038" rIns="92075" bIns="46038">
              <a:spAutoFit/>
            </a:bodyPr>
            <a:lstStyle/>
            <a:p>
              <a:r>
                <a:rPr lang="en-US"/>
                <a:t> </a:t>
              </a:r>
              <a:r>
                <a:rPr lang="en-US">
                  <a:solidFill>
                    <a:srgbClr val="FF0033"/>
                  </a:solidFill>
                </a:rPr>
                <a:t>12</a:t>
              </a:r>
              <a:endParaRPr lang="en-US" b="0">
                <a:solidFill>
                  <a:srgbClr val="FF0033"/>
                </a:solidFill>
              </a:endParaRPr>
            </a:p>
          </p:txBody>
        </p:sp>
        <p:sp>
          <p:nvSpPr>
            <p:cNvPr id="220227" name="Rectangle 67"/>
            <p:cNvSpPr>
              <a:spLocks noChangeArrowheads="1"/>
            </p:cNvSpPr>
            <p:nvPr/>
          </p:nvSpPr>
          <p:spPr bwMode="auto">
            <a:xfrm>
              <a:off x="745" y="3626"/>
              <a:ext cx="276" cy="288"/>
            </a:xfrm>
            <a:prstGeom prst="rect">
              <a:avLst/>
            </a:prstGeom>
            <a:noFill/>
            <a:ln w="9525">
              <a:noFill/>
              <a:miter lim="800000"/>
              <a:headEnd/>
              <a:tailEnd/>
            </a:ln>
            <a:effectLst/>
          </p:spPr>
          <p:txBody>
            <a:bodyPr wrap="none" lIns="92075" tIns="46038" rIns="92075" bIns="46038">
              <a:spAutoFit/>
            </a:bodyPr>
            <a:lstStyle/>
            <a:p>
              <a:r>
                <a:rPr lang="en-US"/>
                <a:t> </a:t>
              </a:r>
              <a:r>
                <a:rPr lang="en-US">
                  <a:solidFill>
                    <a:srgbClr val="3333FF"/>
                  </a:solidFill>
                </a:rPr>
                <a:t>5</a:t>
              </a:r>
              <a:endParaRPr lang="en-US" b="0">
                <a:solidFill>
                  <a:srgbClr val="3333FF"/>
                </a:solidFill>
              </a:endParaRPr>
            </a:p>
          </p:txBody>
        </p:sp>
        <p:sp>
          <p:nvSpPr>
            <p:cNvPr id="220228" name="Rectangle 68"/>
            <p:cNvSpPr>
              <a:spLocks noChangeArrowheads="1"/>
            </p:cNvSpPr>
            <p:nvPr/>
          </p:nvSpPr>
          <p:spPr bwMode="auto">
            <a:xfrm>
              <a:off x="3380" y="3624"/>
              <a:ext cx="383" cy="288"/>
            </a:xfrm>
            <a:prstGeom prst="rect">
              <a:avLst/>
            </a:prstGeom>
            <a:noFill/>
            <a:ln w="9525">
              <a:noFill/>
              <a:miter lim="800000"/>
              <a:headEnd/>
              <a:tailEnd/>
            </a:ln>
            <a:effectLst/>
          </p:spPr>
          <p:txBody>
            <a:bodyPr wrap="none" lIns="92075" tIns="46038" rIns="92075" bIns="46038">
              <a:spAutoFit/>
            </a:bodyPr>
            <a:lstStyle/>
            <a:p>
              <a:r>
                <a:rPr lang="en-US"/>
                <a:t> </a:t>
              </a:r>
              <a:r>
                <a:rPr lang="en-US">
                  <a:solidFill>
                    <a:srgbClr val="FF0033"/>
                  </a:solidFill>
                </a:rPr>
                <a:t>77</a:t>
              </a:r>
            </a:p>
          </p:txBody>
        </p:sp>
        <p:sp>
          <p:nvSpPr>
            <p:cNvPr id="220229" name="Rectangle 69"/>
            <p:cNvSpPr>
              <a:spLocks noChangeArrowheads="1"/>
            </p:cNvSpPr>
            <p:nvPr/>
          </p:nvSpPr>
          <p:spPr bwMode="auto">
            <a:xfrm>
              <a:off x="838" y="3361"/>
              <a:ext cx="3620" cy="288"/>
            </a:xfrm>
            <a:prstGeom prst="rect">
              <a:avLst/>
            </a:prstGeom>
            <a:noFill/>
            <a:ln w="9525">
              <a:noFill/>
              <a:miter lim="800000"/>
              <a:headEnd/>
              <a:tailEnd/>
            </a:ln>
            <a:effectLst/>
          </p:spPr>
          <p:txBody>
            <a:bodyPr wrap="none" lIns="92075" tIns="46038" rIns="92075" bIns="46038">
              <a:spAutoFit/>
            </a:bodyPr>
            <a:lstStyle/>
            <a:p>
              <a:r>
                <a:rPr lang="en-US"/>
                <a:t>1          2          3          4            5            6</a:t>
              </a:r>
              <a:endParaRPr lang="en-US" b="0"/>
            </a:p>
          </p:txBody>
        </p:sp>
        <p:sp>
          <p:nvSpPr>
            <p:cNvPr id="220230" name="Rectangle 70"/>
            <p:cNvSpPr>
              <a:spLocks noChangeArrowheads="1"/>
            </p:cNvSpPr>
            <p:nvPr/>
          </p:nvSpPr>
          <p:spPr bwMode="auto">
            <a:xfrm>
              <a:off x="4129" y="3624"/>
              <a:ext cx="490" cy="288"/>
            </a:xfrm>
            <a:prstGeom prst="rect">
              <a:avLst/>
            </a:prstGeom>
            <a:noFill/>
            <a:ln w="9525">
              <a:noFill/>
              <a:miter lim="800000"/>
              <a:headEnd/>
              <a:tailEnd/>
            </a:ln>
            <a:effectLst/>
          </p:spPr>
          <p:txBody>
            <a:bodyPr wrap="none" lIns="92075" tIns="46038" rIns="92075" bIns="46038">
              <a:spAutoFit/>
            </a:bodyPr>
            <a:lstStyle/>
            <a:p>
              <a:r>
                <a:rPr lang="en-US"/>
                <a:t> </a:t>
              </a:r>
              <a:r>
                <a:rPr lang="en-US">
                  <a:solidFill>
                    <a:srgbClr val="FF0033"/>
                  </a:solidFill>
                </a:rPr>
                <a:t>101</a:t>
              </a:r>
            </a:p>
          </p:txBody>
        </p:sp>
      </p:grpSp>
      <p:grpSp>
        <p:nvGrpSpPr>
          <p:cNvPr id="7" name="Group 78"/>
          <p:cNvGrpSpPr>
            <a:grpSpLocks/>
          </p:cNvGrpSpPr>
          <p:nvPr/>
        </p:nvGrpSpPr>
        <p:grpSpPr bwMode="auto">
          <a:xfrm>
            <a:off x="357188" y="2551097"/>
            <a:ext cx="1011237" cy="4106863"/>
            <a:chOff x="225" y="1350"/>
            <a:chExt cx="637" cy="2587"/>
          </a:xfrm>
        </p:grpSpPr>
        <p:sp>
          <p:nvSpPr>
            <p:cNvPr id="220236" name="AutoShape 76"/>
            <p:cNvSpPr>
              <a:spLocks/>
            </p:cNvSpPr>
            <p:nvPr/>
          </p:nvSpPr>
          <p:spPr bwMode="auto">
            <a:xfrm>
              <a:off x="477" y="1350"/>
              <a:ext cx="385" cy="2587"/>
            </a:xfrm>
            <a:prstGeom prst="leftBrace">
              <a:avLst>
                <a:gd name="adj1" fmla="val 55996"/>
                <a:gd name="adj2" fmla="val 50000"/>
              </a:avLst>
            </a:prstGeom>
            <a:noFill/>
            <a:ln w="38100">
              <a:solidFill>
                <a:srgbClr val="3333FF"/>
              </a:solidFill>
              <a:round/>
              <a:headEnd type="none" w="sm" len="sm"/>
              <a:tailEnd type="none" w="sm" len="sm"/>
            </a:ln>
            <a:effectLst/>
          </p:spPr>
          <p:txBody>
            <a:bodyPr wrap="none" anchor="ctr"/>
            <a:lstStyle/>
            <a:p>
              <a:endParaRPr lang="en-IN"/>
            </a:p>
          </p:txBody>
        </p:sp>
        <p:sp>
          <p:nvSpPr>
            <p:cNvPr id="220237" name="Text Box 77"/>
            <p:cNvSpPr txBox="1">
              <a:spLocks noChangeArrowheads="1"/>
            </p:cNvSpPr>
            <p:nvPr/>
          </p:nvSpPr>
          <p:spPr bwMode="auto">
            <a:xfrm rot="-5400000">
              <a:off x="103" y="2498"/>
              <a:ext cx="532" cy="288"/>
            </a:xfrm>
            <a:prstGeom prst="rect">
              <a:avLst/>
            </a:prstGeom>
            <a:noFill/>
            <a:ln w="12700">
              <a:noFill/>
              <a:miter lim="800000"/>
              <a:headEnd type="none" w="sm" len="sm"/>
              <a:tailEnd type="none" w="sm" len="sm"/>
            </a:ln>
            <a:effectLst/>
          </p:spPr>
          <p:txBody>
            <a:bodyPr wrap="none">
              <a:spAutoFit/>
            </a:bodyPr>
            <a:lstStyle/>
            <a:p>
              <a:r>
                <a:rPr lang="en-US">
                  <a:solidFill>
                    <a:srgbClr val="3333FF"/>
                  </a:solidFill>
                </a:rPr>
                <a:t>N - 1</a:t>
              </a:r>
            </a:p>
          </p:txBody>
        </p:sp>
      </p:grpSp>
      <p:sp>
        <p:nvSpPr>
          <p:cNvPr id="76" name="Rounded Rectangle 75"/>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defRPr/>
            </a:pPr>
            <a:r>
              <a:rPr lang="en-US" sz="3200" b="1" dirty="0" err="1" smtClean="0">
                <a:solidFill>
                  <a:schemeClr val="bg1"/>
                </a:solidFill>
                <a:latin typeface="+mj-lt"/>
              </a:rPr>
              <a:t>Contd</a:t>
            </a:r>
            <a:r>
              <a:rPr lang="en-US" sz="3200" b="1" dirty="0" smtClean="0">
                <a:solidFill>
                  <a:schemeClr val="bg1"/>
                </a:solidFill>
                <a:latin typeface="+mj-lt"/>
              </a:rPr>
              <a:t>… </a:t>
            </a:r>
            <a:endParaRPr lang="en-US" sz="3200" b="1" dirty="0">
              <a:solidFill>
                <a:schemeClr val="bg1"/>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6"/>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457200" y="741065"/>
            <a:ext cx="8229600" cy="1143000"/>
          </a:xfrm>
        </p:spPr>
        <p:txBody>
          <a:bodyPr>
            <a:normAutofit fontScale="90000"/>
          </a:bodyPr>
          <a:lstStyle/>
          <a:p>
            <a:r>
              <a:rPr lang="en-US"/>
              <a:t>Reducing the Number of Comparisons</a:t>
            </a:r>
          </a:p>
        </p:txBody>
      </p:sp>
      <p:grpSp>
        <p:nvGrpSpPr>
          <p:cNvPr id="2" name="Group 59"/>
          <p:cNvGrpSpPr>
            <a:grpSpLocks/>
          </p:cNvGrpSpPr>
          <p:nvPr/>
        </p:nvGrpSpPr>
        <p:grpSpPr bwMode="auto">
          <a:xfrm>
            <a:off x="1050925" y="2149177"/>
            <a:ext cx="6518275" cy="882650"/>
            <a:chOff x="641" y="3361"/>
            <a:chExt cx="4106" cy="556"/>
          </a:xfrm>
        </p:grpSpPr>
        <p:sp>
          <p:nvSpPr>
            <p:cNvPr id="221244" name="Rectangle 60"/>
            <p:cNvSpPr>
              <a:spLocks noChangeArrowheads="1"/>
            </p:cNvSpPr>
            <p:nvPr/>
          </p:nvSpPr>
          <p:spPr bwMode="auto">
            <a:xfrm>
              <a:off x="641" y="3621"/>
              <a:ext cx="4106" cy="292"/>
            </a:xfrm>
            <a:prstGeom prst="rect">
              <a:avLst/>
            </a:prstGeom>
            <a:noFill/>
            <a:ln w="38100">
              <a:solidFill>
                <a:schemeClr val="tx1"/>
              </a:solidFill>
              <a:miter lim="800000"/>
              <a:headEnd/>
              <a:tailEnd/>
            </a:ln>
            <a:effectLst/>
          </p:spPr>
          <p:txBody>
            <a:bodyPr wrap="none" anchor="ctr"/>
            <a:lstStyle/>
            <a:p>
              <a:endParaRPr lang="en-IN"/>
            </a:p>
          </p:txBody>
        </p:sp>
        <p:sp>
          <p:nvSpPr>
            <p:cNvPr id="221245" name="Line 61"/>
            <p:cNvSpPr>
              <a:spLocks noChangeShapeType="1"/>
            </p:cNvSpPr>
            <p:nvPr/>
          </p:nvSpPr>
          <p:spPr bwMode="auto">
            <a:xfrm>
              <a:off x="1277" y="3619"/>
              <a:ext cx="0" cy="291"/>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21246" name="Line 62"/>
            <p:cNvSpPr>
              <a:spLocks noChangeShapeType="1"/>
            </p:cNvSpPr>
            <p:nvPr/>
          </p:nvSpPr>
          <p:spPr bwMode="auto">
            <a:xfrm>
              <a:off x="1918" y="3619"/>
              <a:ext cx="0" cy="296"/>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21247" name="Line 63"/>
            <p:cNvSpPr>
              <a:spLocks noChangeShapeType="1"/>
            </p:cNvSpPr>
            <p:nvPr/>
          </p:nvSpPr>
          <p:spPr bwMode="auto">
            <a:xfrm>
              <a:off x="2572" y="3619"/>
              <a:ext cx="0" cy="296"/>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21248" name="Line 64"/>
            <p:cNvSpPr>
              <a:spLocks noChangeShapeType="1"/>
            </p:cNvSpPr>
            <p:nvPr/>
          </p:nvSpPr>
          <p:spPr bwMode="auto">
            <a:xfrm>
              <a:off x="3271" y="3619"/>
              <a:ext cx="0" cy="296"/>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21249" name="Line 65"/>
            <p:cNvSpPr>
              <a:spLocks noChangeShapeType="1"/>
            </p:cNvSpPr>
            <p:nvPr/>
          </p:nvSpPr>
          <p:spPr bwMode="auto">
            <a:xfrm>
              <a:off x="3998" y="3624"/>
              <a:ext cx="0" cy="286"/>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21250" name="Rectangle 66"/>
            <p:cNvSpPr>
              <a:spLocks noChangeArrowheads="1"/>
            </p:cNvSpPr>
            <p:nvPr/>
          </p:nvSpPr>
          <p:spPr bwMode="auto">
            <a:xfrm>
              <a:off x="2723" y="3624"/>
              <a:ext cx="330" cy="288"/>
            </a:xfrm>
            <a:prstGeom prst="rect">
              <a:avLst/>
            </a:prstGeom>
            <a:noFill/>
            <a:ln w="9525">
              <a:noFill/>
              <a:miter lim="800000"/>
              <a:headEnd/>
              <a:tailEnd/>
            </a:ln>
            <a:effectLst/>
          </p:spPr>
          <p:txBody>
            <a:bodyPr wrap="none" lIns="92075" tIns="46038" rIns="92075" bIns="46038">
              <a:spAutoFit/>
            </a:bodyPr>
            <a:lstStyle/>
            <a:p>
              <a:r>
                <a:rPr lang="en-US"/>
                <a:t>12</a:t>
              </a:r>
              <a:endParaRPr lang="en-US" b="0"/>
            </a:p>
          </p:txBody>
        </p:sp>
        <p:sp>
          <p:nvSpPr>
            <p:cNvPr id="221251" name="Rectangle 67"/>
            <p:cNvSpPr>
              <a:spLocks noChangeArrowheads="1"/>
            </p:cNvSpPr>
            <p:nvPr/>
          </p:nvSpPr>
          <p:spPr bwMode="auto">
            <a:xfrm>
              <a:off x="2039" y="3629"/>
              <a:ext cx="383" cy="288"/>
            </a:xfrm>
            <a:prstGeom prst="rect">
              <a:avLst/>
            </a:prstGeom>
            <a:noFill/>
            <a:ln w="9525">
              <a:noFill/>
              <a:miter lim="800000"/>
              <a:headEnd/>
              <a:tailEnd/>
            </a:ln>
            <a:effectLst/>
          </p:spPr>
          <p:txBody>
            <a:bodyPr wrap="none" lIns="92075" tIns="46038" rIns="92075" bIns="46038">
              <a:spAutoFit/>
            </a:bodyPr>
            <a:lstStyle/>
            <a:p>
              <a:r>
                <a:rPr lang="en-US"/>
                <a:t> 35</a:t>
              </a:r>
              <a:endParaRPr lang="en-US" b="0"/>
            </a:p>
          </p:txBody>
        </p:sp>
        <p:sp>
          <p:nvSpPr>
            <p:cNvPr id="221252" name="Rectangle 68"/>
            <p:cNvSpPr>
              <a:spLocks noChangeArrowheads="1"/>
            </p:cNvSpPr>
            <p:nvPr/>
          </p:nvSpPr>
          <p:spPr bwMode="auto">
            <a:xfrm>
              <a:off x="1355" y="3629"/>
              <a:ext cx="383" cy="288"/>
            </a:xfrm>
            <a:prstGeom prst="rect">
              <a:avLst/>
            </a:prstGeom>
            <a:noFill/>
            <a:ln w="9525">
              <a:noFill/>
              <a:miter lim="800000"/>
              <a:headEnd/>
              <a:tailEnd/>
            </a:ln>
            <a:effectLst/>
          </p:spPr>
          <p:txBody>
            <a:bodyPr wrap="none" lIns="92075" tIns="46038" rIns="92075" bIns="46038">
              <a:spAutoFit/>
            </a:bodyPr>
            <a:lstStyle/>
            <a:p>
              <a:r>
                <a:rPr lang="en-US"/>
                <a:t> 42</a:t>
              </a:r>
              <a:endParaRPr lang="en-US" b="0"/>
            </a:p>
          </p:txBody>
        </p:sp>
        <p:sp>
          <p:nvSpPr>
            <p:cNvPr id="221253" name="Rectangle 69"/>
            <p:cNvSpPr>
              <a:spLocks noChangeArrowheads="1"/>
            </p:cNvSpPr>
            <p:nvPr/>
          </p:nvSpPr>
          <p:spPr bwMode="auto">
            <a:xfrm>
              <a:off x="745" y="3626"/>
              <a:ext cx="383" cy="288"/>
            </a:xfrm>
            <a:prstGeom prst="rect">
              <a:avLst/>
            </a:prstGeom>
            <a:noFill/>
            <a:ln w="9525">
              <a:noFill/>
              <a:miter lim="800000"/>
              <a:headEnd/>
              <a:tailEnd/>
            </a:ln>
            <a:effectLst/>
          </p:spPr>
          <p:txBody>
            <a:bodyPr wrap="none" lIns="92075" tIns="46038" rIns="92075" bIns="46038">
              <a:spAutoFit/>
            </a:bodyPr>
            <a:lstStyle/>
            <a:p>
              <a:r>
                <a:rPr lang="en-US"/>
                <a:t> 77</a:t>
              </a:r>
              <a:endParaRPr lang="en-US" b="0"/>
            </a:p>
          </p:txBody>
        </p:sp>
        <p:sp>
          <p:nvSpPr>
            <p:cNvPr id="221254" name="Rectangle 70"/>
            <p:cNvSpPr>
              <a:spLocks noChangeArrowheads="1"/>
            </p:cNvSpPr>
            <p:nvPr/>
          </p:nvSpPr>
          <p:spPr bwMode="auto">
            <a:xfrm>
              <a:off x="3380" y="3624"/>
              <a:ext cx="490" cy="288"/>
            </a:xfrm>
            <a:prstGeom prst="rect">
              <a:avLst/>
            </a:prstGeom>
            <a:noFill/>
            <a:ln w="9525">
              <a:noFill/>
              <a:miter lim="800000"/>
              <a:headEnd/>
              <a:tailEnd/>
            </a:ln>
            <a:effectLst/>
          </p:spPr>
          <p:txBody>
            <a:bodyPr wrap="none" lIns="92075" tIns="46038" rIns="92075" bIns="46038">
              <a:spAutoFit/>
            </a:bodyPr>
            <a:lstStyle/>
            <a:p>
              <a:r>
                <a:rPr lang="en-US"/>
                <a:t> 101</a:t>
              </a:r>
            </a:p>
          </p:txBody>
        </p:sp>
        <p:sp>
          <p:nvSpPr>
            <p:cNvPr id="221255" name="Rectangle 71"/>
            <p:cNvSpPr>
              <a:spLocks noChangeArrowheads="1"/>
            </p:cNvSpPr>
            <p:nvPr/>
          </p:nvSpPr>
          <p:spPr bwMode="auto">
            <a:xfrm>
              <a:off x="838" y="3361"/>
              <a:ext cx="3620" cy="288"/>
            </a:xfrm>
            <a:prstGeom prst="rect">
              <a:avLst/>
            </a:prstGeom>
            <a:noFill/>
            <a:ln w="9525">
              <a:noFill/>
              <a:miter lim="800000"/>
              <a:headEnd/>
              <a:tailEnd/>
            </a:ln>
            <a:effectLst/>
          </p:spPr>
          <p:txBody>
            <a:bodyPr wrap="none" lIns="92075" tIns="46038" rIns="92075" bIns="46038">
              <a:spAutoFit/>
            </a:bodyPr>
            <a:lstStyle/>
            <a:p>
              <a:r>
                <a:rPr lang="en-US"/>
                <a:t>1          2          3          4            5            6</a:t>
              </a:r>
              <a:endParaRPr lang="en-US" b="0"/>
            </a:p>
          </p:txBody>
        </p:sp>
        <p:sp>
          <p:nvSpPr>
            <p:cNvPr id="221256" name="Rectangle 72"/>
            <p:cNvSpPr>
              <a:spLocks noChangeArrowheads="1"/>
            </p:cNvSpPr>
            <p:nvPr/>
          </p:nvSpPr>
          <p:spPr bwMode="auto">
            <a:xfrm>
              <a:off x="4129" y="3624"/>
              <a:ext cx="276" cy="288"/>
            </a:xfrm>
            <a:prstGeom prst="rect">
              <a:avLst/>
            </a:prstGeom>
            <a:noFill/>
            <a:ln w="9525">
              <a:noFill/>
              <a:miter lim="800000"/>
              <a:headEnd/>
              <a:tailEnd/>
            </a:ln>
            <a:effectLst/>
          </p:spPr>
          <p:txBody>
            <a:bodyPr wrap="none" lIns="92075" tIns="46038" rIns="92075" bIns="46038">
              <a:spAutoFit/>
            </a:bodyPr>
            <a:lstStyle/>
            <a:p>
              <a:r>
                <a:rPr lang="en-US"/>
                <a:t> 5</a:t>
              </a:r>
            </a:p>
          </p:txBody>
        </p:sp>
      </p:grpSp>
      <p:grpSp>
        <p:nvGrpSpPr>
          <p:cNvPr id="3" name="Group 84"/>
          <p:cNvGrpSpPr>
            <a:grpSpLocks/>
          </p:cNvGrpSpPr>
          <p:nvPr/>
        </p:nvGrpSpPr>
        <p:grpSpPr bwMode="auto">
          <a:xfrm>
            <a:off x="1060450" y="2996902"/>
            <a:ext cx="6523038" cy="882650"/>
            <a:chOff x="668" y="1594"/>
            <a:chExt cx="4109" cy="556"/>
          </a:xfrm>
        </p:grpSpPr>
        <p:grpSp>
          <p:nvGrpSpPr>
            <p:cNvPr id="4" name="Group 3"/>
            <p:cNvGrpSpPr>
              <a:grpSpLocks/>
            </p:cNvGrpSpPr>
            <p:nvPr/>
          </p:nvGrpSpPr>
          <p:grpSpPr bwMode="auto">
            <a:xfrm>
              <a:off x="671" y="1594"/>
              <a:ext cx="4106" cy="556"/>
              <a:chOff x="644" y="1072"/>
              <a:chExt cx="4106" cy="556"/>
            </a:xfrm>
          </p:grpSpPr>
          <p:sp>
            <p:nvSpPr>
              <p:cNvPr id="221188" name="Rectangle 4"/>
              <p:cNvSpPr>
                <a:spLocks noChangeArrowheads="1"/>
              </p:cNvSpPr>
              <p:nvPr/>
            </p:nvSpPr>
            <p:spPr bwMode="auto">
              <a:xfrm>
                <a:off x="644" y="1332"/>
                <a:ext cx="4106" cy="292"/>
              </a:xfrm>
              <a:prstGeom prst="rect">
                <a:avLst/>
              </a:prstGeom>
              <a:noFill/>
              <a:ln w="38100">
                <a:solidFill>
                  <a:schemeClr val="tx1"/>
                </a:solidFill>
                <a:miter lim="800000"/>
                <a:headEnd/>
                <a:tailEnd/>
              </a:ln>
              <a:effectLst/>
            </p:spPr>
            <p:txBody>
              <a:bodyPr wrap="none" anchor="ctr"/>
              <a:lstStyle/>
              <a:p>
                <a:endParaRPr lang="en-IN"/>
              </a:p>
            </p:txBody>
          </p:sp>
          <p:sp>
            <p:nvSpPr>
              <p:cNvPr id="221189" name="Line 5"/>
              <p:cNvSpPr>
                <a:spLocks noChangeShapeType="1"/>
              </p:cNvSpPr>
              <p:nvPr/>
            </p:nvSpPr>
            <p:spPr bwMode="auto">
              <a:xfrm>
                <a:off x="1280" y="1330"/>
                <a:ext cx="0" cy="291"/>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21190" name="Line 6"/>
              <p:cNvSpPr>
                <a:spLocks noChangeShapeType="1"/>
              </p:cNvSpPr>
              <p:nvPr/>
            </p:nvSpPr>
            <p:spPr bwMode="auto">
              <a:xfrm>
                <a:off x="1921" y="1330"/>
                <a:ext cx="0" cy="296"/>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21191" name="Line 7"/>
              <p:cNvSpPr>
                <a:spLocks noChangeShapeType="1"/>
              </p:cNvSpPr>
              <p:nvPr/>
            </p:nvSpPr>
            <p:spPr bwMode="auto">
              <a:xfrm>
                <a:off x="2575" y="1330"/>
                <a:ext cx="0" cy="296"/>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21192" name="Line 8"/>
              <p:cNvSpPr>
                <a:spLocks noChangeShapeType="1"/>
              </p:cNvSpPr>
              <p:nvPr/>
            </p:nvSpPr>
            <p:spPr bwMode="auto">
              <a:xfrm>
                <a:off x="3274" y="1330"/>
                <a:ext cx="0" cy="296"/>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21193" name="Line 9"/>
              <p:cNvSpPr>
                <a:spLocks noChangeShapeType="1"/>
              </p:cNvSpPr>
              <p:nvPr/>
            </p:nvSpPr>
            <p:spPr bwMode="auto">
              <a:xfrm>
                <a:off x="4001" y="1335"/>
                <a:ext cx="0" cy="286"/>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21194" name="Rectangle 10"/>
              <p:cNvSpPr>
                <a:spLocks noChangeArrowheads="1"/>
              </p:cNvSpPr>
              <p:nvPr/>
            </p:nvSpPr>
            <p:spPr bwMode="auto">
              <a:xfrm>
                <a:off x="2726" y="1335"/>
                <a:ext cx="330" cy="288"/>
              </a:xfrm>
              <a:prstGeom prst="rect">
                <a:avLst/>
              </a:prstGeom>
              <a:noFill/>
              <a:ln w="9525">
                <a:noFill/>
                <a:miter lim="800000"/>
                <a:headEnd/>
                <a:tailEnd/>
              </a:ln>
              <a:effectLst/>
            </p:spPr>
            <p:txBody>
              <a:bodyPr wrap="none" lIns="92075" tIns="46038" rIns="92075" bIns="46038">
                <a:spAutoFit/>
              </a:bodyPr>
              <a:lstStyle/>
              <a:p>
                <a:r>
                  <a:rPr lang="en-US"/>
                  <a:t>77</a:t>
                </a:r>
                <a:endParaRPr lang="en-US" b="0"/>
              </a:p>
            </p:txBody>
          </p:sp>
          <p:sp>
            <p:nvSpPr>
              <p:cNvPr id="221195" name="Rectangle 11"/>
              <p:cNvSpPr>
                <a:spLocks noChangeArrowheads="1"/>
              </p:cNvSpPr>
              <p:nvPr/>
            </p:nvSpPr>
            <p:spPr bwMode="auto">
              <a:xfrm>
                <a:off x="2042" y="1340"/>
                <a:ext cx="330" cy="288"/>
              </a:xfrm>
              <a:prstGeom prst="rect">
                <a:avLst/>
              </a:prstGeom>
              <a:noFill/>
              <a:ln w="9525">
                <a:noFill/>
                <a:miter lim="800000"/>
                <a:headEnd/>
                <a:tailEnd/>
              </a:ln>
              <a:effectLst/>
            </p:spPr>
            <p:txBody>
              <a:bodyPr wrap="none" lIns="92075" tIns="46038" rIns="92075" bIns="46038">
                <a:spAutoFit/>
              </a:bodyPr>
              <a:lstStyle/>
              <a:p>
                <a:r>
                  <a:rPr lang="en-US"/>
                  <a:t>12</a:t>
                </a:r>
                <a:endParaRPr lang="en-US" b="0"/>
              </a:p>
            </p:txBody>
          </p:sp>
          <p:sp>
            <p:nvSpPr>
              <p:cNvPr id="221196" name="Rectangle 12"/>
              <p:cNvSpPr>
                <a:spLocks noChangeArrowheads="1"/>
              </p:cNvSpPr>
              <p:nvPr/>
            </p:nvSpPr>
            <p:spPr bwMode="auto">
              <a:xfrm>
                <a:off x="1358" y="1340"/>
                <a:ext cx="330" cy="288"/>
              </a:xfrm>
              <a:prstGeom prst="rect">
                <a:avLst/>
              </a:prstGeom>
              <a:noFill/>
              <a:ln w="9525">
                <a:noFill/>
                <a:miter lim="800000"/>
                <a:headEnd/>
                <a:tailEnd/>
              </a:ln>
              <a:effectLst/>
            </p:spPr>
            <p:txBody>
              <a:bodyPr wrap="none" lIns="92075" tIns="46038" rIns="92075" bIns="46038">
                <a:spAutoFit/>
              </a:bodyPr>
              <a:lstStyle/>
              <a:p>
                <a:r>
                  <a:rPr lang="en-US"/>
                  <a:t>35</a:t>
                </a:r>
                <a:endParaRPr lang="en-US" b="0"/>
              </a:p>
            </p:txBody>
          </p:sp>
          <p:sp>
            <p:nvSpPr>
              <p:cNvPr id="221197" name="Rectangle 13"/>
              <p:cNvSpPr>
                <a:spLocks noChangeArrowheads="1"/>
              </p:cNvSpPr>
              <p:nvPr/>
            </p:nvSpPr>
            <p:spPr bwMode="auto">
              <a:xfrm>
                <a:off x="748" y="1337"/>
                <a:ext cx="330" cy="288"/>
              </a:xfrm>
              <a:prstGeom prst="rect">
                <a:avLst/>
              </a:prstGeom>
              <a:noFill/>
              <a:ln w="9525">
                <a:noFill/>
                <a:miter lim="800000"/>
                <a:headEnd/>
                <a:tailEnd/>
              </a:ln>
              <a:effectLst/>
            </p:spPr>
            <p:txBody>
              <a:bodyPr wrap="none" lIns="92075" tIns="46038" rIns="92075" bIns="46038">
                <a:spAutoFit/>
              </a:bodyPr>
              <a:lstStyle/>
              <a:p>
                <a:r>
                  <a:rPr lang="en-US"/>
                  <a:t>42</a:t>
                </a:r>
                <a:endParaRPr lang="en-US" b="0"/>
              </a:p>
            </p:txBody>
          </p:sp>
          <p:sp>
            <p:nvSpPr>
              <p:cNvPr id="221198" name="Rectangle 14"/>
              <p:cNvSpPr>
                <a:spLocks noChangeArrowheads="1"/>
              </p:cNvSpPr>
              <p:nvPr/>
            </p:nvSpPr>
            <p:spPr bwMode="auto">
              <a:xfrm>
                <a:off x="3383" y="1335"/>
                <a:ext cx="329" cy="288"/>
              </a:xfrm>
              <a:prstGeom prst="rect">
                <a:avLst/>
              </a:prstGeom>
              <a:noFill/>
              <a:ln w="9525">
                <a:noFill/>
                <a:miter lim="800000"/>
                <a:headEnd/>
                <a:tailEnd/>
              </a:ln>
              <a:effectLst/>
            </p:spPr>
            <p:txBody>
              <a:bodyPr wrap="none" lIns="92075" tIns="46038" rIns="92075" bIns="46038">
                <a:spAutoFit/>
              </a:bodyPr>
              <a:lstStyle/>
              <a:p>
                <a:r>
                  <a:rPr lang="en-US"/>
                  <a:t>  5</a:t>
                </a:r>
              </a:p>
            </p:txBody>
          </p:sp>
          <p:sp>
            <p:nvSpPr>
              <p:cNvPr id="221199" name="Rectangle 15"/>
              <p:cNvSpPr>
                <a:spLocks noChangeArrowheads="1"/>
              </p:cNvSpPr>
              <p:nvPr/>
            </p:nvSpPr>
            <p:spPr bwMode="auto">
              <a:xfrm>
                <a:off x="841" y="1072"/>
                <a:ext cx="3620" cy="288"/>
              </a:xfrm>
              <a:prstGeom prst="rect">
                <a:avLst/>
              </a:prstGeom>
              <a:noFill/>
              <a:ln w="9525">
                <a:noFill/>
                <a:miter lim="800000"/>
                <a:headEnd/>
                <a:tailEnd/>
              </a:ln>
              <a:effectLst/>
            </p:spPr>
            <p:txBody>
              <a:bodyPr wrap="none" lIns="92075" tIns="46038" rIns="92075" bIns="46038">
                <a:spAutoFit/>
              </a:bodyPr>
              <a:lstStyle/>
              <a:p>
                <a:r>
                  <a:rPr lang="en-US"/>
                  <a:t>1          2          3          4            5            6</a:t>
                </a:r>
                <a:endParaRPr lang="en-US" b="0"/>
              </a:p>
            </p:txBody>
          </p:sp>
          <p:sp>
            <p:nvSpPr>
              <p:cNvPr id="221200" name="Rectangle 16"/>
              <p:cNvSpPr>
                <a:spLocks noChangeArrowheads="1"/>
              </p:cNvSpPr>
              <p:nvPr/>
            </p:nvSpPr>
            <p:spPr bwMode="auto">
              <a:xfrm>
                <a:off x="4132" y="1335"/>
                <a:ext cx="490" cy="288"/>
              </a:xfrm>
              <a:prstGeom prst="rect">
                <a:avLst/>
              </a:prstGeom>
              <a:noFill/>
              <a:ln w="9525">
                <a:noFill/>
                <a:miter lim="800000"/>
                <a:headEnd/>
                <a:tailEnd/>
              </a:ln>
              <a:effectLst/>
            </p:spPr>
            <p:txBody>
              <a:bodyPr wrap="none" lIns="92075" tIns="46038" rIns="92075" bIns="46038">
                <a:spAutoFit/>
              </a:bodyPr>
              <a:lstStyle/>
              <a:p>
                <a:r>
                  <a:rPr lang="en-US"/>
                  <a:t> </a:t>
                </a:r>
                <a:r>
                  <a:rPr lang="en-US">
                    <a:solidFill>
                      <a:srgbClr val="FF0033"/>
                    </a:solidFill>
                  </a:rPr>
                  <a:t>101</a:t>
                </a:r>
              </a:p>
            </p:txBody>
          </p:sp>
        </p:grpSp>
        <p:sp>
          <p:nvSpPr>
            <p:cNvPr id="221260" name="Rectangle 76"/>
            <p:cNvSpPr>
              <a:spLocks noChangeArrowheads="1"/>
            </p:cNvSpPr>
            <p:nvPr/>
          </p:nvSpPr>
          <p:spPr bwMode="auto">
            <a:xfrm>
              <a:off x="668" y="1852"/>
              <a:ext cx="3360" cy="291"/>
            </a:xfrm>
            <a:prstGeom prst="rect">
              <a:avLst/>
            </a:prstGeom>
            <a:noFill/>
            <a:ln w="76200">
              <a:solidFill>
                <a:srgbClr val="00CCFF"/>
              </a:solidFill>
              <a:miter lim="800000"/>
              <a:headEnd type="none" w="sm" len="sm"/>
              <a:tailEnd type="none" w="sm" len="sm"/>
            </a:ln>
            <a:effectLst/>
          </p:spPr>
          <p:txBody>
            <a:bodyPr wrap="none" anchor="ctr"/>
            <a:lstStyle/>
            <a:p>
              <a:endParaRPr lang="en-IN"/>
            </a:p>
          </p:txBody>
        </p:sp>
      </p:grpSp>
      <p:grpSp>
        <p:nvGrpSpPr>
          <p:cNvPr id="5" name="Group 80"/>
          <p:cNvGrpSpPr>
            <a:grpSpLocks/>
          </p:cNvGrpSpPr>
          <p:nvPr/>
        </p:nvGrpSpPr>
        <p:grpSpPr bwMode="auto">
          <a:xfrm>
            <a:off x="1055688" y="3916065"/>
            <a:ext cx="6523037" cy="882650"/>
            <a:chOff x="940" y="1661"/>
            <a:chExt cx="4109" cy="556"/>
          </a:xfrm>
        </p:grpSpPr>
        <p:grpSp>
          <p:nvGrpSpPr>
            <p:cNvPr id="6" name="Group 17"/>
            <p:cNvGrpSpPr>
              <a:grpSpLocks/>
            </p:cNvGrpSpPr>
            <p:nvPr/>
          </p:nvGrpSpPr>
          <p:grpSpPr bwMode="auto">
            <a:xfrm>
              <a:off x="943" y="1661"/>
              <a:ext cx="4106" cy="556"/>
              <a:chOff x="641" y="1651"/>
              <a:chExt cx="4106" cy="556"/>
            </a:xfrm>
          </p:grpSpPr>
          <p:sp>
            <p:nvSpPr>
              <p:cNvPr id="221202" name="Rectangle 18"/>
              <p:cNvSpPr>
                <a:spLocks noChangeArrowheads="1"/>
              </p:cNvSpPr>
              <p:nvPr/>
            </p:nvSpPr>
            <p:spPr bwMode="auto">
              <a:xfrm>
                <a:off x="641" y="1911"/>
                <a:ext cx="4106" cy="292"/>
              </a:xfrm>
              <a:prstGeom prst="rect">
                <a:avLst/>
              </a:prstGeom>
              <a:noFill/>
              <a:ln w="38100">
                <a:solidFill>
                  <a:schemeClr val="tx1"/>
                </a:solidFill>
                <a:miter lim="800000"/>
                <a:headEnd/>
                <a:tailEnd/>
              </a:ln>
              <a:effectLst/>
            </p:spPr>
            <p:txBody>
              <a:bodyPr wrap="none" anchor="ctr"/>
              <a:lstStyle/>
              <a:p>
                <a:endParaRPr lang="en-IN"/>
              </a:p>
            </p:txBody>
          </p:sp>
          <p:sp>
            <p:nvSpPr>
              <p:cNvPr id="221203" name="Line 19"/>
              <p:cNvSpPr>
                <a:spLocks noChangeShapeType="1"/>
              </p:cNvSpPr>
              <p:nvPr/>
            </p:nvSpPr>
            <p:spPr bwMode="auto">
              <a:xfrm>
                <a:off x="1277" y="1909"/>
                <a:ext cx="0" cy="291"/>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21204" name="Line 20"/>
              <p:cNvSpPr>
                <a:spLocks noChangeShapeType="1"/>
              </p:cNvSpPr>
              <p:nvPr/>
            </p:nvSpPr>
            <p:spPr bwMode="auto">
              <a:xfrm>
                <a:off x="1918" y="1909"/>
                <a:ext cx="0" cy="296"/>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21205" name="Line 21"/>
              <p:cNvSpPr>
                <a:spLocks noChangeShapeType="1"/>
              </p:cNvSpPr>
              <p:nvPr/>
            </p:nvSpPr>
            <p:spPr bwMode="auto">
              <a:xfrm>
                <a:off x="2572" y="1909"/>
                <a:ext cx="0" cy="296"/>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21206" name="Line 22"/>
              <p:cNvSpPr>
                <a:spLocks noChangeShapeType="1"/>
              </p:cNvSpPr>
              <p:nvPr/>
            </p:nvSpPr>
            <p:spPr bwMode="auto">
              <a:xfrm>
                <a:off x="3271" y="1909"/>
                <a:ext cx="0" cy="296"/>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21207" name="Line 23"/>
              <p:cNvSpPr>
                <a:spLocks noChangeShapeType="1"/>
              </p:cNvSpPr>
              <p:nvPr/>
            </p:nvSpPr>
            <p:spPr bwMode="auto">
              <a:xfrm>
                <a:off x="3998" y="1914"/>
                <a:ext cx="0" cy="286"/>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21208" name="Rectangle 24"/>
              <p:cNvSpPr>
                <a:spLocks noChangeArrowheads="1"/>
              </p:cNvSpPr>
              <p:nvPr/>
            </p:nvSpPr>
            <p:spPr bwMode="auto">
              <a:xfrm>
                <a:off x="2723" y="1914"/>
                <a:ext cx="276" cy="288"/>
              </a:xfrm>
              <a:prstGeom prst="rect">
                <a:avLst/>
              </a:prstGeom>
              <a:noFill/>
              <a:ln w="9525">
                <a:noFill/>
                <a:miter lim="800000"/>
                <a:headEnd/>
                <a:tailEnd/>
              </a:ln>
              <a:effectLst/>
            </p:spPr>
            <p:txBody>
              <a:bodyPr wrap="none" lIns="92075" tIns="46038" rIns="92075" bIns="46038">
                <a:spAutoFit/>
              </a:bodyPr>
              <a:lstStyle/>
              <a:p>
                <a:r>
                  <a:rPr lang="en-US"/>
                  <a:t> 5</a:t>
                </a:r>
                <a:endParaRPr lang="en-US" b="0"/>
              </a:p>
            </p:txBody>
          </p:sp>
          <p:sp>
            <p:nvSpPr>
              <p:cNvPr id="221209" name="Rectangle 25"/>
              <p:cNvSpPr>
                <a:spLocks noChangeArrowheads="1"/>
              </p:cNvSpPr>
              <p:nvPr/>
            </p:nvSpPr>
            <p:spPr bwMode="auto">
              <a:xfrm>
                <a:off x="2039" y="1919"/>
                <a:ext cx="330" cy="288"/>
              </a:xfrm>
              <a:prstGeom prst="rect">
                <a:avLst/>
              </a:prstGeom>
              <a:noFill/>
              <a:ln w="9525">
                <a:noFill/>
                <a:miter lim="800000"/>
                <a:headEnd/>
                <a:tailEnd/>
              </a:ln>
              <a:effectLst/>
            </p:spPr>
            <p:txBody>
              <a:bodyPr wrap="none" lIns="92075" tIns="46038" rIns="92075" bIns="46038">
                <a:spAutoFit/>
              </a:bodyPr>
              <a:lstStyle/>
              <a:p>
                <a:r>
                  <a:rPr lang="en-US"/>
                  <a:t>42</a:t>
                </a:r>
                <a:endParaRPr lang="en-US" b="0"/>
              </a:p>
            </p:txBody>
          </p:sp>
          <p:sp>
            <p:nvSpPr>
              <p:cNvPr id="221210" name="Rectangle 26"/>
              <p:cNvSpPr>
                <a:spLocks noChangeArrowheads="1"/>
              </p:cNvSpPr>
              <p:nvPr/>
            </p:nvSpPr>
            <p:spPr bwMode="auto">
              <a:xfrm>
                <a:off x="1355" y="1919"/>
                <a:ext cx="330" cy="288"/>
              </a:xfrm>
              <a:prstGeom prst="rect">
                <a:avLst/>
              </a:prstGeom>
              <a:noFill/>
              <a:ln w="9525">
                <a:noFill/>
                <a:miter lim="800000"/>
                <a:headEnd/>
                <a:tailEnd/>
              </a:ln>
              <a:effectLst/>
            </p:spPr>
            <p:txBody>
              <a:bodyPr wrap="none" lIns="92075" tIns="46038" rIns="92075" bIns="46038">
                <a:spAutoFit/>
              </a:bodyPr>
              <a:lstStyle/>
              <a:p>
                <a:r>
                  <a:rPr lang="en-US"/>
                  <a:t>12</a:t>
                </a:r>
                <a:endParaRPr lang="en-US" b="0"/>
              </a:p>
            </p:txBody>
          </p:sp>
          <p:sp>
            <p:nvSpPr>
              <p:cNvPr id="221211" name="Rectangle 27"/>
              <p:cNvSpPr>
                <a:spLocks noChangeArrowheads="1"/>
              </p:cNvSpPr>
              <p:nvPr/>
            </p:nvSpPr>
            <p:spPr bwMode="auto">
              <a:xfrm>
                <a:off x="745" y="1916"/>
                <a:ext cx="330" cy="288"/>
              </a:xfrm>
              <a:prstGeom prst="rect">
                <a:avLst/>
              </a:prstGeom>
              <a:noFill/>
              <a:ln w="9525">
                <a:noFill/>
                <a:miter lim="800000"/>
                <a:headEnd/>
                <a:tailEnd/>
              </a:ln>
              <a:effectLst/>
            </p:spPr>
            <p:txBody>
              <a:bodyPr wrap="none" lIns="92075" tIns="46038" rIns="92075" bIns="46038">
                <a:spAutoFit/>
              </a:bodyPr>
              <a:lstStyle/>
              <a:p>
                <a:r>
                  <a:rPr lang="en-US"/>
                  <a:t>35</a:t>
                </a:r>
                <a:endParaRPr lang="en-US" b="0"/>
              </a:p>
            </p:txBody>
          </p:sp>
          <p:sp>
            <p:nvSpPr>
              <p:cNvPr id="221212" name="Rectangle 28"/>
              <p:cNvSpPr>
                <a:spLocks noChangeArrowheads="1"/>
              </p:cNvSpPr>
              <p:nvPr/>
            </p:nvSpPr>
            <p:spPr bwMode="auto">
              <a:xfrm>
                <a:off x="3380" y="1914"/>
                <a:ext cx="383" cy="288"/>
              </a:xfrm>
              <a:prstGeom prst="rect">
                <a:avLst/>
              </a:prstGeom>
              <a:noFill/>
              <a:ln w="9525">
                <a:noFill/>
                <a:miter lim="800000"/>
                <a:headEnd/>
                <a:tailEnd/>
              </a:ln>
              <a:effectLst/>
            </p:spPr>
            <p:txBody>
              <a:bodyPr wrap="none" lIns="92075" tIns="46038" rIns="92075" bIns="46038">
                <a:spAutoFit/>
              </a:bodyPr>
              <a:lstStyle/>
              <a:p>
                <a:r>
                  <a:rPr lang="en-US"/>
                  <a:t> </a:t>
                </a:r>
                <a:r>
                  <a:rPr lang="en-US">
                    <a:solidFill>
                      <a:srgbClr val="FF0033"/>
                    </a:solidFill>
                  </a:rPr>
                  <a:t>77</a:t>
                </a:r>
              </a:p>
            </p:txBody>
          </p:sp>
          <p:sp>
            <p:nvSpPr>
              <p:cNvPr id="221213" name="Rectangle 29"/>
              <p:cNvSpPr>
                <a:spLocks noChangeArrowheads="1"/>
              </p:cNvSpPr>
              <p:nvPr/>
            </p:nvSpPr>
            <p:spPr bwMode="auto">
              <a:xfrm>
                <a:off x="838" y="1651"/>
                <a:ext cx="3620" cy="288"/>
              </a:xfrm>
              <a:prstGeom prst="rect">
                <a:avLst/>
              </a:prstGeom>
              <a:noFill/>
              <a:ln w="9525">
                <a:noFill/>
                <a:miter lim="800000"/>
                <a:headEnd/>
                <a:tailEnd/>
              </a:ln>
              <a:effectLst/>
            </p:spPr>
            <p:txBody>
              <a:bodyPr wrap="none" lIns="92075" tIns="46038" rIns="92075" bIns="46038">
                <a:spAutoFit/>
              </a:bodyPr>
              <a:lstStyle/>
              <a:p>
                <a:r>
                  <a:rPr lang="en-US"/>
                  <a:t>1          2          3          4            5            6</a:t>
                </a:r>
                <a:endParaRPr lang="en-US" b="0"/>
              </a:p>
            </p:txBody>
          </p:sp>
          <p:sp>
            <p:nvSpPr>
              <p:cNvPr id="221214" name="Rectangle 30"/>
              <p:cNvSpPr>
                <a:spLocks noChangeArrowheads="1"/>
              </p:cNvSpPr>
              <p:nvPr/>
            </p:nvSpPr>
            <p:spPr bwMode="auto">
              <a:xfrm>
                <a:off x="4129" y="1914"/>
                <a:ext cx="490" cy="288"/>
              </a:xfrm>
              <a:prstGeom prst="rect">
                <a:avLst/>
              </a:prstGeom>
              <a:noFill/>
              <a:ln w="9525">
                <a:noFill/>
                <a:miter lim="800000"/>
                <a:headEnd/>
                <a:tailEnd/>
              </a:ln>
              <a:effectLst/>
            </p:spPr>
            <p:txBody>
              <a:bodyPr wrap="none" lIns="92075" tIns="46038" rIns="92075" bIns="46038">
                <a:spAutoFit/>
              </a:bodyPr>
              <a:lstStyle/>
              <a:p>
                <a:r>
                  <a:rPr lang="en-US"/>
                  <a:t> </a:t>
                </a:r>
                <a:r>
                  <a:rPr lang="en-US">
                    <a:solidFill>
                      <a:srgbClr val="FF0033"/>
                    </a:solidFill>
                  </a:rPr>
                  <a:t>101</a:t>
                </a:r>
              </a:p>
            </p:txBody>
          </p:sp>
        </p:grpSp>
        <p:sp>
          <p:nvSpPr>
            <p:cNvPr id="221261" name="Rectangle 77"/>
            <p:cNvSpPr>
              <a:spLocks noChangeArrowheads="1"/>
            </p:cNvSpPr>
            <p:nvPr/>
          </p:nvSpPr>
          <p:spPr bwMode="auto">
            <a:xfrm>
              <a:off x="940" y="1919"/>
              <a:ext cx="2633" cy="291"/>
            </a:xfrm>
            <a:prstGeom prst="rect">
              <a:avLst/>
            </a:prstGeom>
            <a:noFill/>
            <a:ln w="76200">
              <a:solidFill>
                <a:srgbClr val="00CCFF"/>
              </a:solidFill>
              <a:miter lim="800000"/>
              <a:headEnd type="none" w="sm" len="sm"/>
              <a:tailEnd type="none" w="sm" len="sm"/>
            </a:ln>
            <a:effectLst/>
          </p:spPr>
          <p:txBody>
            <a:bodyPr wrap="none" anchor="ctr"/>
            <a:lstStyle/>
            <a:p>
              <a:endParaRPr lang="en-IN"/>
            </a:p>
          </p:txBody>
        </p:sp>
      </p:grpSp>
      <p:grpSp>
        <p:nvGrpSpPr>
          <p:cNvPr id="7" name="Group 81"/>
          <p:cNvGrpSpPr>
            <a:grpSpLocks/>
          </p:cNvGrpSpPr>
          <p:nvPr/>
        </p:nvGrpSpPr>
        <p:grpSpPr bwMode="auto">
          <a:xfrm>
            <a:off x="1055688" y="4827290"/>
            <a:ext cx="6527800" cy="882650"/>
            <a:chOff x="940" y="2235"/>
            <a:chExt cx="4112" cy="556"/>
          </a:xfrm>
        </p:grpSpPr>
        <p:grpSp>
          <p:nvGrpSpPr>
            <p:cNvPr id="8" name="Group 31"/>
            <p:cNvGrpSpPr>
              <a:grpSpLocks/>
            </p:cNvGrpSpPr>
            <p:nvPr/>
          </p:nvGrpSpPr>
          <p:grpSpPr bwMode="auto">
            <a:xfrm>
              <a:off x="946" y="2235"/>
              <a:ext cx="4106" cy="556"/>
              <a:chOff x="644" y="2225"/>
              <a:chExt cx="4106" cy="556"/>
            </a:xfrm>
          </p:grpSpPr>
          <p:sp>
            <p:nvSpPr>
              <p:cNvPr id="221216" name="Rectangle 32"/>
              <p:cNvSpPr>
                <a:spLocks noChangeArrowheads="1"/>
              </p:cNvSpPr>
              <p:nvPr/>
            </p:nvSpPr>
            <p:spPr bwMode="auto">
              <a:xfrm>
                <a:off x="644" y="2485"/>
                <a:ext cx="4106" cy="292"/>
              </a:xfrm>
              <a:prstGeom prst="rect">
                <a:avLst/>
              </a:prstGeom>
              <a:noFill/>
              <a:ln w="38100">
                <a:solidFill>
                  <a:schemeClr val="tx1"/>
                </a:solidFill>
                <a:miter lim="800000"/>
                <a:headEnd/>
                <a:tailEnd/>
              </a:ln>
              <a:effectLst/>
            </p:spPr>
            <p:txBody>
              <a:bodyPr wrap="none" anchor="ctr"/>
              <a:lstStyle/>
              <a:p>
                <a:endParaRPr lang="en-IN"/>
              </a:p>
            </p:txBody>
          </p:sp>
          <p:sp>
            <p:nvSpPr>
              <p:cNvPr id="221217" name="Line 33"/>
              <p:cNvSpPr>
                <a:spLocks noChangeShapeType="1"/>
              </p:cNvSpPr>
              <p:nvPr/>
            </p:nvSpPr>
            <p:spPr bwMode="auto">
              <a:xfrm>
                <a:off x="1280" y="2483"/>
                <a:ext cx="0" cy="291"/>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21218" name="Line 34"/>
              <p:cNvSpPr>
                <a:spLocks noChangeShapeType="1"/>
              </p:cNvSpPr>
              <p:nvPr/>
            </p:nvSpPr>
            <p:spPr bwMode="auto">
              <a:xfrm>
                <a:off x="1921" y="2483"/>
                <a:ext cx="0" cy="296"/>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21219" name="Line 35"/>
              <p:cNvSpPr>
                <a:spLocks noChangeShapeType="1"/>
              </p:cNvSpPr>
              <p:nvPr/>
            </p:nvSpPr>
            <p:spPr bwMode="auto">
              <a:xfrm>
                <a:off x="2575" y="2483"/>
                <a:ext cx="0" cy="296"/>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21220" name="Line 36"/>
              <p:cNvSpPr>
                <a:spLocks noChangeShapeType="1"/>
              </p:cNvSpPr>
              <p:nvPr/>
            </p:nvSpPr>
            <p:spPr bwMode="auto">
              <a:xfrm>
                <a:off x="3274" y="2483"/>
                <a:ext cx="0" cy="296"/>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21221" name="Line 37"/>
              <p:cNvSpPr>
                <a:spLocks noChangeShapeType="1"/>
              </p:cNvSpPr>
              <p:nvPr/>
            </p:nvSpPr>
            <p:spPr bwMode="auto">
              <a:xfrm>
                <a:off x="4001" y="2488"/>
                <a:ext cx="0" cy="286"/>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21222" name="Rectangle 38"/>
              <p:cNvSpPr>
                <a:spLocks noChangeArrowheads="1"/>
              </p:cNvSpPr>
              <p:nvPr/>
            </p:nvSpPr>
            <p:spPr bwMode="auto">
              <a:xfrm>
                <a:off x="2726" y="2488"/>
                <a:ext cx="330" cy="288"/>
              </a:xfrm>
              <a:prstGeom prst="rect">
                <a:avLst/>
              </a:prstGeom>
              <a:noFill/>
              <a:ln w="9525">
                <a:noFill/>
                <a:miter lim="800000"/>
                <a:headEnd/>
                <a:tailEnd/>
              </a:ln>
              <a:effectLst/>
            </p:spPr>
            <p:txBody>
              <a:bodyPr wrap="none" lIns="92075" tIns="46038" rIns="92075" bIns="46038">
                <a:spAutoFit/>
              </a:bodyPr>
              <a:lstStyle/>
              <a:p>
                <a:r>
                  <a:rPr lang="en-US">
                    <a:solidFill>
                      <a:srgbClr val="FF0033"/>
                    </a:solidFill>
                  </a:rPr>
                  <a:t>42</a:t>
                </a:r>
                <a:endParaRPr lang="en-US" b="0">
                  <a:solidFill>
                    <a:srgbClr val="FF0033"/>
                  </a:solidFill>
                </a:endParaRPr>
              </a:p>
            </p:txBody>
          </p:sp>
          <p:sp>
            <p:nvSpPr>
              <p:cNvPr id="221223" name="Rectangle 39"/>
              <p:cNvSpPr>
                <a:spLocks noChangeArrowheads="1"/>
              </p:cNvSpPr>
              <p:nvPr/>
            </p:nvSpPr>
            <p:spPr bwMode="auto">
              <a:xfrm>
                <a:off x="2042" y="2493"/>
                <a:ext cx="276" cy="288"/>
              </a:xfrm>
              <a:prstGeom prst="rect">
                <a:avLst/>
              </a:prstGeom>
              <a:noFill/>
              <a:ln w="9525">
                <a:noFill/>
                <a:miter lim="800000"/>
                <a:headEnd/>
                <a:tailEnd/>
              </a:ln>
              <a:effectLst/>
            </p:spPr>
            <p:txBody>
              <a:bodyPr wrap="none" lIns="92075" tIns="46038" rIns="92075" bIns="46038">
                <a:spAutoFit/>
              </a:bodyPr>
              <a:lstStyle/>
              <a:p>
                <a:r>
                  <a:rPr lang="en-US"/>
                  <a:t> 5</a:t>
                </a:r>
                <a:endParaRPr lang="en-US" b="0"/>
              </a:p>
            </p:txBody>
          </p:sp>
          <p:sp>
            <p:nvSpPr>
              <p:cNvPr id="221224" name="Rectangle 40"/>
              <p:cNvSpPr>
                <a:spLocks noChangeArrowheads="1"/>
              </p:cNvSpPr>
              <p:nvPr/>
            </p:nvSpPr>
            <p:spPr bwMode="auto">
              <a:xfrm>
                <a:off x="1358" y="2493"/>
                <a:ext cx="383" cy="288"/>
              </a:xfrm>
              <a:prstGeom prst="rect">
                <a:avLst/>
              </a:prstGeom>
              <a:noFill/>
              <a:ln w="9525">
                <a:noFill/>
                <a:miter lim="800000"/>
                <a:headEnd/>
                <a:tailEnd/>
              </a:ln>
              <a:effectLst/>
            </p:spPr>
            <p:txBody>
              <a:bodyPr wrap="none" lIns="92075" tIns="46038" rIns="92075" bIns="46038">
                <a:spAutoFit/>
              </a:bodyPr>
              <a:lstStyle/>
              <a:p>
                <a:r>
                  <a:rPr lang="en-US"/>
                  <a:t> 35</a:t>
                </a:r>
                <a:endParaRPr lang="en-US" b="0"/>
              </a:p>
            </p:txBody>
          </p:sp>
          <p:sp>
            <p:nvSpPr>
              <p:cNvPr id="221225" name="Rectangle 41"/>
              <p:cNvSpPr>
                <a:spLocks noChangeArrowheads="1"/>
              </p:cNvSpPr>
              <p:nvPr/>
            </p:nvSpPr>
            <p:spPr bwMode="auto">
              <a:xfrm>
                <a:off x="748" y="2490"/>
                <a:ext cx="330" cy="288"/>
              </a:xfrm>
              <a:prstGeom prst="rect">
                <a:avLst/>
              </a:prstGeom>
              <a:noFill/>
              <a:ln w="9525">
                <a:noFill/>
                <a:miter lim="800000"/>
                <a:headEnd/>
                <a:tailEnd/>
              </a:ln>
              <a:effectLst/>
            </p:spPr>
            <p:txBody>
              <a:bodyPr wrap="none" lIns="92075" tIns="46038" rIns="92075" bIns="46038">
                <a:spAutoFit/>
              </a:bodyPr>
              <a:lstStyle/>
              <a:p>
                <a:r>
                  <a:rPr lang="en-US"/>
                  <a:t>12</a:t>
                </a:r>
                <a:endParaRPr lang="en-US" b="0"/>
              </a:p>
            </p:txBody>
          </p:sp>
          <p:sp>
            <p:nvSpPr>
              <p:cNvPr id="221226" name="Rectangle 42"/>
              <p:cNvSpPr>
                <a:spLocks noChangeArrowheads="1"/>
              </p:cNvSpPr>
              <p:nvPr/>
            </p:nvSpPr>
            <p:spPr bwMode="auto">
              <a:xfrm>
                <a:off x="3383" y="2488"/>
                <a:ext cx="383" cy="288"/>
              </a:xfrm>
              <a:prstGeom prst="rect">
                <a:avLst/>
              </a:prstGeom>
              <a:noFill/>
              <a:ln w="9525">
                <a:noFill/>
                <a:miter lim="800000"/>
                <a:headEnd/>
                <a:tailEnd/>
              </a:ln>
              <a:effectLst/>
            </p:spPr>
            <p:txBody>
              <a:bodyPr wrap="none" lIns="92075" tIns="46038" rIns="92075" bIns="46038">
                <a:spAutoFit/>
              </a:bodyPr>
              <a:lstStyle/>
              <a:p>
                <a:r>
                  <a:rPr lang="en-US"/>
                  <a:t> </a:t>
                </a:r>
                <a:r>
                  <a:rPr lang="en-US">
                    <a:solidFill>
                      <a:srgbClr val="FF0033"/>
                    </a:solidFill>
                  </a:rPr>
                  <a:t>77</a:t>
                </a:r>
              </a:p>
            </p:txBody>
          </p:sp>
          <p:sp>
            <p:nvSpPr>
              <p:cNvPr id="221227" name="Rectangle 43"/>
              <p:cNvSpPr>
                <a:spLocks noChangeArrowheads="1"/>
              </p:cNvSpPr>
              <p:nvPr/>
            </p:nvSpPr>
            <p:spPr bwMode="auto">
              <a:xfrm>
                <a:off x="841" y="2225"/>
                <a:ext cx="3620" cy="288"/>
              </a:xfrm>
              <a:prstGeom prst="rect">
                <a:avLst/>
              </a:prstGeom>
              <a:noFill/>
              <a:ln w="9525">
                <a:noFill/>
                <a:miter lim="800000"/>
                <a:headEnd/>
                <a:tailEnd/>
              </a:ln>
              <a:effectLst/>
            </p:spPr>
            <p:txBody>
              <a:bodyPr wrap="none" lIns="92075" tIns="46038" rIns="92075" bIns="46038">
                <a:spAutoFit/>
              </a:bodyPr>
              <a:lstStyle/>
              <a:p>
                <a:r>
                  <a:rPr lang="en-US"/>
                  <a:t>1          2          3          4            5            6</a:t>
                </a:r>
                <a:endParaRPr lang="en-US" b="0"/>
              </a:p>
            </p:txBody>
          </p:sp>
          <p:sp>
            <p:nvSpPr>
              <p:cNvPr id="221228" name="Rectangle 44"/>
              <p:cNvSpPr>
                <a:spLocks noChangeArrowheads="1"/>
              </p:cNvSpPr>
              <p:nvPr/>
            </p:nvSpPr>
            <p:spPr bwMode="auto">
              <a:xfrm>
                <a:off x="4132" y="2488"/>
                <a:ext cx="490" cy="288"/>
              </a:xfrm>
              <a:prstGeom prst="rect">
                <a:avLst/>
              </a:prstGeom>
              <a:noFill/>
              <a:ln w="9525">
                <a:noFill/>
                <a:miter lim="800000"/>
                <a:headEnd/>
                <a:tailEnd/>
              </a:ln>
              <a:effectLst/>
            </p:spPr>
            <p:txBody>
              <a:bodyPr wrap="none" lIns="92075" tIns="46038" rIns="92075" bIns="46038">
                <a:spAutoFit/>
              </a:bodyPr>
              <a:lstStyle/>
              <a:p>
                <a:r>
                  <a:rPr lang="en-US"/>
                  <a:t> </a:t>
                </a:r>
                <a:r>
                  <a:rPr lang="en-US">
                    <a:solidFill>
                      <a:srgbClr val="FF0033"/>
                    </a:solidFill>
                  </a:rPr>
                  <a:t>101</a:t>
                </a:r>
              </a:p>
            </p:txBody>
          </p:sp>
        </p:grpSp>
        <p:sp>
          <p:nvSpPr>
            <p:cNvPr id="221262" name="Rectangle 78"/>
            <p:cNvSpPr>
              <a:spLocks noChangeArrowheads="1"/>
            </p:cNvSpPr>
            <p:nvPr/>
          </p:nvSpPr>
          <p:spPr bwMode="auto">
            <a:xfrm>
              <a:off x="940" y="2500"/>
              <a:ext cx="1937" cy="291"/>
            </a:xfrm>
            <a:prstGeom prst="rect">
              <a:avLst/>
            </a:prstGeom>
            <a:noFill/>
            <a:ln w="76200">
              <a:solidFill>
                <a:srgbClr val="00CCFF"/>
              </a:solidFill>
              <a:miter lim="800000"/>
              <a:headEnd type="none" w="sm" len="sm"/>
              <a:tailEnd type="none" w="sm" len="sm"/>
            </a:ln>
            <a:effectLst/>
          </p:spPr>
          <p:txBody>
            <a:bodyPr wrap="none" anchor="ctr"/>
            <a:lstStyle/>
            <a:p>
              <a:endParaRPr lang="en-IN"/>
            </a:p>
          </p:txBody>
        </p:sp>
      </p:grpSp>
      <p:grpSp>
        <p:nvGrpSpPr>
          <p:cNvPr id="9" name="Group 82"/>
          <p:cNvGrpSpPr>
            <a:grpSpLocks/>
          </p:cNvGrpSpPr>
          <p:nvPr/>
        </p:nvGrpSpPr>
        <p:grpSpPr bwMode="auto">
          <a:xfrm>
            <a:off x="1050925" y="5709940"/>
            <a:ext cx="6527800" cy="887412"/>
            <a:chOff x="937" y="2791"/>
            <a:chExt cx="4112" cy="559"/>
          </a:xfrm>
        </p:grpSpPr>
        <p:grpSp>
          <p:nvGrpSpPr>
            <p:cNvPr id="10" name="Group 45"/>
            <p:cNvGrpSpPr>
              <a:grpSpLocks/>
            </p:cNvGrpSpPr>
            <p:nvPr/>
          </p:nvGrpSpPr>
          <p:grpSpPr bwMode="auto">
            <a:xfrm>
              <a:off x="943" y="2791"/>
              <a:ext cx="4106" cy="556"/>
              <a:chOff x="641" y="2781"/>
              <a:chExt cx="4106" cy="556"/>
            </a:xfrm>
          </p:grpSpPr>
          <p:sp>
            <p:nvSpPr>
              <p:cNvPr id="221230" name="Rectangle 46"/>
              <p:cNvSpPr>
                <a:spLocks noChangeArrowheads="1"/>
              </p:cNvSpPr>
              <p:nvPr/>
            </p:nvSpPr>
            <p:spPr bwMode="auto">
              <a:xfrm>
                <a:off x="641" y="3041"/>
                <a:ext cx="4106" cy="292"/>
              </a:xfrm>
              <a:prstGeom prst="rect">
                <a:avLst/>
              </a:prstGeom>
              <a:noFill/>
              <a:ln w="38100">
                <a:solidFill>
                  <a:schemeClr val="tx1"/>
                </a:solidFill>
                <a:miter lim="800000"/>
                <a:headEnd/>
                <a:tailEnd/>
              </a:ln>
              <a:effectLst/>
            </p:spPr>
            <p:txBody>
              <a:bodyPr wrap="none" anchor="ctr"/>
              <a:lstStyle/>
              <a:p>
                <a:endParaRPr lang="en-IN"/>
              </a:p>
            </p:txBody>
          </p:sp>
          <p:sp>
            <p:nvSpPr>
              <p:cNvPr id="221231" name="Line 47"/>
              <p:cNvSpPr>
                <a:spLocks noChangeShapeType="1"/>
              </p:cNvSpPr>
              <p:nvPr/>
            </p:nvSpPr>
            <p:spPr bwMode="auto">
              <a:xfrm>
                <a:off x="1277" y="3039"/>
                <a:ext cx="0" cy="291"/>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21232" name="Line 48"/>
              <p:cNvSpPr>
                <a:spLocks noChangeShapeType="1"/>
              </p:cNvSpPr>
              <p:nvPr/>
            </p:nvSpPr>
            <p:spPr bwMode="auto">
              <a:xfrm>
                <a:off x="1918" y="3039"/>
                <a:ext cx="0" cy="296"/>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21233" name="Line 49"/>
              <p:cNvSpPr>
                <a:spLocks noChangeShapeType="1"/>
              </p:cNvSpPr>
              <p:nvPr/>
            </p:nvSpPr>
            <p:spPr bwMode="auto">
              <a:xfrm>
                <a:off x="2572" y="3039"/>
                <a:ext cx="0" cy="296"/>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21234" name="Line 50"/>
              <p:cNvSpPr>
                <a:spLocks noChangeShapeType="1"/>
              </p:cNvSpPr>
              <p:nvPr/>
            </p:nvSpPr>
            <p:spPr bwMode="auto">
              <a:xfrm>
                <a:off x="3271" y="3039"/>
                <a:ext cx="0" cy="296"/>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21235" name="Line 51"/>
              <p:cNvSpPr>
                <a:spLocks noChangeShapeType="1"/>
              </p:cNvSpPr>
              <p:nvPr/>
            </p:nvSpPr>
            <p:spPr bwMode="auto">
              <a:xfrm>
                <a:off x="3998" y="3044"/>
                <a:ext cx="0" cy="286"/>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21236" name="Rectangle 52"/>
              <p:cNvSpPr>
                <a:spLocks noChangeArrowheads="1"/>
              </p:cNvSpPr>
              <p:nvPr/>
            </p:nvSpPr>
            <p:spPr bwMode="auto">
              <a:xfrm>
                <a:off x="2723" y="3044"/>
                <a:ext cx="330" cy="288"/>
              </a:xfrm>
              <a:prstGeom prst="rect">
                <a:avLst/>
              </a:prstGeom>
              <a:noFill/>
              <a:ln w="9525">
                <a:noFill/>
                <a:miter lim="800000"/>
                <a:headEnd/>
                <a:tailEnd/>
              </a:ln>
              <a:effectLst/>
            </p:spPr>
            <p:txBody>
              <a:bodyPr wrap="none" lIns="92075" tIns="46038" rIns="92075" bIns="46038">
                <a:spAutoFit/>
              </a:bodyPr>
              <a:lstStyle/>
              <a:p>
                <a:r>
                  <a:rPr lang="en-US">
                    <a:solidFill>
                      <a:srgbClr val="FF0033"/>
                    </a:solidFill>
                  </a:rPr>
                  <a:t>42</a:t>
                </a:r>
                <a:endParaRPr lang="en-US" b="0">
                  <a:solidFill>
                    <a:srgbClr val="FF0033"/>
                  </a:solidFill>
                </a:endParaRPr>
              </a:p>
            </p:txBody>
          </p:sp>
          <p:sp>
            <p:nvSpPr>
              <p:cNvPr id="221237" name="Rectangle 53"/>
              <p:cNvSpPr>
                <a:spLocks noChangeArrowheads="1"/>
              </p:cNvSpPr>
              <p:nvPr/>
            </p:nvSpPr>
            <p:spPr bwMode="auto">
              <a:xfrm>
                <a:off x="2039" y="3049"/>
                <a:ext cx="383" cy="288"/>
              </a:xfrm>
              <a:prstGeom prst="rect">
                <a:avLst/>
              </a:prstGeom>
              <a:noFill/>
              <a:ln w="9525">
                <a:noFill/>
                <a:miter lim="800000"/>
                <a:headEnd/>
                <a:tailEnd/>
              </a:ln>
              <a:effectLst/>
            </p:spPr>
            <p:txBody>
              <a:bodyPr wrap="none" lIns="92075" tIns="46038" rIns="92075" bIns="46038">
                <a:spAutoFit/>
              </a:bodyPr>
              <a:lstStyle/>
              <a:p>
                <a:r>
                  <a:rPr lang="en-US"/>
                  <a:t> </a:t>
                </a:r>
                <a:r>
                  <a:rPr lang="en-US">
                    <a:solidFill>
                      <a:srgbClr val="FF0033"/>
                    </a:solidFill>
                  </a:rPr>
                  <a:t>35</a:t>
                </a:r>
                <a:endParaRPr lang="en-US" b="0">
                  <a:solidFill>
                    <a:srgbClr val="FF0033"/>
                  </a:solidFill>
                </a:endParaRPr>
              </a:p>
            </p:txBody>
          </p:sp>
          <p:sp>
            <p:nvSpPr>
              <p:cNvPr id="221238" name="Rectangle 54"/>
              <p:cNvSpPr>
                <a:spLocks noChangeArrowheads="1"/>
              </p:cNvSpPr>
              <p:nvPr/>
            </p:nvSpPr>
            <p:spPr bwMode="auto">
              <a:xfrm>
                <a:off x="1355" y="3049"/>
                <a:ext cx="329" cy="288"/>
              </a:xfrm>
              <a:prstGeom prst="rect">
                <a:avLst/>
              </a:prstGeom>
              <a:noFill/>
              <a:ln w="9525">
                <a:noFill/>
                <a:miter lim="800000"/>
                <a:headEnd/>
                <a:tailEnd/>
              </a:ln>
              <a:effectLst/>
            </p:spPr>
            <p:txBody>
              <a:bodyPr wrap="none" lIns="92075" tIns="46038" rIns="92075" bIns="46038">
                <a:spAutoFit/>
              </a:bodyPr>
              <a:lstStyle/>
              <a:p>
                <a:r>
                  <a:rPr lang="en-US"/>
                  <a:t>  5</a:t>
                </a:r>
                <a:endParaRPr lang="en-US" b="0"/>
              </a:p>
            </p:txBody>
          </p:sp>
          <p:sp>
            <p:nvSpPr>
              <p:cNvPr id="221239" name="Rectangle 55"/>
              <p:cNvSpPr>
                <a:spLocks noChangeArrowheads="1"/>
              </p:cNvSpPr>
              <p:nvPr/>
            </p:nvSpPr>
            <p:spPr bwMode="auto">
              <a:xfrm>
                <a:off x="745" y="3046"/>
                <a:ext cx="330" cy="288"/>
              </a:xfrm>
              <a:prstGeom prst="rect">
                <a:avLst/>
              </a:prstGeom>
              <a:noFill/>
              <a:ln w="9525">
                <a:noFill/>
                <a:miter lim="800000"/>
                <a:headEnd/>
                <a:tailEnd/>
              </a:ln>
              <a:effectLst/>
            </p:spPr>
            <p:txBody>
              <a:bodyPr wrap="none" lIns="92075" tIns="46038" rIns="92075" bIns="46038">
                <a:spAutoFit/>
              </a:bodyPr>
              <a:lstStyle/>
              <a:p>
                <a:r>
                  <a:rPr lang="en-US"/>
                  <a:t>12</a:t>
                </a:r>
                <a:endParaRPr lang="en-US" b="0"/>
              </a:p>
            </p:txBody>
          </p:sp>
          <p:sp>
            <p:nvSpPr>
              <p:cNvPr id="221240" name="Rectangle 56"/>
              <p:cNvSpPr>
                <a:spLocks noChangeArrowheads="1"/>
              </p:cNvSpPr>
              <p:nvPr/>
            </p:nvSpPr>
            <p:spPr bwMode="auto">
              <a:xfrm>
                <a:off x="3380" y="3044"/>
                <a:ext cx="383" cy="288"/>
              </a:xfrm>
              <a:prstGeom prst="rect">
                <a:avLst/>
              </a:prstGeom>
              <a:noFill/>
              <a:ln w="9525">
                <a:noFill/>
                <a:miter lim="800000"/>
                <a:headEnd/>
                <a:tailEnd/>
              </a:ln>
              <a:effectLst/>
            </p:spPr>
            <p:txBody>
              <a:bodyPr wrap="none" lIns="92075" tIns="46038" rIns="92075" bIns="46038">
                <a:spAutoFit/>
              </a:bodyPr>
              <a:lstStyle/>
              <a:p>
                <a:r>
                  <a:rPr lang="en-US"/>
                  <a:t> </a:t>
                </a:r>
                <a:r>
                  <a:rPr lang="en-US">
                    <a:solidFill>
                      <a:srgbClr val="FF0033"/>
                    </a:solidFill>
                  </a:rPr>
                  <a:t>77</a:t>
                </a:r>
              </a:p>
            </p:txBody>
          </p:sp>
          <p:sp>
            <p:nvSpPr>
              <p:cNvPr id="221241" name="Rectangle 57"/>
              <p:cNvSpPr>
                <a:spLocks noChangeArrowheads="1"/>
              </p:cNvSpPr>
              <p:nvPr/>
            </p:nvSpPr>
            <p:spPr bwMode="auto">
              <a:xfrm>
                <a:off x="838" y="2781"/>
                <a:ext cx="3620" cy="288"/>
              </a:xfrm>
              <a:prstGeom prst="rect">
                <a:avLst/>
              </a:prstGeom>
              <a:noFill/>
              <a:ln w="9525">
                <a:noFill/>
                <a:miter lim="800000"/>
                <a:headEnd/>
                <a:tailEnd/>
              </a:ln>
              <a:effectLst/>
            </p:spPr>
            <p:txBody>
              <a:bodyPr wrap="none" lIns="92075" tIns="46038" rIns="92075" bIns="46038">
                <a:spAutoFit/>
              </a:bodyPr>
              <a:lstStyle/>
              <a:p>
                <a:r>
                  <a:rPr lang="en-US"/>
                  <a:t>1          2          3          4            5            6</a:t>
                </a:r>
                <a:endParaRPr lang="en-US" b="0"/>
              </a:p>
            </p:txBody>
          </p:sp>
          <p:sp>
            <p:nvSpPr>
              <p:cNvPr id="221242" name="Rectangle 58"/>
              <p:cNvSpPr>
                <a:spLocks noChangeArrowheads="1"/>
              </p:cNvSpPr>
              <p:nvPr/>
            </p:nvSpPr>
            <p:spPr bwMode="auto">
              <a:xfrm>
                <a:off x="4129" y="3044"/>
                <a:ext cx="490" cy="288"/>
              </a:xfrm>
              <a:prstGeom prst="rect">
                <a:avLst/>
              </a:prstGeom>
              <a:noFill/>
              <a:ln w="9525">
                <a:noFill/>
                <a:miter lim="800000"/>
                <a:headEnd/>
                <a:tailEnd/>
              </a:ln>
              <a:effectLst/>
            </p:spPr>
            <p:txBody>
              <a:bodyPr wrap="none" lIns="92075" tIns="46038" rIns="92075" bIns="46038">
                <a:spAutoFit/>
              </a:bodyPr>
              <a:lstStyle/>
              <a:p>
                <a:r>
                  <a:rPr lang="en-US"/>
                  <a:t> </a:t>
                </a:r>
                <a:r>
                  <a:rPr lang="en-US">
                    <a:solidFill>
                      <a:srgbClr val="FF0033"/>
                    </a:solidFill>
                  </a:rPr>
                  <a:t>101</a:t>
                </a:r>
              </a:p>
            </p:txBody>
          </p:sp>
        </p:grpSp>
        <p:sp>
          <p:nvSpPr>
            <p:cNvPr id="221263" name="Rectangle 79"/>
            <p:cNvSpPr>
              <a:spLocks noChangeArrowheads="1"/>
            </p:cNvSpPr>
            <p:nvPr/>
          </p:nvSpPr>
          <p:spPr bwMode="auto">
            <a:xfrm>
              <a:off x="937" y="3059"/>
              <a:ext cx="1283" cy="291"/>
            </a:xfrm>
            <a:prstGeom prst="rect">
              <a:avLst/>
            </a:prstGeom>
            <a:noFill/>
            <a:ln w="76200">
              <a:solidFill>
                <a:srgbClr val="00CCFF"/>
              </a:solidFill>
              <a:miter lim="800000"/>
              <a:headEnd type="none" w="sm" len="sm"/>
              <a:tailEnd type="none" w="sm" len="sm"/>
            </a:ln>
            <a:effectLst/>
          </p:spPr>
          <p:txBody>
            <a:bodyPr wrap="none" anchor="ctr"/>
            <a:lstStyle/>
            <a:p>
              <a:endParaRPr lang="en-IN"/>
            </a:p>
          </p:txBody>
        </p:sp>
      </p:grpSp>
      <p:sp>
        <p:nvSpPr>
          <p:cNvPr id="221267" name="Rectangle 83"/>
          <p:cNvSpPr>
            <a:spLocks noChangeArrowheads="1"/>
          </p:cNvSpPr>
          <p:nvPr/>
        </p:nvSpPr>
        <p:spPr bwMode="auto">
          <a:xfrm>
            <a:off x="1065213" y="2574627"/>
            <a:ext cx="6518275" cy="461963"/>
          </a:xfrm>
          <a:prstGeom prst="rect">
            <a:avLst/>
          </a:prstGeom>
          <a:noFill/>
          <a:ln w="76200">
            <a:solidFill>
              <a:srgbClr val="00CCFF"/>
            </a:solidFill>
            <a:miter lim="800000"/>
            <a:headEnd type="none" w="sm" len="sm"/>
            <a:tailEnd type="none" w="sm" len="sm"/>
          </a:ln>
          <a:effectLst/>
        </p:spPr>
        <p:txBody>
          <a:bodyPr wrap="none" anchor="ctr"/>
          <a:lstStyle/>
          <a:p>
            <a:endParaRPr lang="en-IN"/>
          </a:p>
        </p:txBody>
      </p:sp>
      <p:sp>
        <p:nvSpPr>
          <p:cNvPr id="82" name="Rounded Rectangle 81"/>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defRPr/>
            </a:pPr>
            <a:r>
              <a:rPr lang="en-US" sz="3200" b="1" dirty="0" err="1" smtClean="0">
                <a:solidFill>
                  <a:schemeClr val="bg1"/>
                </a:solidFill>
                <a:latin typeface="+mj-lt"/>
              </a:rPr>
              <a:t>Contd</a:t>
            </a:r>
            <a:r>
              <a:rPr lang="en-US" sz="3200" b="1" dirty="0" smtClean="0">
                <a:solidFill>
                  <a:schemeClr val="bg1"/>
                </a:solidFill>
                <a:latin typeface="+mj-lt"/>
              </a:rPr>
              <a:t>… </a:t>
            </a:r>
            <a:endParaRPr lang="en-US" sz="3200" b="1" dirty="0">
              <a:solidFill>
                <a:schemeClr val="bg1"/>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4800">
                <a:solidFill>
                  <a:schemeClr val="bg1"/>
                </a:solidFill>
                <a:cs typeface="Arial" charset="0"/>
              </a:rPr>
              <a:t>Calculating the Length of an Array</a:t>
            </a:r>
          </a:p>
        </p:txBody>
      </p:sp>
      <p:sp>
        <p:nvSpPr>
          <p:cNvPr id="24" name="Text Box 16"/>
          <p:cNvSpPr txBox="1">
            <a:spLocks noChangeArrowheads="1"/>
          </p:cNvSpPr>
          <p:nvPr/>
        </p:nvSpPr>
        <p:spPr bwMode="auto">
          <a:xfrm>
            <a:off x="457200" y="1604963"/>
            <a:ext cx="8229600" cy="1698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sz="2400">
                <a:latin typeface="Calibri" pitchFamily="34" charset="0"/>
              </a:rPr>
              <a:t>Length = upper_bound – lower_bound + 1</a:t>
            </a:r>
          </a:p>
          <a:p>
            <a:pPr>
              <a:lnSpc>
                <a:spcPct val="110000"/>
              </a:lnSpc>
            </a:pPr>
            <a:r>
              <a:rPr lang="en-US" sz="2400">
                <a:latin typeface="Calibri" pitchFamily="34" charset="0"/>
              </a:rPr>
              <a:t>where </a:t>
            </a:r>
          </a:p>
          <a:p>
            <a:pPr>
              <a:lnSpc>
                <a:spcPct val="110000"/>
              </a:lnSpc>
            </a:pPr>
            <a:r>
              <a:rPr lang="en-US" sz="2400">
                <a:latin typeface="Calibri" pitchFamily="34" charset="0"/>
              </a:rPr>
              <a:t>upper_bound is the index of the last element</a:t>
            </a:r>
          </a:p>
          <a:p>
            <a:pPr>
              <a:lnSpc>
                <a:spcPct val="110000"/>
              </a:lnSpc>
            </a:pPr>
            <a:r>
              <a:rPr lang="en-US" sz="2400">
                <a:latin typeface="Calibri" pitchFamily="34" charset="0"/>
              </a:rPr>
              <a:t>lower_bound is the index of the first element in the array</a:t>
            </a:r>
          </a:p>
        </p:txBody>
      </p:sp>
      <p:graphicFrame>
        <p:nvGraphicFramePr>
          <p:cNvPr id="11291" name="Group 27"/>
          <p:cNvGraphicFramePr>
            <a:graphicFrameLocks noGrp="1"/>
          </p:cNvGraphicFramePr>
          <p:nvPr/>
        </p:nvGraphicFramePr>
        <p:xfrm>
          <a:off x="838200" y="3886200"/>
          <a:ext cx="6934200" cy="274638"/>
        </p:xfrm>
        <a:graphic>
          <a:graphicData uri="http://schemas.openxmlformats.org/drawingml/2006/table">
            <a:tbl>
              <a:tblPr/>
              <a:tblGrid>
                <a:gridCol w="1016000"/>
                <a:gridCol w="844550"/>
                <a:gridCol w="842963"/>
                <a:gridCol w="844550"/>
                <a:gridCol w="846137"/>
                <a:gridCol w="846138"/>
                <a:gridCol w="847725"/>
                <a:gridCol w="846137"/>
              </a:tblGrid>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CC3300"/>
                          </a:solidFill>
                          <a:effectLst/>
                          <a:latin typeface="Times New Roman" pitchFamily="18" charset="0"/>
                          <a:cs typeface="Times New Roman" pitchFamily="18" charset="0"/>
                        </a:rPr>
                        <a:t>99</a:t>
                      </a:r>
                      <a:endParaRPr kumimoji="0" lang="en-US" sz="1200" b="1" i="0" u="none" strike="noStrike" cap="none" normalizeH="0" baseline="0" smtClean="0">
                        <a:ln>
                          <a:noFill/>
                        </a:ln>
                        <a:solidFill>
                          <a:srgbClr val="CC3300"/>
                        </a:solidFill>
                        <a:effectLst/>
                        <a:latin typeface="Arial" charset="0"/>
                        <a:cs typeface="Arial" charset="0"/>
                      </a:endParaRPr>
                    </a:p>
                  </a:txBody>
                  <a:tcPr marT="45773" marB="4577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CC3300"/>
                          </a:solidFill>
                          <a:effectLst/>
                          <a:latin typeface="Times New Roman" pitchFamily="18" charset="0"/>
                          <a:cs typeface="Times New Roman" pitchFamily="18" charset="0"/>
                        </a:rPr>
                        <a:t>67</a:t>
                      </a:r>
                      <a:endParaRPr kumimoji="0" lang="en-US" sz="1200" b="1" i="0" u="none" strike="noStrike" cap="none" normalizeH="0" baseline="0" smtClean="0">
                        <a:ln>
                          <a:noFill/>
                        </a:ln>
                        <a:solidFill>
                          <a:srgbClr val="CC3300"/>
                        </a:solidFill>
                        <a:effectLst/>
                        <a:latin typeface="Arial" charset="0"/>
                        <a:cs typeface="Arial" charset="0"/>
                      </a:endParaRPr>
                    </a:p>
                  </a:txBody>
                  <a:tcPr marT="45773" marB="4577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CC3300"/>
                          </a:solidFill>
                          <a:effectLst/>
                          <a:latin typeface="Times New Roman" pitchFamily="18" charset="0"/>
                          <a:cs typeface="Times New Roman" pitchFamily="18" charset="0"/>
                        </a:rPr>
                        <a:t>78</a:t>
                      </a:r>
                      <a:endParaRPr kumimoji="0" lang="en-US" sz="1200" b="1" i="0" u="none" strike="noStrike" cap="none" normalizeH="0" baseline="0" smtClean="0">
                        <a:ln>
                          <a:noFill/>
                        </a:ln>
                        <a:solidFill>
                          <a:srgbClr val="CC3300"/>
                        </a:solidFill>
                        <a:effectLst/>
                        <a:latin typeface="Arial" charset="0"/>
                        <a:cs typeface="Arial" charset="0"/>
                      </a:endParaRPr>
                    </a:p>
                  </a:txBody>
                  <a:tcPr marT="45773" marB="4577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CC3300"/>
                          </a:solidFill>
                          <a:effectLst/>
                          <a:latin typeface="Times New Roman" pitchFamily="18" charset="0"/>
                          <a:cs typeface="Times New Roman" pitchFamily="18" charset="0"/>
                        </a:rPr>
                        <a:t>56</a:t>
                      </a:r>
                      <a:endParaRPr kumimoji="0" lang="en-US" sz="1200" b="1" i="0" u="none" strike="noStrike" cap="none" normalizeH="0" baseline="0" smtClean="0">
                        <a:ln>
                          <a:noFill/>
                        </a:ln>
                        <a:solidFill>
                          <a:srgbClr val="CC3300"/>
                        </a:solidFill>
                        <a:effectLst/>
                        <a:latin typeface="Arial" charset="0"/>
                        <a:cs typeface="Arial" charset="0"/>
                      </a:endParaRPr>
                    </a:p>
                  </a:txBody>
                  <a:tcPr marT="45773" marB="4577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CC3300"/>
                          </a:solidFill>
                          <a:effectLst/>
                          <a:latin typeface="Times New Roman" pitchFamily="18" charset="0"/>
                          <a:cs typeface="Times New Roman" pitchFamily="18" charset="0"/>
                        </a:rPr>
                        <a:t>88</a:t>
                      </a:r>
                      <a:endParaRPr kumimoji="0" lang="en-US" sz="1200" b="1" i="0" u="none" strike="noStrike" cap="none" normalizeH="0" baseline="0" smtClean="0">
                        <a:ln>
                          <a:noFill/>
                        </a:ln>
                        <a:solidFill>
                          <a:srgbClr val="CC3300"/>
                        </a:solidFill>
                        <a:effectLst/>
                        <a:latin typeface="Arial" charset="0"/>
                        <a:cs typeface="Arial" charset="0"/>
                      </a:endParaRPr>
                    </a:p>
                  </a:txBody>
                  <a:tcPr marT="45773" marB="4577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CC3300"/>
                          </a:solidFill>
                          <a:effectLst/>
                          <a:latin typeface="Times New Roman" pitchFamily="18" charset="0"/>
                          <a:cs typeface="Times New Roman" pitchFamily="18" charset="0"/>
                        </a:rPr>
                        <a:t>90</a:t>
                      </a:r>
                      <a:endParaRPr kumimoji="0" lang="en-US" sz="1200" b="1" i="0" u="none" strike="noStrike" cap="none" normalizeH="0" baseline="0" smtClean="0">
                        <a:ln>
                          <a:noFill/>
                        </a:ln>
                        <a:solidFill>
                          <a:srgbClr val="CC3300"/>
                        </a:solidFill>
                        <a:effectLst/>
                        <a:latin typeface="Arial" charset="0"/>
                        <a:cs typeface="Arial" charset="0"/>
                      </a:endParaRPr>
                    </a:p>
                  </a:txBody>
                  <a:tcPr marT="45773" marB="4577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CC3300"/>
                          </a:solidFill>
                          <a:effectLst/>
                          <a:latin typeface="Times New Roman" pitchFamily="18" charset="0"/>
                          <a:cs typeface="Times New Roman" pitchFamily="18" charset="0"/>
                        </a:rPr>
                        <a:t>34</a:t>
                      </a:r>
                      <a:endParaRPr kumimoji="0" lang="en-US" sz="1200" b="1" i="0" u="none" strike="noStrike" cap="none" normalizeH="0" baseline="0" smtClean="0">
                        <a:ln>
                          <a:noFill/>
                        </a:ln>
                        <a:solidFill>
                          <a:srgbClr val="CC3300"/>
                        </a:solidFill>
                        <a:effectLst/>
                        <a:latin typeface="Arial" charset="0"/>
                        <a:cs typeface="Arial" charset="0"/>
                      </a:endParaRPr>
                    </a:p>
                  </a:txBody>
                  <a:tcPr marT="45773" marB="4577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CC3300"/>
                          </a:solidFill>
                          <a:effectLst/>
                          <a:latin typeface="Times New Roman" pitchFamily="18" charset="0"/>
                          <a:cs typeface="Times New Roman" pitchFamily="18" charset="0"/>
                        </a:rPr>
                        <a:t>85</a:t>
                      </a:r>
                      <a:endParaRPr kumimoji="0" lang="en-US" sz="1200" b="1" i="0" u="none" strike="noStrike" cap="none" normalizeH="0" baseline="0" smtClean="0">
                        <a:ln>
                          <a:noFill/>
                        </a:ln>
                        <a:solidFill>
                          <a:srgbClr val="CC3300"/>
                        </a:solidFill>
                        <a:effectLst/>
                        <a:latin typeface="Arial" charset="0"/>
                        <a:cs typeface="Arial" charset="0"/>
                      </a:endParaRPr>
                    </a:p>
                  </a:txBody>
                  <a:tcPr marT="45773" marB="4577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r>
            </a:tbl>
          </a:graphicData>
        </a:graphic>
      </p:graphicFrame>
      <p:sp>
        <p:nvSpPr>
          <p:cNvPr id="11288" name="Rectangle 37"/>
          <p:cNvSpPr>
            <a:spLocks noChangeArrowheads="1"/>
          </p:cNvSpPr>
          <p:nvPr/>
        </p:nvSpPr>
        <p:spPr bwMode="auto">
          <a:xfrm>
            <a:off x="990600" y="4267200"/>
            <a:ext cx="6934200" cy="244475"/>
          </a:xfrm>
          <a:prstGeom prst="rect">
            <a:avLst/>
          </a:prstGeom>
          <a:noFill/>
          <a:ln w="9525">
            <a:noFill/>
            <a:miter lim="800000"/>
            <a:headEnd/>
            <a:tailEnd/>
          </a:ln>
          <a:effectLst/>
        </p:spPr>
        <p:txBody>
          <a:bodyPr anchor="ctr">
            <a:spAutoFit/>
          </a:bodyPr>
          <a:lstStyle/>
          <a:p>
            <a:r>
              <a:rPr lang="en-US" sz="1000"/>
              <a:t>marks[0]              marks[1]            marks[2]           marks[3]            marks[4</a:t>
            </a:r>
            <a:r>
              <a:rPr lang="en-US" sz="1000" b="1"/>
              <a:t>]</a:t>
            </a:r>
            <a:r>
              <a:rPr lang="en-US" sz="1000"/>
              <a:t>            marks[5]           marks[6          marks[7]]</a:t>
            </a:r>
          </a:p>
        </p:txBody>
      </p:sp>
      <p:sp>
        <p:nvSpPr>
          <p:cNvPr id="27" name="Rectangle 38"/>
          <p:cNvSpPr>
            <a:spLocks noChangeArrowheads="1"/>
          </p:cNvSpPr>
          <p:nvPr/>
        </p:nvSpPr>
        <p:spPr bwMode="auto">
          <a:xfrm>
            <a:off x="1600200" y="4724400"/>
            <a:ext cx="5943600" cy="830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en-US" sz="2400" dirty="0">
                <a:latin typeface="+mn-lt"/>
              </a:rPr>
              <a:t>Here, </a:t>
            </a:r>
            <a:r>
              <a:rPr lang="en-US" sz="2400" dirty="0" err="1">
                <a:latin typeface="+mn-lt"/>
              </a:rPr>
              <a:t>lower_bound</a:t>
            </a:r>
            <a:r>
              <a:rPr lang="en-US" sz="2400" dirty="0">
                <a:latin typeface="+mn-lt"/>
              </a:rPr>
              <a:t> = 0, </a:t>
            </a:r>
            <a:r>
              <a:rPr lang="en-US" sz="2400" dirty="0" err="1">
                <a:latin typeface="+mn-lt"/>
              </a:rPr>
              <a:t>upper_bound</a:t>
            </a:r>
            <a:r>
              <a:rPr lang="en-US" sz="2400" dirty="0">
                <a:latin typeface="+mn-lt"/>
              </a:rPr>
              <a:t> = 7</a:t>
            </a:r>
          </a:p>
          <a:p>
            <a:pPr>
              <a:defRPr/>
            </a:pPr>
            <a:r>
              <a:rPr lang="en-US" sz="2400" dirty="0">
                <a:latin typeface="+mn-lt"/>
              </a:rPr>
              <a:t>Therefore, length = 7 – 0 + 1 = 8</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4000">
                <a:solidFill>
                  <a:schemeClr val="bg1"/>
                </a:solidFill>
                <a:cs typeface="Arial" charset="0"/>
              </a:rPr>
              <a:t>WAP to Read and Display </a:t>
            </a:r>
            <a:r>
              <a:rPr lang="en-US" sz="4000" i="1">
                <a:solidFill>
                  <a:schemeClr val="bg1"/>
                </a:solidFill>
                <a:cs typeface="Arial" charset="0"/>
              </a:rPr>
              <a:t>N</a:t>
            </a:r>
            <a:r>
              <a:rPr lang="en-US" sz="4000">
                <a:solidFill>
                  <a:schemeClr val="bg1"/>
                </a:solidFill>
                <a:cs typeface="Arial" charset="0"/>
              </a:rPr>
              <a:t> Numbers using an Array</a:t>
            </a:r>
          </a:p>
        </p:txBody>
      </p:sp>
      <p:sp>
        <p:nvSpPr>
          <p:cNvPr id="12291" name="Rectangle 3"/>
          <p:cNvSpPr txBox="1">
            <a:spLocks noChangeArrowheads="1"/>
          </p:cNvSpPr>
          <p:nvPr/>
        </p:nvSpPr>
        <p:spPr bwMode="auto">
          <a:xfrm>
            <a:off x="914400" y="1219200"/>
            <a:ext cx="7467600" cy="2362200"/>
          </a:xfrm>
          <a:prstGeom prst="rect">
            <a:avLst/>
          </a:prstGeom>
          <a:noFill/>
          <a:ln w="9525">
            <a:noFill/>
            <a:miter lim="800000"/>
            <a:headEnd/>
            <a:tailEnd/>
          </a:ln>
        </p:spPr>
        <p:txBody>
          <a:bodyPr/>
          <a:lstStyle/>
          <a:p>
            <a:pPr eaLnBrk="0" hangingPunct="0">
              <a:lnSpc>
                <a:spcPct val="110000"/>
              </a:lnSpc>
              <a:spcBef>
                <a:spcPct val="20000"/>
              </a:spcBef>
            </a:pPr>
            <a:r>
              <a:rPr lang="en-US" sz="2400">
                <a:latin typeface="Calibri" pitchFamily="34" charset="0"/>
              </a:rPr>
              <a:t>#include&lt;stdio.h&gt;</a:t>
            </a:r>
          </a:p>
          <a:p>
            <a:pPr eaLnBrk="0" hangingPunct="0">
              <a:lnSpc>
                <a:spcPct val="110000"/>
              </a:lnSpc>
              <a:spcBef>
                <a:spcPct val="20000"/>
              </a:spcBef>
            </a:pPr>
            <a:r>
              <a:rPr lang="en-US" sz="2400">
                <a:latin typeface="Calibri" pitchFamily="34" charset="0"/>
              </a:rPr>
              <a:t>#include&lt;conio.h&gt;</a:t>
            </a:r>
          </a:p>
          <a:p>
            <a:pPr eaLnBrk="0" hangingPunct="0">
              <a:lnSpc>
                <a:spcPct val="110000"/>
              </a:lnSpc>
              <a:spcBef>
                <a:spcPct val="20000"/>
              </a:spcBef>
            </a:pPr>
            <a:r>
              <a:rPr lang="en-US" sz="2400">
                <a:latin typeface="Calibri" pitchFamily="34" charset="0"/>
              </a:rPr>
              <a:t>int main()</a:t>
            </a:r>
          </a:p>
          <a:p>
            <a:pPr eaLnBrk="0" hangingPunct="0">
              <a:lnSpc>
                <a:spcPct val="110000"/>
              </a:lnSpc>
              <a:spcBef>
                <a:spcPct val="20000"/>
              </a:spcBef>
            </a:pPr>
            <a:r>
              <a:rPr lang="en-US" sz="2400">
                <a:latin typeface="Calibri" pitchFamily="34" charset="0"/>
              </a:rPr>
              <a:t>{</a:t>
            </a:r>
          </a:p>
          <a:p>
            <a:pPr eaLnBrk="0" hangingPunct="0">
              <a:lnSpc>
                <a:spcPct val="110000"/>
              </a:lnSpc>
              <a:spcBef>
                <a:spcPct val="20000"/>
              </a:spcBef>
            </a:pPr>
            <a:r>
              <a:rPr lang="en-US" sz="2400">
                <a:latin typeface="Calibri" pitchFamily="34" charset="0"/>
              </a:rPr>
              <a:t>	int i=0, n, arr[20];</a:t>
            </a:r>
          </a:p>
          <a:p>
            <a:pPr eaLnBrk="0" hangingPunct="0">
              <a:lnSpc>
                <a:spcPct val="110000"/>
              </a:lnSpc>
              <a:spcBef>
                <a:spcPct val="20000"/>
              </a:spcBef>
            </a:pPr>
            <a:r>
              <a:rPr lang="en-US" sz="2400">
                <a:latin typeface="Calibri" pitchFamily="34" charset="0"/>
              </a:rPr>
              <a:t>	clrscr();</a:t>
            </a:r>
          </a:p>
          <a:p>
            <a:pPr eaLnBrk="0" hangingPunct="0">
              <a:lnSpc>
                <a:spcPct val="110000"/>
              </a:lnSpc>
              <a:spcBef>
                <a:spcPct val="20000"/>
              </a:spcBef>
            </a:pPr>
            <a:r>
              <a:rPr lang="en-US" sz="2400">
                <a:latin typeface="Calibri" pitchFamily="34" charset="0"/>
              </a:rPr>
              <a:t>	printf(“\n Enter the number of elements : ”);</a:t>
            </a:r>
          </a:p>
          <a:p>
            <a:pPr eaLnBrk="0" hangingPunct="0">
              <a:lnSpc>
                <a:spcPct val="110000"/>
              </a:lnSpc>
              <a:spcBef>
                <a:spcPct val="20000"/>
              </a:spcBef>
            </a:pPr>
            <a:r>
              <a:rPr lang="en-US" sz="2400">
                <a:latin typeface="Calibri" pitchFamily="34" charset="0"/>
              </a:rPr>
              <a:t>	scanf(“%d”, &amp;n);</a:t>
            </a:r>
          </a:p>
          <a:p>
            <a:pPr eaLnBrk="0" hangingPunct="0">
              <a:lnSpc>
                <a:spcPct val="110000"/>
              </a:lnSpc>
              <a:spcBef>
                <a:spcPct val="20000"/>
              </a:spcBef>
            </a:pPr>
            <a:r>
              <a:rPr lang="en-US" sz="2400">
                <a:latin typeface="Calibri" pitchFamily="34" charset="0"/>
              </a:rPr>
              <a:t>	printf(“\n Enter the elements : ”);</a:t>
            </a:r>
          </a:p>
          <a:p>
            <a:pPr eaLnBrk="0" hangingPunct="0">
              <a:lnSpc>
                <a:spcPct val="110000"/>
              </a:lnSpc>
              <a:spcBef>
                <a:spcPct val="20000"/>
              </a:spcBef>
            </a:pPr>
            <a:endParaRPr lang="en-US" sz="2400">
              <a:latin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4000">
                <a:solidFill>
                  <a:schemeClr val="bg1"/>
                </a:solidFill>
                <a:cs typeface="Arial" charset="0"/>
              </a:rPr>
              <a:t>WAP to Read and Display </a:t>
            </a:r>
            <a:r>
              <a:rPr lang="en-US" sz="4000" i="1">
                <a:solidFill>
                  <a:schemeClr val="bg1"/>
                </a:solidFill>
                <a:cs typeface="Arial" charset="0"/>
              </a:rPr>
              <a:t>N</a:t>
            </a:r>
            <a:r>
              <a:rPr lang="en-US" sz="4000">
                <a:solidFill>
                  <a:schemeClr val="bg1"/>
                </a:solidFill>
                <a:cs typeface="Arial" charset="0"/>
              </a:rPr>
              <a:t> Numbers using an Array</a:t>
            </a:r>
          </a:p>
        </p:txBody>
      </p:sp>
      <p:sp>
        <p:nvSpPr>
          <p:cNvPr id="13315" name="Rectangle 3"/>
          <p:cNvSpPr txBox="1">
            <a:spLocks noChangeArrowheads="1"/>
          </p:cNvSpPr>
          <p:nvPr/>
        </p:nvSpPr>
        <p:spPr bwMode="auto">
          <a:xfrm>
            <a:off x="1447800" y="1447800"/>
            <a:ext cx="6477000" cy="3276600"/>
          </a:xfrm>
          <a:prstGeom prst="rect">
            <a:avLst/>
          </a:prstGeom>
          <a:noFill/>
          <a:ln w="9525">
            <a:noFill/>
            <a:miter lim="800000"/>
            <a:headEnd/>
            <a:tailEnd/>
          </a:ln>
        </p:spPr>
        <p:txBody>
          <a:bodyPr/>
          <a:lstStyle/>
          <a:p>
            <a:pPr eaLnBrk="0" hangingPunct="0">
              <a:lnSpc>
                <a:spcPct val="110000"/>
              </a:lnSpc>
              <a:spcBef>
                <a:spcPct val="20000"/>
              </a:spcBef>
            </a:pPr>
            <a:r>
              <a:rPr lang="en-US" sz="2400">
                <a:latin typeface="Calibri" pitchFamily="34" charset="0"/>
              </a:rPr>
              <a:t>	for(i=0;i&lt;n;i++)</a:t>
            </a:r>
          </a:p>
          <a:p>
            <a:pPr eaLnBrk="0" hangingPunct="0">
              <a:lnSpc>
                <a:spcPct val="110000"/>
              </a:lnSpc>
              <a:spcBef>
                <a:spcPct val="20000"/>
              </a:spcBef>
            </a:pPr>
            <a:r>
              <a:rPr lang="en-US" sz="2400">
                <a:latin typeface="Calibri" pitchFamily="34" charset="0"/>
              </a:rPr>
              <a:t>	{</a:t>
            </a:r>
          </a:p>
          <a:p>
            <a:pPr eaLnBrk="0" hangingPunct="0">
              <a:lnSpc>
                <a:spcPct val="110000"/>
              </a:lnSpc>
              <a:spcBef>
                <a:spcPct val="20000"/>
              </a:spcBef>
            </a:pPr>
            <a:r>
              <a:rPr lang="en-US" sz="2400">
                <a:latin typeface="Calibri" pitchFamily="34" charset="0"/>
              </a:rPr>
              <a:t>		printf(“\n arr[%d] = ”, i);</a:t>
            </a:r>
          </a:p>
          <a:p>
            <a:pPr eaLnBrk="0" hangingPunct="0">
              <a:lnSpc>
                <a:spcPct val="110000"/>
              </a:lnSpc>
              <a:spcBef>
                <a:spcPct val="20000"/>
              </a:spcBef>
            </a:pPr>
            <a:r>
              <a:rPr lang="en-US" sz="2400">
                <a:latin typeface="Calibri" pitchFamily="34" charset="0"/>
              </a:rPr>
              <a:t>		scanf(“%d”, &amp;num[i]);</a:t>
            </a:r>
          </a:p>
          <a:p>
            <a:pPr eaLnBrk="0" hangingPunct="0">
              <a:lnSpc>
                <a:spcPct val="110000"/>
              </a:lnSpc>
              <a:spcBef>
                <a:spcPct val="20000"/>
              </a:spcBef>
            </a:pPr>
            <a:r>
              <a:rPr lang="en-US" sz="2400">
                <a:latin typeface="Calibri" pitchFamily="34" charset="0"/>
              </a:rPr>
              <a:t>	}</a:t>
            </a:r>
          </a:p>
          <a:p>
            <a:pPr eaLnBrk="0" hangingPunct="0">
              <a:lnSpc>
                <a:spcPct val="110000"/>
              </a:lnSpc>
              <a:spcBef>
                <a:spcPct val="20000"/>
              </a:spcBef>
            </a:pPr>
            <a:r>
              <a:rPr lang="en-US" sz="2400">
                <a:latin typeface="Calibri" pitchFamily="34" charset="0"/>
              </a:rPr>
              <a:t>	printf(“\n The array elements are ”);</a:t>
            </a:r>
          </a:p>
          <a:p>
            <a:pPr eaLnBrk="0" hangingPunct="0">
              <a:lnSpc>
                <a:spcPct val="110000"/>
              </a:lnSpc>
              <a:spcBef>
                <a:spcPct val="20000"/>
              </a:spcBef>
            </a:pPr>
            <a:r>
              <a:rPr lang="en-US" sz="2400">
                <a:latin typeface="Calibri" pitchFamily="34" charset="0"/>
              </a:rPr>
              <a:t>	for(i=0;i&lt;n;i++)	</a:t>
            </a:r>
          </a:p>
          <a:p>
            <a:pPr eaLnBrk="0" hangingPunct="0">
              <a:lnSpc>
                <a:spcPct val="110000"/>
              </a:lnSpc>
              <a:spcBef>
                <a:spcPct val="20000"/>
              </a:spcBef>
            </a:pPr>
            <a:r>
              <a:rPr lang="en-US" sz="2400">
                <a:latin typeface="Calibri" pitchFamily="34" charset="0"/>
              </a:rPr>
              <a:t>		printf(“arr[%d] = %d\t”, i, arr[i]);</a:t>
            </a:r>
          </a:p>
          <a:p>
            <a:pPr eaLnBrk="0" hangingPunct="0">
              <a:lnSpc>
                <a:spcPct val="110000"/>
              </a:lnSpc>
              <a:spcBef>
                <a:spcPct val="20000"/>
              </a:spcBef>
            </a:pPr>
            <a:r>
              <a:rPr lang="en-US" sz="2400">
                <a:latin typeface="Calibri" pitchFamily="34" charset="0"/>
              </a:rPr>
              <a:t>	return 0;</a:t>
            </a:r>
          </a:p>
          <a:p>
            <a:pPr eaLnBrk="0" hangingPunct="0">
              <a:lnSpc>
                <a:spcPct val="110000"/>
              </a:lnSpc>
              <a:spcBef>
                <a:spcPct val="20000"/>
              </a:spcBef>
            </a:pPr>
            <a:r>
              <a:rPr lang="en-US" sz="2400">
                <a:latin typeface="Calibri" pitchFamily="34" charset="0"/>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4800">
                <a:solidFill>
                  <a:schemeClr val="bg1"/>
                </a:solidFill>
                <a:cs typeface="Arial" charset="0"/>
              </a:rPr>
              <a:t>Inserting an Element in an Array</a:t>
            </a:r>
          </a:p>
        </p:txBody>
      </p:sp>
      <p:sp>
        <p:nvSpPr>
          <p:cNvPr id="14339" name="Rectangle 3"/>
          <p:cNvSpPr txBox="1">
            <a:spLocks noChangeArrowheads="1"/>
          </p:cNvSpPr>
          <p:nvPr/>
        </p:nvSpPr>
        <p:spPr bwMode="auto">
          <a:xfrm>
            <a:off x="457200" y="1600200"/>
            <a:ext cx="8229600" cy="533400"/>
          </a:xfrm>
          <a:prstGeom prst="rect">
            <a:avLst/>
          </a:prstGeom>
          <a:noFill/>
          <a:ln w="9525">
            <a:noFill/>
            <a:miter lim="800000"/>
            <a:headEnd/>
            <a:tailEnd/>
          </a:ln>
        </p:spPr>
        <p:txBody>
          <a:bodyPr/>
          <a:lstStyle/>
          <a:p>
            <a:pPr algn="ctr" eaLnBrk="0" hangingPunct="0">
              <a:spcBef>
                <a:spcPct val="20000"/>
              </a:spcBef>
            </a:pPr>
            <a:r>
              <a:rPr lang="en-US" sz="2400">
                <a:latin typeface="Calibri" pitchFamily="34" charset="0"/>
              </a:rPr>
              <a:t>Algorithm to insert a new element to the end of an array</a:t>
            </a:r>
          </a:p>
        </p:txBody>
      </p:sp>
      <p:sp>
        <p:nvSpPr>
          <p:cNvPr id="14340" name="AutoShape 4"/>
          <p:cNvSpPr>
            <a:spLocks noChangeArrowheads="1"/>
          </p:cNvSpPr>
          <p:nvPr/>
        </p:nvSpPr>
        <p:spPr bwMode="auto">
          <a:xfrm>
            <a:off x="2362200" y="2133600"/>
            <a:ext cx="4419600" cy="838200"/>
          </a:xfrm>
          <a:prstGeom prst="bevel">
            <a:avLst>
              <a:gd name="adj" fmla="val 12500"/>
            </a:avLst>
          </a:prstGeom>
          <a:solidFill>
            <a:srgbClr val="FFCC00"/>
          </a:solidFill>
          <a:ln w="9525">
            <a:solidFill>
              <a:srgbClr val="000000"/>
            </a:solidFill>
            <a:miter lim="800000"/>
            <a:headEnd/>
            <a:tailEnd/>
          </a:ln>
        </p:spPr>
        <p:txBody>
          <a:bodyPr/>
          <a:lstStyle/>
          <a:p>
            <a:r>
              <a:rPr lang="en-US" sz="1200" b="1">
                <a:solidFill>
                  <a:srgbClr val="990033"/>
                </a:solidFill>
                <a:latin typeface="Courier New" pitchFamily="49" charset="0"/>
              </a:rPr>
              <a:t>Step 1: Set upper_bound = upper_bound + 1</a:t>
            </a:r>
          </a:p>
          <a:p>
            <a:r>
              <a:rPr lang="en-US" sz="1200" b="1">
                <a:solidFill>
                  <a:srgbClr val="990033"/>
                </a:solidFill>
                <a:latin typeface="Courier New" pitchFamily="49" charset="0"/>
              </a:rPr>
              <a:t>Step 2: Set A[upper_bound] = VAL</a:t>
            </a:r>
          </a:p>
          <a:p>
            <a:r>
              <a:rPr lang="en-US" sz="1200" b="1">
                <a:solidFill>
                  <a:srgbClr val="990033"/>
                </a:solidFill>
                <a:latin typeface="Courier New" pitchFamily="49" charset="0"/>
              </a:rPr>
              <a:t>Step 3; EXIT</a:t>
            </a:r>
          </a:p>
          <a:p>
            <a:endParaRPr lang="en-US" sz="1200" b="1">
              <a:solidFill>
                <a:srgbClr val="990033"/>
              </a:solidFill>
            </a:endParaRPr>
          </a:p>
        </p:txBody>
      </p:sp>
      <p:sp>
        <p:nvSpPr>
          <p:cNvPr id="8" name="Rectangle 5"/>
          <p:cNvSpPr>
            <a:spLocks noChangeArrowheads="1"/>
          </p:cNvSpPr>
          <p:nvPr/>
        </p:nvSpPr>
        <p:spPr bwMode="auto">
          <a:xfrm>
            <a:off x="598488" y="3243263"/>
            <a:ext cx="8012112" cy="822325"/>
          </a:xfrm>
          <a:prstGeom prst="rect">
            <a:avLst/>
          </a:prstGeom>
          <a:noFill/>
          <a:ln w="9525">
            <a:noFill/>
            <a:miter lim="800000"/>
            <a:headEnd/>
            <a:tailEnd/>
          </a:ln>
          <a:effectLst/>
        </p:spPr>
        <p:txBody>
          <a:bodyPr anchor="ctr">
            <a:spAutoFit/>
          </a:bodyPr>
          <a:lstStyle/>
          <a:p>
            <a:r>
              <a:rPr lang="en-US" sz="2400">
                <a:latin typeface="Calibri" pitchFamily="34" charset="0"/>
              </a:rPr>
              <a:t>Algorithm INSERT( A, N, POS, VAL)</a:t>
            </a:r>
            <a:r>
              <a:rPr lang="en-US" sz="2400" b="1">
                <a:latin typeface="Calibri" pitchFamily="34" charset="0"/>
              </a:rPr>
              <a:t> </a:t>
            </a:r>
            <a:r>
              <a:rPr lang="en-US" sz="2400">
                <a:latin typeface="Calibri" pitchFamily="34" charset="0"/>
              </a:rPr>
              <a:t>to insert an element VAL at position POS</a:t>
            </a:r>
          </a:p>
        </p:txBody>
      </p:sp>
      <p:sp>
        <p:nvSpPr>
          <p:cNvPr id="14342" name="AutoShape 6"/>
          <p:cNvSpPr>
            <a:spLocks noChangeArrowheads="1"/>
          </p:cNvSpPr>
          <p:nvPr/>
        </p:nvSpPr>
        <p:spPr bwMode="auto">
          <a:xfrm>
            <a:off x="2133600" y="4191000"/>
            <a:ext cx="5181600" cy="2057400"/>
          </a:xfrm>
          <a:prstGeom prst="bevel">
            <a:avLst>
              <a:gd name="adj" fmla="val 12500"/>
            </a:avLst>
          </a:prstGeom>
          <a:solidFill>
            <a:srgbClr val="FFCC00"/>
          </a:solidFill>
          <a:ln w="9525">
            <a:solidFill>
              <a:srgbClr val="000000"/>
            </a:solidFill>
            <a:miter lim="800000"/>
            <a:headEnd/>
            <a:tailEnd/>
          </a:ln>
        </p:spPr>
        <p:txBody>
          <a:bodyPr/>
          <a:lstStyle/>
          <a:p>
            <a:r>
              <a:rPr lang="en-US" sz="1200" b="1">
                <a:solidFill>
                  <a:srgbClr val="990033"/>
                </a:solidFill>
                <a:latin typeface="Courier New" pitchFamily="49" charset="0"/>
              </a:rPr>
              <a:t>Step 1: [INITIALIZATION] SET I = N</a:t>
            </a:r>
          </a:p>
          <a:p>
            <a:r>
              <a:rPr lang="en-US" sz="1200" b="1">
                <a:solidFill>
                  <a:srgbClr val="990033"/>
                </a:solidFill>
                <a:latin typeface="Courier New" pitchFamily="49" charset="0"/>
              </a:rPr>
              <a:t>Step 2: Repeat Steps 3 and 4 while I &gt;= POS</a:t>
            </a:r>
          </a:p>
          <a:p>
            <a:r>
              <a:rPr lang="en-US" sz="1200" b="1">
                <a:solidFill>
                  <a:srgbClr val="990033"/>
                </a:solidFill>
                <a:latin typeface="Courier New" pitchFamily="49" charset="0"/>
              </a:rPr>
              <a:t>Step 3: 	SET A[I + 1] = A[I]</a:t>
            </a:r>
          </a:p>
          <a:p>
            <a:r>
              <a:rPr lang="en-US" sz="1200" b="1">
                <a:solidFill>
                  <a:srgbClr val="990033"/>
                </a:solidFill>
                <a:latin typeface="Courier New" pitchFamily="49" charset="0"/>
              </a:rPr>
              <a:t>Step 4: 	SET I = I – 1</a:t>
            </a:r>
          </a:p>
          <a:p>
            <a:r>
              <a:rPr lang="en-US" sz="1200" b="1">
                <a:solidFill>
                  <a:srgbClr val="990033"/>
                </a:solidFill>
                <a:latin typeface="Courier New" pitchFamily="49" charset="0"/>
              </a:rPr>
              <a:t>        [End of Loop]</a:t>
            </a:r>
          </a:p>
          <a:p>
            <a:r>
              <a:rPr lang="en-US" sz="1200" b="1">
                <a:solidFill>
                  <a:srgbClr val="990033"/>
                </a:solidFill>
                <a:latin typeface="Courier New" pitchFamily="49" charset="0"/>
              </a:rPr>
              <a:t>Step 5: SET N = N + 1</a:t>
            </a:r>
          </a:p>
          <a:p>
            <a:r>
              <a:rPr lang="en-US" sz="1200" b="1">
                <a:solidFill>
                  <a:srgbClr val="990033"/>
                </a:solidFill>
                <a:latin typeface="Courier New" pitchFamily="49" charset="0"/>
              </a:rPr>
              <a:t>Step 6: SET A[POS] = VAL</a:t>
            </a:r>
          </a:p>
          <a:p>
            <a:r>
              <a:rPr lang="en-US" sz="1200" b="1">
                <a:solidFill>
                  <a:srgbClr val="990033"/>
                </a:solidFill>
                <a:latin typeface="Courier New" pitchFamily="49" charset="0"/>
              </a:rPr>
              <a:t>Step 7: EXIT</a:t>
            </a:r>
          </a:p>
          <a:p>
            <a:endParaRPr lang="en-US" sz="1200" b="1">
              <a:solidFill>
                <a:srgbClr val="990033"/>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4800">
                <a:solidFill>
                  <a:schemeClr val="bg1"/>
                </a:solidFill>
                <a:cs typeface="Arial" charset="0"/>
              </a:rPr>
              <a:t>Deleting an Element from an Array</a:t>
            </a:r>
          </a:p>
        </p:txBody>
      </p:sp>
      <p:sp>
        <p:nvSpPr>
          <p:cNvPr id="16387" name="Rectangle 3"/>
          <p:cNvSpPr txBox="1">
            <a:spLocks noChangeArrowheads="1"/>
          </p:cNvSpPr>
          <p:nvPr/>
        </p:nvSpPr>
        <p:spPr bwMode="auto">
          <a:xfrm>
            <a:off x="914400" y="1447800"/>
            <a:ext cx="7315200" cy="381000"/>
          </a:xfrm>
          <a:prstGeom prst="rect">
            <a:avLst/>
          </a:prstGeom>
          <a:noFill/>
          <a:ln w="9525">
            <a:noFill/>
            <a:miter lim="800000"/>
            <a:headEnd/>
            <a:tailEnd/>
          </a:ln>
        </p:spPr>
        <p:txBody>
          <a:bodyPr/>
          <a:lstStyle/>
          <a:p>
            <a:pPr algn="ctr" eaLnBrk="0" hangingPunct="0">
              <a:spcBef>
                <a:spcPct val="20000"/>
              </a:spcBef>
            </a:pPr>
            <a:r>
              <a:rPr lang="en-US" sz="2400">
                <a:latin typeface="Calibri" pitchFamily="34" charset="0"/>
              </a:rPr>
              <a:t>Algorithm to delete an element from the end of the array</a:t>
            </a:r>
          </a:p>
        </p:txBody>
      </p:sp>
      <p:sp>
        <p:nvSpPr>
          <p:cNvPr id="16388" name="AutoShape 4"/>
          <p:cNvSpPr>
            <a:spLocks noChangeArrowheads="1"/>
          </p:cNvSpPr>
          <p:nvPr/>
        </p:nvSpPr>
        <p:spPr bwMode="auto">
          <a:xfrm>
            <a:off x="2209800" y="2209800"/>
            <a:ext cx="4495800" cy="685800"/>
          </a:xfrm>
          <a:prstGeom prst="bevel">
            <a:avLst>
              <a:gd name="adj" fmla="val 12500"/>
            </a:avLst>
          </a:prstGeom>
          <a:solidFill>
            <a:srgbClr val="FFCC00"/>
          </a:solidFill>
          <a:ln w="9525">
            <a:solidFill>
              <a:srgbClr val="000000"/>
            </a:solidFill>
            <a:miter lim="800000"/>
            <a:headEnd/>
            <a:tailEnd/>
          </a:ln>
        </p:spPr>
        <p:txBody>
          <a:bodyPr/>
          <a:lstStyle/>
          <a:p>
            <a:r>
              <a:rPr lang="en-US" sz="1200" b="1">
                <a:solidFill>
                  <a:srgbClr val="990033"/>
                </a:solidFill>
                <a:latin typeface="Courier New" pitchFamily="49" charset="0"/>
              </a:rPr>
              <a:t>Step 1: Set upper_bound = upper_bound - 1</a:t>
            </a:r>
          </a:p>
          <a:p>
            <a:r>
              <a:rPr lang="en-US" sz="1200" b="1">
                <a:solidFill>
                  <a:srgbClr val="990033"/>
                </a:solidFill>
                <a:latin typeface="Courier New" pitchFamily="49" charset="0"/>
              </a:rPr>
              <a:t>Step 2: EXIT</a:t>
            </a:r>
          </a:p>
          <a:p>
            <a:endParaRPr lang="en-US" sz="1200" b="1">
              <a:solidFill>
                <a:srgbClr val="990033"/>
              </a:solidFill>
            </a:endParaRPr>
          </a:p>
        </p:txBody>
      </p:sp>
      <p:sp>
        <p:nvSpPr>
          <p:cNvPr id="23" name="Rectangle 6"/>
          <p:cNvSpPr>
            <a:spLocks noChangeArrowheads="1"/>
          </p:cNvSpPr>
          <p:nvPr/>
        </p:nvSpPr>
        <p:spPr bwMode="auto">
          <a:xfrm>
            <a:off x="838200" y="3425825"/>
            <a:ext cx="73533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2400">
                <a:latin typeface="Calibri" pitchFamily="34" charset="0"/>
              </a:rPr>
              <a:t>Algorithm DELETE( A, N, POS) to delete an element at POS</a:t>
            </a:r>
          </a:p>
        </p:txBody>
      </p:sp>
      <p:sp>
        <p:nvSpPr>
          <p:cNvPr id="16390" name="AutoShape 5"/>
          <p:cNvSpPr>
            <a:spLocks noChangeArrowheads="1"/>
          </p:cNvSpPr>
          <p:nvPr/>
        </p:nvSpPr>
        <p:spPr bwMode="auto">
          <a:xfrm>
            <a:off x="1752600" y="3962400"/>
            <a:ext cx="5638800" cy="1905000"/>
          </a:xfrm>
          <a:prstGeom prst="bevel">
            <a:avLst>
              <a:gd name="adj" fmla="val 12500"/>
            </a:avLst>
          </a:prstGeom>
          <a:solidFill>
            <a:srgbClr val="FFCC00"/>
          </a:solidFill>
          <a:ln w="9525">
            <a:solidFill>
              <a:srgbClr val="000000"/>
            </a:solidFill>
            <a:miter lim="800000"/>
            <a:headEnd/>
            <a:tailEnd/>
          </a:ln>
        </p:spPr>
        <p:txBody>
          <a:bodyPr/>
          <a:lstStyle/>
          <a:p>
            <a:r>
              <a:rPr lang="en-US" sz="1200" b="1">
                <a:solidFill>
                  <a:srgbClr val="990033"/>
                </a:solidFill>
                <a:latin typeface="Courier New" pitchFamily="49" charset="0"/>
              </a:rPr>
              <a:t>Step 1: [INITIALIZATION] SET I = POS</a:t>
            </a:r>
          </a:p>
          <a:p>
            <a:r>
              <a:rPr lang="en-US" sz="1200" b="1">
                <a:solidFill>
                  <a:srgbClr val="990033"/>
                </a:solidFill>
                <a:latin typeface="Courier New" pitchFamily="49" charset="0"/>
              </a:rPr>
              <a:t>Step 2: Repeat Steps 3 and 4 while I &lt;= N-1</a:t>
            </a:r>
          </a:p>
          <a:p>
            <a:r>
              <a:rPr lang="en-US" sz="1200" b="1">
                <a:solidFill>
                  <a:srgbClr val="990033"/>
                </a:solidFill>
                <a:latin typeface="Courier New" pitchFamily="49" charset="0"/>
              </a:rPr>
              <a:t>Step 3: 	SET A[I] = A[I + 1]</a:t>
            </a:r>
          </a:p>
          <a:p>
            <a:r>
              <a:rPr lang="en-US" sz="1200" b="1">
                <a:solidFill>
                  <a:srgbClr val="990033"/>
                </a:solidFill>
                <a:latin typeface="Courier New" pitchFamily="49" charset="0"/>
              </a:rPr>
              <a:t>Step 4: 	SET I = I + 1</a:t>
            </a:r>
          </a:p>
          <a:p>
            <a:r>
              <a:rPr lang="en-US" sz="1200" b="1">
                <a:solidFill>
                  <a:srgbClr val="990033"/>
                </a:solidFill>
                <a:latin typeface="Courier New" pitchFamily="49" charset="0"/>
              </a:rPr>
              <a:t>        [End of Loop]</a:t>
            </a:r>
          </a:p>
          <a:p>
            <a:r>
              <a:rPr lang="en-US" sz="1200" b="1">
                <a:solidFill>
                  <a:srgbClr val="990033"/>
                </a:solidFill>
                <a:latin typeface="Courier New" pitchFamily="49" charset="0"/>
              </a:rPr>
              <a:t>Step 5: SET N = N - 1</a:t>
            </a:r>
          </a:p>
          <a:p>
            <a:r>
              <a:rPr lang="en-US" sz="1200" b="1">
                <a:solidFill>
                  <a:srgbClr val="990033"/>
                </a:solidFill>
                <a:latin typeface="Courier New" pitchFamily="49" charset="0"/>
              </a:rPr>
              <a:t>Step 6: EXIT</a:t>
            </a:r>
          </a:p>
          <a:p>
            <a:endParaRPr lang="en-US" sz="1200" b="1">
              <a:solidFill>
                <a:srgbClr val="990033"/>
              </a:solidFill>
              <a:latin typeface="Courier New" pitchFamily="49"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419</TotalTime>
  <Words>2479</Words>
  <Application>Microsoft Office PowerPoint</Application>
  <PresentationFormat>On-screen Show (4:3)</PresentationFormat>
  <Paragraphs>503</Paragraphs>
  <Slides>41</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3" baseType="lpstr">
      <vt:lpstr>Office Theme</vt:lpstr>
      <vt:lpstr>Bitmap Image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Sorting</vt:lpstr>
      <vt:lpstr>"Bubbling Up" the Largest Element</vt:lpstr>
      <vt:lpstr>"Bubbling Up" the Largest Element</vt:lpstr>
      <vt:lpstr>"Bubbling Up" the Largest Element</vt:lpstr>
      <vt:lpstr>"Bubbling Up" the Largest Element</vt:lpstr>
      <vt:lpstr>"Bubbling Up" the Largest Element</vt:lpstr>
      <vt:lpstr>"Bubbling Up" the Largest Element</vt:lpstr>
      <vt:lpstr>"Bubbling Up" the Largest Element</vt:lpstr>
      <vt:lpstr>Items of Interest</vt:lpstr>
      <vt:lpstr>Repeat “Bubble Up” How Many Times?</vt:lpstr>
      <vt:lpstr>“Bubbling” All the Elements</vt:lpstr>
      <vt:lpstr>Reducing the Number of Comparisons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arun</dc:creator>
  <cp:lastModifiedBy>arun</cp:lastModifiedBy>
  <cp:revision>8</cp:revision>
  <dcterms:created xsi:type="dcterms:W3CDTF">2015-08-07T03:18:48Z</dcterms:created>
  <dcterms:modified xsi:type="dcterms:W3CDTF">2017-08-11T05:08:53Z</dcterms:modified>
</cp:coreProperties>
</file>