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9C89FAE-7E3E-4E63-9B53-F7BA9437C829}" type="datetimeFigureOut">
              <a:rPr lang="en-US" smtClean="0"/>
              <a:t>10/23/2015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6B235C-5DE0-408C-A615-3C45F8E70122}"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9C89FAE-7E3E-4E63-9B53-F7BA9437C829}" type="datetimeFigureOut">
              <a:rPr lang="en-US" smtClean="0"/>
              <a:t>10/23/2015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6B235C-5DE0-408C-A615-3C45F8E7012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9C89FAE-7E3E-4E63-9B53-F7BA9437C829}" type="datetimeFigureOut">
              <a:rPr lang="en-US" smtClean="0"/>
              <a:t>10/23/2015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6B235C-5DE0-408C-A615-3C45F8E7012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9C89FAE-7E3E-4E63-9B53-F7BA9437C829}" type="datetimeFigureOut">
              <a:rPr lang="en-US" smtClean="0"/>
              <a:t>10/23/2015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6B235C-5DE0-408C-A615-3C45F8E7012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C89FAE-7E3E-4E63-9B53-F7BA9437C829}" type="datetimeFigureOut">
              <a:rPr lang="en-US" smtClean="0"/>
              <a:t>10/23/2015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6B235C-5DE0-408C-A615-3C45F8E70122}"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9C89FAE-7E3E-4E63-9B53-F7BA9437C829}" type="datetimeFigureOut">
              <a:rPr lang="en-US" smtClean="0"/>
              <a:t>10/23/2015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6B235C-5DE0-408C-A615-3C45F8E7012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9C89FAE-7E3E-4E63-9B53-F7BA9437C829}" type="datetimeFigureOut">
              <a:rPr lang="en-US" smtClean="0"/>
              <a:t>10/23/2015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6B235C-5DE0-408C-A615-3C45F8E70122}"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9C89FAE-7E3E-4E63-9B53-F7BA9437C829}" type="datetimeFigureOut">
              <a:rPr lang="en-US" smtClean="0"/>
              <a:t>10/23/2015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6B235C-5DE0-408C-A615-3C45F8E7012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C89FAE-7E3E-4E63-9B53-F7BA9437C829}" type="datetimeFigureOut">
              <a:rPr lang="en-US" smtClean="0"/>
              <a:t>10/23/2015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6B235C-5DE0-408C-A615-3C45F8E7012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89FAE-7E3E-4E63-9B53-F7BA9437C829}" type="datetimeFigureOut">
              <a:rPr lang="en-US" smtClean="0"/>
              <a:t>10/23/2015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6B235C-5DE0-408C-A615-3C45F8E70122}"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89FAE-7E3E-4E63-9B53-F7BA9437C829}" type="datetimeFigureOut">
              <a:rPr lang="en-US" smtClean="0"/>
              <a:t>10/23/2015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6B235C-5DE0-408C-A615-3C45F8E70122}"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C89FAE-7E3E-4E63-9B53-F7BA9437C829}" type="datetimeFigureOut">
              <a:rPr lang="en-US" smtClean="0"/>
              <a:t>10/23/2015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6B235C-5DE0-408C-A615-3C45F8E70122}"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Introduction</a:t>
            </a:r>
          </a:p>
        </p:txBody>
      </p:sp>
      <p:sp>
        <p:nvSpPr>
          <p:cNvPr id="7171" name="Rectangle 3"/>
          <p:cNvSpPr txBox="1">
            <a:spLocks noChangeArrowheads="1"/>
          </p:cNvSpPr>
          <p:nvPr/>
        </p:nvSpPr>
        <p:spPr bwMode="auto">
          <a:xfrm>
            <a:off x="114300" y="1143000"/>
            <a:ext cx="8915400" cy="3200400"/>
          </a:xfrm>
          <a:prstGeom prst="rect">
            <a:avLst/>
          </a:prstGeom>
          <a:noFill/>
          <a:ln w="9525">
            <a:noFill/>
            <a:miter lim="800000"/>
            <a:headEnd/>
            <a:tailEnd/>
          </a:ln>
        </p:spPr>
        <p:txBody>
          <a:bodyPr/>
          <a:lstStyle/>
          <a:p>
            <a:pPr marL="342900" indent="-342900">
              <a:lnSpc>
                <a:spcPct val="115000"/>
              </a:lnSpc>
              <a:spcBef>
                <a:spcPct val="20000"/>
              </a:spcBef>
              <a:buFont typeface="Arial" charset="0"/>
              <a:buChar char="•"/>
            </a:pPr>
            <a:r>
              <a:rPr lang="en-US" altLang="en-US" sz="2200" dirty="0" smtClean="0">
                <a:latin typeface="Calibri" pitchFamily="34" charset="0"/>
              </a:rPr>
              <a:t>We </a:t>
            </a:r>
            <a:r>
              <a:rPr lang="en-US" altLang="en-US" sz="2200" dirty="0">
                <a:latin typeface="Calibri" pitchFamily="34" charset="0"/>
              </a:rPr>
              <a:t>have studied about two search algorithms- linear search and binary search. While linear search algorithm has running time proportional to O(n), binary search takes time proportional to O(log n), where n is the number of elements in the array. </a:t>
            </a:r>
          </a:p>
          <a:p>
            <a:pPr marL="342900" indent="-342900">
              <a:lnSpc>
                <a:spcPct val="115000"/>
              </a:lnSpc>
              <a:spcBef>
                <a:spcPct val="20000"/>
              </a:spcBef>
              <a:buFont typeface="Arial" charset="0"/>
              <a:buChar char="•"/>
            </a:pPr>
            <a:r>
              <a:rPr lang="en-US" altLang="en-US" sz="2200" dirty="0" smtClean="0">
                <a:latin typeface="Calibri" pitchFamily="34" charset="0"/>
              </a:rPr>
              <a:t>Now the question is </a:t>
            </a:r>
            <a:r>
              <a:rPr lang="en-US" altLang="en-US" sz="2200" dirty="0">
                <a:latin typeface="Calibri" pitchFamily="34" charset="0"/>
              </a:rPr>
              <a:t>there any way in which searching can be done in constant time, irrespective of the number of elements in the array?</a:t>
            </a:r>
          </a:p>
          <a:p>
            <a:pPr marL="342900" indent="-342900">
              <a:lnSpc>
                <a:spcPct val="115000"/>
              </a:lnSpc>
              <a:spcBef>
                <a:spcPct val="20000"/>
              </a:spcBef>
              <a:buFont typeface="Arial" charset="0"/>
              <a:buChar char="•"/>
            </a:pPr>
            <a:r>
              <a:rPr lang="en-US" altLang="en-US" sz="2200" dirty="0">
                <a:latin typeface="Calibri" pitchFamily="34" charset="0"/>
              </a:rPr>
              <a:t>There </a:t>
            </a:r>
            <a:r>
              <a:rPr lang="en-US" altLang="en-US" sz="2200" dirty="0" smtClean="0">
                <a:latin typeface="Calibri" pitchFamily="34" charset="0"/>
              </a:rPr>
              <a:t>are </a:t>
            </a:r>
            <a:r>
              <a:rPr lang="en-US" altLang="en-US" sz="2200" dirty="0">
                <a:latin typeface="Calibri" pitchFamily="34" charset="0"/>
              </a:rPr>
              <a:t>solutions to this problem. To analyze the first solution let us take an example. In a small company of 100 employees, each employee is assigned an </a:t>
            </a:r>
            <a:r>
              <a:rPr lang="en-US" altLang="en-US" sz="2200" dirty="0" err="1">
                <a:latin typeface="Calibri" pitchFamily="34" charset="0"/>
              </a:rPr>
              <a:t>Emp_ID</a:t>
            </a:r>
            <a:r>
              <a:rPr lang="en-US" altLang="en-US" sz="2200" dirty="0">
                <a:latin typeface="Calibri" pitchFamily="34" charset="0"/>
              </a:rPr>
              <a:t> number in the range 0 – 99. To store the employee’s records in an array, each employee’s </a:t>
            </a:r>
            <a:r>
              <a:rPr lang="en-US" altLang="en-US" sz="2200" dirty="0" err="1">
                <a:latin typeface="Calibri" pitchFamily="34" charset="0"/>
              </a:rPr>
              <a:t>Emp_ID</a:t>
            </a:r>
            <a:r>
              <a:rPr lang="en-US" altLang="en-US" sz="2200" dirty="0">
                <a:latin typeface="Calibri" pitchFamily="34" charset="0"/>
              </a:rPr>
              <a:t> number act as an index in to the array where this employee’s record will be stored as shown in figure.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Hash Function  </a:t>
            </a:r>
          </a:p>
        </p:txBody>
      </p:sp>
      <p:sp>
        <p:nvSpPr>
          <p:cNvPr id="15363" name="Rectangle 3"/>
          <p:cNvSpPr txBox="1">
            <a:spLocks noChangeArrowheads="1"/>
          </p:cNvSpPr>
          <p:nvPr/>
        </p:nvSpPr>
        <p:spPr bwMode="auto">
          <a:xfrm>
            <a:off x="152400" y="1143000"/>
            <a:ext cx="8915400" cy="190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342900" indent="-342900" eaLnBrk="1" hangingPunct="1">
              <a:lnSpc>
                <a:spcPct val="120000"/>
              </a:lnSpc>
              <a:spcBef>
                <a:spcPct val="20000"/>
              </a:spcBef>
              <a:buFont typeface="Arial" pitchFamily="34" charset="0"/>
              <a:buChar char="•"/>
              <a:defRPr/>
            </a:pPr>
            <a:r>
              <a:rPr lang="en-US" sz="2200" dirty="0" smtClean="0">
                <a:latin typeface="Calibri" pitchFamily="34" charset="0"/>
              </a:rPr>
              <a:t>Hash Function, h is simply a mathematical formula which when applied to the key, produces an integer which can be used as an index for the key in the hash table. The main aim of a hash function is that elements should be relatively randomly and uniformly distributed.</a:t>
            </a:r>
          </a:p>
          <a:p>
            <a:pPr eaLnBrk="1" hangingPunct="1">
              <a:lnSpc>
                <a:spcPct val="120000"/>
              </a:lnSpc>
              <a:spcBef>
                <a:spcPct val="20000"/>
              </a:spcBef>
              <a:defRPr/>
            </a:pPr>
            <a:endParaRPr lang="en-US" sz="2200" dirty="0" smtClean="0">
              <a:latin typeface="Calibri" pitchFamily="34" charset="0"/>
            </a:endParaRPr>
          </a:p>
          <a:p>
            <a:pPr marL="342900" indent="-342900" eaLnBrk="1" hangingPunct="1">
              <a:lnSpc>
                <a:spcPct val="120000"/>
              </a:lnSpc>
              <a:spcBef>
                <a:spcPct val="20000"/>
              </a:spcBef>
              <a:buFont typeface="Arial" pitchFamily="34" charset="0"/>
              <a:buChar char="•"/>
              <a:defRPr/>
            </a:pPr>
            <a:r>
              <a:rPr lang="en-US" sz="2200" dirty="0" smtClean="0">
                <a:latin typeface="Calibri" pitchFamily="34" charset="0"/>
              </a:rPr>
              <a:t>Hash function produces a unique set of integers within some suitable range. Such function produces no collisions. But practically speaking, there is no hash function that eliminates collision completely. A good hash function can only minimize the number of collisions by spreading the elements uniformly throughout the array.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Hash Function  </a:t>
            </a:r>
          </a:p>
        </p:txBody>
      </p:sp>
      <p:sp>
        <p:nvSpPr>
          <p:cNvPr id="16387" name="Rectangle 3"/>
          <p:cNvSpPr txBox="1">
            <a:spLocks noChangeArrowheads="1"/>
          </p:cNvSpPr>
          <p:nvPr/>
        </p:nvSpPr>
        <p:spPr bwMode="auto">
          <a:xfrm>
            <a:off x="152400" y="1143000"/>
            <a:ext cx="8915400" cy="434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eaLnBrk="1" hangingPunct="1">
              <a:lnSpc>
                <a:spcPct val="120000"/>
              </a:lnSpc>
              <a:spcBef>
                <a:spcPct val="20000"/>
              </a:spcBef>
              <a:defRPr/>
            </a:pPr>
            <a:r>
              <a:rPr lang="en-US" sz="2200" u="sng" dirty="0" smtClean="0">
                <a:latin typeface="Calibri" pitchFamily="34" charset="0"/>
              </a:rPr>
              <a:t>Division Method</a:t>
            </a:r>
            <a:endParaRPr lang="en-US" sz="2200" i="1" u="sng" dirty="0" smtClean="0">
              <a:latin typeface="Calibri" pitchFamily="34" charset="0"/>
            </a:endParaRPr>
          </a:p>
          <a:p>
            <a:pPr marL="342900" indent="-342900" eaLnBrk="1" hangingPunct="1">
              <a:lnSpc>
                <a:spcPct val="120000"/>
              </a:lnSpc>
              <a:spcBef>
                <a:spcPct val="20000"/>
              </a:spcBef>
              <a:buFont typeface="Arial" pitchFamily="34" charset="0"/>
              <a:buChar char="•"/>
              <a:defRPr/>
            </a:pPr>
            <a:endParaRPr lang="en-US" sz="800" i="1" u="sng" dirty="0" smtClean="0">
              <a:latin typeface="Calibri" pitchFamily="34" charset="0"/>
            </a:endParaRPr>
          </a:p>
          <a:p>
            <a:pPr marL="342900" indent="-342900" eaLnBrk="1" hangingPunct="1">
              <a:lnSpc>
                <a:spcPct val="120000"/>
              </a:lnSpc>
              <a:spcBef>
                <a:spcPct val="20000"/>
              </a:spcBef>
              <a:buFont typeface="Arial" pitchFamily="34" charset="0"/>
              <a:buChar char="•"/>
              <a:defRPr/>
            </a:pPr>
            <a:r>
              <a:rPr lang="en-US" sz="2200" dirty="0" smtClean="0">
                <a:latin typeface="Calibri" pitchFamily="34" charset="0"/>
              </a:rPr>
              <a:t>Division method is the most simple method of hashing an integer </a:t>
            </a:r>
            <a:r>
              <a:rPr lang="en-US" sz="2200" i="1" dirty="0" smtClean="0">
                <a:latin typeface="Calibri" pitchFamily="34" charset="0"/>
              </a:rPr>
              <a:t>x. </a:t>
            </a:r>
            <a:r>
              <a:rPr lang="en-US" sz="2200" dirty="0" smtClean="0">
                <a:latin typeface="Calibri" pitchFamily="34" charset="0"/>
              </a:rPr>
              <a:t> The method divides </a:t>
            </a:r>
            <a:r>
              <a:rPr lang="en-US" sz="2200" i="1" dirty="0" smtClean="0">
                <a:latin typeface="Calibri" pitchFamily="34" charset="0"/>
              </a:rPr>
              <a:t>x</a:t>
            </a:r>
            <a:r>
              <a:rPr lang="en-US" sz="2200" dirty="0" smtClean="0">
                <a:latin typeface="Calibri" pitchFamily="34" charset="0"/>
              </a:rPr>
              <a:t> by </a:t>
            </a:r>
            <a:r>
              <a:rPr lang="en-US" sz="2200" i="1" dirty="0" smtClean="0">
                <a:latin typeface="Calibri" pitchFamily="34" charset="0"/>
              </a:rPr>
              <a:t>M</a:t>
            </a:r>
            <a:r>
              <a:rPr lang="en-US" sz="2200" dirty="0" smtClean="0">
                <a:latin typeface="Calibri" pitchFamily="34" charset="0"/>
              </a:rPr>
              <a:t> and then use the remainder thus obtained. In this case, the hash function can be given as </a:t>
            </a:r>
          </a:p>
          <a:p>
            <a:pPr eaLnBrk="1" hangingPunct="1">
              <a:lnSpc>
                <a:spcPct val="120000"/>
              </a:lnSpc>
              <a:spcBef>
                <a:spcPct val="20000"/>
              </a:spcBef>
              <a:defRPr/>
            </a:pPr>
            <a:r>
              <a:rPr lang="en-US" sz="2200" dirty="0" smtClean="0">
                <a:latin typeface="Calibri" pitchFamily="34" charset="0"/>
              </a:rPr>
              <a:t>	h(x) = x mod M</a:t>
            </a:r>
          </a:p>
          <a:p>
            <a:pPr marL="342900" indent="-342900" eaLnBrk="1" hangingPunct="1">
              <a:lnSpc>
                <a:spcPct val="120000"/>
              </a:lnSpc>
              <a:spcBef>
                <a:spcPct val="20000"/>
              </a:spcBef>
              <a:buFont typeface="Arial" pitchFamily="34" charset="0"/>
              <a:buChar char="•"/>
              <a:defRPr/>
            </a:pPr>
            <a:r>
              <a:rPr lang="en-US" sz="2200" dirty="0" smtClean="0">
                <a:latin typeface="Calibri" pitchFamily="34" charset="0"/>
              </a:rPr>
              <a:t>The division method is quite good for just about any value of </a:t>
            </a:r>
            <a:r>
              <a:rPr lang="en-US" sz="2200" i="1" dirty="0" smtClean="0">
                <a:latin typeface="Calibri" pitchFamily="34" charset="0"/>
              </a:rPr>
              <a:t>M</a:t>
            </a:r>
            <a:r>
              <a:rPr lang="en-US" sz="2200" dirty="0" smtClean="0">
                <a:latin typeface="Calibri" pitchFamily="34" charset="0"/>
              </a:rPr>
              <a:t> and since it requires only a single division operation, the method works very fast. However, extra care should be taken to select a suitable value for </a:t>
            </a:r>
            <a:r>
              <a:rPr lang="en-US" sz="2200" i="1" dirty="0" smtClean="0">
                <a:latin typeface="Calibri" pitchFamily="34" charset="0"/>
              </a:rPr>
              <a:t>M</a:t>
            </a:r>
            <a:r>
              <a:rPr lang="en-US" sz="2200" dirty="0" smtClean="0">
                <a:latin typeface="Calibri" pitchFamily="34" charset="0"/>
              </a:rPr>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Hash Function  </a:t>
            </a:r>
          </a:p>
        </p:txBody>
      </p:sp>
      <p:sp>
        <p:nvSpPr>
          <p:cNvPr id="16387" name="Rectangle 3"/>
          <p:cNvSpPr txBox="1">
            <a:spLocks noChangeArrowheads="1"/>
          </p:cNvSpPr>
          <p:nvPr/>
        </p:nvSpPr>
        <p:spPr bwMode="auto">
          <a:xfrm>
            <a:off x="152400" y="1066800"/>
            <a:ext cx="8915400" cy="327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342900" indent="-342900" eaLnBrk="1" hangingPunct="1">
              <a:lnSpc>
                <a:spcPct val="120000"/>
              </a:lnSpc>
              <a:spcBef>
                <a:spcPct val="20000"/>
              </a:spcBef>
              <a:buFont typeface="Arial" pitchFamily="34" charset="0"/>
              <a:buChar char="•"/>
              <a:defRPr/>
            </a:pPr>
            <a:r>
              <a:rPr lang="en-US" sz="2200" dirty="0" smtClean="0">
                <a:latin typeface="Calibri" pitchFamily="34" charset="0"/>
              </a:rPr>
              <a:t>For example, </a:t>
            </a:r>
            <a:r>
              <a:rPr lang="en-US" sz="2200" i="1" dirty="0" smtClean="0">
                <a:latin typeface="Calibri" pitchFamily="34" charset="0"/>
              </a:rPr>
              <a:t>M</a:t>
            </a:r>
            <a:r>
              <a:rPr lang="en-US" sz="2200" dirty="0" smtClean="0">
                <a:latin typeface="Calibri" pitchFamily="34" charset="0"/>
              </a:rPr>
              <a:t> is an even number, then </a:t>
            </a:r>
            <a:r>
              <a:rPr lang="en-US" sz="2200" i="1" dirty="0" smtClean="0">
                <a:latin typeface="Calibri" pitchFamily="34" charset="0"/>
              </a:rPr>
              <a:t>h</a:t>
            </a:r>
            <a:r>
              <a:rPr lang="en-US" sz="2200" dirty="0" smtClean="0">
                <a:latin typeface="Calibri" pitchFamily="34" charset="0"/>
              </a:rPr>
              <a:t>(</a:t>
            </a:r>
            <a:r>
              <a:rPr lang="en-US" sz="2200" i="1" dirty="0" smtClean="0">
                <a:latin typeface="Calibri" pitchFamily="34" charset="0"/>
              </a:rPr>
              <a:t>x</a:t>
            </a:r>
            <a:r>
              <a:rPr lang="en-US" sz="2200" dirty="0" smtClean="0">
                <a:latin typeface="Calibri" pitchFamily="34" charset="0"/>
              </a:rPr>
              <a:t>) is even if </a:t>
            </a:r>
            <a:r>
              <a:rPr lang="en-US" sz="2200" i="1" dirty="0" smtClean="0">
                <a:latin typeface="Calibri" pitchFamily="34" charset="0"/>
              </a:rPr>
              <a:t>x</a:t>
            </a:r>
            <a:r>
              <a:rPr lang="en-US" sz="2200" dirty="0" smtClean="0">
                <a:latin typeface="Calibri" pitchFamily="34" charset="0"/>
              </a:rPr>
              <a:t> is even; and </a:t>
            </a:r>
            <a:r>
              <a:rPr lang="en-US" sz="2200" i="1" dirty="0" smtClean="0">
                <a:latin typeface="Calibri" pitchFamily="34" charset="0"/>
              </a:rPr>
              <a:t>h</a:t>
            </a:r>
            <a:r>
              <a:rPr lang="en-US" sz="2200" dirty="0" smtClean="0">
                <a:latin typeface="Calibri" pitchFamily="34" charset="0"/>
              </a:rPr>
              <a:t>(</a:t>
            </a:r>
            <a:r>
              <a:rPr lang="en-US" sz="2200" i="1" dirty="0" smtClean="0">
                <a:latin typeface="Calibri" pitchFamily="34" charset="0"/>
              </a:rPr>
              <a:t>x</a:t>
            </a:r>
            <a:r>
              <a:rPr lang="en-US" sz="2200" dirty="0" smtClean="0">
                <a:latin typeface="Calibri" pitchFamily="34" charset="0"/>
              </a:rPr>
              <a:t>) is odd if </a:t>
            </a:r>
            <a:r>
              <a:rPr lang="en-US" sz="2200" i="1" dirty="0" smtClean="0">
                <a:latin typeface="Calibri" pitchFamily="34" charset="0"/>
              </a:rPr>
              <a:t>x</a:t>
            </a:r>
            <a:r>
              <a:rPr lang="en-US" sz="2200" dirty="0" smtClean="0">
                <a:latin typeface="Calibri" pitchFamily="34" charset="0"/>
              </a:rPr>
              <a:t> is odd. If all possible keys are </a:t>
            </a:r>
            <a:r>
              <a:rPr lang="en-US" sz="2200" dirty="0" err="1" smtClean="0">
                <a:latin typeface="Calibri" pitchFamily="34" charset="0"/>
              </a:rPr>
              <a:t>equi</a:t>
            </a:r>
            <a:r>
              <a:rPr lang="en-US" sz="2200" dirty="0" smtClean="0">
                <a:latin typeface="Calibri" pitchFamily="34" charset="0"/>
              </a:rPr>
              <a:t>-probable, then this is not a problem. But if even keys are more likely than odd keys, then the division method will not spread hashed values uniformly. </a:t>
            </a:r>
          </a:p>
          <a:p>
            <a:pPr marL="342900" indent="-342900" eaLnBrk="1" hangingPunct="1">
              <a:lnSpc>
                <a:spcPct val="120000"/>
              </a:lnSpc>
              <a:spcBef>
                <a:spcPct val="20000"/>
              </a:spcBef>
              <a:buFont typeface="Arial" pitchFamily="34" charset="0"/>
              <a:buChar char="•"/>
              <a:defRPr/>
            </a:pPr>
            <a:r>
              <a:rPr lang="en-US" sz="2200" dirty="0" smtClean="0">
                <a:latin typeface="Calibri" pitchFamily="34" charset="0"/>
              </a:rPr>
              <a:t>Generally, it is best to choose </a:t>
            </a:r>
            <a:r>
              <a:rPr lang="en-US" sz="2200" i="1" dirty="0" smtClean="0">
                <a:latin typeface="Calibri" pitchFamily="34" charset="0"/>
              </a:rPr>
              <a:t>M</a:t>
            </a:r>
            <a:r>
              <a:rPr lang="en-US" sz="2200" dirty="0" smtClean="0">
                <a:latin typeface="Calibri" pitchFamily="34" charset="0"/>
              </a:rPr>
              <a:t> to be a prime number because making </a:t>
            </a:r>
            <a:r>
              <a:rPr lang="en-US" sz="2200" i="1" dirty="0" smtClean="0">
                <a:latin typeface="Calibri" pitchFamily="34" charset="0"/>
              </a:rPr>
              <a:t>M</a:t>
            </a:r>
            <a:r>
              <a:rPr lang="en-US" sz="2200" dirty="0" smtClean="0">
                <a:latin typeface="Calibri" pitchFamily="34" charset="0"/>
              </a:rPr>
              <a:t> a prime increases the likelihood that the keys are mapped with a uniformity in the output range of values. Then M should also be not too close to exact powers of 2. if we have,</a:t>
            </a:r>
          </a:p>
          <a:p>
            <a:pPr eaLnBrk="1" hangingPunct="1">
              <a:lnSpc>
                <a:spcPct val="120000"/>
              </a:lnSpc>
              <a:spcBef>
                <a:spcPct val="20000"/>
              </a:spcBef>
              <a:defRPr/>
            </a:pPr>
            <a:r>
              <a:rPr lang="en-US" sz="2200" dirty="0" smtClean="0">
                <a:latin typeface="Calibri" pitchFamily="34" charset="0"/>
              </a:rPr>
              <a:t>	h(k) = x mod 2k</a:t>
            </a:r>
          </a:p>
          <a:p>
            <a:pPr marL="342900" indent="-342900" eaLnBrk="1" hangingPunct="1">
              <a:lnSpc>
                <a:spcPct val="120000"/>
              </a:lnSpc>
              <a:spcBef>
                <a:spcPct val="20000"/>
              </a:spcBef>
              <a:buFont typeface="Arial" pitchFamily="34" charset="0"/>
              <a:buChar char="•"/>
              <a:defRPr/>
            </a:pPr>
            <a:r>
              <a:rPr lang="en-US" sz="2200" dirty="0" smtClean="0">
                <a:latin typeface="Calibri" pitchFamily="34" charset="0"/>
              </a:rPr>
              <a:t>then the function will simply extract the lowest </a:t>
            </a:r>
            <a:r>
              <a:rPr lang="en-US" sz="2200" i="1" dirty="0" smtClean="0">
                <a:latin typeface="Calibri" pitchFamily="34" charset="0"/>
              </a:rPr>
              <a:t>k</a:t>
            </a:r>
            <a:r>
              <a:rPr lang="en-US" sz="2200" dirty="0" smtClean="0">
                <a:latin typeface="Calibri" pitchFamily="34" charset="0"/>
              </a:rPr>
              <a:t> bits of the binary representation of </a:t>
            </a:r>
            <a:r>
              <a:rPr lang="en-US" sz="2200" i="1" dirty="0" smtClean="0">
                <a:latin typeface="Calibri" pitchFamily="34" charset="0"/>
              </a:rPr>
              <a:t>x</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Hash Function  </a:t>
            </a:r>
          </a:p>
        </p:txBody>
      </p:sp>
      <p:sp>
        <p:nvSpPr>
          <p:cNvPr id="17411" name="Rectangle 2"/>
          <p:cNvSpPr txBox="1">
            <a:spLocks noChangeArrowheads="1"/>
          </p:cNvSpPr>
          <p:nvPr/>
        </p:nvSpPr>
        <p:spPr bwMode="auto">
          <a:xfrm>
            <a:off x="152400" y="1219200"/>
            <a:ext cx="8915400" cy="281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342900" indent="-342900" eaLnBrk="1" hangingPunct="1">
              <a:lnSpc>
                <a:spcPct val="110000"/>
              </a:lnSpc>
              <a:spcBef>
                <a:spcPct val="20000"/>
              </a:spcBef>
              <a:buFont typeface="Arial" pitchFamily="34" charset="0"/>
              <a:buChar char="•"/>
              <a:defRPr/>
            </a:pPr>
            <a:r>
              <a:rPr lang="en-US" sz="2200" dirty="0" smtClean="0">
                <a:latin typeface="Calibri" pitchFamily="34" charset="0"/>
              </a:rPr>
              <a:t>A potential drawback of the division method is that using this method, consecutive keys map to consecutive hash values. While on one hand this is good as it ensures that consecutive keys do not collide, but on the other hand it also means that consecutive array locations will be occupied. This may lead to degradation in performance. </a:t>
            </a:r>
          </a:p>
          <a:p>
            <a:pPr marL="342900" indent="-342900" eaLnBrk="1" hangingPunct="1">
              <a:lnSpc>
                <a:spcPct val="110000"/>
              </a:lnSpc>
              <a:spcBef>
                <a:spcPct val="20000"/>
              </a:spcBef>
              <a:buFont typeface="Arial" pitchFamily="34" charset="0"/>
              <a:buChar char="•"/>
              <a:defRPr/>
            </a:pPr>
            <a:endParaRPr lang="en-US" sz="2200" b="1" dirty="0" smtClean="0">
              <a:latin typeface="Calibri" pitchFamily="34" charset="0"/>
            </a:endParaRPr>
          </a:p>
          <a:p>
            <a:pPr marL="342900" indent="-342900" eaLnBrk="1" hangingPunct="1">
              <a:lnSpc>
                <a:spcPct val="110000"/>
              </a:lnSpc>
              <a:spcBef>
                <a:spcPct val="20000"/>
              </a:spcBef>
              <a:buFont typeface="Arial" pitchFamily="34" charset="0"/>
              <a:buChar char="•"/>
              <a:defRPr/>
            </a:pPr>
            <a:r>
              <a:rPr lang="en-US" sz="2200" dirty="0" smtClean="0">
                <a:latin typeface="Calibri" pitchFamily="34" charset="0"/>
              </a:rPr>
              <a:t>Example: Calculate hash values of keys 1234 and 5462. </a:t>
            </a:r>
          </a:p>
          <a:p>
            <a:pPr eaLnBrk="1" hangingPunct="1">
              <a:lnSpc>
                <a:spcPct val="110000"/>
              </a:lnSpc>
              <a:spcBef>
                <a:spcPct val="20000"/>
              </a:spcBef>
              <a:defRPr/>
            </a:pPr>
            <a:r>
              <a:rPr lang="en-US" sz="2200" dirty="0" smtClean="0">
                <a:latin typeface="Calibri" pitchFamily="34" charset="0"/>
              </a:rPr>
              <a:t>	Setting m = 97, hash values can be calculated as</a:t>
            </a:r>
          </a:p>
          <a:p>
            <a:pPr eaLnBrk="1" hangingPunct="1">
              <a:lnSpc>
                <a:spcPct val="110000"/>
              </a:lnSpc>
              <a:spcBef>
                <a:spcPct val="20000"/>
              </a:spcBef>
              <a:defRPr/>
            </a:pPr>
            <a:r>
              <a:rPr lang="en-US" sz="2200" dirty="0" smtClean="0">
                <a:latin typeface="Calibri" pitchFamily="34" charset="0"/>
              </a:rPr>
              <a:t>	h(1234) = 1234 % 97 = 70</a:t>
            </a:r>
          </a:p>
          <a:p>
            <a:pPr eaLnBrk="1" hangingPunct="1">
              <a:lnSpc>
                <a:spcPct val="110000"/>
              </a:lnSpc>
              <a:spcBef>
                <a:spcPct val="20000"/>
              </a:spcBef>
              <a:defRPr/>
            </a:pPr>
            <a:r>
              <a:rPr lang="en-US" sz="2200" dirty="0" smtClean="0">
                <a:latin typeface="Calibri" pitchFamily="34" charset="0"/>
              </a:rPr>
              <a:t>	h(5642) = 5642 % 97 = 16</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Hash Function  </a:t>
            </a:r>
          </a:p>
        </p:txBody>
      </p:sp>
      <p:sp>
        <p:nvSpPr>
          <p:cNvPr id="2" name="Rectangle 1"/>
          <p:cNvSpPr/>
          <p:nvPr/>
        </p:nvSpPr>
        <p:spPr>
          <a:xfrm>
            <a:off x="152400" y="1066800"/>
            <a:ext cx="8915400" cy="5508625"/>
          </a:xfrm>
          <a:prstGeom prst="rect">
            <a:avLst/>
          </a:prstGeom>
        </p:spPr>
        <p:txBody>
          <a:bodyPr>
            <a:spAutoFit/>
          </a:bodyPr>
          <a:lstStyle/>
          <a:p>
            <a:pPr>
              <a:lnSpc>
                <a:spcPct val="110000"/>
              </a:lnSpc>
              <a:defRPr/>
            </a:pPr>
            <a:r>
              <a:rPr lang="en-US" sz="2000" b="1" u="sng" dirty="0">
                <a:latin typeface="+mn-lt"/>
              </a:rPr>
              <a:t>Multiplication Method</a:t>
            </a:r>
          </a:p>
          <a:p>
            <a:pPr>
              <a:lnSpc>
                <a:spcPct val="110000"/>
              </a:lnSpc>
              <a:defRPr/>
            </a:pPr>
            <a:r>
              <a:rPr lang="en-US" sz="2000" dirty="0">
                <a:latin typeface="+mn-lt"/>
              </a:rPr>
              <a:t>The steps involved in the multiplication method can be given as below:</a:t>
            </a:r>
            <a:endParaRPr lang="en-US" sz="2000" b="1" dirty="0">
              <a:latin typeface="+mn-lt"/>
            </a:endParaRPr>
          </a:p>
          <a:p>
            <a:pPr>
              <a:lnSpc>
                <a:spcPct val="110000"/>
              </a:lnSpc>
              <a:defRPr/>
            </a:pPr>
            <a:r>
              <a:rPr lang="en-US" sz="2000" dirty="0">
                <a:latin typeface="+mn-lt"/>
              </a:rPr>
              <a:t>Step 1: Choose a constant </a:t>
            </a:r>
            <a:r>
              <a:rPr lang="en-US" sz="2000" i="1" dirty="0">
                <a:latin typeface="+mn-lt"/>
              </a:rPr>
              <a:t>A</a:t>
            </a:r>
            <a:r>
              <a:rPr lang="en-US" sz="2000" dirty="0">
                <a:latin typeface="+mn-lt"/>
              </a:rPr>
              <a:t> such that </a:t>
            </a:r>
            <a:r>
              <a:rPr lang="en-US" sz="2000" i="1" dirty="0">
                <a:latin typeface="+mn-lt"/>
              </a:rPr>
              <a:t>0 &lt; A &lt; 1. </a:t>
            </a:r>
            <a:endParaRPr lang="en-US" sz="2000" b="1" dirty="0">
              <a:latin typeface="+mn-lt"/>
            </a:endParaRPr>
          </a:p>
          <a:p>
            <a:pPr>
              <a:lnSpc>
                <a:spcPct val="110000"/>
              </a:lnSpc>
              <a:defRPr/>
            </a:pPr>
            <a:r>
              <a:rPr lang="en-US" sz="2000" b="1" dirty="0">
                <a:latin typeface="+mn-lt"/>
              </a:rPr>
              <a:t>Step 2:</a:t>
            </a:r>
            <a:r>
              <a:rPr lang="en-US" sz="2000" dirty="0">
                <a:latin typeface="+mn-lt"/>
              </a:rPr>
              <a:t> Multiply the key </a:t>
            </a:r>
            <a:r>
              <a:rPr lang="en-US" sz="2000" i="1" dirty="0">
                <a:latin typeface="+mn-lt"/>
              </a:rPr>
              <a:t>k</a:t>
            </a:r>
            <a:r>
              <a:rPr lang="en-US" sz="2000" dirty="0">
                <a:latin typeface="+mn-lt"/>
              </a:rPr>
              <a:t> by </a:t>
            </a:r>
            <a:r>
              <a:rPr lang="en-US" sz="2000" i="1" dirty="0">
                <a:latin typeface="+mn-lt"/>
              </a:rPr>
              <a:t>A</a:t>
            </a:r>
            <a:r>
              <a:rPr lang="en-US" sz="2000" dirty="0">
                <a:latin typeface="+mn-lt"/>
              </a:rPr>
              <a:t> </a:t>
            </a:r>
            <a:endParaRPr lang="en-US" sz="2000" b="1" dirty="0">
              <a:latin typeface="+mn-lt"/>
            </a:endParaRPr>
          </a:p>
          <a:p>
            <a:pPr>
              <a:lnSpc>
                <a:spcPct val="110000"/>
              </a:lnSpc>
              <a:defRPr/>
            </a:pPr>
            <a:r>
              <a:rPr lang="en-US" sz="2000" b="1" dirty="0">
                <a:latin typeface="+mn-lt"/>
              </a:rPr>
              <a:t>Step 3:</a:t>
            </a:r>
            <a:r>
              <a:rPr lang="en-US" sz="2000" dirty="0">
                <a:latin typeface="+mn-lt"/>
              </a:rPr>
              <a:t> Extract the fractional part of </a:t>
            </a:r>
            <a:r>
              <a:rPr lang="en-US" sz="2000" i="1" dirty="0">
                <a:latin typeface="+mn-lt"/>
              </a:rPr>
              <a:t>kA</a:t>
            </a:r>
            <a:r>
              <a:rPr lang="en-US" sz="2000" dirty="0">
                <a:latin typeface="+mn-lt"/>
              </a:rPr>
              <a:t> </a:t>
            </a:r>
            <a:endParaRPr lang="en-US" sz="2000" b="1" dirty="0">
              <a:latin typeface="+mn-lt"/>
            </a:endParaRPr>
          </a:p>
          <a:p>
            <a:pPr>
              <a:lnSpc>
                <a:spcPct val="110000"/>
              </a:lnSpc>
              <a:defRPr/>
            </a:pPr>
            <a:r>
              <a:rPr lang="en-US" sz="2000" b="1" dirty="0">
                <a:latin typeface="+mn-lt"/>
              </a:rPr>
              <a:t>Step 4:</a:t>
            </a:r>
            <a:r>
              <a:rPr lang="en-US" sz="2000" dirty="0">
                <a:latin typeface="+mn-lt"/>
              </a:rPr>
              <a:t> Multiply the result of Step 3 by </a:t>
            </a:r>
            <a:r>
              <a:rPr lang="en-US" sz="2000" i="1" dirty="0">
                <a:latin typeface="+mn-lt"/>
              </a:rPr>
              <a:t>m</a:t>
            </a:r>
            <a:r>
              <a:rPr lang="en-US" sz="2000" dirty="0">
                <a:latin typeface="+mn-lt"/>
              </a:rPr>
              <a:t> and take the floor.  </a:t>
            </a:r>
          </a:p>
          <a:p>
            <a:pPr>
              <a:lnSpc>
                <a:spcPct val="110000"/>
              </a:lnSpc>
              <a:defRPr/>
            </a:pPr>
            <a:r>
              <a:rPr lang="en-US" sz="2000" dirty="0">
                <a:latin typeface="+mn-lt"/>
              </a:rPr>
              <a:t>Hence, the hash function can be given as,</a:t>
            </a:r>
            <a:endParaRPr lang="en-US" sz="2000" b="1" dirty="0">
              <a:latin typeface="+mn-lt"/>
            </a:endParaRPr>
          </a:p>
          <a:p>
            <a:pPr algn="ctr">
              <a:lnSpc>
                <a:spcPct val="110000"/>
              </a:lnSpc>
              <a:defRPr/>
            </a:pPr>
            <a:r>
              <a:rPr lang="en-US" sz="2000" dirty="0">
                <a:latin typeface="+mn-lt"/>
              </a:rPr>
              <a:t>	h (x) = └ m ( k A mod 1) ┘</a:t>
            </a:r>
          </a:p>
          <a:p>
            <a:pPr>
              <a:lnSpc>
                <a:spcPct val="110000"/>
              </a:lnSpc>
              <a:defRPr/>
            </a:pPr>
            <a:r>
              <a:rPr lang="en-US" sz="2000" dirty="0">
                <a:latin typeface="+mn-lt"/>
              </a:rPr>
              <a:t>where, </a:t>
            </a:r>
            <a:r>
              <a:rPr lang="en-US" sz="2000" i="1" dirty="0">
                <a:latin typeface="+mn-lt"/>
              </a:rPr>
              <a:t>kA </a:t>
            </a:r>
            <a:r>
              <a:rPr lang="en-US" sz="2000" dirty="0">
                <a:latin typeface="+mn-lt"/>
              </a:rPr>
              <a:t>mod 1 gives the fractional part of </a:t>
            </a:r>
            <a:r>
              <a:rPr lang="en-US" sz="2000" i="1" dirty="0">
                <a:latin typeface="+mn-lt"/>
              </a:rPr>
              <a:t>kA </a:t>
            </a:r>
            <a:r>
              <a:rPr lang="en-US" sz="2000" dirty="0">
                <a:latin typeface="+mn-lt"/>
              </a:rPr>
              <a:t>and m is the total number of indices in the hash table</a:t>
            </a:r>
          </a:p>
          <a:p>
            <a:pPr>
              <a:lnSpc>
                <a:spcPct val="110000"/>
              </a:lnSpc>
              <a:defRPr/>
            </a:pPr>
            <a:endParaRPr lang="en-US" sz="2000" dirty="0">
              <a:latin typeface="+mn-lt"/>
            </a:endParaRPr>
          </a:p>
          <a:p>
            <a:pPr>
              <a:lnSpc>
                <a:spcPct val="110000"/>
              </a:lnSpc>
              <a:defRPr/>
            </a:pPr>
            <a:r>
              <a:rPr lang="en-US" sz="2000" dirty="0">
                <a:latin typeface="+mn-lt"/>
              </a:rPr>
              <a:t>The greatest advantage of the multiplication method is that it works practically with any value of </a:t>
            </a:r>
            <a:r>
              <a:rPr lang="en-US" sz="2000" i="1" dirty="0">
                <a:latin typeface="+mn-lt"/>
              </a:rPr>
              <a:t>A</a:t>
            </a:r>
            <a:r>
              <a:rPr lang="en-US" sz="2000" dirty="0">
                <a:latin typeface="+mn-lt"/>
              </a:rPr>
              <a:t>. Although the algorithm works better with some values than the others but the optimal choice depends on the characteristics of the data being hashed. Knuth has suggested that the best choice of A is </a:t>
            </a:r>
            <a:endParaRPr lang="en-US" sz="2000" b="1" dirty="0">
              <a:latin typeface="+mn-lt"/>
            </a:endParaRPr>
          </a:p>
          <a:p>
            <a:pPr>
              <a:lnSpc>
                <a:spcPct val="110000"/>
              </a:lnSpc>
              <a:defRPr/>
            </a:pPr>
            <a:r>
              <a:rPr lang="en-US" sz="2000" b="1" dirty="0">
                <a:latin typeface="+mn-lt"/>
              </a:rPr>
              <a:t>» (sqrt5 - 1) /2 = 0.6180339887</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Hash Function  </a:t>
            </a:r>
          </a:p>
        </p:txBody>
      </p:sp>
      <p:sp>
        <p:nvSpPr>
          <p:cNvPr id="21507" name="Rectangle 2"/>
          <p:cNvSpPr txBox="1">
            <a:spLocks noChangeArrowheads="1"/>
          </p:cNvSpPr>
          <p:nvPr/>
        </p:nvSpPr>
        <p:spPr bwMode="auto">
          <a:xfrm>
            <a:off x="257175" y="1249363"/>
            <a:ext cx="8505825" cy="2332037"/>
          </a:xfrm>
          <a:prstGeom prst="rect">
            <a:avLst/>
          </a:prstGeom>
          <a:noFill/>
          <a:ln w="9525">
            <a:noFill/>
            <a:miter lim="800000"/>
            <a:headEnd/>
            <a:tailEnd/>
          </a:ln>
        </p:spPr>
        <p:txBody>
          <a:bodyPr/>
          <a:lstStyle/>
          <a:p>
            <a:pPr>
              <a:lnSpc>
                <a:spcPct val="90000"/>
              </a:lnSpc>
              <a:spcBef>
                <a:spcPct val="20000"/>
              </a:spcBef>
              <a:buFont typeface="Arial" charset="0"/>
              <a:buNone/>
            </a:pPr>
            <a:r>
              <a:rPr lang="en-US" altLang="en-US" sz="2200">
                <a:latin typeface="Calibri" pitchFamily="34" charset="0"/>
              </a:rPr>
              <a:t>Example: Given a hash table of size 1000, map the key 12345 to an appropriate location in the hash table</a:t>
            </a:r>
          </a:p>
          <a:p>
            <a:pPr>
              <a:lnSpc>
                <a:spcPct val="90000"/>
              </a:lnSpc>
              <a:spcBef>
                <a:spcPct val="20000"/>
              </a:spcBef>
              <a:buFont typeface="Arial" charset="0"/>
              <a:buNone/>
            </a:pPr>
            <a:endParaRPr lang="en-US" altLang="en-US" sz="2200">
              <a:latin typeface="Calibri" pitchFamily="34" charset="0"/>
            </a:endParaRPr>
          </a:p>
          <a:p>
            <a:pPr>
              <a:lnSpc>
                <a:spcPct val="90000"/>
              </a:lnSpc>
              <a:spcBef>
                <a:spcPct val="20000"/>
              </a:spcBef>
              <a:buFont typeface="Arial" charset="0"/>
              <a:buNone/>
            </a:pPr>
            <a:r>
              <a:rPr lang="en-US" altLang="en-US" sz="2200">
                <a:latin typeface="Calibri" pitchFamily="34" charset="0"/>
              </a:rPr>
              <a:t>We will use A = 0.618033, m = 1000 and k = 12345</a:t>
            </a:r>
          </a:p>
          <a:p>
            <a:pPr>
              <a:lnSpc>
                <a:spcPct val="90000"/>
              </a:lnSpc>
              <a:spcBef>
                <a:spcPct val="20000"/>
              </a:spcBef>
              <a:buFont typeface="Arial" charset="0"/>
              <a:buNone/>
            </a:pPr>
            <a:endParaRPr lang="en-US" altLang="en-US" sz="2200">
              <a:latin typeface="Calibri" pitchFamily="34" charset="0"/>
            </a:endParaRPr>
          </a:p>
          <a:p>
            <a:pPr>
              <a:lnSpc>
                <a:spcPct val="90000"/>
              </a:lnSpc>
              <a:spcBef>
                <a:spcPct val="20000"/>
              </a:spcBef>
              <a:buFont typeface="Arial" charset="0"/>
              <a:buNone/>
            </a:pPr>
            <a:r>
              <a:rPr lang="en-US" altLang="en-US" sz="2200">
                <a:latin typeface="Calibri" pitchFamily="34" charset="0"/>
              </a:rPr>
              <a:t>h(12345) = └ 1000 ( 12345 X 0.618033 mod 1 ) ┘</a:t>
            </a:r>
          </a:p>
          <a:p>
            <a:pPr>
              <a:lnSpc>
                <a:spcPct val="90000"/>
              </a:lnSpc>
              <a:spcBef>
                <a:spcPct val="20000"/>
              </a:spcBef>
              <a:buFont typeface="Arial" charset="0"/>
              <a:buNone/>
            </a:pPr>
            <a:r>
              <a:rPr lang="en-US" altLang="en-US" sz="2200">
                <a:latin typeface="Calibri" pitchFamily="34" charset="0"/>
              </a:rPr>
              <a:t>	= └ 1000 ( 7629.617385 mod 1 ) ┘</a:t>
            </a:r>
          </a:p>
          <a:p>
            <a:pPr>
              <a:lnSpc>
                <a:spcPct val="90000"/>
              </a:lnSpc>
              <a:spcBef>
                <a:spcPct val="20000"/>
              </a:spcBef>
              <a:buFont typeface="Arial" charset="0"/>
              <a:buNone/>
            </a:pPr>
            <a:r>
              <a:rPr lang="en-US" altLang="en-US" sz="2200">
                <a:latin typeface="Calibri" pitchFamily="34" charset="0"/>
              </a:rPr>
              <a:t>	= └ 1000 ( 0.617385) ┘</a:t>
            </a:r>
          </a:p>
          <a:p>
            <a:pPr>
              <a:lnSpc>
                <a:spcPct val="90000"/>
              </a:lnSpc>
              <a:spcBef>
                <a:spcPct val="20000"/>
              </a:spcBef>
              <a:buFont typeface="Arial" charset="0"/>
              <a:buNone/>
            </a:pPr>
            <a:r>
              <a:rPr lang="en-US" altLang="en-US" sz="2200">
                <a:latin typeface="Calibri" pitchFamily="34" charset="0"/>
              </a:rPr>
              <a:t>	= 617.385</a:t>
            </a:r>
          </a:p>
          <a:p>
            <a:pPr>
              <a:lnSpc>
                <a:spcPct val="90000"/>
              </a:lnSpc>
              <a:spcBef>
                <a:spcPct val="20000"/>
              </a:spcBef>
              <a:buFont typeface="Arial" charset="0"/>
              <a:buNone/>
            </a:pPr>
            <a:r>
              <a:rPr lang="en-US" altLang="en-US" sz="2200">
                <a:latin typeface="Calibri" pitchFamily="34" charset="0"/>
              </a:rPr>
              <a:t>	= 617</a:t>
            </a:r>
          </a:p>
          <a:p>
            <a:pPr>
              <a:lnSpc>
                <a:spcPct val="90000"/>
              </a:lnSpc>
              <a:spcBef>
                <a:spcPct val="20000"/>
              </a:spcBef>
            </a:pPr>
            <a:endParaRPr lang="en-US" altLang="en-US" sz="2200">
              <a:latin typeface="Calibri"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Hash Function  </a:t>
            </a:r>
          </a:p>
        </p:txBody>
      </p:sp>
      <p:sp>
        <p:nvSpPr>
          <p:cNvPr id="22531" name="Rectangle 2"/>
          <p:cNvSpPr txBox="1">
            <a:spLocks noChangeArrowheads="1"/>
          </p:cNvSpPr>
          <p:nvPr/>
        </p:nvSpPr>
        <p:spPr bwMode="auto">
          <a:xfrm>
            <a:off x="76200" y="1260475"/>
            <a:ext cx="8915400" cy="4378325"/>
          </a:xfrm>
          <a:prstGeom prst="rect">
            <a:avLst/>
          </a:prstGeom>
          <a:noFill/>
          <a:ln w="9525">
            <a:noFill/>
            <a:miter lim="800000"/>
            <a:headEnd/>
            <a:tailEnd/>
          </a:ln>
        </p:spPr>
        <p:txBody>
          <a:bodyPr/>
          <a:lstStyle/>
          <a:p>
            <a:pPr>
              <a:lnSpc>
                <a:spcPct val="90000"/>
              </a:lnSpc>
              <a:spcBef>
                <a:spcPct val="20000"/>
              </a:spcBef>
            </a:pPr>
            <a:r>
              <a:rPr lang="en-US" altLang="en-US" sz="2000" b="1" u="sng">
                <a:latin typeface="Calibri" pitchFamily="34" charset="0"/>
              </a:rPr>
              <a:t>Mid Square Method</a:t>
            </a:r>
          </a:p>
          <a:p>
            <a:pPr>
              <a:lnSpc>
                <a:spcPct val="125000"/>
              </a:lnSpc>
              <a:spcBef>
                <a:spcPct val="20000"/>
              </a:spcBef>
              <a:buFont typeface="Arial" charset="0"/>
              <a:buNone/>
            </a:pPr>
            <a:r>
              <a:rPr lang="en-US" altLang="en-US" sz="2000">
                <a:latin typeface="Calibri" pitchFamily="34" charset="0"/>
              </a:rPr>
              <a:t>Mid square method is a good hash function which works in two steps.</a:t>
            </a:r>
            <a:endParaRPr lang="en-US" altLang="en-US" sz="2000" b="1">
              <a:latin typeface="Calibri" pitchFamily="34" charset="0"/>
            </a:endParaRPr>
          </a:p>
          <a:p>
            <a:pPr>
              <a:lnSpc>
                <a:spcPct val="125000"/>
              </a:lnSpc>
              <a:spcBef>
                <a:spcPct val="20000"/>
              </a:spcBef>
              <a:buFont typeface="Arial" charset="0"/>
              <a:buNone/>
            </a:pPr>
            <a:r>
              <a:rPr lang="en-US" altLang="en-US" sz="2000" b="1">
                <a:latin typeface="Calibri" pitchFamily="34" charset="0"/>
              </a:rPr>
              <a:t>Step 1:</a:t>
            </a:r>
            <a:r>
              <a:rPr lang="en-US" altLang="en-US" sz="2000">
                <a:latin typeface="Calibri" pitchFamily="34" charset="0"/>
              </a:rPr>
              <a:t> Square the value of the key. That is, find </a:t>
            </a:r>
            <a:r>
              <a:rPr lang="en-US" altLang="en-US" sz="2000" i="1">
                <a:latin typeface="Calibri" pitchFamily="34" charset="0"/>
              </a:rPr>
              <a:t>k2</a:t>
            </a:r>
            <a:endParaRPr lang="en-US" altLang="en-US" sz="2000" b="1">
              <a:latin typeface="Calibri" pitchFamily="34" charset="0"/>
            </a:endParaRPr>
          </a:p>
          <a:p>
            <a:pPr>
              <a:lnSpc>
                <a:spcPct val="125000"/>
              </a:lnSpc>
              <a:spcBef>
                <a:spcPct val="20000"/>
              </a:spcBef>
              <a:buFont typeface="Arial" charset="0"/>
              <a:buNone/>
            </a:pPr>
            <a:r>
              <a:rPr lang="en-US" altLang="en-US" sz="2000" b="1">
                <a:latin typeface="Calibri" pitchFamily="34" charset="0"/>
              </a:rPr>
              <a:t>Step 2:</a:t>
            </a:r>
            <a:r>
              <a:rPr lang="en-US" altLang="en-US" sz="2000">
                <a:latin typeface="Calibri" pitchFamily="34" charset="0"/>
              </a:rPr>
              <a:t> Extract the middle </a:t>
            </a:r>
            <a:r>
              <a:rPr lang="en-US" altLang="en-US" sz="2000" i="1">
                <a:latin typeface="Calibri" pitchFamily="34" charset="0"/>
              </a:rPr>
              <a:t>r</a:t>
            </a:r>
            <a:r>
              <a:rPr lang="en-US" altLang="en-US" sz="2000">
                <a:latin typeface="Calibri" pitchFamily="34" charset="0"/>
              </a:rPr>
              <a:t> bits of the result obtained in Step 1. </a:t>
            </a:r>
          </a:p>
          <a:p>
            <a:pPr>
              <a:lnSpc>
                <a:spcPct val="125000"/>
              </a:lnSpc>
              <a:spcBef>
                <a:spcPct val="20000"/>
              </a:spcBef>
              <a:buFont typeface="Arial" charset="0"/>
              <a:buNone/>
            </a:pPr>
            <a:r>
              <a:rPr lang="en-US" altLang="en-US" sz="2000">
                <a:latin typeface="Calibri" pitchFamily="34" charset="0"/>
              </a:rPr>
              <a:t>The algorithm works well because most or all bits of the key value contribute to the result. This is because all the digits in the original key value contribute to produce the middle two digits of the squared value. Therefore, the result is not dominated by the distribution of the bottom digit or the top digit of the original key value. </a:t>
            </a:r>
          </a:p>
          <a:p>
            <a:pPr>
              <a:lnSpc>
                <a:spcPct val="125000"/>
              </a:lnSpc>
              <a:spcBef>
                <a:spcPct val="20000"/>
              </a:spcBef>
              <a:buFont typeface="Arial" charset="0"/>
              <a:buNone/>
            </a:pPr>
            <a:r>
              <a:rPr lang="en-US" altLang="en-US" sz="2000">
                <a:latin typeface="Calibri" pitchFamily="34" charset="0"/>
              </a:rPr>
              <a:t>In the mid square method, the same </a:t>
            </a:r>
            <a:r>
              <a:rPr lang="en-US" altLang="en-US" sz="2000" i="1">
                <a:latin typeface="Calibri" pitchFamily="34" charset="0"/>
              </a:rPr>
              <a:t>r</a:t>
            </a:r>
            <a:r>
              <a:rPr lang="en-US" altLang="en-US" sz="2000">
                <a:latin typeface="Calibri" pitchFamily="34" charset="0"/>
              </a:rPr>
              <a:t> bits must be chosen from all the keys. Therefore, the hash function can be given as,</a:t>
            </a:r>
          </a:p>
          <a:p>
            <a:pPr>
              <a:lnSpc>
                <a:spcPct val="125000"/>
              </a:lnSpc>
              <a:spcBef>
                <a:spcPct val="20000"/>
              </a:spcBef>
            </a:pPr>
            <a:r>
              <a:rPr lang="en-US" altLang="en-US" sz="2000">
                <a:latin typeface="Calibri" pitchFamily="34" charset="0"/>
              </a:rPr>
              <a:t>	</a:t>
            </a:r>
            <a:r>
              <a:rPr lang="en-US" altLang="en-US" sz="2000" b="1">
                <a:latin typeface="Calibri" pitchFamily="34" charset="0"/>
              </a:rPr>
              <a:t>h (k) = s</a:t>
            </a:r>
          </a:p>
          <a:p>
            <a:pPr>
              <a:lnSpc>
                <a:spcPct val="125000"/>
              </a:lnSpc>
              <a:spcBef>
                <a:spcPct val="20000"/>
              </a:spcBef>
              <a:buFont typeface="Arial" charset="0"/>
              <a:buNone/>
            </a:pPr>
            <a:r>
              <a:rPr lang="en-US" altLang="en-US" sz="2000">
                <a:latin typeface="Calibri" pitchFamily="34" charset="0"/>
              </a:rPr>
              <a:t>where, </a:t>
            </a:r>
            <a:r>
              <a:rPr lang="en-US" altLang="en-US" sz="2000" i="1">
                <a:latin typeface="Calibri" pitchFamily="34" charset="0"/>
              </a:rPr>
              <a:t>s</a:t>
            </a:r>
            <a:r>
              <a:rPr lang="en-US" altLang="en-US" sz="2000">
                <a:latin typeface="Calibri" pitchFamily="34" charset="0"/>
              </a:rPr>
              <a:t> is obtained by selecting r bits from</a:t>
            </a:r>
            <a:r>
              <a:rPr lang="en-US" altLang="en-US" sz="2000" i="1">
                <a:latin typeface="Calibri" pitchFamily="34" charset="0"/>
              </a:rPr>
              <a:t> k2</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Hash Function  </a:t>
            </a:r>
          </a:p>
        </p:txBody>
      </p:sp>
      <p:sp>
        <p:nvSpPr>
          <p:cNvPr id="23555" name="Rectangle 2"/>
          <p:cNvSpPr txBox="1">
            <a:spLocks noChangeArrowheads="1"/>
          </p:cNvSpPr>
          <p:nvPr/>
        </p:nvSpPr>
        <p:spPr bwMode="auto">
          <a:xfrm>
            <a:off x="152400" y="1260475"/>
            <a:ext cx="8763000" cy="2265363"/>
          </a:xfrm>
          <a:prstGeom prst="rect">
            <a:avLst/>
          </a:prstGeom>
          <a:noFill/>
          <a:ln w="9525">
            <a:noFill/>
            <a:miter lim="800000"/>
            <a:headEnd/>
            <a:tailEnd/>
          </a:ln>
        </p:spPr>
        <p:txBody>
          <a:bodyPr/>
          <a:lstStyle/>
          <a:p>
            <a:pPr>
              <a:spcBef>
                <a:spcPct val="20000"/>
              </a:spcBef>
              <a:buFont typeface="Arial" charset="0"/>
              <a:buNone/>
            </a:pPr>
            <a:r>
              <a:rPr lang="en-US" altLang="en-US" sz="2200">
                <a:latin typeface="Calibri" pitchFamily="34" charset="0"/>
              </a:rPr>
              <a:t>Example: Calculate the hash value for keys 1234 and 5642 using the mid square method. The hash table has 100 memory locations.</a:t>
            </a:r>
          </a:p>
          <a:p>
            <a:pPr>
              <a:spcBef>
                <a:spcPct val="20000"/>
              </a:spcBef>
              <a:buFont typeface="Arial" charset="0"/>
              <a:buNone/>
            </a:pPr>
            <a:endParaRPr lang="en-US" altLang="en-US" sz="2200">
              <a:latin typeface="Calibri" pitchFamily="34" charset="0"/>
            </a:endParaRPr>
          </a:p>
          <a:p>
            <a:pPr>
              <a:spcBef>
                <a:spcPct val="20000"/>
              </a:spcBef>
              <a:buFont typeface="Arial" charset="0"/>
              <a:buNone/>
            </a:pPr>
            <a:r>
              <a:rPr lang="en-US" altLang="en-US" sz="2200">
                <a:latin typeface="Calibri" pitchFamily="34" charset="0"/>
              </a:rPr>
              <a:t>Note the hash table has 100 memory locations whose indices vary from 0-99. this means, only two digits are needed to map the key to a location in the hash table, so </a:t>
            </a:r>
            <a:r>
              <a:rPr lang="en-US" altLang="en-US" sz="2200" i="1">
                <a:latin typeface="Calibri" pitchFamily="34" charset="0"/>
              </a:rPr>
              <a:t>r = 2.</a:t>
            </a:r>
          </a:p>
          <a:p>
            <a:pPr>
              <a:spcBef>
                <a:spcPct val="20000"/>
              </a:spcBef>
              <a:buFont typeface="Arial" charset="0"/>
              <a:buNone/>
            </a:pPr>
            <a:endParaRPr lang="en-US" altLang="en-US" sz="2200">
              <a:latin typeface="Calibri" pitchFamily="34" charset="0"/>
            </a:endParaRPr>
          </a:p>
          <a:p>
            <a:pPr>
              <a:spcBef>
                <a:spcPct val="20000"/>
              </a:spcBef>
              <a:buFont typeface="Arial" charset="0"/>
              <a:buNone/>
            </a:pPr>
            <a:r>
              <a:rPr lang="en-US" altLang="en-US" sz="2200">
                <a:latin typeface="Calibri" pitchFamily="34" charset="0"/>
              </a:rPr>
              <a:t>When k = 1234, k2 = 1522756, h (k) = 27 </a:t>
            </a:r>
          </a:p>
          <a:p>
            <a:pPr>
              <a:spcBef>
                <a:spcPct val="20000"/>
              </a:spcBef>
              <a:buFont typeface="Arial" charset="0"/>
              <a:buNone/>
            </a:pPr>
            <a:r>
              <a:rPr lang="en-US" altLang="en-US" sz="2200">
                <a:latin typeface="Calibri" pitchFamily="34" charset="0"/>
              </a:rPr>
              <a:t>When k = 5642, k2 = 31832164, h (k) = 21</a:t>
            </a:r>
          </a:p>
          <a:p>
            <a:pPr>
              <a:spcBef>
                <a:spcPct val="20000"/>
              </a:spcBef>
              <a:buFont typeface="Arial" charset="0"/>
              <a:buNone/>
            </a:pPr>
            <a:endParaRPr lang="en-US" altLang="en-US" sz="2200">
              <a:latin typeface="Calibri" pitchFamily="34" charset="0"/>
            </a:endParaRPr>
          </a:p>
          <a:p>
            <a:pPr>
              <a:spcBef>
                <a:spcPct val="20000"/>
              </a:spcBef>
              <a:buFont typeface="Arial" charset="0"/>
              <a:buNone/>
            </a:pPr>
            <a:r>
              <a:rPr lang="en-US" altLang="en-US" sz="2200">
                <a:latin typeface="Calibri" pitchFamily="34" charset="0"/>
              </a:rPr>
              <a:t>Observe that 3rd and 4th digits starting from the right are chosen.</a:t>
            </a:r>
          </a:p>
          <a:p>
            <a:pPr>
              <a:spcBef>
                <a:spcPct val="20000"/>
              </a:spcBef>
            </a:pPr>
            <a:endParaRPr lang="en-US" altLang="en-US" sz="2200">
              <a:latin typeface="Calibri" pitchFamily="34" charset="0"/>
            </a:endParaRPr>
          </a:p>
          <a:p>
            <a:pPr>
              <a:lnSpc>
                <a:spcPct val="80000"/>
              </a:lnSpc>
              <a:spcBef>
                <a:spcPct val="20000"/>
              </a:spcBef>
            </a:pPr>
            <a:endParaRPr lang="en-US" altLang="en-US" sz="2200">
              <a:latin typeface="Calibri"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Hash Function  </a:t>
            </a:r>
          </a:p>
        </p:txBody>
      </p:sp>
      <p:sp>
        <p:nvSpPr>
          <p:cNvPr id="24579" name="Rectangle 2"/>
          <p:cNvSpPr txBox="1">
            <a:spLocks noChangeArrowheads="1"/>
          </p:cNvSpPr>
          <p:nvPr/>
        </p:nvSpPr>
        <p:spPr bwMode="auto">
          <a:xfrm>
            <a:off x="76200" y="1143000"/>
            <a:ext cx="8991600" cy="4530725"/>
          </a:xfrm>
          <a:prstGeom prst="rect">
            <a:avLst/>
          </a:prstGeom>
          <a:noFill/>
          <a:ln w="9525">
            <a:noFill/>
            <a:miter lim="800000"/>
            <a:headEnd/>
            <a:tailEnd/>
          </a:ln>
        </p:spPr>
        <p:txBody>
          <a:bodyPr/>
          <a:lstStyle/>
          <a:p>
            <a:pPr>
              <a:spcBef>
                <a:spcPct val="20000"/>
              </a:spcBef>
            </a:pPr>
            <a:r>
              <a:rPr lang="en-US" altLang="en-US" sz="2200" b="1" u="sng">
                <a:latin typeface="Calibri" pitchFamily="34" charset="0"/>
              </a:rPr>
              <a:t>Folding Method</a:t>
            </a:r>
          </a:p>
          <a:p>
            <a:pPr>
              <a:spcBef>
                <a:spcPct val="20000"/>
              </a:spcBef>
            </a:pPr>
            <a:r>
              <a:rPr lang="en-US" altLang="en-US" sz="2200">
                <a:latin typeface="Calibri" pitchFamily="34" charset="0"/>
              </a:rPr>
              <a:t>The folding method works in two steps.</a:t>
            </a:r>
            <a:endParaRPr lang="en-US" altLang="en-US" sz="2200" b="1">
              <a:latin typeface="Calibri" pitchFamily="34" charset="0"/>
            </a:endParaRPr>
          </a:p>
          <a:p>
            <a:pPr>
              <a:spcBef>
                <a:spcPct val="20000"/>
              </a:spcBef>
              <a:buFont typeface="Arial" charset="0"/>
              <a:buNone/>
            </a:pPr>
            <a:r>
              <a:rPr lang="en-US" altLang="en-US" sz="2200" b="1">
                <a:latin typeface="Calibri" pitchFamily="34" charset="0"/>
              </a:rPr>
              <a:t>Step 1:</a:t>
            </a:r>
            <a:r>
              <a:rPr lang="en-US" altLang="en-US" sz="2200">
                <a:latin typeface="Calibri" pitchFamily="34" charset="0"/>
              </a:rPr>
              <a:t> Divide the key value into a number of parts. That is divide k into parts, </a:t>
            </a:r>
            <a:r>
              <a:rPr lang="en-US" altLang="en-US" sz="2200" i="1">
                <a:latin typeface="Calibri" pitchFamily="34" charset="0"/>
              </a:rPr>
              <a:t>k1, k2, …, kn,</a:t>
            </a:r>
            <a:r>
              <a:rPr lang="en-US" altLang="en-US" sz="2200">
                <a:latin typeface="Calibri" pitchFamily="34" charset="0"/>
              </a:rPr>
              <a:t> where each part has the same number of digits except the last part which may have lesser digits than the other parts.</a:t>
            </a:r>
            <a:endParaRPr lang="en-US" altLang="en-US" sz="2200" b="1">
              <a:latin typeface="Calibri" pitchFamily="34" charset="0"/>
            </a:endParaRPr>
          </a:p>
          <a:p>
            <a:pPr>
              <a:spcBef>
                <a:spcPct val="20000"/>
              </a:spcBef>
              <a:buFont typeface="Arial" charset="0"/>
              <a:buNone/>
            </a:pPr>
            <a:r>
              <a:rPr lang="en-US" altLang="en-US" sz="2200" b="1">
                <a:latin typeface="Calibri" pitchFamily="34" charset="0"/>
              </a:rPr>
              <a:t>Step 2:</a:t>
            </a:r>
            <a:r>
              <a:rPr lang="en-US" altLang="en-US" sz="2200">
                <a:latin typeface="Calibri" pitchFamily="34" charset="0"/>
              </a:rPr>
              <a:t> Add the individual parts. That is obtain the sum of </a:t>
            </a:r>
            <a:r>
              <a:rPr lang="en-US" altLang="en-US" sz="2200" i="1">
                <a:latin typeface="Calibri" pitchFamily="34" charset="0"/>
              </a:rPr>
              <a:t>k1 + k2 + .. + kn</a:t>
            </a:r>
            <a:r>
              <a:rPr lang="en-US" altLang="en-US" sz="2200">
                <a:latin typeface="Calibri" pitchFamily="34" charset="0"/>
              </a:rPr>
              <a:t>. Hash value is produced by ignoring the last carry, if any. </a:t>
            </a:r>
          </a:p>
          <a:p>
            <a:pPr>
              <a:spcBef>
                <a:spcPct val="20000"/>
              </a:spcBef>
              <a:buFont typeface="Arial" charset="0"/>
              <a:buNone/>
            </a:pPr>
            <a:r>
              <a:rPr lang="en-US" altLang="en-US" sz="2200">
                <a:latin typeface="Calibri" pitchFamily="34" charset="0"/>
              </a:rPr>
              <a:t>Note that the number of digits in each part of the key will vary depending upon the size of the hash table. For example, if the hash table has a size of 1000. Then it means there are 1000 locations in the hash table. To address these 1000 locations, we will need at least three digits, therefore, each part of the key must have three digits except the last part which may have lesser digits. </a:t>
            </a:r>
          </a:p>
          <a:p>
            <a:pPr>
              <a:spcBef>
                <a:spcPct val="20000"/>
              </a:spcBef>
              <a:buFont typeface="Arial" charset="0"/>
              <a:buNone/>
            </a:pPr>
            <a:endParaRPr lang="en-US" altLang="en-US" sz="2200">
              <a:latin typeface="Calibri" pitchFamily="34" charset="0"/>
            </a:endParaRPr>
          </a:p>
          <a:p>
            <a:pPr>
              <a:lnSpc>
                <a:spcPct val="80000"/>
              </a:lnSpc>
              <a:spcBef>
                <a:spcPct val="20000"/>
              </a:spcBef>
            </a:pPr>
            <a:endParaRPr lang="en-US" altLang="en-US" sz="2200" b="1">
              <a:latin typeface="Calibri"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Hash Function  </a:t>
            </a:r>
          </a:p>
        </p:txBody>
      </p:sp>
      <p:graphicFrame>
        <p:nvGraphicFramePr>
          <p:cNvPr id="4" name="Group 3"/>
          <p:cNvGraphicFramePr>
            <a:graphicFrameLocks/>
          </p:cNvGraphicFramePr>
          <p:nvPr/>
        </p:nvGraphicFramePr>
        <p:xfrm>
          <a:off x="914400" y="3276600"/>
          <a:ext cx="7239000" cy="1473201"/>
        </p:xfrm>
        <a:graphic>
          <a:graphicData uri="http://schemas.openxmlformats.org/drawingml/2006/table">
            <a:tbl>
              <a:tblPr/>
              <a:tblGrid>
                <a:gridCol w="1809750"/>
                <a:gridCol w="2064645"/>
                <a:gridCol w="2141112"/>
                <a:gridCol w="1223493"/>
              </a:tblGrid>
              <a:tr h="32899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Times New Roman" pitchFamily="18" charset="0"/>
                          <a:cs typeface="Times New Roman" pitchFamily="18" charset="0"/>
                        </a:rPr>
                        <a:t>Key</a:t>
                      </a:r>
                      <a:endParaRPr kumimoji="0" lang="en-US" sz="1000" b="1" i="0" u="none" strike="noStrike" cap="none" normalizeH="0" baseline="0" dirty="0" smtClean="0">
                        <a:ln>
                          <a:noFill/>
                        </a:ln>
                        <a:solidFill>
                          <a:schemeClr val="tx1"/>
                        </a:solidFill>
                        <a:effectLst/>
                        <a:latin typeface="Arial" charset="0"/>
                      </a:endParaRPr>
                    </a:p>
                  </a:txBody>
                  <a:tcPr marT="45733" marB="4573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cs typeface="Times New Roman" pitchFamily="18" charset="0"/>
                        </a:rPr>
                        <a:t>5678</a:t>
                      </a:r>
                      <a:endParaRPr kumimoji="0" lang="en-US" sz="1000" b="1" i="0" u="none" strike="noStrike" cap="none" normalizeH="0" baseline="0" smtClean="0">
                        <a:ln>
                          <a:noFill/>
                        </a:ln>
                        <a:solidFill>
                          <a:schemeClr val="tx1"/>
                        </a:solidFill>
                        <a:effectLst/>
                        <a:latin typeface="Arial" charset="0"/>
                      </a:endParaRPr>
                    </a:p>
                  </a:txBody>
                  <a:tcPr marT="45733" marB="4573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cs typeface="Times New Roman" pitchFamily="18" charset="0"/>
                        </a:rPr>
                        <a:t>321</a:t>
                      </a:r>
                      <a:endParaRPr kumimoji="0" lang="en-US" sz="1000" b="1" i="0" u="none" strike="noStrike" cap="none" normalizeH="0" baseline="0" smtClean="0">
                        <a:ln>
                          <a:noFill/>
                        </a:ln>
                        <a:solidFill>
                          <a:schemeClr val="tx1"/>
                        </a:solidFill>
                        <a:effectLst/>
                        <a:latin typeface="Arial" charset="0"/>
                      </a:endParaRPr>
                    </a:p>
                  </a:txBody>
                  <a:tcPr marT="45733" marB="4573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cs typeface="Times New Roman" pitchFamily="18" charset="0"/>
                        </a:rPr>
                        <a:t>34567</a:t>
                      </a:r>
                      <a:endParaRPr kumimoji="0" lang="en-US" sz="1000" b="1" i="0" u="none" strike="noStrike" cap="none" normalizeH="0" baseline="0" smtClean="0">
                        <a:ln>
                          <a:noFill/>
                        </a:ln>
                        <a:solidFill>
                          <a:schemeClr val="tx1"/>
                        </a:solidFill>
                        <a:effectLst/>
                        <a:latin typeface="Arial" charset="0"/>
                      </a:endParaRPr>
                    </a:p>
                  </a:txBody>
                  <a:tcPr marT="45733" marB="4573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32899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cs typeface="Times New Roman" pitchFamily="18" charset="0"/>
                        </a:rPr>
                        <a:t>Parts</a:t>
                      </a:r>
                      <a:endParaRPr kumimoji="0" lang="en-US" sz="1000" b="1" i="0" u="none" strike="noStrike" cap="none" normalizeH="0" baseline="0" smtClean="0">
                        <a:ln>
                          <a:noFill/>
                        </a:ln>
                        <a:solidFill>
                          <a:schemeClr val="tx1"/>
                        </a:solidFill>
                        <a:effectLst/>
                        <a:latin typeface="Arial" charset="0"/>
                      </a:endParaRPr>
                    </a:p>
                  </a:txBody>
                  <a:tcPr marT="45733" marB="4573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cs typeface="Times New Roman" pitchFamily="18" charset="0"/>
                        </a:rPr>
                        <a:t>56 and 78</a:t>
                      </a:r>
                      <a:endParaRPr kumimoji="0" lang="en-US" sz="1000" b="1" i="0" u="none" strike="noStrike" cap="none" normalizeH="0" baseline="0" smtClean="0">
                        <a:ln>
                          <a:noFill/>
                        </a:ln>
                        <a:solidFill>
                          <a:schemeClr val="tx1"/>
                        </a:solidFill>
                        <a:effectLst/>
                        <a:latin typeface="Arial" charset="0"/>
                      </a:endParaRPr>
                    </a:p>
                  </a:txBody>
                  <a:tcPr marT="45733" marB="4573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cs typeface="Times New Roman" pitchFamily="18" charset="0"/>
                        </a:rPr>
                        <a:t>32 and 1</a:t>
                      </a:r>
                      <a:endParaRPr kumimoji="0" lang="en-US" sz="1000" b="1" i="0" u="none" strike="noStrike" cap="none" normalizeH="0" baseline="0" smtClean="0">
                        <a:ln>
                          <a:noFill/>
                        </a:ln>
                        <a:solidFill>
                          <a:schemeClr val="tx1"/>
                        </a:solidFill>
                        <a:effectLst/>
                        <a:latin typeface="Arial" charset="0"/>
                      </a:endParaRPr>
                    </a:p>
                  </a:txBody>
                  <a:tcPr marT="45733" marB="4573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cs typeface="Times New Roman" pitchFamily="18" charset="0"/>
                        </a:rPr>
                        <a:t>34, 56 and 7</a:t>
                      </a:r>
                      <a:endParaRPr kumimoji="0" lang="en-US" sz="1000" b="1" i="0" u="none" strike="noStrike" cap="none" normalizeH="0" baseline="0" smtClean="0">
                        <a:ln>
                          <a:noFill/>
                        </a:ln>
                        <a:solidFill>
                          <a:schemeClr val="tx1"/>
                        </a:solidFill>
                        <a:effectLst/>
                        <a:latin typeface="Arial" charset="0"/>
                      </a:endParaRPr>
                    </a:p>
                  </a:txBody>
                  <a:tcPr marT="45733" marB="4573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32899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cs typeface="Times New Roman" pitchFamily="18" charset="0"/>
                        </a:rPr>
                        <a:t>Sum</a:t>
                      </a:r>
                      <a:endParaRPr kumimoji="0" lang="en-US" sz="1000" b="1" i="0" u="none" strike="noStrike" cap="none" normalizeH="0" baseline="0" smtClean="0">
                        <a:ln>
                          <a:noFill/>
                        </a:ln>
                        <a:solidFill>
                          <a:schemeClr val="tx1"/>
                        </a:solidFill>
                        <a:effectLst/>
                        <a:latin typeface="Arial" charset="0"/>
                      </a:endParaRPr>
                    </a:p>
                  </a:txBody>
                  <a:tcPr marT="45733" marB="4573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cs typeface="Times New Roman" pitchFamily="18" charset="0"/>
                        </a:rPr>
                        <a:t>134</a:t>
                      </a:r>
                      <a:endParaRPr kumimoji="0" lang="en-US" sz="1000" b="1" i="0" u="none" strike="noStrike" cap="none" normalizeH="0" baseline="0" smtClean="0">
                        <a:ln>
                          <a:noFill/>
                        </a:ln>
                        <a:solidFill>
                          <a:schemeClr val="tx1"/>
                        </a:solidFill>
                        <a:effectLst/>
                        <a:latin typeface="Arial" charset="0"/>
                      </a:endParaRPr>
                    </a:p>
                  </a:txBody>
                  <a:tcPr marT="45733" marB="4573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cs typeface="Times New Roman" pitchFamily="18" charset="0"/>
                        </a:rPr>
                        <a:t>33</a:t>
                      </a:r>
                      <a:endParaRPr kumimoji="0" lang="en-US" sz="1000" b="1" i="0" u="none" strike="noStrike" cap="none" normalizeH="0" baseline="0" smtClean="0">
                        <a:ln>
                          <a:noFill/>
                        </a:ln>
                        <a:solidFill>
                          <a:schemeClr val="tx1"/>
                        </a:solidFill>
                        <a:effectLst/>
                        <a:latin typeface="Arial" charset="0"/>
                      </a:endParaRPr>
                    </a:p>
                  </a:txBody>
                  <a:tcPr marT="45733" marB="4573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cs typeface="Times New Roman" pitchFamily="18" charset="0"/>
                        </a:rPr>
                        <a:t>97</a:t>
                      </a:r>
                      <a:endParaRPr kumimoji="0" lang="en-US" sz="1000" b="1" i="0" u="none" strike="noStrike" cap="none" normalizeH="0" baseline="0" smtClean="0">
                        <a:ln>
                          <a:noFill/>
                        </a:ln>
                        <a:solidFill>
                          <a:schemeClr val="tx1"/>
                        </a:solidFill>
                        <a:effectLst/>
                        <a:latin typeface="Arial" charset="0"/>
                      </a:endParaRPr>
                    </a:p>
                  </a:txBody>
                  <a:tcPr marT="45733" marB="4573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4862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Times New Roman" pitchFamily="18" charset="0"/>
                          <a:cs typeface="Times New Roman" pitchFamily="18" charset="0"/>
                        </a:rPr>
                        <a:t>Hash Value</a:t>
                      </a:r>
                      <a:endParaRPr kumimoji="0" lang="en-US" sz="1000" b="1" i="0" u="none" strike="noStrike" cap="none" normalizeH="0" baseline="0" dirty="0" smtClean="0">
                        <a:ln>
                          <a:noFill/>
                        </a:ln>
                        <a:solidFill>
                          <a:schemeClr val="tx1"/>
                        </a:solidFill>
                        <a:effectLst/>
                        <a:latin typeface="Arial" charset="0"/>
                      </a:endParaRPr>
                    </a:p>
                  </a:txBody>
                  <a:tcPr marT="45733" marB="4573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cs typeface="Times New Roman" pitchFamily="18" charset="0"/>
                        </a:rPr>
                        <a:t>34 (ignore the last carry)</a:t>
                      </a:r>
                      <a:endParaRPr kumimoji="0" lang="en-US" sz="1000" b="1" i="0" u="none" strike="noStrike" cap="none" normalizeH="0" baseline="0" smtClean="0">
                        <a:ln>
                          <a:noFill/>
                        </a:ln>
                        <a:solidFill>
                          <a:schemeClr val="tx1"/>
                        </a:solidFill>
                        <a:effectLst/>
                        <a:latin typeface="Arial" charset="0"/>
                      </a:endParaRPr>
                    </a:p>
                  </a:txBody>
                  <a:tcPr marT="45733" marB="4573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Times New Roman" pitchFamily="18" charset="0"/>
                          <a:cs typeface="Times New Roman" pitchFamily="18" charset="0"/>
                        </a:rPr>
                        <a:t>33</a:t>
                      </a:r>
                      <a:endParaRPr kumimoji="0" lang="en-US" sz="1000" b="1" i="0" u="none" strike="noStrike" cap="none" normalizeH="0" baseline="0" dirty="0" smtClean="0">
                        <a:ln>
                          <a:noFill/>
                        </a:ln>
                        <a:solidFill>
                          <a:schemeClr val="tx1"/>
                        </a:solidFill>
                        <a:effectLst/>
                        <a:latin typeface="Arial" charset="0"/>
                      </a:endParaRPr>
                    </a:p>
                  </a:txBody>
                  <a:tcPr marT="45733" marB="4573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Times New Roman" pitchFamily="18" charset="0"/>
                          <a:cs typeface="Times New Roman" pitchFamily="18" charset="0"/>
                        </a:rPr>
                        <a:t>97</a:t>
                      </a:r>
                      <a:endParaRPr kumimoji="0" lang="en-US" sz="1000" b="1" i="0" u="none" strike="noStrike" cap="none" normalizeH="0" baseline="0" dirty="0" smtClean="0">
                        <a:ln>
                          <a:noFill/>
                        </a:ln>
                        <a:solidFill>
                          <a:schemeClr val="tx1"/>
                        </a:solidFill>
                        <a:effectLst/>
                        <a:latin typeface="Arial" charset="0"/>
                      </a:endParaRPr>
                    </a:p>
                  </a:txBody>
                  <a:tcPr marT="45733" marB="4573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bl>
          </a:graphicData>
        </a:graphic>
      </p:graphicFrame>
      <p:sp>
        <p:nvSpPr>
          <p:cNvPr id="25630" name="Rectangle 1"/>
          <p:cNvSpPr>
            <a:spLocks noChangeArrowheads="1"/>
          </p:cNvSpPr>
          <p:nvPr/>
        </p:nvSpPr>
        <p:spPr bwMode="auto">
          <a:xfrm>
            <a:off x="304800" y="1277938"/>
            <a:ext cx="8534400" cy="1920875"/>
          </a:xfrm>
          <a:prstGeom prst="rect">
            <a:avLst/>
          </a:prstGeom>
          <a:noFill/>
          <a:ln w="9525">
            <a:noFill/>
            <a:miter lim="800000"/>
            <a:headEnd/>
            <a:tailEnd/>
          </a:ln>
        </p:spPr>
        <p:txBody>
          <a:bodyPr>
            <a:spAutoFit/>
          </a:bodyPr>
          <a:lstStyle/>
          <a:p>
            <a:pPr>
              <a:spcBef>
                <a:spcPct val="20000"/>
              </a:spcBef>
              <a:buFont typeface="Arial" charset="0"/>
              <a:buNone/>
            </a:pPr>
            <a:r>
              <a:rPr lang="en-US" altLang="en-US" sz="2200">
                <a:latin typeface="Calibri" pitchFamily="34" charset="0"/>
              </a:rPr>
              <a:t>Example: Given a hash table of 100 locations, calculate the hash value using folding method for keys- 5678, 321 and 34567.</a:t>
            </a:r>
          </a:p>
          <a:p>
            <a:pPr>
              <a:spcBef>
                <a:spcPct val="20000"/>
              </a:spcBef>
              <a:buFont typeface="Arial" charset="0"/>
              <a:buNone/>
            </a:pPr>
            <a:r>
              <a:rPr lang="en-US" altLang="en-US" sz="2200">
                <a:latin typeface="Calibri" pitchFamily="34" charset="0"/>
              </a:rPr>
              <a:t>Here, since there are 100 memory locations to address, we will break the key into parts where each part (except the last) will contain two digits.</a:t>
            </a:r>
          </a:p>
          <a:p>
            <a:pPr>
              <a:spcBef>
                <a:spcPct val="20000"/>
              </a:spcBef>
              <a:buFont typeface="Arial" charset="0"/>
              <a:buNone/>
            </a:pPr>
            <a:r>
              <a:rPr lang="en-US" altLang="en-US" sz="2200">
                <a:latin typeface="Calibri" pitchFamily="34" charset="0"/>
              </a:rPr>
              <a:t>Therefore,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Introduction</a:t>
            </a:r>
          </a:p>
        </p:txBody>
      </p:sp>
      <p:graphicFrame>
        <p:nvGraphicFramePr>
          <p:cNvPr id="5" name="Group 14"/>
          <p:cNvGraphicFramePr>
            <a:graphicFrameLocks noGrp="1"/>
          </p:cNvGraphicFramePr>
          <p:nvPr/>
        </p:nvGraphicFramePr>
        <p:xfrm>
          <a:off x="685800" y="1905000"/>
          <a:ext cx="7696200" cy="3581401"/>
        </p:xfrm>
        <a:graphic>
          <a:graphicData uri="http://schemas.openxmlformats.org/drawingml/2006/table">
            <a:tbl>
              <a:tblPr/>
              <a:tblGrid>
                <a:gridCol w="2784045"/>
                <a:gridCol w="4912155"/>
              </a:tblGrid>
              <a:tr h="34281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tx1"/>
                          </a:solidFill>
                          <a:effectLst/>
                          <a:latin typeface="Times New Roman" pitchFamily="18" charset="0"/>
                          <a:cs typeface="Times New Roman" pitchFamily="18" charset="0"/>
                        </a:rPr>
                        <a:t>KEY</a:t>
                      </a:r>
                      <a:endParaRPr kumimoji="0" lang="en-US" sz="1800" b="1"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Times New Roman" pitchFamily="18" charset="0"/>
                          <a:cs typeface="Times New Roman" pitchFamily="18" charset="0"/>
                        </a:rPr>
                        <a:t>ARRAY OF EMPLOYEE’S RECORD</a:t>
                      </a:r>
                      <a:endParaRPr kumimoji="0" lang="en-US" sz="1800" b="1"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39322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cs typeface="Times New Roman" pitchFamily="18" charset="0"/>
                        </a:rPr>
                        <a:t>Key 0                      [0]</a:t>
                      </a:r>
                      <a:endParaRPr kumimoji="0" lang="en-US" sz="18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cs typeface="Times New Roman" pitchFamily="18" charset="0"/>
                        </a:rPr>
                        <a:t>Record of employee having Emp_ID 0</a:t>
                      </a:r>
                      <a:endParaRPr kumimoji="0" lang="en-US" sz="18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391212">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cs typeface="Times New Roman" pitchFamily="18" charset="0"/>
                        </a:rPr>
                        <a:t>Key 1                      [1]</a:t>
                      </a:r>
                      <a:endParaRPr kumimoji="0" lang="en-US" sz="18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cs typeface="Times New Roman" pitchFamily="18" charset="0"/>
                        </a:rPr>
                        <a:t>Record of employee having Emp_ID 1</a:t>
                      </a:r>
                      <a:endParaRPr kumimoji="0" lang="en-US" sz="18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39322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cs typeface="Times New Roman" pitchFamily="18" charset="0"/>
                        </a:rPr>
                        <a:t>Key 2                      [2]</a:t>
                      </a:r>
                      <a:endParaRPr kumimoji="0" lang="en-US" sz="18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Times New Roman" pitchFamily="18" charset="0"/>
                          <a:cs typeface="Times New Roman" pitchFamily="18" charset="0"/>
                        </a:rPr>
                        <a:t>Record of employee having </a:t>
                      </a:r>
                      <a:r>
                        <a:rPr kumimoji="0" lang="en-US" sz="1000" b="1" i="0" u="none" strike="noStrike" cap="none" normalizeH="0" baseline="0" dirty="0" err="1" smtClean="0">
                          <a:ln>
                            <a:noFill/>
                          </a:ln>
                          <a:solidFill>
                            <a:schemeClr val="tx1"/>
                          </a:solidFill>
                          <a:effectLst/>
                          <a:latin typeface="Times New Roman" pitchFamily="18" charset="0"/>
                          <a:cs typeface="Times New Roman" pitchFamily="18" charset="0"/>
                        </a:rPr>
                        <a:t>Emp_ID</a:t>
                      </a:r>
                      <a:r>
                        <a:rPr kumimoji="0" lang="en-US" sz="1000" b="1" i="0" u="none" strike="noStrike" cap="none" normalizeH="0" baseline="0" dirty="0" smtClean="0">
                          <a:ln>
                            <a:noFill/>
                          </a:ln>
                          <a:solidFill>
                            <a:schemeClr val="tx1"/>
                          </a:solidFill>
                          <a:effectLst/>
                          <a:latin typeface="Times New Roman" pitchFamily="18" charset="0"/>
                          <a:cs typeface="Times New Roman" pitchFamily="18" charset="0"/>
                        </a:rPr>
                        <a:t> 2</a:t>
                      </a:r>
                      <a:endParaRPr kumimoji="0" lang="en-US" sz="18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63723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Times New Roman" pitchFamily="18" charset="0"/>
                          <a:cs typeface="Times New Roman" pitchFamily="18" charset="0"/>
                        </a:rPr>
                        <a:t>…………………………</a:t>
                      </a:r>
                      <a:endParaRPr kumimoji="0" lang="en-US" sz="18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8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63924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8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8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391212">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cs typeface="Times New Roman" pitchFamily="18" charset="0"/>
                        </a:rPr>
                        <a:t>Key 98                    [98]</a:t>
                      </a:r>
                      <a:endParaRPr kumimoji="0" lang="en-US" sz="18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cs typeface="Times New Roman" pitchFamily="18" charset="0"/>
                        </a:rPr>
                        <a:t>Record of employee having Emp_ID 98</a:t>
                      </a:r>
                      <a:endParaRPr kumimoji="0" lang="en-US" sz="18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39322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cs typeface="Times New Roman" pitchFamily="18" charset="0"/>
                        </a:rPr>
                        <a:t>Key 99                    [99]</a:t>
                      </a:r>
                      <a:endParaRPr kumimoji="0" lang="en-US" sz="18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Times New Roman" pitchFamily="18" charset="0"/>
                          <a:cs typeface="Times New Roman" pitchFamily="18" charset="0"/>
                        </a:rPr>
                        <a:t>Record of employee having </a:t>
                      </a:r>
                      <a:r>
                        <a:rPr kumimoji="0" lang="en-US" sz="1000" b="1" i="0" u="none" strike="noStrike" cap="none" normalizeH="0" baseline="0" dirty="0" err="1" smtClean="0">
                          <a:ln>
                            <a:noFill/>
                          </a:ln>
                          <a:solidFill>
                            <a:schemeClr val="tx1"/>
                          </a:solidFill>
                          <a:effectLst/>
                          <a:latin typeface="Times New Roman" pitchFamily="18" charset="0"/>
                          <a:cs typeface="Times New Roman" pitchFamily="18" charset="0"/>
                        </a:rPr>
                        <a:t>Emp_ID</a:t>
                      </a:r>
                      <a:r>
                        <a:rPr kumimoji="0" lang="en-US" sz="1000" b="1" i="0" u="none" strike="noStrike" cap="none" normalizeH="0" baseline="0" dirty="0" smtClean="0">
                          <a:ln>
                            <a:noFill/>
                          </a:ln>
                          <a:solidFill>
                            <a:schemeClr val="tx1"/>
                          </a:solidFill>
                          <a:effectLst/>
                          <a:latin typeface="Times New Roman" pitchFamily="18" charset="0"/>
                          <a:cs typeface="Times New Roman" pitchFamily="18" charset="0"/>
                        </a:rPr>
                        <a:t> 99</a:t>
                      </a:r>
                      <a:endParaRPr kumimoji="0" lang="en-US" sz="18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Collisions  </a:t>
            </a:r>
          </a:p>
        </p:txBody>
      </p:sp>
      <p:sp>
        <p:nvSpPr>
          <p:cNvPr id="26627" name="Rectangle 3"/>
          <p:cNvSpPr txBox="1">
            <a:spLocks noChangeArrowheads="1"/>
          </p:cNvSpPr>
          <p:nvPr/>
        </p:nvSpPr>
        <p:spPr bwMode="auto">
          <a:xfrm>
            <a:off x="76200" y="1143000"/>
            <a:ext cx="8915400" cy="4572000"/>
          </a:xfrm>
          <a:prstGeom prst="rect">
            <a:avLst/>
          </a:prstGeom>
          <a:noFill/>
          <a:ln w="9525">
            <a:noFill/>
            <a:miter lim="800000"/>
            <a:headEnd/>
            <a:tailEnd/>
          </a:ln>
        </p:spPr>
        <p:txBody>
          <a:bodyPr/>
          <a:lstStyle/>
          <a:p>
            <a:pPr>
              <a:spcBef>
                <a:spcPct val="20000"/>
              </a:spcBef>
              <a:buFont typeface="Arial" charset="0"/>
              <a:buNone/>
            </a:pPr>
            <a:r>
              <a:rPr lang="en-US" altLang="en-US" sz="2000">
                <a:latin typeface="Calibri" pitchFamily="34" charset="0"/>
              </a:rPr>
              <a:t>Collision occurs when the hash function maps two different keys to same location. Obviously, two records can not be stored in the same location. Therefore, a method used to solve the problem of collision also called collision resolution technique is applied. The two most popular method of resolving collision are:</a:t>
            </a:r>
          </a:p>
          <a:p>
            <a:pPr>
              <a:spcBef>
                <a:spcPct val="20000"/>
              </a:spcBef>
              <a:buFont typeface="Arial" charset="0"/>
              <a:buNone/>
            </a:pPr>
            <a:r>
              <a:rPr lang="en-US" altLang="en-US" sz="2000">
                <a:latin typeface="Calibri" pitchFamily="34" charset="0"/>
              </a:rPr>
              <a:t>Collision resolution by open addressing </a:t>
            </a:r>
          </a:p>
          <a:p>
            <a:pPr>
              <a:spcBef>
                <a:spcPct val="20000"/>
              </a:spcBef>
              <a:buFont typeface="Arial" charset="0"/>
              <a:buNone/>
            </a:pPr>
            <a:r>
              <a:rPr lang="en-US" altLang="en-US" sz="2000">
                <a:latin typeface="Calibri" pitchFamily="34" charset="0"/>
              </a:rPr>
              <a:t>Collision resolution by chaining</a:t>
            </a:r>
          </a:p>
          <a:p>
            <a:pPr>
              <a:spcBef>
                <a:spcPct val="20000"/>
              </a:spcBef>
              <a:buFont typeface="Arial" charset="0"/>
              <a:buNone/>
            </a:pPr>
            <a:r>
              <a:rPr lang="en-US" altLang="en-US" sz="2000" b="1" u="sng">
                <a:latin typeface="Calibri" pitchFamily="34" charset="0"/>
              </a:rPr>
              <a:t>Collision Resolution by Open Addressing</a:t>
            </a:r>
          </a:p>
          <a:p>
            <a:pPr>
              <a:spcBef>
                <a:spcPct val="20000"/>
              </a:spcBef>
              <a:buFont typeface="Arial" charset="0"/>
              <a:buNone/>
            </a:pPr>
            <a:r>
              <a:rPr lang="en-US" altLang="en-US" sz="2000">
                <a:latin typeface="Calibri" pitchFamily="34" charset="0"/>
              </a:rPr>
              <a:t>Once a collision takes place, open addressing computes new positions using a probe sequence and the next record is stored in that position. In this technique of collision resolution, all the values are stored in the hash table. The hash table will contain two types of values- either sentinel value (for example, -1) or a data value. The presence of sentinel value indicates that the location contains no data value at present but can be used to hold a value. </a:t>
            </a:r>
          </a:p>
          <a:p>
            <a:pPr>
              <a:spcBef>
                <a:spcPct val="20000"/>
              </a:spcBef>
              <a:buFont typeface="Arial" charset="0"/>
              <a:buNone/>
            </a:pPr>
            <a:r>
              <a:rPr lang="en-US" altLang="en-US" sz="2000">
                <a:latin typeface="Calibri" pitchFamily="34" charset="0"/>
              </a:rPr>
              <a:t>The process of examining memory locations in the hash table is called probing. Open addressing technique can be implemented using- linear probing, quadratic probing and double hashing. We will discuss all these techniques in this section.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Linear Probing</a:t>
            </a:r>
          </a:p>
        </p:txBody>
      </p:sp>
      <p:sp>
        <p:nvSpPr>
          <p:cNvPr id="27651" name="Rectangle 3"/>
          <p:cNvSpPr txBox="1">
            <a:spLocks noChangeArrowheads="1"/>
          </p:cNvSpPr>
          <p:nvPr/>
        </p:nvSpPr>
        <p:spPr bwMode="auto">
          <a:xfrm>
            <a:off x="228600" y="1143000"/>
            <a:ext cx="8763000" cy="2362200"/>
          </a:xfrm>
          <a:prstGeom prst="rect">
            <a:avLst/>
          </a:prstGeom>
          <a:noFill/>
          <a:ln w="9525">
            <a:noFill/>
            <a:miter lim="800000"/>
            <a:headEnd/>
            <a:tailEnd/>
          </a:ln>
        </p:spPr>
        <p:txBody>
          <a:bodyPr/>
          <a:lstStyle/>
          <a:p>
            <a:pPr>
              <a:lnSpc>
                <a:spcPct val="150000"/>
              </a:lnSpc>
              <a:spcBef>
                <a:spcPct val="20000"/>
              </a:spcBef>
              <a:buFont typeface="Arial" charset="0"/>
              <a:buNone/>
            </a:pPr>
            <a:r>
              <a:rPr lang="en-US" altLang="en-US" sz="2200">
                <a:latin typeface="Calibri" pitchFamily="34" charset="0"/>
              </a:rPr>
              <a:t>The simplest approach to resolve a collision is linear probing. In this technique, if a value is already stored at location generated by </a:t>
            </a:r>
            <a:r>
              <a:rPr lang="en-US" altLang="en-US" sz="2200" i="1">
                <a:latin typeface="Calibri" pitchFamily="34" charset="0"/>
              </a:rPr>
              <a:t>h(k),</a:t>
            </a:r>
            <a:r>
              <a:rPr lang="en-US" altLang="en-US" sz="2200">
                <a:latin typeface="Calibri" pitchFamily="34" charset="0"/>
              </a:rPr>
              <a:t> then the following hash function is used to resolve the collision.</a:t>
            </a:r>
          </a:p>
          <a:p>
            <a:pPr>
              <a:spcBef>
                <a:spcPct val="20000"/>
              </a:spcBef>
              <a:buFont typeface="Arial" charset="0"/>
              <a:buNone/>
            </a:pPr>
            <a:r>
              <a:rPr lang="en-US" altLang="en-US" sz="2200">
                <a:latin typeface="Calibri" pitchFamily="34" charset="0"/>
              </a:rPr>
              <a:t>			</a:t>
            </a:r>
            <a:r>
              <a:rPr lang="en-US" altLang="en-US" sz="2200" b="1">
                <a:latin typeface="Calibri" pitchFamily="34" charset="0"/>
              </a:rPr>
              <a:t>h(k, i) = [h’(k) + i] mod m</a:t>
            </a:r>
            <a:endParaRPr lang="en-US" altLang="en-US" sz="2200">
              <a:latin typeface="Calibri" pitchFamily="34" charset="0"/>
            </a:endParaRPr>
          </a:p>
          <a:p>
            <a:pPr>
              <a:spcBef>
                <a:spcPct val="20000"/>
              </a:spcBef>
              <a:buFont typeface="Arial" charset="0"/>
              <a:buNone/>
            </a:pPr>
            <a:r>
              <a:rPr lang="en-US" altLang="en-US" sz="2200">
                <a:latin typeface="Calibri" pitchFamily="34" charset="0"/>
              </a:rPr>
              <a:t>where, </a:t>
            </a:r>
            <a:r>
              <a:rPr lang="en-US" altLang="en-US" sz="2200" i="1">
                <a:latin typeface="Calibri" pitchFamily="34" charset="0"/>
              </a:rPr>
              <a:t>m</a:t>
            </a:r>
            <a:r>
              <a:rPr lang="en-US" altLang="en-US" sz="2200">
                <a:latin typeface="Calibri" pitchFamily="34" charset="0"/>
              </a:rPr>
              <a:t> is the size of the hash table, </a:t>
            </a:r>
            <a:r>
              <a:rPr lang="en-US" altLang="en-US" sz="2200" i="1">
                <a:latin typeface="Calibri" pitchFamily="34" charset="0"/>
              </a:rPr>
              <a:t>h’(k) = k mod m </a:t>
            </a:r>
            <a:r>
              <a:rPr lang="en-US" altLang="en-US" sz="2200">
                <a:latin typeface="Calibri" pitchFamily="34" charset="0"/>
              </a:rPr>
              <a:t>and</a:t>
            </a:r>
            <a:r>
              <a:rPr lang="en-US" altLang="en-US" sz="2200" i="1">
                <a:latin typeface="Calibri" pitchFamily="34" charset="0"/>
              </a:rPr>
              <a:t> i </a:t>
            </a:r>
            <a:r>
              <a:rPr lang="en-US" altLang="en-US" sz="2200">
                <a:latin typeface="Calibri" pitchFamily="34" charset="0"/>
              </a:rPr>
              <a:t>is the probe number and varies from </a:t>
            </a:r>
            <a:r>
              <a:rPr lang="en-US" altLang="en-US" sz="2200" i="1">
                <a:latin typeface="Calibri" pitchFamily="34" charset="0"/>
              </a:rPr>
              <a:t>0 </a:t>
            </a:r>
            <a:r>
              <a:rPr lang="en-US" altLang="en-US" sz="2200">
                <a:latin typeface="Calibri" pitchFamily="34" charset="0"/>
              </a:rPr>
              <a:t>to </a:t>
            </a:r>
            <a:r>
              <a:rPr lang="en-US" altLang="en-US" sz="2200" i="1">
                <a:latin typeface="Calibri" pitchFamily="34" charset="0"/>
              </a:rPr>
              <a:t>m-1</a:t>
            </a:r>
            <a:r>
              <a:rPr lang="en-US" altLang="en-US" sz="2200">
                <a:latin typeface="Calibri" pitchFamily="34" charset="0"/>
              </a:rPr>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Linear Probing  </a:t>
            </a:r>
          </a:p>
        </p:txBody>
      </p:sp>
      <p:sp>
        <p:nvSpPr>
          <p:cNvPr id="4" name="Rectangle 2"/>
          <p:cNvSpPr>
            <a:spLocks noChangeArrowheads="1"/>
          </p:cNvSpPr>
          <p:nvPr/>
        </p:nvSpPr>
        <p:spPr bwMode="auto">
          <a:xfrm>
            <a:off x="228600" y="1235075"/>
            <a:ext cx="8763000" cy="1446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eaLnBrk="0" hangingPunct="0">
              <a:defRPr/>
            </a:pPr>
            <a:r>
              <a:rPr lang="en-US" sz="2200" dirty="0">
                <a:latin typeface="+mn-lt"/>
              </a:rPr>
              <a:t>Example: Consider a hash table with size = 10. Using linear probing insert the keys 72, 27, 36, 24, 63, 81 and 92 into the table.</a:t>
            </a:r>
          </a:p>
          <a:p>
            <a:pPr eaLnBrk="0" hangingPunct="0">
              <a:defRPr/>
            </a:pPr>
            <a:r>
              <a:rPr lang="en-US" sz="2200" b="1" i="1" dirty="0">
                <a:latin typeface="+mn-lt"/>
              </a:rPr>
              <a:t>Let h’(k) = k mod m, m = 10</a:t>
            </a:r>
            <a:endParaRPr lang="en-US" sz="2200" dirty="0">
              <a:latin typeface="+mn-lt"/>
            </a:endParaRPr>
          </a:p>
          <a:p>
            <a:pPr eaLnBrk="0" hangingPunct="0">
              <a:defRPr/>
            </a:pPr>
            <a:r>
              <a:rPr lang="en-US" sz="2200" dirty="0">
                <a:latin typeface="+mn-lt"/>
              </a:rPr>
              <a:t>Initially the hash table can be given as,</a:t>
            </a:r>
          </a:p>
        </p:txBody>
      </p:sp>
      <p:sp>
        <p:nvSpPr>
          <p:cNvPr id="28676" name="Rectangle 3"/>
          <p:cNvSpPr>
            <a:spLocks noChangeArrowheads="1"/>
          </p:cNvSpPr>
          <p:nvPr/>
        </p:nvSpPr>
        <p:spPr bwMode="auto">
          <a:xfrm>
            <a:off x="2209800" y="2879725"/>
            <a:ext cx="4953000" cy="244475"/>
          </a:xfrm>
          <a:prstGeom prst="rect">
            <a:avLst/>
          </a:prstGeom>
          <a:noFill/>
          <a:ln w="9525">
            <a:noFill/>
            <a:miter lim="800000"/>
            <a:headEnd/>
            <a:tailEnd/>
          </a:ln>
          <a:effectLst/>
        </p:spPr>
        <p:txBody>
          <a:bodyPr anchor="ctr">
            <a:spAutoFit/>
          </a:bodyPr>
          <a:lstStyle/>
          <a:p>
            <a:pPr algn="just"/>
            <a:r>
              <a:rPr lang="en-US" altLang="en-US" sz="1000">
                <a:latin typeface="Courier New" pitchFamily="49" charset="0"/>
                <a:ea typeface="Times New Roman" pitchFamily="18" charset="0"/>
                <a:cs typeface="Courier New" pitchFamily="49" charset="0"/>
              </a:rPr>
              <a:t>0      1	 2     3	 4      5     6     7      8    9	</a:t>
            </a:r>
            <a:endParaRPr lang="en-US" altLang="en-US">
              <a:ea typeface="Times New Roman" pitchFamily="18" charset="0"/>
              <a:cs typeface="Courier New" pitchFamily="49" charset="0"/>
            </a:endParaRPr>
          </a:p>
        </p:txBody>
      </p:sp>
      <p:graphicFrame>
        <p:nvGraphicFramePr>
          <p:cNvPr id="8" name="Group 4"/>
          <p:cNvGraphicFramePr>
            <a:graphicFrameLocks noGrp="1"/>
          </p:cNvGraphicFramePr>
          <p:nvPr/>
        </p:nvGraphicFramePr>
        <p:xfrm>
          <a:off x="2133600" y="3108325"/>
          <a:ext cx="4762500" cy="244475"/>
        </p:xfrm>
        <a:graphic>
          <a:graphicData uri="http://schemas.openxmlformats.org/drawingml/2006/table">
            <a:tbl>
              <a:tblPr/>
              <a:tblGrid>
                <a:gridCol w="476250"/>
                <a:gridCol w="476250"/>
                <a:gridCol w="476250"/>
                <a:gridCol w="476250"/>
                <a:gridCol w="476250"/>
                <a:gridCol w="476250"/>
                <a:gridCol w="476250"/>
                <a:gridCol w="476250"/>
                <a:gridCol w="476250"/>
                <a:gridCol w="476250"/>
              </a:tblGrid>
              <a:tr h="2444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bl>
          </a:graphicData>
        </a:graphic>
      </p:graphicFrame>
      <p:sp>
        <p:nvSpPr>
          <p:cNvPr id="9" name="Rectangle 28"/>
          <p:cNvSpPr>
            <a:spLocks noChangeArrowheads="1"/>
          </p:cNvSpPr>
          <p:nvPr/>
        </p:nvSpPr>
        <p:spPr bwMode="auto">
          <a:xfrm>
            <a:off x="747713" y="3624263"/>
            <a:ext cx="5767387" cy="17859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eaLnBrk="0" hangingPunct="0">
              <a:defRPr/>
            </a:pPr>
            <a:r>
              <a:rPr lang="en-US" sz="2200" dirty="0">
                <a:latin typeface="+mn-lt"/>
              </a:rPr>
              <a:t>Step1:	Key = 72</a:t>
            </a:r>
          </a:p>
          <a:p>
            <a:pPr eaLnBrk="0" hangingPunct="0">
              <a:defRPr/>
            </a:pPr>
            <a:r>
              <a:rPr lang="en-US" sz="2200" dirty="0">
                <a:latin typeface="+mn-lt"/>
              </a:rPr>
              <a:t>	h(72, 0) = (72 mod 10 + 0) mod 10</a:t>
            </a:r>
          </a:p>
          <a:p>
            <a:pPr eaLnBrk="0" hangingPunct="0">
              <a:defRPr/>
            </a:pPr>
            <a:r>
              <a:rPr lang="en-US" sz="2200" dirty="0">
                <a:latin typeface="+mn-lt"/>
              </a:rPr>
              <a:t>		 = (2) mod 10</a:t>
            </a:r>
          </a:p>
          <a:p>
            <a:pPr eaLnBrk="0" hangingPunct="0">
              <a:defRPr/>
            </a:pPr>
            <a:r>
              <a:rPr lang="en-US" sz="2200" dirty="0">
                <a:latin typeface="+mn-lt"/>
              </a:rPr>
              <a:t>		 = 2</a:t>
            </a:r>
          </a:p>
          <a:p>
            <a:pPr eaLnBrk="0" hangingPunct="0">
              <a:defRPr/>
            </a:pPr>
            <a:r>
              <a:rPr lang="en-US" sz="2200" dirty="0">
                <a:latin typeface="+mn-lt"/>
              </a:rPr>
              <a:t>Since, T[2] is vacant, insert key 72 at this location</a:t>
            </a:r>
          </a:p>
        </p:txBody>
      </p:sp>
      <p:graphicFrame>
        <p:nvGraphicFramePr>
          <p:cNvPr id="10" name="Group 81"/>
          <p:cNvGraphicFramePr>
            <a:graphicFrameLocks/>
          </p:cNvGraphicFramePr>
          <p:nvPr/>
        </p:nvGraphicFramePr>
        <p:xfrm>
          <a:off x="2209800" y="5840413"/>
          <a:ext cx="4953000" cy="255587"/>
        </p:xfrm>
        <a:graphic>
          <a:graphicData uri="http://schemas.openxmlformats.org/drawingml/2006/table">
            <a:tbl>
              <a:tblPr/>
              <a:tblGrid>
                <a:gridCol w="495300"/>
                <a:gridCol w="495300"/>
                <a:gridCol w="495300"/>
                <a:gridCol w="495300"/>
                <a:gridCol w="495300"/>
                <a:gridCol w="495300"/>
                <a:gridCol w="495300"/>
                <a:gridCol w="495300"/>
                <a:gridCol w="495300"/>
                <a:gridCol w="495300"/>
              </a:tblGrid>
              <a:tr h="25558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0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0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Arial" charset="0"/>
                        </a:rPr>
                        <a:t>72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0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0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0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0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0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0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CC3300"/>
                          </a:solidFill>
                          <a:effectLst/>
                          <a:latin typeface="Courier New" pitchFamily="49" charset="0"/>
                          <a:ea typeface="Times New Roman" pitchFamily="18" charset="0"/>
                          <a:cs typeface="Courier New" pitchFamily="49" charset="0"/>
                        </a:rPr>
                        <a:t>-1</a:t>
                      </a:r>
                      <a:endParaRPr kumimoji="0" lang="en-US" sz="1000" b="1" i="0" u="none" strike="noStrike" cap="none" normalizeH="0" baseline="0" dirty="0" smtClean="0">
                        <a:ln>
                          <a:noFill/>
                        </a:ln>
                        <a:solidFill>
                          <a:srgbClr val="CC3300"/>
                        </a:solidFill>
                        <a:effectLst/>
                        <a:latin typeface="Arial" charset="0"/>
                        <a:ea typeface="Times New Roman" pitchFamily="18" charset="0"/>
                        <a:cs typeface="Courier New"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bl>
          </a:graphicData>
        </a:graphic>
      </p:graphicFrame>
      <p:sp>
        <p:nvSpPr>
          <p:cNvPr id="28726" name="Rectangle 53"/>
          <p:cNvSpPr>
            <a:spLocks noChangeArrowheads="1"/>
          </p:cNvSpPr>
          <p:nvPr/>
        </p:nvSpPr>
        <p:spPr bwMode="auto">
          <a:xfrm>
            <a:off x="2286000" y="5538788"/>
            <a:ext cx="4953000" cy="244475"/>
          </a:xfrm>
          <a:prstGeom prst="rect">
            <a:avLst/>
          </a:prstGeom>
          <a:noFill/>
          <a:ln w="9525">
            <a:noFill/>
            <a:miter lim="800000"/>
            <a:headEnd/>
            <a:tailEnd/>
          </a:ln>
          <a:effectLst/>
        </p:spPr>
        <p:txBody>
          <a:bodyPr anchor="ctr">
            <a:spAutoFit/>
          </a:bodyPr>
          <a:lstStyle/>
          <a:p>
            <a:pPr algn="just"/>
            <a:r>
              <a:rPr lang="en-US" altLang="en-US" sz="1000">
                <a:latin typeface="Courier New" pitchFamily="49" charset="0"/>
                <a:ea typeface="Times New Roman" pitchFamily="18" charset="0"/>
                <a:cs typeface="Courier New" pitchFamily="49" charset="0"/>
              </a:rPr>
              <a:t>0      1	 2     3	 4      5     6     7      8    9	</a:t>
            </a:r>
            <a:endParaRPr lang="en-US" altLang="en-US">
              <a:ea typeface="Times New Roman" pitchFamily="18" charset="0"/>
              <a:cs typeface="Courier New"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Linear Probing  </a:t>
            </a:r>
          </a:p>
        </p:txBody>
      </p:sp>
      <p:sp>
        <p:nvSpPr>
          <p:cNvPr id="12" name="Rectangle 54"/>
          <p:cNvSpPr>
            <a:spLocks noChangeArrowheads="1"/>
          </p:cNvSpPr>
          <p:nvPr/>
        </p:nvSpPr>
        <p:spPr bwMode="auto">
          <a:xfrm>
            <a:off x="381000" y="1490663"/>
            <a:ext cx="5767388" cy="17859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eaLnBrk="0" hangingPunct="0">
              <a:defRPr/>
            </a:pPr>
            <a:r>
              <a:rPr lang="en-US" sz="2200" b="1" dirty="0">
                <a:latin typeface="+mn-lt"/>
              </a:rPr>
              <a:t>Step2:</a:t>
            </a:r>
            <a:r>
              <a:rPr lang="en-US" sz="2200" dirty="0">
                <a:latin typeface="+mn-lt"/>
              </a:rPr>
              <a:t>	Key = 27</a:t>
            </a:r>
          </a:p>
          <a:p>
            <a:pPr eaLnBrk="0" hangingPunct="0">
              <a:defRPr/>
            </a:pPr>
            <a:r>
              <a:rPr lang="en-US" sz="2200" dirty="0">
                <a:latin typeface="+mn-lt"/>
              </a:rPr>
              <a:t>	h(27, 0) = (27 mod 10 + 0) mod 10</a:t>
            </a:r>
          </a:p>
          <a:p>
            <a:pPr eaLnBrk="0" hangingPunct="0">
              <a:defRPr/>
            </a:pPr>
            <a:r>
              <a:rPr lang="en-US" sz="2200" dirty="0">
                <a:latin typeface="+mn-lt"/>
              </a:rPr>
              <a:t>		 = (7) mod 10</a:t>
            </a:r>
          </a:p>
          <a:p>
            <a:pPr eaLnBrk="0" hangingPunct="0">
              <a:defRPr/>
            </a:pPr>
            <a:r>
              <a:rPr lang="en-US" sz="2200" dirty="0">
                <a:latin typeface="+mn-lt"/>
              </a:rPr>
              <a:t>		 = 7</a:t>
            </a:r>
          </a:p>
          <a:p>
            <a:pPr eaLnBrk="0" hangingPunct="0">
              <a:defRPr/>
            </a:pPr>
            <a:r>
              <a:rPr lang="en-US" sz="2200" dirty="0">
                <a:latin typeface="+mn-lt"/>
              </a:rPr>
              <a:t>Since, T[7] is vacant, insert key 27 at this location</a:t>
            </a:r>
          </a:p>
        </p:txBody>
      </p:sp>
      <p:graphicFrame>
        <p:nvGraphicFramePr>
          <p:cNvPr id="13" name="Group 55"/>
          <p:cNvGraphicFramePr>
            <a:graphicFrameLocks noGrp="1"/>
          </p:cNvGraphicFramePr>
          <p:nvPr/>
        </p:nvGraphicFramePr>
        <p:xfrm>
          <a:off x="2209800" y="6145213"/>
          <a:ext cx="4953000" cy="255587"/>
        </p:xfrm>
        <a:graphic>
          <a:graphicData uri="http://schemas.openxmlformats.org/drawingml/2006/table">
            <a:tbl>
              <a:tblPr/>
              <a:tblGrid>
                <a:gridCol w="495300"/>
                <a:gridCol w="495300"/>
                <a:gridCol w="495300"/>
                <a:gridCol w="495300"/>
                <a:gridCol w="495300"/>
                <a:gridCol w="495300"/>
                <a:gridCol w="495300"/>
                <a:gridCol w="495300"/>
                <a:gridCol w="495300"/>
                <a:gridCol w="495300"/>
              </a:tblGrid>
              <a:tr h="25558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CC3300"/>
                          </a:solidFill>
                          <a:effectLst/>
                          <a:latin typeface="Courier New" pitchFamily="49" charset="0"/>
                          <a:ea typeface="Times New Roman" pitchFamily="18" charset="0"/>
                          <a:cs typeface="Courier New" pitchFamily="49" charset="0"/>
                        </a:rPr>
                        <a:t>-1</a:t>
                      </a:r>
                      <a:endParaRPr kumimoji="0" lang="en-US" sz="1000" b="1" i="0" u="none" strike="noStrike" cap="none" normalizeH="0" baseline="0" dirty="0" smtClean="0">
                        <a:ln>
                          <a:noFill/>
                        </a:ln>
                        <a:solidFill>
                          <a:srgbClr val="CC3300"/>
                        </a:solidFill>
                        <a:effectLst/>
                        <a:latin typeface="Arial" charset="0"/>
                        <a:ea typeface="Times New Roman" pitchFamily="18" charset="0"/>
                        <a:cs typeface="Courier New"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0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Arial" charset="0"/>
                        </a:rPr>
                        <a:t>72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CC3300"/>
                          </a:solidFill>
                          <a:effectLst/>
                          <a:latin typeface="Courier New" pitchFamily="49" charset="0"/>
                          <a:ea typeface="Times New Roman" pitchFamily="18" charset="0"/>
                          <a:cs typeface="Courier New" pitchFamily="49" charset="0"/>
                        </a:rPr>
                        <a:t>-1</a:t>
                      </a:r>
                      <a:endParaRPr kumimoji="0" lang="en-US" sz="1000" b="1" i="0" u="none" strike="noStrike" cap="none" normalizeH="0" baseline="0" dirty="0" smtClean="0">
                        <a:ln>
                          <a:noFill/>
                        </a:ln>
                        <a:solidFill>
                          <a:srgbClr val="CC3300"/>
                        </a:solidFill>
                        <a:effectLst/>
                        <a:latin typeface="Arial" charset="0"/>
                        <a:ea typeface="Times New Roman" pitchFamily="18" charset="0"/>
                        <a:cs typeface="Courier New"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0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0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36</a:t>
                      </a:r>
                      <a:endParaRPr kumimoji="0" lang="en-US" sz="10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27</a:t>
                      </a:r>
                      <a:endParaRPr kumimoji="0" lang="en-US" sz="10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0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0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bl>
          </a:graphicData>
        </a:graphic>
      </p:graphicFrame>
      <p:sp>
        <p:nvSpPr>
          <p:cNvPr id="29724" name="Rectangle 79"/>
          <p:cNvSpPr>
            <a:spLocks noChangeArrowheads="1"/>
          </p:cNvSpPr>
          <p:nvPr/>
        </p:nvSpPr>
        <p:spPr bwMode="auto">
          <a:xfrm>
            <a:off x="2286000" y="5840413"/>
            <a:ext cx="4953000" cy="244475"/>
          </a:xfrm>
          <a:prstGeom prst="rect">
            <a:avLst/>
          </a:prstGeom>
          <a:noFill/>
          <a:ln w="9525">
            <a:noFill/>
            <a:miter lim="800000"/>
            <a:headEnd/>
            <a:tailEnd/>
          </a:ln>
          <a:effectLst/>
        </p:spPr>
        <p:txBody>
          <a:bodyPr anchor="ctr">
            <a:spAutoFit/>
          </a:bodyPr>
          <a:lstStyle/>
          <a:p>
            <a:pPr algn="just"/>
            <a:r>
              <a:rPr lang="en-US" altLang="en-US" sz="1000">
                <a:latin typeface="Courier New" pitchFamily="49" charset="0"/>
                <a:ea typeface="Times New Roman" pitchFamily="18" charset="0"/>
                <a:cs typeface="Courier New" pitchFamily="49" charset="0"/>
              </a:rPr>
              <a:t>0      1	 2     3	 4      5     6     7      8    9	</a:t>
            </a:r>
            <a:endParaRPr lang="en-US" altLang="en-US">
              <a:ea typeface="Times New Roman" pitchFamily="18" charset="0"/>
              <a:cs typeface="Courier New" pitchFamily="49" charset="0"/>
            </a:endParaRPr>
          </a:p>
        </p:txBody>
      </p:sp>
      <p:sp>
        <p:nvSpPr>
          <p:cNvPr id="15" name="Rectangle 80"/>
          <p:cNvSpPr>
            <a:spLocks noChangeArrowheads="1"/>
          </p:cNvSpPr>
          <p:nvPr/>
        </p:nvSpPr>
        <p:spPr bwMode="auto">
          <a:xfrm>
            <a:off x="381000" y="3776663"/>
            <a:ext cx="5830888" cy="17859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eaLnBrk="0" hangingPunct="0">
              <a:defRPr/>
            </a:pPr>
            <a:r>
              <a:rPr lang="en-US" sz="2200" b="1" dirty="0">
                <a:latin typeface="+mn-lt"/>
              </a:rPr>
              <a:t>Step3:</a:t>
            </a:r>
            <a:r>
              <a:rPr lang="en-US" sz="2200" dirty="0">
                <a:latin typeface="+mn-lt"/>
              </a:rPr>
              <a:t>	Key = 36</a:t>
            </a:r>
          </a:p>
          <a:p>
            <a:pPr eaLnBrk="0" hangingPunct="0">
              <a:defRPr/>
            </a:pPr>
            <a:r>
              <a:rPr lang="en-US" sz="2200" dirty="0">
                <a:latin typeface="+mn-lt"/>
              </a:rPr>
              <a:t>	h(36, 0) = (36 mod 10 + 0) mod 10</a:t>
            </a:r>
          </a:p>
          <a:p>
            <a:pPr eaLnBrk="0" hangingPunct="0">
              <a:defRPr/>
            </a:pPr>
            <a:r>
              <a:rPr lang="en-US" sz="2200" dirty="0">
                <a:latin typeface="+mn-lt"/>
              </a:rPr>
              <a:t>		 = (6) mod 10</a:t>
            </a:r>
          </a:p>
          <a:p>
            <a:pPr eaLnBrk="0" hangingPunct="0">
              <a:defRPr/>
            </a:pPr>
            <a:r>
              <a:rPr lang="en-US" sz="2200" dirty="0">
                <a:latin typeface="+mn-lt"/>
              </a:rPr>
              <a:t>		 = 6</a:t>
            </a:r>
          </a:p>
          <a:p>
            <a:pPr eaLnBrk="0" hangingPunct="0">
              <a:defRPr/>
            </a:pPr>
            <a:r>
              <a:rPr lang="en-US" sz="2200" dirty="0">
                <a:latin typeface="+mn-lt"/>
              </a:rPr>
              <a:t>Since, T[6] is vacant, insert key 36 at this location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Linear Probing  </a:t>
            </a:r>
          </a:p>
        </p:txBody>
      </p:sp>
      <p:sp>
        <p:nvSpPr>
          <p:cNvPr id="8" name="Rectangle 2"/>
          <p:cNvSpPr>
            <a:spLocks noChangeArrowheads="1"/>
          </p:cNvSpPr>
          <p:nvPr/>
        </p:nvSpPr>
        <p:spPr bwMode="auto">
          <a:xfrm>
            <a:off x="604838" y="1109663"/>
            <a:ext cx="5767387" cy="17859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eaLnBrk="0" hangingPunct="0">
              <a:defRPr/>
            </a:pPr>
            <a:r>
              <a:rPr lang="en-US" sz="2200" b="1" dirty="0">
                <a:latin typeface="+mn-lt"/>
              </a:rPr>
              <a:t>Step4:</a:t>
            </a:r>
            <a:r>
              <a:rPr lang="en-US" sz="2200" dirty="0">
                <a:latin typeface="+mn-lt"/>
              </a:rPr>
              <a:t>	Key = 24</a:t>
            </a:r>
          </a:p>
          <a:p>
            <a:pPr eaLnBrk="0" hangingPunct="0">
              <a:defRPr/>
            </a:pPr>
            <a:r>
              <a:rPr lang="en-US" sz="2200" dirty="0">
                <a:latin typeface="+mn-lt"/>
              </a:rPr>
              <a:t>	h(24, 0) = (24 mod 10 + 0) mod 10</a:t>
            </a:r>
          </a:p>
          <a:p>
            <a:pPr eaLnBrk="0" hangingPunct="0">
              <a:defRPr/>
            </a:pPr>
            <a:r>
              <a:rPr lang="en-US" sz="2200" dirty="0">
                <a:latin typeface="+mn-lt"/>
              </a:rPr>
              <a:t>		 = (4) mod 10</a:t>
            </a:r>
          </a:p>
          <a:p>
            <a:pPr eaLnBrk="0" hangingPunct="0">
              <a:defRPr/>
            </a:pPr>
            <a:r>
              <a:rPr lang="en-US" sz="2200" dirty="0">
                <a:latin typeface="+mn-lt"/>
              </a:rPr>
              <a:t>		 = 4</a:t>
            </a:r>
          </a:p>
          <a:p>
            <a:pPr eaLnBrk="0" hangingPunct="0">
              <a:defRPr/>
            </a:pPr>
            <a:r>
              <a:rPr lang="en-US" sz="2200" dirty="0">
                <a:latin typeface="+mn-lt"/>
              </a:rPr>
              <a:t>Since, T[4] is vacant, insert key 24 at this location</a:t>
            </a:r>
          </a:p>
        </p:txBody>
      </p:sp>
      <p:graphicFrame>
        <p:nvGraphicFramePr>
          <p:cNvPr id="9" name="Group 3"/>
          <p:cNvGraphicFramePr>
            <a:graphicFrameLocks noGrp="1"/>
          </p:cNvGraphicFramePr>
          <p:nvPr/>
        </p:nvGraphicFramePr>
        <p:xfrm>
          <a:off x="2362200" y="3249613"/>
          <a:ext cx="4953000" cy="255587"/>
        </p:xfrm>
        <a:graphic>
          <a:graphicData uri="http://schemas.openxmlformats.org/drawingml/2006/table">
            <a:tbl>
              <a:tblPr/>
              <a:tblGrid>
                <a:gridCol w="495300"/>
                <a:gridCol w="495300"/>
                <a:gridCol w="495300"/>
                <a:gridCol w="495300"/>
                <a:gridCol w="495300"/>
                <a:gridCol w="495300"/>
                <a:gridCol w="495300"/>
                <a:gridCol w="495300"/>
                <a:gridCol w="495300"/>
                <a:gridCol w="495300"/>
              </a:tblGrid>
              <a:tr h="25558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0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0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Arial" charset="0"/>
                        </a:rPr>
                        <a:t>72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0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24</a:t>
                      </a:r>
                      <a:endParaRPr kumimoji="0" lang="en-US" sz="10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0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36</a:t>
                      </a:r>
                      <a:endParaRPr kumimoji="0" lang="en-US" sz="10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27</a:t>
                      </a:r>
                      <a:endParaRPr kumimoji="0" lang="en-US" sz="10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0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0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bl>
          </a:graphicData>
        </a:graphic>
      </p:graphicFrame>
      <p:sp>
        <p:nvSpPr>
          <p:cNvPr id="30748" name="Rectangle 27"/>
          <p:cNvSpPr>
            <a:spLocks noChangeArrowheads="1"/>
          </p:cNvSpPr>
          <p:nvPr/>
        </p:nvSpPr>
        <p:spPr bwMode="auto">
          <a:xfrm>
            <a:off x="2438400" y="2944813"/>
            <a:ext cx="4953000" cy="244475"/>
          </a:xfrm>
          <a:prstGeom prst="rect">
            <a:avLst/>
          </a:prstGeom>
          <a:noFill/>
          <a:ln w="9525">
            <a:noFill/>
            <a:miter lim="800000"/>
            <a:headEnd/>
            <a:tailEnd/>
          </a:ln>
          <a:effectLst/>
        </p:spPr>
        <p:txBody>
          <a:bodyPr anchor="ctr">
            <a:spAutoFit/>
          </a:bodyPr>
          <a:lstStyle/>
          <a:p>
            <a:pPr algn="just"/>
            <a:r>
              <a:rPr lang="en-US" altLang="en-US" sz="1000">
                <a:latin typeface="Courier New" pitchFamily="49" charset="0"/>
                <a:ea typeface="Times New Roman" pitchFamily="18" charset="0"/>
                <a:cs typeface="Courier New" pitchFamily="49" charset="0"/>
              </a:rPr>
              <a:t>0      1	 2     3	 4      5     6     7      8    9	</a:t>
            </a:r>
            <a:endParaRPr lang="en-US" altLang="en-US">
              <a:ea typeface="Times New Roman" pitchFamily="18" charset="0"/>
              <a:cs typeface="Courier New" pitchFamily="49" charset="0"/>
            </a:endParaRPr>
          </a:p>
        </p:txBody>
      </p:sp>
      <p:sp>
        <p:nvSpPr>
          <p:cNvPr id="11" name="Rectangle 28"/>
          <p:cNvSpPr>
            <a:spLocks noChangeArrowheads="1"/>
          </p:cNvSpPr>
          <p:nvPr/>
        </p:nvSpPr>
        <p:spPr bwMode="auto">
          <a:xfrm>
            <a:off x="668338" y="3776663"/>
            <a:ext cx="5767387" cy="17859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eaLnBrk="0" hangingPunct="0">
              <a:defRPr/>
            </a:pPr>
            <a:r>
              <a:rPr lang="en-US" sz="2200" b="1" dirty="0">
                <a:latin typeface="+mn-lt"/>
              </a:rPr>
              <a:t>Step5:</a:t>
            </a:r>
            <a:r>
              <a:rPr lang="en-US" sz="2200" dirty="0">
                <a:latin typeface="+mn-lt"/>
              </a:rPr>
              <a:t>	Key = 63</a:t>
            </a:r>
          </a:p>
          <a:p>
            <a:pPr eaLnBrk="0" hangingPunct="0">
              <a:defRPr/>
            </a:pPr>
            <a:r>
              <a:rPr lang="en-US" sz="2200" dirty="0">
                <a:latin typeface="+mn-lt"/>
              </a:rPr>
              <a:t>	h(63, 0) = (63 mod 10 + 0) mod 10</a:t>
            </a:r>
          </a:p>
          <a:p>
            <a:pPr eaLnBrk="0" hangingPunct="0">
              <a:defRPr/>
            </a:pPr>
            <a:r>
              <a:rPr lang="en-US" sz="2200" dirty="0">
                <a:latin typeface="+mn-lt"/>
              </a:rPr>
              <a:t>		 = (3) mod 10</a:t>
            </a:r>
          </a:p>
          <a:p>
            <a:pPr eaLnBrk="0" hangingPunct="0">
              <a:defRPr/>
            </a:pPr>
            <a:r>
              <a:rPr lang="en-US" sz="2200" dirty="0">
                <a:latin typeface="+mn-lt"/>
              </a:rPr>
              <a:t>		 = 3</a:t>
            </a:r>
          </a:p>
          <a:p>
            <a:pPr eaLnBrk="0" hangingPunct="0">
              <a:defRPr/>
            </a:pPr>
            <a:r>
              <a:rPr lang="en-US" sz="2200" dirty="0">
                <a:latin typeface="+mn-lt"/>
              </a:rPr>
              <a:t>Since, T[3] is vacant, insert key 63 at this location</a:t>
            </a:r>
          </a:p>
        </p:txBody>
      </p:sp>
      <p:graphicFrame>
        <p:nvGraphicFramePr>
          <p:cNvPr id="16" name="Group 29"/>
          <p:cNvGraphicFramePr>
            <a:graphicFrameLocks noGrp="1"/>
          </p:cNvGraphicFramePr>
          <p:nvPr/>
        </p:nvGraphicFramePr>
        <p:xfrm>
          <a:off x="2209800" y="5927725"/>
          <a:ext cx="4953000" cy="244475"/>
        </p:xfrm>
        <a:graphic>
          <a:graphicData uri="http://schemas.openxmlformats.org/drawingml/2006/table">
            <a:tbl>
              <a:tblPr/>
              <a:tblGrid>
                <a:gridCol w="495300"/>
                <a:gridCol w="495300"/>
                <a:gridCol w="495300"/>
                <a:gridCol w="495300"/>
                <a:gridCol w="495300"/>
                <a:gridCol w="495300"/>
                <a:gridCol w="495300"/>
                <a:gridCol w="495300"/>
                <a:gridCol w="495300"/>
                <a:gridCol w="495300"/>
              </a:tblGrid>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0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0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Arial" charset="0"/>
                        </a:rPr>
                        <a:t>72</a:t>
                      </a: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63</a:t>
                      </a:r>
                      <a:endParaRPr kumimoji="0" lang="en-US" sz="10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24</a:t>
                      </a:r>
                      <a:endParaRPr kumimoji="0" lang="en-US" sz="10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0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36</a:t>
                      </a:r>
                      <a:endParaRPr kumimoji="0" lang="en-US" sz="10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27</a:t>
                      </a:r>
                      <a:endParaRPr kumimoji="0" lang="en-US" sz="10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0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0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bl>
          </a:graphicData>
        </a:graphic>
      </p:graphicFrame>
      <p:sp>
        <p:nvSpPr>
          <p:cNvPr id="30774" name="Rectangle 53"/>
          <p:cNvSpPr>
            <a:spLocks noChangeArrowheads="1"/>
          </p:cNvSpPr>
          <p:nvPr/>
        </p:nvSpPr>
        <p:spPr bwMode="auto">
          <a:xfrm>
            <a:off x="2286000" y="5622925"/>
            <a:ext cx="4953000" cy="244475"/>
          </a:xfrm>
          <a:prstGeom prst="rect">
            <a:avLst/>
          </a:prstGeom>
          <a:noFill/>
          <a:ln w="9525">
            <a:noFill/>
            <a:miter lim="800000"/>
            <a:headEnd/>
            <a:tailEnd/>
          </a:ln>
          <a:effectLst/>
        </p:spPr>
        <p:txBody>
          <a:bodyPr anchor="ctr">
            <a:spAutoFit/>
          </a:bodyPr>
          <a:lstStyle/>
          <a:p>
            <a:pPr algn="just"/>
            <a:r>
              <a:rPr lang="en-US" altLang="en-US" sz="1000">
                <a:latin typeface="Courier New" pitchFamily="49" charset="0"/>
                <a:ea typeface="Times New Roman" pitchFamily="18" charset="0"/>
                <a:cs typeface="Courier New" pitchFamily="49" charset="0"/>
              </a:rPr>
              <a:t>0      1	 2     3	 4      5     6     7      8    9	</a:t>
            </a:r>
            <a:endParaRPr lang="en-US" altLang="en-US">
              <a:ea typeface="Times New Roman" pitchFamily="18" charset="0"/>
              <a:cs typeface="Courier New" pitchFamily="49"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Linear Probing  </a:t>
            </a:r>
          </a:p>
        </p:txBody>
      </p:sp>
      <p:sp>
        <p:nvSpPr>
          <p:cNvPr id="12" name="Rectangle 54"/>
          <p:cNvSpPr>
            <a:spLocks noChangeArrowheads="1"/>
          </p:cNvSpPr>
          <p:nvPr/>
        </p:nvSpPr>
        <p:spPr bwMode="auto">
          <a:xfrm>
            <a:off x="211138" y="1111250"/>
            <a:ext cx="5275262" cy="1631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eaLnBrk="0" hangingPunct="0">
              <a:defRPr/>
            </a:pPr>
            <a:r>
              <a:rPr lang="en-US" sz="2000" b="1" dirty="0">
                <a:latin typeface="+mn-lt"/>
              </a:rPr>
              <a:t>Step6:</a:t>
            </a:r>
            <a:r>
              <a:rPr lang="en-US" sz="2000" dirty="0">
                <a:latin typeface="+mn-lt"/>
              </a:rPr>
              <a:t>	Key = 81</a:t>
            </a:r>
          </a:p>
          <a:p>
            <a:pPr eaLnBrk="0" hangingPunct="0">
              <a:defRPr/>
            </a:pPr>
            <a:r>
              <a:rPr lang="en-US" sz="2000" dirty="0">
                <a:latin typeface="+mn-lt"/>
              </a:rPr>
              <a:t>	h(81, 0) = (81 mod 10 + 0) mod 10</a:t>
            </a:r>
          </a:p>
          <a:p>
            <a:pPr eaLnBrk="0" hangingPunct="0">
              <a:defRPr/>
            </a:pPr>
            <a:r>
              <a:rPr lang="en-US" sz="2000" dirty="0">
                <a:latin typeface="+mn-lt"/>
              </a:rPr>
              <a:t>		 = (1) mod 10</a:t>
            </a:r>
          </a:p>
          <a:p>
            <a:pPr eaLnBrk="0" hangingPunct="0">
              <a:defRPr/>
            </a:pPr>
            <a:r>
              <a:rPr lang="en-US" sz="2000" dirty="0">
                <a:latin typeface="+mn-lt"/>
              </a:rPr>
              <a:t>		 = 1</a:t>
            </a:r>
          </a:p>
          <a:p>
            <a:pPr eaLnBrk="0" hangingPunct="0">
              <a:defRPr/>
            </a:pPr>
            <a:r>
              <a:rPr lang="en-US" sz="2000" dirty="0">
                <a:latin typeface="+mn-lt"/>
              </a:rPr>
              <a:t>Since, T[1] is vacant, insert key 81 at this location</a:t>
            </a:r>
          </a:p>
        </p:txBody>
      </p:sp>
      <p:graphicFrame>
        <p:nvGraphicFramePr>
          <p:cNvPr id="13" name="Group 55"/>
          <p:cNvGraphicFramePr>
            <a:graphicFrameLocks noGrp="1"/>
          </p:cNvGraphicFramePr>
          <p:nvPr/>
        </p:nvGraphicFramePr>
        <p:xfrm>
          <a:off x="2057400" y="2971800"/>
          <a:ext cx="4953000" cy="244475"/>
        </p:xfrm>
        <a:graphic>
          <a:graphicData uri="http://schemas.openxmlformats.org/drawingml/2006/table">
            <a:tbl>
              <a:tblPr/>
              <a:tblGrid>
                <a:gridCol w="495300"/>
                <a:gridCol w="495300"/>
                <a:gridCol w="495300"/>
                <a:gridCol w="495300"/>
                <a:gridCol w="495300"/>
                <a:gridCol w="495300"/>
                <a:gridCol w="495300"/>
                <a:gridCol w="495300"/>
                <a:gridCol w="495300"/>
                <a:gridCol w="495300"/>
              </a:tblGrid>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0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81</a:t>
                      </a:r>
                      <a:endParaRPr kumimoji="0" lang="en-US" sz="10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Arial" charset="0"/>
                        </a:rPr>
                        <a:t>72</a:t>
                      </a: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63</a:t>
                      </a:r>
                      <a:endParaRPr kumimoji="0" lang="en-US" sz="10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24</a:t>
                      </a:r>
                      <a:endParaRPr kumimoji="0" lang="en-US" sz="10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0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36</a:t>
                      </a:r>
                      <a:endParaRPr kumimoji="0" lang="en-US" sz="10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27</a:t>
                      </a:r>
                      <a:endParaRPr kumimoji="0" lang="en-US" sz="10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0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0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bl>
          </a:graphicData>
        </a:graphic>
      </p:graphicFrame>
      <p:sp>
        <p:nvSpPr>
          <p:cNvPr id="31772" name="Rectangle 79"/>
          <p:cNvSpPr>
            <a:spLocks noChangeArrowheads="1"/>
          </p:cNvSpPr>
          <p:nvPr/>
        </p:nvSpPr>
        <p:spPr bwMode="auto">
          <a:xfrm>
            <a:off x="2133600" y="2667000"/>
            <a:ext cx="4953000" cy="244475"/>
          </a:xfrm>
          <a:prstGeom prst="rect">
            <a:avLst/>
          </a:prstGeom>
          <a:noFill/>
          <a:ln w="9525">
            <a:noFill/>
            <a:miter lim="800000"/>
            <a:headEnd/>
            <a:tailEnd/>
          </a:ln>
          <a:effectLst/>
        </p:spPr>
        <p:txBody>
          <a:bodyPr anchor="ctr">
            <a:spAutoFit/>
          </a:bodyPr>
          <a:lstStyle/>
          <a:p>
            <a:pPr algn="just"/>
            <a:r>
              <a:rPr lang="en-US" altLang="en-US" sz="1000">
                <a:latin typeface="Courier New" pitchFamily="49" charset="0"/>
                <a:ea typeface="Times New Roman" pitchFamily="18" charset="0"/>
                <a:cs typeface="Courier New" pitchFamily="49" charset="0"/>
              </a:rPr>
              <a:t>0      1	 2     3	 4      5     6     7      8    9	</a:t>
            </a:r>
            <a:endParaRPr lang="en-US" altLang="en-US">
              <a:ea typeface="Times New Roman" pitchFamily="18" charset="0"/>
              <a:cs typeface="Courier New" pitchFamily="49" charset="0"/>
            </a:endParaRPr>
          </a:p>
        </p:txBody>
      </p:sp>
      <p:sp>
        <p:nvSpPr>
          <p:cNvPr id="15" name="Rectangle 80"/>
          <p:cNvSpPr>
            <a:spLocks noChangeArrowheads="1"/>
          </p:cNvSpPr>
          <p:nvPr/>
        </p:nvSpPr>
        <p:spPr bwMode="auto">
          <a:xfrm>
            <a:off x="228600" y="3459163"/>
            <a:ext cx="8839200" cy="31702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eaLnBrk="0" hangingPunct="0">
              <a:defRPr/>
            </a:pPr>
            <a:r>
              <a:rPr lang="en-US" sz="2000" b="1" dirty="0">
                <a:latin typeface="+mn-lt"/>
              </a:rPr>
              <a:t>Step7:</a:t>
            </a:r>
            <a:r>
              <a:rPr lang="en-US" sz="2000" dirty="0">
                <a:latin typeface="+mn-lt"/>
              </a:rPr>
              <a:t>	Key = 92</a:t>
            </a:r>
          </a:p>
          <a:p>
            <a:pPr eaLnBrk="0" hangingPunct="0">
              <a:defRPr/>
            </a:pPr>
            <a:r>
              <a:rPr lang="en-US" sz="2000" dirty="0">
                <a:latin typeface="+mn-lt"/>
              </a:rPr>
              <a:t>	h(92, 0) = (92 mod 10 + 0) mod 10</a:t>
            </a:r>
          </a:p>
          <a:p>
            <a:pPr eaLnBrk="0" hangingPunct="0">
              <a:defRPr/>
            </a:pPr>
            <a:r>
              <a:rPr lang="en-US" sz="2000" dirty="0">
                <a:latin typeface="+mn-lt"/>
              </a:rPr>
              <a:t>		 = (2) mod 10</a:t>
            </a:r>
          </a:p>
          <a:p>
            <a:pPr eaLnBrk="0" hangingPunct="0">
              <a:defRPr/>
            </a:pPr>
            <a:r>
              <a:rPr lang="en-US" sz="2000" dirty="0">
                <a:latin typeface="+mn-lt"/>
              </a:rPr>
              <a:t>		 = 2</a:t>
            </a:r>
          </a:p>
          <a:p>
            <a:pPr eaLnBrk="0" hangingPunct="0">
              <a:defRPr/>
            </a:pPr>
            <a:r>
              <a:rPr lang="en-US" sz="2000" dirty="0">
                <a:latin typeface="+mn-lt"/>
              </a:rPr>
              <a:t>Now, T[2] is occupied, so we cannot store the key 92 in T[2]. Therefore, try again for next location. Thus probe, i = 1, this time. </a:t>
            </a:r>
          </a:p>
          <a:p>
            <a:pPr eaLnBrk="0" hangingPunct="0">
              <a:defRPr/>
            </a:pPr>
            <a:r>
              <a:rPr lang="en-US" sz="2000" dirty="0">
                <a:latin typeface="+mn-lt"/>
              </a:rPr>
              <a:t>Key = 92</a:t>
            </a:r>
          </a:p>
          <a:p>
            <a:pPr eaLnBrk="0" hangingPunct="0">
              <a:defRPr/>
            </a:pPr>
            <a:r>
              <a:rPr lang="en-US" sz="2000" dirty="0">
                <a:latin typeface="+mn-lt"/>
              </a:rPr>
              <a:t>	h(92, 1) = (92 mod 10 + 1) mod 10</a:t>
            </a:r>
          </a:p>
          <a:p>
            <a:pPr eaLnBrk="0" hangingPunct="0">
              <a:defRPr/>
            </a:pPr>
            <a:r>
              <a:rPr lang="en-US" sz="2000" dirty="0">
                <a:latin typeface="+mn-lt"/>
              </a:rPr>
              <a:t>		 = (2 + 1) mod 10</a:t>
            </a:r>
          </a:p>
          <a:p>
            <a:pPr eaLnBrk="0" hangingPunct="0">
              <a:defRPr/>
            </a:pPr>
            <a:r>
              <a:rPr lang="en-US" sz="2000" dirty="0">
                <a:latin typeface="+mn-lt"/>
              </a:rPr>
              <a:t>		 = 3</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Linear Probing  </a:t>
            </a:r>
          </a:p>
        </p:txBody>
      </p:sp>
      <p:sp>
        <p:nvSpPr>
          <p:cNvPr id="8" name="Rectangle 2"/>
          <p:cNvSpPr>
            <a:spLocks noChangeArrowheads="1"/>
          </p:cNvSpPr>
          <p:nvPr/>
        </p:nvSpPr>
        <p:spPr bwMode="auto">
          <a:xfrm>
            <a:off x="152400" y="1163638"/>
            <a:ext cx="8839200" cy="4094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defRPr/>
            </a:pPr>
            <a:r>
              <a:rPr lang="en-US" sz="2000" dirty="0">
                <a:latin typeface="+mn-lt"/>
              </a:rPr>
              <a:t>Now, T[3] is occupied, so we cannot store the key 92 in T[3]. Therefore, try again for next location. Thus probe, i = 2, this time. </a:t>
            </a:r>
          </a:p>
          <a:p>
            <a:pPr eaLnBrk="0" hangingPunct="0">
              <a:defRPr/>
            </a:pPr>
            <a:r>
              <a:rPr lang="en-US" sz="2000" dirty="0">
                <a:latin typeface="+mn-lt"/>
              </a:rPr>
              <a:t>Key = 92</a:t>
            </a:r>
          </a:p>
          <a:p>
            <a:pPr eaLnBrk="0" hangingPunct="0">
              <a:defRPr/>
            </a:pPr>
            <a:r>
              <a:rPr lang="en-US" sz="2000" dirty="0">
                <a:latin typeface="+mn-lt"/>
              </a:rPr>
              <a:t>	h(92, 2) = (92 mod 10 + 2) mod 10</a:t>
            </a:r>
          </a:p>
          <a:p>
            <a:pPr eaLnBrk="0" hangingPunct="0">
              <a:defRPr/>
            </a:pPr>
            <a:r>
              <a:rPr lang="en-US" sz="2000" dirty="0">
                <a:latin typeface="+mn-lt"/>
              </a:rPr>
              <a:t>		 = (2 + 2) mod 10</a:t>
            </a:r>
          </a:p>
          <a:p>
            <a:pPr eaLnBrk="0" hangingPunct="0">
              <a:defRPr/>
            </a:pPr>
            <a:r>
              <a:rPr lang="en-US" sz="2000" dirty="0">
                <a:latin typeface="+mn-lt"/>
              </a:rPr>
              <a:t>		 = 4</a:t>
            </a:r>
          </a:p>
          <a:p>
            <a:pPr eaLnBrk="0" hangingPunct="0">
              <a:defRPr/>
            </a:pPr>
            <a:r>
              <a:rPr lang="en-US" sz="2000" dirty="0">
                <a:latin typeface="+mn-lt"/>
              </a:rPr>
              <a:t>Now, T[4] is occupied, so we cannot store the key 92 in T[4]. Therefore, try again for next location. Thus probe, i = 3, this time. </a:t>
            </a:r>
          </a:p>
          <a:p>
            <a:pPr eaLnBrk="0" hangingPunct="0">
              <a:defRPr/>
            </a:pPr>
            <a:r>
              <a:rPr lang="en-US" sz="2000" dirty="0">
                <a:latin typeface="+mn-lt"/>
              </a:rPr>
              <a:t>Key = 92</a:t>
            </a:r>
          </a:p>
          <a:p>
            <a:pPr eaLnBrk="0" hangingPunct="0">
              <a:defRPr/>
            </a:pPr>
            <a:r>
              <a:rPr lang="en-US" sz="2000" dirty="0">
                <a:latin typeface="+mn-lt"/>
              </a:rPr>
              <a:t>	h(92, 3) = (92 mod 10 + 3) mod 10</a:t>
            </a:r>
          </a:p>
          <a:p>
            <a:pPr eaLnBrk="0" hangingPunct="0">
              <a:defRPr/>
            </a:pPr>
            <a:r>
              <a:rPr lang="en-US" sz="2000" dirty="0">
                <a:latin typeface="+mn-lt"/>
              </a:rPr>
              <a:t>		 = (2 + 3) mod 10</a:t>
            </a:r>
          </a:p>
          <a:p>
            <a:pPr eaLnBrk="0" hangingPunct="0">
              <a:defRPr/>
            </a:pPr>
            <a:r>
              <a:rPr lang="en-US" sz="2000" dirty="0">
                <a:latin typeface="+mn-lt"/>
              </a:rPr>
              <a:t>		 = 5</a:t>
            </a:r>
          </a:p>
          <a:p>
            <a:pPr eaLnBrk="0" hangingPunct="0">
              <a:defRPr/>
            </a:pPr>
            <a:r>
              <a:rPr lang="en-US" sz="2000" dirty="0">
                <a:latin typeface="+mn-lt"/>
              </a:rPr>
              <a:t>Since, T[5] is vacant, insert key 92 at this location</a:t>
            </a:r>
          </a:p>
        </p:txBody>
      </p:sp>
      <p:graphicFrame>
        <p:nvGraphicFramePr>
          <p:cNvPr id="9" name="Group 3"/>
          <p:cNvGraphicFramePr>
            <a:graphicFrameLocks noGrp="1"/>
          </p:cNvGraphicFramePr>
          <p:nvPr/>
        </p:nvGraphicFramePr>
        <p:xfrm>
          <a:off x="2133600" y="5699125"/>
          <a:ext cx="4953000" cy="244475"/>
        </p:xfrm>
        <a:graphic>
          <a:graphicData uri="http://schemas.openxmlformats.org/drawingml/2006/table">
            <a:tbl>
              <a:tblPr/>
              <a:tblGrid>
                <a:gridCol w="495300"/>
                <a:gridCol w="495300"/>
                <a:gridCol w="495300"/>
                <a:gridCol w="495300"/>
                <a:gridCol w="495300"/>
                <a:gridCol w="495300"/>
                <a:gridCol w="495300"/>
                <a:gridCol w="495300"/>
                <a:gridCol w="495300"/>
                <a:gridCol w="495300"/>
              </a:tblGrid>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0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0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Arial" charset="0"/>
                        </a:rPr>
                        <a:t>72</a:t>
                      </a: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63</a:t>
                      </a:r>
                      <a:endParaRPr kumimoji="0" lang="en-US" sz="10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24</a:t>
                      </a:r>
                      <a:endParaRPr kumimoji="0" lang="en-US" sz="10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92</a:t>
                      </a:r>
                      <a:endParaRPr kumimoji="0" lang="en-US" sz="10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36</a:t>
                      </a:r>
                      <a:endParaRPr kumimoji="0" lang="en-US" sz="10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27</a:t>
                      </a:r>
                      <a:endParaRPr kumimoji="0" lang="en-US" sz="10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0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0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bl>
          </a:graphicData>
        </a:graphic>
      </p:graphicFrame>
      <p:sp>
        <p:nvSpPr>
          <p:cNvPr id="32796" name="Rectangle 27"/>
          <p:cNvSpPr>
            <a:spLocks noChangeArrowheads="1"/>
          </p:cNvSpPr>
          <p:nvPr/>
        </p:nvSpPr>
        <p:spPr bwMode="auto">
          <a:xfrm>
            <a:off x="2209800" y="5394325"/>
            <a:ext cx="4953000" cy="244475"/>
          </a:xfrm>
          <a:prstGeom prst="rect">
            <a:avLst/>
          </a:prstGeom>
          <a:noFill/>
          <a:ln w="9525">
            <a:noFill/>
            <a:miter lim="800000"/>
            <a:headEnd/>
            <a:tailEnd/>
          </a:ln>
          <a:effectLst/>
        </p:spPr>
        <p:txBody>
          <a:bodyPr anchor="ctr">
            <a:spAutoFit/>
          </a:bodyPr>
          <a:lstStyle/>
          <a:p>
            <a:pPr algn="just"/>
            <a:r>
              <a:rPr lang="en-US" altLang="en-US" sz="1000">
                <a:latin typeface="Courier New" pitchFamily="49" charset="0"/>
                <a:ea typeface="Times New Roman" pitchFamily="18" charset="0"/>
                <a:cs typeface="Courier New" pitchFamily="49" charset="0"/>
              </a:rPr>
              <a:t>0      1	 2     3	 4      5     6     7      8    9	</a:t>
            </a:r>
            <a:endParaRPr lang="en-US" altLang="en-US">
              <a:ea typeface="Times New Roman" pitchFamily="18" charset="0"/>
              <a:cs typeface="Courier New"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400" dirty="0">
                <a:solidFill>
                  <a:schemeClr val="bg1"/>
                </a:solidFill>
                <a:latin typeface="+mj-lt"/>
              </a:rPr>
              <a:t>Searching a value using Linear Probing  </a:t>
            </a:r>
          </a:p>
        </p:txBody>
      </p:sp>
      <p:sp>
        <p:nvSpPr>
          <p:cNvPr id="33795" name="Rectangle 2"/>
          <p:cNvSpPr txBox="1">
            <a:spLocks noChangeArrowheads="1"/>
          </p:cNvSpPr>
          <p:nvPr/>
        </p:nvSpPr>
        <p:spPr bwMode="auto">
          <a:xfrm>
            <a:off x="152400" y="1143000"/>
            <a:ext cx="8763000" cy="3581400"/>
          </a:xfrm>
          <a:prstGeom prst="rect">
            <a:avLst/>
          </a:prstGeom>
          <a:noFill/>
          <a:ln w="9525">
            <a:noFill/>
            <a:miter lim="800000"/>
            <a:headEnd/>
            <a:tailEnd/>
          </a:ln>
        </p:spPr>
        <p:txBody>
          <a:bodyPr/>
          <a:lstStyle/>
          <a:p>
            <a:pPr>
              <a:lnSpc>
                <a:spcPct val="105000"/>
              </a:lnSpc>
              <a:spcBef>
                <a:spcPct val="20000"/>
              </a:spcBef>
              <a:buFont typeface="Arial" charset="0"/>
              <a:buNone/>
            </a:pPr>
            <a:r>
              <a:rPr lang="en-US" sz="2200">
                <a:latin typeface="Calibri" pitchFamily="34" charset="0"/>
              </a:rPr>
              <a:t>When searching a value in the hash table, the array index is re-computed and the key of the element stored at that location is checked with the value that has to be searched. If a match is found, then the search operation is successful. The search time in this case is given as O(1). Otherwise, if the key does not match, then the search function begins a sequential search of the array that continues until: </a:t>
            </a:r>
          </a:p>
          <a:p>
            <a:pPr marL="742950" lvl="1" indent="-285750">
              <a:lnSpc>
                <a:spcPct val="105000"/>
              </a:lnSpc>
              <a:spcBef>
                <a:spcPct val="20000"/>
              </a:spcBef>
              <a:buFont typeface="Arial" charset="0"/>
              <a:buChar char="–"/>
            </a:pPr>
            <a:r>
              <a:rPr lang="en-US" sz="2200">
                <a:latin typeface="Calibri" pitchFamily="34" charset="0"/>
              </a:rPr>
              <a:t>the value is found </a:t>
            </a:r>
          </a:p>
          <a:p>
            <a:pPr marL="742950" lvl="1" indent="-285750">
              <a:lnSpc>
                <a:spcPct val="105000"/>
              </a:lnSpc>
              <a:spcBef>
                <a:spcPct val="20000"/>
              </a:spcBef>
              <a:buFont typeface="Arial" charset="0"/>
              <a:buChar char="–"/>
            </a:pPr>
            <a:r>
              <a:rPr lang="en-US" sz="2200">
                <a:latin typeface="Calibri" pitchFamily="34" charset="0"/>
              </a:rPr>
              <a:t>the search function encounters a vacant location in the array, indicating that the value is not present </a:t>
            </a:r>
          </a:p>
          <a:p>
            <a:pPr>
              <a:lnSpc>
                <a:spcPct val="105000"/>
              </a:lnSpc>
              <a:spcBef>
                <a:spcPct val="20000"/>
              </a:spcBef>
              <a:buFont typeface="Arial" charset="0"/>
              <a:buNone/>
            </a:pPr>
            <a:endParaRPr lang="en-US" sz="2200">
              <a:latin typeface="Calibri"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400" dirty="0">
                <a:solidFill>
                  <a:schemeClr val="bg1"/>
                </a:solidFill>
                <a:latin typeface="+mj-lt"/>
              </a:rPr>
              <a:t>Searching a value using Linear Probing  </a:t>
            </a:r>
          </a:p>
        </p:txBody>
      </p:sp>
      <p:sp>
        <p:nvSpPr>
          <p:cNvPr id="6" name="Rectangle 2"/>
          <p:cNvSpPr txBox="1">
            <a:spLocks noChangeArrowheads="1"/>
          </p:cNvSpPr>
          <p:nvPr/>
        </p:nvSpPr>
        <p:spPr bwMode="auto">
          <a:xfrm>
            <a:off x="152400" y="1066800"/>
            <a:ext cx="8763000" cy="358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150000"/>
              </a:lnSpc>
              <a:defRPr/>
            </a:pPr>
            <a:r>
              <a:rPr lang="en-US" sz="2200" dirty="0" smtClean="0"/>
              <a:t>The search function terminates because the table is full and the value is not present </a:t>
            </a:r>
          </a:p>
          <a:p>
            <a:pPr eaLnBrk="1" hangingPunct="1">
              <a:lnSpc>
                <a:spcPct val="150000"/>
              </a:lnSpc>
              <a:defRPr/>
            </a:pPr>
            <a:r>
              <a:rPr lang="en-US" sz="2200" dirty="0" smtClean="0"/>
              <a:t>In worst case, the search operation may have to make (n-1) comparison, and the running time of the search algorithm may take time given as O(n). The worst case will be encountered when the table is full and after scanning all n-1 elements, the value is either present at the last location or not present in the table. </a:t>
            </a:r>
          </a:p>
          <a:p>
            <a:pPr eaLnBrk="1" hangingPunct="1">
              <a:lnSpc>
                <a:spcPct val="150000"/>
              </a:lnSpc>
              <a:defRPr/>
            </a:pPr>
            <a:r>
              <a:rPr lang="en-US" sz="2200" dirty="0" smtClean="0"/>
              <a:t>Thus, we see that with increase in the number of collisions, the distance from the array index computed by the hash function and the actual location of the element increases, thereby increasing the search time. </a:t>
            </a:r>
          </a:p>
          <a:p>
            <a:pPr marL="0" indent="0" eaLnBrk="1" hangingPunct="1">
              <a:lnSpc>
                <a:spcPct val="150000"/>
              </a:lnSpc>
              <a:buFont typeface="Arial" charset="0"/>
              <a:buNone/>
              <a:defRPr/>
            </a:pPr>
            <a:endParaRPr lang="en-US" sz="22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400" dirty="0">
                <a:solidFill>
                  <a:schemeClr val="bg1"/>
                </a:solidFill>
                <a:latin typeface="+mj-lt"/>
              </a:rPr>
              <a:t>Pros and Cons of Linear Probing  </a:t>
            </a:r>
          </a:p>
        </p:txBody>
      </p:sp>
      <p:sp>
        <p:nvSpPr>
          <p:cNvPr id="35843" name="Rectangle 2"/>
          <p:cNvSpPr txBox="1">
            <a:spLocks noChangeArrowheads="1"/>
          </p:cNvSpPr>
          <p:nvPr/>
        </p:nvSpPr>
        <p:spPr bwMode="auto">
          <a:xfrm>
            <a:off x="190500" y="1219200"/>
            <a:ext cx="8763000" cy="3048000"/>
          </a:xfrm>
          <a:prstGeom prst="rect">
            <a:avLst/>
          </a:prstGeom>
          <a:noFill/>
          <a:ln w="9525">
            <a:noFill/>
            <a:miter lim="800000"/>
            <a:headEnd/>
            <a:tailEnd/>
          </a:ln>
        </p:spPr>
        <p:txBody>
          <a:bodyPr/>
          <a:lstStyle/>
          <a:p>
            <a:pPr marL="342900" indent="-342900">
              <a:lnSpc>
                <a:spcPct val="105000"/>
              </a:lnSpc>
              <a:spcBef>
                <a:spcPct val="20000"/>
              </a:spcBef>
              <a:buFont typeface="Arial" charset="0"/>
              <a:buChar char="•"/>
            </a:pPr>
            <a:r>
              <a:rPr lang="en-US" altLang="en-US" sz="2200">
                <a:latin typeface="Calibri" pitchFamily="34" charset="0"/>
              </a:rPr>
              <a:t>Linear probing finds an empty location by doing a linear search in the array beginning from position </a:t>
            </a:r>
            <a:r>
              <a:rPr lang="en-US" altLang="en-US" sz="2200" i="1">
                <a:latin typeface="Calibri" pitchFamily="34" charset="0"/>
              </a:rPr>
              <a:t>h(k). </a:t>
            </a:r>
            <a:r>
              <a:rPr lang="en-US" altLang="en-US" sz="2200">
                <a:latin typeface="Calibri" pitchFamily="34" charset="0"/>
              </a:rPr>
              <a:t>Although, the algorithm provides good memory caching, through good locality of reference, but the drawback of this algorithm is that it results in clustering, and thus a higher risk that where there has been one collision there will be more. The performance of linear probing is sensitive to the distribution of input values.</a:t>
            </a:r>
          </a:p>
          <a:p>
            <a:pPr marL="342900" indent="-342900">
              <a:lnSpc>
                <a:spcPct val="105000"/>
              </a:lnSpc>
              <a:spcBef>
                <a:spcPct val="20000"/>
              </a:spcBef>
              <a:buFont typeface="Arial" charset="0"/>
              <a:buChar char="•"/>
            </a:pPr>
            <a:endParaRPr lang="en-US" altLang="en-US" sz="2200">
              <a:latin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Introduction</a:t>
            </a:r>
          </a:p>
        </p:txBody>
      </p:sp>
      <p:sp>
        <p:nvSpPr>
          <p:cNvPr id="9219" name="Rectangle 2"/>
          <p:cNvSpPr txBox="1">
            <a:spLocks noChangeArrowheads="1"/>
          </p:cNvSpPr>
          <p:nvPr/>
        </p:nvSpPr>
        <p:spPr bwMode="auto">
          <a:xfrm>
            <a:off x="152400" y="1066800"/>
            <a:ext cx="8915400" cy="1981200"/>
          </a:xfrm>
          <a:prstGeom prst="rect">
            <a:avLst/>
          </a:prstGeom>
          <a:noFill/>
          <a:ln w="9525">
            <a:noFill/>
            <a:miter lim="800000"/>
            <a:headEnd/>
            <a:tailEnd/>
          </a:ln>
        </p:spPr>
        <p:txBody>
          <a:bodyPr/>
          <a:lstStyle/>
          <a:p>
            <a:pPr>
              <a:lnSpc>
                <a:spcPct val="105000"/>
              </a:lnSpc>
              <a:spcBef>
                <a:spcPct val="20000"/>
              </a:spcBef>
              <a:buFont typeface="Arial" charset="0"/>
              <a:buNone/>
            </a:pPr>
            <a:r>
              <a:rPr lang="en-US" altLang="en-US" sz="2200">
                <a:latin typeface="Calibri" pitchFamily="34" charset="0"/>
              </a:rPr>
              <a:t>In this case we can directly access the record of any employee, once we know his Emp_ID, because array index is same as that of Emp_ID number. But practically, this implementation is hardly feasible. </a:t>
            </a:r>
          </a:p>
          <a:p>
            <a:pPr>
              <a:lnSpc>
                <a:spcPct val="105000"/>
              </a:lnSpc>
              <a:spcBef>
                <a:spcPct val="20000"/>
              </a:spcBef>
              <a:buFont typeface="Arial" charset="0"/>
              <a:buNone/>
            </a:pPr>
            <a:endParaRPr lang="en-US" altLang="en-US" sz="800">
              <a:latin typeface="Calibri" pitchFamily="34" charset="0"/>
            </a:endParaRPr>
          </a:p>
          <a:p>
            <a:pPr>
              <a:lnSpc>
                <a:spcPct val="105000"/>
              </a:lnSpc>
              <a:spcBef>
                <a:spcPct val="20000"/>
              </a:spcBef>
              <a:buFont typeface="Arial" charset="0"/>
              <a:buNone/>
            </a:pPr>
            <a:r>
              <a:rPr lang="en-US" altLang="en-US" sz="2200">
                <a:latin typeface="Calibri" pitchFamily="34" charset="0"/>
              </a:rPr>
              <a:t>Let us assume that the same company use a five digit Emp_ID number as the primary key. In this case, key values will range from 00000 to 99999. If we want to use the same technique as above, we will need an array of size 100,000, of which only 100 elements will be used. This is illustrated in figure. </a:t>
            </a:r>
          </a:p>
        </p:txBody>
      </p:sp>
      <p:graphicFrame>
        <p:nvGraphicFramePr>
          <p:cNvPr id="6" name="Group 11"/>
          <p:cNvGraphicFramePr>
            <a:graphicFrameLocks noGrp="1"/>
          </p:cNvGraphicFramePr>
          <p:nvPr/>
        </p:nvGraphicFramePr>
        <p:xfrm>
          <a:off x="990600" y="4114800"/>
          <a:ext cx="7010400" cy="2285997"/>
        </p:xfrm>
        <a:graphic>
          <a:graphicData uri="http://schemas.openxmlformats.org/drawingml/2006/table">
            <a:tbl>
              <a:tblPr/>
              <a:tblGrid>
                <a:gridCol w="2677584"/>
                <a:gridCol w="4332816"/>
              </a:tblGrid>
              <a:tr h="3265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imes New Roman" pitchFamily="18" charset="0"/>
                          <a:cs typeface="Times New Roman" pitchFamily="18" charset="0"/>
                        </a:rPr>
                        <a:t>KEY</a:t>
                      </a:r>
                      <a:endParaRPr kumimoji="0" lang="en-US" sz="1100" b="1" i="0" u="none" strike="noStrike" cap="none" normalizeH="0" baseline="0" dirty="0" smtClean="0">
                        <a:ln>
                          <a:noFill/>
                        </a:ln>
                        <a:solidFill>
                          <a:schemeClr val="tx1"/>
                        </a:solidFill>
                        <a:effectLst/>
                        <a:latin typeface="Arial" charset="0"/>
                      </a:endParaRPr>
                    </a:p>
                  </a:txBody>
                  <a:tcPr marT="45704" marB="457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imes New Roman" pitchFamily="18" charset="0"/>
                          <a:cs typeface="Times New Roman" pitchFamily="18" charset="0"/>
                        </a:rPr>
                        <a:t>ARRAY OF EMPLOYEE’S RECORD</a:t>
                      </a:r>
                      <a:endParaRPr kumimoji="0" lang="en-US" sz="1100" b="1" i="0" u="none" strike="noStrike" cap="none" normalizeH="0" baseline="0" dirty="0" smtClean="0">
                        <a:ln>
                          <a:noFill/>
                        </a:ln>
                        <a:solidFill>
                          <a:schemeClr val="tx1"/>
                        </a:solidFill>
                        <a:effectLst/>
                        <a:latin typeface="Arial" charset="0"/>
                      </a:endParaRPr>
                    </a:p>
                  </a:txBody>
                  <a:tcPr marT="45704" marB="457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326571">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Times New Roman" pitchFamily="18" charset="0"/>
                          <a:cs typeface="Times New Roman" pitchFamily="18" charset="0"/>
                        </a:rPr>
                        <a:t>Key 00000                       [0] </a:t>
                      </a:r>
                      <a:endParaRPr kumimoji="0" lang="en-US" sz="1100" b="1" i="0" u="none" strike="noStrike" cap="none" normalizeH="0" baseline="0" smtClean="0">
                        <a:ln>
                          <a:noFill/>
                        </a:ln>
                        <a:solidFill>
                          <a:schemeClr val="tx1"/>
                        </a:solidFill>
                        <a:effectLst/>
                        <a:latin typeface="Arial"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Times New Roman" pitchFamily="18" charset="0"/>
                          <a:cs typeface="Times New Roman" pitchFamily="18" charset="0"/>
                        </a:rPr>
                        <a:t>Record of employee having Emp_ID 00000</a:t>
                      </a:r>
                      <a:endParaRPr kumimoji="0" lang="en-US" sz="1100" b="1" i="0" u="none" strike="noStrike" cap="none" normalizeH="0" baseline="0" smtClean="0">
                        <a:ln>
                          <a:noFill/>
                        </a:ln>
                        <a:solidFill>
                          <a:schemeClr val="tx1"/>
                        </a:solidFill>
                        <a:effectLst/>
                        <a:latin typeface="Arial"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326571">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imes New Roman" pitchFamily="18" charset="0"/>
                          <a:cs typeface="Times New Roman" pitchFamily="18" charset="0"/>
                        </a:rPr>
                        <a:t>…………………………</a:t>
                      </a:r>
                      <a:endParaRPr kumimoji="0" lang="en-US" sz="1100" b="1" i="0" u="none" strike="noStrike" cap="none" normalizeH="0" baseline="0" dirty="0" smtClean="0">
                        <a:ln>
                          <a:noFill/>
                        </a:ln>
                        <a:solidFill>
                          <a:schemeClr val="tx1"/>
                        </a:solidFill>
                        <a:effectLst/>
                        <a:latin typeface="Arial"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100" b="1" i="0" u="none" strike="noStrike" cap="none" normalizeH="0" baseline="0" smtClean="0">
                        <a:ln>
                          <a:noFill/>
                        </a:ln>
                        <a:solidFill>
                          <a:schemeClr val="tx1"/>
                        </a:solidFill>
                        <a:effectLst/>
                        <a:latin typeface="Arial"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326571">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Times New Roman" pitchFamily="18" charset="0"/>
                          <a:cs typeface="Times New Roman" pitchFamily="18" charset="0"/>
                        </a:rPr>
                        <a:t>Key n                                [n] </a:t>
                      </a:r>
                      <a:endParaRPr kumimoji="0" lang="en-US" sz="1100" b="1" i="0" u="none" strike="noStrike" cap="none" normalizeH="0" baseline="0" smtClean="0">
                        <a:ln>
                          <a:noFill/>
                        </a:ln>
                        <a:solidFill>
                          <a:schemeClr val="tx1"/>
                        </a:solidFill>
                        <a:effectLst/>
                        <a:latin typeface="Arial"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imes New Roman" pitchFamily="18" charset="0"/>
                          <a:cs typeface="Times New Roman" pitchFamily="18" charset="0"/>
                        </a:rPr>
                        <a:t>Record of employee having </a:t>
                      </a:r>
                      <a:r>
                        <a:rPr kumimoji="0" lang="en-US" sz="1100" b="1" i="0" u="none" strike="noStrike" cap="none" normalizeH="0" baseline="0" dirty="0" err="1" smtClean="0">
                          <a:ln>
                            <a:noFill/>
                          </a:ln>
                          <a:solidFill>
                            <a:schemeClr val="tx1"/>
                          </a:solidFill>
                          <a:effectLst/>
                          <a:latin typeface="Times New Roman" pitchFamily="18" charset="0"/>
                          <a:cs typeface="Times New Roman" pitchFamily="18" charset="0"/>
                        </a:rPr>
                        <a:t>Emp_ID</a:t>
                      </a:r>
                      <a:r>
                        <a:rPr kumimoji="0" lang="en-US" sz="1100" b="1" i="0" u="none" strike="noStrike" cap="none" normalizeH="0" baseline="0" dirty="0" smtClean="0">
                          <a:ln>
                            <a:noFill/>
                          </a:ln>
                          <a:solidFill>
                            <a:schemeClr val="tx1"/>
                          </a:solidFill>
                          <a:effectLst/>
                          <a:latin typeface="Times New Roman" pitchFamily="18" charset="0"/>
                          <a:cs typeface="Times New Roman" pitchFamily="18" charset="0"/>
                        </a:rPr>
                        <a:t> n</a:t>
                      </a:r>
                      <a:endParaRPr kumimoji="0" lang="en-US" sz="1100" b="1" i="0" u="none" strike="noStrike" cap="none" normalizeH="0" baseline="0" dirty="0" smtClean="0">
                        <a:ln>
                          <a:noFill/>
                        </a:ln>
                        <a:solidFill>
                          <a:schemeClr val="tx1"/>
                        </a:solidFill>
                        <a:effectLst/>
                        <a:latin typeface="Arial"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326571">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imes New Roman" pitchFamily="18" charset="0"/>
                          <a:cs typeface="Times New Roman" pitchFamily="18" charset="0"/>
                        </a:rPr>
                        <a:t>…………………………</a:t>
                      </a:r>
                      <a:endParaRPr kumimoji="0" lang="en-US" sz="1100" b="1" i="0" u="none" strike="noStrike" cap="none" normalizeH="0" baseline="0" dirty="0" smtClean="0">
                        <a:ln>
                          <a:noFill/>
                        </a:ln>
                        <a:solidFill>
                          <a:schemeClr val="tx1"/>
                        </a:solidFill>
                        <a:effectLst/>
                        <a:latin typeface="Arial"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imes New Roman" pitchFamily="18" charset="0"/>
                          <a:cs typeface="Times New Roman" pitchFamily="18" charset="0"/>
                        </a:rPr>
                        <a:t>…………………………………………..</a:t>
                      </a:r>
                      <a:endParaRPr kumimoji="0" lang="en-US" sz="1100" b="1" i="0" u="none" strike="noStrike" cap="none" normalizeH="0" baseline="0" dirty="0" smtClean="0">
                        <a:ln>
                          <a:noFill/>
                        </a:ln>
                        <a:solidFill>
                          <a:schemeClr val="tx1"/>
                        </a:solidFill>
                        <a:effectLst/>
                        <a:latin typeface="Arial"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326571">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Times New Roman" pitchFamily="18" charset="0"/>
                          <a:cs typeface="Times New Roman" pitchFamily="18" charset="0"/>
                        </a:rPr>
                        <a:t>Key 99998                    [99998]</a:t>
                      </a:r>
                      <a:endParaRPr kumimoji="0" lang="en-US" sz="1100" b="1" i="0" u="none" strike="noStrike" cap="none" normalizeH="0" baseline="0" smtClean="0">
                        <a:ln>
                          <a:noFill/>
                        </a:ln>
                        <a:solidFill>
                          <a:schemeClr val="tx1"/>
                        </a:solidFill>
                        <a:effectLst/>
                        <a:latin typeface="Arial"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imes New Roman" pitchFamily="18" charset="0"/>
                          <a:cs typeface="Times New Roman" pitchFamily="18" charset="0"/>
                        </a:rPr>
                        <a:t>Record of employee having </a:t>
                      </a:r>
                      <a:r>
                        <a:rPr kumimoji="0" lang="en-US" sz="1100" b="1" i="0" u="none" strike="noStrike" cap="none" normalizeH="0" baseline="0" dirty="0" err="1" smtClean="0">
                          <a:ln>
                            <a:noFill/>
                          </a:ln>
                          <a:solidFill>
                            <a:schemeClr val="tx1"/>
                          </a:solidFill>
                          <a:effectLst/>
                          <a:latin typeface="Times New Roman" pitchFamily="18" charset="0"/>
                          <a:cs typeface="Times New Roman" pitchFamily="18" charset="0"/>
                        </a:rPr>
                        <a:t>Emp_ID</a:t>
                      </a:r>
                      <a:r>
                        <a:rPr kumimoji="0" lang="en-US" sz="1100" b="1" i="0" u="none" strike="noStrike" cap="none" normalizeH="0" baseline="0" dirty="0" smtClean="0">
                          <a:ln>
                            <a:noFill/>
                          </a:ln>
                          <a:solidFill>
                            <a:schemeClr val="tx1"/>
                          </a:solidFill>
                          <a:effectLst/>
                          <a:latin typeface="Times New Roman" pitchFamily="18" charset="0"/>
                          <a:cs typeface="Times New Roman" pitchFamily="18" charset="0"/>
                        </a:rPr>
                        <a:t> 99998</a:t>
                      </a:r>
                      <a:endParaRPr kumimoji="0" lang="en-US" sz="1100" b="1" i="0" u="none" strike="noStrike" cap="none" normalizeH="0" baseline="0" dirty="0" smtClean="0">
                        <a:ln>
                          <a:noFill/>
                        </a:ln>
                        <a:solidFill>
                          <a:schemeClr val="tx1"/>
                        </a:solidFill>
                        <a:effectLst/>
                        <a:latin typeface="Arial"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326571">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Times New Roman" pitchFamily="18" charset="0"/>
                          <a:cs typeface="Times New Roman" pitchFamily="18" charset="0"/>
                        </a:rPr>
                        <a:t>Key 99999                    [99999]</a:t>
                      </a:r>
                      <a:endParaRPr kumimoji="0" lang="en-US" sz="1100" b="1" i="0" u="none" strike="noStrike" cap="none" normalizeH="0" baseline="0" smtClean="0">
                        <a:ln>
                          <a:noFill/>
                        </a:ln>
                        <a:solidFill>
                          <a:schemeClr val="tx1"/>
                        </a:solidFill>
                        <a:effectLst/>
                        <a:latin typeface="Arial"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imes New Roman" pitchFamily="18" charset="0"/>
                          <a:cs typeface="Times New Roman" pitchFamily="18" charset="0"/>
                        </a:rPr>
                        <a:t>Record of employee having </a:t>
                      </a:r>
                      <a:r>
                        <a:rPr kumimoji="0" lang="en-US" sz="1100" b="1" i="0" u="none" strike="noStrike" cap="none" normalizeH="0" baseline="0" dirty="0" err="1" smtClean="0">
                          <a:ln>
                            <a:noFill/>
                          </a:ln>
                          <a:solidFill>
                            <a:schemeClr val="tx1"/>
                          </a:solidFill>
                          <a:effectLst/>
                          <a:latin typeface="Times New Roman" pitchFamily="18" charset="0"/>
                          <a:cs typeface="Times New Roman" pitchFamily="18" charset="0"/>
                        </a:rPr>
                        <a:t>Emp_ID</a:t>
                      </a:r>
                      <a:r>
                        <a:rPr kumimoji="0" lang="en-US" sz="1100" b="1" i="0" u="none" strike="noStrike" cap="none" normalizeH="0" baseline="0" dirty="0" smtClean="0">
                          <a:ln>
                            <a:noFill/>
                          </a:ln>
                          <a:solidFill>
                            <a:schemeClr val="tx1"/>
                          </a:solidFill>
                          <a:effectLst/>
                          <a:latin typeface="Times New Roman" pitchFamily="18" charset="0"/>
                          <a:cs typeface="Times New Roman" pitchFamily="18" charset="0"/>
                        </a:rPr>
                        <a:t> 99999</a:t>
                      </a:r>
                      <a:endParaRPr kumimoji="0" lang="en-US" sz="1100" b="1" i="0" u="none" strike="noStrike" cap="none" normalizeH="0" baseline="0" dirty="0" smtClean="0">
                        <a:ln>
                          <a:noFill/>
                        </a:ln>
                        <a:solidFill>
                          <a:schemeClr val="tx1"/>
                        </a:solidFill>
                        <a:effectLst/>
                        <a:latin typeface="Arial"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400" dirty="0">
                <a:solidFill>
                  <a:schemeClr val="bg1"/>
                </a:solidFill>
                <a:latin typeface="+mj-lt"/>
              </a:rPr>
              <a:t>Pros and Cons of Linear Probing  </a:t>
            </a:r>
          </a:p>
        </p:txBody>
      </p:sp>
      <p:sp>
        <p:nvSpPr>
          <p:cNvPr id="32771" name="Rectangle 2"/>
          <p:cNvSpPr txBox="1">
            <a:spLocks noChangeArrowheads="1"/>
          </p:cNvSpPr>
          <p:nvPr/>
        </p:nvSpPr>
        <p:spPr bwMode="auto">
          <a:xfrm>
            <a:off x="0" y="609600"/>
            <a:ext cx="9144000" cy="304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0" indent="0" eaLnBrk="1" hangingPunct="1">
              <a:lnSpc>
                <a:spcPct val="105000"/>
              </a:lnSpc>
              <a:spcBef>
                <a:spcPct val="20000"/>
              </a:spcBef>
              <a:defRPr/>
            </a:pPr>
            <a:endParaRPr lang="en-US" sz="2200" dirty="0" smtClean="0">
              <a:latin typeface="Calibri" pitchFamily="34" charset="0"/>
            </a:endParaRPr>
          </a:p>
          <a:p>
            <a:pPr eaLnBrk="1" hangingPunct="1">
              <a:lnSpc>
                <a:spcPct val="105000"/>
              </a:lnSpc>
              <a:spcBef>
                <a:spcPct val="20000"/>
              </a:spcBef>
              <a:buFont typeface="Arial" charset="0"/>
              <a:buChar char="•"/>
              <a:defRPr/>
            </a:pPr>
            <a:r>
              <a:rPr lang="en-US" sz="2200" dirty="0" smtClean="0">
                <a:latin typeface="Calibri" pitchFamily="34" charset="0"/>
              </a:rPr>
              <a:t>In linear probing as the hash table fills, clusters of consecutive cells are formed and the time required for a search increases with the size of the cluster. In addition to this, when a new value has to be inserted in to the table at a position which is already occupied, that value is inserted at the end of the cluster, which all the more increases the length of the cluster. Generally, an insertion is made between two clusters that are separated by one vacant location. But with linear probing there are more chances that subsequent insertions will also end up in one of the clusters, thereby potentially increasing the cluster length by an amount much greater than one. More the number of collisions, higher the probes that are required to find a free location and lesser is the performance. This phenomenon is called </a:t>
            </a:r>
            <a:r>
              <a:rPr lang="en-US" sz="2200" i="1" dirty="0" smtClean="0">
                <a:latin typeface="Calibri" pitchFamily="34" charset="0"/>
              </a:rPr>
              <a:t>primary clustering</a:t>
            </a:r>
            <a:r>
              <a:rPr lang="en-US" sz="2200" dirty="0" smtClean="0">
                <a:latin typeface="Calibri" pitchFamily="34" charset="0"/>
              </a:rPr>
              <a:t>. To avoid primary clustering, other techniques like quadratic probing and double hashing are used.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400" dirty="0">
                <a:solidFill>
                  <a:schemeClr val="bg1"/>
                </a:solidFill>
                <a:latin typeface="+mj-lt"/>
              </a:rPr>
              <a:t>Quadratic Probing  </a:t>
            </a:r>
          </a:p>
        </p:txBody>
      </p:sp>
      <p:sp>
        <p:nvSpPr>
          <p:cNvPr id="37891" name="Rectangle 2"/>
          <p:cNvSpPr txBox="1">
            <a:spLocks noChangeArrowheads="1"/>
          </p:cNvSpPr>
          <p:nvPr/>
        </p:nvSpPr>
        <p:spPr bwMode="auto">
          <a:xfrm>
            <a:off x="152400" y="1219200"/>
            <a:ext cx="8839200" cy="3276600"/>
          </a:xfrm>
          <a:prstGeom prst="rect">
            <a:avLst/>
          </a:prstGeom>
          <a:noFill/>
          <a:ln w="9525">
            <a:noFill/>
            <a:miter lim="800000"/>
            <a:headEnd/>
            <a:tailEnd/>
          </a:ln>
        </p:spPr>
        <p:txBody>
          <a:bodyPr/>
          <a:lstStyle/>
          <a:p>
            <a:pPr>
              <a:spcBef>
                <a:spcPct val="20000"/>
              </a:spcBef>
              <a:buFont typeface="Arial" charset="0"/>
              <a:buNone/>
            </a:pPr>
            <a:r>
              <a:rPr lang="en-US" altLang="en-US" sz="2000">
                <a:latin typeface="Calibri" pitchFamily="34" charset="0"/>
              </a:rPr>
              <a:t>In this technique, if a value is already stored at location generated by h(k), then the following hash function is used to resolve the collision.</a:t>
            </a:r>
          </a:p>
          <a:p>
            <a:pPr>
              <a:spcBef>
                <a:spcPct val="20000"/>
              </a:spcBef>
              <a:buFont typeface="Arial" charset="0"/>
              <a:buNone/>
            </a:pPr>
            <a:r>
              <a:rPr lang="en-US" altLang="en-US" sz="2000">
                <a:latin typeface="Calibri" pitchFamily="34" charset="0"/>
              </a:rPr>
              <a:t>			</a:t>
            </a:r>
            <a:r>
              <a:rPr lang="en-US" altLang="en-US" sz="2000" b="1">
                <a:latin typeface="Calibri" pitchFamily="34" charset="0"/>
              </a:rPr>
              <a:t>h(k, i) = [h’(k) + c1i + c2i2] mod m</a:t>
            </a:r>
            <a:endParaRPr lang="en-US" altLang="en-US" sz="2000">
              <a:latin typeface="Calibri" pitchFamily="34" charset="0"/>
            </a:endParaRPr>
          </a:p>
          <a:p>
            <a:pPr>
              <a:spcBef>
                <a:spcPct val="20000"/>
              </a:spcBef>
              <a:buFont typeface="Arial" charset="0"/>
              <a:buNone/>
            </a:pPr>
            <a:r>
              <a:rPr lang="en-US" altLang="en-US" sz="2000">
                <a:latin typeface="Calibri" pitchFamily="34" charset="0"/>
              </a:rPr>
              <a:t>where, </a:t>
            </a:r>
            <a:r>
              <a:rPr lang="en-US" altLang="en-US" sz="2000" i="1">
                <a:latin typeface="Calibri" pitchFamily="34" charset="0"/>
              </a:rPr>
              <a:t>m</a:t>
            </a:r>
            <a:r>
              <a:rPr lang="en-US" altLang="en-US" sz="2000">
                <a:latin typeface="Calibri" pitchFamily="34" charset="0"/>
              </a:rPr>
              <a:t> is the size of the hash table, </a:t>
            </a:r>
            <a:r>
              <a:rPr lang="en-US" altLang="en-US" sz="2000" i="1">
                <a:latin typeface="Calibri" pitchFamily="34" charset="0"/>
              </a:rPr>
              <a:t>h’(k) = k mod m </a:t>
            </a:r>
            <a:r>
              <a:rPr lang="en-US" altLang="en-US" sz="2000">
                <a:latin typeface="Calibri" pitchFamily="34" charset="0"/>
              </a:rPr>
              <a:t>and</a:t>
            </a:r>
            <a:r>
              <a:rPr lang="en-US" altLang="en-US" sz="2000" i="1">
                <a:latin typeface="Calibri" pitchFamily="34" charset="0"/>
              </a:rPr>
              <a:t> i </a:t>
            </a:r>
            <a:r>
              <a:rPr lang="en-US" altLang="en-US" sz="2000">
                <a:latin typeface="Calibri" pitchFamily="34" charset="0"/>
              </a:rPr>
              <a:t>is the probe number that varies from </a:t>
            </a:r>
            <a:r>
              <a:rPr lang="en-US" altLang="en-US" sz="2000" i="1">
                <a:latin typeface="Calibri" pitchFamily="34" charset="0"/>
              </a:rPr>
              <a:t>0 </a:t>
            </a:r>
            <a:r>
              <a:rPr lang="en-US" altLang="en-US" sz="2000">
                <a:latin typeface="Calibri" pitchFamily="34" charset="0"/>
              </a:rPr>
              <a:t>to </a:t>
            </a:r>
            <a:r>
              <a:rPr lang="en-US" altLang="en-US" sz="2000" i="1">
                <a:latin typeface="Calibri" pitchFamily="34" charset="0"/>
              </a:rPr>
              <a:t>m-1 </a:t>
            </a:r>
            <a:r>
              <a:rPr lang="en-US" altLang="en-US" sz="2000">
                <a:latin typeface="Calibri" pitchFamily="34" charset="0"/>
              </a:rPr>
              <a:t>and </a:t>
            </a:r>
            <a:r>
              <a:rPr lang="en-US" altLang="en-US" sz="2000" i="1">
                <a:latin typeface="Calibri" pitchFamily="34" charset="0"/>
              </a:rPr>
              <a:t>c1 </a:t>
            </a:r>
            <a:r>
              <a:rPr lang="en-US" altLang="en-US" sz="2000">
                <a:latin typeface="Calibri" pitchFamily="34" charset="0"/>
              </a:rPr>
              <a:t>and </a:t>
            </a:r>
            <a:r>
              <a:rPr lang="en-US" altLang="en-US" sz="2000" i="1">
                <a:latin typeface="Calibri" pitchFamily="34" charset="0"/>
              </a:rPr>
              <a:t>c2 </a:t>
            </a:r>
            <a:r>
              <a:rPr lang="en-US" altLang="en-US" sz="2000">
                <a:latin typeface="Calibri" pitchFamily="34" charset="0"/>
              </a:rPr>
              <a:t>are constants such that </a:t>
            </a:r>
            <a:r>
              <a:rPr lang="en-US" altLang="en-US" sz="2000" i="1">
                <a:latin typeface="Calibri" pitchFamily="34" charset="0"/>
              </a:rPr>
              <a:t>c1 </a:t>
            </a:r>
            <a:r>
              <a:rPr lang="en-US" altLang="en-US" sz="2000">
                <a:latin typeface="Calibri" pitchFamily="34" charset="0"/>
              </a:rPr>
              <a:t>and </a:t>
            </a:r>
            <a:r>
              <a:rPr lang="en-US" altLang="en-US" sz="2000" i="1">
                <a:latin typeface="Calibri" pitchFamily="34" charset="0"/>
              </a:rPr>
              <a:t>c2 ≠ 0. </a:t>
            </a:r>
          </a:p>
          <a:p>
            <a:pPr>
              <a:spcBef>
                <a:spcPct val="20000"/>
              </a:spcBef>
              <a:buFont typeface="Arial" charset="0"/>
              <a:buNone/>
            </a:pPr>
            <a:endParaRPr lang="en-US" altLang="en-US" sz="2000">
              <a:latin typeface="Calibri" pitchFamily="34" charset="0"/>
            </a:endParaRPr>
          </a:p>
          <a:p>
            <a:pPr>
              <a:spcBef>
                <a:spcPct val="20000"/>
              </a:spcBef>
              <a:buFont typeface="Arial" charset="0"/>
              <a:buNone/>
            </a:pPr>
            <a:r>
              <a:rPr lang="en-US" altLang="en-US" sz="2000">
                <a:latin typeface="Calibri" pitchFamily="34" charset="0"/>
              </a:rPr>
              <a:t>Quadratic probing eliminates the primary clustering phenomenon of linear probing because instead of doing a linear search, it does a quadratic search. For a given key </a:t>
            </a:r>
            <a:r>
              <a:rPr lang="en-US" altLang="en-US" sz="2000" i="1">
                <a:latin typeface="Calibri" pitchFamily="34" charset="0"/>
              </a:rPr>
              <a:t>k,</a:t>
            </a:r>
            <a:r>
              <a:rPr lang="en-US" altLang="en-US" sz="2000">
                <a:latin typeface="Calibri" pitchFamily="34" charset="0"/>
              </a:rPr>
              <a:t> first the location generated by </a:t>
            </a:r>
            <a:r>
              <a:rPr lang="en-US" altLang="en-US" sz="2000" i="1">
                <a:latin typeface="Calibri" pitchFamily="34" charset="0"/>
              </a:rPr>
              <a:t>h’(k) </a:t>
            </a:r>
            <a:r>
              <a:rPr lang="en-US" altLang="en-US" sz="2000">
                <a:latin typeface="Calibri" pitchFamily="34" charset="0"/>
              </a:rPr>
              <a:t>mod </a:t>
            </a:r>
            <a:r>
              <a:rPr lang="en-US" altLang="en-US" sz="2000" i="1">
                <a:latin typeface="Calibri" pitchFamily="34" charset="0"/>
              </a:rPr>
              <a:t>m</a:t>
            </a:r>
            <a:r>
              <a:rPr lang="en-US" altLang="en-US" sz="2000">
                <a:latin typeface="Calibri" pitchFamily="34" charset="0"/>
              </a:rPr>
              <a:t> is probed. If the location is free, the value is stored in it else, subsequent locations probed are offset by factors that depend in a quadratic manner on the probe number </a:t>
            </a:r>
            <a:r>
              <a:rPr lang="en-US" altLang="en-US" sz="2000" i="1">
                <a:latin typeface="Calibri" pitchFamily="34" charset="0"/>
              </a:rPr>
              <a:t>i.</a:t>
            </a:r>
            <a:r>
              <a:rPr lang="en-US" altLang="en-US" sz="2000">
                <a:latin typeface="Calibri" pitchFamily="34" charset="0"/>
              </a:rPr>
              <a:t> Although quadratic probing performs better than linear probing but to maximize the utilization of the hash table, the values of </a:t>
            </a:r>
            <a:r>
              <a:rPr lang="en-US" altLang="en-US" sz="2000" i="1">
                <a:latin typeface="Calibri" pitchFamily="34" charset="0"/>
              </a:rPr>
              <a:t>c1, c2 </a:t>
            </a:r>
            <a:r>
              <a:rPr lang="en-US" altLang="en-US" sz="2000">
                <a:latin typeface="Calibri" pitchFamily="34" charset="0"/>
              </a:rPr>
              <a:t>and m needs to be constrained.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400" dirty="0">
                <a:solidFill>
                  <a:schemeClr val="bg1"/>
                </a:solidFill>
                <a:latin typeface="+mj-lt"/>
              </a:rPr>
              <a:t>Quadratic Probing  </a:t>
            </a:r>
          </a:p>
        </p:txBody>
      </p:sp>
      <p:sp>
        <p:nvSpPr>
          <p:cNvPr id="5" name="Rectangle 3"/>
          <p:cNvSpPr>
            <a:spLocks noChangeArrowheads="1"/>
          </p:cNvSpPr>
          <p:nvPr/>
        </p:nvSpPr>
        <p:spPr bwMode="auto">
          <a:xfrm>
            <a:off x="76200" y="1190625"/>
            <a:ext cx="8991600" cy="1323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eaLnBrk="0" hangingPunct="0">
              <a:defRPr/>
            </a:pPr>
            <a:r>
              <a:rPr lang="en-US" sz="2000" dirty="0">
                <a:latin typeface="+mn-lt"/>
              </a:rPr>
              <a:t>Example: Consider a hash table with size = 10. Using quadratic probing insert the keys 72, 27, 36, 24, 63, 81 and 101 into the table. Take c1 = 1 and c2 = 3. </a:t>
            </a:r>
          </a:p>
          <a:p>
            <a:pPr eaLnBrk="0" hangingPunct="0">
              <a:defRPr/>
            </a:pPr>
            <a:r>
              <a:rPr lang="en-US" sz="2000" i="1" dirty="0">
                <a:latin typeface="+mn-lt"/>
              </a:rPr>
              <a:t>Let h’(k) = k mod m, m = 10</a:t>
            </a:r>
            <a:endParaRPr lang="en-US" sz="2000" dirty="0">
              <a:latin typeface="+mn-lt"/>
            </a:endParaRPr>
          </a:p>
          <a:p>
            <a:pPr eaLnBrk="0" hangingPunct="0">
              <a:defRPr/>
            </a:pPr>
            <a:r>
              <a:rPr lang="en-US" sz="2000" dirty="0">
                <a:latin typeface="+mn-lt"/>
              </a:rPr>
              <a:t>Initially the hash table can be given as,</a:t>
            </a:r>
          </a:p>
        </p:txBody>
      </p:sp>
      <p:sp>
        <p:nvSpPr>
          <p:cNvPr id="38916" name="Rectangle 4"/>
          <p:cNvSpPr>
            <a:spLocks noChangeArrowheads="1"/>
          </p:cNvSpPr>
          <p:nvPr/>
        </p:nvSpPr>
        <p:spPr bwMode="auto">
          <a:xfrm>
            <a:off x="2286000" y="2590800"/>
            <a:ext cx="4953000" cy="244475"/>
          </a:xfrm>
          <a:prstGeom prst="rect">
            <a:avLst/>
          </a:prstGeom>
          <a:noFill/>
          <a:ln w="9525">
            <a:noFill/>
            <a:miter lim="800000"/>
            <a:headEnd/>
            <a:tailEnd/>
          </a:ln>
          <a:effectLst/>
        </p:spPr>
        <p:txBody>
          <a:bodyPr anchor="ctr">
            <a:spAutoFit/>
          </a:bodyPr>
          <a:lstStyle/>
          <a:p>
            <a:pPr algn="just"/>
            <a:r>
              <a:rPr lang="en-US" altLang="en-US" sz="1000">
                <a:latin typeface="Courier New" pitchFamily="49" charset="0"/>
                <a:ea typeface="Times New Roman" pitchFamily="18" charset="0"/>
                <a:cs typeface="Courier New" pitchFamily="49" charset="0"/>
              </a:rPr>
              <a:t>0      1	 2     3	 4      5     6     7      8    9	</a:t>
            </a:r>
            <a:endParaRPr lang="en-US" altLang="en-US">
              <a:ea typeface="Times New Roman" pitchFamily="18" charset="0"/>
              <a:cs typeface="Courier New" pitchFamily="49" charset="0"/>
            </a:endParaRPr>
          </a:p>
        </p:txBody>
      </p:sp>
      <p:graphicFrame>
        <p:nvGraphicFramePr>
          <p:cNvPr id="8" name="Group 5"/>
          <p:cNvGraphicFramePr>
            <a:graphicFrameLocks noGrp="1"/>
          </p:cNvGraphicFramePr>
          <p:nvPr/>
        </p:nvGraphicFramePr>
        <p:xfrm>
          <a:off x="2209800" y="2819400"/>
          <a:ext cx="4762500" cy="244475"/>
        </p:xfrm>
        <a:graphic>
          <a:graphicData uri="http://schemas.openxmlformats.org/drawingml/2006/table">
            <a:tbl>
              <a:tblPr/>
              <a:tblGrid>
                <a:gridCol w="476250"/>
                <a:gridCol w="476250"/>
                <a:gridCol w="476250"/>
                <a:gridCol w="476250"/>
                <a:gridCol w="476250"/>
                <a:gridCol w="476250"/>
                <a:gridCol w="476250"/>
                <a:gridCol w="476250"/>
                <a:gridCol w="476250"/>
                <a:gridCol w="476250"/>
              </a:tblGrid>
              <a:tr h="2444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dirty="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dirty="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bl>
          </a:graphicData>
        </a:graphic>
      </p:graphicFrame>
      <p:sp>
        <p:nvSpPr>
          <p:cNvPr id="9" name="Rectangle 29"/>
          <p:cNvSpPr>
            <a:spLocks noChangeArrowheads="1"/>
          </p:cNvSpPr>
          <p:nvPr/>
        </p:nvSpPr>
        <p:spPr bwMode="auto">
          <a:xfrm>
            <a:off x="212725" y="3200400"/>
            <a:ext cx="8021638" cy="2554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eaLnBrk="0" hangingPunct="0">
              <a:defRPr/>
            </a:pPr>
            <a:r>
              <a:rPr lang="en-US" sz="2000" dirty="0">
                <a:latin typeface="+mn-lt"/>
              </a:rPr>
              <a:t>We have,</a:t>
            </a:r>
          </a:p>
          <a:p>
            <a:pPr eaLnBrk="0" hangingPunct="0">
              <a:defRPr/>
            </a:pPr>
            <a:r>
              <a:rPr lang="en-US" sz="2000" b="1" dirty="0">
                <a:latin typeface="+mn-lt"/>
              </a:rPr>
              <a:t>h(k, i) = [h’(k) + c1i + c2i2] mod m</a:t>
            </a:r>
            <a:endParaRPr lang="en-US" sz="2000" dirty="0">
              <a:latin typeface="+mn-lt"/>
            </a:endParaRPr>
          </a:p>
          <a:p>
            <a:pPr eaLnBrk="0" hangingPunct="0">
              <a:defRPr/>
            </a:pPr>
            <a:r>
              <a:rPr lang="en-US" sz="2000" b="1" dirty="0">
                <a:latin typeface="+mn-lt"/>
              </a:rPr>
              <a:t>Step1:</a:t>
            </a:r>
            <a:r>
              <a:rPr lang="en-US" sz="2000" dirty="0">
                <a:latin typeface="+mn-lt"/>
              </a:rPr>
              <a:t>	Key = 72</a:t>
            </a:r>
          </a:p>
          <a:p>
            <a:pPr eaLnBrk="0" hangingPunct="0">
              <a:defRPr/>
            </a:pPr>
            <a:r>
              <a:rPr lang="en-US" sz="2000" dirty="0">
                <a:latin typeface="+mn-lt"/>
              </a:rPr>
              <a:t>	h(72) = [ 72 mod 10 + 1 X 0 + 3 X 0] mod 10</a:t>
            </a:r>
          </a:p>
          <a:p>
            <a:pPr eaLnBrk="0" hangingPunct="0">
              <a:defRPr/>
            </a:pPr>
            <a:r>
              <a:rPr lang="en-US" sz="2000" dirty="0">
                <a:latin typeface="+mn-lt"/>
              </a:rPr>
              <a:t>		= [72 mod 10] mod 10</a:t>
            </a:r>
          </a:p>
          <a:p>
            <a:pPr eaLnBrk="0" hangingPunct="0">
              <a:defRPr/>
            </a:pPr>
            <a:r>
              <a:rPr lang="en-US" sz="2000" dirty="0">
                <a:latin typeface="+mn-lt"/>
              </a:rPr>
              <a:t>		= 2 mod 10</a:t>
            </a:r>
          </a:p>
          <a:p>
            <a:pPr eaLnBrk="0" hangingPunct="0">
              <a:defRPr/>
            </a:pPr>
            <a:r>
              <a:rPr lang="en-US" sz="2000" dirty="0">
                <a:latin typeface="+mn-lt"/>
              </a:rPr>
              <a:t>		= 2</a:t>
            </a:r>
          </a:p>
          <a:p>
            <a:pPr eaLnBrk="0" hangingPunct="0">
              <a:defRPr/>
            </a:pPr>
            <a:r>
              <a:rPr lang="en-US" sz="2000" dirty="0">
                <a:latin typeface="+mn-lt"/>
              </a:rPr>
              <a:t>Since, T[2] is vacant, insert the key 72 in T[2]. The hash table now becomes,</a:t>
            </a:r>
          </a:p>
        </p:txBody>
      </p:sp>
      <p:sp>
        <p:nvSpPr>
          <p:cNvPr id="38942" name="Rectangle 30"/>
          <p:cNvSpPr>
            <a:spLocks noChangeArrowheads="1"/>
          </p:cNvSpPr>
          <p:nvPr/>
        </p:nvSpPr>
        <p:spPr bwMode="auto">
          <a:xfrm>
            <a:off x="2362200" y="5775325"/>
            <a:ext cx="4953000" cy="244475"/>
          </a:xfrm>
          <a:prstGeom prst="rect">
            <a:avLst/>
          </a:prstGeom>
          <a:noFill/>
          <a:ln w="9525">
            <a:noFill/>
            <a:miter lim="800000"/>
            <a:headEnd/>
            <a:tailEnd/>
          </a:ln>
          <a:effectLst/>
        </p:spPr>
        <p:txBody>
          <a:bodyPr anchor="ctr">
            <a:spAutoFit/>
          </a:bodyPr>
          <a:lstStyle/>
          <a:p>
            <a:pPr algn="just"/>
            <a:r>
              <a:rPr lang="en-US" altLang="en-US" sz="1000">
                <a:latin typeface="Courier New" pitchFamily="49" charset="0"/>
                <a:ea typeface="Times New Roman" pitchFamily="18" charset="0"/>
                <a:cs typeface="Courier New" pitchFamily="49" charset="0"/>
              </a:rPr>
              <a:t>0      1	 2     3	 4      5     6     7      8    9	</a:t>
            </a:r>
            <a:endParaRPr lang="en-US" altLang="en-US">
              <a:ea typeface="Times New Roman" pitchFamily="18" charset="0"/>
              <a:cs typeface="Courier New" pitchFamily="49" charset="0"/>
            </a:endParaRPr>
          </a:p>
        </p:txBody>
      </p:sp>
      <p:graphicFrame>
        <p:nvGraphicFramePr>
          <p:cNvPr id="11" name="Group 31"/>
          <p:cNvGraphicFramePr>
            <a:graphicFrameLocks noGrp="1"/>
          </p:cNvGraphicFramePr>
          <p:nvPr/>
        </p:nvGraphicFramePr>
        <p:xfrm>
          <a:off x="2286000" y="6003925"/>
          <a:ext cx="4762500" cy="244475"/>
        </p:xfrm>
        <a:graphic>
          <a:graphicData uri="http://schemas.openxmlformats.org/drawingml/2006/table">
            <a:tbl>
              <a:tblPr/>
              <a:tblGrid>
                <a:gridCol w="476250"/>
                <a:gridCol w="476250"/>
                <a:gridCol w="476250"/>
                <a:gridCol w="476250"/>
                <a:gridCol w="476250"/>
                <a:gridCol w="476250"/>
                <a:gridCol w="476250"/>
                <a:gridCol w="476250"/>
                <a:gridCol w="476250"/>
                <a:gridCol w="476250"/>
              </a:tblGrid>
              <a:tr h="2444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72</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dirty="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400" dirty="0">
                <a:solidFill>
                  <a:schemeClr val="bg1"/>
                </a:solidFill>
                <a:latin typeface="+mj-lt"/>
              </a:rPr>
              <a:t>Quadratic Probing  </a:t>
            </a:r>
          </a:p>
        </p:txBody>
      </p:sp>
      <p:sp>
        <p:nvSpPr>
          <p:cNvPr id="12" name="Rectangle 2"/>
          <p:cNvSpPr>
            <a:spLocks noChangeArrowheads="1"/>
          </p:cNvSpPr>
          <p:nvPr/>
        </p:nvSpPr>
        <p:spPr bwMode="auto">
          <a:xfrm>
            <a:off x="441325" y="1165225"/>
            <a:ext cx="8021638" cy="1939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eaLnBrk="0" hangingPunct="0">
              <a:defRPr/>
            </a:pPr>
            <a:r>
              <a:rPr lang="en-US" sz="2000" dirty="0">
                <a:latin typeface="+mn-lt"/>
              </a:rPr>
              <a:t>Step2:	Key = 27</a:t>
            </a:r>
          </a:p>
          <a:p>
            <a:pPr eaLnBrk="0" hangingPunct="0">
              <a:defRPr/>
            </a:pPr>
            <a:r>
              <a:rPr lang="en-US" sz="2000" dirty="0">
                <a:latin typeface="+mn-lt"/>
              </a:rPr>
              <a:t>	h(27) = [ 27 mod 10 + 1 X 0 + 3 X 0] mod 10</a:t>
            </a:r>
          </a:p>
          <a:p>
            <a:pPr eaLnBrk="0" hangingPunct="0">
              <a:defRPr/>
            </a:pPr>
            <a:r>
              <a:rPr lang="en-US" sz="2000" dirty="0">
                <a:latin typeface="+mn-lt"/>
              </a:rPr>
              <a:t>		= [27 mod 10] mod 10</a:t>
            </a:r>
          </a:p>
          <a:p>
            <a:pPr eaLnBrk="0" hangingPunct="0">
              <a:defRPr/>
            </a:pPr>
            <a:r>
              <a:rPr lang="en-US" sz="2000" dirty="0">
                <a:latin typeface="+mn-lt"/>
              </a:rPr>
              <a:t>		= 7 mod 10</a:t>
            </a:r>
          </a:p>
          <a:p>
            <a:pPr eaLnBrk="0" hangingPunct="0">
              <a:defRPr/>
            </a:pPr>
            <a:r>
              <a:rPr lang="en-US" sz="2000" dirty="0">
                <a:latin typeface="+mn-lt"/>
              </a:rPr>
              <a:t>		= 7</a:t>
            </a:r>
          </a:p>
          <a:p>
            <a:pPr eaLnBrk="0" hangingPunct="0">
              <a:defRPr/>
            </a:pPr>
            <a:r>
              <a:rPr lang="en-US" sz="2000" dirty="0">
                <a:latin typeface="+mn-lt"/>
              </a:rPr>
              <a:t>Since, T[7] is vacant, insert the key 27 in T[7]. The hash table now becomes,</a:t>
            </a:r>
          </a:p>
        </p:txBody>
      </p:sp>
      <p:graphicFrame>
        <p:nvGraphicFramePr>
          <p:cNvPr id="13" name="Group 4"/>
          <p:cNvGraphicFramePr>
            <a:graphicFrameLocks noGrp="1"/>
          </p:cNvGraphicFramePr>
          <p:nvPr/>
        </p:nvGraphicFramePr>
        <p:xfrm>
          <a:off x="2133600" y="3489325"/>
          <a:ext cx="4762500" cy="244475"/>
        </p:xfrm>
        <a:graphic>
          <a:graphicData uri="http://schemas.openxmlformats.org/drawingml/2006/table">
            <a:tbl>
              <a:tblPr/>
              <a:tblGrid>
                <a:gridCol w="476250"/>
                <a:gridCol w="476250"/>
                <a:gridCol w="476250"/>
                <a:gridCol w="476250"/>
                <a:gridCol w="476250"/>
                <a:gridCol w="476250"/>
                <a:gridCol w="476250"/>
                <a:gridCol w="476250"/>
                <a:gridCol w="476250"/>
                <a:gridCol w="476250"/>
              </a:tblGrid>
              <a:tr h="2444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72</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27</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dirty="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bl>
          </a:graphicData>
        </a:graphic>
      </p:graphicFrame>
      <p:sp>
        <p:nvSpPr>
          <p:cNvPr id="39964" name="Rectangle 29"/>
          <p:cNvSpPr>
            <a:spLocks noChangeArrowheads="1"/>
          </p:cNvSpPr>
          <p:nvPr/>
        </p:nvSpPr>
        <p:spPr bwMode="auto">
          <a:xfrm>
            <a:off x="2133600" y="3260725"/>
            <a:ext cx="4953000" cy="244475"/>
          </a:xfrm>
          <a:prstGeom prst="rect">
            <a:avLst/>
          </a:prstGeom>
          <a:noFill/>
          <a:ln w="9525">
            <a:noFill/>
            <a:miter lim="800000"/>
            <a:headEnd/>
            <a:tailEnd/>
          </a:ln>
          <a:effectLst/>
        </p:spPr>
        <p:txBody>
          <a:bodyPr anchor="ctr">
            <a:spAutoFit/>
          </a:bodyPr>
          <a:lstStyle/>
          <a:p>
            <a:pPr algn="just"/>
            <a:r>
              <a:rPr lang="en-US" altLang="en-US" sz="1000">
                <a:latin typeface="Courier New" pitchFamily="49" charset="0"/>
                <a:ea typeface="Times New Roman" pitchFamily="18" charset="0"/>
                <a:cs typeface="Courier New" pitchFamily="49" charset="0"/>
              </a:rPr>
              <a:t>0      1	 2     3	 4      5     6     7      8    9	</a:t>
            </a:r>
            <a:endParaRPr lang="en-US" altLang="en-US">
              <a:ea typeface="Times New Roman" pitchFamily="18" charset="0"/>
              <a:cs typeface="Courier New" pitchFamily="49" charset="0"/>
            </a:endParaRPr>
          </a:p>
        </p:txBody>
      </p:sp>
      <p:sp>
        <p:nvSpPr>
          <p:cNvPr id="39965" name="Rectangle 3"/>
          <p:cNvSpPr>
            <a:spLocks noChangeArrowheads="1"/>
          </p:cNvSpPr>
          <p:nvPr/>
        </p:nvSpPr>
        <p:spPr bwMode="auto">
          <a:xfrm>
            <a:off x="2209800" y="5851525"/>
            <a:ext cx="4953000" cy="244475"/>
          </a:xfrm>
          <a:prstGeom prst="rect">
            <a:avLst/>
          </a:prstGeom>
          <a:noFill/>
          <a:ln w="9525">
            <a:noFill/>
            <a:miter lim="800000"/>
            <a:headEnd/>
            <a:tailEnd/>
          </a:ln>
          <a:effectLst/>
        </p:spPr>
        <p:txBody>
          <a:bodyPr anchor="ctr">
            <a:spAutoFit/>
          </a:bodyPr>
          <a:lstStyle/>
          <a:p>
            <a:pPr algn="just"/>
            <a:r>
              <a:rPr lang="en-US" altLang="en-US" sz="1000">
                <a:latin typeface="Courier New" pitchFamily="49" charset="0"/>
                <a:ea typeface="Times New Roman" pitchFamily="18" charset="0"/>
                <a:cs typeface="Courier New" pitchFamily="49" charset="0"/>
              </a:rPr>
              <a:t>0      1	 2     3	 4      5     6     7      8    9	</a:t>
            </a:r>
            <a:endParaRPr lang="en-US" altLang="en-US">
              <a:ea typeface="Times New Roman" pitchFamily="18" charset="0"/>
              <a:cs typeface="Courier New" pitchFamily="49" charset="0"/>
            </a:endParaRPr>
          </a:p>
        </p:txBody>
      </p:sp>
      <p:sp>
        <p:nvSpPr>
          <p:cNvPr id="16" name="Rectangle 28"/>
          <p:cNvSpPr>
            <a:spLocks noChangeArrowheads="1"/>
          </p:cNvSpPr>
          <p:nvPr/>
        </p:nvSpPr>
        <p:spPr bwMode="auto">
          <a:xfrm>
            <a:off x="457200" y="3886200"/>
            <a:ext cx="8021638" cy="19383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eaLnBrk="0" hangingPunct="0">
              <a:defRPr/>
            </a:pPr>
            <a:r>
              <a:rPr lang="en-US" sz="2000" dirty="0">
                <a:latin typeface="+mn-lt"/>
              </a:rPr>
              <a:t>Step3:	Key = 36</a:t>
            </a:r>
          </a:p>
          <a:p>
            <a:pPr eaLnBrk="0" hangingPunct="0">
              <a:defRPr/>
            </a:pPr>
            <a:r>
              <a:rPr lang="en-US" sz="2000" dirty="0">
                <a:latin typeface="+mn-lt"/>
              </a:rPr>
              <a:t>	h(36) = [ 36 mod 10 + 1 X 0 + 3 X 0] mod 10</a:t>
            </a:r>
          </a:p>
          <a:p>
            <a:pPr eaLnBrk="0" hangingPunct="0">
              <a:defRPr/>
            </a:pPr>
            <a:r>
              <a:rPr lang="en-US" sz="2000" dirty="0">
                <a:latin typeface="+mn-lt"/>
              </a:rPr>
              <a:t>		= [36 mod 10] mod 10</a:t>
            </a:r>
          </a:p>
          <a:p>
            <a:pPr eaLnBrk="0" hangingPunct="0">
              <a:defRPr/>
            </a:pPr>
            <a:r>
              <a:rPr lang="en-US" sz="2000" dirty="0">
                <a:latin typeface="+mn-lt"/>
              </a:rPr>
              <a:t>		= 6 mod 10</a:t>
            </a:r>
          </a:p>
          <a:p>
            <a:pPr eaLnBrk="0" hangingPunct="0">
              <a:defRPr/>
            </a:pPr>
            <a:r>
              <a:rPr lang="en-US" sz="2000" dirty="0">
                <a:latin typeface="+mn-lt"/>
              </a:rPr>
              <a:t>		= 6</a:t>
            </a:r>
          </a:p>
          <a:p>
            <a:pPr eaLnBrk="0" hangingPunct="0">
              <a:defRPr/>
            </a:pPr>
            <a:r>
              <a:rPr lang="en-US" sz="2000" dirty="0">
                <a:latin typeface="+mn-lt"/>
              </a:rPr>
              <a:t>Since, T[6] is vacant, insert the key 36 in T[6]. The hash table now becomes,</a:t>
            </a:r>
          </a:p>
        </p:txBody>
      </p:sp>
      <p:graphicFrame>
        <p:nvGraphicFramePr>
          <p:cNvPr id="17" name="Group 30"/>
          <p:cNvGraphicFramePr>
            <a:graphicFrameLocks noGrp="1"/>
          </p:cNvGraphicFramePr>
          <p:nvPr/>
        </p:nvGraphicFramePr>
        <p:xfrm>
          <a:off x="2133600" y="6080125"/>
          <a:ext cx="4762500" cy="244475"/>
        </p:xfrm>
        <a:graphic>
          <a:graphicData uri="http://schemas.openxmlformats.org/drawingml/2006/table">
            <a:tbl>
              <a:tblPr/>
              <a:tblGrid>
                <a:gridCol w="476250"/>
                <a:gridCol w="476250"/>
                <a:gridCol w="476250"/>
                <a:gridCol w="476250"/>
                <a:gridCol w="476250"/>
                <a:gridCol w="476250"/>
                <a:gridCol w="476250"/>
                <a:gridCol w="476250"/>
                <a:gridCol w="476250"/>
                <a:gridCol w="476250"/>
              </a:tblGrid>
              <a:tr h="2444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72</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36</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27</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400" dirty="0">
                <a:solidFill>
                  <a:schemeClr val="bg1"/>
                </a:solidFill>
                <a:latin typeface="+mj-lt"/>
              </a:rPr>
              <a:t>Quadratic Probing  </a:t>
            </a:r>
          </a:p>
        </p:txBody>
      </p:sp>
      <p:sp>
        <p:nvSpPr>
          <p:cNvPr id="9" name="Rectangle 54"/>
          <p:cNvSpPr>
            <a:spLocks noChangeArrowheads="1"/>
          </p:cNvSpPr>
          <p:nvPr/>
        </p:nvSpPr>
        <p:spPr bwMode="auto">
          <a:xfrm>
            <a:off x="284163" y="1185863"/>
            <a:ext cx="8021637" cy="19383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eaLnBrk="0" hangingPunct="0">
              <a:defRPr/>
            </a:pPr>
            <a:r>
              <a:rPr lang="en-US" sz="2000" dirty="0">
                <a:latin typeface="+mn-lt"/>
              </a:rPr>
              <a:t>Step4:	Key = 24</a:t>
            </a:r>
          </a:p>
          <a:p>
            <a:pPr eaLnBrk="0" hangingPunct="0">
              <a:defRPr/>
            </a:pPr>
            <a:r>
              <a:rPr lang="en-US" sz="2000" dirty="0">
                <a:latin typeface="+mn-lt"/>
              </a:rPr>
              <a:t>	h(24) = [ 24 mod 10 + 1 X 0 + 3 X 0] mod 10</a:t>
            </a:r>
          </a:p>
          <a:p>
            <a:pPr eaLnBrk="0" hangingPunct="0">
              <a:defRPr/>
            </a:pPr>
            <a:r>
              <a:rPr lang="en-US" sz="2000" dirty="0">
                <a:latin typeface="+mn-lt"/>
              </a:rPr>
              <a:t>		= [24 mod 10] mod 10</a:t>
            </a:r>
          </a:p>
          <a:p>
            <a:pPr eaLnBrk="0" hangingPunct="0">
              <a:defRPr/>
            </a:pPr>
            <a:r>
              <a:rPr lang="en-US" sz="2000" dirty="0">
                <a:latin typeface="+mn-lt"/>
              </a:rPr>
              <a:t>		= 4 mod 10</a:t>
            </a:r>
          </a:p>
          <a:p>
            <a:pPr eaLnBrk="0" hangingPunct="0">
              <a:defRPr/>
            </a:pPr>
            <a:r>
              <a:rPr lang="en-US" sz="2000" dirty="0">
                <a:latin typeface="+mn-lt"/>
              </a:rPr>
              <a:t>		= 4</a:t>
            </a:r>
          </a:p>
          <a:p>
            <a:pPr eaLnBrk="0" hangingPunct="0">
              <a:defRPr/>
            </a:pPr>
            <a:r>
              <a:rPr lang="en-US" sz="2000" dirty="0">
                <a:latin typeface="+mn-lt"/>
              </a:rPr>
              <a:t>Since, T[4] is vacant, insert the key 24 in T[4]. The hash table now becomes,</a:t>
            </a:r>
          </a:p>
        </p:txBody>
      </p:sp>
      <p:sp>
        <p:nvSpPr>
          <p:cNvPr id="40964" name="Rectangle 55"/>
          <p:cNvSpPr>
            <a:spLocks noChangeArrowheads="1"/>
          </p:cNvSpPr>
          <p:nvPr/>
        </p:nvSpPr>
        <p:spPr bwMode="auto">
          <a:xfrm>
            <a:off x="2133600" y="3260725"/>
            <a:ext cx="4953000" cy="244475"/>
          </a:xfrm>
          <a:prstGeom prst="rect">
            <a:avLst/>
          </a:prstGeom>
          <a:noFill/>
          <a:ln w="9525">
            <a:noFill/>
            <a:miter lim="800000"/>
            <a:headEnd/>
            <a:tailEnd/>
          </a:ln>
          <a:effectLst/>
        </p:spPr>
        <p:txBody>
          <a:bodyPr anchor="ctr">
            <a:spAutoFit/>
          </a:bodyPr>
          <a:lstStyle/>
          <a:p>
            <a:pPr algn="just"/>
            <a:r>
              <a:rPr lang="en-US" altLang="en-US" sz="1000">
                <a:latin typeface="Courier New" pitchFamily="49" charset="0"/>
                <a:ea typeface="Times New Roman" pitchFamily="18" charset="0"/>
                <a:cs typeface="Courier New" pitchFamily="49" charset="0"/>
              </a:rPr>
              <a:t>0      1	 2     3	 4      5     6     7      8    9	</a:t>
            </a:r>
            <a:endParaRPr lang="en-US" altLang="en-US">
              <a:ea typeface="Times New Roman" pitchFamily="18" charset="0"/>
              <a:cs typeface="Courier New" pitchFamily="49" charset="0"/>
            </a:endParaRPr>
          </a:p>
        </p:txBody>
      </p:sp>
      <p:graphicFrame>
        <p:nvGraphicFramePr>
          <p:cNvPr id="11" name="Group 56"/>
          <p:cNvGraphicFramePr>
            <a:graphicFrameLocks noGrp="1"/>
          </p:cNvGraphicFramePr>
          <p:nvPr/>
        </p:nvGraphicFramePr>
        <p:xfrm>
          <a:off x="2057400" y="3489325"/>
          <a:ext cx="4762500" cy="244475"/>
        </p:xfrm>
        <a:graphic>
          <a:graphicData uri="http://schemas.openxmlformats.org/drawingml/2006/table">
            <a:tbl>
              <a:tblPr/>
              <a:tblGrid>
                <a:gridCol w="476250"/>
                <a:gridCol w="476250"/>
                <a:gridCol w="476250"/>
                <a:gridCol w="476250"/>
                <a:gridCol w="476250"/>
                <a:gridCol w="476250"/>
                <a:gridCol w="476250"/>
                <a:gridCol w="476250"/>
                <a:gridCol w="476250"/>
                <a:gridCol w="476250"/>
              </a:tblGrid>
              <a:tr h="2444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72</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24</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36</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27</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bl>
          </a:graphicData>
        </a:graphic>
      </p:graphicFrame>
      <p:sp>
        <p:nvSpPr>
          <p:cNvPr id="18" name="Rectangle 80"/>
          <p:cNvSpPr>
            <a:spLocks noChangeArrowheads="1"/>
          </p:cNvSpPr>
          <p:nvPr/>
        </p:nvSpPr>
        <p:spPr bwMode="auto">
          <a:xfrm>
            <a:off x="288925" y="3852863"/>
            <a:ext cx="8021638" cy="19383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eaLnBrk="0" hangingPunct="0">
              <a:defRPr/>
            </a:pPr>
            <a:r>
              <a:rPr lang="en-US" sz="2000" dirty="0">
                <a:latin typeface="+mn-lt"/>
              </a:rPr>
              <a:t>Step5:	Key = 63</a:t>
            </a:r>
          </a:p>
          <a:p>
            <a:pPr eaLnBrk="0" hangingPunct="0">
              <a:defRPr/>
            </a:pPr>
            <a:r>
              <a:rPr lang="en-US" sz="2000" dirty="0">
                <a:latin typeface="+mn-lt"/>
              </a:rPr>
              <a:t>	h(63) = [ 63 mod 10 + 1 X 0 + 3 X 0] mod 10</a:t>
            </a:r>
          </a:p>
          <a:p>
            <a:pPr eaLnBrk="0" hangingPunct="0">
              <a:defRPr/>
            </a:pPr>
            <a:r>
              <a:rPr lang="en-US" sz="2000" dirty="0">
                <a:latin typeface="+mn-lt"/>
              </a:rPr>
              <a:t>		= [63 mod 10] mod 10</a:t>
            </a:r>
          </a:p>
          <a:p>
            <a:pPr eaLnBrk="0" hangingPunct="0">
              <a:defRPr/>
            </a:pPr>
            <a:r>
              <a:rPr lang="en-US" sz="2000" dirty="0">
                <a:latin typeface="+mn-lt"/>
              </a:rPr>
              <a:t>		= 3 mod 10</a:t>
            </a:r>
          </a:p>
          <a:p>
            <a:pPr eaLnBrk="0" hangingPunct="0">
              <a:defRPr/>
            </a:pPr>
            <a:r>
              <a:rPr lang="en-US" sz="2000" dirty="0">
                <a:latin typeface="+mn-lt"/>
              </a:rPr>
              <a:t>		= 3</a:t>
            </a:r>
          </a:p>
          <a:p>
            <a:pPr eaLnBrk="0" hangingPunct="0">
              <a:defRPr/>
            </a:pPr>
            <a:r>
              <a:rPr lang="en-US" sz="2000" dirty="0">
                <a:latin typeface="+mn-lt"/>
              </a:rPr>
              <a:t>Since, T[3] is vacant, insert the key 63 in T[3]. The hash table now becomes,</a:t>
            </a:r>
          </a:p>
        </p:txBody>
      </p:sp>
      <p:sp>
        <p:nvSpPr>
          <p:cNvPr id="40990" name="Rectangle 2"/>
          <p:cNvSpPr>
            <a:spLocks noChangeArrowheads="1"/>
          </p:cNvSpPr>
          <p:nvPr/>
        </p:nvSpPr>
        <p:spPr bwMode="auto">
          <a:xfrm>
            <a:off x="2209800" y="5851525"/>
            <a:ext cx="4953000" cy="244475"/>
          </a:xfrm>
          <a:prstGeom prst="rect">
            <a:avLst/>
          </a:prstGeom>
          <a:noFill/>
          <a:ln w="9525">
            <a:noFill/>
            <a:miter lim="800000"/>
            <a:headEnd/>
            <a:tailEnd/>
          </a:ln>
          <a:effectLst/>
        </p:spPr>
        <p:txBody>
          <a:bodyPr anchor="ctr">
            <a:spAutoFit/>
          </a:bodyPr>
          <a:lstStyle/>
          <a:p>
            <a:pPr algn="just"/>
            <a:r>
              <a:rPr lang="en-US" altLang="en-US" sz="1000">
                <a:latin typeface="Courier New" pitchFamily="49" charset="0"/>
                <a:ea typeface="Times New Roman" pitchFamily="18" charset="0"/>
                <a:cs typeface="Courier New" pitchFamily="49" charset="0"/>
              </a:rPr>
              <a:t>0      1	 2     3	 4      5     6     7      8    9	</a:t>
            </a:r>
            <a:endParaRPr lang="en-US" altLang="en-US">
              <a:ea typeface="Times New Roman" pitchFamily="18" charset="0"/>
              <a:cs typeface="Courier New" pitchFamily="49" charset="0"/>
            </a:endParaRPr>
          </a:p>
        </p:txBody>
      </p:sp>
      <p:graphicFrame>
        <p:nvGraphicFramePr>
          <p:cNvPr id="20" name="Group 3"/>
          <p:cNvGraphicFramePr>
            <a:graphicFrameLocks noGrp="1"/>
          </p:cNvGraphicFramePr>
          <p:nvPr/>
        </p:nvGraphicFramePr>
        <p:xfrm>
          <a:off x="2133600" y="6080125"/>
          <a:ext cx="4762500" cy="244475"/>
        </p:xfrm>
        <a:graphic>
          <a:graphicData uri="http://schemas.openxmlformats.org/drawingml/2006/table">
            <a:tbl>
              <a:tblPr/>
              <a:tblGrid>
                <a:gridCol w="476250"/>
                <a:gridCol w="476250"/>
                <a:gridCol w="476250"/>
                <a:gridCol w="476250"/>
                <a:gridCol w="476250"/>
                <a:gridCol w="476250"/>
                <a:gridCol w="476250"/>
                <a:gridCol w="476250"/>
                <a:gridCol w="476250"/>
                <a:gridCol w="476250"/>
              </a:tblGrid>
              <a:tr h="2444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72</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63</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24</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36</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27</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400" dirty="0">
                <a:solidFill>
                  <a:schemeClr val="bg1"/>
                </a:solidFill>
                <a:latin typeface="+mj-lt"/>
              </a:rPr>
              <a:t>Quadratic Probing  </a:t>
            </a:r>
          </a:p>
        </p:txBody>
      </p:sp>
      <p:sp>
        <p:nvSpPr>
          <p:cNvPr id="12" name="Rectangle 27"/>
          <p:cNvSpPr>
            <a:spLocks noChangeArrowheads="1"/>
          </p:cNvSpPr>
          <p:nvPr/>
        </p:nvSpPr>
        <p:spPr bwMode="auto">
          <a:xfrm>
            <a:off x="304800" y="1403350"/>
            <a:ext cx="8610600" cy="2462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eaLnBrk="0" hangingPunct="0">
              <a:defRPr/>
            </a:pPr>
            <a:r>
              <a:rPr lang="en-US" sz="2200" dirty="0">
                <a:latin typeface="+mn-lt"/>
              </a:rPr>
              <a:t>Step6</a:t>
            </a:r>
            <a:r>
              <a:rPr lang="en-US" sz="2200" b="1" dirty="0">
                <a:latin typeface="+mn-lt"/>
              </a:rPr>
              <a:t>:</a:t>
            </a:r>
            <a:r>
              <a:rPr lang="en-US" sz="2200" dirty="0">
                <a:latin typeface="+mn-lt"/>
              </a:rPr>
              <a:t>	Key = 81</a:t>
            </a:r>
          </a:p>
          <a:p>
            <a:pPr eaLnBrk="0" hangingPunct="0">
              <a:defRPr/>
            </a:pPr>
            <a:r>
              <a:rPr lang="en-US" sz="2200" dirty="0">
                <a:latin typeface="+mn-lt"/>
              </a:rPr>
              <a:t>	h(81) = [ 81 mod 10 + 1 X 0 + 3 X 0] mod 10</a:t>
            </a:r>
          </a:p>
          <a:p>
            <a:pPr eaLnBrk="0" hangingPunct="0">
              <a:defRPr/>
            </a:pPr>
            <a:r>
              <a:rPr lang="en-US" sz="2200" dirty="0">
                <a:latin typeface="+mn-lt"/>
              </a:rPr>
              <a:t>		= [81 mod 10] mod 10</a:t>
            </a:r>
          </a:p>
          <a:p>
            <a:pPr eaLnBrk="0" hangingPunct="0">
              <a:defRPr/>
            </a:pPr>
            <a:r>
              <a:rPr lang="en-US" sz="2200" dirty="0">
                <a:latin typeface="+mn-lt"/>
              </a:rPr>
              <a:t>		= 81 mod 10</a:t>
            </a:r>
          </a:p>
          <a:p>
            <a:pPr eaLnBrk="0" hangingPunct="0">
              <a:defRPr/>
            </a:pPr>
            <a:r>
              <a:rPr lang="en-US" sz="2200" dirty="0">
                <a:latin typeface="+mn-lt"/>
              </a:rPr>
              <a:t>		= 1</a:t>
            </a:r>
          </a:p>
          <a:p>
            <a:pPr eaLnBrk="0" hangingPunct="0">
              <a:defRPr/>
            </a:pPr>
            <a:r>
              <a:rPr lang="en-US" sz="2200" dirty="0">
                <a:latin typeface="+mn-lt"/>
              </a:rPr>
              <a:t>Since, T[1] is vacant, insert the key 81 in T[1]. The hash table now becomes,</a:t>
            </a:r>
          </a:p>
        </p:txBody>
      </p:sp>
      <p:graphicFrame>
        <p:nvGraphicFramePr>
          <p:cNvPr id="13" name="Group 28"/>
          <p:cNvGraphicFramePr>
            <a:graphicFrameLocks/>
          </p:cNvGraphicFramePr>
          <p:nvPr/>
        </p:nvGraphicFramePr>
        <p:xfrm>
          <a:off x="2057400" y="4784725"/>
          <a:ext cx="4648200" cy="244475"/>
        </p:xfrm>
        <a:graphic>
          <a:graphicData uri="http://schemas.openxmlformats.org/drawingml/2006/table">
            <a:tbl>
              <a:tblPr/>
              <a:tblGrid>
                <a:gridCol w="465138"/>
                <a:gridCol w="465137"/>
                <a:gridCol w="463550"/>
                <a:gridCol w="465138"/>
                <a:gridCol w="465137"/>
                <a:gridCol w="465138"/>
                <a:gridCol w="465137"/>
                <a:gridCol w="463550"/>
                <a:gridCol w="465138"/>
                <a:gridCol w="465137"/>
              </a:tblGrid>
              <a:tr h="2444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81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72</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63</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24</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36</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27</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bl>
          </a:graphicData>
        </a:graphic>
      </p:graphicFrame>
      <p:sp>
        <p:nvSpPr>
          <p:cNvPr id="42012" name="Rectangle 52"/>
          <p:cNvSpPr>
            <a:spLocks noChangeArrowheads="1"/>
          </p:cNvSpPr>
          <p:nvPr/>
        </p:nvSpPr>
        <p:spPr bwMode="auto">
          <a:xfrm>
            <a:off x="2057400" y="4559300"/>
            <a:ext cx="4953000" cy="244475"/>
          </a:xfrm>
          <a:prstGeom prst="rect">
            <a:avLst/>
          </a:prstGeom>
          <a:noFill/>
          <a:ln w="9525">
            <a:noFill/>
            <a:miter lim="800000"/>
            <a:headEnd/>
            <a:tailEnd/>
          </a:ln>
          <a:effectLst/>
        </p:spPr>
        <p:txBody>
          <a:bodyPr anchor="ctr">
            <a:spAutoFit/>
          </a:bodyPr>
          <a:lstStyle/>
          <a:p>
            <a:pPr algn="just"/>
            <a:r>
              <a:rPr lang="en-US" altLang="en-US" sz="1000">
                <a:latin typeface="Courier New" pitchFamily="49" charset="0"/>
                <a:ea typeface="Times New Roman" pitchFamily="18" charset="0"/>
                <a:cs typeface="Courier New" pitchFamily="49" charset="0"/>
              </a:rPr>
              <a:t>0      1	 2     3	 4      5     6     7      8    9	</a:t>
            </a:r>
            <a:endParaRPr lang="en-US" altLang="en-US">
              <a:ea typeface="Times New Roman" pitchFamily="18" charset="0"/>
              <a:cs typeface="Courier New" pitchFamily="49"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400" dirty="0">
                <a:solidFill>
                  <a:schemeClr val="bg1"/>
                </a:solidFill>
                <a:latin typeface="+mj-lt"/>
              </a:rPr>
              <a:t>Quadratic Probing  </a:t>
            </a:r>
          </a:p>
        </p:txBody>
      </p:sp>
      <p:sp>
        <p:nvSpPr>
          <p:cNvPr id="15" name="Rectangle 53"/>
          <p:cNvSpPr>
            <a:spLocks noChangeArrowheads="1"/>
          </p:cNvSpPr>
          <p:nvPr/>
        </p:nvSpPr>
        <p:spPr bwMode="auto">
          <a:xfrm>
            <a:off x="306388" y="1219200"/>
            <a:ext cx="8685212" cy="4708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eaLnBrk="0" hangingPunct="0">
              <a:defRPr/>
            </a:pPr>
            <a:r>
              <a:rPr lang="en-US" sz="2000" dirty="0">
                <a:latin typeface="+mn-lt"/>
              </a:rPr>
              <a:t>Step7: </a:t>
            </a:r>
            <a:r>
              <a:rPr lang="en-US" sz="2000" b="1" dirty="0">
                <a:latin typeface="+mn-lt"/>
              </a:rPr>
              <a:t>	</a:t>
            </a:r>
            <a:r>
              <a:rPr lang="en-US" sz="2000" dirty="0">
                <a:latin typeface="+mn-lt"/>
              </a:rPr>
              <a:t>Key = 101</a:t>
            </a:r>
          </a:p>
          <a:p>
            <a:pPr eaLnBrk="0" hangingPunct="0">
              <a:defRPr/>
            </a:pPr>
            <a:r>
              <a:rPr lang="en-US" sz="2000" dirty="0">
                <a:latin typeface="+mn-lt"/>
              </a:rPr>
              <a:t>	h(101) = [101 mod 10 + 1 X 0 + 3 X 0] mod 10</a:t>
            </a:r>
          </a:p>
          <a:p>
            <a:pPr eaLnBrk="0" hangingPunct="0">
              <a:defRPr/>
            </a:pPr>
            <a:r>
              <a:rPr lang="en-US" sz="2000" dirty="0">
                <a:latin typeface="+mn-lt"/>
              </a:rPr>
              <a:t>		= [101 mod 10 + 0] mod 10</a:t>
            </a:r>
          </a:p>
          <a:p>
            <a:pPr eaLnBrk="0" hangingPunct="0">
              <a:defRPr/>
            </a:pPr>
            <a:r>
              <a:rPr lang="en-US" sz="2000" dirty="0">
                <a:latin typeface="+mn-lt"/>
              </a:rPr>
              <a:t>		= 1 mod 10</a:t>
            </a:r>
          </a:p>
          <a:p>
            <a:pPr eaLnBrk="0" hangingPunct="0">
              <a:defRPr/>
            </a:pPr>
            <a:r>
              <a:rPr lang="en-US" sz="2000" dirty="0">
                <a:latin typeface="+mn-lt"/>
              </a:rPr>
              <a:t>		= 1</a:t>
            </a:r>
          </a:p>
          <a:p>
            <a:pPr eaLnBrk="0" hangingPunct="0">
              <a:defRPr/>
            </a:pPr>
            <a:r>
              <a:rPr lang="en-US" sz="2000" dirty="0">
                <a:latin typeface="+mn-lt"/>
              </a:rPr>
              <a:t>Since, T[1] is already occupied, the key 101 can not be stored in T[1]. Therefore, try again for next location. Thus probe, i = 1, this time. </a:t>
            </a:r>
          </a:p>
          <a:p>
            <a:pPr eaLnBrk="0" hangingPunct="0">
              <a:defRPr/>
            </a:pPr>
            <a:r>
              <a:rPr lang="en-US" sz="2000" dirty="0">
                <a:latin typeface="+mn-lt"/>
              </a:rPr>
              <a:t>Key = 101</a:t>
            </a:r>
          </a:p>
          <a:p>
            <a:pPr eaLnBrk="0" hangingPunct="0">
              <a:defRPr/>
            </a:pPr>
            <a:r>
              <a:rPr lang="en-US" sz="2000" dirty="0">
                <a:latin typeface="+mn-lt"/>
              </a:rPr>
              <a:t>	h(101) = [ 101 mod 10 + 1 X 1 + 3 X 1] mod 10</a:t>
            </a:r>
          </a:p>
          <a:p>
            <a:pPr eaLnBrk="0" hangingPunct="0">
              <a:defRPr/>
            </a:pPr>
            <a:r>
              <a:rPr lang="en-US" sz="2000" dirty="0">
                <a:latin typeface="+mn-lt"/>
              </a:rPr>
              <a:t>		= [101 mod 10 + 1 + 3] mod 10</a:t>
            </a:r>
          </a:p>
          <a:p>
            <a:pPr eaLnBrk="0" hangingPunct="0">
              <a:defRPr/>
            </a:pPr>
            <a:r>
              <a:rPr lang="en-US" sz="2000" dirty="0">
                <a:latin typeface="+mn-lt"/>
              </a:rPr>
              <a:t>		= [101 mod 10 + 4] mod 10</a:t>
            </a:r>
          </a:p>
          <a:p>
            <a:pPr eaLnBrk="0" hangingPunct="0">
              <a:defRPr/>
            </a:pPr>
            <a:r>
              <a:rPr lang="en-US" sz="2000" dirty="0">
                <a:latin typeface="+mn-lt"/>
              </a:rPr>
              <a:t>		= [1 + 4] mod 10</a:t>
            </a:r>
          </a:p>
          <a:p>
            <a:pPr eaLnBrk="0" hangingPunct="0">
              <a:defRPr/>
            </a:pPr>
            <a:r>
              <a:rPr lang="en-US" sz="2000" dirty="0">
                <a:latin typeface="+mn-lt"/>
              </a:rPr>
              <a:t>		= 5 mod 10</a:t>
            </a:r>
          </a:p>
          <a:p>
            <a:pPr eaLnBrk="0" hangingPunct="0">
              <a:defRPr/>
            </a:pPr>
            <a:r>
              <a:rPr lang="en-US" sz="2000" dirty="0">
                <a:latin typeface="+mn-lt"/>
              </a:rPr>
              <a:t>		= 5</a:t>
            </a:r>
          </a:p>
          <a:p>
            <a:pPr eaLnBrk="0" hangingPunct="0">
              <a:defRPr/>
            </a:pPr>
            <a:r>
              <a:rPr lang="en-US" sz="2000" dirty="0">
                <a:latin typeface="+mn-lt"/>
              </a:rPr>
              <a:t>Since, T[5] is vacant, insert the key 101 in T[5]. The hash table now becomes,</a:t>
            </a:r>
          </a:p>
        </p:txBody>
      </p:sp>
      <p:sp>
        <p:nvSpPr>
          <p:cNvPr id="43012" name="Rectangle 54"/>
          <p:cNvSpPr>
            <a:spLocks noChangeArrowheads="1"/>
          </p:cNvSpPr>
          <p:nvPr/>
        </p:nvSpPr>
        <p:spPr bwMode="auto">
          <a:xfrm>
            <a:off x="1981200" y="5943600"/>
            <a:ext cx="4953000" cy="244475"/>
          </a:xfrm>
          <a:prstGeom prst="rect">
            <a:avLst/>
          </a:prstGeom>
          <a:noFill/>
          <a:ln w="9525">
            <a:noFill/>
            <a:miter lim="800000"/>
            <a:headEnd/>
            <a:tailEnd/>
          </a:ln>
          <a:effectLst/>
        </p:spPr>
        <p:txBody>
          <a:bodyPr anchor="ctr">
            <a:spAutoFit/>
          </a:bodyPr>
          <a:lstStyle/>
          <a:p>
            <a:pPr algn="just"/>
            <a:r>
              <a:rPr lang="en-US" altLang="en-US" sz="1000">
                <a:latin typeface="Courier New" pitchFamily="49" charset="0"/>
                <a:ea typeface="Times New Roman" pitchFamily="18" charset="0"/>
                <a:cs typeface="Courier New" pitchFamily="49" charset="0"/>
              </a:rPr>
              <a:t>0      1	 2     3	 4      5     6     7      8    9	</a:t>
            </a:r>
            <a:endParaRPr lang="en-US" altLang="en-US">
              <a:ea typeface="Times New Roman" pitchFamily="18" charset="0"/>
              <a:cs typeface="Courier New" pitchFamily="49" charset="0"/>
            </a:endParaRPr>
          </a:p>
        </p:txBody>
      </p:sp>
      <p:graphicFrame>
        <p:nvGraphicFramePr>
          <p:cNvPr id="17" name="Group 55"/>
          <p:cNvGraphicFramePr>
            <a:graphicFrameLocks noGrp="1"/>
          </p:cNvGraphicFramePr>
          <p:nvPr/>
        </p:nvGraphicFramePr>
        <p:xfrm>
          <a:off x="1905000" y="6172200"/>
          <a:ext cx="4762500" cy="244475"/>
        </p:xfrm>
        <a:graphic>
          <a:graphicData uri="http://schemas.openxmlformats.org/drawingml/2006/table">
            <a:tbl>
              <a:tblPr/>
              <a:tblGrid>
                <a:gridCol w="476250"/>
                <a:gridCol w="476250"/>
                <a:gridCol w="476250"/>
                <a:gridCol w="476250"/>
                <a:gridCol w="476250"/>
                <a:gridCol w="476250"/>
                <a:gridCol w="476250"/>
                <a:gridCol w="476250"/>
                <a:gridCol w="476250"/>
                <a:gridCol w="476250"/>
              </a:tblGrid>
              <a:tr h="2444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81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72</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63</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24</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101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36</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27</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400" dirty="0">
                <a:solidFill>
                  <a:schemeClr val="bg1"/>
                </a:solidFill>
                <a:latin typeface="+mj-lt"/>
              </a:rPr>
              <a:t>Pros and Cons of Quadratic Probing  </a:t>
            </a:r>
          </a:p>
        </p:txBody>
      </p:sp>
      <p:sp>
        <p:nvSpPr>
          <p:cNvPr id="44035" name="Rectangle 2"/>
          <p:cNvSpPr txBox="1">
            <a:spLocks noChangeArrowheads="1"/>
          </p:cNvSpPr>
          <p:nvPr/>
        </p:nvSpPr>
        <p:spPr bwMode="auto">
          <a:xfrm>
            <a:off x="228600" y="1219200"/>
            <a:ext cx="8686800" cy="3429000"/>
          </a:xfrm>
          <a:prstGeom prst="rect">
            <a:avLst/>
          </a:prstGeom>
          <a:noFill/>
          <a:ln w="9525">
            <a:noFill/>
            <a:miter lim="800000"/>
            <a:headEnd/>
            <a:tailEnd/>
          </a:ln>
        </p:spPr>
        <p:txBody>
          <a:bodyPr/>
          <a:lstStyle/>
          <a:p>
            <a:pPr marL="342900" indent="-342900">
              <a:lnSpc>
                <a:spcPct val="80000"/>
              </a:lnSpc>
              <a:spcBef>
                <a:spcPct val="20000"/>
              </a:spcBef>
              <a:buFont typeface="Arial" charset="0"/>
              <a:buChar char="•"/>
            </a:pPr>
            <a:r>
              <a:rPr lang="en-US" altLang="en-US" sz="2000">
                <a:latin typeface="Calibri" pitchFamily="34" charset="0"/>
              </a:rPr>
              <a:t>Quadratic probing caters to the primary clustering problem that exists in linear probing technique. Quadratic probing provides good memory caching because it preserves some locality of reference. But linear probing does this task better and gives better cache performance. </a:t>
            </a:r>
          </a:p>
          <a:p>
            <a:pPr marL="342900" indent="-342900">
              <a:lnSpc>
                <a:spcPct val="80000"/>
              </a:lnSpc>
              <a:spcBef>
                <a:spcPct val="20000"/>
              </a:spcBef>
              <a:buFont typeface="Arial" charset="0"/>
              <a:buChar char="•"/>
            </a:pPr>
            <a:endParaRPr lang="en-US" altLang="en-US" sz="2000">
              <a:latin typeface="Calibri" pitchFamily="34" charset="0"/>
            </a:endParaRPr>
          </a:p>
          <a:p>
            <a:pPr marL="342900" indent="-342900">
              <a:lnSpc>
                <a:spcPct val="80000"/>
              </a:lnSpc>
              <a:spcBef>
                <a:spcPct val="20000"/>
              </a:spcBef>
              <a:buFont typeface="Arial" charset="0"/>
              <a:buChar char="•"/>
            </a:pPr>
            <a:r>
              <a:rPr lang="en-US" altLang="en-US" sz="2000">
                <a:latin typeface="Calibri" pitchFamily="34" charset="0"/>
              </a:rPr>
              <a:t>One of the major drawbacks with quadratic probing is that a sequence of successive probes may only explore a fraction of the table, and this fraction may be quite small. If this happens then we will not be able to find an empty location in the table despite the fact that the table is by no means full. </a:t>
            </a:r>
          </a:p>
          <a:p>
            <a:pPr marL="342900" indent="-342900">
              <a:lnSpc>
                <a:spcPct val="80000"/>
              </a:lnSpc>
              <a:spcBef>
                <a:spcPct val="20000"/>
              </a:spcBef>
              <a:buFont typeface="Arial" charset="0"/>
              <a:buChar char="•"/>
            </a:pPr>
            <a:endParaRPr lang="en-US" altLang="en-US" sz="2000">
              <a:latin typeface="Calibri" pitchFamily="34" charset="0"/>
            </a:endParaRPr>
          </a:p>
          <a:p>
            <a:pPr marL="342900" indent="-342900">
              <a:lnSpc>
                <a:spcPct val="80000"/>
              </a:lnSpc>
              <a:spcBef>
                <a:spcPct val="20000"/>
              </a:spcBef>
              <a:buFont typeface="Arial" charset="0"/>
              <a:buChar char="•"/>
            </a:pPr>
            <a:r>
              <a:rPr lang="en-US" altLang="en-US" sz="2000">
                <a:latin typeface="Calibri" pitchFamily="34" charset="0"/>
              </a:rPr>
              <a:t>Although quadratic probing is free from primary clustering, but it is still liable to what is known as </a:t>
            </a:r>
            <a:r>
              <a:rPr lang="en-US" altLang="en-US" sz="2000" i="1">
                <a:latin typeface="Calibri" pitchFamily="34" charset="0"/>
              </a:rPr>
              <a:t>secondary clustering</a:t>
            </a:r>
            <a:r>
              <a:rPr lang="en-US" altLang="en-US" sz="2000">
                <a:latin typeface="Calibri" pitchFamily="34" charset="0"/>
              </a:rPr>
              <a:t>. This means that if there is a collision between two keys then the same probe sequence will be followed for both. (Try to insert key 92 and you will see how this happens). With quadratic probing, potential for multiple collisions increases as the table becomes full. This situation is usually encountered when the hash table is more than full.</a:t>
            </a:r>
          </a:p>
          <a:p>
            <a:pPr marL="342900" indent="-342900">
              <a:lnSpc>
                <a:spcPct val="80000"/>
              </a:lnSpc>
              <a:spcBef>
                <a:spcPct val="20000"/>
              </a:spcBef>
              <a:buFont typeface="Arial" charset="0"/>
              <a:buChar char="•"/>
            </a:pPr>
            <a:endParaRPr lang="en-US" altLang="en-US" sz="2000">
              <a:latin typeface="Calibri" pitchFamily="34" charset="0"/>
            </a:endParaRPr>
          </a:p>
          <a:p>
            <a:pPr marL="342900" indent="-342900">
              <a:lnSpc>
                <a:spcPct val="80000"/>
              </a:lnSpc>
              <a:spcBef>
                <a:spcPct val="20000"/>
              </a:spcBef>
              <a:buFont typeface="Arial" charset="0"/>
              <a:buChar char="•"/>
            </a:pPr>
            <a:r>
              <a:rPr lang="en-US" altLang="en-US" sz="2000">
                <a:latin typeface="Calibri" pitchFamily="34" charset="0"/>
              </a:rPr>
              <a:t>Quadratic probing is widely applied in the Berkeley Fast File System to allocate free blocks. </a:t>
            </a:r>
          </a:p>
          <a:p>
            <a:pPr marL="342900" indent="-342900">
              <a:lnSpc>
                <a:spcPct val="80000"/>
              </a:lnSpc>
              <a:spcBef>
                <a:spcPct val="20000"/>
              </a:spcBef>
              <a:buFont typeface="Arial" charset="0"/>
              <a:buChar char="•"/>
            </a:pPr>
            <a:endParaRPr lang="en-US" altLang="en-US" sz="2000">
              <a:latin typeface="Calibri"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000" dirty="0">
                <a:solidFill>
                  <a:schemeClr val="bg1"/>
                </a:solidFill>
                <a:latin typeface="+mj-lt"/>
              </a:rPr>
              <a:t>Searching a value using Quadratic Probing  </a:t>
            </a:r>
          </a:p>
        </p:txBody>
      </p:sp>
      <p:sp>
        <p:nvSpPr>
          <p:cNvPr id="45059" name="Rectangle 2"/>
          <p:cNvSpPr txBox="1">
            <a:spLocks noChangeArrowheads="1"/>
          </p:cNvSpPr>
          <p:nvPr/>
        </p:nvSpPr>
        <p:spPr bwMode="auto">
          <a:xfrm>
            <a:off x="152400" y="1219200"/>
            <a:ext cx="8915400" cy="3733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0" indent="0" eaLnBrk="1" hangingPunct="1">
              <a:lnSpc>
                <a:spcPct val="80000"/>
              </a:lnSpc>
              <a:spcBef>
                <a:spcPct val="20000"/>
              </a:spcBef>
              <a:defRPr/>
            </a:pPr>
            <a:r>
              <a:rPr lang="en-US" altLang="en-US" sz="2200" dirty="0" smtClean="0">
                <a:latin typeface="Calibri" pitchFamily="34" charset="0"/>
              </a:rPr>
              <a:t>While searching for a value using quadratic probing technique, the array index is re-computed and the key of the element stored at that location is checked with the value that has to be searched. If the desired key value matches the key value at that location, then the element is present in the hash table and the search is said to be successful. In this case the search time is given as </a:t>
            </a:r>
            <a:r>
              <a:rPr lang="en-US" altLang="en-US" sz="2200" i="1" dirty="0" smtClean="0">
                <a:latin typeface="Calibri" pitchFamily="34" charset="0"/>
              </a:rPr>
              <a:t>O(1).</a:t>
            </a:r>
            <a:r>
              <a:rPr lang="en-US" altLang="en-US" sz="2200" dirty="0" smtClean="0">
                <a:latin typeface="Calibri" pitchFamily="34" charset="0"/>
              </a:rPr>
              <a:t> However, if the value does not match then, the search function begins a sequential search of the array that continues until: </a:t>
            </a:r>
          </a:p>
          <a:p>
            <a:pPr eaLnBrk="1" hangingPunct="1">
              <a:lnSpc>
                <a:spcPct val="80000"/>
              </a:lnSpc>
              <a:spcBef>
                <a:spcPct val="20000"/>
              </a:spcBef>
              <a:buFont typeface="Arial" charset="0"/>
              <a:buChar char="•"/>
              <a:defRPr/>
            </a:pPr>
            <a:endParaRPr lang="en-US" altLang="en-US" sz="2200" dirty="0" smtClean="0">
              <a:latin typeface="Calibri" pitchFamily="34" charset="0"/>
            </a:endParaRPr>
          </a:p>
          <a:p>
            <a:pPr lvl="1" eaLnBrk="1" hangingPunct="1">
              <a:lnSpc>
                <a:spcPct val="80000"/>
              </a:lnSpc>
              <a:spcBef>
                <a:spcPct val="20000"/>
              </a:spcBef>
              <a:buFont typeface="Arial" charset="0"/>
              <a:buChar char="•"/>
              <a:defRPr/>
            </a:pPr>
            <a:r>
              <a:rPr lang="en-US" altLang="en-US" sz="2200" dirty="0" smtClean="0">
                <a:latin typeface="Calibri" pitchFamily="34" charset="0"/>
              </a:rPr>
              <a:t>the value is found </a:t>
            </a:r>
          </a:p>
          <a:p>
            <a:pPr lvl="1" eaLnBrk="1" hangingPunct="1">
              <a:lnSpc>
                <a:spcPct val="80000"/>
              </a:lnSpc>
              <a:spcBef>
                <a:spcPct val="20000"/>
              </a:spcBef>
              <a:buFont typeface="Arial" charset="0"/>
              <a:buChar char="•"/>
              <a:defRPr/>
            </a:pPr>
            <a:endParaRPr lang="en-US" altLang="en-US" sz="2200" dirty="0" smtClean="0">
              <a:latin typeface="Calibri" pitchFamily="34" charset="0"/>
            </a:endParaRPr>
          </a:p>
          <a:p>
            <a:pPr lvl="1" eaLnBrk="1" hangingPunct="1">
              <a:lnSpc>
                <a:spcPct val="80000"/>
              </a:lnSpc>
              <a:spcBef>
                <a:spcPct val="20000"/>
              </a:spcBef>
              <a:buFont typeface="Arial" charset="0"/>
              <a:buChar char="•"/>
              <a:defRPr/>
            </a:pPr>
            <a:r>
              <a:rPr lang="en-US" altLang="en-US" sz="2200" dirty="0" smtClean="0">
                <a:latin typeface="Calibri" pitchFamily="34" charset="0"/>
              </a:rPr>
              <a:t>the search function encounters a vacant location in the array, indicating that the value is not present </a:t>
            </a:r>
          </a:p>
          <a:p>
            <a:pPr lvl="1" eaLnBrk="1" hangingPunct="1">
              <a:lnSpc>
                <a:spcPct val="80000"/>
              </a:lnSpc>
              <a:spcBef>
                <a:spcPct val="20000"/>
              </a:spcBef>
              <a:buFont typeface="Arial" charset="0"/>
              <a:buChar char="•"/>
              <a:defRPr/>
            </a:pPr>
            <a:endParaRPr lang="en-US" altLang="en-US" sz="2200" dirty="0" smtClean="0">
              <a:latin typeface="Calibri" pitchFamily="34" charset="0"/>
            </a:endParaRPr>
          </a:p>
          <a:p>
            <a:pPr lvl="1" eaLnBrk="1" hangingPunct="1">
              <a:lnSpc>
                <a:spcPct val="80000"/>
              </a:lnSpc>
              <a:spcBef>
                <a:spcPct val="20000"/>
              </a:spcBef>
              <a:buFont typeface="Arial" charset="0"/>
              <a:buChar char="•"/>
              <a:defRPr/>
            </a:pPr>
            <a:r>
              <a:rPr lang="en-US" altLang="en-US" sz="2200" dirty="0" smtClean="0">
                <a:latin typeface="Calibri" pitchFamily="34" charset="0"/>
              </a:rPr>
              <a:t>the search function terminates because the table is full and the value is not present </a:t>
            </a:r>
          </a:p>
          <a:p>
            <a:pPr eaLnBrk="1" hangingPunct="1">
              <a:lnSpc>
                <a:spcPct val="80000"/>
              </a:lnSpc>
              <a:spcBef>
                <a:spcPct val="20000"/>
              </a:spcBef>
              <a:buFont typeface="Arial" charset="0"/>
              <a:buChar char="•"/>
              <a:defRPr/>
            </a:pPr>
            <a:endParaRPr lang="en-US" altLang="en-US" sz="2200" dirty="0" smtClean="0">
              <a:latin typeface="Calibri"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Double Hashing  </a:t>
            </a:r>
          </a:p>
        </p:txBody>
      </p:sp>
      <p:sp>
        <p:nvSpPr>
          <p:cNvPr id="40963" name="Rectangle 2"/>
          <p:cNvSpPr txBox="1">
            <a:spLocks noChangeArrowheads="1"/>
          </p:cNvSpPr>
          <p:nvPr/>
        </p:nvSpPr>
        <p:spPr bwMode="auto">
          <a:xfrm>
            <a:off x="152400" y="1181100"/>
            <a:ext cx="8839200" cy="4378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342900" indent="-342900" eaLnBrk="1" hangingPunct="1">
              <a:lnSpc>
                <a:spcPct val="120000"/>
              </a:lnSpc>
              <a:spcBef>
                <a:spcPct val="20000"/>
              </a:spcBef>
              <a:buFont typeface="Arial" pitchFamily="34" charset="0"/>
              <a:buChar char="•"/>
              <a:defRPr/>
            </a:pPr>
            <a:r>
              <a:rPr lang="en-US" sz="2200" dirty="0" smtClean="0">
                <a:latin typeface="Calibri" pitchFamily="34" charset="0"/>
              </a:rPr>
              <a:t>To start with double hashing uses one hash value and then repeatedly steps forward an interval until an empty location is reached. The interval is decided using a second, independent hash function, hence the name double hashing. Therefore, in double hashing we use two hash functions rather a single function. The hash function in case of double hashing can be given as,</a:t>
            </a:r>
            <a:endParaRPr lang="en-US" sz="2200" b="1" dirty="0" smtClean="0">
              <a:latin typeface="Calibri" pitchFamily="34" charset="0"/>
            </a:endParaRPr>
          </a:p>
          <a:p>
            <a:pPr eaLnBrk="1" hangingPunct="1">
              <a:lnSpc>
                <a:spcPct val="120000"/>
              </a:lnSpc>
              <a:spcBef>
                <a:spcPct val="20000"/>
              </a:spcBef>
              <a:defRPr/>
            </a:pPr>
            <a:r>
              <a:rPr lang="en-US" sz="2200" b="1" dirty="0" smtClean="0">
                <a:latin typeface="Calibri" pitchFamily="34" charset="0"/>
              </a:rPr>
              <a:t>	h(k, i) = [h1(k) + ih2(k)] mod m</a:t>
            </a:r>
            <a:endParaRPr lang="en-US" sz="2200" dirty="0" smtClean="0">
              <a:latin typeface="Calibri" pitchFamily="34" charset="0"/>
            </a:endParaRPr>
          </a:p>
          <a:p>
            <a:pPr marL="342900" indent="-342900" eaLnBrk="1" hangingPunct="1">
              <a:lnSpc>
                <a:spcPct val="120000"/>
              </a:lnSpc>
              <a:spcBef>
                <a:spcPct val="20000"/>
              </a:spcBef>
              <a:buFont typeface="Arial" pitchFamily="34" charset="0"/>
              <a:buChar char="•"/>
              <a:defRPr/>
            </a:pPr>
            <a:r>
              <a:rPr lang="en-US" sz="2200" dirty="0" smtClean="0">
                <a:latin typeface="Calibri" pitchFamily="34" charset="0"/>
              </a:rPr>
              <a:t>where, m is the size of the hash table, h1(k) and h2(k) are two hash functions given as, h1(k) = k mod m, h2(k) = k mod m’, i is the probe number that varies from 0 to m-1 and m’ is chosen to be less than m. we can choose m’ = m-1 or m-2.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Introduction</a:t>
            </a:r>
          </a:p>
        </p:txBody>
      </p:sp>
      <p:sp>
        <p:nvSpPr>
          <p:cNvPr id="5" name="Text Box 37"/>
          <p:cNvSpPr txBox="1">
            <a:spLocks noChangeArrowheads="1"/>
          </p:cNvSpPr>
          <p:nvPr/>
        </p:nvSpPr>
        <p:spPr bwMode="auto">
          <a:xfrm>
            <a:off x="76200" y="1143000"/>
            <a:ext cx="8991600" cy="4533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120000"/>
              </a:lnSpc>
              <a:defRPr/>
            </a:pPr>
            <a:r>
              <a:rPr lang="en-US" sz="2200" dirty="0" smtClean="0">
                <a:latin typeface="+mn-lt"/>
              </a:rPr>
              <a:t>It is impractical it is to waste that much storage just to ensure that each employee’ record is in a unique and predictable location. </a:t>
            </a:r>
          </a:p>
          <a:p>
            <a:pPr>
              <a:lnSpc>
                <a:spcPct val="120000"/>
              </a:lnSpc>
              <a:defRPr/>
            </a:pPr>
            <a:endParaRPr lang="en-US" sz="2200" dirty="0" smtClean="0">
              <a:latin typeface="+mn-lt"/>
            </a:endParaRPr>
          </a:p>
          <a:p>
            <a:pPr marL="342900" indent="-342900">
              <a:lnSpc>
                <a:spcPct val="120000"/>
              </a:lnSpc>
              <a:buFont typeface="Arial" pitchFamily="34" charset="0"/>
              <a:buChar char="•"/>
              <a:defRPr/>
            </a:pPr>
            <a:r>
              <a:rPr lang="en-US" sz="2200" dirty="0" smtClean="0">
                <a:latin typeface="+mn-lt"/>
              </a:rPr>
              <a:t>Whether we use a two digit primary key (</a:t>
            </a:r>
            <a:r>
              <a:rPr lang="en-US" sz="2200" dirty="0" err="1" smtClean="0">
                <a:latin typeface="+mn-lt"/>
              </a:rPr>
              <a:t>Emp_ID</a:t>
            </a:r>
            <a:r>
              <a:rPr lang="en-US" sz="2200" dirty="0" smtClean="0">
                <a:latin typeface="+mn-lt"/>
              </a:rPr>
              <a:t>) or a five digit key, there are just 100 employees in the company. Thus, we will be using only 100 locations in the array. Therefore, in order to keep the array size down to the size that we will actually be using (100 elements), another good option is to use just the last two digits of key to identify each employee. For example, the employee with </a:t>
            </a:r>
            <a:r>
              <a:rPr lang="en-US" sz="2200" dirty="0" err="1" smtClean="0">
                <a:latin typeface="+mn-lt"/>
              </a:rPr>
              <a:t>Emp_ID</a:t>
            </a:r>
            <a:r>
              <a:rPr lang="en-US" sz="2200" dirty="0" smtClean="0">
                <a:latin typeface="+mn-lt"/>
              </a:rPr>
              <a:t> number 79439 will be stored in the element of the array with index 39. Similarly, employee with </a:t>
            </a:r>
            <a:r>
              <a:rPr lang="en-US" sz="2200" dirty="0" err="1" smtClean="0">
                <a:latin typeface="+mn-lt"/>
              </a:rPr>
              <a:t>Emp_ID</a:t>
            </a:r>
            <a:r>
              <a:rPr lang="en-US" sz="2200" dirty="0" smtClean="0">
                <a:latin typeface="+mn-lt"/>
              </a:rPr>
              <a:t> 12345 will have its record stored in the array at the 45th location.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Double Hashing  </a:t>
            </a:r>
          </a:p>
        </p:txBody>
      </p:sp>
      <p:sp>
        <p:nvSpPr>
          <p:cNvPr id="47107" name="Rectangle 2"/>
          <p:cNvSpPr txBox="1">
            <a:spLocks noChangeArrowheads="1"/>
          </p:cNvSpPr>
          <p:nvPr/>
        </p:nvSpPr>
        <p:spPr bwMode="auto">
          <a:xfrm>
            <a:off x="152400" y="1143000"/>
            <a:ext cx="8839200" cy="4378325"/>
          </a:xfrm>
          <a:prstGeom prst="rect">
            <a:avLst/>
          </a:prstGeom>
          <a:noFill/>
          <a:ln w="9525">
            <a:noFill/>
            <a:miter lim="800000"/>
            <a:headEnd/>
            <a:tailEnd/>
          </a:ln>
        </p:spPr>
        <p:txBody>
          <a:bodyPr/>
          <a:lstStyle/>
          <a:p>
            <a:pPr marL="342900" indent="-342900">
              <a:lnSpc>
                <a:spcPct val="120000"/>
              </a:lnSpc>
              <a:spcBef>
                <a:spcPct val="20000"/>
              </a:spcBef>
              <a:buFont typeface="Arial" charset="0"/>
              <a:buChar char="•"/>
            </a:pPr>
            <a:r>
              <a:rPr lang="en-US" altLang="en-US" sz="2200">
                <a:latin typeface="Calibri" pitchFamily="34" charset="0"/>
              </a:rPr>
              <a:t>When we have to insert a key k in the hash table, we first probe the location given by applying h1(k) mod m because during the first probe, i = 0. If the location is vacant the key is inserted into it else subsequent probes generate locations that are at an offset of h2(k) mod m from the previous location. Since the offset may vary with every probe depending on the value generated by second hash function, the performance of double hashing is very close to the performance of the ideal scheme of uniform hashing. </a:t>
            </a:r>
            <a:endParaRPr lang="en-US" altLang="en-US" sz="2200" b="1" i="1">
              <a:latin typeface="Calibri"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Pros and Cons of Double Hashing  </a:t>
            </a:r>
          </a:p>
        </p:txBody>
      </p:sp>
      <p:sp>
        <p:nvSpPr>
          <p:cNvPr id="48131" name="Rectangle 2"/>
          <p:cNvSpPr txBox="1">
            <a:spLocks noChangeArrowheads="1"/>
          </p:cNvSpPr>
          <p:nvPr/>
        </p:nvSpPr>
        <p:spPr bwMode="auto">
          <a:xfrm>
            <a:off x="152400" y="1066800"/>
            <a:ext cx="8839200" cy="720725"/>
          </a:xfrm>
          <a:prstGeom prst="rect">
            <a:avLst/>
          </a:prstGeom>
          <a:noFill/>
          <a:ln w="9525">
            <a:noFill/>
            <a:miter lim="800000"/>
            <a:headEnd/>
            <a:tailEnd/>
          </a:ln>
        </p:spPr>
        <p:txBody>
          <a:bodyPr/>
          <a:lstStyle/>
          <a:p>
            <a:pPr>
              <a:lnSpc>
                <a:spcPct val="120000"/>
              </a:lnSpc>
              <a:spcBef>
                <a:spcPct val="20000"/>
              </a:spcBef>
              <a:buFont typeface="Arial" charset="0"/>
              <a:buNone/>
            </a:pPr>
            <a:r>
              <a:rPr lang="en-US" altLang="en-US" sz="2000">
                <a:latin typeface="Calibri" pitchFamily="34" charset="0"/>
              </a:rPr>
              <a:t>Double hashing minimizes repeated collisions and the effects of clustering. That is, double hashing is free from problems associated with primary clustering as well secondary clustering. </a:t>
            </a:r>
          </a:p>
        </p:txBody>
      </p:sp>
      <p:sp>
        <p:nvSpPr>
          <p:cNvPr id="5" name="Rectangle 2"/>
          <p:cNvSpPr>
            <a:spLocks noChangeArrowheads="1"/>
          </p:cNvSpPr>
          <p:nvPr/>
        </p:nvSpPr>
        <p:spPr bwMode="auto">
          <a:xfrm>
            <a:off x="152400" y="2286000"/>
            <a:ext cx="8839200" cy="1016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eaLnBrk="0" hangingPunct="0">
              <a:defRPr/>
            </a:pPr>
            <a:r>
              <a:rPr lang="en-US" sz="2000" b="1" dirty="0">
                <a:latin typeface="+mn-lt"/>
              </a:rPr>
              <a:t>Example:</a:t>
            </a:r>
            <a:r>
              <a:rPr lang="en-US" sz="2000" dirty="0">
                <a:latin typeface="+mn-lt"/>
              </a:rPr>
              <a:t> Consider a hash table with size = 11. Using double hashing insert the keys 72, 27, 36, 24, 63, 81, 92 and 101 into the table. Take h1 = k mod 10 and h2 = k mod 8.  </a:t>
            </a:r>
            <a:r>
              <a:rPr lang="en-US" sz="2000" b="1" i="1" dirty="0">
                <a:latin typeface="+mn-lt"/>
              </a:rPr>
              <a:t>Let m = 11  </a:t>
            </a:r>
            <a:r>
              <a:rPr lang="en-US" sz="2000" dirty="0">
                <a:latin typeface="+mn-lt"/>
              </a:rPr>
              <a:t>Initially the hash table can be given as,</a:t>
            </a:r>
          </a:p>
        </p:txBody>
      </p:sp>
      <p:sp>
        <p:nvSpPr>
          <p:cNvPr id="48133" name="Rectangle 3"/>
          <p:cNvSpPr>
            <a:spLocks noChangeArrowheads="1"/>
          </p:cNvSpPr>
          <p:nvPr/>
        </p:nvSpPr>
        <p:spPr bwMode="auto">
          <a:xfrm>
            <a:off x="2209800" y="3352800"/>
            <a:ext cx="4953000" cy="244475"/>
          </a:xfrm>
          <a:prstGeom prst="rect">
            <a:avLst/>
          </a:prstGeom>
          <a:noFill/>
          <a:ln w="9525">
            <a:noFill/>
            <a:miter lim="800000"/>
            <a:headEnd/>
            <a:tailEnd/>
          </a:ln>
          <a:effectLst/>
        </p:spPr>
        <p:txBody>
          <a:bodyPr anchor="ctr">
            <a:spAutoFit/>
          </a:bodyPr>
          <a:lstStyle/>
          <a:p>
            <a:pPr algn="just"/>
            <a:r>
              <a:rPr lang="en-US" altLang="en-US" sz="1000">
                <a:latin typeface="Courier New" pitchFamily="49" charset="0"/>
                <a:ea typeface="Times New Roman" pitchFamily="18" charset="0"/>
                <a:cs typeface="Courier New" pitchFamily="49" charset="0"/>
              </a:rPr>
              <a:t>0      1	 2     3	 4      5     6     7      8    9	</a:t>
            </a:r>
            <a:endParaRPr lang="en-US" altLang="en-US">
              <a:ea typeface="Times New Roman" pitchFamily="18" charset="0"/>
              <a:cs typeface="Courier New" pitchFamily="49" charset="0"/>
            </a:endParaRPr>
          </a:p>
        </p:txBody>
      </p:sp>
      <p:graphicFrame>
        <p:nvGraphicFramePr>
          <p:cNvPr id="8" name="Group 4"/>
          <p:cNvGraphicFramePr>
            <a:graphicFrameLocks noGrp="1"/>
          </p:cNvGraphicFramePr>
          <p:nvPr/>
        </p:nvGraphicFramePr>
        <p:xfrm>
          <a:off x="2133600" y="3581400"/>
          <a:ext cx="4762500" cy="244475"/>
        </p:xfrm>
        <a:graphic>
          <a:graphicData uri="http://schemas.openxmlformats.org/drawingml/2006/table">
            <a:tbl>
              <a:tblPr/>
              <a:tblGrid>
                <a:gridCol w="476250"/>
                <a:gridCol w="476250"/>
                <a:gridCol w="476250"/>
                <a:gridCol w="476250"/>
                <a:gridCol w="476250"/>
                <a:gridCol w="476250"/>
                <a:gridCol w="476250"/>
                <a:gridCol w="476250"/>
                <a:gridCol w="476250"/>
                <a:gridCol w="476250"/>
              </a:tblGrid>
              <a:tr h="2444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bl>
          </a:graphicData>
        </a:graphic>
      </p:graphicFrame>
      <p:sp>
        <p:nvSpPr>
          <p:cNvPr id="9" name="Rectangle 28"/>
          <p:cNvSpPr>
            <a:spLocks noChangeArrowheads="1"/>
          </p:cNvSpPr>
          <p:nvPr/>
        </p:nvSpPr>
        <p:spPr bwMode="auto">
          <a:xfrm>
            <a:off x="196850" y="3581400"/>
            <a:ext cx="8021638" cy="2554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eaLnBrk="0" hangingPunct="0">
              <a:defRPr/>
            </a:pPr>
            <a:r>
              <a:rPr lang="en-US" sz="2000" dirty="0">
                <a:latin typeface="+mn-lt"/>
              </a:rPr>
              <a:t>We have,</a:t>
            </a:r>
          </a:p>
          <a:p>
            <a:pPr eaLnBrk="0" hangingPunct="0">
              <a:defRPr/>
            </a:pPr>
            <a:r>
              <a:rPr lang="en-US" sz="2000" b="1" dirty="0">
                <a:latin typeface="+mn-lt"/>
              </a:rPr>
              <a:t>h(k, i) = [h1(k) + ih2(k)] mod m</a:t>
            </a:r>
            <a:endParaRPr lang="en-US" sz="2000" dirty="0">
              <a:latin typeface="+mn-lt"/>
            </a:endParaRPr>
          </a:p>
          <a:p>
            <a:pPr eaLnBrk="0" hangingPunct="0">
              <a:defRPr/>
            </a:pPr>
            <a:r>
              <a:rPr lang="en-US" sz="2000" b="1" dirty="0">
                <a:latin typeface="+mn-lt"/>
              </a:rPr>
              <a:t>Step1:</a:t>
            </a:r>
            <a:r>
              <a:rPr lang="en-US" sz="2000" dirty="0">
                <a:latin typeface="+mn-lt"/>
              </a:rPr>
              <a:t>	Key = 72</a:t>
            </a:r>
          </a:p>
          <a:p>
            <a:pPr eaLnBrk="0" hangingPunct="0">
              <a:defRPr/>
            </a:pPr>
            <a:r>
              <a:rPr lang="en-US" sz="2000" dirty="0">
                <a:latin typeface="+mn-lt"/>
              </a:rPr>
              <a:t>	h(72, 0)    = [ 72 mod 10 + (0 X 72 mod 8] mod 11</a:t>
            </a:r>
          </a:p>
          <a:p>
            <a:pPr eaLnBrk="0" hangingPunct="0">
              <a:defRPr/>
            </a:pPr>
            <a:r>
              <a:rPr lang="en-US" sz="2000" dirty="0">
                <a:latin typeface="+mn-lt"/>
              </a:rPr>
              <a:t>		= [ 2 + ( 0 X 0) ] mod 10</a:t>
            </a:r>
          </a:p>
          <a:p>
            <a:pPr eaLnBrk="0" hangingPunct="0">
              <a:defRPr/>
            </a:pPr>
            <a:r>
              <a:rPr lang="en-US" sz="2000" dirty="0">
                <a:latin typeface="+mn-lt"/>
              </a:rPr>
              <a:t>		= 2 mod 11</a:t>
            </a:r>
          </a:p>
          <a:p>
            <a:pPr eaLnBrk="0" hangingPunct="0">
              <a:defRPr/>
            </a:pPr>
            <a:r>
              <a:rPr lang="en-US" sz="2000" dirty="0">
                <a:latin typeface="+mn-lt"/>
              </a:rPr>
              <a:t>		= 2</a:t>
            </a:r>
          </a:p>
          <a:p>
            <a:pPr eaLnBrk="0" hangingPunct="0">
              <a:defRPr/>
            </a:pPr>
            <a:r>
              <a:rPr lang="en-US" sz="2000" dirty="0">
                <a:latin typeface="+mn-lt"/>
              </a:rPr>
              <a:t>Since, T[2] is vacant, insert the key 72 in T[2]. The hash table now becomes,</a:t>
            </a:r>
          </a:p>
        </p:txBody>
      </p:sp>
      <p:sp>
        <p:nvSpPr>
          <p:cNvPr id="48159" name="Rectangle 29"/>
          <p:cNvSpPr>
            <a:spLocks noChangeArrowheads="1"/>
          </p:cNvSpPr>
          <p:nvPr/>
        </p:nvSpPr>
        <p:spPr bwMode="auto">
          <a:xfrm>
            <a:off x="2209800" y="6003925"/>
            <a:ext cx="4953000" cy="244475"/>
          </a:xfrm>
          <a:prstGeom prst="rect">
            <a:avLst/>
          </a:prstGeom>
          <a:noFill/>
          <a:ln w="9525">
            <a:noFill/>
            <a:miter lim="800000"/>
            <a:headEnd/>
            <a:tailEnd/>
          </a:ln>
          <a:effectLst/>
        </p:spPr>
        <p:txBody>
          <a:bodyPr anchor="ctr">
            <a:spAutoFit/>
          </a:bodyPr>
          <a:lstStyle/>
          <a:p>
            <a:pPr algn="just"/>
            <a:r>
              <a:rPr lang="en-US" altLang="en-US" sz="1000">
                <a:latin typeface="Courier New" pitchFamily="49" charset="0"/>
                <a:ea typeface="Times New Roman" pitchFamily="18" charset="0"/>
                <a:cs typeface="Courier New" pitchFamily="49" charset="0"/>
              </a:rPr>
              <a:t>0      1	 2     3	 4      5     6     7      8    9	</a:t>
            </a:r>
            <a:endParaRPr lang="en-US" altLang="en-US">
              <a:ea typeface="Times New Roman" pitchFamily="18" charset="0"/>
              <a:cs typeface="Courier New" pitchFamily="49" charset="0"/>
            </a:endParaRPr>
          </a:p>
        </p:txBody>
      </p:sp>
      <p:graphicFrame>
        <p:nvGraphicFramePr>
          <p:cNvPr id="11" name="Group 30"/>
          <p:cNvGraphicFramePr>
            <a:graphicFrameLocks noGrp="1"/>
          </p:cNvGraphicFramePr>
          <p:nvPr/>
        </p:nvGraphicFramePr>
        <p:xfrm>
          <a:off x="2133600" y="6232525"/>
          <a:ext cx="4762500" cy="244475"/>
        </p:xfrm>
        <a:graphic>
          <a:graphicData uri="http://schemas.openxmlformats.org/drawingml/2006/table">
            <a:tbl>
              <a:tblPr/>
              <a:tblGrid>
                <a:gridCol w="476250"/>
                <a:gridCol w="476250"/>
                <a:gridCol w="476250"/>
                <a:gridCol w="476250"/>
                <a:gridCol w="476250"/>
                <a:gridCol w="476250"/>
                <a:gridCol w="476250"/>
                <a:gridCol w="476250"/>
                <a:gridCol w="476250"/>
                <a:gridCol w="476250"/>
              </a:tblGrid>
              <a:tr h="2444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72</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dirty="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Pros and Cons of Double Hashing  </a:t>
            </a:r>
          </a:p>
        </p:txBody>
      </p:sp>
      <p:sp>
        <p:nvSpPr>
          <p:cNvPr id="12" name="Rectangle 54"/>
          <p:cNvSpPr>
            <a:spLocks noChangeArrowheads="1"/>
          </p:cNvSpPr>
          <p:nvPr/>
        </p:nvSpPr>
        <p:spPr bwMode="auto">
          <a:xfrm>
            <a:off x="528638" y="1127125"/>
            <a:ext cx="8021637" cy="19383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eaLnBrk="0" hangingPunct="0">
              <a:defRPr/>
            </a:pPr>
            <a:r>
              <a:rPr lang="en-US" sz="2000" b="1" dirty="0">
                <a:latin typeface="+mn-lt"/>
              </a:rPr>
              <a:t>Step2:</a:t>
            </a:r>
            <a:r>
              <a:rPr lang="en-US" sz="2000" dirty="0">
                <a:latin typeface="+mn-lt"/>
              </a:rPr>
              <a:t>	Key = 27</a:t>
            </a:r>
          </a:p>
          <a:p>
            <a:pPr eaLnBrk="0" hangingPunct="0">
              <a:defRPr/>
            </a:pPr>
            <a:r>
              <a:rPr lang="en-US" sz="2000" dirty="0">
                <a:latin typeface="+mn-lt"/>
              </a:rPr>
              <a:t>	h(27, 0)    = [ 27 mod 10 + (0 X 27 mod 8)] mod 10</a:t>
            </a:r>
          </a:p>
          <a:p>
            <a:pPr eaLnBrk="0" hangingPunct="0">
              <a:defRPr/>
            </a:pPr>
            <a:r>
              <a:rPr lang="en-US" sz="2000" dirty="0">
                <a:latin typeface="+mn-lt"/>
              </a:rPr>
              <a:t>		= [7 + ( 0 X 3) ] mod 10</a:t>
            </a:r>
          </a:p>
          <a:p>
            <a:pPr eaLnBrk="0" hangingPunct="0">
              <a:defRPr/>
            </a:pPr>
            <a:r>
              <a:rPr lang="en-US" sz="2000" dirty="0">
                <a:latin typeface="+mn-lt"/>
              </a:rPr>
              <a:t>		= 7 mod 10</a:t>
            </a:r>
          </a:p>
          <a:p>
            <a:pPr eaLnBrk="0" hangingPunct="0">
              <a:defRPr/>
            </a:pPr>
            <a:r>
              <a:rPr lang="en-US" sz="2000" dirty="0">
                <a:latin typeface="+mn-lt"/>
              </a:rPr>
              <a:t>		= 7</a:t>
            </a:r>
          </a:p>
          <a:p>
            <a:pPr eaLnBrk="0" hangingPunct="0">
              <a:defRPr/>
            </a:pPr>
            <a:r>
              <a:rPr lang="en-US" sz="2000" dirty="0">
                <a:latin typeface="+mn-lt"/>
              </a:rPr>
              <a:t>Since, T[7] is vacant, insert the key 27 in T[7]. The hash table now becomes,</a:t>
            </a:r>
          </a:p>
        </p:txBody>
      </p:sp>
      <p:sp>
        <p:nvSpPr>
          <p:cNvPr id="49156" name="Rectangle 55"/>
          <p:cNvSpPr>
            <a:spLocks noChangeArrowheads="1"/>
          </p:cNvSpPr>
          <p:nvPr/>
        </p:nvSpPr>
        <p:spPr bwMode="auto">
          <a:xfrm>
            <a:off x="2124075" y="3032125"/>
            <a:ext cx="4953000" cy="244475"/>
          </a:xfrm>
          <a:prstGeom prst="rect">
            <a:avLst/>
          </a:prstGeom>
          <a:noFill/>
          <a:ln w="9525">
            <a:noFill/>
            <a:miter lim="800000"/>
            <a:headEnd/>
            <a:tailEnd/>
          </a:ln>
          <a:effectLst/>
        </p:spPr>
        <p:txBody>
          <a:bodyPr anchor="ctr">
            <a:spAutoFit/>
          </a:bodyPr>
          <a:lstStyle/>
          <a:p>
            <a:pPr algn="just"/>
            <a:r>
              <a:rPr lang="en-US" altLang="en-US" sz="1000">
                <a:latin typeface="Courier New" pitchFamily="49" charset="0"/>
                <a:ea typeface="Times New Roman" pitchFamily="18" charset="0"/>
                <a:cs typeface="Courier New" pitchFamily="49" charset="0"/>
              </a:rPr>
              <a:t>0      1	 2     3	 4      5     6     7      8    9	</a:t>
            </a:r>
            <a:endParaRPr lang="en-US" altLang="en-US">
              <a:ea typeface="Times New Roman" pitchFamily="18" charset="0"/>
              <a:cs typeface="Courier New" pitchFamily="49" charset="0"/>
            </a:endParaRPr>
          </a:p>
        </p:txBody>
      </p:sp>
      <p:graphicFrame>
        <p:nvGraphicFramePr>
          <p:cNvPr id="14" name="Group 56"/>
          <p:cNvGraphicFramePr>
            <a:graphicFrameLocks noGrp="1"/>
          </p:cNvGraphicFramePr>
          <p:nvPr/>
        </p:nvGraphicFramePr>
        <p:xfrm>
          <a:off x="2047875" y="3260725"/>
          <a:ext cx="4762500" cy="244475"/>
        </p:xfrm>
        <a:graphic>
          <a:graphicData uri="http://schemas.openxmlformats.org/drawingml/2006/table">
            <a:tbl>
              <a:tblPr/>
              <a:tblGrid>
                <a:gridCol w="476250"/>
                <a:gridCol w="476250"/>
                <a:gridCol w="476250"/>
                <a:gridCol w="476250"/>
                <a:gridCol w="476250"/>
                <a:gridCol w="476250"/>
                <a:gridCol w="476250"/>
                <a:gridCol w="476250"/>
                <a:gridCol w="476250"/>
                <a:gridCol w="476250"/>
              </a:tblGrid>
              <a:tr h="2444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72</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27</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bl>
          </a:graphicData>
        </a:graphic>
      </p:graphicFrame>
      <p:sp>
        <p:nvSpPr>
          <p:cNvPr id="16" name="Rectangle 80"/>
          <p:cNvSpPr>
            <a:spLocks noChangeArrowheads="1"/>
          </p:cNvSpPr>
          <p:nvPr/>
        </p:nvSpPr>
        <p:spPr bwMode="auto">
          <a:xfrm>
            <a:off x="604838" y="3736975"/>
            <a:ext cx="8021637" cy="1939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eaLnBrk="0" hangingPunct="0">
              <a:defRPr/>
            </a:pPr>
            <a:r>
              <a:rPr lang="en-US" sz="2000" b="1" dirty="0">
                <a:latin typeface="+mn-lt"/>
              </a:rPr>
              <a:t>Step3:</a:t>
            </a:r>
            <a:r>
              <a:rPr lang="en-US" sz="2000" dirty="0">
                <a:latin typeface="+mn-lt"/>
              </a:rPr>
              <a:t>	Key = 36</a:t>
            </a:r>
          </a:p>
          <a:p>
            <a:pPr eaLnBrk="0" hangingPunct="0">
              <a:defRPr/>
            </a:pPr>
            <a:r>
              <a:rPr lang="en-US" sz="2000" dirty="0">
                <a:latin typeface="+mn-lt"/>
              </a:rPr>
              <a:t>	h(36, 0)    = [36 mod 10 + (0 X 36 mod 8)] mod 10</a:t>
            </a:r>
          </a:p>
          <a:p>
            <a:pPr eaLnBrk="0" hangingPunct="0">
              <a:defRPr/>
            </a:pPr>
            <a:r>
              <a:rPr lang="en-US" sz="2000" dirty="0">
                <a:latin typeface="+mn-lt"/>
              </a:rPr>
              <a:t>		= [6 + ( 0 X 4) ] mod 10</a:t>
            </a:r>
          </a:p>
          <a:p>
            <a:pPr eaLnBrk="0" hangingPunct="0">
              <a:defRPr/>
            </a:pPr>
            <a:r>
              <a:rPr lang="en-US" sz="2000" dirty="0">
                <a:latin typeface="+mn-lt"/>
              </a:rPr>
              <a:t>		= 6 mod 10</a:t>
            </a:r>
          </a:p>
          <a:p>
            <a:pPr eaLnBrk="0" hangingPunct="0">
              <a:defRPr/>
            </a:pPr>
            <a:r>
              <a:rPr lang="en-US" sz="2000" dirty="0">
                <a:latin typeface="+mn-lt"/>
              </a:rPr>
              <a:t>		= 6</a:t>
            </a:r>
          </a:p>
          <a:p>
            <a:pPr eaLnBrk="0" hangingPunct="0">
              <a:defRPr/>
            </a:pPr>
            <a:r>
              <a:rPr lang="en-US" sz="2000" dirty="0">
                <a:latin typeface="+mn-lt"/>
              </a:rPr>
              <a:t>Since, T[6] is vacant, insert the key 36 in T[6]. The hash table now becomes,</a:t>
            </a:r>
          </a:p>
        </p:txBody>
      </p:sp>
      <p:sp>
        <p:nvSpPr>
          <p:cNvPr id="49182" name="Rectangle 81"/>
          <p:cNvSpPr>
            <a:spLocks noChangeArrowheads="1"/>
          </p:cNvSpPr>
          <p:nvPr/>
        </p:nvSpPr>
        <p:spPr bwMode="auto">
          <a:xfrm>
            <a:off x="2144713" y="5699125"/>
            <a:ext cx="4953000" cy="244475"/>
          </a:xfrm>
          <a:prstGeom prst="rect">
            <a:avLst/>
          </a:prstGeom>
          <a:noFill/>
          <a:ln w="9525">
            <a:noFill/>
            <a:miter lim="800000"/>
            <a:headEnd/>
            <a:tailEnd/>
          </a:ln>
          <a:effectLst/>
        </p:spPr>
        <p:txBody>
          <a:bodyPr anchor="ctr">
            <a:spAutoFit/>
          </a:bodyPr>
          <a:lstStyle/>
          <a:p>
            <a:pPr algn="just"/>
            <a:r>
              <a:rPr lang="en-US" altLang="en-US" sz="1000">
                <a:latin typeface="Courier New" pitchFamily="49" charset="0"/>
                <a:ea typeface="Times New Roman" pitchFamily="18" charset="0"/>
                <a:cs typeface="Courier New" pitchFamily="49" charset="0"/>
              </a:rPr>
              <a:t>0      1	 2     3	 4      5     6     7      8    9	</a:t>
            </a:r>
            <a:endParaRPr lang="en-US" altLang="en-US">
              <a:ea typeface="Times New Roman" pitchFamily="18" charset="0"/>
              <a:cs typeface="Courier New" pitchFamily="49" charset="0"/>
            </a:endParaRPr>
          </a:p>
        </p:txBody>
      </p:sp>
      <p:graphicFrame>
        <p:nvGraphicFramePr>
          <p:cNvPr id="19" name="Group 82"/>
          <p:cNvGraphicFramePr>
            <a:graphicFrameLocks noGrp="1"/>
          </p:cNvGraphicFramePr>
          <p:nvPr/>
        </p:nvGraphicFramePr>
        <p:xfrm>
          <a:off x="1992313" y="6003925"/>
          <a:ext cx="4762500" cy="244475"/>
        </p:xfrm>
        <a:graphic>
          <a:graphicData uri="http://schemas.openxmlformats.org/drawingml/2006/table">
            <a:tbl>
              <a:tblPr/>
              <a:tblGrid>
                <a:gridCol w="476250"/>
                <a:gridCol w="476250"/>
                <a:gridCol w="476250"/>
                <a:gridCol w="476250"/>
                <a:gridCol w="476250"/>
                <a:gridCol w="476250"/>
                <a:gridCol w="476250"/>
                <a:gridCol w="476250"/>
                <a:gridCol w="476250"/>
                <a:gridCol w="476250"/>
              </a:tblGrid>
              <a:tr h="2444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72</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36</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27</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dirty="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Pros and Cons of Double Hashing  </a:t>
            </a:r>
          </a:p>
        </p:txBody>
      </p:sp>
      <p:sp>
        <p:nvSpPr>
          <p:cNvPr id="9" name="Rectangle 2"/>
          <p:cNvSpPr>
            <a:spLocks noChangeArrowheads="1"/>
          </p:cNvSpPr>
          <p:nvPr/>
        </p:nvSpPr>
        <p:spPr bwMode="auto">
          <a:xfrm>
            <a:off x="152400" y="1066800"/>
            <a:ext cx="8915400" cy="4494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eaLnBrk="0" hangingPunct="0">
              <a:defRPr/>
            </a:pPr>
            <a:r>
              <a:rPr lang="en-US" sz="2200" b="1" dirty="0">
                <a:latin typeface="+mn-lt"/>
              </a:rPr>
              <a:t>Step7:	</a:t>
            </a:r>
            <a:r>
              <a:rPr lang="en-US" sz="2200" dirty="0">
                <a:latin typeface="+mn-lt"/>
              </a:rPr>
              <a:t>Key = 92</a:t>
            </a:r>
          </a:p>
          <a:p>
            <a:pPr eaLnBrk="0" hangingPunct="0">
              <a:defRPr/>
            </a:pPr>
            <a:r>
              <a:rPr lang="en-US" sz="2200" dirty="0">
                <a:latin typeface="+mn-lt"/>
              </a:rPr>
              <a:t>	h(92, 0)    = [92 mod 10 + (0 X 92 mod 8)] mod 10</a:t>
            </a:r>
          </a:p>
          <a:p>
            <a:pPr eaLnBrk="0" hangingPunct="0">
              <a:defRPr/>
            </a:pPr>
            <a:r>
              <a:rPr lang="en-US" sz="2200" dirty="0">
                <a:latin typeface="+mn-lt"/>
              </a:rPr>
              <a:t>		= [2 + ( 0 X 4) ] mod 10</a:t>
            </a:r>
          </a:p>
          <a:p>
            <a:pPr eaLnBrk="0" hangingPunct="0">
              <a:defRPr/>
            </a:pPr>
            <a:r>
              <a:rPr lang="en-US" sz="2200" dirty="0">
                <a:latin typeface="+mn-lt"/>
              </a:rPr>
              <a:t>		= 2 mod 10</a:t>
            </a:r>
          </a:p>
          <a:p>
            <a:pPr eaLnBrk="0" hangingPunct="0">
              <a:defRPr/>
            </a:pPr>
            <a:r>
              <a:rPr lang="en-US" sz="2200" dirty="0">
                <a:latin typeface="+mn-lt"/>
              </a:rPr>
              <a:t>		= 2</a:t>
            </a:r>
          </a:p>
          <a:p>
            <a:pPr eaLnBrk="0" hangingPunct="0">
              <a:defRPr/>
            </a:pPr>
            <a:r>
              <a:rPr lang="en-US" sz="2200" dirty="0">
                <a:latin typeface="+mn-lt"/>
              </a:rPr>
              <a:t>Now, T[2] is occupied, so we cannot store the key 92 in T[2]. Therefore, try again for next location. Thus probe, i = 1, this time. </a:t>
            </a:r>
          </a:p>
          <a:p>
            <a:pPr eaLnBrk="0" hangingPunct="0">
              <a:defRPr/>
            </a:pPr>
            <a:r>
              <a:rPr lang="en-US" sz="2200" dirty="0">
                <a:latin typeface="+mn-lt"/>
              </a:rPr>
              <a:t>Key = 92</a:t>
            </a:r>
          </a:p>
          <a:p>
            <a:pPr eaLnBrk="0" hangingPunct="0">
              <a:defRPr/>
            </a:pPr>
            <a:r>
              <a:rPr lang="en-US" sz="2200" dirty="0">
                <a:latin typeface="+mn-lt"/>
              </a:rPr>
              <a:t>	h(92, 1)    = [92 mod 10 + (1 X 92 mod 8)] mod 10</a:t>
            </a:r>
          </a:p>
          <a:p>
            <a:pPr eaLnBrk="0" hangingPunct="0">
              <a:defRPr/>
            </a:pPr>
            <a:r>
              <a:rPr lang="en-US" sz="2200" dirty="0">
                <a:latin typeface="+mn-lt"/>
              </a:rPr>
              <a:t>		= [2 + ( 1 X 4) ] mod 10</a:t>
            </a:r>
          </a:p>
          <a:p>
            <a:pPr eaLnBrk="0" hangingPunct="0">
              <a:defRPr/>
            </a:pPr>
            <a:r>
              <a:rPr lang="en-US" sz="2200" dirty="0">
                <a:latin typeface="+mn-lt"/>
              </a:rPr>
              <a:t>		= (2 + 4) mod 10</a:t>
            </a:r>
          </a:p>
          <a:p>
            <a:pPr eaLnBrk="0" hangingPunct="0">
              <a:defRPr/>
            </a:pPr>
            <a:r>
              <a:rPr lang="en-US" sz="2200" dirty="0">
                <a:latin typeface="+mn-lt"/>
              </a:rPr>
              <a:t>		= 6 mod 10</a:t>
            </a:r>
          </a:p>
          <a:p>
            <a:pPr eaLnBrk="0" hangingPunct="0">
              <a:defRPr/>
            </a:pPr>
            <a:r>
              <a:rPr lang="en-US" sz="2200" dirty="0">
                <a:latin typeface="+mn-lt"/>
              </a:rPr>
              <a:t>		= 6</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Pros and Cons of Double Hashing  </a:t>
            </a:r>
          </a:p>
        </p:txBody>
      </p:sp>
      <p:sp>
        <p:nvSpPr>
          <p:cNvPr id="9" name="Rectangle 2"/>
          <p:cNvSpPr>
            <a:spLocks noChangeArrowheads="1"/>
          </p:cNvSpPr>
          <p:nvPr/>
        </p:nvSpPr>
        <p:spPr bwMode="auto">
          <a:xfrm>
            <a:off x="228600" y="1219200"/>
            <a:ext cx="8763000" cy="3140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eaLnBrk="0" hangingPunct="0">
              <a:defRPr/>
            </a:pPr>
            <a:r>
              <a:rPr lang="en-US" sz="2200" dirty="0">
                <a:latin typeface="+mn-lt"/>
              </a:rPr>
              <a:t>Now, T[6] is occupied, so we cannot store the key 92 in T[6]. Therefore, try again for next location. Thus probe, i = 2, this time. </a:t>
            </a:r>
          </a:p>
          <a:p>
            <a:pPr eaLnBrk="0" hangingPunct="0">
              <a:defRPr/>
            </a:pPr>
            <a:r>
              <a:rPr lang="en-US" sz="2200" dirty="0">
                <a:latin typeface="+mn-lt"/>
              </a:rPr>
              <a:t>Key = 92</a:t>
            </a:r>
          </a:p>
          <a:p>
            <a:pPr eaLnBrk="0" hangingPunct="0">
              <a:defRPr/>
            </a:pPr>
            <a:r>
              <a:rPr lang="en-US" sz="2200" dirty="0">
                <a:latin typeface="+mn-lt"/>
              </a:rPr>
              <a:t>	h(92)    = [92 mod 10 + (2 X 92 mod 8)] mod 10</a:t>
            </a:r>
          </a:p>
          <a:p>
            <a:pPr eaLnBrk="0" hangingPunct="0">
              <a:defRPr/>
            </a:pPr>
            <a:r>
              <a:rPr lang="en-US" sz="2200" dirty="0">
                <a:latin typeface="+mn-lt"/>
              </a:rPr>
              <a:t>		= [ 2 + ( 2 X 4)] mod 10</a:t>
            </a:r>
          </a:p>
          <a:p>
            <a:pPr eaLnBrk="0" hangingPunct="0">
              <a:defRPr/>
            </a:pPr>
            <a:r>
              <a:rPr lang="en-US" sz="2200" dirty="0">
                <a:latin typeface="+mn-lt"/>
              </a:rPr>
              <a:t>		= [ 2 + 8] mod 10</a:t>
            </a:r>
          </a:p>
          <a:p>
            <a:pPr eaLnBrk="0" hangingPunct="0">
              <a:defRPr/>
            </a:pPr>
            <a:r>
              <a:rPr lang="en-US" sz="2200" dirty="0">
                <a:latin typeface="+mn-lt"/>
              </a:rPr>
              <a:t>		= 10 mod 10</a:t>
            </a:r>
          </a:p>
          <a:p>
            <a:pPr eaLnBrk="0" hangingPunct="0">
              <a:defRPr/>
            </a:pPr>
            <a:r>
              <a:rPr lang="en-US" sz="2200" dirty="0">
                <a:latin typeface="+mn-lt"/>
              </a:rPr>
              <a:t>		= 0</a:t>
            </a:r>
          </a:p>
          <a:p>
            <a:pPr eaLnBrk="0" hangingPunct="0">
              <a:defRPr/>
            </a:pPr>
            <a:r>
              <a:rPr lang="en-US" sz="2200" dirty="0">
                <a:latin typeface="+mn-lt"/>
              </a:rPr>
              <a:t>Since, T[1] is vacant, insert the key 81 in T[1]. The hash table now becomes,</a:t>
            </a:r>
          </a:p>
        </p:txBody>
      </p:sp>
      <p:sp>
        <p:nvSpPr>
          <p:cNvPr id="51204" name="Rectangle 3"/>
          <p:cNvSpPr>
            <a:spLocks noChangeArrowheads="1"/>
          </p:cNvSpPr>
          <p:nvPr/>
        </p:nvSpPr>
        <p:spPr bwMode="auto">
          <a:xfrm>
            <a:off x="2057400" y="5410200"/>
            <a:ext cx="4953000" cy="244475"/>
          </a:xfrm>
          <a:prstGeom prst="rect">
            <a:avLst/>
          </a:prstGeom>
          <a:noFill/>
          <a:ln w="9525">
            <a:noFill/>
            <a:miter lim="800000"/>
            <a:headEnd/>
            <a:tailEnd/>
          </a:ln>
          <a:effectLst/>
        </p:spPr>
        <p:txBody>
          <a:bodyPr anchor="ctr">
            <a:spAutoFit/>
          </a:bodyPr>
          <a:lstStyle/>
          <a:p>
            <a:pPr algn="just"/>
            <a:r>
              <a:rPr lang="en-US" altLang="en-US" sz="1000">
                <a:latin typeface="Courier New" pitchFamily="49" charset="0"/>
                <a:ea typeface="Times New Roman" pitchFamily="18" charset="0"/>
                <a:cs typeface="Courier New" pitchFamily="49" charset="0"/>
              </a:rPr>
              <a:t>0      1	 2     3	 4      5     6     7      8    9	</a:t>
            </a:r>
            <a:endParaRPr lang="en-US" altLang="en-US">
              <a:ea typeface="Times New Roman" pitchFamily="18" charset="0"/>
              <a:cs typeface="Courier New" pitchFamily="49" charset="0"/>
            </a:endParaRPr>
          </a:p>
        </p:txBody>
      </p:sp>
      <p:graphicFrame>
        <p:nvGraphicFramePr>
          <p:cNvPr id="11" name="Group 4"/>
          <p:cNvGraphicFramePr>
            <a:graphicFrameLocks noGrp="1"/>
          </p:cNvGraphicFramePr>
          <p:nvPr/>
        </p:nvGraphicFramePr>
        <p:xfrm>
          <a:off x="1981200" y="5638800"/>
          <a:ext cx="4762500" cy="244475"/>
        </p:xfrm>
        <a:graphic>
          <a:graphicData uri="http://schemas.openxmlformats.org/drawingml/2006/table">
            <a:tbl>
              <a:tblPr/>
              <a:tblGrid>
                <a:gridCol w="476250"/>
                <a:gridCol w="476250"/>
                <a:gridCol w="476250"/>
                <a:gridCol w="476250"/>
                <a:gridCol w="476250"/>
                <a:gridCol w="476250"/>
                <a:gridCol w="476250"/>
                <a:gridCol w="476250"/>
                <a:gridCol w="476250"/>
                <a:gridCol w="476250"/>
              </a:tblGrid>
              <a:tr h="2444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90</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81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72</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63</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24</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36</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27</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CC3300"/>
                          </a:solidFill>
                          <a:effectLst/>
                          <a:latin typeface="Courier New" pitchFamily="49" charset="0"/>
                          <a:ea typeface="Times New Roman" pitchFamily="18" charset="0"/>
                          <a:cs typeface="Courier New" pitchFamily="49" charset="0"/>
                        </a:rPr>
                        <a:t>-1</a:t>
                      </a:r>
                      <a:endParaRPr kumimoji="0" lang="en-US" sz="1800" b="1" i="0" u="none" strike="noStrike" cap="none" normalizeH="0" baseline="0" dirty="0" smtClean="0">
                        <a:ln>
                          <a:noFill/>
                        </a:ln>
                        <a:solidFill>
                          <a:srgbClr val="CC3300"/>
                        </a:solidFill>
                        <a:effectLst/>
                        <a:latin typeface="Arial" charset="0"/>
                        <a:ea typeface="Times New Roman" pitchFamily="18" charset="0"/>
                        <a:cs typeface="Courier New" pitchFamily="49" charset="0"/>
                      </a:endParaRPr>
                    </a:p>
                  </a:txBody>
                  <a:tcPr marT="45839" marB="458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Collision Resolution by Changing  </a:t>
            </a:r>
          </a:p>
        </p:txBody>
      </p:sp>
      <p:sp>
        <p:nvSpPr>
          <p:cNvPr id="52227" name="Rectangle 3"/>
          <p:cNvSpPr txBox="1">
            <a:spLocks noChangeArrowheads="1"/>
          </p:cNvSpPr>
          <p:nvPr/>
        </p:nvSpPr>
        <p:spPr bwMode="auto">
          <a:xfrm>
            <a:off x="228600" y="1219200"/>
            <a:ext cx="8763000" cy="1524000"/>
          </a:xfrm>
          <a:prstGeom prst="rect">
            <a:avLst/>
          </a:prstGeom>
          <a:noFill/>
          <a:ln w="9525">
            <a:noFill/>
            <a:miter lim="800000"/>
            <a:headEnd/>
            <a:tailEnd/>
          </a:ln>
        </p:spPr>
        <p:txBody>
          <a:bodyPr/>
          <a:lstStyle/>
          <a:p>
            <a:pPr marL="342900" indent="-342900">
              <a:lnSpc>
                <a:spcPct val="115000"/>
              </a:lnSpc>
              <a:spcBef>
                <a:spcPct val="20000"/>
              </a:spcBef>
              <a:buFont typeface="Arial" charset="0"/>
              <a:buChar char="•"/>
            </a:pPr>
            <a:r>
              <a:rPr lang="en-US" altLang="en-US" sz="2200">
                <a:latin typeface="Calibri" pitchFamily="34" charset="0"/>
              </a:rPr>
              <a:t>In chaining, each location in the hash table stores a pointer to a linked list that contains the all key values that were hashed to the same location. That is, location l in the hash table points to the head of the linked list of all the key values that hashed to l. however, if no key value hashes to l, then location l in the hash table contains NULL. Figure shows how the key values are mapped to a location l in the hash table and stored in a linked list that corresponds to l.</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Collision Resolution by Changing  </a:t>
            </a:r>
          </a:p>
        </p:txBody>
      </p:sp>
      <p:sp>
        <p:nvSpPr>
          <p:cNvPr id="53251" name="Oval 4"/>
          <p:cNvSpPr>
            <a:spLocks noChangeArrowheads="1"/>
          </p:cNvSpPr>
          <p:nvPr/>
        </p:nvSpPr>
        <p:spPr bwMode="auto">
          <a:xfrm>
            <a:off x="876300" y="2514600"/>
            <a:ext cx="3200400" cy="1600200"/>
          </a:xfrm>
          <a:prstGeom prst="ellipse">
            <a:avLst/>
          </a:prstGeom>
          <a:solidFill>
            <a:srgbClr val="FFFFFF"/>
          </a:solidFill>
          <a:ln w="9525">
            <a:solidFill>
              <a:schemeClr val="tx1"/>
            </a:solidFill>
            <a:round/>
            <a:headEnd/>
            <a:tailEnd/>
          </a:ln>
        </p:spPr>
        <p:txBody>
          <a:bodyPr/>
          <a:lstStyle/>
          <a:p>
            <a:pPr eaLnBrk="0" hangingPunct="0"/>
            <a:r>
              <a:rPr lang="en-US" altLang="en-US" sz="1200" b="1">
                <a:solidFill>
                  <a:srgbClr val="993300"/>
                </a:solidFill>
                <a:latin typeface="Tahoma" pitchFamily="34" charset="0"/>
              </a:rPr>
              <a:t>Universe of keys (U)	</a:t>
            </a:r>
            <a:r>
              <a:rPr lang="en-US" altLang="en-US" sz="800">
                <a:solidFill>
                  <a:srgbClr val="993300"/>
                </a:solidFill>
                <a:latin typeface="Tahoma" pitchFamily="34" charset="0"/>
              </a:rPr>
              <a:t>						</a:t>
            </a:r>
          </a:p>
          <a:p>
            <a:pPr eaLnBrk="0" hangingPunct="0"/>
            <a:r>
              <a:rPr lang="en-US" altLang="en-US" sz="800">
                <a:solidFill>
                  <a:srgbClr val="993300"/>
                </a:solidFill>
                <a:latin typeface="Tahoma" pitchFamily="34" charset="0"/>
              </a:rPr>
              <a:t>				</a:t>
            </a:r>
          </a:p>
          <a:p>
            <a:pPr eaLnBrk="0" hangingPunct="0"/>
            <a:endParaRPr lang="en-US" altLang="en-US" b="1">
              <a:solidFill>
                <a:srgbClr val="993300"/>
              </a:solidFill>
              <a:latin typeface="Tahoma" pitchFamily="34" charset="0"/>
            </a:endParaRPr>
          </a:p>
        </p:txBody>
      </p:sp>
      <p:sp>
        <p:nvSpPr>
          <p:cNvPr id="53252" name="Oval 5"/>
          <p:cNvSpPr>
            <a:spLocks noChangeArrowheads="1"/>
          </p:cNvSpPr>
          <p:nvPr/>
        </p:nvSpPr>
        <p:spPr bwMode="auto">
          <a:xfrm>
            <a:off x="1790700" y="2971800"/>
            <a:ext cx="1714500" cy="1028700"/>
          </a:xfrm>
          <a:prstGeom prst="ellipse">
            <a:avLst/>
          </a:prstGeom>
          <a:solidFill>
            <a:srgbClr val="FFFFFF"/>
          </a:solidFill>
          <a:ln w="9525">
            <a:solidFill>
              <a:schemeClr val="tx1"/>
            </a:solidFill>
            <a:round/>
            <a:headEnd/>
            <a:tailEnd/>
          </a:ln>
        </p:spPr>
        <p:txBody>
          <a:bodyPr/>
          <a:lstStyle/>
          <a:p>
            <a:pPr eaLnBrk="0" hangingPunct="0"/>
            <a:r>
              <a:rPr lang="en-US" altLang="en-US" sz="900" b="1">
                <a:solidFill>
                  <a:srgbClr val="993300"/>
                </a:solidFill>
                <a:latin typeface="Tahoma" pitchFamily="34" charset="0"/>
              </a:rPr>
              <a:t>Actual Keys used (K)</a:t>
            </a:r>
          </a:p>
          <a:p>
            <a:pPr eaLnBrk="0" hangingPunct="0"/>
            <a:r>
              <a:rPr lang="en-US" altLang="en-US" sz="1000" b="1">
                <a:solidFill>
                  <a:srgbClr val="993300"/>
                </a:solidFill>
                <a:latin typeface="Tahoma" pitchFamily="34" charset="0"/>
              </a:rPr>
              <a:t>k</a:t>
            </a:r>
            <a:r>
              <a:rPr lang="en-US" altLang="en-US" sz="1000" b="1" baseline="-25000">
                <a:solidFill>
                  <a:srgbClr val="993300"/>
                </a:solidFill>
                <a:latin typeface="Tahoma" pitchFamily="34" charset="0"/>
              </a:rPr>
              <a:t>1</a:t>
            </a:r>
            <a:r>
              <a:rPr lang="en-US" altLang="en-US" sz="1000" b="1">
                <a:solidFill>
                  <a:srgbClr val="993300"/>
                </a:solidFill>
                <a:latin typeface="Tahoma" pitchFamily="34" charset="0"/>
              </a:rPr>
              <a:t>     k</a:t>
            </a:r>
            <a:r>
              <a:rPr lang="en-US" altLang="en-US" sz="1000" b="1" baseline="-25000">
                <a:solidFill>
                  <a:srgbClr val="993300"/>
                </a:solidFill>
                <a:latin typeface="Tahoma" pitchFamily="34" charset="0"/>
              </a:rPr>
              <a:t>2 </a:t>
            </a:r>
            <a:r>
              <a:rPr lang="en-US" altLang="en-US" sz="1000" b="1">
                <a:solidFill>
                  <a:srgbClr val="993300"/>
                </a:solidFill>
                <a:latin typeface="Tahoma" pitchFamily="34" charset="0"/>
              </a:rPr>
              <a:t>    k</a:t>
            </a:r>
            <a:r>
              <a:rPr lang="en-US" altLang="en-US" sz="1000" b="1" baseline="-25000">
                <a:solidFill>
                  <a:srgbClr val="993300"/>
                </a:solidFill>
                <a:latin typeface="Tahoma" pitchFamily="34" charset="0"/>
              </a:rPr>
              <a:t>3</a:t>
            </a:r>
            <a:r>
              <a:rPr lang="en-US" altLang="en-US" sz="1000" b="1">
                <a:solidFill>
                  <a:srgbClr val="993300"/>
                </a:solidFill>
                <a:latin typeface="Tahoma" pitchFamily="34" charset="0"/>
              </a:rPr>
              <a:t>        k</a:t>
            </a:r>
            <a:r>
              <a:rPr lang="en-US" altLang="en-US" sz="1000" b="1" baseline="-25000">
                <a:solidFill>
                  <a:srgbClr val="993300"/>
                </a:solidFill>
                <a:latin typeface="Tahoma" pitchFamily="34" charset="0"/>
              </a:rPr>
              <a:t>4</a:t>
            </a:r>
            <a:r>
              <a:rPr lang="en-US" altLang="en-US" sz="1000" b="1">
                <a:solidFill>
                  <a:srgbClr val="993300"/>
                </a:solidFill>
                <a:latin typeface="Tahoma" pitchFamily="34" charset="0"/>
              </a:rPr>
              <a:t>	       k</a:t>
            </a:r>
            <a:r>
              <a:rPr lang="en-US" altLang="en-US" sz="1000" b="1" baseline="-25000">
                <a:solidFill>
                  <a:srgbClr val="993300"/>
                </a:solidFill>
                <a:latin typeface="Tahoma" pitchFamily="34" charset="0"/>
              </a:rPr>
              <a:t>5 </a:t>
            </a:r>
            <a:r>
              <a:rPr lang="en-US" altLang="en-US" sz="1000" b="1">
                <a:solidFill>
                  <a:srgbClr val="993300"/>
                </a:solidFill>
                <a:latin typeface="Tahoma" pitchFamily="34" charset="0"/>
              </a:rPr>
              <a:t>       k</a:t>
            </a:r>
            <a:r>
              <a:rPr lang="en-US" altLang="en-US" sz="1000" b="1" baseline="-25000">
                <a:solidFill>
                  <a:srgbClr val="993300"/>
                </a:solidFill>
                <a:latin typeface="Tahoma" pitchFamily="34" charset="0"/>
              </a:rPr>
              <a:t>6</a:t>
            </a:r>
            <a:r>
              <a:rPr lang="en-US" altLang="en-US" sz="1000" b="1">
                <a:solidFill>
                  <a:srgbClr val="993300"/>
                </a:solidFill>
                <a:latin typeface="Tahoma" pitchFamily="34" charset="0"/>
              </a:rPr>
              <a:t>    k</a:t>
            </a:r>
            <a:r>
              <a:rPr lang="en-US" altLang="en-US" sz="1000" b="1" baseline="-25000">
                <a:solidFill>
                  <a:srgbClr val="993300"/>
                </a:solidFill>
                <a:latin typeface="Tahoma" pitchFamily="34" charset="0"/>
              </a:rPr>
              <a:t>7</a:t>
            </a:r>
            <a:r>
              <a:rPr lang="en-US" altLang="en-US" sz="1000" b="1">
                <a:solidFill>
                  <a:srgbClr val="993300"/>
                </a:solidFill>
                <a:latin typeface="Tahoma" pitchFamily="34" charset="0"/>
              </a:rPr>
              <a:t>	</a:t>
            </a:r>
            <a:endParaRPr lang="en-US" altLang="en-US" b="1">
              <a:solidFill>
                <a:srgbClr val="993300"/>
              </a:solidFill>
              <a:latin typeface="Tahoma" pitchFamily="34" charset="0"/>
            </a:endParaRPr>
          </a:p>
        </p:txBody>
      </p:sp>
      <p:sp>
        <p:nvSpPr>
          <p:cNvPr id="53253" name="Line 6"/>
          <p:cNvSpPr>
            <a:spLocks noChangeShapeType="1"/>
          </p:cNvSpPr>
          <p:nvPr/>
        </p:nvSpPr>
        <p:spPr bwMode="auto">
          <a:xfrm flipV="1">
            <a:off x="2133600" y="2171700"/>
            <a:ext cx="2514600" cy="1257300"/>
          </a:xfrm>
          <a:prstGeom prst="line">
            <a:avLst/>
          </a:prstGeom>
          <a:noFill/>
          <a:ln w="9525">
            <a:solidFill>
              <a:schemeClr val="tx1"/>
            </a:solidFill>
            <a:round/>
            <a:headEnd/>
            <a:tailEnd type="triangle" w="med" len="med"/>
          </a:ln>
        </p:spPr>
        <p:txBody>
          <a:bodyPr/>
          <a:lstStyle/>
          <a:p>
            <a:endParaRPr lang="en-IN"/>
          </a:p>
        </p:txBody>
      </p:sp>
      <p:sp>
        <p:nvSpPr>
          <p:cNvPr id="53254" name="Line 7"/>
          <p:cNvSpPr>
            <a:spLocks noChangeShapeType="1"/>
          </p:cNvSpPr>
          <p:nvPr/>
        </p:nvSpPr>
        <p:spPr bwMode="auto">
          <a:xfrm flipV="1">
            <a:off x="2362200" y="3200400"/>
            <a:ext cx="2400300" cy="228600"/>
          </a:xfrm>
          <a:prstGeom prst="line">
            <a:avLst/>
          </a:prstGeom>
          <a:noFill/>
          <a:ln w="9525">
            <a:solidFill>
              <a:schemeClr val="tx1"/>
            </a:solidFill>
            <a:round/>
            <a:headEnd/>
            <a:tailEnd type="triangle" w="med" len="med"/>
          </a:ln>
        </p:spPr>
        <p:txBody>
          <a:bodyPr/>
          <a:lstStyle/>
          <a:p>
            <a:endParaRPr lang="en-IN"/>
          </a:p>
        </p:txBody>
      </p:sp>
      <p:sp>
        <p:nvSpPr>
          <p:cNvPr id="53255" name="Line 8"/>
          <p:cNvSpPr>
            <a:spLocks noChangeShapeType="1"/>
          </p:cNvSpPr>
          <p:nvPr/>
        </p:nvSpPr>
        <p:spPr bwMode="auto">
          <a:xfrm flipV="1">
            <a:off x="2552700" y="2743200"/>
            <a:ext cx="2209800" cy="685800"/>
          </a:xfrm>
          <a:prstGeom prst="line">
            <a:avLst/>
          </a:prstGeom>
          <a:noFill/>
          <a:ln w="9525">
            <a:solidFill>
              <a:schemeClr val="tx1"/>
            </a:solidFill>
            <a:round/>
            <a:headEnd/>
            <a:tailEnd type="triangle" w="med" len="med"/>
          </a:ln>
        </p:spPr>
        <p:txBody>
          <a:bodyPr/>
          <a:lstStyle/>
          <a:p>
            <a:endParaRPr lang="en-IN"/>
          </a:p>
        </p:txBody>
      </p:sp>
      <p:sp>
        <p:nvSpPr>
          <p:cNvPr id="53256" name="Line 9"/>
          <p:cNvSpPr>
            <a:spLocks noChangeShapeType="1"/>
          </p:cNvSpPr>
          <p:nvPr/>
        </p:nvSpPr>
        <p:spPr bwMode="auto">
          <a:xfrm flipV="1">
            <a:off x="2247900" y="3352800"/>
            <a:ext cx="2362200" cy="304800"/>
          </a:xfrm>
          <a:prstGeom prst="line">
            <a:avLst/>
          </a:prstGeom>
          <a:noFill/>
          <a:ln w="9525">
            <a:solidFill>
              <a:schemeClr val="tx1"/>
            </a:solidFill>
            <a:round/>
            <a:headEnd/>
            <a:tailEnd type="triangle" w="med" len="med"/>
          </a:ln>
        </p:spPr>
        <p:txBody>
          <a:bodyPr/>
          <a:lstStyle/>
          <a:p>
            <a:endParaRPr lang="en-IN"/>
          </a:p>
        </p:txBody>
      </p:sp>
      <p:sp>
        <p:nvSpPr>
          <p:cNvPr id="53257" name="Line 10"/>
          <p:cNvSpPr>
            <a:spLocks noChangeShapeType="1"/>
          </p:cNvSpPr>
          <p:nvPr/>
        </p:nvSpPr>
        <p:spPr bwMode="auto">
          <a:xfrm>
            <a:off x="3048000" y="3429000"/>
            <a:ext cx="1714500" cy="1066800"/>
          </a:xfrm>
          <a:prstGeom prst="line">
            <a:avLst/>
          </a:prstGeom>
          <a:noFill/>
          <a:ln w="9525">
            <a:solidFill>
              <a:schemeClr val="tx1"/>
            </a:solidFill>
            <a:round/>
            <a:headEnd/>
            <a:tailEnd type="triangle" w="med" len="med"/>
          </a:ln>
        </p:spPr>
        <p:txBody>
          <a:bodyPr/>
          <a:lstStyle/>
          <a:p>
            <a:endParaRPr lang="en-IN"/>
          </a:p>
        </p:txBody>
      </p:sp>
      <p:sp>
        <p:nvSpPr>
          <p:cNvPr id="53258" name="Line 11"/>
          <p:cNvSpPr>
            <a:spLocks noChangeShapeType="1"/>
          </p:cNvSpPr>
          <p:nvPr/>
        </p:nvSpPr>
        <p:spPr bwMode="auto">
          <a:xfrm>
            <a:off x="2933700" y="3543300"/>
            <a:ext cx="1676400" cy="1638300"/>
          </a:xfrm>
          <a:prstGeom prst="line">
            <a:avLst/>
          </a:prstGeom>
          <a:noFill/>
          <a:ln w="9525">
            <a:solidFill>
              <a:schemeClr val="tx1"/>
            </a:solidFill>
            <a:round/>
            <a:headEnd/>
            <a:tailEnd type="triangle" w="med" len="med"/>
          </a:ln>
        </p:spPr>
        <p:txBody>
          <a:bodyPr/>
          <a:lstStyle/>
          <a:p>
            <a:endParaRPr lang="en-IN"/>
          </a:p>
        </p:txBody>
      </p:sp>
      <p:sp>
        <p:nvSpPr>
          <p:cNvPr id="53259" name="Line 12"/>
          <p:cNvSpPr>
            <a:spLocks noChangeShapeType="1"/>
          </p:cNvSpPr>
          <p:nvPr/>
        </p:nvSpPr>
        <p:spPr bwMode="auto">
          <a:xfrm>
            <a:off x="2819400" y="3657600"/>
            <a:ext cx="1790700" cy="1447800"/>
          </a:xfrm>
          <a:prstGeom prst="line">
            <a:avLst/>
          </a:prstGeom>
          <a:noFill/>
          <a:ln w="9525">
            <a:solidFill>
              <a:schemeClr val="tx1"/>
            </a:solidFill>
            <a:round/>
            <a:headEnd/>
            <a:tailEnd type="triangle" w="med" len="med"/>
          </a:ln>
        </p:spPr>
        <p:txBody>
          <a:bodyPr/>
          <a:lstStyle/>
          <a:p>
            <a:endParaRPr lang="en-IN"/>
          </a:p>
        </p:txBody>
      </p:sp>
      <p:sp>
        <p:nvSpPr>
          <p:cNvPr id="53260" name="Line 14"/>
          <p:cNvSpPr>
            <a:spLocks noChangeShapeType="1"/>
          </p:cNvSpPr>
          <p:nvPr/>
        </p:nvSpPr>
        <p:spPr bwMode="auto">
          <a:xfrm>
            <a:off x="5981700" y="2057400"/>
            <a:ext cx="304800" cy="0"/>
          </a:xfrm>
          <a:prstGeom prst="line">
            <a:avLst/>
          </a:prstGeom>
          <a:noFill/>
          <a:ln w="9525">
            <a:solidFill>
              <a:schemeClr val="tx1"/>
            </a:solidFill>
            <a:round/>
            <a:headEnd/>
            <a:tailEnd type="triangle" w="med" len="med"/>
          </a:ln>
        </p:spPr>
        <p:txBody>
          <a:bodyPr/>
          <a:lstStyle/>
          <a:p>
            <a:endParaRPr lang="en-IN"/>
          </a:p>
        </p:txBody>
      </p:sp>
      <p:sp>
        <p:nvSpPr>
          <p:cNvPr id="53261" name="Line 15"/>
          <p:cNvSpPr>
            <a:spLocks noChangeShapeType="1"/>
          </p:cNvSpPr>
          <p:nvPr/>
        </p:nvSpPr>
        <p:spPr bwMode="auto">
          <a:xfrm flipV="1">
            <a:off x="5883275" y="2667000"/>
            <a:ext cx="403225" cy="17463"/>
          </a:xfrm>
          <a:prstGeom prst="line">
            <a:avLst/>
          </a:prstGeom>
          <a:noFill/>
          <a:ln w="9525">
            <a:solidFill>
              <a:schemeClr val="tx1"/>
            </a:solidFill>
            <a:round/>
            <a:headEnd/>
            <a:tailEnd type="triangle" w="med" len="med"/>
          </a:ln>
        </p:spPr>
        <p:txBody>
          <a:bodyPr/>
          <a:lstStyle/>
          <a:p>
            <a:endParaRPr lang="en-IN"/>
          </a:p>
        </p:txBody>
      </p:sp>
      <p:sp>
        <p:nvSpPr>
          <p:cNvPr id="53262" name="Line 16"/>
          <p:cNvSpPr>
            <a:spLocks noChangeShapeType="1"/>
          </p:cNvSpPr>
          <p:nvPr/>
        </p:nvSpPr>
        <p:spPr bwMode="auto">
          <a:xfrm>
            <a:off x="5829300" y="4572000"/>
            <a:ext cx="457200" cy="0"/>
          </a:xfrm>
          <a:prstGeom prst="line">
            <a:avLst/>
          </a:prstGeom>
          <a:noFill/>
          <a:ln w="9525">
            <a:solidFill>
              <a:schemeClr val="tx1"/>
            </a:solidFill>
            <a:round/>
            <a:headEnd/>
            <a:tailEnd type="triangle" w="med" len="med"/>
          </a:ln>
        </p:spPr>
        <p:txBody>
          <a:bodyPr/>
          <a:lstStyle/>
          <a:p>
            <a:endParaRPr lang="en-IN"/>
          </a:p>
        </p:txBody>
      </p:sp>
      <p:sp>
        <p:nvSpPr>
          <p:cNvPr id="53263" name="Line 17"/>
          <p:cNvSpPr>
            <a:spLocks noChangeShapeType="1"/>
          </p:cNvSpPr>
          <p:nvPr/>
        </p:nvSpPr>
        <p:spPr bwMode="auto">
          <a:xfrm>
            <a:off x="5829300" y="5257800"/>
            <a:ext cx="381000" cy="0"/>
          </a:xfrm>
          <a:prstGeom prst="line">
            <a:avLst/>
          </a:prstGeom>
          <a:noFill/>
          <a:ln w="9525">
            <a:solidFill>
              <a:schemeClr val="tx1"/>
            </a:solidFill>
            <a:round/>
            <a:headEnd/>
            <a:tailEnd type="triangle" w="med" len="med"/>
          </a:ln>
        </p:spPr>
        <p:txBody>
          <a:bodyPr/>
          <a:lstStyle/>
          <a:p>
            <a:endParaRPr lang="en-IN"/>
          </a:p>
        </p:txBody>
      </p:sp>
      <p:graphicFrame>
        <p:nvGraphicFramePr>
          <p:cNvPr id="19" name="Group 23"/>
          <p:cNvGraphicFramePr>
            <a:graphicFrameLocks noGrp="1"/>
          </p:cNvGraphicFramePr>
          <p:nvPr/>
        </p:nvGraphicFramePr>
        <p:xfrm>
          <a:off x="4762500" y="1828800"/>
          <a:ext cx="1176338" cy="3668806"/>
        </p:xfrm>
        <a:graphic>
          <a:graphicData uri="http://schemas.openxmlformats.org/drawingml/2006/table">
            <a:tbl>
              <a:tblPr/>
              <a:tblGrid>
                <a:gridCol w="355600"/>
                <a:gridCol w="820738"/>
              </a:tblGrid>
              <a:tr h="5181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0</a:t>
                      </a:r>
                      <a:endParaRPr kumimoji="0" lang="en-US" sz="1800" b="1" i="0" u="none" strike="noStrike" cap="none" normalizeH="0" baseline="0" smtClean="0">
                        <a:ln>
                          <a:noFill/>
                        </a:ln>
                        <a:solidFill>
                          <a:srgbClr val="993300"/>
                        </a:solidFill>
                        <a:effectLst/>
                        <a:latin typeface="Arial" charset="0"/>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smtClean="0">
                        <a:ln>
                          <a:noFill/>
                        </a:ln>
                        <a:solidFill>
                          <a:srgbClr val="993300"/>
                        </a:solidFill>
                        <a:effectLst/>
                        <a:latin typeface="Arial" charset="0"/>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2133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1</a:t>
                      </a:r>
                      <a:endParaRPr kumimoji="0" lang="en-US" sz="1800" b="1" i="0" u="none" strike="noStrike" cap="none" normalizeH="0" baseline="0" smtClean="0">
                        <a:ln>
                          <a:noFill/>
                        </a:ln>
                        <a:solidFill>
                          <a:srgbClr val="993300"/>
                        </a:solidFill>
                        <a:effectLst/>
                        <a:latin typeface="Arial" charset="0"/>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NULL</a:t>
                      </a:r>
                      <a:endParaRPr kumimoji="0" lang="en-US" sz="1800" b="1" i="0" u="none" strike="noStrike" cap="none" normalizeH="0" baseline="0" smtClean="0">
                        <a:ln>
                          <a:noFill/>
                        </a:ln>
                        <a:solidFill>
                          <a:srgbClr val="993300"/>
                        </a:solidFill>
                        <a:effectLst/>
                        <a:latin typeface="Arial" charset="0"/>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5181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2</a:t>
                      </a:r>
                      <a:endParaRPr kumimoji="0" lang="en-US" sz="1800" b="1" i="0" u="none" strike="noStrike" cap="none" normalizeH="0" baseline="0" smtClean="0">
                        <a:ln>
                          <a:noFill/>
                        </a:ln>
                        <a:solidFill>
                          <a:srgbClr val="993300"/>
                        </a:solidFill>
                        <a:effectLst/>
                        <a:latin typeface="Arial" charset="0"/>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smtClean="0">
                        <a:ln>
                          <a:noFill/>
                        </a:ln>
                        <a:solidFill>
                          <a:srgbClr val="993300"/>
                        </a:solidFill>
                        <a:effectLst/>
                        <a:latin typeface="Arial" charset="0"/>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5181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3</a:t>
                      </a:r>
                      <a:endParaRPr kumimoji="0" lang="en-US" sz="1800" b="1" i="0" u="none" strike="noStrike" cap="none" normalizeH="0" baseline="0" smtClean="0">
                        <a:ln>
                          <a:noFill/>
                        </a:ln>
                        <a:solidFill>
                          <a:srgbClr val="993300"/>
                        </a:solidFill>
                        <a:effectLst/>
                        <a:latin typeface="Arial" charset="0"/>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smtClean="0">
                        <a:ln>
                          <a:noFill/>
                        </a:ln>
                        <a:solidFill>
                          <a:srgbClr val="993300"/>
                        </a:solidFill>
                        <a:effectLst/>
                        <a:latin typeface="Arial" charset="0"/>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2133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4</a:t>
                      </a:r>
                      <a:endParaRPr kumimoji="0" lang="en-US" sz="1800" b="1" i="0" u="none" strike="noStrike" cap="none" normalizeH="0" baseline="0" smtClean="0">
                        <a:ln>
                          <a:noFill/>
                        </a:ln>
                        <a:solidFill>
                          <a:srgbClr val="993300"/>
                        </a:solidFill>
                        <a:effectLst/>
                        <a:latin typeface="Arial" charset="0"/>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NULL</a:t>
                      </a:r>
                      <a:endParaRPr kumimoji="0" lang="en-US" sz="1800" b="1" i="0" u="none" strike="noStrike" cap="none" normalizeH="0" baseline="0" smtClean="0">
                        <a:ln>
                          <a:noFill/>
                        </a:ln>
                        <a:solidFill>
                          <a:srgbClr val="993300"/>
                        </a:solidFill>
                        <a:effectLst/>
                        <a:latin typeface="Arial" charset="0"/>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2133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5</a:t>
                      </a:r>
                      <a:endParaRPr kumimoji="0" lang="en-US" sz="1800" b="1" i="0" u="none" strike="noStrike" cap="none" normalizeH="0" baseline="0" smtClean="0">
                        <a:ln>
                          <a:noFill/>
                        </a:ln>
                        <a:solidFill>
                          <a:srgbClr val="993300"/>
                        </a:solidFill>
                        <a:effectLst/>
                        <a:latin typeface="Arial" charset="0"/>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NULL</a:t>
                      </a:r>
                      <a:endParaRPr kumimoji="0" lang="en-US" sz="1800" b="1" i="0" u="none" strike="noStrike" cap="none" normalizeH="0" baseline="0" smtClean="0">
                        <a:ln>
                          <a:noFill/>
                        </a:ln>
                        <a:solidFill>
                          <a:srgbClr val="993300"/>
                        </a:solidFill>
                        <a:effectLst/>
                        <a:latin typeface="Arial" charset="0"/>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21903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6</a:t>
                      </a:r>
                      <a:endParaRPr kumimoji="0" lang="en-US" sz="1800" b="1" i="0" u="none" strike="noStrike" cap="none" normalizeH="0" baseline="0" smtClean="0">
                        <a:ln>
                          <a:noFill/>
                        </a:ln>
                        <a:solidFill>
                          <a:srgbClr val="993300"/>
                        </a:solidFill>
                        <a:effectLst/>
                        <a:latin typeface="Arial" charset="0"/>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NULL</a:t>
                      </a:r>
                      <a:endParaRPr kumimoji="0" lang="en-US" sz="1800" b="1" i="0" u="none" strike="noStrike" cap="none" normalizeH="0" baseline="0" smtClean="0">
                        <a:ln>
                          <a:noFill/>
                        </a:ln>
                        <a:solidFill>
                          <a:srgbClr val="993300"/>
                        </a:solidFill>
                        <a:effectLst/>
                        <a:latin typeface="Arial" charset="0"/>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5181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7</a:t>
                      </a:r>
                      <a:endParaRPr kumimoji="0" lang="en-US" sz="1800" b="1" i="0" u="none" strike="noStrike" cap="none" normalizeH="0" baseline="0" smtClean="0">
                        <a:ln>
                          <a:noFill/>
                        </a:ln>
                        <a:solidFill>
                          <a:srgbClr val="993300"/>
                        </a:solidFill>
                        <a:effectLst/>
                        <a:latin typeface="Arial" charset="0"/>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smtClean="0">
                        <a:ln>
                          <a:noFill/>
                        </a:ln>
                        <a:solidFill>
                          <a:srgbClr val="993300"/>
                        </a:solidFill>
                        <a:effectLst/>
                        <a:latin typeface="Arial" charset="0"/>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21903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8</a:t>
                      </a:r>
                      <a:endParaRPr kumimoji="0" lang="en-US" sz="1800" b="1" i="0" u="none" strike="noStrike" cap="none" normalizeH="0" baseline="0" smtClean="0">
                        <a:ln>
                          <a:noFill/>
                        </a:ln>
                        <a:solidFill>
                          <a:srgbClr val="993300"/>
                        </a:solidFill>
                        <a:effectLst/>
                        <a:latin typeface="Arial" charset="0"/>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NULL</a:t>
                      </a:r>
                      <a:endParaRPr kumimoji="0" lang="en-US" sz="1800" b="1" i="0" u="none" strike="noStrike" cap="none" normalizeH="0" baseline="0" smtClean="0">
                        <a:ln>
                          <a:noFill/>
                        </a:ln>
                        <a:solidFill>
                          <a:srgbClr val="993300"/>
                        </a:solidFill>
                        <a:effectLst/>
                        <a:latin typeface="Arial" charset="0"/>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5181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9</a:t>
                      </a:r>
                      <a:endParaRPr kumimoji="0" lang="en-US" sz="1800" b="1" i="0" u="none" strike="noStrike" cap="none" normalizeH="0" baseline="0" smtClean="0">
                        <a:ln>
                          <a:noFill/>
                        </a:ln>
                        <a:solidFill>
                          <a:srgbClr val="993300"/>
                        </a:solidFill>
                        <a:effectLst/>
                        <a:latin typeface="Arial" charset="0"/>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smtClean="0">
                        <a:ln>
                          <a:noFill/>
                        </a:ln>
                        <a:solidFill>
                          <a:srgbClr val="993300"/>
                        </a:solidFill>
                        <a:effectLst/>
                        <a:latin typeface="Arial" charset="0"/>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bl>
          </a:graphicData>
        </a:graphic>
      </p:graphicFrame>
      <p:sp>
        <p:nvSpPr>
          <p:cNvPr id="53299" name="Rectangle 58"/>
          <p:cNvSpPr>
            <a:spLocks noChangeArrowheads="1"/>
          </p:cNvSpPr>
          <p:nvPr/>
        </p:nvSpPr>
        <p:spPr bwMode="auto">
          <a:xfrm>
            <a:off x="6286500" y="1905000"/>
            <a:ext cx="685800" cy="228600"/>
          </a:xfrm>
          <a:prstGeom prst="rect">
            <a:avLst/>
          </a:prstGeom>
          <a:solidFill>
            <a:srgbClr val="FFFFFF"/>
          </a:solidFill>
          <a:ln w="9525">
            <a:solidFill>
              <a:schemeClr val="tx1"/>
            </a:solidFill>
            <a:miter lim="800000"/>
            <a:headEnd/>
            <a:tailEnd/>
          </a:ln>
        </p:spPr>
        <p:txBody>
          <a:bodyPr/>
          <a:lstStyle/>
          <a:p>
            <a:pPr eaLnBrk="0" hangingPunct="0"/>
            <a:r>
              <a:rPr lang="en-US" altLang="en-US" sz="1000" b="1">
                <a:solidFill>
                  <a:srgbClr val="993300"/>
                </a:solidFill>
                <a:latin typeface="Tahoma" pitchFamily="34" charset="0"/>
              </a:rPr>
              <a:t>k</a:t>
            </a:r>
            <a:r>
              <a:rPr lang="en-US" altLang="en-US" sz="1000" b="1" baseline="-25000">
                <a:solidFill>
                  <a:srgbClr val="993300"/>
                </a:solidFill>
                <a:latin typeface="Tahoma" pitchFamily="34" charset="0"/>
              </a:rPr>
              <a:t>1</a:t>
            </a:r>
            <a:r>
              <a:rPr lang="en-US" altLang="en-US" sz="1000" b="1">
                <a:solidFill>
                  <a:srgbClr val="993300"/>
                </a:solidFill>
                <a:latin typeface="Tahoma" pitchFamily="34" charset="0"/>
              </a:rPr>
              <a:t>   X</a:t>
            </a:r>
          </a:p>
        </p:txBody>
      </p:sp>
      <p:sp>
        <p:nvSpPr>
          <p:cNvPr id="53300" name="Line 59"/>
          <p:cNvSpPr>
            <a:spLocks noChangeShapeType="1"/>
          </p:cNvSpPr>
          <p:nvPr/>
        </p:nvSpPr>
        <p:spPr bwMode="auto">
          <a:xfrm>
            <a:off x="6515100" y="1905000"/>
            <a:ext cx="0" cy="228600"/>
          </a:xfrm>
          <a:prstGeom prst="line">
            <a:avLst/>
          </a:prstGeom>
          <a:noFill/>
          <a:ln w="9525">
            <a:solidFill>
              <a:schemeClr val="tx1"/>
            </a:solidFill>
            <a:round/>
            <a:headEnd/>
            <a:tailEnd/>
          </a:ln>
        </p:spPr>
        <p:txBody>
          <a:bodyPr/>
          <a:lstStyle/>
          <a:p>
            <a:endParaRPr lang="en-IN"/>
          </a:p>
        </p:txBody>
      </p:sp>
      <p:sp>
        <p:nvSpPr>
          <p:cNvPr id="53301" name="Rectangle 60"/>
          <p:cNvSpPr>
            <a:spLocks noChangeArrowheads="1"/>
          </p:cNvSpPr>
          <p:nvPr/>
        </p:nvSpPr>
        <p:spPr bwMode="auto">
          <a:xfrm>
            <a:off x="6286500" y="2590800"/>
            <a:ext cx="685800" cy="228600"/>
          </a:xfrm>
          <a:prstGeom prst="rect">
            <a:avLst/>
          </a:prstGeom>
          <a:solidFill>
            <a:srgbClr val="FFFFFF"/>
          </a:solidFill>
          <a:ln w="9525">
            <a:solidFill>
              <a:schemeClr val="tx1"/>
            </a:solidFill>
            <a:miter lim="800000"/>
            <a:headEnd/>
            <a:tailEnd/>
          </a:ln>
        </p:spPr>
        <p:txBody>
          <a:bodyPr/>
          <a:lstStyle/>
          <a:p>
            <a:pPr eaLnBrk="0" hangingPunct="0"/>
            <a:r>
              <a:rPr lang="en-US" altLang="en-US" sz="1000" b="1">
                <a:solidFill>
                  <a:srgbClr val="993300"/>
                </a:solidFill>
                <a:latin typeface="Tahoma" pitchFamily="34" charset="0"/>
              </a:rPr>
              <a:t>k</a:t>
            </a:r>
            <a:r>
              <a:rPr lang="en-US" altLang="en-US" sz="1000" b="1" baseline="-25000">
                <a:solidFill>
                  <a:srgbClr val="993300"/>
                </a:solidFill>
                <a:latin typeface="Tahoma" pitchFamily="34" charset="0"/>
              </a:rPr>
              <a:t>2</a:t>
            </a:r>
            <a:r>
              <a:rPr lang="en-US" altLang="en-US" sz="1000" b="1">
                <a:solidFill>
                  <a:srgbClr val="993300"/>
                </a:solidFill>
                <a:latin typeface="Tahoma" pitchFamily="34" charset="0"/>
              </a:rPr>
              <a:t>  X</a:t>
            </a:r>
          </a:p>
        </p:txBody>
      </p:sp>
      <p:sp>
        <p:nvSpPr>
          <p:cNvPr id="53302" name="Line 61"/>
          <p:cNvSpPr>
            <a:spLocks noChangeShapeType="1"/>
          </p:cNvSpPr>
          <p:nvPr/>
        </p:nvSpPr>
        <p:spPr bwMode="auto">
          <a:xfrm>
            <a:off x="6515100" y="2590800"/>
            <a:ext cx="0" cy="228600"/>
          </a:xfrm>
          <a:prstGeom prst="line">
            <a:avLst/>
          </a:prstGeom>
          <a:noFill/>
          <a:ln w="9525">
            <a:solidFill>
              <a:schemeClr val="tx1"/>
            </a:solidFill>
            <a:round/>
            <a:headEnd/>
            <a:tailEnd/>
          </a:ln>
        </p:spPr>
        <p:txBody>
          <a:bodyPr/>
          <a:lstStyle/>
          <a:p>
            <a:endParaRPr lang="en-IN"/>
          </a:p>
        </p:txBody>
      </p:sp>
      <p:sp>
        <p:nvSpPr>
          <p:cNvPr id="53303" name="Rectangle 62"/>
          <p:cNvSpPr>
            <a:spLocks noChangeArrowheads="1"/>
          </p:cNvSpPr>
          <p:nvPr/>
        </p:nvSpPr>
        <p:spPr bwMode="auto">
          <a:xfrm>
            <a:off x="6400800" y="3200400"/>
            <a:ext cx="571500" cy="228600"/>
          </a:xfrm>
          <a:prstGeom prst="rect">
            <a:avLst/>
          </a:prstGeom>
          <a:solidFill>
            <a:srgbClr val="FFFFFF"/>
          </a:solidFill>
          <a:ln w="9525">
            <a:solidFill>
              <a:schemeClr val="tx1"/>
            </a:solidFill>
            <a:miter lim="800000"/>
            <a:headEnd/>
            <a:tailEnd/>
          </a:ln>
        </p:spPr>
        <p:txBody>
          <a:bodyPr/>
          <a:lstStyle/>
          <a:p>
            <a:pPr eaLnBrk="0" hangingPunct="0"/>
            <a:r>
              <a:rPr lang="en-US" altLang="en-US" sz="1000" b="1">
                <a:solidFill>
                  <a:srgbClr val="993300"/>
                </a:solidFill>
                <a:latin typeface="Tahoma" pitchFamily="34" charset="0"/>
              </a:rPr>
              <a:t>k</a:t>
            </a:r>
            <a:r>
              <a:rPr lang="en-US" altLang="en-US" sz="1000" b="1" baseline="-25000">
                <a:solidFill>
                  <a:srgbClr val="993300"/>
                </a:solidFill>
                <a:latin typeface="Tahoma" pitchFamily="34" charset="0"/>
              </a:rPr>
              <a:t>3</a:t>
            </a:r>
            <a:r>
              <a:rPr lang="en-US" altLang="en-US" sz="1000" b="1">
                <a:solidFill>
                  <a:srgbClr val="993300"/>
                </a:solidFill>
                <a:latin typeface="Tahoma" pitchFamily="34" charset="0"/>
              </a:rPr>
              <a:t>   </a:t>
            </a:r>
            <a:endParaRPr lang="en-US" altLang="en-US" b="1">
              <a:solidFill>
                <a:srgbClr val="993300"/>
              </a:solidFill>
              <a:latin typeface="Tahoma" pitchFamily="34" charset="0"/>
            </a:endParaRPr>
          </a:p>
        </p:txBody>
      </p:sp>
      <p:sp>
        <p:nvSpPr>
          <p:cNvPr id="53304" name="Line 63"/>
          <p:cNvSpPr>
            <a:spLocks noChangeShapeType="1"/>
          </p:cNvSpPr>
          <p:nvPr/>
        </p:nvSpPr>
        <p:spPr bwMode="auto">
          <a:xfrm>
            <a:off x="6667500" y="3200400"/>
            <a:ext cx="0" cy="228600"/>
          </a:xfrm>
          <a:prstGeom prst="line">
            <a:avLst/>
          </a:prstGeom>
          <a:noFill/>
          <a:ln w="9525">
            <a:solidFill>
              <a:schemeClr val="tx1"/>
            </a:solidFill>
            <a:round/>
            <a:headEnd/>
            <a:tailEnd/>
          </a:ln>
        </p:spPr>
        <p:txBody>
          <a:bodyPr/>
          <a:lstStyle/>
          <a:p>
            <a:endParaRPr lang="en-IN"/>
          </a:p>
        </p:txBody>
      </p:sp>
      <p:sp>
        <p:nvSpPr>
          <p:cNvPr id="53305" name="Line 64"/>
          <p:cNvSpPr>
            <a:spLocks noChangeShapeType="1"/>
          </p:cNvSpPr>
          <p:nvPr/>
        </p:nvSpPr>
        <p:spPr bwMode="auto">
          <a:xfrm>
            <a:off x="6858000" y="3314700"/>
            <a:ext cx="342900" cy="0"/>
          </a:xfrm>
          <a:prstGeom prst="line">
            <a:avLst/>
          </a:prstGeom>
          <a:noFill/>
          <a:ln w="9525">
            <a:solidFill>
              <a:schemeClr val="tx1"/>
            </a:solidFill>
            <a:round/>
            <a:headEnd/>
            <a:tailEnd type="triangle" w="med" len="med"/>
          </a:ln>
        </p:spPr>
        <p:txBody>
          <a:bodyPr/>
          <a:lstStyle/>
          <a:p>
            <a:endParaRPr lang="en-IN"/>
          </a:p>
        </p:txBody>
      </p:sp>
      <p:sp>
        <p:nvSpPr>
          <p:cNvPr id="53306" name="Rectangle 65"/>
          <p:cNvSpPr>
            <a:spLocks noChangeArrowheads="1"/>
          </p:cNvSpPr>
          <p:nvPr/>
        </p:nvSpPr>
        <p:spPr bwMode="auto">
          <a:xfrm>
            <a:off x="7200900" y="3200400"/>
            <a:ext cx="571500" cy="228600"/>
          </a:xfrm>
          <a:prstGeom prst="rect">
            <a:avLst/>
          </a:prstGeom>
          <a:solidFill>
            <a:srgbClr val="FFFFFF"/>
          </a:solidFill>
          <a:ln w="9525">
            <a:solidFill>
              <a:schemeClr val="tx1"/>
            </a:solidFill>
            <a:miter lim="800000"/>
            <a:headEnd/>
            <a:tailEnd/>
          </a:ln>
        </p:spPr>
        <p:txBody>
          <a:bodyPr/>
          <a:lstStyle/>
          <a:p>
            <a:pPr eaLnBrk="0" hangingPunct="0"/>
            <a:r>
              <a:rPr lang="en-US" altLang="en-US" sz="1000" b="1">
                <a:solidFill>
                  <a:srgbClr val="993300"/>
                </a:solidFill>
                <a:latin typeface="Tahoma" pitchFamily="34" charset="0"/>
              </a:rPr>
              <a:t>k</a:t>
            </a:r>
            <a:r>
              <a:rPr lang="en-US" altLang="en-US" sz="1000" b="1" baseline="-25000">
                <a:solidFill>
                  <a:srgbClr val="993300"/>
                </a:solidFill>
                <a:latin typeface="Tahoma" pitchFamily="34" charset="0"/>
              </a:rPr>
              <a:t>4</a:t>
            </a:r>
            <a:r>
              <a:rPr lang="en-US" altLang="en-US" sz="1000" b="1">
                <a:solidFill>
                  <a:schemeClr val="bg1"/>
                </a:solidFill>
                <a:latin typeface="Tahoma" pitchFamily="34" charset="0"/>
              </a:rPr>
              <a:t>   </a:t>
            </a:r>
            <a:r>
              <a:rPr lang="en-US" altLang="en-US" sz="800" b="1">
                <a:solidFill>
                  <a:schemeClr val="bg1"/>
                </a:solidFill>
                <a:latin typeface="Tahoma" pitchFamily="34" charset="0"/>
              </a:rPr>
              <a:t>X</a:t>
            </a:r>
            <a:endParaRPr lang="en-US" altLang="en-US" b="1">
              <a:solidFill>
                <a:schemeClr val="bg1"/>
              </a:solidFill>
              <a:latin typeface="Tahoma" pitchFamily="34" charset="0"/>
            </a:endParaRPr>
          </a:p>
        </p:txBody>
      </p:sp>
      <p:sp>
        <p:nvSpPr>
          <p:cNvPr id="53307" name="Line 66"/>
          <p:cNvSpPr>
            <a:spLocks noChangeShapeType="1"/>
          </p:cNvSpPr>
          <p:nvPr/>
        </p:nvSpPr>
        <p:spPr bwMode="auto">
          <a:xfrm>
            <a:off x="7505700" y="3200400"/>
            <a:ext cx="0" cy="228600"/>
          </a:xfrm>
          <a:prstGeom prst="line">
            <a:avLst/>
          </a:prstGeom>
          <a:noFill/>
          <a:ln w="9525">
            <a:solidFill>
              <a:schemeClr val="tx1"/>
            </a:solidFill>
            <a:round/>
            <a:headEnd/>
            <a:tailEnd/>
          </a:ln>
        </p:spPr>
        <p:txBody>
          <a:bodyPr/>
          <a:lstStyle/>
          <a:p>
            <a:endParaRPr lang="en-IN"/>
          </a:p>
        </p:txBody>
      </p:sp>
      <p:sp>
        <p:nvSpPr>
          <p:cNvPr id="53308" name="Line 67"/>
          <p:cNvSpPr>
            <a:spLocks noChangeShapeType="1"/>
          </p:cNvSpPr>
          <p:nvPr/>
        </p:nvSpPr>
        <p:spPr bwMode="auto">
          <a:xfrm>
            <a:off x="5905500" y="3276600"/>
            <a:ext cx="457200" cy="0"/>
          </a:xfrm>
          <a:prstGeom prst="line">
            <a:avLst/>
          </a:prstGeom>
          <a:noFill/>
          <a:ln w="9525">
            <a:solidFill>
              <a:schemeClr val="tx1"/>
            </a:solidFill>
            <a:round/>
            <a:headEnd/>
            <a:tailEnd type="triangle" w="med" len="med"/>
          </a:ln>
        </p:spPr>
        <p:txBody>
          <a:bodyPr/>
          <a:lstStyle/>
          <a:p>
            <a:endParaRPr lang="en-IN"/>
          </a:p>
        </p:txBody>
      </p:sp>
      <p:sp>
        <p:nvSpPr>
          <p:cNvPr id="53309" name="Rectangle 68"/>
          <p:cNvSpPr>
            <a:spLocks noChangeArrowheads="1"/>
          </p:cNvSpPr>
          <p:nvPr/>
        </p:nvSpPr>
        <p:spPr bwMode="auto">
          <a:xfrm>
            <a:off x="6286500" y="4419600"/>
            <a:ext cx="685800" cy="228600"/>
          </a:xfrm>
          <a:prstGeom prst="rect">
            <a:avLst/>
          </a:prstGeom>
          <a:solidFill>
            <a:srgbClr val="FFFFFF"/>
          </a:solidFill>
          <a:ln w="9525">
            <a:solidFill>
              <a:schemeClr val="tx1"/>
            </a:solidFill>
            <a:miter lim="800000"/>
            <a:headEnd/>
            <a:tailEnd/>
          </a:ln>
        </p:spPr>
        <p:txBody>
          <a:bodyPr/>
          <a:lstStyle/>
          <a:p>
            <a:pPr eaLnBrk="0" hangingPunct="0"/>
            <a:r>
              <a:rPr lang="en-US" altLang="en-US" sz="1000" b="1">
                <a:solidFill>
                  <a:srgbClr val="993300"/>
                </a:solidFill>
                <a:latin typeface="Tahoma" pitchFamily="34" charset="0"/>
              </a:rPr>
              <a:t>k</a:t>
            </a:r>
            <a:r>
              <a:rPr lang="en-US" altLang="en-US" sz="1000" b="1" baseline="-25000">
                <a:solidFill>
                  <a:srgbClr val="993300"/>
                </a:solidFill>
                <a:latin typeface="Tahoma" pitchFamily="34" charset="0"/>
              </a:rPr>
              <a:t>5</a:t>
            </a:r>
            <a:r>
              <a:rPr lang="en-US" altLang="en-US" sz="1000" b="1">
                <a:solidFill>
                  <a:srgbClr val="993300"/>
                </a:solidFill>
                <a:latin typeface="Tahoma" pitchFamily="34" charset="0"/>
              </a:rPr>
              <a:t>  X</a:t>
            </a:r>
          </a:p>
        </p:txBody>
      </p:sp>
      <p:sp>
        <p:nvSpPr>
          <p:cNvPr id="53310" name="Line 69"/>
          <p:cNvSpPr>
            <a:spLocks noChangeShapeType="1"/>
          </p:cNvSpPr>
          <p:nvPr/>
        </p:nvSpPr>
        <p:spPr bwMode="auto">
          <a:xfrm>
            <a:off x="6515100" y="4419600"/>
            <a:ext cx="0" cy="228600"/>
          </a:xfrm>
          <a:prstGeom prst="line">
            <a:avLst/>
          </a:prstGeom>
          <a:noFill/>
          <a:ln w="9525">
            <a:solidFill>
              <a:schemeClr val="tx1"/>
            </a:solidFill>
            <a:round/>
            <a:headEnd/>
            <a:tailEnd/>
          </a:ln>
        </p:spPr>
        <p:txBody>
          <a:bodyPr/>
          <a:lstStyle/>
          <a:p>
            <a:endParaRPr lang="en-IN"/>
          </a:p>
        </p:txBody>
      </p:sp>
      <p:sp>
        <p:nvSpPr>
          <p:cNvPr id="53311" name="Rectangle 70"/>
          <p:cNvSpPr>
            <a:spLocks noChangeArrowheads="1"/>
          </p:cNvSpPr>
          <p:nvPr/>
        </p:nvSpPr>
        <p:spPr bwMode="auto">
          <a:xfrm>
            <a:off x="6248400" y="5181600"/>
            <a:ext cx="571500" cy="228600"/>
          </a:xfrm>
          <a:prstGeom prst="rect">
            <a:avLst/>
          </a:prstGeom>
          <a:solidFill>
            <a:srgbClr val="FFFFFF"/>
          </a:solidFill>
          <a:ln w="9525">
            <a:solidFill>
              <a:schemeClr val="tx1"/>
            </a:solidFill>
            <a:miter lim="800000"/>
            <a:headEnd/>
            <a:tailEnd/>
          </a:ln>
        </p:spPr>
        <p:txBody>
          <a:bodyPr/>
          <a:lstStyle/>
          <a:p>
            <a:pPr eaLnBrk="0" hangingPunct="0"/>
            <a:r>
              <a:rPr lang="en-US" altLang="en-US" sz="1000" b="1">
                <a:solidFill>
                  <a:srgbClr val="993300"/>
                </a:solidFill>
                <a:latin typeface="Tahoma" pitchFamily="34" charset="0"/>
              </a:rPr>
              <a:t>k</a:t>
            </a:r>
            <a:r>
              <a:rPr lang="en-US" altLang="en-US" sz="1000" b="1" baseline="-25000">
                <a:solidFill>
                  <a:srgbClr val="993300"/>
                </a:solidFill>
                <a:latin typeface="Tahoma" pitchFamily="34" charset="0"/>
              </a:rPr>
              <a:t>6</a:t>
            </a:r>
            <a:r>
              <a:rPr lang="en-US" altLang="en-US" sz="1000" b="1">
                <a:solidFill>
                  <a:srgbClr val="993300"/>
                </a:solidFill>
                <a:latin typeface="Tahoma" pitchFamily="34" charset="0"/>
              </a:rPr>
              <a:t>   </a:t>
            </a:r>
            <a:endParaRPr lang="en-US" altLang="en-US" b="1">
              <a:solidFill>
                <a:srgbClr val="993300"/>
              </a:solidFill>
              <a:latin typeface="Tahoma" pitchFamily="34" charset="0"/>
            </a:endParaRPr>
          </a:p>
        </p:txBody>
      </p:sp>
      <p:sp>
        <p:nvSpPr>
          <p:cNvPr id="53312" name="Line 71"/>
          <p:cNvSpPr>
            <a:spLocks noChangeShapeType="1"/>
          </p:cNvSpPr>
          <p:nvPr/>
        </p:nvSpPr>
        <p:spPr bwMode="auto">
          <a:xfrm>
            <a:off x="6515100" y="5181600"/>
            <a:ext cx="0" cy="228600"/>
          </a:xfrm>
          <a:prstGeom prst="line">
            <a:avLst/>
          </a:prstGeom>
          <a:noFill/>
          <a:ln w="9525">
            <a:solidFill>
              <a:schemeClr val="tx1"/>
            </a:solidFill>
            <a:round/>
            <a:headEnd/>
            <a:tailEnd/>
          </a:ln>
        </p:spPr>
        <p:txBody>
          <a:bodyPr/>
          <a:lstStyle/>
          <a:p>
            <a:endParaRPr lang="en-IN"/>
          </a:p>
        </p:txBody>
      </p:sp>
      <p:sp>
        <p:nvSpPr>
          <p:cNvPr id="53313" name="Line 72"/>
          <p:cNvSpPr>
            <a:spLocks noChangeShapeType="1"/>
          </p:cNvSpPr>
          <p:nvPr/>
        </p:nvSpPr>
        <p:spPr bwMode="auto">
          <a:xfrm>
            <a:off x="6705600" y="5295900"/>
            <a:ext cx="342900" cy="0"/>
          </a:xfrm>
          <a:prstGeom prst="line">
            <a:avLst/>
          </a:prstGeom>
          <a:noFill/>
          <a:ln w="9525">
            <a:solidFill>
              <a:schemeClr val="tx1"/>
            </a:solidFill>
            <a:round/>
            <a:headEnd/>
            <a:tailEnd type="triangle" w="med" len="med"/>
          </a:ln>
        </p:spPr>
        <p:txBody>
          <a:bodyPr/>
          <a:lstStyle/>
          <a:p>
            <a:endParaRPr lang="en-IN"/>
          </a:p>
        </p:txBody>
      </p:sp>
      <p:sp>
        <p:nvSpPr>
          <p:cNvPr id="53314" name="Rectangle 73"/>
          <p:cNvSpPr>
            <a:spLocks noChangeArrowheads="1"/>
          </p:cNvSpPr>
          <p:nvPr/>
        </p:nvSpPr>
        <p:spPr bwMode="auto">
          <a:xfrm>
            <a:off x="7048500" y="5181600"/>
            <a:ext cx="571500" cy="228600"/>
          </a:xfrm>
          <a:prstGeom prst="rect">
            <a:avLst/>
          </a:prstGeom>
          <a:solidFill>
            <a:srgbClr val="FFFFFF"/>
          </a:solidFill>
          <a:ln w="9525">
            <a:solidFill>
              <a:schemeClr val="tx1"/>
            </a:solidFill>
            <a:miter lim="800000"/>
            <a:headEnd/>
            <a:tailEnd/>
          </a:ln>
        </p:spPr>
        <p:txBody>
          <a:bodyPr/>
          <a:lstStyle/>
          <a:p>
            <a:pPr eaLnBrk="0" hangingPunct="0"/>
            <a:r>
              <a:rPr lang="en-US" altLang="en-US" sz="1000" b="1">
                <a:solidFill>
                  <a:srgbClr val="993300"/>
                </a:solidFill>
                <a:latin typeface="Tahoma" pitchFamily="34" charset="0"/>
              </a:rPr>
              <a:t>k</a:t>
            </a:r>
            <a:r>
              <a:rPr lang="en-US" altLang="en-US" sz="1000" b="1" baseline="-25000">
                <a:solidFill>
                  <a:srgbClr val="993300"/>
                </a:solidFill>
                <a:latin typeface="Tahoma" pitchFamily="34" charset="0"/>
              </a:rPr>
              <a:t>7</a:t>
            </a:r>
            <a:r>
              <a:rPr lang="en-US" altLang="en-US" sz="1000" b="1">
                <a:solidFill>
                  <a:srgbClr val="993300"/>
                </a:solidFill>
                <a:latin typeface="Tahoma" pitchFamily="34" charset="0"/>
              </a:rPr>
              <a:t>   </a:t>
            </a:r>
            <a:r>
              <a:rPr lang="en-US" altLang="en-US" sz="800" b="1">
                <a:solidFill>
                  <a:srgbClr val="993300"/>
                </a:solidFill>
                <a:latin typeface="Tahoma" pitchFamily="34" charset="0"/>
              </a:rPr>
              <a:t>X</a:t>
            </a:r>
            <a:endParaRPr lang="en-US" altLang="en-US" b="1">
              <a:solidFill>
                <a:srgbClr val="993300"/>
              </a:solidFill>
              <a:latin typeface="Tahoma" pitchFamily="34" charset="0"/>
            </a:endParaRPr>
          </a:p>
        </p:txBody>
      </p:sp>
      <p:sp>
        <p:nvSpPr>
          <p:cNvPr id="53315" name="Line 74"/>
          <p:cNvSpPr>
            <a:spLocks noChangeShapeType="1"/>
          </p:cNvSpPr>
          <p:nvPr/>
        </p:nvSpPr>
        <p:spPr bwMode="auto">
          <a:xfrm>
            <a:off x="7353300" y="5181600"/>
            <a:ext cx="0" cy="228600"/>
          </a:xfrm>
          <a:prstGeom prst="line">
            <a:avLst/>
          </a:prstGeom>
          <a:noFill/>
          <a:ln w="9525">
            <a:solidFill>
              <a:schemeClr val="tx1"/>
            </a:solidFill>
            <a:round/>
            <a:headEnd/>
            <a:tailEnd/>
          </a:ln>
        </p:spPr>
        <p:txBody>
          <a:bodyPr/>
          <a:lstStyle/>
          <a:p>
            <a:endParaRPr lang="en-I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Collision Resolution by Changing  </a:t>
            </a:r>
          </a:p>
        </p:txBody>
      </p:sp>
      <p:sp>
        <p:nvSpPr>
          <p:cNvPr id="37" name="Rectangle 2"/>
          <p:cNvSpPr>
            <a:spLocks noChangeArrowheads="1"/>
          </p:cNvSpPr>
          <p:nvPr/>
        </p:nvSpPr>
        <p:spPr bwMode="auto">
          <a:xfrm>
            <a:off x="76200" y="1138238"/>
            <a:ext cx="8839200" cy="647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gn="just">
              <a:defRPr/>
            </a:pPr>
            <a:r>
              <a:rPr lang="en-US" dirty="0">
                <a:latin typeface="+mn-lt"/>
              </a:rPr>
              <a:t>Example: Insert the keys 7, 24, 18, and 52 in a chained hash table of 9 memory locations. Use h(k) = k mod m</a:t>
            </a:r>
          </a:p>
        </p:txBody>
      </p:sp>
      <p:sp>
        <p:nvSpPr>
          <p:cNvPr id="38" name="Rectangle 3"/>
          <p:cNvSpPr>
            <a:spLocks noChangeArrowheads="1"/>
          </p:cNvSpPr>
          <p:nvPr/>
        </p:nvSpPr>
        <p:spPr bwMode="auto">
          <a:xfrm>
            <a:off x="-47625" y="2024063"/>
            <a:ext cx="4746625"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indent="457200" algn="just">
              <a:defRPr/>
            </a:pPr>
            <a:r>
              <a:rPr lang="en-US" sz="1400">
                <a:latin typeface="+mn-lt"/>
                <a:cs typeface="Times New Roman" pitchFamily="18" charset="0"/>
              </a:rPr>
              <a:t>In this case, m=9. Initially, the hash table can be given as</a:t>
            </a:r>
          </a:p>
          <a:p>
            <a:pPr indent="457200" algn="just" eaLnBrk="0" hangingPunct="0">
              <a:defRPr/>
            </a:pPr>
            <a:r>
              <a:rPr lang="en-US" sz="1400" b="1">
                <a:latin typeface="+mn-lt"/>
                <a:cs typeface="Times New Roman" pitchFamily="18" charset="0"/>
              </a:rPr>
              <a:t>Step 1: Key = 7</a:t>
            </a:r>
            <a:endParaRPr lang="en-US" sz="1400">
              <a:latin typeface="+mn-lt"/>
            </a:endParaRPr>
          </a:p>
        </p:txBody>
      </p:sp>
      <p:graphicFrame>
        <p:nvGraphicFramePr>
          <p:cNvPr id="39" name="Group 6"/>
          <p:cNvGraphicFramePr>
            <a:graphicFrameLocks/>
          </p:cNvGraphicFramePr>
          <p:nvPr/>
        </p:nvGraphicFramePr>
        <p:xfrm>
          <a:off x="5105400" y="1524000"/>
          <a:ext cx="1295400" cy="2136771"/>
        </p:xfrm>
        <a:graphic>
          <a:graphicData uri="http://schemas.openxmlformats.org/drawingml/2006/table">
            <a:tbl>
              <a:tblPr/>
              <a:tblGrid>
                <a:gridCol w="392113"/>
                <a:gridCol w="903287"/>
              </a:tblGrid>
              <a:tr h="21342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993300"/>
                          </a:solidFill>
                          <a:effectLst/>
                          <a:latin typeface="Times New Roman" pitchFamily="18" charset="0"/>
                          <a:cs typeface="Times New Roman" pitchFamily="18" charset="0"/>
                        </a:rPr>
                        <a:t>0</a:t>
                      </a:r>
                      <a:endParaRPr kumimoji="0" lang="en-US" sz="1800" b="1" i="0" u="none" strike="noStrike" cap="none" normalizeH="0" baseline="0" dirty="0" smtClean="0">
                        <a:ln>
                          <a:noFill/>
                        </a:ln>
                        <a:solidFill>
                          <a:srgbClr val="993300"/>
                        </a:solidFill>
                        <a:effectLst/>
                        <a:latin typeface="Arial" charset="0"/>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NULL</a:t>
                      </a:r>
                      <a:endParaRPr kumimoji="0" lang="en-US" sz="1800" b="1" i="0" u="none" strike="noStrike" cap="none" normalizeH="0" baseline="0" smtClean="0">
                        <a:ln>
                          <a:noFill/>
                        </a:ln>
                        <a:solidFill>
                          <a:srgbClr val="993300"/>
                        </a:solidFill>
                        <a:effectLst/>
                        <a:latin typeface="Arial" charset="0"/>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21342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1</a:t>
                      </a:r>
                      <a:endParaRPr kumimoji="0" lang="en-US" sz="1800" b="1" i="0" u="none" strike="noStrike" cap="none" normalizeH="0" baseline="0" smtClean="0">
                        <a:ln>
                          <a:noFill/>
                        </a:ln>
                        <a:solidFill>
                          <a:srgbClr val="993300"/>
                        </a:solidFill>
                        <a:effectLst/>
                        <a:latin typeface="Arial" charset="0"/>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NULL</a:t>
                      </a:r>
                      <a:endParaRPr kumimoji="0" lang="en-US" sz="1800" b="1" i="0" u="none" strike="noStrike" cap="none" normalizeH="0" baseline="0" smtClean="0">
                        <a:ln>
                          <a:noFill/>
                        </a:ln>
                        <a:solidFill>
                          <a:srgbClr val="993300"/>
                        </a:solidFill>
                        <a:effectLst/>
                        <a:latin typeface="Arial" charset="0"/>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21596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2</a:t>
                      </a:r>
                      <a:endParaRPr kumimoji="0" lang="en-US" sz="1800" b="1" i="0" u="none" strike="noStrike" cap="none" normalizeH="0" baseline="0" smtClean="0">
                        <a:ln>
                          <a:noFill/>
                        </a:ln>
                        <a:solidFill>
                          <a:srgbClr val="993300"/>
                        </a:solidFill>
                        <a:effectLst/>
                        <a:latin typeface="Arial" charset="0"/>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NULL</a:t>
                      </a:r>
                      <a:endParaRPr kumimoji="0" lang="en-US" sz="1800" b="1" i="0" u="none" strike="noStrike" cap="none" normalizeH="0" baseline="0" smtClean="0">
                        <a:ln>
                          <a:noFill/>
                        </a:ln>
                        <a:solidFill>
                          <a:srgbClr val="993300"/>
                        </a:solidFill>
                        <a:effectLst/>
                        <a:latin typeface="Arial" charset="0"/>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21342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3</a:t>
                      </a:r>
                      <a:endParaRPr kumimoji="0" lang="en-US" sz="1800" b="1" i="0" u="none" strike="noStrike" cap="none" normalizeH="0" baseline="0" smtClean="0">
                        <a:ln>
                          <a:noFill/>
                        </a:ln>
                        <a:solidFill>
                          <a:srgbClr val="993300"/>
                        </a:solidFill>
                        <a:effectLst/>
                        <a:latin typeface="Arial" charset="0"/>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NULL</a:t>
                      </a:r>
                      <a:endParaRPr kumimoji="0" lang="en-US" sz="1800" b="1" i="0" u="none" strike="noStrike" cap="none" normalizeH="0" baseline="0" smtClean="0">
                        <a:ln>
                          <a:noFill/>
                        </a:ln>
                        <a:solidFill>
                          <a:srgbClr val="993300"/>
                        </a:solidFill>
                        <a:effectLst/>
                        <a:latin typeface="Arial" charset="0"/>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21342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4</a:t>
                      </a:r>
                      <a:endParaRPr kumimoji="0" lang="en-US" sz="1800" b="1" i="0" u="none" strike="noStrike" cap="none" normalizeH="0" baseline="0" smtClean="0">
                        <a:ln>
                          <a:noFill/>
                        </a:ln>
                        <a:solidFill>
                          <a:srgbClr val="993300"/>
                        </a:solidFill>
                        <a:effectLst/>
                        <a:latin typeface="Arial" charset="0"/>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NULL</a:t>
                      </a:r>
                      <a:endParaRPr kumimoji="0" lang="en-US" sz="1800" b="1" i="0" u="none" strike="noStrike" cap="none" normalizeH="0" baseline="0" smtClean="0">
                        <a:ln>
                          <a:noFill/>
                        </a:ln>
                        <a:solidFill>
                          <a:srgbClr val="993300"/>
                        </a:solidFill>
                        <a:effectLst/>
                        <a:latin typeface="Arial" charset="0"/>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21342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5</a:t>
                      </a:r>
                      <a:endParaRPr kumimoji="0" lang="en-US" sz="1800" b="1" i="0" u="none" strike="noStrike" cap="none" normalizeH="0" baseline="0" smtClean="0">
                        <a:ln>
                          <a:noFill/>
                        </a:ln>
                        <a:solidFill>
                          <a:srgbClr val="993300"/>
                        </a:solidFill>
                        <a:effectLst/>
                        <a:latin typeface="Arial" charset="0"/>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993300"/>
                          </a:solidFill>
                          <a:effectLst/>
                          <a:latin typeface="Times New Roman" pitchFamily="18" charset="0"/>
                          <a:cs typeface="Times New Roman" pitchFamily="18" charset="0"/>
                        </a:rPr>
                        <a:t>NULL</a:t>
                      </a:r>
                      <a:endParaRPr kumimoji="0" lang="en-US" sz="1800" b="1" i="0" u="none" strike="noStrike" cap="none" normalizeH="0" baseline="0" dirty="0" smtClean="0">
                        <a:ln>
                          <a:noFill/>
                        </a:ln>
                        <a:solidFill>
                          <a:srgbClr val="993300"/>
                        </a:solidFill>
                        <a:effectLst/>
                        <a:latin typeface="Arial" charset="0"/>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21342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6</a:t>
                      </a:r>
                      <a:endParaRPr kumimoji="0" lang="en-US" sz="1800" b="1" i="0" u="none" strike="noStrike" cap="none" normalizeH="0" baseline="0" smtClean="0">
                        <a:ln>
                          <a:noFill/>
                        </a:ln>
                        <a:solidFill>
                          <a:srgbClr val="993300"/>
                        </a:solidFill>
                        <a:effectLst/>
                        <a:latin typeface="Arial" charset="0"/>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NULL</a:t>
                      </a:r>
                      <a:endParaRPr kumimoji="0" lang="en-US" sz="1800" b="1" i="0" u="none" strike="noStrike" cap="none" normalizeH="0" baseline="0" smtClean="0">
                        <a:ln>
                          <a:noFill/>
                        </a:ln>
                        <a:solidFill>
                          <a:srgbClr val="993300"/>
                        </a:solidFill>
                        <a:effectLst/>
                        <a:latin typeface="Arial" charset="0"/>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21342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7</a:t>
                      </a:r>
                      <a:endParaRPr kumimoji="0" lang="en-US" sz="1800" b="1" i="0" u="none" strike="noStrike" cap="none" normalizeH="0" baseline="0" smtClean="0">
                        <a:ln>
                          <a:noFill/>
                        </a:ln>
                        <a:solidFill>
                          <a:srgbClr val="993300"/>
                        </a:solidFill>
                        <a:effectLst/>
                        <a:latin typeface="Arial" charset="0"/>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NULL</a:t>
                      </a:r>
                      <a:endParaRPr kumimoji="0" lang="en-US" sz="1800" b="1" i="0" u="none" strike="noStrike" cap="none" normalizeH="0" baseline="0" smtClean="0">
                        <a:ln>
                          <a:noFill/>
                        </a:ln>
                        <a:solidFill>
                          <a:srgbClr val="993300"/>
                        </a:solidFill>
                        <a:effectLst/>
                        <a:latin typeface="Arial" charset="0"/>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21342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8</a:t>
                      </a:r>
                      <a:endParaRPr kumimoji="0" lang="en-US" sz="1800" b="1" i="0" u="none" strike="noStrike" cap="none" normalizeH="0" baseline="0" smtClean="0">
                        <a:ln>
                          <a:noFill/>
                        </a:ln>
                        <a:solidFill>
                          <a:srgbClr val="993300"/>
                        </a:solidFill>
                        <a:effectLst/>
                        <a:latin typeface="Arial" charset="0"/>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NULL</a:t>
                      </a:r>
                      <a:endParaRPr kumimoji="0" lang="en-US" sz="1800" b="1" i="0" u="none" strike="noStrike" cap="none" normalizeH="0" baseline="0" smtClean="0">
                        <a:ln>
                          <a:noFill/>
                        </a:ln>
                        <a:solidFill>
                          <a:srgbClr val="993300"/>
                        </a:solidFill>
                        <a:effectLst/>
                        <a:latin typeface="Arial" charset="0"/>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21342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9</a:t>
                      </a:r>
                      <a:endParaRPr kumimoji="0" lang="en-US" sz="1800" b="1" i="0" u="none" strike="noStrike" cap="none" normalizeH="0" baseline="0" smtClean="0">
                        <a:ln>
                          <a:noFill/>
                        </a:ln>
                        <a:solidFill>
                          <a:srgbClr val="993300"/>
                        </a:solidFill>
                        <a:effectLst/>
                        <a:latin typeface="Arial" charset="0"/>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993300"/>
                          </a:solidFill>
                          <a:effectLst/>
                          <a:latin typeface="Times New Roman" pitchFamily="18" charset="0"/>
                          <a:cs typeface="Times New Roman" pitchFamily="18" charset="0"/>
                        </a:rPr>
                        <a:t>NULL</a:t>
                      </a:r>
                      <a:endParaRPr kumimoji="0" lang="en-US" sz="1800" b="1" i="0" u="none" strike="noStrike" cap="none" normalizeH="0" baseline="0" dirty="0" smtClean="0">
                        <a:ln>
                          <a:noFill/>
                        </a:ln>
                        <a:solidFill>
                          <a:srgbClr val="993300"/>
                        </a:solidFill>
                        <a:effectLst/>
                        <a:latin typeface="Arial" charset="0"/>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bl>
          </a:graphicData>
        </a:graphic>
      </p:graphicFrame>
      <p:sp>
        <p:nvSpPr>
          <p:cNvPr id="54312" name="Line 42"/>
          <p:cNvSpPr>
            <a:spLocks noChangeShapeType="1"/>
          </p:cNvSpPr>
          <p:nvPr/>
        </p:nvSpPr>
        <p:spPr bwMode="auto">
          <a:xfrm>
            <a:off x="2163763" y="4264025"/>
            <a:ext cx="342900" cy="0"/>
          </a:xfrm>
          <a:prstGeom prst="line">
            <a:avLst/>
          </a:prstGeom>
          <a:noFill/>
          <a:ln w="9525">
            <a:solidFill>
              <a:srgbClr val="FFFF00"/>
            </a:solidFill>
            <a:round/>
            <a:headEnd/>
            <a:tailEnd type="triangle" w="med" len="med"/>
          </a:ln>
        </p:spPr>
        <p:txBody>
          <a:bodyPr/>
          <a:lstStyle/>
          <a:p>
            <a:endParaRPr lang="en-IN"/>
          </a:p>
        </p:txBody>
      </p:sp>
      <p:graphicFrame>
        <p:nvGraphicFramePr>
          <p:cNvPr id="41" name="Group 122"/>
          <p:cNvGraphicFramePr>
            <a:graphicFrameLocks noGrp="1"/>
          </p:cNvGraphicFramePr>
          <p:nvPr/>
        </p:nvGraphicFramePr>
        <p:xfrm>
          <a:off x="1066800" y="2697163"/>
          <a:ext cx="1176338" cy="2484438"/>
        </p:xfrm>
        <a:graphic>
          <a:graphicData uri="http://schemas.openxmlformats.org/drawingml/2006/table">
            <a:tbl>
              <a:tblPr/>
              <a:tblGrid>
                <a:gridCol w="355600"/>
                <a:gridCol w="820738"/>
              </a:tblGrid>
              <a:tr h="2133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0</a:t>
                      </a:r>
                      <a:endParaRPr kumimoji="0" lang="en-US" sz="1800" b="1" i="0" u="none" strike="noStrike" cap="none" normalizeH="0" baseline="0" smtClean="0">
                        <a:ln>
                          <a:noFill/>
                        </a:ln>
                        <a:solidFill>
                          <a:srgbClr val="9933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NULL</a:t>
                      </a:r>
                      <a:endParaRPr kumimoji="0" lang="en-US" sz="1800" b="1" i="0" u="none" strike="noStrike" cap="none" normalizeH="0" baseline="0" smtClean="0">
                        <a:ln>
                          <a:noFill/>
                        </a:ln>
                        <a:solidFill>
                          <a:srgbClr val="9933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2133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1</a:t>
                      </a:r>
                      <a:endParaRPr kumimoji="0" lang="en-US" sz="1800" b="1" i="0" u="none" strike="noStrike" cap="none" normalizeH="0" baseline="0" smtClean="0">
                        <a:ln>
                          <a:noFill/>
                        </a:ln>
                        <a:solidFill>
                          <a:srgbClr val="9933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NULL</a:t>
                      </a:r>
                      <a:endParaRPr kumimoji="0" lang="en-US" sz="1800" b="1" i="0" u="none" strike="noStrike" cap="none" normalizeH="0" baseline="0" smtClean="0">
                        <a:ln>
                          <a:noFill/>
                        </a:ln>
                        <a:solidFill>
                          <a:srgbClr val="9933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2333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2</a:t>
                      </a:r>
                      <a:endParaRPr kumimoji="0" lang="en-US" sz="1800" b="1" i="0" u="none" strike="noStrike" cap="none" normalizeH="0" baseline="0" smtClean="0">
                        <a:ln>
                          <a:noFill/>
                        </a:ln>
                        <a:solidFill>
                          <a:srgbClr val="9933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NULL</a:t>
                      </a:r>
                      <a:endParaRPr kumimoji="0" lang="en-US" sz="1800" b="1" i="0" u="none" strike="noStrike" cap="none" normalizeH="0" baseline="0" smtClean="0">
                        <a:ln>
                          <a:noFill/>
                        </a:ln>
                        <a:solidFill>
                          <a:srgbClr val="9933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2222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3</a:t>
                      </a:r>
                      <a:endParaRPr kumimoji="0" lang="en-US" sz="1800" b="1" i="0" u="none" strike="noStrike" cap="none" normalizeH="0" baseline="0" smtClean="0">
                        <a:ln>
                          <a:noFill/>
                        </a:ln>
                        <a:solidFill>
                          <a:srgbClr val="9933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NULL</a:t>
                      </a:r>
                      <a:endParaRPr kumimoji="0" lang="en-US" sz="1800" b="1" i="0" u="none" strike="noStrike" cap="none" normalizeH="0" baseline="0" smtClean="0">
                        <a:ln>
                          <a:noFill/>
                        </a:ln>
                        <a:solidFill>
                          <a:srgbClr val="9933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2133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4</a:t>
                      </a:r>
                      <a:endParaRPr kumimoji="0" lang="en-US" sz="1800" b="1" i="0" u="none" strike="noStrike" cap="none" normalizeH="0" baseline="0" smtClean="0">
                        <a:ln>
                          <a:noFill/>
                        </a:ln>
                        <a:solidFill>
                          <a:srgbClr val="9933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NULL</a:t>
                      </a:r>
                      <a:endParaRPr kumimoji="0" lang="en-US" sz="1800" b="1" i="0" u="none" strike="noStrike" cap="none" normalizeH="0" baseline="0" smtClean="0">
                        <a:ln>
                          <a:noFill/>
                        </a:ln>
                        <a:solidFill>
                          <a:srgbClr val="9933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2133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5</a:t>
                      </a:r>
                      <a:endParaRPr kumimoji="0" lang="en-US" sz="1800" b="1" i="0" u="none" strike="noStrike" cap="none" normalizeH="0" baseline="0" smtClean="0">
                        <a:ln>
                          <a:noFill/>
                        </a:ln>
                        <a:solidFill>
                          <a:srgbClr val="9933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NULL</a:t>
                      </a:r>
                      <a:endParaRPr kumimoji="0" lang="en-US" sz="1800" b="1" i="0" u="none" strike="noStrike" cap="none" normalizeH="0" baseline="0" smtClean="0">
                        <a:ln>
                          <a:noFill/>
                        </a:ln>
                        <a:solidFill>
                          <a:srgbClr val="9933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2190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6</a:t>
                      </a:r>
                      <a:endParaRPr kumimoji="0" lang="en-US" sz="1800" b="1" i="0" u="none" strike="noStrike" cap="none" normalizeH="0" baseline="0" smtClean="0">
                        <a:ln>
                          <a:noFill/>
                        </a:ln>
                        <a:solidFill>
                          <a:srgbClr val="9933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NULL</a:t>
                      </a:r>
                      <a:endParaRPr kumimoji="0" lang="en-US" sz="1800" b="1" i="0" u="none" strike="noStrike" cap="none" normalizeH="0" baseline="0" smtClean="0">
                        <a:ln>
                          <a:noFill/>
                        </a:ln>
                        <a:solidFill>
                          <a:srgbClr val="9933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5181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7</a:t>
                      </a:r>
                      <a:endParaRPr kumimoji="0" lang="en-US" sz="1800" b="1" i="0" u="none" strike="noStrike" cap="none" normalizeH="0" baseline="0" smtClean="0">
                        <a:ln>
                          <a:noFill/>
                        </a:ln>
                        <a:solidFill>
                          <a:srgbClr val="9933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smtClean="0">
                        <a:ln>
                          <a:noFill/>
                        </a:ln>
                        <a:solidFill>
                          <a:srgbClr val="9933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2190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8</a:t>
                      </a:r>
                      <a:endParaRPr kumimoji="0" lang="en-US" sz="1800" b="1" i="0" u="none" strike="noStrike" cap="none" normalizeH="0" baseline="0" smtClean="0">
                        <a:ln>
                          <a:noFill/>
                        </a:ln>
                        <a:solidFill>
                          <a:srgbClr val="9933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NULL</a:t>
                      </a:r>
                      <a:endParaRPr kumimoji="0" lang="en-US" sz="1800" b="1" i="0" u="none" strike="noStrike" cap="none" normalizeH="0" baseline="0" smtClean="0">
                        <a:ln>
                          <a:noFill/>
                        </a:ln>
                        <a:solidFill>
                          <a:srgbClr val="9933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2190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9</a:t>
                      </a:r>
                      <a:endParaRPr kumimoji="0" lang="en-US" sz="1800" b="1" i="0" u="none" strike="noStrike" cap="none" normalizeH="0" baseline="0" smtClean="0">
                        <a:ln>
                          <a:noFill/>
                        </a:ln>
                        <a:solidFill>
                          <a:srgbClr val="9933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993300"/>
                          </a:solidFill>
                          <a:effectLst/>
                          <a:latin typeface="Times New Roman" pitchFamily="18" charset="0"/>
                          <a:cs typeface="Times New Roman" pitchFamily="18" charset="0"/>
                        </a:rPr>
                        <a:t>NULL</a:t>
                      </a:r>
                      <a:endParaRPr kumimoji="0" lang="en-US" sz="1800" b="1" i="0" u="none" strike="noStrike" cap="none" normalizeH="0" baseline="0" dirty="0" smtClean="0">
                        <a:ln>
                          <a:noFill/>
                        </a:ln>
                        <a:solidFill>
                          <a:srgbClr val="9933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bl>
          </a:graphicData>
        </a:graphic>
      </p:graphicFrame>
      <p:sp>
        <p:nvSpPr>
          <p:cNvPr id="54348" name="Rectangle 78"/>
          <p:cNvSpPr>
            <a:spLocks noChangeArrowheads="1"/>
          </p:cNvSpPr>
          <p:nvPr/>
        </p:nvSpPr>
        <p:spPr bwMode="auto">
          <a:xfrm>
            <a:off x="2514600" y="4144963"/>
            <a:ext cx="457200" cy="228600"/>
          </a:xfrm>
          <a:prstGeom prst="rect">
            <a:avLst/>
          </a:prstGeom>
          <a:solidFill>
            <a:srgbClr val="FFFFFF"/>
          </a:solidFill>
          <a:ln w="9525">
            <a:solidFill>
              <a:srgbClr val="000000"/>
            </a:solidFill>
            <a:miter lim="800000"/>
            <a:headEnd/>
            <a:tailEnd/>
          </a:ln>
        </p:spPr>
        <p:txBody>
          <a:bodyPr/>
          <a:lstStyle/>
          <a:p>
            <a:pPr eaLnBrk="0" hangingPunct="0"/>
            <a:r>
              <a:rPr lang="en-US" altLang="en-US" sz="1000" b="1">
                <a:solidFill>
                  <a:srgbClr val="993300"/>
                </a:solidFill>
                <a:latin typeface="Tahoma" pitchFamily="34" charset="0"/>
              </a:rPr>
              <a:t>7</a:t>
            </a:r>
            <a:r>
              <a:rPr lang="en-US" altLang="en-US" sz="900" b="1">
                <a:solidFill>
                  <a:srgbClr val="993300"/>
                </a:solidFill>
                <a:latin typeface="Tahoma" pitchFamily="34" charset="0"/>
              </a:rPr>
              <a:t>   </a:t>
            </a:r>
            <a:r>
              <a:rPr lang="en-US" altLang="en-US" sz="800" b="1">
                <a:solidFill>
                  <a:srgbClr val="993300"/>
                </a:solidFill>
                <a:latin typeface="Tahoma" pitchFamily="34" charset="0"/>
              </a:rPr>
              <a:t>X</a:t>
            </a:r>
            <a:endParaRPr lang="en-US" altLang="en-US" b="1">
              <a:solidFill>
                <a:srgbClr val="993300"/>
              </a:solidFill>
              <a:latin typeface="Tahoma" pitchFamily="34" charset="0"/>
            </a:endParaRPr>
          </a:p>
        </p:txBody>
      </p:sp>
      <p:sp>
        <p:nvSpPr>
          <p:cNvPr id="54349" name="Line 79"/>
          <p:cNvSpPr>
            <a:spLocks noChangeShapeType="1"/>
          </p:cNvSpPr>
          <p:nvPr/>
        </p:nvSpPr>
        <p:spPr bwMode="auto">
          <a:xfrm>
            <a:off x="2743200" y="4144963"/>
            <a:ext cx="0" cy="228600"/>
          </a:xfrm>
          <a:prstGeom prst="line">
            <a:avLst/>
          </a:prstGeom>
          <a:noFill/>
          <a:ln w="9525">
            <a:solidFill>
              <a:srgbClr val="000000"/>
            </a:solidFill>
            <a:round/>
            <a:headEnd/>
            <a:tailEnd/>
          </a:ln>
        </p:spPr>
        <p:txBody>
          <a:bodyPr/>
          <a:lstStyle/>
          <a:p>
            <a:endParaRPr lang="en-IN"/>
          </a:p>
        </p:txBody>
      </p:sp>
      <p:sp>
        <p:nvSpPr>
          <p:cNvPr id="44" name="Rectangle 80"/>
          <p:cNvSpPr>
            <a:spLocks noChangeArrowheads="1"/>
          </p:cNvSpPr>
          <p:nvPr/>
        </p:nvSpPr>
        <p:spPr bwMode="auto">
          <a:xfrm>
            <a:off x="2819400" y="3733800"/>
            <a:ext cx="2792413" cy="738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gn="ctr" eaLnBrk="0" hangingPunct="0">
              <a:defRPr/>
            </a:pPr>
            <a:r>
              <a:rPr lang="en-US" sz="1400" b="1" dirty="0">
                <a:latin typeface="+mn-lt"/>
              </a:rPr>
              <a:t>Step 2: Key = 24</a:t>
            </a:r>
            <a:endParaRPr lang="en-US" sz="1400" dirty="0">
              <a:latin typeface="+mn-lt"/>
            </a:endParaRPr>
          </a:p>
          <a:p>
            <a:pPr algn="ctr" eaLnBrk="0" hangingPunct="0">
              <a:defRPr/>
            </a:pPr>
            <a:r>
              <a:rPr lang="en-US" sz="1400" dirty="0">
                <a:latin typeface="+mn-lt"/>
              </a:rPr>
              <a:t>	   h(k)  = 24 mod 9</a:t>
            </a:r>
          </a:p>
          <a:p>
            <a:pPr algn="ctr" eaLnBrk="0" hangingPunct="0">
              <a:defRPr/>
            </a:pPr>
            <a:r>
              <a:rPr lang="en-US" sz="1400" dirty="0">
                <a:latin typeface="+mn-lt"/>
              </a:rPr>
              <a:t>		= 6</a:t>
            </a:r>
          </a:p>
        </p:txBody>
      </p:sp>
      <p:graphicFrame>
        <p:nvGraphicFramePr>
          <p:cNvPr id="45" name="Group 81"/>
          <p:cNvGraphicFramePr>
            <a:graphicFrameLocks noGrp="1"/>
          </p:cNvGraphicFramePr>
          <p:nvPr/>
        </p:nvGraphicFramePr>
        <p:xfrm>
          <a:off x="5486400" y="3886200"/>
          <a:ext cx="1176338" cy="2630549"/>
        </p:xfrm>
        <a:graphic>
          <a:graphicData uri="http://schemas.openxmlformats.org/drawingml/2006/table">
            <a:tbl>
              <a:tblPr/>
              <a:tblGrid>
                <a:gridCol w="355600"/>
                <a:gridCol w="820738"/>
              </a:tblGrid>
              <a:tr h="21331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993300"/>
                          </a:solidFill>
                          <a:effectLst/>
                          <a:latin typeface="Times New Roman" pitchFamily="18" charset="0"/>
                          <a:cs typeface="Times New Roman" pitchFamily="18" charset="0"/>
                        </a:rPr>
                        <a:t>0</a:t>
                      </a:r>
                      <a:endParaRPr kumimoji="0" lang="en-US" sz="1800" b="1" i="0" u="none" strike="noStrike" cap="none" normalizeH="0" baseline="0" dirty="0" smtClean="0">
                        <a:ln>
                          <a:noFill/>
                        </a:ln>
                        <a:solidFill>
                          <a:srgbClr val="993300"/>
                        </a:solidFill>
                        <a:effectLst/>
                        <a:latin typeface="Arial" charset="0"/>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NULL</a:t>
                      </a:r>
                      <a:endParaRPr kumimoji="0" lang="en-US" sz="1800" b="1" i="0" u="none" strike="noStrike" cap="none" normalizeH="0" baseline="0" smtClean="0">
                        <a:ln>
                          <a:noFill/>
                        </a:ln>
                        <a:solidFill>
                          <a:srgbClr val="993300"/>
                        </a:solidFill>
                        <a:effectLst/>
                        <a:latin typeface="Arial" charset="0"/>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21331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1</a:t>
                      </a:r>
                      <a:endParaRPr kumimoji="0" lang="en-US" sz="1800" b="1" i="0" u="none" strike="noStrike" cap="none" normalizeH="0" baseline="0" smtClean="0">
                        <a:ln>
                          <a:noFill/>
                        </a:ln>
                        <a:solidFill>
                          <a:srgbClr val="993300"/>
                        </a:solidFill>
                        <a:effectLst/>
                        <a:latin typeface="Arial" charset="0"/>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NULL</a:t>
                      </a:r>
                      <a:endParaRPr kumimoji="0" lang="en-US" sz="1800" b="1" i="0" u="none" strike="noStrike" cap="none" normalizeH="0" baseline="0" smtClean="0">
                        <a:ln>
                          <a:noFill/>
                        </a:ln>
                        <a:solidFill>
                          <a:srgbClr val="993300"/>
                        </a:solidFill>
                        <a:effectLst/>
                        <a:latin typeface="Arial" charset="0"/>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23327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2</a:t>
                      </a:r>
                      <a:endParaRPr kumimoji="0" lang="en-US" sz="1800" b="1" i="0" u="none" strike="noStrike" cap="none" normalizeH="0" baseline="0" smtClean="0">
                        <a:ln>
                          <a:noFill/>
                        </a:ln>
                        <a:solidFill>
                          <a:srgbClr val="993300"/>
                        </a:solidFill>
                        <a:effectLst/>
                        <a:latin typeface="Arial" charset="0"/>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NULL</a:t>
                      </a:r>
                      <a:endParaRPr kumimoji="0" lang="en-US" sz="1800" b="1" i="0" u="none" strike="noStrike" cap="none" normalizeH="0" baseline="0" smtClean="0">
                        <a:ln>
                          <a:noFill/>
                        </a:ln>
                        <a:solidFill>
                          <a:srgbClr val="993300"/>
                        </a:solidFill>
                        <a:effectLst/>
                        <a:latin typeface="Arial" charset="0"/>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22216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3</a:t>
                      </a:r>
                      <a:endParaRPr kumimoji="0" lang="en-US" sz="1800" b="1" i="0" u="none" strike="noStrike" cap="none" normalizeH="0" baseline="0" smtClean="0">
                        <a:ln>
                          <a:noFill/>
                        </a:ln>
                        <a:solidFill>
                          <a:srgbClr val="993300"/>
                        </a:solidFill>
                        <a:effectLst/>
                        <a:latin typeface="Arial" charset="0"/>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NULL</a:t>
                      </a:r>
                      <a:endParaRPr kumimoji="0" lang="en-US" sz="1800" b="1" i="0" u="none" strike="noStrike" cap="none" normalizeH="0" baseline="0" smtClean="0">
                        <a:ln>
                          <a:noFill/>
                        </a:ln>
                        <a:solidFill>
                          <a:srgbClr val="993300"/>
                        </a:solidFill>
                        <a:effectLst/>
                        <a:latin typeface="Arial" charset="0"/>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21331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4</a:t>
                      </a:r>
                      <a:endParaRPr kumimoji="0" lang="en-US" sz="1800" b="1" i="0" u="none" strike="noStrike" cap="none" normalizeH="0" baseline="0" smtClean="0">
                        <a:ln>
                          <a:noFill/>
                        </a:ln>
                        <a:solidFill>
                          <a:srgbClr val="993300"/>
                        </a:solidFill>
                        <a:effectLst/>
                        <a:latin typeface="Arial" charset="0"/>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NULL</a:t>
                      </a:r>
                      <a:endParaRPr kumimoji="0" lang="en-US" sz="1800" b="1" i="0" u="none" strike="noStrike" cap="none" normalizeH="0" baseline="0" smtClean="0">
                        <a:ln>
                          <a:noFill/>
                        </a:ln>
                        <a:solidFill>
                          <a:srgbClr val="993300"/>
                        </a:solidFill>
                        <a:effectLst/>
                        <a:latin typeface="Arial" charset="0"/>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21331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5</a:t>
                      </a:r>
                      <a:endParaRPr kumimoji="0" lang="en-US" sz="1800" b="1" i="0" u="none" strike="noStrike" cap="none" normalizeH="0" baseline="0" smtClean="0">
                        <a:ln>
                          <a:noFill/>
                        </a:ln>
                        <a:solidFill>
                          <a:srgbClr val="993300"/>
                        </a:solidFill>
                        <a:effectLst/>
                        <a:latin typeface="Arial" charset="0"/>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993300"/>
                          </a:solidFill>
                          <a:effectLst/>
                          <a:latin typeface="Times New Roman" pitchFamily="18" charset="0"/>
                          <a:cs typeface="Times New Roman" pitchFamily="18" charset="0"/>
                        </a:rPr>
                        <a:t>NULL</a:t>
                      </a:r>
                      <a:endParaRPr kumimoji="0" lang="en-US" sz="1800" b="1" i="0" u="none" strike="noStrike" cap="none" normalizeH="0" baseline="0" dirty="0" smtClean="0">
                        <a:ln>
                          <a:noFill/>
                        </a:ln>
                        <a:solidFill>
                          <a:srgbClr val="993300"/>
                        </a:solidFill>
                        <a:effectLst/>
                        <a:latin typeface="Arial" charset="0"/>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36571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6</a:t>
                      </a:r>
                      <a:endParaRPr kumimoji="0" lang="en-US" sz="1800" b="1" i="0" u="none" strike="noStrike" cap="none" normalizeH="0" baseline="0" smtClean="0">
                        <a:ln>
                          <a:noFill/>
                        </a:ln>
                        <a:solidFill>
                          <a:srgbClr val="993300"/>
                        </a:solidFill>
                        <a:effectLst/>
                        <a:latin typeface="Arial" charset="0"/>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993300"/>
                        </a:solidFill>
                        <a:effectLst/>
                        <a:latin typeface="Arial" charset="0"/>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5181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7</a:t>
                      </a:r>
                      <a:endParaRPr kumimoji="0" lang="en-US" sz="1800" b="1" i="0" u="none" strike="noStrike" cap="none" normalizeH="0" baseline="0" smtClean="0">
                        <a:ln>
                          <a:noFill/>
                        </a:ln>
                        <a:solidFill>
                          <a:srgbClr val="993300"/>
                        </a:solidFill>
                        <a:effectLst/>
                        <a:latin typeface="Arial" charset="0"/>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smtClean="0">
                        <a:ln>
                          <a:noFill/>
                        </a:ln>
                        <a:solidFill>
                          <a:srgbClr val="993300"/>
                        </a:solidFill>
                        <a:effectLst/>
                        <a:latin typeface="Arial" charset="0"/>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21898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8</a:t>
                      </a:r>
                      <a:endParaRPr kumimoji="0" lang="en-US" sz="1800" b="1" i="0" u="none" strike="noStrike" cap="none" normalizeH="0" baseline="0" smtClean="0">
                        <a:ln>
                          <a:noFill/>
                        </a:ln>
                        <a:solidFill>
                          <a:srgbClr val="993300"/>
                        </a:solidFill>
                        <a:effectLst/>
                        <a:latin typeface="Arial" charset="0"/>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NULL</a:t>
                      </a:r>
                      <a:endParaRPr kumimoji="0" lang="en-US" sz="1800" b="1" i="0" u="none" strike="noStrike" cap="none" normalizeH="0" baseline="0" smtClean="0">
                        <a:ln>
                          <a:noFill/>
                        </a:ln>
                        <a:solidFill>
                          <a:srgbClr val="993300"/>
                        </a:solidFill>
                        <a:effectLst/>
                        <a:latin typeface="Arial" charset="0"/>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21898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9</a:t>
                      </a:r>
                      <a:endParaRPr kumimoji="0" lang="en-US" sz="1800" b="1" i="0" u="none" strike="noStrike" cap="none" normalizeH="0" baseline="0" smtClean="0">
                        <a:ln>
                          <a:noFill/>
                        </a:ln>
                        <a:solidFill>
                          <a:srgbClr val="993300"/>
                        </a:solidFill>
                        <a:effectLst/>
                        <a:latin typeface="Arial" charset="0"/>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993300"/>
                          </a:solidFill>
                          <a:effectLst/>
                          <a:latin typeface="Times New Roman" pitchFamily="18" charset="0"/>
                          <a:cs typeface="Times New Roman" pitchFamily="18" charset="0"/>
                        </a:rPr>
                        <a:t>NULL</a:t>
                      </a:r>
                      <a:endParaRPr kumimoji="0" lang="en-US" sz="1800" b="1" i="0" u="none" strike="noStrike" cap="none" normalizeH="0" baseline="0" dirty="0" smtClean="0">
                        <a:ln>
                          <a:noFill/>
                        </a:ln>
                        <a:solidFill>
                          <a:srgbClr val="993300"/>
                        </a:solidFill>
                        <a:effectLst/>
                        <a:latin typeface="Arial" charset="0"/>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bl>
          </a:graphicData>
        </a:graphic>
      </p:graphicFrame>
      <p:sp>
        <p:nvSpPr>
          <p:cNvPr id="54386" name="Rectangle 116"/>
          <p:cNvSpPr>
            <a:spLocks noChangeArrowheads="1"/>
          </p:cNvSpPr>
          <p:nvPr/>
        </p:nvSpPr>
        <p:spPr bwMode="auto">
          <a:xfrm>
            <a:off x="7010400" y="5715000"/>
            <a:ext cx="457200" cy="228600"/>
          </a:xfrm>
          <a:prstGeom prst="rect">
            <a:avLst/>
          </a:prstGeom>
          <a:solidFill>
            <a:srgbClr val="FFFFFF"/>
          </a:solidFill>
          <a:ln w="9525">
            <a:solidFill>
              <a:srgbClr val="000000"/>
            </a:solidFill>
            <a:miter lim="800000"/>
            <a:headEnd/>
            <a:tailEnd/>
          </a:ln>
        </p:spPr>
        <p:txBody>
          <a:bodyPr/>
          <a:lstStyle/>
          <a:p>
            <a:pPr eaLnBrk="0" hangingPunct="0"/>
            <a:r>
              <a:rPr lang="en-US" altLang="en-US" sz="1000" b="1">
                <a:solidFill>
                  <a:srgbClr val="993300"/>
                </a:solidFill>
                <a:latin typeface="Tahoma" pitchFamily="34" charset="0"/>
              </a:rPr>
              <a:t>7</a:t>
            </a:r>
            <a:r>
              <a:rPr lang="en-US" altLang="en-US" sz="900" b="1">
                <a:solidFill>
                  <a:srgbClr val="993300"/>
                </a:solidFill>
                <a:latin typeface="Tahoma" pitchFamily="34" charset="0"/>
              </a:rPr>
              <a:t>   </a:t>
            </a:r>
            <a:r>
              <a:rPr lang="en-US" altLang="en-US" sz="800" b="1">
                <a:solidFill>
                  <a:srgbClr val="993300"/>
                </a:solidFill>
                <a:latin typeface="Tahoma" pitchFamily="34" charset="0"/>
              </a:rPr>
              <a:t>X</a:t>
            </a:r>
            <a:endParaRPr lang="en-US" altLang="en-US" b="1">
              <a:solidFill>
                <a:srgbClr val="993300"/>
              </a:solidFill>
              <a:latin typeface="Tahoma" pitchFamily="34" charset="0"/>
            </a:endParaRPr>
          </a:p>
        </p:txBody>
      </p:sp>
      <p:sp>
        <p:nvSpPr>
          <p:cNvPr id="54387" name="Line 117"/>
          <p:cNvSpPr>
            <a:spLocks noChangeShapeType="1"/>
          </p:cNvSpPr>
          <p:nvPr/>
        </p:nvSpPr>
        <p:spPr bwMode="auto">
          <a:xfrm>
            <a:off x="7239000" y="5715000"/>
            <a:ext cx="0" cy="228600"/>
          </a:xfrm>
          <a:prstGeom prst="line">
            <a:avLst/>
          </a:prstGeom>
          <a:noFill/>
          <a:ln w="9525">
            <a:solidFill>
              <a:srgbClr val="000000"/>
            </a:solidFill>
            <a:round/>
            <a:headEnd/>
            <a:tailEnd/>
          </a:ln>
        </p:spPr>
        <p:txBody>
          <a:bodyPr/>
          <a:lstStyle/>
          <a:p>
            <a:endParaRPr lang="en-IN"/>
          </a:p>
        </p:txBody>
      </p:sp>
      <p:sp>
        <p:nvSpPr>
          <p:cNvPr id="54388" name="Line 118"/>
          <p:cNvSpPr>
            <a:spLocks noChangeShapeType="1"/>
          </p:cNvSpPr>
          <p:nvPr/>
        </p:nvSpPr>
        <p:spPr bwMode="auto">
          <a:xfrm>
            <a:off x="6629400" y="5791200"/>
            <a:ext cx="304800" cy="0"/>
          </a:xfrm>
          <a:prstGeom prst="line">
            <a:avLst/>
          </a:prstGeom>
          <a:noFill/>
          <a:ln w="9525">
            <a:solidFill>
              <a:srgbClr val="FFFF00"/>
            </a:solidFill>
            <a:round/>
            <a:headEnd/>
            <a:tailEnd type="triangle" w="med" len="med"/>
          </a:ln>
          <a:effectLst/>
        </p:spPr>
        <p:txBody>
          <a:bodyPr/>
          <a:lstStyle/>
          <a:p>
            <a:endParaRPr lang="en-IN"/>
          </a:p>
        </p:txBody>
      </p:sp>
      <p:sp>
        <p:nvSpPr>
          <p:cNvPr id="54389" name="Rectangle 119"/>
          <p:cNvSpPr>
            <a:spLocks noChangeArrowheads="1"/>
          </p:cNvSpPr>
          <p:nvPr/>
        </p:nvSpPr>
        <p:spPr bwMode="auto">
          <a:xfrm>
            <a:off x="7086600" y="5334000"/>
            <a:ext cx="685800" cy="228600"/>
          </a:xfrm>
          <a:prstGeom prst="rect">
            <a:avLst/>
          </a:prstGeom>
          <a:solidFill>
            <a:srgbClr val="FFFFFF"/>
          </a:solidFill>
          <a:ln w="9525">
            <a:solidFill>
              <a:srgbClr val="000000"/>
            </a:solidFill>
            <a:miter lim="800000"/>
            <a:headEnd/>
            <a:tailEnd/>
          </a:ln>
        </p:spPr>
        <p:txBody>
          <a:bodyPr/>
          <a:lstStyle/>
          <a:p>
            <a:pPr eaLnBrk="0" hangingPunct="0"/>
            <a:r>
              <a:rPr lang="en-US" altLang="en-US" sz="1000" b="1">
                <a:solidFill>
                  <a:srgbClr val="993300"/>
                </a:solidFill>
                <a:latin typeface="Tahoma" pitchFamily="34" charset="0"/>
              </a:rPr>
              <a:t>24    </a:t>
            </a:r>
            <a:r>
              <a:rPr lang="en-US" altLang="en-US" sz="900" b="1">
                <a:solidFill>
                  <a:srgbClr val="993300"/>
                </a:solidFill>
                <a:latin typeface="Tahoma" pitchFamily="34" charset="0"/>
              </a:rPr>
              <a:t>  </a:t>
            </a:r>
            <a:r>
              <a:rPr lang="en-US" altLang="en-US" sz="800" b="1">
                <a:solidFill>
                  <a:srgbClr val="993300"/>
                </a:solidFill>
                <a:latin typeface="Tahoma" pitchFamily="34" charset="0"/>
              </a:rPr>
              <a:t>X</a:t>
            </a:r>
            <a:endParaRPr lang="en-US" altLang="en-US" b="1">
              <a:solidFill>
                <a:srgbClr val="993300"/>
              </a:solidFill>
              <a:latin typeface="Tahoma" pitchFamily="34" charset="0"/>
            </a:endParaRPr>
          </a:p>
        </p:txBody>
      </p:sp>
      <p:sp>
        <p:nvSpPr>
          <p:cNvPr id="54390" name="Line 120"/>
          <p:cNvSpPr>
            <a:spLocks noChangeShapeType="1"/>
          </p:cNvSpPr>
          <p:nvPr/>
        </p:nvSpPr>
        <p:spPr bwMode="auto">
          <a:xfrm>
            <a:off x="7467600" y="5334000"/>
            <a:ext cx="0" cy="228600"/>
          </a:xfrm>
          <a:prstGeom prst="line">
            <a:avLst/>
          </a:prstGeom>
          <a:noFill/>
          <a:ln w="9525">
            <a:solidFill>
              <a:srgbClr val="000000"/>
            </a:solidFill>
            <a:round/>
            <a:headEnd/>
            <a:tailEnd/>
          </a:ln>
        </p:spPr>
        <p:txBody>
          <a:bodyPr/>
          <a:lstStyle/>
          <a:p>
            <a:endParaRPr lang="en-IN"/>
          </a:p>
        </p:txBody>
      </p:sp>
      <p:sp>
        <p:nvSpPr>
          <p:cNvPr id="54391" name="Line 121"/>
          <p:cNvSpPr>
            <a:spLocks noChangeShapeType="1"/>
          </p:cNvSpPr>
          <p:nvPr/>
        </p:nvSpPr>
        <p:spPr bwMode="auto">
          <a:xfrm>
            <a:off x="6705600" y="5410200"/>
            <a:ext cx="304800" cy="0"/>
          </a:xfrm>
          <a:prstGeom prst="line">
            <a:avLst/>
          </a:prstGeom>
          <a:noFill/>
          <a:ln w="9525">
            <a:solidFill>
              <a:srgbClr val="FFFF00"/>
            </a:solidFill>
            <a:round/>
            <a:headEnd/>
            <a:tailEnd type="triangle" w="med" len="med"/>
          </a:ln>
          <a:effectLst/>
        </p:spPr>
        <p:txBody>
          <a:bodyPr/>
          <a:lstStyle/>
          <a:p>
            <a:endParaRPr lang="en-IN"/>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Collision Resolution by Changing  </a:t>
            </a:r>
          </a:p>
        </p:txBody>
      </p:sp>
      <p:sp>
        <p:nvSpPr>
          <p:cNvPr id="18" name="Rectangle 2"/>
          <p:cNvSpPr>
            <a:spLocks noChangeArrowheads="1"/>
          </p:cNvSpPr>
          <p:nvPr/>
        </p:nvSpPr>
        <p:spPr bwMode="auto">
          <a:xfrm>
            <a:off x="152400" y="1244600"/>
            <a:ext cx="2895600" cy="1016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defRPr/>
            </a:pPr>
            <a:r>
              <a:rPr lang="en-US" sz="2000" b="1" dirty="0">
                <a:latin typeface="+mn-lt"/>
              </a:rPr>
              <a:t>Step 3: Key = 18</a:t>
            </a:r>
            <a:endParaRPr lang="en-US" sz="2000" dirty="0">
              <a:latin typeface="+mn-lt"/>
              <a:cs typeface="Times New Roman" pitchFamily="18" charset="0"/>
            </a:endParaRPr>
          </a:p>
          <a:p>
            <a:pPr eaLnBrk="0" hangingPunct="0">
              <a:defRPr/>
            </a:pPr>
            <a:r>
              <a:rPr lang="en-US" sz="2000" dirty="0">
                <a:latin typeface="+mn-lt"/>
                <a:cs typeface="Times New Roman" pitchFamily="18" charset="0"/>
              </a:rPr>
              <a:t>	h(k) = 18 mod  = 0</a:t>
            </a:r>
          </a:p>
        </p:txBody>
      </p:sp>
      <p:graphicFrame>
        <p:nvGraphicFramePr>
          <p:cNvPr id="19" name="Group 3"/>
          <p:cNvGraphicFramePr>
            <a:graphicFrameLocks noGrp="1"/>
          </p:cNvGraphicFramePr>
          <p:nvPr/>
        </p:nvGraphicFramePr>
        <p:xfrm>
          <a:off x="2971800" y="1331913"/>
          <a:ext cx="1176338" cy="2782965"/>
        </p:xfrm>
        <a:graphic>
          <a:graphicData uri="http://schemas.openxmlformats.org/drawingml/2006/table">
            <a:tbl>
              <a:tblPr/>
              <a:tblGrid>
                <a:gridCol w="355600"/>
                <a:gridCol w="820738"/>
              </a:tblGrid>
              <a:tr h="36571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0</a:t>
                      </a:r>
                      <a:endParaRPr kumimoji="0" lang="en-US" sz="1800" b="1" i="0" u="none" strike="noStrike" cap="none" normalizeH="0" baseline="0" smtClean="0">
                        <a:ln>
                          <a:noFill/>
                        </a:ln>
                        <a:solidFill>
                          <a:srgbClr val="993300"/>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993300"/>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21331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1</a:t>
                      </a:r>
                      <a:endParaRPr kumimoji="0" lang="en-US" sz="1800" b="1" i="0" u="none" strike="noStrike" cap="none" normalizeH="0" baseline="0" smtClean="0">
                        <a:ln>
                          <a:noFill/>
                        </a:ln>
                        <a:solidFill>
                          <a:srgbClr val="993300"/>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NULL</a:t>
                      </a:r>
                      <a:endParaRPr kumimoji="0" lang="en-US" sz="1800" b="1" i="0" u="none" strike="noStrike" cap="none" normalizeH="0" baseline="0" smtClean="0">
                        <a:ln>
                          <a:noFill/>
                        </a:ln>
                        <a:solidFill>
                          <a:srgbClr val="993300"/>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2332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2</a:t>
                      </a:r>
                      <a:endParaRPr kumimoji="0" lang="en-US" sz="1800" b="1" i="0" u="none" strike="noStrike" cap="none" normalizeH="0" baseline="0" smtClean="0">
                        <a:ln>
                          <a:noFill/>
                        </a:ln>
                        <a:solidFill>
                          <a:srgbClr val="993300"/>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NULL</a:t>
                      </a:r>
                      <a:endParaRPr kumimoji="0" lang="en-US" sz="1800" b="1" i="0" u="none" strike="noStrike" cap="none" normalizeH="0" baseline="0" smtClean="0">
                        <a:ln>
                          <a:noFill/>
                        </a:ln>
                        <a:solidFill>
                          <a:srgbClr val="993300"/>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22216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3</a:t>
                      </a:r>
                      <a:endParaRPr kumimoji="0" lang="en-US" sz="1800" b="1" i="0" u="none" strike="noStrike" cap="none" normalizeH="0" baseline="0" smtClean="0">
                        <a:ln>
                          <a:noFill/>
                        </a:ln>
                        <a:solidFill>
                          <a:srgbClr val="993300"/>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NULL</a:t>
                      </a:r>
                      <a:endParaRPr kumimoji="0" lang="en-US" sz="1800" b="1" i="0" u="none" strike="noStrike" cap="none" normalizeH="0" baseline="0" smtClean="0">
                        <a:ln>
                          <a:noFill/>
                        </a:ln>
                        <a:solidFill>
                          <a:srgbClr val="993300"/>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21331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4</a:t>
                      </a:r>
                      <a:endParaRPr kumimoji="0" lang="en-US" sz="1800" b="1" i="0" u="none" strike="noStrike" cap="none" normalizeH="0" baseline="0" smtClean="0">
                        <a:ln>
                          <a:noFill/>
                        </a:ln>
                        <a:solidFill>
                          <a:srgbClr val="993300"/>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NULL</a:t>
                      </a:r>
                      <a:endParaRPr kumimoji="0" lang="en-US" sz="1800" b="1" i="0" u="none" strike="noStrike" cap="none" normalizeH="0" baseline="0" smtClean="0">
                        <a:ln>
                          <a:noFill/>
                        </a:ln>
                        <a:solidFill>
                          <a:srgbClr val="993300"/>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21331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5</a:t>
                      </a:r>
                      <a:endParaRPr kumimoji="0" lang="en-US" sz="1800" b="1" i="0" u="none" strike="noStrike" cap="none" normalizeH="0" baseline="0" smtClean="0">
                        <a:ln>
                          <a:noFill/>
                        </a:ln>
                        <a:solidFill>
                          <a:srgbClr val="993300"/>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NULL</a:t>
                      </a:r>
                      <a:endParaRPr kumimoji="0" lang="en-US" sz="1800" b="1" i="0" u="none" strike="noStrike" cap="none" normalizeH="0" baseline="0" smtClean="0">
                        <a:ln>
                          <a:noFill/>
                        </a:ln>
                        <a:solidFill>
                          <a:srgbClr val="993300"/>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36571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6</a:t>
                      </a:r>
                      <a:endParaRPr kumimoji="0" lang="en-US" sz="1800" b="1" i="0" u="none" strike="noStrike" cap="none" normalizeH="0" baseline="0" smtClean="0">
                        <a:ln>
                          <a:noFill/>
                        </a:ln>
                        <a:solidFill>
                          <a:srgbClr val="993300"/>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993300"/>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5181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7</a:t>
                      </a:r>
                      <a:endParaRPr kumimoji="0" lang="en-US" sz="1800" b="1" i="0" u="none" strike="noStrike" cap="none" normalizeH="0" baseline="0" smtClean="0">
                        <a:ln>
                          <a:noFill/>
                        </a:ln>
                        <a:solidFill>
                          <a:srgbClr val="993300"/>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smtClean="0">
                        <a:ln>
                          <a:noFill/>
                        </a:ln>
                        <a:solidFill>
                          <a:srgbClr val="993300"/>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218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8</a:t>
                      </a:r>
                      <a:endParaRPr kumimoji="0" lang="en-US" sz="1800" b="1" i="0" u="none" strike="noStrike" cap="none" normalizeH="0" baseline="0" smtClean="0">
                        <a:ln>
                          <a:noFill/>
                        </a:ln>
                        <a:solidFill>
                          <a:srgbClr val="993300"/>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NULL</a:t>
                      </a:r>
                      <a:endParaRPr kumimoji="0" lang="en-US" sz="1800" b="1" i="0" u="none" strike="noStrike" cap="none" normalizeH="0" baseline="0" smtClean="0">
                        <a:ln>
                          <a:noFill/>
                        </a:ln>
                        <a:solidFill>
                          <a:srgbClr val="993300"/>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218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9</a:t>
                      </a:r>
                      <a:endParaRPr kumimoji="0" lang="en-US" sz="1800" b="1" i="0" u="none" strike="noStrike" cap="none" normalizeH="0" baseline="0" smtClean="0">
                        <a:ln>
                          <a:noFill/>
                        </a:ln>
                        <a:solidFill>
                          <a:srgbClr val="993300"/>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NULL</a:t>
                      </a:r>
                      <a:endParaRPr kumimoji="0" lang="en-US" sz="1800" b="1" i="0" u="none" strike="noStrike" cap="none" normalizeH="0" baseline="0" smtClean="0">
                        <a:ln>
                          <a:noFill/>
                        </a:ln>
                        <a:solidFill>
                          <a:srgbClr val="993300"/>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bl>
          </a:graphicData>
        </a:graphic>
      </p:graphicFrame>
      <p:sp>
        <p:nvSpPr>
          <p:cNvPr id="55335" name="Rectangle 38"/>
          <p:cNvSpPr>
            <a:spLocks noChangeArrowheads="1"/>
          </p:cNvSpPr>
          <p:nvPr/>
        </p:nvSpPr>
        <p:spPr bwMode="auto">
          <a:xfrm>
            <a:off x="4419600" y="3160713"/>
            <a:ext cx="457200" cy="228600"/>
          </a:xfrm>
          <a:prstGeom prst="rect">
            <a:avLst/>
          </a:prstGeom>
          <a:solidFill>
            <a:srgbClr val="FFFFFF"/>
          </a:solidFill>
          <a:ln w="9525">
            <a:solidFill>
              <a:srgbClr val="000000"/>
            </a:solidFill>
            <a:miter lim="800000"/>
            <a:headEnd/>
            <a:tailEnd/>
          </a:ln>
        </p:spPr>
        <p:txBody>
          <a:bodyPr/>
          <a:lstStyle/>
          <a:p>
            <a:pPr eaLnBrk="0" hangingPunct="0"/>
            <a:r>
              <a:rPr lang="en-US" altLang="en-US" sz="1000" b="1">
                <a:solidFill>
                  <a:srgbClr val="993300"/>
                </a:solidFill>
                <a:latin typeface="Tahoma" pitchFamily="34" charset="0"/>
              </a:rPr>
              <a:t>7</a:t>
            </a:r>
            <a:r>
              <a:rPr lang="en-US" altLang="en-US" sz="900" b="1">
                <a:solidFill>
                  <a:srgbClr val="993300"/>
                </a:solidFill>
                <a:latin typeface="Tahoma" pitchFamily="34" charset="0"/>
              </a:rPr>
              <a:t>   </a:t>
            </a:r>
            <a:r>
              <a:rPr lang="en-US" altLang="en-US" sz="800" b="1">
                <a:solidFill>
                  <a:srgbClr val="993300"/>
                </a:solidFill>
                <a:latin typeface="Tahoma" pitchFamily="34" charset="0"/>
              </a:rPr>
              <a:t>X</a:t>
            </a:r>
            <a:endParaRPr lang="en-US" altLang="en-US" b="1">
              <a:solidFill>
                <a:srgbClr val="993300"/>
              </a:solidFill>
              <a:latin typeface="Tahoma" pitchFamily="34" charset="0"/>
            </a:endParaRPr>
          </a:p>
        </p:txBody>
      </p:sp>
      <p:sp>
        <p:nvSpPr>
          <p:cNvPr id="55336" name="Rectangle 39"/>
          <p:cNvSpPr>
            <a:spLocks noChangeArrowheads="1"/>
          </p:cNvSpPr>
          <p:nvPr/>
        </p:nvSpPr>
        <p:spPr bwMode="auto">
          <a:xfrm>
            <a:off x="4495800" y="2779713"/>
            <a:ext cx="685800" cy="228600"/>
          </a:xfrm>
          <a:prstGeom prst="rect">
            <a:avLst/>
          </a:prstGeom>
          <a:solidFill>
            <a:srgbClr val="FFFFFF"/>
          </a:solidFill>
          <a:ln w="9525">
            <a:solidFill>
              <a:srgbClr val="000000"/>
            </a:solidFill>
            <a:miter lim="800000"/>
            <a:headEnd/>
            <a:tailEnd/>
          </a:ln>
        </p:spPr>
        <p:txBody>
          <a:bodyPr/>
          <a:lstStyle/>
          <a:p>
            <a:pPr eaLnBrk="0" hangingPunct="0"/>
            <a:r>
              <a:rPr lang="en-US" altLang="en-US" sz="1000" b="1">
                <a:solidFill>
                  <a:srgbClr val="993300"/>
                </a:solidFill>
                <a:latin typeface="Tahoma" pitchFamily="34" charset="0"/>
              </a:rPr>
              <a:t>24    </a:t>
            </a:r>
            <a:r>
              <a:rPr lang="en-US" altLang="en-US" sz="900" b="1">
                <a:solidFill>
                  <a:srgbClr val="993300"/>
                </a:solidFill>
                <a:latin typeface="Tahoma" pitchFamily="34" charset="0"/>
              </a:rPr>
              <a:t>  </a:t>
            </a:r>
            <a:r>
              <a:rPr lang="en-US" altLang="en-US" sz="800" b="1">
                <a:solidFill>
                  <a:srgbClr val="993300"/>
                </a:solidFill>
                <a:latin typeface="Tahoma" pitchFamily="34" charset="0"/>
              </a:rPr>
              <a:t>X</a:t>
            </a:r>
            <a:endParaRPr lang="en-US" altLang="en-US" b="1">
              <a:solidFill>
                <a:srgbClr val="993300"/>
              </a:solidFill>
              <a:latin typeface="Tahoma" pitchFamily="34" charset="0"/>
            </a:endParaRPr>
          </a:p>
        </p:txBody>
      </p:sp>
      <p:sp>
        <p:nvSpPr>
          <p:cNvPr id="55337" name="Rectangle 40"/>
          <p:cNvSpPr>
            <a:spLocks noChangeArrowheads="1"/>
          </p:cNvSpPr>
          <p:nvPr/>
        </p:nvSpPr>
        <p:spPr bwMode="auto">
          <a:xfrm>
            <a:off x="4495800" y="1331913"/>
            <a:ext cx="685800" cy="228600"/>
          </a:xfrm>
          <a:prstGeom prst="rect">
            <a:avLst/>
          </a:prstGeom>
          <a:solidFill>
            <a:srgbClr val="FFFFFF"/>
          </a:solidFill>
          <a:ln w="9525">
            <a:solidFill>
              <a:srgbClr val="000000"/>
            </a:solidFill>
            <a:miter lim="800000"/>
            <a:headEnd/>
            <a:tailEnd/>
          </a:ln>
        </p:spPr>
        <p:txBody>
          <a:bodyPr/>
          <a:lstStyle/>
          <a:p>
            <a:pPr eaLnBrk="0" hangingPunct="0"/>
            <a:r>
              <a:rPr lang="en-US" altLang="en-US" sz="1000" b="1">
                <a:solidFill>
                  <a:srgbClr val="993300"/>
                </a:solidFill>
                <a:latin typeface="Tahoma" pitchFamily="34" charset="0"/>
              </a:rPr>
              <a:t>18    </a:t>
            </a:r>
            <a:r>
              <a:rPr lang="en-US" altLang="en-US" sz="900" b="1">
                <a:solidFill>
                  <a:srgbClr val="993300"/>
                </a:solidFill>
                <a:latin typeface="Tahoma" pitchFamily="34" charset="0"/>
              </a:rPr>
              <a:t>  </a:t>
            </a:r>
            <a:r>
              <a:rPr lang="en-US" altLang="en-US" sz="800" b="1">
                <a:solidFill>
                  <a:srgbClr val="993300"/>
                </a:solidFill>
                <a:latin typeface="Tahoma" pitchFamily="34" charset="0"/>
              </a:rPr>
              <a:t>X</a:t>
            </a:r>
            <a:endParaRPr lang="en-US" altLang="en-US" b="1">
              <a:solidFill>
                <a:srgbClr val="993300"/>
              </a:solidFill>
              <a:latin typeface="Tahoma" pitchFamily="34" charset="0"/>
            </a:endParaRPr>
          </a:p>
        </p:txBody>
      </p:sp>
      <p:sp>
        <p:nvSpPr>
          <p:cNvPr id="55338" name="Line 41"/>
          <p:cNvSpPr>
            <a:spLocks noChangeShapeType="1"/>
          </p:cNvSpPr>
          <p:nvPr/>
        </p:nvSpPr>
        <p:spPr bwMode="auto">
          <a:xfrm>
            <a:off x="4114800" y="3313113"/>
            <a:ext cx="304800" cy="0"/>
          </a:xfrm>
          <a:prstGeom prst="line">
            <a:avLst/>
          </a:prstGeom>
          <a:noFill/>
          <a:ln w="9525">
            <a:solidFill>
              <a:srgbClr val="FFFF00"/>
            </a:solidFill>
            <a:round/>
            <a:headEnd/>
            <a:tailEnd type="triangle" w="med" len="med"/>
          </a:ln>
          <a:effectLst/>
        </p:spPr>
        <p:txBody>
          <a:bodyPr/>
          <a:lstStyle/>
          <a:p>
            <a:endParaRPr lang="en-IN"/>
          </a:p>
        </p:txBody>
      </p:sp>
      <p:sp>
        <p:nvSpPr>
          <p:cNvPr id="55339" name="Line 42"/>
          <p:cNvSpPr>
            <a:spLocks noChangeShapeType="1"/>
          </p:cNvSpPr>
          <p:nvPr/>
        </p:nvSpPr>
        <p:spPr bwMode="auto">
          <a:xfrm>
            <a:off x="4191000" y="2932113"/>
            <a:ext cx="304800" cy="0"/>
          </a:xfrm>
          <a:prstGeom prst="line">
            <a:avLst/>
          </a:prstGeom>
          <a:noFill/>
          <a:ln w="9525">
            <a:solidFill>
              <a:srgbClr val="FFFF00"/>
            </a:solidFill>
            <a:round/>
            <a:headEnd/>
            <a:tailEnd type="triangle" w="med" len="med"/>
          </a:ln>
          <a:effectLst/>
        </p:spPr>
        <p:txBody>
          <a:bodyPr/>
          <a:lstStyle/>
          <a:p>
            <a:endParaRPr lang="en-IN"/>
          </a:p>
        </p:txBody>
      </p:sp>
      <p:sp>
        <p:nvSpPr>
          <p:cNvPr id="55340" name="Line 43"/>
          <p:cNvSpPr>
            <a:spLocks noChangeShapeType="1"/>
          </p:cNvSpPr>
          <p:nvPr/>
        </p:nvSpPr>
        <p:spPr bwMode="auto">
          <a:xfrm>
            <a:off x="4114800" y="1331913"/>
            <a:ext cx="304800" cy="0"/>
          </a:xfrm>
          <a:prstGeom prst="line">
            <a:avLst/>
          </a:prstGeom>
          <a:noFill/>
          <a:ln w="9525">
            <a:solidFill>
              <a:srgbClr val="FFFF00"/>
            </a:solidFill>
            <a:round/>
            <a:headEnd/>
            <a:tailEnd type="triangle" w="med" len="med"/>
          </a:ln>
          <a:effectLst/>
        </p:spPr>
        <p:txBody>
          <a:bodyPr/>
          <a:lstStyle/>
          <a:p>
            <a:endParaRPr lang="en-IN"/>
          </a:p>
        </p:txBody>
      </p:sp>
      <p:sp>
        <p:nvSpPr>
          <p:cNvPr id="55341" name="Line 45"/>
          <p:cNvSpPr>
            <a:spLocks noChangeShapeType="1"/>
          </p:cNvSpPr>
          <p:nvPr/>
        </p:nvSpPr>
        <p:spPr bwMode="auto">
          <a:xfrm>
            <a:off x="4876800" y="1331913"/>
            <a:ext cx="0" cy="228600"/>
          </a:xfrm>
          <a:prstGeom prst="line">
            <a:avLst/>
          </a:prstGeom>
          <a:noFill/>
          <a:ln w="9525">
            <a:solidFill>
              <a:srgbClr val="000000"/>
            </a:solidFill>
            <a:round/>
            <a:headEnd/>
            <a:tailEnd/>
          </a:ln>
        </p:spPr>
        <p:txBody>
          <a:bodyPr/>
          <a:lstStyle/>
          <a:p>
            <a:endParaRPr lang="en-IN"/>
          </a:p>
        </p:txBody>
      </p:sp>
      <p:sp>
        <p:nvSpPr>
          <p:cNvPr id="55342" name="Line 47"/>
          <p:cNvSpPr>
            <a:spLocks noChangeShapeType="1"/>
          </p:cNvSpPr>
          <p:nvPr/>
        </p:nvSpPr>
        <p:spPr bwMode="auto">
          <a:xfrm flipV="1">
            <a:off x="4648200" y="3160713"/>
            <a:ext cx="0" cy="228600"/>
          </a:xfrm>
          <a:prstGeom prst="line">
            <a:avLst/>
          </a:prstGeom>
          <a:noFill/>
          <a:ln w="9525">
            <a:solidFill>
              <a:schemeClr val="tx1"/>
            </a:solidFill>
            <a:round/>
            <a:headEnd/>
            <a:tailEnd/>
          </a:ln>
          <a:effectLst/>
        </p:spPr>
        <p:txBody>
          <a:bodyPr/>
          <a:lstStyle/>
          <a:p>
            <a:endParaRPr lang="en-IN"/>
          </a:p>
        </p:txBody>
      </p:sp>
      <p:sp>
        <p:nvSpPr>
          <p:cNvPr id="55343" name="Line 48"/>
          <p:cNvSpPr>
            <a:spLocks noChangeShapeType="1"/>
          </p:cNvSpPr>
          <p:nvPr/>
        </p:nvSpPr>
        <p:spPr bwMode="auto">
          <a:xfrm>
            <a:off x="4800600" y="2779713"/>
            <a:ext cx="0" cy="228600"/>
          </a:xfrm>
          <a:prstGeom prst="line">
            <a:avLst/>
          </a:prstGeom>
          <a:noFill/>
          <a:ln w="9525">
            <a:solidFill>
              <a:srgbClr val="000000"/>
            </a:solidFill>
            <a:round/>
            <a:headEnd/>
            <a:tailEnd/>
          </a:ln>
        </p:spPr>
        <p:txBody>
          <a:bodyPr/>
          <a:lstStyle/>
          <a:p>
            <a:endParaRPr lang="en-IN"/>
          </a:p>
        </p:txBody>
      </p:sp>
      <p:sp>
        <p:nvSpPr>
          <p:cNvPr id="55344" name="Line 49"/>
          <p:cNvSpPr>
            <a:spLocks noChangeShapeType="1"/>
          </p:cNvSpPr>
          <p:nvPr/>
        </p:nvSpPr>
        <p:spPr bwMode="auto">
          <a:xfrm>
            <a:off x="4648200" y="3160713"/>
            <a:ext cx="0" cy="228600"/>
          </a:xfrm>
          <a:prstGeom prst="line">
            <a:avLst/>
          </a:prstGeom>
          <a:noFill/>
          <a:ln w="9525">
            <a:solidFill>
              <a:srgbClr val="000000"/>
            </a:solidFill>
            <a:round/>
            <a:headEnd/>
            <a:tailEnd/>
          </a:ln>
        </p:spPr>
        <p:txBody>
          <a:bodyPr/>
          <a:lstStyle/>
          <a:p>
            <a:endParaRPr lang="en-IN"/>
          </a:p>
        </p:txBody>
      </p:sp>
      <p:sp>
        <p:nvSpPr>
          <p:cNvPr id="31" name="Rectangle 46"/>
          <p:cNvSpPr>
            <a:spLocks noChangeArrowheads="1"/>
          </p:cNvSpPr>
          <p:nvPr/>
        </p:nvSpPr>
        <p:spPr bwMode="auto">
          <a:xfrm>
            <a:off x="228600" y="4157663"/>
            <a:ext cx="4495800" cy="19383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defRPr/>
            </a:pPr>
            <a:r>
              <a:rPr lang="en-US" sz="2000" b="1" dirty="0">
                <a:latin typeface="+mn-lt"/>
                <a:cs typeface="Times New Roman" pitchFamily="18" charset="0"/>
              </a:rPr>
              <a:t>Step 4: Key = 52</a:t>
            </a:r>
            <a:endParaRPr lang="en-US" sz="2000" dirty="0">
              <a:latin typeface="+mn-lt"/>
              <a:cs typeface="Times New Roman" pitchFamily="18" charset="0"/>
            </a:endParaRPr>
          </a:p>
          <a:p>
            <a:pPr eaLnBrk="0" hangingPunct="0">
              <a:defRPr/>
            </a:pPr>
            <a:r>
              <a:rPr lang="en-US" sz="2000" dirty="0">
                <a:latin typeface="+mn-lt"/>
                <a:cs typeface="Times New Roman" pitchFamily="18" charset="0"/>
              </a:rPr>
              <a:t>	h(k) = 52 mod 9</a:t>
            </a:r>
          </a:p>
          <a:p>
            <a:pPr eaLnBrk="0" hangingPunct="0">
              <a:defRPr/>
            </a:pPr>
            <a:r>
              <a:rPr lang="en-US" sz="2000" dirty="0">
                <a:latin typeface="+mn-lt"/>
                <a:cs typeface="Times New Roman" pitchFamily="18" charset="0"/>
              </a:rPr>
              <a:t>	       = 7</a:t>
            </a:r>
          </a:p>
          <a:p>
            <a:pPr eaLnBrk="0" hangingPunct="0">
              <a:defRPr/>
            </a:pPr>
            <a:r>
              <a:rPr lang="en-US" sz="2000" dirty="0">
                <a:latin typeface="+mn-lt"/>
                <a:cs typeface="Times New Roman" pitchFamily="18" charset="0"/>
              </a:rPr>
              <a:t>Insert 52 in the beginning of the linked list of location 7</a:t>
            </a:r>
          </a:p>
          <a:p>
            <a:pPr eaLnBrk="0" hangingPunct="0">
              <a:defRPr/>
            </a:pPr>
            <a:endParaRPr lang="en-US" sz="2000" dirty="0">
              <a:latin typeface="+mn-lt"/>
            </a:endParaRPr>
          </a:p>
        </p:txBody>
      </p:sp>
      <p:graphicFrame>
        <p:nvGraphicFramePr>
          <p:cNvPr id="32" name="Group 50"/>
          <p:cNvGraphicFramePr>
            <a:graphicFrameLocks noGrp="1"/>
          </p:cNvGraphicFramePr>
          <p:nvPr/>
        </p:nvGraphicFramePr>
        <p:xfrm>
          <a:off x="4648200" y="3694113"/>
          <a:ext cx="1176338" cy="2782965"/>
        </p:xfrm>
        <a:graphic>
          <a:graphicData uri="http://schemas.openxmlformats.org/drawingml/2006/table">
            <a:tbl>
              <a:tblPr/>
              <a:tblGrid>
                <a:gridCol w="355600"/>
                <a:gridCol w="820738"/>
              </a:tblGrid>
              <a:tr h="36571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0</a:t>
                      </a:r>
                      <a:endParaRPr kumimoji="0" lang="en-US" sz="1800" b="1" i="0" u="none" strike="noStrike" cap="none" normalizeH="0" baseline="0" smtClean="0">
                        <a:ln>
                          <a:noFill/>
                        </a:ln>
                        <a:solidFill>
                          <a:srgbClr val="993300"/>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993300"/>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21331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1</a:t>
                      </a:r>
                      <a:endParaRPr kumimoji="0" lang="en-US" sz="1800" b="1" i="0" u="none" strike="noStrike" cap="none" normalizeH="0" baseline="0" smtClean="0">
                        <a:ln>
                          <a:noFill/>
                        </a:ln>
                        <a:solidFill>
                          <a:srgbClr val="993300"/>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NULL</a:t>
                      </a:r>
                      <a:endParaRPr kumimoji="0" lang="en-US" sz="1800" b="1" i="0" u="none" strike="noStrike" cap="none" normalizeH="0" baseline="0" smtClean="0">
                        <a:ln>
                          <a:noFill/>
                        </a:ln>
                        <a:solidFill>
                          <a:srgbClr val="993300"/>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2332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2</a:t>
                      </a:r>
                      <a:endParaRPr kumimoji="0" lang="en-US" sz="1800" b="1" i="0" u="none" strike="noStrike" cap="none" normalizeH="0" baseline="0" smtClean="0">
                        <a:ln>
                          <a:noFill/>
                        </a:ln>
                        <a:solidFill>
                          <a:srgbClr val="993300"/>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NULL</a:t>
                      </a:r>
                      <a:endParaRPr kumimoji="0" lang="en-US" sz="1800" b="1" i="0" u="none" strike="noStrike" cap="none" normalizeH="0" baseline="0" smtClean="0">
                        <a:ln>
                          <a:noFill/>
                        </a:ln>
                        <a:solidFill>
                          <a:srgbClr val="993300"/>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22216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3</a:t>
                      </a:r>
                      <a:endParaRPr kumimoji="0" lang="en-US" sz="1800" b="1" i="0" u="none" strike="noStrike" cap="none" normalizeH="0" baseline="0" smtClean="0">
                        <a:ln>
                          <a:noFill/>
                        </a:ln>
                        <a:solidFill>
                          <a:srgbClr val="993300"/>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NULL</a:t>
                      </a:r>
                      <a:endParaRPr kumimoji="0" lang="en-US" sz="1800" b="1" i="0" u="none" strike="noStrike" cap="none" normalizeH="0" baseline="0" smtClean="0">
                        <a:ln>
                          <a:noFill/>
                        </a:ln>
                        <a:solidFill>
                          <a:srgbClr val="993300"/>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21331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4</a:t>
                      </a:r>
                      <a:endParaRPr kumimoji="0" lang="en-US" sz="1800" b="1" i="0" u="none" strike="noStrike" cap="none" normalizeH="0" baseline="0" smtClean="0">
                        <a:ln>
                          <a:noFill/>
                        </a:ln>
                        <a:solidFill>
                          <a:srgbClr val="993300"/>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NULL</a:t>
                      </a:r>
                      <a:endParaRPr kumimoji="0" lang="en-US" sz="1800" b="1" i="0" u="none" strike="noStrike" cap="none" normalizeH="0" baseline="0" smtClean="0">
                        <a:ln>
                          <a:noFill/>
                        </a:ln>
                        <a:solidFill>
                          <a:srgbClr val="993300"/>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21331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5</a:t>
                      </a:r>
                      <a:endParaRPr kumimoji="0" lang="en-US" sz="1800" b="1" i="0" u="none" strike="noStrike" cap="none" normalizeH="0" baseline="0" smtClean="0">
                        <a:ln>
                          <a:noFill/>
                        </a:ln>
                        <a:solidFill>
                          <a:srgbClr val="993300"/>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NULL</a:t>
                      </a:r>
                      <a:endParaRPr kumimoji="0" lang="en-US" sz="1800" b="1" i="0" u="none" strike="noStrike" cap="none" normalizeH="0" baseline="0" smtClean="0">
                        <a:ln>
                          <a:noFill/>
                        </a:ln>
                        <a:solidFill>
                          <a:srgbClr val="993300"/>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36571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6</a:t>
                      </a:r>
                      <a:endParaRPr kumimoji="0" lang="en-US" sz="1800" b="1" i="0" u="none" strike="noStrike" cap="none" normalizeH="0" baseline="0" smtClean="0">
                        <a:ln>
                          <a:noFill/>
                        </a:ln>
                        <a:solidFill>
                          <a:srgbClr val="993300"/>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993300"/>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5181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7</a:t>
                      </a:r>
                      <a:endParaRPr kumimoji="0" lang="en-US" sz="1800" b="1" i="0" u="none" strike="noStrike" cap="none" normalizeH="0" baseline="0" smtClean="0">
                        <a:ln>
                          <a:noFill/>
                        </a:ln>
                        <a:solidFill>
                          <a:srgbClr val="993300"/>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smtClean="0">
                        <a:ln>
                          <a:noFill/>
                        </a:ln>
                        <a:solidFill>
                          <a:srgbClr val="993300"/>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218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8</a:t>
                      </a:r>
                      <a:endParaRPr kumimoji="0" lang="en-US" sz="1800" b="1" i="0" u="none" strike="noStrike" cap="none" normalizeH="0" baseline="0" smtClean="0">
                        <a:ln>
                          <a:noFill/>
                        </a:ln>
                        <a:solidFill>
                          <a:srgbClr val="993300"/>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NULL</a:t>
                      </a:r>
                      <a:endParaRPr kumimoji="0" lang="en-US" sz="1800" b="1" i="0" u="none" strike="noStrike" cap="none" normalizeH="0" baseline="0" smtClean="0">
                        <a:ln>
                          <a:noFill/>
                        </a:ln>
                        <a:solidFill>
                          <a:srgbClr val="993300"/>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218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9</a:t>
                      </a:r>
                      <a:endParaRPr kumimoji="0" lang="en-US" sz="1800" b="1" i="0" u="none" strike="noStrike" cap="none" normalizeH="0" baseline="0" smtClean="0">
                        <a:ln>
                          <a:noFill/>
                        </a:ln>
                        <a:solidFill>
                          <a:srgbClr val="993300"/>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993300"/>
                          </a:solidFill>
                          <a:effectLst/>
                          <a:latin typeface="Times New Roman" pitchFamily="18" charset="0"/>
                          <a:cs typeface="Times New Roman" pitchFamily="18" charset="0"/>
                        </a:rPr>
                        <a:t>NULL</a:t>
                      </a:r>
                      <a:endParaRPr kumimoji="0" lang="en-US" sz="1800" b="1" i="0" u="none" strike="noStrike" cap="none" normalizeH="0" baseline="0" smtClean="0">
                        <a:ln>
                          <a:noFill/>
                        </a:ln>
                        <a:solidFill>
                          <a:srgbClr val="993300"/>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bl>
          </a:graphicData>
        </a:graphic>
      </p:graphicFrame>
      <p:sp>
        <p:nvSpPr>
          <p:cNvPr id="55381" name="Rectangle 85"/>
          <p:cNvSpPr>
            <a:spLocks noChangeArrowheads="1"/>
          </p:cNvSpPr>
          <p:nvPr/>
        </p:nvSpPr>
        <p:spPr bwMode="auto">
          <a:xfrm>
            <a:off x="6172200" y="5599113"/>
            <a:ext cx="609600" cy="228600"/>
          </a:xfrm>
          <a:prstGeom prst="rect">
            <a:avLst/>
          </a:prstGeom>
          <a:solidFill>
            <a:srgbClr val="FFFFFF"/>
          </a:solidFill>
          <a:ln w="9525">
            <a:solidFill>
              <a:srgbClr val="000000"/>
            </a:solidFill>
            <a:miter lim="800000"/>
            <a:headEnd/>
            <a:tailEnd/>
          </a:ln>
        </p:spPr>
        <p:txBody>
          <a:bodyPr/>
          <a:lstStyle/>
          <a:p>
            <a:pPr eaLnBrk="0" hangingPunct="0"/>
            <a:r>
              <a:rPr lang="en-US" altLang="en-US" sz="1000" b="1">
                <a:solidFill>
                  <a:srgbClr val="993300"/>
                </a:solidFill>
                <a:latin typeface="Tahoma" pitchFamily="34" charset="0"/>
              </a:rPr>
              <a:t>7</a:t>
            </a:r>
            <a:r>
              <a:rPr lang="en-US" altLang="en-US" sz="900" b="1">
                <a:solidFill>
                  <a:srgbClr val="993300"/>
                </a:solidFill>
                <a:latin typeface="Tahoma" pitchFamily="34" charset="0"/>
              </a:rPr>
              <a:t>   </a:t>
            </a:r>
            <a:endParaRPr lang="en-US" altLang="en-US" b="1">
              <a:solidFill>
                <a:srgbClr val="993300"/>
              </a:solidFill>
              <a:latin typeface="Tahoma" pitchFamily="34" charset="0"/>
            </a:endParaRPr>
          </a:p>
        </p:txBody>
      </p:sp>
      <p:sp>
        <p:nvSpPr>
          <p:cNvPr id="55382" name="Rectangle 86"/>
          <p:cNvSpPr>
            <a:spLocks noChangeArrowheads="1"/>
          </p:cNvSpPr>
          <p:nvPr/>
        </p:nvSpPr>
        <p:spPr bwMode="auto">
          <a:xfrm>
            <a:off x="6172200" y="5141913"/>
            <a:ext cx="685800" cy="228600"/>
          </a:xfrm>
          <a:prstGeom prst="rect">
            <a:avLst/>
          </a:prstGeom>
          <a:solidFill>
            <a:srgbClr val="FFFFFF"/>
          </a:solidFill>
          <a:ln w="9525">
            <a:solidFill>
              <a:srgbClr val="000000"/>
            </a:solidFill>
            <a:miter lim="800000"/>
            <a:headEnd/>
            <a:tailEnd/>
          </a:ln>
        </p:spPr>
        <p:txBody>
          <a:bodyPr/>
          <a:lstStyle/>
          <a:p>
            <a:pPr eaLnBrk="0" hangingPunct="0"/>
            <a:r>
              <a:rPr lang="en-US" altLang="en-US" sz="1000" b="1">
                <a:solidFill>
                  <a:srgbClr val="993300"/>
                </a:solidFill>
                <a:latin typeface="Tahoma" pitchFamily="34" charset="0"/>
              </a:rPr>
              <a:t>24    </a:t>
            </a:r>
            <a:r>
              <a:rPr lang="en-US" altLang="en-US" sz="900" b="1">
                <a:solidFill>
                  <a:srgbClr val="993300"/>
                </a:solidFill>
                <a:latin typeface="Tahoma" pitchFamily="34" charset="0"/>
              </a:rPr>
              <a:t>  </a:t>
            </a:r>
            <a:r>
              <a:rPr lang="en-US" altLang="en-US" sz="800" b="1">
                <a:solidFill>
                  <a:srgbClr val="993300"/>
                </a:solidFill>
                <a:latin typeface="Tahoma" pitchFamily="34" charset="0"/>
              </a:rPr>
              <a:t>X</a:t>
            </a:r>
            <a:endParaRPr lang="en-US" altLang="en-US" b="1">
              <a:solidFill>
                <a:srgbClr val="993300"/>
              </a:solidFill>
              <a:latin typeface="Tahoma" pitchFamily="34" charset="0"/>
            </a:endParaRPr>
          </a:p>
        </p:txBody>
      </p:sp>
      <p:sp>
        <p:nvSpPr>
          <p:cNvPr id="55383" name="Rectangle 87"/>
          <p:cNvSpPr>
            <a:spLocks noChangeArrowheads="1"/>
          </p:cNvSpPr>
          <p:nvPr/>
        </p:nvSpPr>
        <p:spPr bwMode="auto">
          <a:xfrm>
            <a:off x="6172200" y="3694113"/>
            <a:ext cx="685800" cy="228600"/>
          </a:xfrm>
          <a:prstGeom prst="rect">
            <a:avLst/>
          </a:prstGeom>
          <a:solidFill>
            <a:srgbClr val="FFFFFF"/>
          </a:solidFill>
          <a:ln w="9525">
            <a:solidFill>
              <a:srgbClr val="000000"/>
            </a:solidFill>
            <a:miter lim="800000"/>
            <a:headEnd/>
            <a:tailEnd/>
          </a:ln>
        </p:spPr>
        <p:txBody>
          <a:bodyPr/>
          <a:lstStyle/>
          <a:p>
            <a:pPr eaLnBrk="0" hangingPunct="0"/>
            <a:r>
              <a:rPr lang="en-US" altLang="en-US" sz="1000" b="1">
                <a:solidFill>
                  <a:srgbClr val="993300"/>
                </a:solidFill>
                <a:latin typeface="Tahoma" pitchFamily="34" charset="0"/>
              </a:rPr>
              <a:t>18    </a:t>
            </a:r>
            <a:r>
              <a:rPr lang="en-US" altLang="en-US" sz="900" b="1">
                <a:solidFill>
                  <a:srgbClr val="993300"/>
                </a:solidFill>
                <a:latin typeface="Tahoma" pitchFamily="34" charset="0"/>
              </a:rPr>
              <a:t>  </a:t>
            </a:r>
            <a:r>
              <a:rPr lang="en-US" altLang="en-US" sz="800" b="1">
                <a:solidFill>
                  <a:srgbClr val="993300"/>
                </a:solidFill>
                <a:latin typeface="Tahoma" pitchFamily="34" charset="0"/>
              </a:rPr>
              <a:t>X</a:t>
            </a:r>
            <a:endParaRPr lang="en-US" altLang="en-US" b="1">
              <a:solidFill>
                <a:srgbClr val="993300"/>
              </a:solidFill>
              <a:latin typeface="Tahoma" pitchFamily="34" charset="0"/>
            </a:endParaRPr>
          </a:p>
        </p:txBody>
      </p:sp>
      <p:sp>
        <p:nvSpPr>
          <p:cNvPr id="55384" name="Line 88"/>
          <p:cNvSpPr>
            <a:spLocks noChangeShapeType="1"/>
          </p:cNvSpPr>
          <p:nvPr/>
        </p:nvSpPr>
        <p:spPr bwMode="auto">
          <a:xfrm>
            <a:off x="6553200" y="3694113"/>
            <a:ext cx="0" cy="228600"/>
          </a:xfrm>
          <a:prstGeom prst="line">
            <a:avLst/>
          </a:prstGeom>
          <a:noFill/>
          <a:ln w="9525">
            <a:solidFill>
              <a:srgbClr val="000000"/>
            </a:solidFill>
            <a:round/>
            <a:headEnd/>
            <a:tailEnd/>
          </a:ln>
        </p:spPr>
        <p:txBody>
          <a:bodyPr/>
          <a:lstStyle/>
          <a:p>
            <a:endParaRPr lang="en-IN"/>
          </a:p>
        </p:txBody>
      </p:sp>
      <p:sp>
        <p:nvSpPr>
          <p:cNvPr id="55385" name="Line 89"/>
          <p:cNvSpPr>
            <a:spLocks noChangeShapeType="1"/>
          </p:cNvSpPr>
          <p:nvPr/>
        </p:nvSpPr>
        <p:spPr bwMode="auto">
          <a:xfrm>
            <a:off x="6477000" y="5141913"/>
            <a:ext cx="0" cy="228600"/>
          </a:xfrm>
          <a:prstGeom prst="line">
            <a:avLst/>
          </a:prstGeom>
          <a:noFill/>
          <a:ln w="9525">
            <a:solidFill>
              <a:srgbClr val="000000"/>
            </a:solidFill>
            <a:round/>
            <a:headEnd/>
            <a:tailEnd/>
          </a:ln>
        </p:spPr>
        <p:txBody>
          <a:bodyPr/>
          <a:lstStyle/>
          <a:p>
            <a:endParaRPr lang="en-IN"/>
          </a:p>
        </p:txBody>
      </p:sp>
      <p:sp>
        <p:nvSpPr>
          <p:cNvPr id="55386" name="Line 90"/>
          <p:cNvSpPr>
            <a:spLocks noChangeShapeType="1"/>
          </p:cNvSpPr>
          <p:nvPr/>
        </p:nvSpPr>
        <p:spPr bwMode="auto">
          <a:xfrm>
            <a:off x="6553200" y="5599113"/>
            <a:ext cx="0" cy="228600"/>
          </a:xfrm>
          <a:prstGeom prst="line">
            <a:avLst/>
          </a:prstGeom>
          <a:noFill/>
          <a:ln w="9525">
            <a:solidFill>
              <a:srgbClr val="000000"/>
            </a:solidFill>
            <a:round/>
            <a:headEnd/>
            <a:tailEnd/>
          </a:ln>
        </p:spPr>
        <p:txBody>
          <a:bodyPr/>
          <a:lstStyle/>
          <a:p>
            <a:endParaRPr lang="en-IN"/>
          </a:p>
        </p:txBody>
      </p:sp>
      <p:sp>
        <p:nvSpPr>
          <p:cNvPr id="55387" name="Line 91"/>
          <p:cNvSpPr>
            <a:spLocks noChangeShapeType="1"/>
          </p:cNvSpPr>
          <p:nvPr/>
        </p:nvSpPr>
        <p:spPr bwMode="auto">
          <a:xfrm>
            <a:off x="5791200" y="5751513"/>
            <a:ext cx="304800" cy="0"/>
          </a:xfrm>
          <a:prstGeom prst="line">
            <a:avLst/>
          </a:prstGeom>
          <a:noFill/>
          <a:ln w="9525">
            <a:solidFill>
              <a:srgbClr val="FFFF00"/>
            </a:solidFill>
            <a:round/>
            <a:headEnd/>
            <a:tailEnd type="triangle" w="med" len="med"/>
          </a:ln>
          <a:effectLst/>
        </p:spPr>
        <p:txBody>
          <a:bodyPr/>
          <a:lstStyle/>
          <a:p>
            <a:endParaRPr lang="en-IN"/>
          </a:p>
        </p:txBody>
      </p:sp>
      <p:sp>
        <p:nvSpPr>
          <p:cNvPr id="55388" name="Line 92"/>
          <p:cNvSpPr>
            <a:spLocks noChangeShapeType="1"/>
          </p:cNvSpPr>
          <p:nvPr/>
        </p:nvSpPr>
        <p:spPr bwMode="auto">
          <a:xfrm>
            <a:off x="5791200" y="5218113"/>
            <a:ext cx="304800" cy="0"/>
          </a:xfrm>
          <a:prstGeom prst="line">
            <a:avLst/>
          </a:prstGeom>
          <a:noFill/>
          <a:ln w="9525">
            <a:solidFill>
              <a:srgbClr val="FFFF00"/>
            </a:solidFill>
            <a:round/>
            <a:headEnd/>
            <a:tailEnd type="triangle" w="med" len="med"/>
          </a:ln>
          <a:effectLst/>
        </p:spPr>
        <p:txBody>
          <a:bodyPr/>
          <a:lstStyle/>
          <a:p>
            <a:endParaRPr lang="en-IN"/>
          </a:p>
        </p:txBody>
      </p:sp>
      <p:sp>
        <p:nvSpPr>
          <p:cNvPr id="55389" name="Line 93"/>
          <p:cNvSpPr>
            <a:spLocks noChangeShapeType="1"/>
          </p:cNvSpPr>
          <p:nvPr/>
        </p:nvSpPr>
        <p:spPr bwMode="auto">
          <a:xfrm>
            <a:off x="5791200" y="3770313"/>
            <a:ext cx="304800" cy="0"/>
          </a:xfrm>
          <a:prstGeom prst="line">
            <a:avLst/>
          </a:prstGeom>
          <a:noFill/>
          <a:ln w="9525">
            <a:solidFill>
              <a:srgbClr val="FFFF00"/>
            </a:solidFill>
            <a:round/>
            <a:headEnd/>
            <a:tailEnd type="triangle" w="med" len="med"/>
          </a:ln>
          <a:effectLst/>
        </p:spPr>
        <p:txBody>
          <a:bodyPr/>
          <a:lstStyle/>
          <a:p>
            <a:endParaRPr lang="en-IN"/>
          </a:p>
        </p:txBody>
      </p:sp>
      <p:sp>
        <p:nvSpPr>
          <p:cNvPr id="55390" name="Line 94"/>
          <p:cNvSpPr>
            <a:spLocks noChangeShapeType="1"/>
          </p:cNvSpPr>
          <p:nvPr/>
        </p:nvSpPr>
        <p:spPr bwMode="auto">
          <a:xfrm>
            <a:off x="6705600" y="5675313"/>
            <a:ext cx="304800" cy="0"/>
          </a:xfrm>
          <a:prstGeom prst="line">
            <a:avLst/>
          </a:prstGeom>
          <a:noFill/>
          <a:ln w="9525">
            <a:solidFill>
              <a:srgbClr val="FFFF00"/>
            </a:solidFill>
            <a:round/>
            <a:headEnd/>
            <a:tailEnd type="triangle" w="med" len="med"/>
          </a:ln>
          <a:effectLst/>
        </p:spPr>
        <p:txBody>
          <a:bodyPr/>
          <a:lstStyle/>
          <a:p>
            <a:endParaRPr lang="en-IN"/>
          </a:p>
        </p:txBody>
      </p:sp>
      <p:sp>
        <p:nvSpPr>
          <p:cNvPr id="55391" name="Rectangle 95"/>
          <p:cNvSpPr>
            <a:spLocks noChangeArrowheads="1"/>
          </p:cNvSpPr>
          <p:nvPr/>
        </p:nvSpPr>
        <p:spPr bwMode="auto">
          <a:xfrm>
            <a:off x="7010400" y="5599113"/>
            <a:ext cx="685800" cy="228600"/>
          </a:xfrm>
          <a:prstGeom prst="rect">
            <a:avLst/>
          </a:prstGeom>
          <a:solidFill>
            <a:srgbClr val="FFFFFF"/>
          </a:solidFill>
          <a:ln w="9525">
            <a:solidFill>
              <a:srgbClr val="000000"/>
            </a:solidFill>
            <a:miter lim="800000"/>
            <a:headEnd/>
            <a:tailEnd/>
          </a:ln>
        </p:spPr>
        <p:txBody>
          <a:bodyPr/>
          <a:lstStyle/>
          <a:p>
            <a:pPr eaLnBrk="0" hangingPunct="0"/>
            <a:r>
              <a:rPr lang="en-US" altLang="en-US" sz="1000" b="1">
                <a:solidFill>
                  <a:srgbClr val="993300"/>
                </a:solidFill>
                <a:latin typeface="Tahoma" pitchFamily="34" charset="0"/>
              </a:rPr>
              <a:t>52    </a:t>
            </a:r>
            <a:r>
              <a:rPr lang="en-US" altLang="en-US" sz="900" b="1">
                <a:solidFill>
                  <a:srgbClr val="993300"/>
                </a:solidFill>
                <a:latin typeface="Tahoma" pitchFamily="34" charset="0"/>
              </a:rPr>
              <a:t>  </a:t>
            </a:r>
            <a:r>
              <a:rPr lang="en-US" altLang="en-US" sz="800" b="1">
                <a:solidFill>
                  <a:srgbClr val="993300"/>
                </a:solidFill>
                <a:latin typeface="Tahoma" pitchFamily="34" charset="0"/>
              </a:rPr>
              <a:t>X</a:t>
            </a:r>
            <a:endParaRPr lang="en-US" altLang="en-US" b="1">
              <a:solidFill>
                <a:srgbClr val="993300"/>
              </a:solidFill>
              <a:latin typeface="Tahoma" pitchFamily="34" charset="0"/>
            </a:endParaRPr>
          </a:p>
        </p:txBody>
      </p:sp>
      <p:sp>
        <p:nvSpPr>
          <p:cNvPr id="55392" name="Line 96"/>
          <p:cNvSpPr>
            <a:spLocks noChangeShapeType="1"/>
          </p:cNvSpPr>
          <p:nvPr/>
        </p:nvSpPr>
        <p:spPr bwMode="auto">
          <a:xfrm>
            <a:off x="7315200" y="5599113"/>
            <a:ext cx="0" cy="228600"/>
          </a:xfrm>
          <a:prstGeom prst="line">
            <a:avLst/>
          </a:prstGeom>
          <a:noFill/>
          <a:ln w="9525">
            <a:solidFill>
              <a:srgbClr val="000000"/>
            </a:solidFill>
            <a:round/>
            <a:headEnd/>
            <a:tailEnd/>
          </a:ln>
        </p:spPr>
        <p:txBody>
          <a:bodyPr/>
          <a:lstStyle/>
          <a:p>
            <a:endParaRPr lang="en-IN"/>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400" dirty="0">
                <a:solidFill>
                  <a:schemeClr val="bg1"/>
                </a:solidFill>
                <a:latin typeface="+mj-lt"/>
              </a:rPr>
              <a:t>Pros and Cons of Chained Hash Table  </a:t>
            </a:r>
          </a:p>
        </p:txBody>
      </p:sp>
      <p:sp>
        <p:nvSpPr>
          <p:cNvPr id="56323" name="Rectangle 2"/>
          <p:cNvSpPr txBox="1">
            <a:spLocks noChangeArrowheads="1"/>
          </p:cNvSpPr>
          <p:nvPr/>
        </p:nvSpPr>
        <p:spPr bwMode="auto">
          <a:xfrm>
            <a:off x="152400" y="1143000"/>
            <a:ext cx="8915400" cy="4038600"/>
          </a:xfrm>
          <a:prstGeom prst="rect">
            <a:avLst/>
          </a:prstGeom>
          <a:noFill/>
          <a:ln w="9525">
            <a:noFill/>
            <a:miter lim="800000"/>
            <a:headEnd/>
            <a:tailEnd/>
          </a:ln>
        </p:spPr>
        <p:txBody>
          <a:bodyPr/>
          <a:lstStyle/>
          <a:p>
            <a:pPr>
              <a:lnSpc>
                <a:spcPct val="115000"/>
              </a:lnSpc>
              <a:spcBef>
                <a:spcPct val="20000"/>
              </a:spcBef>
              <a:buFont typeface="Arial" charset="0"/>
              <a:buNone/>
            </a:pPr>
            <a:r>
              <a:rPr lang="en-US" altLang="en-US" sz="2200">
                <a:latin typeface="Calibri" pitchFamily="34" charset="0"/>
              </a:rPr>
              <a:t>The main advantage of using a chained hash table is that it remains effective even when the number of key values to be stored is much higher than the number of locations in the hash table. However, with the increase in number of keys to be stored, the performance of chained hash table does degrade gracefully (linearly). For example, a chained hash table with 1000 memory locations and 10,000 stored keys will give 5 to 10 times less performance as compared to the performance of chained hash table having 10,000 locations. But the conclusion is that a chained hash table is still 1000 times faster than a simple hash table. </a:t>
            </a:r>
          </a:p>
          <a:p>
            <a:pPr>
              <a:lnSpc>
                <a:spcPct val="115000"/>
              </a:lnSpc>
              <a:spcBef>
                <a:spcPct val="20000"/>
              </a:spcBef>
              <a:buFont typeface="Arial" charset="0"/>
              <a:buNone/>
            </a:pPr>
            <a:endParaRPr lang="en-US" altLang="en-US" sz="2200">
              <a:latin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Introduction</a:t>
            </a:r>
          </a:p>
        </p:txBody>
      </p:sp>
      <p:sp>
        <p:nvSpPr>
          <p:cNvPr id="5" name="Text Box 37"/>
          <p:cNvSpPr txBox="1">
            <a:spLocks noChangeArrowheads="1"/>
          </p:cNvSpPr>
          <p:nvPr/>
        </p:nvSpPr>
        <p:spPr bwMode="auto">
          <a:xfrm>
            <a:off x="152400" y="1287463"/>
            <a:ext cx="8839200" cy="25034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120000"/>
              </a:lnSpc>
              <a:defRPr/>
            </a:pPr>
            <a:r>
              <a:rPr lang="en-US" sz="2200" dirty="0" smtClean="0">
                <a:latin typeface="+mn-lt"/>
              </a:rPr>
              <a:t>So, in the second solution we see that the elements are not stored according to the </a:t>
            </a:r>
            <a:r>
              <a:rPr lang="en-US" sz="2200" i="1" dirty="0" smtClean="0">
                <a:latin typeface="+mn-lt"/>
              </a:rPr>
              <a:t>value</a:t>
            </a:r>
            <a:r>
              <a:rPr lang="en-US" sz="2200" dirty="0" smtClean="0">
                <a:latin typeface="+mn-lt"/>
              </a:rPr>
              <a:t> of the key. So in this situation, we need a way to convert a five-digit key number to two-digit array index. We need some </a:t>
            </a:r>
            <a:r>
              <a:rPr lang="en-US" sz="2200" i="1" dirty="0" smtClean="0">
                <a:latin typeface="+mn-lt"/>
              </a:rPr>
              <a:t>function</a:t>
            </a:r>
            <a:r>
              <a:rPr lang="en-US" sz="2200" dirty="0" smtClean="0">
                <a:latin typeface="+mn-lt"/>
              </a:rPr>
              <a:t> that will do the transformation. In this case, we will use the term Hash Table for an array and the function that will carry out the transformation will be called a Hash Function.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400" dirty="0">
                <a:solidFill>
                  <a:schemeClr val="bg1"/>
                </a:solidFill>
                <a:latin typeface="+mj-lt"/>
              </a:rPr>
              <a:t>Pros and Cons of Chained Hash Table  </a:t>
            </a:r>
          </a:p>
        </p:txBody>
      </p:sp>
      <p:sp>
        <p:nvSpPr>
          <p:cNvPr id="57347" name="Rectangle 2"/>
          <p:cNvSpPr txBox="1">
            <a:spLocks noChangeArrowheads="1"/>
          </p:cNvSpPr>
          <p:nvPr/>
        </p:nvSpPr>
        <p:spPr bwMode="auto">
          <a:xfrm>
            <a:off x="76200" y="1066800"/>
            <a:ext cx="8915400" cy="4038600"/>
          </a:xfrm>
          <a:prstGeom prst="rect">
            <a:avLst/>
          </a:prstGeom>
          <a:noFill/>
          <a:ln w="9525">
            <a:noFill/>
            <a:miter lim="800000"/>
            <a:headEnd/>
            <a:tailEnd/>
          </a:ln>
        </p:spPr>
        <p:txBody>
          <a:bodyPr/>
          <a:lstStyle/>
          <a:p>
            <a:pPr>
              <a:lnSpc>
                <a:spcPct val="115000"/>
              </a:lnSpc>
              <a:spcBef>
                <a:spcPct val="20000"/>
              </a:spcBef>
              <a:buFont typeface="Arial" charset="0"/>
              <a:buNone/>
            </a:pPr>
            <a:r>
              <a:rPr lang="en-US" altLang="en-US" sz="2200">
                <a:latin typeface="Calibri" pitchFamily="34" charset="0"/>
              </a:rPr>
              <a:t>The other advantage of using chaining for collision resolution is that unlike in quadratic probing, the performance does not degrades when the table is more than half full. This technique is absolutely free from clustering problems and thus provides an efficient mechanism to handle collisions. </a:t>
            </a:r>
          </a:p>
          <a:p>
            <a:pPr>
              <a:lnSpc>
                <a:spcPct val="115000"/>
              </a:lnSpc>
              <a:spcBef>
                <a:spcPct val="20000"/>
              </a:spcBef>
              <a:buFont typeface="Arial" charset="0"/>
              <a:buNone/>
            </a:pPr>
            <a:endParaRPr lang="en-US" altLang="en-US" sz="2200">
              <a:latin typeface="Calibri" pitchFamily="34" charset="0"/>
            </a:endParaRPr>
          </a:p>
          <a:p>
            <a:pPr>
              <a:lnSpc>
                <a:spcPct val="115000"/>
              </a:lnSpc>
              <a:spcBef>
                <a:spcPct val="20000"/>
              </a:spcBef>
              <a:buFont typeface="Arial" charset="0"/>
              <a:buNone/>
            </a:pPr>
            <a:r>
              <a:rPr lang="en-US" altLang="en-US" sz="2200">
                <a:latin typeface="Calibri" pitchFamily="34" charset="0"/>
              </a:rPr>
              <a:t>However, chained hash tables inherit the disadvantages of linked lists. First, to store even a key value, the space overhead of the next pointer in each entry can be significant. Second, traversing a linked list has poor cache performance, making the processor cache ineffective.</a:t>
            </a:r>
          </a:p>
          <a:p>
            <a:pPr>
              <a:lnSpc>
                <a:spcPct val="115000"/>
              </a:lnSpc>
              <a:spcBef>
                <a:spcPct val="20000"/>
              </a:spcBef>
              <a:buFont typeface="Arial" charset="0"/>
              <a:buNone/>
            </a:pPr>
            <a:endParaRPr lang="en-US" altLang="en-US" sz="2200">
              <a:latin typeface="Calibri" pitchFamily="34"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400" dirty="0">
                <a:solidFill>
                  <a:schemeClr val="bg1"/>
                </a:solidFill>
                <a:latin typeface="+mj-lt"/>
              </a:rPr>
              <a:t>Pros and Cons of Hashing</a:t>
            </a:r>
          </a:p>
        </p:txBody>
      </p:sp>
      <p:sp>
        <p:nvSpPr>
          <p:cNvPr id="58371" name="Rectangle 2"/>
          <p:cNvSpPr txBox="1">
            <a:spLocks noChangeArrowheads="1"/>
          </p:cNvSpPr>
          <p:nvPr/>
        </p:nvSpPr>
        <p:spPr bwMode="auto">
          <a:xfrm>
            <a:off x="76200" y="1066800"/>
            <a:ext cx="9067800" cy="2667000"/>
          </a:xfrm>
          <a:prstGeom prst="rect">
            <a:avLst/>
          </a:prstGeom>
          <a:noFill/>
          <a:ln w="9525">
            <a:noFill/>
            <a:miter lim="800000"/>
            <a:headEnd/>
            <a:tailEnd/>
          </a:ln>
        </p:spPr>
        <p:txBody>
          <a:bodyPr/>
          <a:lstStyle/>
          <a:p>
            <a:pPr marL="342900" indent="-342900">
              <a:lnSpc>
                <a:spcPct val="115000"/>
              </a:lnSpc>
              <a:spcBef>
                <a:spcPct val="20000"/>
              </a:spcBef>
              <a:buFont typeface="Arial" charset="0"/>
              <a:buChar char="•"/>
            </a:pPr>
            <a:r>
              <a:rPr lang="en-US" altLang="en-US" sz="2200">
                <a:latin typeface="Calibri" pitchFamily="34" charset="0"/>
              </a:rPr>
              <a:t>One advantage of hashing is that no extra space is required to store the index as in case of other data structures. In addition, a hash table provides fast data access and an added advantage of rapid updates.</a:t>
            </a:r>
          </a:p>
          <a:p>
            <a:pPr marL="342900" indent="-342900">
              <a:lnSpc>
                <a:spcPct val="115000"/>
              </a:lnSpc>
              <a:spcBef>
                <a:spcPct val="20000"/>
              </a:spcBef>
              <a:buFont typeface="Arial" charset="0"/>
              <a:buChar char="•"/>
            </a:pPr>
            <a:endParaRPr lang="en-US" altLang="en-US" sz="2200">
              <a:latin typeface="Calibri" pitchFamily="34" charset="0"/>
            </a:endParaRPr>
          </a:p>
          <a:p>
            <a:pPr marL="342900" indent="-342900">
              <a:lnSpc>
                <a:spcPct val="115000"/>
              </a:lnSpc>
              <a:spcBef>
                <a:spcPct val="20000"/>
              </a:spcBef>
              <a:buFont typeface="Arial" charset="0"/>
              <a:buChar char="•"/>
            </a:pPr>
            <a:r>
              <a:rPr lang="en-US" altLang="en-US" sz="2200">
                <a:latin typeface="Calibri" pitchFamily="34" charset="0"/>
              </a:rPr>
              <a:t>On the other hand, the primary drawback of using hashing technique for inserting and retrieving data values is that it usually lacks locality and sequential retrieval by key. This makes insertion and retrieval of data values even more random.</a:t>
            </a:r>
          </a:p>
          <a:p>
            <a:pPr marL="342900" indent="-342900">
              <a:lnSpc>
                <a:spcPct val="115000"/>
              </a:lnSpc>
              <a:spcBef>
                <a:spcPct val="20000"/>
              </a:spcBef>
              <a:buFont typeface="Arial" charset="0"/>
              <a:buChar char="•"/>
            </a:pPr>
            <a:endParaRPr lang="en-US" altLang="en-US" sz="2200">
              <a:latin typeface="Calibri" pitchFamily="34" charset="0"/>
            </a:endParaRPr>
          </a:p>
          <a:p>
            <a:pPr marL="342900" indent="-342900">
              <a:lnSpc>
                <a:spcPct val="115000"/>
              </a:lnSpc>
              <a:spcBef>
                <a:spcPct val="20000"/>
              </a:spcBef>
              <a:buFont typeface="Arial" charset="0"/>
              <a:buChar char="•"/>
            </a:pPr>
            <a:r>
              <a:rPr lang="en-US" altLang="en-US" sz="2200">
                <a:latin typeface="Calibri" pitchFamily="34" charset="0"/>
              </a:rPr>
              <a:t>All the more choosing an effective hash function is more an art than a science. It is not uncommon to (in open-addressed hash tables) to create a poor hash function.</a:t>
            </a:r>
          </a:p>
          <a:p>
            <a:pPr marL="342900" indent="-342900">
              <a:lnSpc>
                <a:spcPct val="115000"/>
              </a:lnSpc>
              <a:spcBef>
                <a:spcPct val="20000"/>
              </a:spcBef>
              <a:buFont typeface="Arial" charset="0"/>
              <a:buChar char="•"/>
            </a:pPr>
            <a:endParaRPr lang="en-US" altLang="en-US" sz="2200">
              <a:latin typeface="Calibri"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400" dirty="0">
                <a:solidFill>
                  <a:schemeClr val="bg1"/>
                </a:solidFill>
                <a:latin typeface="+mj-lt"/>
              </a:rPr>
              <a:t>Applications of Hashing</a:t>
            </a:r>
          </a:p>
        </p:txBody>
      </p:sp>
      <p:sp>
        <p:nvSpPr>
          <p:cNvPr id="59395" name="Rectangle 2"/>
          <p:cNvSpPr txBox="1">
            <a:spLocks noChangeArrowheads="1"/>
          </p:cNvSpPr>
          <p:nvPr/>
        </p:nvSpPr>
        <p:spPr bwMode="auto">
          <a:xfrm>
            <a:off x="0" y="1066800"/>
            <a:ext cx="9067800" cy="2854325"/>
          </a:xfrm>
          <a:prstGeom prst="rect">
            <a:avLst/>
          </a:prstGeom>
          <a:noFill/>
          <a:ln w="9525">
            <a:noFill/>
            <a:miter lim="800000"/>
            <a:headEnd/>
            <a:tailEnd/>
          </a:ln>
        </p:spPr>
        <p:txBody>
          <a:bodyPr/>
          <a:lstStyle/>
          <a:p>
            <a:pPr marL="342900" indent="-342900">
              <a:lnSpc>
                <a:spcPct val="120000"/>
              </a:lnSpc>
              <a:spcBef>
                <a:spcPct val="20000"/>
              </a:spcBef>
              <a:buFont typeface="Arial" charset="0"/>
              <a:buChar char="•"/>
            </a:pPr>
            <a:r>
              <a:rPr lang="en-US" altLang="en-US" sz="2000">
                <a:latin typeface="Calibri" pitchFamily="34" charset="0"/>
              </a:rPr>
              <a:t>Hash tables are widely used in situations where enormous amounts of data have to be accessed to quickly search and retrieve information. A few typical examples where hashing is used are given below. </a:t>
            </a:r>
          </a:p>
          <a:p>
            <a:pPr marL="342900" indent="-342900">
              <a:lnSpc>
                <a:spcPct val="120000"/>
              </a:lnSpc>
              <a:spcBef>
                <a:spcPct val="20000"/>
              </a:spcBef>
              <a:buFont typeface="Arial" charset="0"/>
              <a:buChar char="•"/>
            </a:pPr>
            <a:endParaRPr lang="en-US" altLang="en-US" sz="2000">
              <a:latin typeface="Calibri" pitchFamily="34" charset="0"/>
            </a:endParaRPr>
          </a:p>
          <a:p>
            <a:pPr marL="342900" indent="-342900">
              <a:lnSpc>
                <a:spcPct val="120000"/>
              </a:lnSpc>
              <a:spcBef>
                <a:spcPct val="20000"/>
              </a:spcBef>
              <a:buFont typeface="Arial" charset="0"/>
              <a:buChar char="•"/>
            </a:pPr>
            <a:r>
              <a:rPr lang="en-US" altLang="en-US" sz="2000">
                <a:latin typeface="Calibri" pitchFamily="34" charset="0"/>
              </a:rPr>
              <a:t>Hashing is used for database indexing. Some DBMSs store a separate file known as indexes. When data has to be retrieved from a file, the key information is first found in the appropriate index file which references the exact record location of the data in the database file. This key information in the index file is often stored as a hashed value. </a:t>
            </a:r>
          </a:p>
          <a:p>
            <a:pPr marL="342900" indent="-342900">
              <a:lnSpc>
                <a:spcPct val="120000"/>
              </a:lnSpc>
              <a:spcBef>
                <a:spcPct val="20000"/>
              </a:spcBef>
              <a:buFont typeface="Arial" charset="0"/>
              <a:buChar char="•"/>
            </a:pPr>
            <a:endParaRPr lang="en-US" altLang="en-US" sz="2000">
              <a:latin typeface="Calibri" pitchFamily="34" charset="0"/>
            </a:endParaRPr>
          </a:p>
          <a:p>
            <a:pPr marL="342900" indent="-342900">
              <a:lnSpc>
                <a:spcPct val="120000"/>
              </a:lnSpc>
              <a:spcBef>
                <a:spcPct val="20000"/>
              </a:spcBef>
              <a:buFont typeface="Arial" charset="0"/>
              <a:buChar char="•"/>
            </a:pPr>
            <a:r>
              <a:rPr lang="en-US" altLang="en-US" sz="2000">
                <a:latin typeface="Calibri" pitchFamily="34" charset="0"/>
              </a:rPr>
              <a:t>Hashing is used as symbol tables, for example, in Fortran language to store variable names. Hash tables speeds up execution of the program as the references to variables can be looked up quickly.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400" dirty="0">
                <a:solidFill>
                  <a:schemeClr val="bg1"/>
                </a:solidFill>
                <a:latin typeface="+mj-lt"/>
              </a:rPr>
              <a:t>Applications of Hashing</a:t>
            </a:r>
          </a:p>
        </p:txBody>
      </p:sp>
      <p:sp>
        <p:nvSpPr>
          <p:cNvPr id="60419" name="Rectangle 2"/>
          <p:cNvSpPr txBox="1">
            <a:spLocks noChangeArrowheads="1"/>
          </p:cNvSpPr>
          <p:nvPr/>
        </p:nvSpPr>
        <p:spPr bwMode="auto">
          <a:xfrm>
            <a:off x="76200" y="1108075"/>
            <a:ext cx="8915400" cy="3692525"/>
          </a:xfrm>
          <a:prstGeom prst="rect">
            <a:avLst/>
          </a:prstGeom>
          <a:noFill/>
          <a:ln w="9525">
            <a:noFill/>
            <a:miter lim="800000"/>
            <a:headEnd/>
            <a:tailEnd/>
          </a:ln>
        </p:spPr>
        <p:txBody>
          <a:bodyPr/>
          <a:lstStyle/>
          <a:p>
            <a:pPr marL="342900" indent="-342900">
              <a:lnSpc>
                <a:spcPct val="120000"/>
              </a:lnSpc>
              <a:spcBef>
                <a:spcPct val="20000"/>
              </a:spcBef>
              <a:buFont typeface="Arial" charset="0"/>
              <a:buChar char="•"/>
            </a:pPr>
            <a:r>
              <a:rPr lang="en-US" altLang="en-US" sz="2000">
                <a:latin typeface="Calibri" pitchFamily="34" charset="0"/>
              </a:rPr>
              <a:t>In many database systems, File and Directory hashing is used in high performance file systems. Such systems use two complementary techniques to improve the performance of file access. While one of these techniques is caching which saves information in memory, the other is hashing which makes looking up the file location in memory much quicker than most other methods.</a:t>
            </a:r>
          </a:p>
          <a:p>
            <a:pPr marL="342900" indent="-342900">
              <a:lnSpc>
                <a:spcPct val="120000"/>
              </a:lnSpc>
              <a:spcBef>
                <a:spcPct val="20000"/>
              </a:spcBef>
              <a:buFont typeface="Arial" charset="0"/>
              <a:buChar char="•"/>
            </a:pPr>
            <a:r>
              <a:rPr lang="en-US" altLang="en-US" sz="2000">
                <a:latin typeface="Calibri" pitchFamily="34" charset="0"/>
              </a:rPr>
              <a:t>Hash tables can be used to store massive amount of information for example, to store driver's license records. Given the driver’s license number, hash tables help to quickly get information about the driver (i.e. name, address, age)</a:t>
            </a:r>
          </a:p>
          <a:p>
            <a:pPr marL="342900" indent="-342900">
              <a:lnSpc>
                <a:spcPct val="120000"/>
              </a:lnSpc>
              <a:spcBef>
                <a:spcPct val="20000"/>
              </a:spcBef>
              <a:buFont typeface="Arial" charset="0"/>
              <a:buChar char="•"/>
            </a:pPr>
            <a:r>
              <a:rPr lang="en-US" altLang="en-US" sz="2000">
                <a:latin typeface="Calibri" pitchFamily="34" charset="0"/>
              </a:rPr>
              <a:t>Hashing technique is for compiler symbol tables in C++. The compiler uses a symbol table to keep a record of the user-defined symbols in a C++ program. Hashing facilitates the compiler to quickly look up variable names and other attributes associated with symbols </a:t>
            </a:r>
          </a:p>
          <a:p>
            <a:pPr marL="342900" indent="-342900">
              <a:lnSpc>
                <a:spcPct val="120000"/>
              </a:lnSpc>
              <a:spcBef>
                <a:spcPct val="20000"/>
              </a:spcBef>
              <a:buFont typeface="Arial" charset="0"/>
              <a:buChar char="•"/>
            </a:pPr>
            <a:r>
              <a:rPr lang="en-US" altLang="en-US" sz="2000">
                <a:latin typeface="Calibri" pitchFamily="34" charset="0"/>
              </a:rPr>
              <a:t>Hashing is also widely being used for internet search engines.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Hash Table </a:t>
            </a:r>
          </a:p>
        </p:txBody>
      </p:sp>
      <p:sp>
        <p:nvSpPr>
          <p:cNvPr id="12291" name="Rectangle 3"/>
          <p:cNvSpPr txBox="1">
            <a:spLocks noChangeArrowheads="1"/>
          </p:cNvSpPr>
          <p:nvPr/>
        </p:nvSpPr>
        <p:spPr bwMode="auto">
          <a:xfrm>
            <a:off x="152400" y="990600"/>
            <a:ext cx="8839200" cy="2455863"/>
          </a:xfrm>
          <a:prstGeom prst="rect">
            <a:avLst/>
          </a:prstGeom>
          <a:noFill/>
          <a:ln w="9525">
            <a:noFill/>
            <a:miter lim="800000"/>
            <a:headEnd/>
            <a:tailEnd/>
          </a:ln>
        </p:spPr>
        <p:txBody>
          <a:bodyPr/>
          <a:lstStyle/>
          <a:p>
            <a:pPr marL="342900" indent="-342900">
              <a:lnSpc>
                <a:spcPct val="120000"/>
              </a:lnSpc>
              <a:spcBef>
                <a:spcPct val="20000"/>
              </a:spcBef>
              <a:buFont typeface="Arial" charset="0"/>
              <a:buChar char="•"/>
            </a:pPr>
            <a:r>
              <a:rPr lang="en-US" altLang="en-US" sz="2200" dirty="0">
                <a:latin typeface="Calibri" pitchFamily="34" charset="0"/>
              </a:rPr>
              <a:t>Hash Table is a data structure in which keys are mapped to array positions by a hash function. </a:t>
            </a:r>
          </a:p>
          <a:p>
            <a:pPr marL="342900" indent="-342900">
              <a:lnSpc>
                <a:spcPct val="120000"/>
              </a:lnSpc>
              <a:spcBef>
                <a:spcPct val="20000"/>
              </a:spcBef>
              <a:buFont typeface="Arial" charset="0"/>
              <a:buChar char="•"/>
            </a:pPr>
            <a:endParaRPr lang="en-US" altLang="en-US" sz="800" dirty="0">
              <a:latin typeface="Calibri" pitchFamily="34" charset="0"/>
            </a:endParaRPr>
          </a:p>
          <a:p>
            <a:pPr marL="342900" indent="-342900">
              <a:lnSpc>
                <a:spcPct val="120000"/>
              </a:lnSpc>
              <a:spcBef>
                <a:spcPct val="20000"/>
              </a:spcBef>
              <a:buFont typeface="Arial" charset="0"/>
              <a:buChar char="•"/>
            </a:pPr>
            <a:r>
              <a:rPr lang="en-US" altLang="en-US" sz="2200" dirty="0">
                <a:latin typeface="Calibri" pitchFamily="34" charset="0"/>
              </a:rPr>
              <a:t>A value stored in the Hash Table can be searched in O(1) time using a hash function to generate an address from the key (by producing the index of the array where the value is stored). </a:t>
            </a:r>
          </a:p>
          <a:p>
            <a:pPr marL="342900" indent="-342900">
              <a:lnSpc>
                <a:spcPct val="120000"/>
              </a:lnSpc>
              <a:spcBef>
                <a:spcPct val="20000"/>
              </a:spcBef>
              <a:buFont typeface="Arial" charset="0"/>
              <a:buChar char="•"/>
            </a:pPr>
            <a:endParaRPr lang="en-US" altLang="en-US" sz="800" dirty="0">
              <a:latin typeface="Calibri" pitchFamily="34" charset="0"/>
            </a:endParaRPr>
          </a:p>
          <a:p>
            <a:pPr marL="342900" indent="-342900">
              <a:lnSpc>
                <a:spcPct val="120000"/>
              </a:lnSpc>
              <a:spcBef>
                <a:spcPct val="20000"/>
              </a:spcBef>
              <a:buFont typeface="Arial" charset="0"/>
              <a:buChar char="•"/>
            </a:pPr>
            <a:r>
              <a:rPr lang="en-US" altLang="en-US" sz="2200" dirty="0">
                <a:latin typeface="Calibri" pitchFamily="34" charset="0"/>
              </a:rPr>
              <a:t>Look at the figure which shows a direct correspondence between the key and the index of the array. This concept is useful when the total universe of keys is small and when most of the keys are actually used from the whole set of keys. This is equivalent to our first example, where there are 100 keys for 100 employees.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Hash Table </a:t>
            </a:r>
          </a:p>
        </p:txBody>
      </p:sp>
      <p:grpSp>
        <p:nvGrpSpPr>
          <p:cNvPr id="2" name="Group 1"/>
          <p:cNvGrpSpPr>
            <a:grpSpLocks/>
          </p:cNvGrpSpPr>
          <p:nvPr/>
        </p:nvGrpSpPr>
        <p:grpSpPr bwMode="auto">
          <a:xfrm>
            <a:off x="1219200" y="2438400"/>
            <a:ext cx="5410200" cy="2438400"/>
            <a:chOff x="1219200" y="2438400"/>
            <a:chExt cx="5410200" cy="2438400"/>
          </a:xfrm>
        </p:grpSpPr>
        <p:sp>
          <p:nvSpPr>
            <p:cNvPr id="13316" name="Oval 4"/>
            <p:cNvSpPr>
              <a:spLocks noChangeArrowheads="1"/>
            </p:cNvSpPr>
            <p:nvPr/>
          </p:nvSpPr>
          <p:spPr bwMode="auto">
            <a:xfrm>
              <a:off x="1219200" y="2820988"/>
              <a:ext cx="3200400" cy="1600200"/>
            </a:xfrm>
            <a:prstGeom prst="ellipse">
              <a:avLst/>
            </a:prstGeom>
            <a:solidFill>
              <a:srgbClr val="FFFFFF"/>
            </a:solidFill>
            <a:ln w="9525">
              <a:solidFill>
                <a:schemeClr val="tx1"/>
              </a:solidFill>
              <a:round/>
              <a:headEnd/>
              <a:tailEnd/>
            </a:ln>
          </p:spPr>
          <p:txBody>
            <a:bodyPr/>
            <a:lstStyle/>
            <a:p>
              <a:pPr eaLnBrk="0" hangingPunct="0"/>
              <a:r>
                <a:rPr lang="en-US" altLang="en-US" sz="1000" b="1">
                  <a:solidFill>
                    <a:srgbClr val="993300"/>
                  </a:solidFill>
                  <a:latin typeface="Tahoma" pitchFamily="34" charset="0"/>
                </a:rPr>
                <a:t>Universe of keys (U)</a:t>
              </a:r>
              <a:r>
                <a:rPr lang="en-US" altLang="en-US" sz="800" b="1">
                  <a:solidFill>
                    <a:srgbClr val="993300"/>
                  </a:solidFill>
                  <a:latin typeface="Tahoma" pitchFamily="34" charset="0"/>
                </a:rPr>
                <a:t>                                 9 </a:t>
              </a:r>
            </a:p>
            <a:p>
              <a:pPr eaLnBrk="0" hangingPunct="0"/>
              <a:r>
                <a:rPr lang="en-US" altLang="en-US" sz="800" b="1">
                  <a:solidFill>
                    <a:srgbClr val="993300"/>
                  </a:solidFill>
                  <a:latin typeface="Tahoma" pitchFamily="34" charset="0"/>
                </a:rPr>
                <a:t>0  5     10				       </a:t>
              </a:r>
            </a:p>
            <a:p>
              <a:pPr eaLnBrk="0" hangingPunct="0"/>
              <a:r>
                <a:rPr lang="en-US" altLang="en-US" sz="800" b="1">
                  <a:solidFill>
                    <a:srgbClr val="993300"/>
                  </a:solidFill>
                  <a:latin typeface="Tahoma" pitchFamily="34" charset="0"/>
                </a:rPr>
                <a:t>2    </a:t>
              </a:r>
            </a:p>
            <a:p>
              <a:pPr eaLnBrk="0" hangingPunct="0"/>
              <a:r>
                <a:rPr lang="en-US" altLang="en-US" sz="800" b="1">
                  <a:solidFill>
                    <a:srgbClr val="993300"/>
                  </a:solidFill>
                  <a:latin typeface="Tahoma" pitchFamily="34" charset="0"/>
                </a:rPr>
                <a:t>5</a:t>
              </a:r>
            </a:p>
            <a:p>
              <a:pPr eaLnBrk="0" hangingPunct="0"/>
              <a:endParaRPr lang="en-US" altLang="en-US" sz="800" b="1">
                <a:solidFill>
                  <a:srgbClr val="993300"/>
                </a:solidFill>
                <a:latin typeface="Tahoma" pitchFamily="34" charset="0"/>
              </a:endParaRPr>
            </a:p>
            <a:p>
              <a:pPr eaLnBrk="0" hangingPunct="0"/>
              <a:r>
                <a:rPr lang="en-US" altLang="en-US" sz="800" b="1">
                  <a:solidFill>
                    <a:srgbClr val="993300"/>
                  </a:solidFill>
                  <a:latin typeface="Tahoma" pitchFamily="34" charset="0"/>
                </a:rPr>
                <a:t>9</a:t>
              </a:r>
            </a:p>
            <a:p>
              <a:pPr eaLnBrk="0" hangingPunct="0"/>
              <a:endParaRPr lang="en-US" altLang="en-US" sz="800" b="1">
                <a:solidFill>
                  <a:srgbClr val="993300"/>
                </a:solidFill>
                <a:latin typeface="Tahoma" pitchFamily="34" charset="0"/>
              </a:endParaRPr>
            </a:p>
            <a:p>
              <a:pPr eaLnBrk="0" hangingPunct="0"/>
              <a:r>
                <a:rPr lang="en-US" altLang="en-US" sz="800">
                  <a:solidFill>
                    <a:srgbClr val="993300"/>
                  </a:solidFill>
                  <a:latin typeface="Tahoma" pitchFamily="34" charset="0"/>
                </a:rPr>
                <a:t>	1</a:t>
              </a:r>
              <a:endParaRPr lang="en-US" altLang="en-US">
                <a:solidFill>
                  <a:srgbClr val="993300"/>
                </a:solidFill>
                <a:latin typeface="Tahoma" pitchFamily="34" charset="0"/>
              </a:endParaRPr>
            </a:p>
          </p:txBody>
        </p:sp>
        <p:sp>
          <p:nvSpPr>
            <p:cNvPr id="13317" name="Oval 5"/>
            <p:cNvSpPr>
              <a:spLocks noChangeArrowheads="1"/>
            </p:cNvSpPr>
            <p:nvPr/>
          </p:nvSpPr>
          <p:spPr bwMode="auto">
            <a:xfrm>
              <a:off x="2133600" y="3278188"/>
              <a:ext cx="1485900" cy="1028700"/>
            </a:xfrm>
            <a:prstGeom prst="ellipse">
              <a:avLst/>
            </a:prstGeom>
            <a:solidFill>
              <a:srgbClr val="FFFFFF"/>
            </a:solidFill>
            <a:ln w="9525">
              <a:solidFill>
                <a:schemeClr val="tx1"/>
              </a:solidFill>
              <a:round/>
              <a:headEnd/>
              <a:tailEnd/>
            </a:ln>
          </p:spPr>
          <p:txBody>
            <a:bodyPr/>
            <a:lstStyle/>
            <a:p>
              <a:pPr eaLnBrk="0" hangingPunct="0"/>
              <a:r>
                <a:rPr lang="en-US" altLang="en-US" sz="1000" b="1">
                  <a:solidFill>
                    <a:srgbClr val="993300"/>
                  </a:solidFill>
                  <a:latin typeface="Tahoma" pitchFamily="34" charset="0"/>
                </a:rPr>
                <a:t>Actual Keys used (K)</a:t>
              </a:r>
            </a:p>
            <a:p>
              <a:pPr eaLnBrk="0" hangingPunct="0"/>
              <a:endParaRPr lang="en-US" altLang="en-US" sz="800" b="1">
                <a:solidFill>
                  <a:srgbClr val="993300"/>
                </a:solidFill>
                <a:latin typeface="Tahoma" pitchFamily="34" charset="0"/>
              </a:endParaRPr>
            </a:p>
            <a:p>
              <a:pPr eaLnBrk="0" hangingPunct="0"/>
              <a:r>
                <a:rPr lang="en-US" altLang="en-US" sz="800" b="1">
                  <a:solidFill>
                    <a:srgbClr val="993300"/>
                  </a:solidFill>
                  <a:latin typeface="Tahoma" pitchFamily="34" charset="0"/>
                </a:rPr>
                <a:t>1    3        4	      6      7       8      </a:t>
              </a:r>
              <a:endParaRPr lang="en-US" altLang="en-US" b="1">
                <a:solidFill>
                  <a:srgbClr val="993300"/>
                </a:solidFill>
                <a:latin typeface="Tahoma" pitchFamily="34" charset="0"/>
              </a:endParaRPr>
            </a:p>
          </p:txBody>
        </p:sp>
        <p:sp>
          <p:nvSpPr>
            <p:cNvPr id="13318" name="Line 6"/>
            <p:cNvSpPr>
              <a:spLocks noChangeShapeType="1"/>
            </p:cNvSpPr>
            <p:nvPr/>
          </p:nvSpPr>
          <p:spPr bwMode="auto">
            <a:xfrm flipV="1">
              <a:off x="2705100" y="2744788"/>
              <a:ext cx="2476500" cy="1257300"/>
            </a:xfrm>
            <a:prstGeom prst="line">
              <a:avLst/>
            </a:prstGeom>
            <a:noFill/>
            <a:ln w="9525">
              <a:solidFill>
                <a:schemeClr val="tx1"/>
              </a:solidFill>
              <a:round/>
              <a:headEnd/>
              <a:tailEnd type="triangle" w="med" len="med"/>
            </a:ln>
          </p:spPr>
          <p:txBody>
            <a:bodyPr/>
            <a:lstStyle/>
            <a:p>
              <a:endParaRPr lang="en-IN"/>
            </a:p>
          </p:txBody>
        </p:sp>
        <p:sp>
          <p:nvSpPr>
            <p:cNvPr id="13319" name="Line 7"/>
            <p:cNvSpPr>
              <a:spLocks noChangeShapeType="1"/>
            </p:cNvSpPr>
            <p:nvPr/>
          </p:nvSpPr>
          <p:spPr bwMode="auto">
            <a:xfrm flipV="1">
              <a:off x="2819400" y="3316288"/>
              <a:ext cx="2400300" cy="685800"/>
            </a:xfrm>
            <a:prstGeom prst="line">
              <a:avLst/>
            </a:prstGeom>
            <a:noFill/>
            <a:ln w="9525">
              <a:solidFill>
                <a:schemeClr val="tx1"/>
              </a:solidFill>
              <a:round/>
              <a:headEnd/>
              <a:tailEnd type="triangle" w="med" len="med"/>
            </a:ln>
          </p:spPr>
          <p:txBody>
            <a:bodyPr/>
            <a:lstStyle/>
            <a:p>
              <a:endParaRPr lang="en-IN"/>
            </a:p>
          </p:txBody>
        </p:sp>
        <p:sp>
          <p:nvSpPr>
            <p:cNvPr id="13320" name="Line 8"/>
            <p:cNvSpPr>
              <a:spLocks noChangeShapeType="1"/>
            </p:cNvSpPr>
            <p:nvPr/>
          </p:nvSpPr>
          <p:spPr bwMode="auto">
            <a:xfrm flipV="1">
              <a:off x="3048000" y="3506788"/>
              <a:ext cx="2133600" cy="381000"/>
            </a:xfrm>
            <a:prstGeom prst="line">
              <a:avLst/>
            </a:prstGeom>
            <a:noFill/>
            <a:ln w="9525">
              <a:solidFill>
                <a:schemeClr val="tx1"/>
              </a:solidFill>
              <a:round/>
              <a:headEnd/>
              <a:tailEnd type="triangle" w="med" len="med"/>
            </a:ln>
          </p:spPr>
          <p:txBody>
            <a:bodyPr/>
            <a:lstStyle/>
            <a:p>
              <a:endParaRPr lang="en-IN"/>
            </a:p>
          </p:txBody>
        </p:sp>
        <p:sp>
          <p:nvSpPr>
            <p:cNvPr id="13321" name="Line 9"/>
            <p:cNvSpPr>
              <a:spLocks noChangeShapeType="1"/>
            </p:cNvSpPr>
            <p:nvPr/>
          </p:nvSpPr>
          <p:spPr bwMode="auto">
            <a:xfrm flipV="1">
              <a:off x="2705100" y="3963988"/>
              <a:ext cx="2552700" cy="152400"/>
            </a:xfrm>
            <a:prstGeom prst="line">
              <a:avLst/>
            </a:prstGeom>
            <a:noFill/>
            <a:ln w="9525">
              <a:solidFill>
                <a:schemeClr val="tx1"/>
              </a:solidFill>
              <a:round/>
              <a:headEnd/>
              <a:tailEnd type="triangle" w="med" len="med"/>
            </a:ln>
          </p:spPr>
          <p:txBody>
            <a:bodyPr/>
            <a:lstStyle/>
            <a:p>
              <a:endParaRPr lang="en-IN"/>
            </a:p>
          </p:txBody>
        </p:sp>
        <p:sp>
          <p:nvSpPr>
            <p:cNvPr id="13322" name="Line 10"/>
            <p:cNvSpPr>
              <a:spLocks noChangeShapeType="1"/>
            </p:cNvSpPr>
            <p:nvPr/>
          </p:nvSpPr>
          <p:spPr bwMode="auto">
            <a:xfrm>
              <a:off x="2819400" y="4116388"/>
              <a:ext cx="2362200" cy="152400"/>
            </a:xfrm>
            <a:prstGeom prst="line">
              <a:avLst/>
            </a:prstGeom>
            <a:noFill/>
            <a:ln w="9525">
              <a:solidFill>
                <a:schemeClr val="tx1"/>
              </a:solidFill>
              <a:round/>
              <a:headEnd/>
              <a:tailEnd type="triangle" w="med" len="med"/>
            </a:ln>
          </p:spPr>
          <p:txBody>
            <a:bodyPr/>
            <a:lstStyle/>
            <a:p>
              <a:endParaRPr lang="en-IN"/>
            </a:p>
          </p:txBody>
        </p:sp>
        <p:sp>
          <p:nvSpPr>
            <p:cNvPr id="13323" name="Line 11"/>
            <p:cNvSpPr>
              <a:spLocks noChangeShapeType="1"/>
            </p:cNvSpPr>
            <p:nvPr/>
          </p:nvSpPr>
          <p:spPr bwMode="auto">
            <a:xfrm>
              <a:off x="3048000" y="4116388"/>
              <a:ext cx="2133600" cy="381000"/>
            </a:xfrm>
            <a:prstGeom prst="line">
              <a:avLst/>
            </a:prstGeom>
            <a:noFill/>
            <a:ln w="9525">
              <a:solidFill>
                <a:schemeClr val="tx1"/>
              </a:solidFill>
              <a:round/>
              <a:headEnd/>
              <a:tailEnd type="triangle" w="med" len="med"/>
            </a:ln>
          </p:spPr>
          <p:txBody>
            <a:bodyPr/>
            <a:lstStyle/>
            <a:p>
              <a:endParaRPr lang="en-IN"/>
            </a:p>
          </p:txBody>
        </p:sp>
        <p:graphicFrame>
          <p:nvGraphicFramePr>
            <p:cNvPr id="14" name="Group 12"/>
            <p:cNvGraphicFramePr>
              <a:graphicFrameLocks/>
            </p:cNvGraphicFramePr>
            <p:nvPr/>
          </p:nvGraphicFramePr>
          <p:xfrm>
            <a:off x="5257800" y="2438400"/>
            <a:ext cx="1371600" cy="2438400"/>
          </p:xfrm>
          <a:graphic>
            <a:graphicData uri="http://schemas.openxmlformats.org/drawingml/2006/table">
              <a:tbl>
                <a:tblPr/>
                <a:tblGrid>
                  <a:gridCol w="414338"/>
                  <a:gridCol w="957262"/>
                </a:tblGrid>
                <a:tr h="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Times New Roman" pitchFamily="18" charset="0"/>
                            <a:cs typeface="Times New Roman" pitchFamily="18" charset="0"/>
                          </a:rPr>
                          <a:t>0</a:t>
                        </a:r>
                        <a:endParaRPr kumimoji="0" lang="en-US" sz="1000" b="1" i="0" u="none" strike="noStrike" cap="none" normalizeH="0" baseline="0" smtClean="0">
                          <a:ln>
                            <a:noFill/>
                          </a:ln>
                          <a:solidFill>
                            <a:srgbClr val="CC33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Times New Roman" pitchFamily="18" charset="0"/>
                            <a:cs typeface="Times New Roman" pitchFamily="18" charset="0"/>
                          </a:rPr>
                          <a:t>NULL</a:t>
                        </a:r>
                        <a:endParaRPr kumimoji="0" lang="en-US" sz="1000" b="1" i="0" u="none" strike="noStrike" cap="none" normalizeH="0" baseline="0" smtClean="0">
                          <a:ln>
                            <a:noFill/>
                          </a:ln>
                          <a:solidFill>
                            <a:srgbClr val="CC33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Times New Roman" pitchFamily="18" charset="0"/>
                            <a:cs typeface="Times New Roman" pitchFamily="18" charset="0"/>
                          </a:rPr>
                          <a:t>1</a:t>
                        </a:r>
                        <a:endParaRPr kumimoji="0" lang="en-US" sz="1000" b="1" i="0" u="none" strike="noStrike" cap="none" normalizeH="0" baseline="0" smtClean="0">
                          <a:ln>
                            <a:noFill/>
                          </a:ln>
                          <a:solidFill>
                            <a:srgbClr val="CC33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1" i="0" u="none" strike="noStrike" cap="none" normalizeH="0" baseline="0" smtClean="0">
                          <a:ln>
                            <a:noFill/>
                          </a:ln>
                          <a:solidFill>
                            <a:srgbClr val="CC33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Times New Roman" pitchFamily="18" charset="0"/>
                            <a:cs typeface="Times New Roman" pitchFamily="18" charset="0"/>
                          </a:rPr>
                          <a:t>2</a:t>
                        </a:r>
                        <a:endParaRPr kumimoji="0" lang="en-US" sz="1000" b="1" i="0" u="none" strike="noStrike" cap="none" normalizeH="0" baseline="0" smtClean="0">
                          <a:ln>
                            <a:noFill/>
                          </a:ln>
                          <a:solidFill>
                            <a:srgbClr val="CC33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Times New Roman" pitchFamily="18" charset="0"/>
                            <a:cs typeface="Times New Roman" pitchFamily="18" charset="0"/>
                          </a:rPr>
                          <a:t>NULL</a:t>
                        </a:r>
                        <a:endParaRPr kumimoji="0" lang="en-US" sz="1000" b="1" i="0" u="none" strike="noStrike" cap="none" normalizeH="0" baseline="0" smtClean="0">
                          <a:ln>
                            <a:noFill/>
                          </a:ln>
                          <a:solidFill>
                            <a:srgbClr val="CC33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Times New Roman" pitchFamily="18" charset="0"/>
                            <a:cs typeface="Times New Roman" pitchFamily="18" charset="0"/>
                          </a:rPr>
                          <a:t>3</a:t>
                        </a:r>
                        <a:endParaRPr kumimoji="0" lang="en-US" sz="1000" b="1" i="0" u="none" strike="noStrike" cap="none" normalizeH="0" baseline="0" smtClean="0">
                          <a:ln>
                            <a:noFill/>
                          </a:ln>
                          <a:solidFill>
                            <a:srgbClr val="CC33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1" i="0" u="none" strike="noStrike" cap="none" normalizeH="0" baseline="0" smtClean="0">
                          <a:ln>
                            <a:noFill/>
                          </a:ln>
                          <a:solidFill>
                            <a:srgbClr val="CC33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Times New Roman" pitchFamily="18" charset="0"/>
                            <a:cs typeface="Times New Roman" pitchFamily="18" charset="0"/>
                          </a:rPr>
                          <a:t>4</a:t>
                        </a:r>
                        <a:endParaRPr kumimoji="0" lang="en-US" sz="1000" b="1" i="0" u="none" strike="noStrike" cap="none" normalizeH="0" baseline="0" smtClean="0">
                          <a:ln>
                            <a:noFill/>
                          </a:ln>
                          <a:solidFill>
                            <a:srgbClr val="CC33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1" i="0" u="none" strike="noStrike" cap="none" normalizeH="0" baseline="0" smtClean="0">
                          <a:ln>
                            <a:noFill/>
                          </a:ln>
                          <a:solidFill>
                            <a:srgbClr val="CC33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Times New Roman" pitchFamily="18" charset="0"/>
                            <a:cs typeface="Times New Roman" pitchFamily="18" charset="0"/>
                          </a:rPr>
                          <a:t>5</a:t>
                        </a:r>
                        <a:endParaRPr kumimoji="0" lang="en-US" sz="1000" b="1" i="0" u="none" strike="noStrike" cap="none" normalizeH="0" baseline="0" smtClean="0">
                          <a:ln>
                            <a:noFill/>
                          </a:ln>
                          <a:solidFill>
                            <a:srgbClr val="CC33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Times New Roman" pitchFamily="18" charset="0"/>
                            <a:cs typeface="Times New Roman" pitchFamily="18" charset="0"/>
                          </a:rPr>
                          <a:t>NULL</a:t>
                        </a:r>
                        <a:endParaRPr kumimoji="0" lang="en-US" sz="1000" b="1" i="0" u="none" strike="noStrike" cap="none" normalizeH="0" baseline="0" smtClean="0">
                          <a:ln>
                            <a:noFill/>
                          </a:ln>
                          <a:solidFill>
                            <a:srgbClr val="CC33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Times New Roman" pitchFamily="18" charset="0"/>
                            <a:cs typeface="Times New Roman" pitchFamily="18" charset="0"/>
                          </a:rPr>
                          <a:t>6</a:t>
                        </a:r>
                        <a:endParaRPr kumimoji="0" lang="en-US" sz="1000" b="1" i="0" u="none" strike="noStrike" cap="none" normalizeH="0" baseline="0" smtClean="0">
                          <a:ln>
                            <a:noFill/>
                          </a:ln>
                          <a:solidFill>
                            <a:srgbClr val="CC33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1" i="0" u="none" strike="noStrike" cap="none" normalizeH="0" baseline="0" smtClean="0">
                          <a:ln>
                            <a:noFill/>
                          </a:ln>
                          <a:solidFill>
                            <a:srgbClr val="CC33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Times New Roman" pitchFamily="18" charset="0"/>
                            <a:cs typeface="Times New Roman" pitchFamily="18" charset="0"/>
                          </a:rPr>
                          <a:t>7</a:t>
                        </a:r>
                        <a:endParaRPr kumimoji="0" lang="en-US" sz="1000" b="1" i="0" u="none" strike="noStrike" cap="none" normalizeH="0" baseline="0" smtClean="0">
                          <a:ln>
                            <a:noFill/>
                          </a:ln>
                          <a:solidFill>
                            <a:srgbClr val="CC33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1" i="0" u="none" strike="noStrike" cap="none" normalizeH="0" baseline="0" smtClean="0">
                          <a:ln>
                            <a:noFill/>
                          </a:ln>
                          <a:solidFill>
                            <a:srgbClr val="CC33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180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Times New Roman" pitchFamily="18" charset="0"/>
                            <a:cs typeface="Times New Roman" pitchFamily="18" charset="0"/>
                          </a:rPr>
                          <a:t>8</a:t>
                        </a:r>
                        <a:endParaRPr kumimoji="0" lang="en-US" sz="1000" b="1" i="0" u="none" strike="noStrike" cap="none" normalizeH="0" baseline="0" smtClean="0">
                          <a:ln>
                            <a:noFill/>
                          </a:ln>
                          <a:solidFill>
                            <a:srgbClr val="CC33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1" i="0" u="none" strike="noStrike" cap="none" normalizeH="0" baseline="0" smtClean="0">
                          <a:ln>
                            <a:noFill/>
                          </a:ln>
                          <a:solidFill>
                            <a:srgbClr val="CC33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180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Times New Roman" pitchFamily="18" charset="0"/>
                            <a:cs typeface="Times New Roman" pitchFamily="18" charset="0"/>
                          </a:rPr>
                          <a:t>9</a:t>
                        </a:r>
                        <a:endParaRPr kumimoji="0" lang="en-US" sz="1000" b="1" i="0" u="none" strike="noStrike" cap="none" normalizeH="0" baseline="0" smtClean="0">
                          <a:ln>
                            <a:noFill/>
                          </a:ln>
                          <a:solidFill>
                            <a:srgbClr val="CC33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Times New Roman" pitchFamily="18" charset="0"/>
                            <a:cs typeface="Times New Roman" pitchFamily="18" charset="0"/>
                          </a:rPr>
                          <a:t>NULL</a:t>
                        </a:r>
                        <a:endParaRPr kumimoji="0" lang="en-US" sz="1000" b="1" i="0" u="none" strike="noStrike" cap="none" normalizeH="0" baseline="0" smtClean="0">
                          <a:ln>
                            <a:noFill/>
                          </a:ln>
                          <a:solidFill>
                            <a:srgbClr val="CC33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bl>
            </a:graphicData>
          </a:graphic>
        </p:graphicFrame>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Hash Table </a:t>
            </a:r>
          </a:p>
        </p:txBody>
      </p:sp>
      <p:sp>
        <p:nvSpPr>
          <p:cNvPr id="14339" name="Rectangle 2"/>
          <p:cNvSpPr txBox="1">
            <a:spLocks noChangeArrowheads="1"/>
          </p:cNvSpPr>
          <p:nvPr/>
        </p:nvSpPr>
        <p:spPr bwMode="auto">
          <a:xfrm>
            <a:off x="152400" y="1219200"/>
            <a:ext cx="8839200" cy="2133600"/>
          </a:xfrm>
          <a:prstGeom prst="rect">
            <a:avLst/>
          </a:prstGeom>
          <a:noFill/>
          <a:ln w="9525">
            <a:noFill/>
            <a:miter lim="800000"/>
            <a:headEnd/>
            <a:tailEnd/>
          </a:ln>
        </p:spPr>
        <p:txBody>
          <a:bodyPr/>
          <a:lstStyle/>
          <a:p>
            <a:pPr marL="342900" indent="-342900">
              <a:lnSpc>
                <a:spcPct val="120000"/>
              </a:lnSpc>
              <a:spcBef>
                <a:spcPct val="20000"/>
              </a:spcBef>
              <a:buFont typeface="Arial" charset="0"/>
              <a:buChar char="•"/>
            </a:pPr>
            <a:r>
              <a:rPr lang="en-US" altLang="en-US" sz="2200">
                <a:latin typeface="Calibri" pitchFamily="34" charset="0"/>
              </a:rPr>
              <a:t>However, when the set K of keys that are actually used is much smaller than that of U, a hash table consumes much less storage space. The storage requirement for a hash table is just O(k), where k is the number of keys actually used. </a:t>
            </a:r>
          </a:p>
          <a:p>
            <a:pPr marL="342900" indent="-342900">
              <a:lnSpc>
                <a:spcPct val="120000"/>
              </a:lnSpc>
              <a:spcBef>
                <a:spcPct val="20000"/>
              </a:spcBef>
              <a:buFont typeface="Arial" charset="0"/>
              <a:buChar char="•"/>
            </a:pPr>
            <a:endParaRPr lang="en-US" altLang="en-US" sz="2200">
              <a:latin typeface="Calibri" pitchFamily="34" charset="0"/>
            </a:endParaRPr>
          </a:p>
          <a:p>
            <a:pPr marL="342900" indent="-342900">
              <a:lnSpc>
                <a:spcPct val="120000"/>
              </a:lnSpc>
              <a:spcBef>
                <a:spcPct val="20000"/>
              </a:spcBef>
              <a:buFont typeface="Arial" charset="0"/>
              <a:buChar char="•"/>
            </a:pPr>
            <a:r>
              <a:rPr lang="en-US" altLang="en-US" sz="2200">
                <a:latin typeface="Calibri" pitchFamily="34" charset="0"/>
              </a:rPr>
              <a:t>In a hash table, an element with key k is stored at index h(k) not k. This means, a hash function h is used to calculate the index at which the element with key k will be stored. Thus, the process of mapping keys to appropriate locations (or indexes) in a hash table is called </a:t>
            </a:r>
            <a:r>
              <a:rPr lang="en-US" altLang="en-US" sz="2200" b="1" i="1">
                <a:latin typeface="Calibri" pitchFamily="34" charset="0"/>
              </a:rPr>
              <a:t>hashing</a:t>
            </a:r>
            <a:r>
              <a:rPr lang="en-US" altLang="en-US" sz="2200">
                <a:latin typeface="Calibri" pitchFamily="34" charset="0"/>
              </a:rPr>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Hash Table </a:t>
            </a:r>
          </a:p>
        </p:txBody>
      </p:sp>
      <p:grpSp>
        <p:nvGrpSpPr>
          <p:cNvPr id="2" name="Group 1"/>
          <p:cNvGrpSpPr>
            <a:grpSpLocks/>
          </p:cNvGrpSpPr>
          <p:nvPr/>
        </p:nvGrpSpPr>
        <p:grpSpPr bwMode="auto">
          <a:xfrm>
            <a:off x="1600200" y="1752600"/>
            <a:ext cx="4876800" cy="2463909"/>
            <a:chOff x="1600200" y="1752600"/>
            <a:chExt cx="4876800" cy="2464018"/>
          </a:xfrm>
        </p:grpSpPr>
        <p:sp>
          <p:nvSpPr>
            <p:cNvPr id="15365" name="Oval 3"/>
            <p:cNvSpPr>
              <a:spLocks noChangeArrowheads="1"/>
            </p:cNvSpPr>
            <p:nvPr/>
          </p:nvSpPr>
          <p:spPr bwMode="auto">
            <a:xfrm>
              <a:off x="1600200" y="2057400"/>
              <a:ext cx="3200400" cy="1600200"/>
            </a:xfrm>
            <a:prstGeom prst="ellipse">
              <a:avLst/>
            </a:prstGeom>
            <a:solidFill>
              <a:srgbClr val="FFFFFF"/>
            </a:solidFill>
            <a:ln w="9525">
              <a:solidFill>
                <a:schemeClr val="tx1"/>
              </a:solidFill>
              <a:round/>
              <a:headEnd/>
              <a:tailEnd/>
            </a:ln>
          </p:spPr>
          <p:txBody>
            <a:bodyPr/>
            <a:lstStyle/>
            <a:p>
              <a:pPr eaLnBrk="0" hangingPunct="0"/>
              <a:r>
                <a:rPr lang="en-US" altLang="en-US" sz="1000" b="1">
                  <a:solidFill>
                    <a:srgbClr val="993300"/>
                  </a:solidFill>
                  <a:latin typeface="Tahoma" pitchFamily="34" charset="0"/>
                </a:rPr>
                <a:t>Universe of keys (U)</a:t>
              </a:r>
              <a:r>
                <a:rPr lang="en-US" altLang="en-US" sz="800" b="1">
                  <a:solidFill>
                    <a:srgbClr val="993300"/>
                  </a:solidFill>
                  <a:latin typeface="Tahoma" pitchFamily="34" charset="0"/>
                </a:rPr>
                <a:t>	</a:t>
              </a:r>
              <a:r>
                <a:rPr lang="en-US" altLang="en-US" sz="800" b="1">
                  <a:solidFill>
                    <a:schemeClr val="bg2"/>
                  </a:solidFill>
                  <a:latin typeface="Tahoma" pitchFamily="34" charset="0"/>
                </a:rPr>
                <a:t>						</a:t>
              </a:r>
            </a:p>
            <a:p>
              <a:pPr eaLnBrk="0" hangingPunct="0"/>
              <a:r>
                <a:rPr lang="en-US" altLang="en-US" sz="800" b="1">
                  <a:solidFill>
                    <a:schemeClr val="bg2"/>
                  </a:solidFill>
                  <a:latin typeface="Tahoma" pitchFamily="34" charset="0"/>
                </a:rPr>
                <a:t>				</a:t>
              </a:r>
            </a:p>
            <a:p>
              <a:pPr eaLnBrk="0" hangingPunct="0"/>
              <a:endParaRPr lang="en-US" altLang="en-US" b="1">
                <a:solidFill>
                  <a:schemeClr val="bg2"/>
                </a:solidFill>
                <a:latin typeface="Tahoma" pitchFamily="34" charset="0"/>
              </a:endParaRPr>
            </a:p>
          </p:txBody>
        </p:sp>
        <p:sp>
          <p:nvSpPr>
            <p:cNvPr id="15366" name="Oval 4"/>
            <p:cNvSpPr>
              <a:spLocks noChangeArrowheads="1"/>
            </p:cNvSpPr>
            <p:nvPr/>
          </p:nvSpPr>
          <p:spPr bwMode="auto">
            <a:xfrm>
              <a:off x="2514600" y="2514600"/>
              <a:ext cx="1714500" cy="1028700"/>
            </a:xfrm>
            <a:prstGeom prst="ellipse">
              <a:avLst/>
            </a:prstGeom>
            <a:solidFill>
              <a:srgbClr val="FFFFFF"/>
            </a:solidFill>
            <a:ln w="9525">
              <a:solidFill>
                <a:schemeClr val="tx1"/>
              </a:solidFill>
              <a:round/>
              <a:headEnd/>
              <a:tailEnd/>
            </a:ln>
          </p:spPr>
          <p:txBody>
            <a:bodyPr/>
            <a:lstStyle/>
            <a:p>
              <a:pPr eaLnBrk="0" hangingPunct="0"/>
              <a:r>
                <a:rPr lang="en-US" altLang="en-US" sz="900" b="1">
                  <a:solidFill>
                    <a:srgbClr val="993300"/>
                  </a:solidFill>
                  <a:latin typeface="Tahoma" pitchFamily="34" charset="0"/>
                </a:rPr>
                <a:t>Actual Keys used (K)</a:t>
              </a:r>
            </a:p>
            <a:p>
              <a:pPr eaLnBrk="0" hangingPunct="0"/>
              <a:r>
                <a:rPr lang="en-US" altLang="en-US" sz="1000" b="1">
                  <a:solidFill>
                    <a:srgbClr val="993300"/>
                  </a:solidFill>
                  <a:latin typeface="Tahoma" pitchFamily="34" charset="0"/>
                </a:rPr>
                <a:t>k</a:t>
              </a:r>
              <a:r>
                <a:rPr lang="en-US" altLang="en-US" sz="1000" b="1" baseline="-25000">
                  <a:solidFill>
                    <a:srgbClr val="993300"/>
                  </a:solidFill>
                  <a:latin typeface="Tahoma" pitchFamily="34" charset="0"/>
                </a:rPr>
                <a:t>1</a:t>
              </a:r>
              <a:r>
                <a:rPr lang="en-US" altLang="en-US" sz="1000" b="1">
                  <a:solidFill>
                    <a:srgbClr val="993300"/>
                  </a:solidFill>
                  <a:latin typeface="Tahoma" pitchFamily="34" charset="0"/>
                </a:rPr>
                <a:t>     k</a:t>
              </a:r>
              <a:r>
                <a:rPr lang="en-US" altLang="en-US" sz="1000" b="1" baseline="-25000">
                  <a:solidFill>
                    <a:srgbClr val="993300"/>
                  </a:solidFill>
                  <a:latin typeface="Tahoma" pitchFamily="34" charset="0"/>
                </a:rPr>
                <a:t>2 </a:t>
              </a:r>
              <a:r>
                <a:rPr lang="en-US" altLang="en-US" sz="1000" b="1">
                  <a:solidFill>
                    <a:srgbClr val="993300"/>
                  </a:solidFill>
                  <a:latin typeface="Tahoma" pitchFamily="34" charset="0"/>
                </a:rPr>
                <a:t>    k</a:t>
              </a:r>
              <a:r>
                <a:rPr lang="en-US" altLang="en-US" sz="1000" b="1" baseline="-25000">
                  <a:solidFill>
                    <a:srgbClr val="993300"/>
                  </a:solidFill>
                  <a:latin typeface="Tahoma" pitchFamily="34" charset="0"/>
                </a:rPr>
                <a:t>3</a:t>
              </a:r>
              <a:r>
                <a:rPr lang="en-US" altLang="en-US" sz="1000" b="1">
                  <a:solidFill>
                    <a:srgbClr val="993300"/>
                  </a:solidFill>
                  <a:latin typeface="Tahoma" pitchFamily="34" charset="0"/>
                </a:rPr>
                <a:t>        k</a:t>
              </a:r>
              <a:r>
                <a:rPr lang="en-US" altLang="en-US" sz="1000" b="1" baseline="-25000">
                  <a:solidFill>
                    <a:srgbClr val="993300"/>
                  </a:solidFill>
                  <a:latin typeface="Tahoma" pitchFamily="34" charset="0"/>
                </a:rPr>
                <a:t>4</a:t>
              </a:r>
              <a:r>
                <a:rPr lang="en-US" altLang="en-US" sz="1000" b="1">
                  <a:solidFill>
                    <a:srgbClr val="993300"/>
                  </a:solidFill>
                  <a:latin typeface="Tahoma" pitchFamily="34" charset="0"/>
                </a:rPr>
                <a:t>	       k</a:t>
              </a:r>
              <a:r>
                <a:rPr lang="en-US" altLang="en-US" sz="1000" b="1" baseline="-25000">
                  <a:solidFill>
                    <a:srgbClr val="993300"/>
                  </a:solidFill>
                  <a:latin typeface="Tahoma" pitchFamily="34" charset="0"/>
                </a:rPr>
                <a:t>5 </a:t>
              </a:r>
              <a:r>
                <a:rPr lang="en-US" altLang="en-US" sz="1000" b="1">
                  <a:solidFill>
                    <a:srgbClr val="993300"/>
                  </a:solidFill>
                  <a:latin typeface="Tahoma" pitchFamily="34" charset="0"/>
                </a:rPr>
                <a:t>       k</a:t>
              </a:r>
              <a:r>
                <a:rPr lang="en-US" altLang="en-US" sz="1000" b="1" baseline="-25000">
                  <a:solidFill>
                    <a:srgbClr val="993300"/>
                  </a:solidFill>
                  <a:latin typeface="Tahoma" pitchFamily="34" charset="0"/>
                </a:rPr>
                <a:t>6</a:t>
              </a:r>
              <a:r>
                <a:rPr lang="en-US" altLang="en-US" sz="1000" b="1">
                  <a:solidFill>
                    <a:schemeClr val="bg2"/>
                  </a:solidFill>
                  <a:latin typeface="Tahoma" pitchFamily="34" charset="0"/>
                </a:rPr>
                <a:t>	</a:t>
              </a:r>
              <a:r>
                <a:rPr lang="en-US" altLang="en-US" sz="1000">
                  <a:latin typeface="Tahoma" pitchFamily="34" charset="0"/>
                </a:rPr>
                <a:t>    k</a:t>
              </a:r>
              <a:r>
                <a:rPr lang="en-US" altLang="en-US" sz="1000" baseline="-25000">
                  <a:latin typeface="Tahoma" pitchFamily="34" charset="0"/>
                </a:rPr>
                <a:t>7</a:t>
              </a:r>
              <a:r>
                <a:rPr lang="en-US" altLang="en-US" sz="1000">
                  <a:latin typeface="Tahoma" pitchFamily="34" charset="0"/>
                </a:rPr>
                <a:t>	</a:t>
              </a:r>
              <a:endParaRPr lang="en-US" altLang="en-US">
                <a:latin typeface="Tahoma" pitchFamily="34" charset="0"/>
              </a:endParaRPr>
            </a:p>
          </p:txBody>
        </p:sp>
        <p:sp>
          <p:nvSpPr>
            <p:cNvPr id="15367" name="Line 5"/>
            <p:cNvSpPr>
              <a:spLocks noChangeShapeType="1"/>
            </p:cNvSpPr>
            <p:nvPr/>
          </p:nvSpPr>
          <p:spPr bwMode="auto">
            <a:xfrm flipV="1">
              <a:off x="2819400" y="1981200"/>
              <a:ext cx="2514600" cy="1257300"/>
            </a:xfrm>
            <a:prstGeom prst="line">
              <a:avLst/>
            </a:prstGeom>
            <a:noFill/>
            <a:ln w="9525">
              <a:solidFill>
                <a:schemeClr val="tx1"/>
              </a:solidFill>
              <a:round/>
              <a:headEnd/>
              <a:tailEnd type="triangle" w="med" len="med"/>
            </a:ln>
          </p:spPr>
          <p:txBody>
            <a:bodyPr/>
            <a:lstStyle/>
            <a:p>
              <a:endParaRPr lang="en-IN"/>
            </a:p>
          </p:txBody>
        </p:sp>
        <p:sp>
          <p:nvSpPr>
            <p:cNvPr id="15368" name="Line 6"/>
            <p:cNvSpPr>
              <a:spLocks noChangeShapeType="1"/>
            </p:cNvSpPr>
            <p:nvPr/>
          </p:nvSpPr>
          <p:spPr bwMode="auto">
            <a:xfrm flipV="1">
              <a:off x="3048000" y="2552700"/>
              <a:ext cx="2286000" cy="685800"/>
            </a:xfrm>
            <a:prstGeom prst="line">
              <a:avLst/>
            </a:prstGeom>
            <a:noFill/>
            <a:ln w="9525">
              <a:solidFill>
                <a:schemeClr val="tx1"/>
              </a:solidFill>
              <a:round/>
              <a:headEnd/>
              <a:tailEnd type="triangle" w="med" len="med"/>
            </a:ln>
          </p:spPr>
          <p:txBody>
            <a:bodyPr/>
            <a:lstStyle/>
            <a:p>
              <a:endParaRPr lang="en-IN"/>
            </a:p>
          </p:txBody>
        </p:sp>
        <p:sp>
          <p:nvSpPr>
            <p:cNvPr id="15369" name="Line 7"/>
            <p:cNvSpPr>
              <a:spLocks noChangeShapeType="1"/>
            </p:cNvSpPr>
            <p:nvPr/>
          </p:nvSpPr>
          <p:spPr bwMode="auto">
            <a:xfrm flipV="1">
              <a:off x="3390900" y="2362200"/>
              <a:ext cx="1943100" cy="762000"/>
            </a:xfrm>
            <a:prstGeom prst="line">
              <a:avLst/>
            </a:prstGeom>
            <a:noFill/>
            <a:ln w="9525">
              <a:solidFill>
                <a:schemeClr val="tx1"/>
              </a:solidFill>
              <a:round/>
              <a:headEnd/>
              <a:tailEnd type="triangle" w="med" len="med"/>
            </a:ln>
          </p:spPr>
          <p:txBody>
            <a:bodyPr/>
            <a:lstStyle/>
            <a:p>
              <a:endParaRPr lang="en-IN"/>
            </a:p>
          </p:txBody>
        </p:sp>
        <p:sp>
          <p:nvSpPr>
            <p:cNvPr id="15370" name="Line 8"/>
            <p:cNvSpPr>
              <a:spLocks noChangeShapeType="1"/>
            </p:cNvSpPr>
            <p:nvPr/>
          </p:nvSpPr>
          <p:spPr bwMode="auto">
            <a:xfrm>
              <a:off x="2933700" y="3467100"/>
              <a:ext cx="2400300" cy="647700"/>
            </a:xfrm>
            <a:prstGeom prst="line">
              <a:avLst/>
            </a:prstGeom>
            <a:noFill/>
            <a:ln w="9525">
              <a:solidFill>
                <a:schemeClr val="tx1"/>
              </a:solidFill>
              <a:round/>
              <a:headEnd/>
              <a:tailEnd type="triangle" w="med" len="med"/>
            </a:ln>
          </p:spPr>
          <p:txBody>
            <a:bodyPr/>
            <a:lstStyle/>
            <a:p>
              <a:endParaRPr lang="en-IN"/>
            </a:p>
          </p:txBody>
        </p:sp>
        <p:sp>
          <p:nvSpPr>
            <p:cNvPr id="15371" name="Line 9"/>
            <p:cNvSpPr>
              <a:spLocks noChangeShapeType="1"/>
            </p:cNvSpPr>
            <p:nvPr/>
          </p:nvSpPr>
          <p:spPr bwMode="auto">
            <a:xfrm>
              <a:off x="3733800" y="3238500"/>
              <a:ext cx="1524000" cy="266700"/>
            </a:xfrm>
            <a:prstGeom prst="line">
              <a:avLst/>
            </a:prstGeom>
            <a:noFill/>
            <a:ln w="9525">
              <a:solidFill>
                <a:schemeClr val="tx1"/>
              </a:solidFill>
              <a:round/>
              <a:headEnd/>
              <a:tailEnd type="triangle" w="med" len="med"/>
            </a:ln>
          </p:spPr>
          <p:txBody>
            <a:bodyPr/>
            <a:lstStyle/>
            <a:p>
              <a:endParaRPr lang="en-IN"/>
            </a:p>
          </p:txBody>
        </p:sp>
        <p:sp>
          <p:nvSpPr>
            <p:cNvPr id="15372" name="Line 10"/>
            <p:cNvSpPr>
              <a:spLocks noChangeShapeType="1"/>
            </p:cNvSpPr>
            <p:nvPr/>
          </p:nvSpPr>
          <p:spPr bwMode="auto">
            <a:xfrm>
              <a:off x="3619500" y="3352800"/>
              <a:ext cx="1714500" cy="457200"/>
            </a:xfrm>
            <a:prstGeom prst="line">
              <a:avLst/>
            </a:prstGeom>
            <a:noFill/>
            <a:ln w="9525">
              <a:solidFill>
                <a:schemeClr val="tx1"/>
              </a:solidFill>
              <a:round/>
              <a:headEnd/>
              <a:tailEnd type="triangle" w="med" len="med"/>
            </a:ln>
          </p:spPr>
          <p:txBody>
            <a:bodyPr/>
            <a:lstStyle/>
            <a:p>
              <a:endParaRPr lang="en-IN"/>
            </a:p>
          </p:txBody>
        </p:sp>
        <p:sp>
          <p:nvSpPr>
            <p:cNvPr id="15373" name="Line 11"/>
            <p:cNvSpPr>
              <a:spLocks noChangeShapeType="1"/>
            </p:cNvSpPr>
            <p:nvPr/>
          </p:nvSpPr>
          <p:spPr bwMode="auto">
            <a:xfrm>
              <a:off x="3505200" y="3467100"/>
              <a:ext cx="1714500" cy="342900"/>
            </a:xfrm>
            <a:prstGeom prst="line">
              <a:avLst/>
            </a:prstGeom>
            <a:noFill/>
            <a:ln w="9525">
              <a:solidFill>
                <a:schemeClr val="tx1"/>
              </a:solidFill>
              <a:round/>
              <a:headEnd/>
              <a:tailEnd type="triangle" w="med" len="med"/>
            </a:ln>
          </p:spPr>
          <p:txBody>
            <a:bodyPr/>
            <a:lstStyle/>
            <a:p>
              <a:endParaRPr lang="en-IN"/>
            </a:p>
          </p:txBody>
        </p:sp>
        <p:graphicFrame>
          <p:nvGraphicFramePr>
            <p:cNvPr id="14" name="Group 12"/>
            <p:cNvGraphicFramePr>
              <a:graphicFrameLocks/>
            </p:cNvGraphicFramePr>
            <p:nvPr/>
          </p:nvGraphicFramePr>
          <p:xfrm>
            <a:off x="5334000" y="1752600"/>
            <a:ext cx="1143000" cy="2464018"/>
          </p:xfrm>
          <a:graphic>
            <a:graphicData uri="http://schemas.openxmlformats.org/drawingml/2006/table">
              <a:tbl>
                <a:tblPr/>
                <a:tblGrid>
                  <a:gridCol w="533400"/>
                  <a:gridCol w="609600"/>
                </a:tblGrid>
                <a:tr h="24378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Times New Roman" pitchFamily="18" charset="0"/>
                            <a:cs typeface="Times New Roman" pitchFamily="18" charset="0"/>
                          </a:rPr>
                          <a:t>0</a:t>
                        </a:r>
                        <a:endParaRPr kumimoji="0" lang="en-US" sz="1000" b="1" i="0" u="none" strike="noStrike" cap="none" normalizeH="0" baseline="0" smtClean="0">
                          <a:ln>
                            <a:noFill/>
                          </a:ln>
                          <a:solidFill>
                            <a:srgbClr val="CC3300"/>
                          </a:solidFill>
                          <a:effectLst/>
                          <a:latin typeface="Arial" charset="0"/>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1" i="0" u="none" strike="noStrike" cap="none" normalizeH="0" baseline="0" smtClean="0">
                          <a:ln>
                            <a:noFill/>
                          </a:ln>
                          <a:solidFill>
                            <a:srgbClr val="CC3300"/>
                          </a:solidFill>
                          <a:effectLst/>
                          <a:latin typeface="Arial" charset="0"/>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24378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Times New Roman" pitchFamily="18" charset="0"/>
                            <a:cs typeface="Times New Roman" pitchFamily="18" charset="0"/>
                          </a:rPr>
                          <a:t>1</a:t>
                        </a:r>
                        <a:endParaRPr kumimoji="0" lang="en-US" sz="1000" b="1" i="0" u="none" strike="noStrike" cap="none" normalizeH="0" baseline="0" smtClean="0">
                          <a:ln>
                            <a:noFill/>
                          </a:ln>
                          <a:solidFill>
                            <a:srgbClr val="CC3300"/>
                          </a:solidFill>
                          <a:effectLst/>
                          <a:latin typeface="Arial" charset="0"/>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Times New Roman" pitchFamily="18" charset="0"/>
                            <a:cs typeface="Times New Roman" pitchFamily="18" charset="0"/>
                          </a:rPr>
                          <a:t>NULL</a:t>
                        </a:r>
                        <a:endParaRPr kumimoji="0" lang="en-US" sz="1000" b="1" i="0" u="none" strike="noStrike" cap="none" normalizeH="0" baseline="0" smtClean="0">
                          <a:ln>
                            <a:noFill/>
                          </a:ln>
                          <a:solidFill>
                            <a:srgbClr val="CC3300"/>
                          </a:solidFill>
                          <a:effectLst/>
                          <a:latin typeface="Arial" charset="0"/>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24378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Times New Roman" pitchFamily="18" charset="0"/>
                            <a:cs typeface="Times New Roman" pitchFamily="18" charset="0"/>
                          </a:rPr>
                          <a:t>2</a:t>
                        </a:r>
                        <a:endParaRPr kumimoji="0" lang="en-US" sz="1000" b="1" i="0" u="none" strike="noStrike" cap="none" normalizeH="0" baseline="0" smtClean="0">
                          <a:ln>
                            <a:noFill/>
                          </a:ln>
                          <a:solidFill>
                            <a:srgbClr val="CC3300"/>
                          </a:solidFill>
                          <a:effectLst/>
                          <a:latin typeface="Arial" charset="0"/>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1" i="0" u="none" strike="noStrike" cap="none" normalizeH="0" baseline="0" smtClean="0">
                          <a:ln>
                            <a:noFill/>
                          </a:ln>
                          <a:solidFill>
                            <a:srgbClr val="CC3300"/>
                          </a:solidFill>
                          <a:effectLst/>
                          <a:latin typeface="Arial" charset="0"/>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26974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Times New Roman" pitchFamily="18" charset="0"/>
                            <a:cs typeface="Times New Roman" pitchFamily="18" charset="0"/>
                          </a:rPr>
                          <a:t>3</a:t>
                        </a:r>
                        <a:endParaRPr kumimoji="0" lang="en-US" sz="1000" b="1" i="0" u="none" strike="noStrike" cap="none" normalizeH="0" baseline="0" smtClean="0">
                          <a:ln>
                            <a:noFill/>
                          </a:ln>
                          <a:solidFill>
                            <a:srgbClr val="CC3300"/>
                          </a:solidFill>
                          <a:effectLst/>
                          <a:latin typeface="Arial" charset="0"/>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1" i="0" u="none" strike="noStrike" cap="none" normalizeH="0" baseline="0" smtClean="0">
                          <a:ln>
                            <a:noFill/>
                          </a:ln>
                          <a:solidFill>
                            <a:srgbClr val="CC3300"/>
                          </a:solidFill>
                          <a:effectLst/>
                          <a:latin typeface="Arial" charset="0"/>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24378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Times New Roman" pitchFamily="18" charset="0"/>
                            <a:cs typeface="Times New Roman" pitchFamily="18" charset="0"/>
                          </a:rPr>
                          <a:t>4</a:t>
                        </a:r>
                        <a:endParaRPr kumimoji="0" lang="en-US" sz="1000" b="1" i="0" u="none" strike="noStrike" cap="none" normalizeH="0" baseline="0" smtClean="0">
                          <a:ln>
                            <a:noFill/>
                          </a:ln>
                          <a:solidFill>
                            <a:srgbClr val="CC3300"/>
                          </a:solidFill>
                          <a:effectLst/>
                          <a:latin typeface="Arial" charset="0"/>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Times New Roman" pitchFamily="18" charset="0"/>
                            <a:cs typeface="Times New Roman" pitchFamily="18" charset="0"/>
                          </a:rPr>
                          <a:t>NULL</a:t>
                        </a:r>
                        <a:endParaRPr kumimoji="0" lang="en-US" sz="1000" b="1" i="0" u="none" strike="noStrike" cap="none" normalizeH="0" baseline="0" smtClean="0">
                          <a:ln>
                            <a:noFill/>
                          </a:ln>
                          <a:solidFill>
                            <a:srgbClr val="CC3300"/>
                          </a:solidFill>
                          <a:effectLst/>
                          <a:latin typeface="Arial" charset="0"/>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24378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Times New Roman" pitchFamily="18" charset="0"/>
                            <a:cs typeface="Times New Roman" pitchFamily="18" charset="0"/>
                          </a:rPr>
                          <a:t>5</a:t>
                        </a:r>
                        <a:endParaRPr kumimoji="0" lang="en-US" sz="1000" b="1" i="0" u="none" strike="noStrike" cap="none" normalizeH="0" baseline="0" smtClean="0">
                          <a:ln>
                            <a:noFill/>
                          </a:ln>
                          <a:solidFill>
                            <a:srgbClr val="CC3300"/>
                          </a:solidFill>
                          <a:effectLst/>
                          <a:latin typeface="Arial" charset="0"/>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Times New Roman" pitchFamily="18" charset="0"/>
                            <a:cs typeface="Times New Roman" pitchFamily="18" charset="0"/>
                          </a:rPr>
                          <a:t>NULL</a:t>
                        </a:r>
                        <a:endParaRPr kumimoji="0" lang="en-US" sz="1000" b="1" i="0" u="none" strike="noStrike" cap="none" normalizeH="0" baseline="0" smtClean="0">
                          <a:ln>
                            <a:noFill/>
                          </a:ln>
                          <a:solidFill>
                            <a:srgbClr val="CC3300"/>
                          </a:solidFill>
                          <a:effectLst/>
                          <a:latin typeface="Arial" charset="0"/>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24378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Times New Roman" pitchFamily="18" charset="0"/>
                            <a:cs typeface="Times New Roman" pitchFamily="18" charset="0"/>
                          </a:rPr>
                          <a:t>6</a:t>
                        </a:r>
                        <a:endParaRPr kumimoji="0" lang="en-US" sz="1000" b="1" i="0" u="none" strike="noStrike" cap="none" normalizeH="0" baseline="0" smtClean="0">
                          <a:ln>
                            <a:noFill/>
                          </a:ln>
                          <a:solidFill>
                            <a:srgbClr val="CC3300"/>
                          </a:solidFill>
                          <a:effectLst/>
                          <a:latin typeface="Arial" charset="0"/>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Times New Roman" pitchFamily="18" charset="0"/>
                            <a:cs typeface="Times New Roman" pitchFamily="18" charset="0"/>
                          </a:rPr>
                          <a:t>NULL</a:t>
                        </a:r>
                        <a:endParaRPr kumimoji="0" lang="en-US" sz="1000" b="1" i="0" u="none" strike="noStrike" cap="none" normalizeH="0" baseline="0" smtClean="0">
                          <a:ln>
                            <a:noFill/>
                          </a:ln>
                          <a:solidFill>
                            <a:srgbClr val="CC3300"/>
                          </a:solidFill>
                          <a:effectLst/>
                          <a:latin typeface="Arial" charset="0"/>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24378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Times New Roman" pitchFamily="18" charset="0"/>
                            <a:cs typeface="Times New Roman" pitchFamily="18" charset="0"/>
                          </a:rPr>
                          <a:t>7</a:t>
                        </a:r>
                        <a:endParaRPr kumimoji="0" lang="en-US" sz="1000" b="1" i="0" u="none" strike="noStrike" cap="none" normalizeH="0" baseline="0" smtClean="0">
                          <a:ln>
                            <a:noFill/>
                          </a:ln>
                          <a:solidFill>
                            <a:srgbClr val="CC3300"/>
                          </a:solidFill>
                          <a:effectLst/>
                          <a:latin typeface="Arial" charset="0"/>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1" i="0" u="none" strike="noStrike" cap="none" normalizeH="0" baseline="0" smtClean="0">
                          <a:ln>
                            <a:noFill/>
                          </a:ln>
                          <a:solidFill>
                            <a:srgbClr val="CC3300"/>
                          </a:solidFill>
                          <a:effectLst/>
                          <a:latin typeface="Arial" charset="0"/>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24378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Times New Roman" pitchFamily="18" charset="0"/>
                            <a:cs typeface="Times New Roman" pitchFamily="18" charset="0"/>
                          </a:rPr>
                          <a:t>8</a:t>
                        </a:r>
                        <a:endParaRPr kumimoji="0" lang="en-US" sz="1000" b="1" i="0" u="none" strike="noStrike" cap="none" normalizeH="0" baseline="0" smtClean="0">
                          <a:ln>
                            <a:noFill/>
                          </a:ln>
                          <a:solidFill>
                            <a:srgbClr val="CC3300"/>
                          </a:solidFill>
                          <a:effectLst/>
                          <a:latin typeface="Arial" charset="0"/>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Times New Roman" pitchFamily="18" charset="0"/>
                            <a:cs typeface="Times New Roman" pitchFamily="18" charset="0"/>
                          </a:rPr>
                          <a:t>NULL</a:t>
                        </a:r>
                        <a:endParaRPr kumimoji="0" lang="en-US" sz="1000" b="1" i="0" u="none" strike="noStrike" cap="none" normalizeH="0" baseline="0" smtClean="0">
                          <a:ln>
                            <a:noFill/>
                          </a:ln>
                          <a:solidFill>
                            <a:srgbClr val="CC3300"/>
                          </a:solidFill>
                          <a:effectLst/>
                          <a:latin typeface="Arial" charset="0"/>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r h="24378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CC3300"/>
                            </a:solidFill>
                            <a:effectLst/>
                            <a:latin typeface="Times New Roman" pitchFamily="18" charset="0"/>
                            <a:cs typeface="Times New Roman" pitchFamily="18" charset="0"/>
                          </a:rPr>
                          <a:t>9</a:t>
                        </a:r>
                        <a:endParaRPr kumimoji="0" lang="en-US" sz="1000" b="1" i="0" u="none" strike="noStrike" cap="none" normalizeH="0" baseline="0" smtClean="0">
                          <a:ln>
                            <a:noFill/>
                          </a:ln>
                          <a:solidFill>
                            <a:srgbClr val="CC3300"/>
                          </a:solidFill>
                          <a:effectLst/>
                          <a:latin typeface="Arial" charset="0"/>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1" i="0" u="none" strike="noStrike" cap="none" normalizeH="0" baseline="0" smtClean="0">
                          <a:ln>
                            <a:noFill/>
                          </a:ln>
                          <a:solidFill>
                            <a:srgbClr val="CC3300"/>
                          </a:solidFill>
                          <a:effectLst/>
                          <a:latin typeface="Arial" charset="0"/>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r>
              </a:tbl>
            </a:graphicData>
          </a:graphic>
        </p:graphicFrame>
      </p:grpSp>
      <p:sp>
        <p:nvSpPr>
          <p:cNvPr id="16" name="Text Box 47"/>
          <p:cNvSpPr txBox="1">
            <a:spLocks noChangeArrowheads="1"/>
          </p:cNvSpPr>
          <p:nvPr/>
        </p:nvSpPr>
        <p:spPr bwMode="auto">
          <a:xfrm>
            <a:off x="152400" y="4387850"/>
            <a:ext cx="8839200" cy="7699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defRPr/>
            </a:pPr>
            <a:r>
              <a:rPr lang="en-US" sz="2200" dirty="0" smtClean="0">
                <a:latin typeface="+mn-lt"/>
              </a:rPr>
              <a:t>That is, when two or more keys maps to the same memory location, a collision is said to occur.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5007</Words>
  <Application>Microsoft Office PowerPoint</Application>
  <PresentationFormat>On-screen Show (4:3)</PresentationFormat>
  <Paragraphs>794</Paragraphs>
  <Slides>53</Slides>
  <Notes>0</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arun</dc:creator>
  <cp:lastModifiedBy>arun</cp:lastModifiedBy>
  <cp:revision>1</cp:revision>
  <dcterms:created xsi:type="dcterms:W3CDTF">2015-10-23T04:08:23Z</dcterms:created>
  <dcterms:modified xsi:type="dcterms:W3CDTF">2015-10-23T04:38:48Z</dcterms:modified>
</cp:coreProperties>
</file>