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 id="265" r:id="rId8"/>
    <p:sldId id="266" r:id="rId9"/>
    <p:sldId id="267" r:id="rId10"/>
    <p:sldId id="268" r:id="rId11"/>
    <p:sldId id="269" r:id="rId12"/>
    <p:sldId id="271" r:id="rId13"/>
    <p:sldId id="272" r:id="rId14"/>
    <p:sldId id="273" r:id="rId15"/>
    <p:sldId id="274" r:id="rId16"/>
    <p:sldId id="276"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595EAB-71DE-4319-B994-4B05683DB7C4}" type="datetimeFigureOut">
              <a:rPr lang="en-US" smtClean="0"/>
              <a:t>9/3/2015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595EAB-71DE-4319-B994-4B05683DB7C4}" type="datetimeFigureOut">
              <a:rPr lang="en-US" smtClean="0"/>
              <a:t>9/3/2015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595EAB-71DE-4319-B994-4B05683DB7C4}" type="datetimeFigureOut">
              <a:rPr lang="en-US" smtClean="0"/>
              <a:t>9/3/2015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595EAB-71DE-4319-B994-4B05683DB7C4}" type="datetimeFigureOut">
              <a:rPr lang="en-US" smtClean="0"/>
              <a:t>9/3/2015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95EAB-71DE-4319-B994-4B05683DB7C4}" type="datetimeFigureOut">
              <a:rPr lang="en-US" smtClean="0"/>
              <a:t>9/3/2015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595EAB-71DE-4319-B994-4B05683DB7C4}" type="datetimeFigureOut">
              <a:rPr lang="en-US" smtClean="0"/>
              <a:t>9/3/2015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595EAB-71DE-4319-B994-4B05683DB7C4}" type="datetimeFigureOut">
              <a:rPr lang="en-US" smtClean="0"/>
              <a:t>9/3/2015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595EAB-71DE-4319-B994-4B05683DB7C4}" type="datetimeFigureOut">
              <a:rPr lang="en-US" smtClean="0"/>
              <a:t>9/3/2015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95EAB-71DE-4319-B994-4B05683DB7C4}" type="datetimeFigureOut">
              <a:rPr lang="en-US" smtClean="0"/>
              <a:t>9/3/2015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95EAB-71DE-4319-B994-4B05683DB7C4}" type="datetimeFigureOut">
              <a:rPr lang="en-US" smtClean="0"/>
              <a:t>9/3/2015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95EAB-71DE-4319-B994-4B05683DB7C4}" type="datetimeFigureOut">
              <a:rPr lang="en-US" smtClean="0"/>
              <a:t>9/3/2015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F46C2-93F4-4CCF-A61A-8E6A03C0314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95EAB-71DE-4319-B994-4B05683DB7C4}" type="datetimeFigureOut">
              <a:rPr lang="en-US" smtClean="0"/>
              <a:t>9/3/2015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F46C2-93F4-4CCF-A61A-8E6A03C0314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Trees</a:t>
            </a:r>
          </a:p>
        </p:txBody>
      </p:sp>
      <p:sp>
        <p:nvSpPr>
          <p:cNvPr id="6147" name="Rectangle 3"/>
          <p:cNvSpPr txBox="1">
            <a:spLocks noChangeArrowheads="1"/>
          </p:cNvSpPr>
          <p:nvPr/>
        </p:nvSpPr>
        <p:spPr bwMode="auto">
          <a:xfrm>
            <a:off x="152400" y="1123950"/>
            <a:ext cx="8839200" cy="2838450"/>
          </a:xfrm>
          <a:prstGeom prst="rect">
            <a:avLst/>
          </a:prstGeom>
          <a:noFill/>
          <a:ln w="9525">
            <a:noFill/>
            <a:miter lim="800000"/>
            <a:headEnd/>
            <a:tailEnd/>
          </a:ln>
        </p:spPr>
        <p:txBody>
          <a:bodyPr/>
          <a:lstStyle/>
          <a:p>
            <a:pPr marL="342900" indent="-342900" eaLnBrk="0" hangingPunct="0">
              <a:lnSpc>
                <a:spcPct val="120000"/>
              </a:lnSpc>
              <a:spcBef>
                <a:spcPct val="20000"/>
              </a:spcBef>
              <a:buFont typeface="Arial" charset="0"/>
              <a:buChar char="•"/>
            </a:pPr>
            <a:r>
              <a:rPr lang="en-US" altLang="en-US" sz="2400" dirty="0">
                <a:latin typeface="Calibri" pitchFamily="34" charset="0"/>
              </a:rPr>
              <a:t>A tree is recursively defined as a set of one or more nodes where one node is designated as the root of the tree and all the remaining nodes can be partitioned into non-empty sets each of which is a sub-tree of the root.</a:t>
            </a:r>
          </a:p>
          <a:p>
            <a:pPr marL="342900" indent="-342900" eaLnBrk="0" hangingPunct="0">
              <a:lnSpc>
                <a:spcPct val="120000"/>
              </a:lnSpc>
              <a:spcBef>
                <a:spcPct val="20000"/>
              </a:spcBef>
              <a:buFont typeface="Arial" charset="0"/>
              <a:buChar char="•"/>
            </a:pPr>
            <a:r>
              <a:rPr lang="en-US" altLang="en-US" sz="2400" dirty="0">
                <a:latin typeface="Calibri" pitchFamily="34" charset="0"/>
              </a:rPr>
              <a:t>Types of Trees</a:t>
            </a:r>
          </a:p>
          <a:p>
            <a:pPr marL="742950" lvl="1" indent="-285750" eaLnBrk="0" hangingPunct="0">
              <a:lnSpc>
                <a:spcPct val="120000"/>
              </a:lnSpc>
              <a:spcBef>
                <a:spcPct val="20000"/>
              </a:spcBef>
              <a:buFont typeface="Wingdings" pitchFamily="2" charset="2"/>
              <a:buChar char="Ø"/>
            </a:pPr>
            <a:r>
              <a:rPr lang="en-US" altLang="en-US" sz="2400" dirty="0">
                <a:latin typeface="Calibri" pitchFamily="34" charset="0"/>
              </a:rPr>
              <a:t>General Trees</a:t>
            </a:r>
          </a:p>
          <a:p>
            <a:pPr marL="742950" lvl="1" indent="-285750" eaLnBrk="0" hangingPunct="0">
              <a:lnSpc>
                <a:spcPct val="120000"/>
              </a:lnSpc>
              <a:spcBef>
                <a:spcPct val="20000"/>
              </a:spcBef>
              <a:buFont typeface="Wingdings" pitchFamily="2" charset="2"/>
              <a:buChar char="Ø"/>
            </a:pPr>
            <a:r>
              <a:rPr lang="en-US" altLang="en-US" sz="2400" dirty="0">
                <a:latin typeface="Calibri" pitchFamily="34" charset="0"/>
              </a:rPr>
              <a:t>Forests</a:t>
            </a:r>
          </a:p>
          <a:p>
            <a:pPr marL="742950" lvl="1" indent="-285750" eaLnBrk="0" hangingPunct="0">
              <a:lnSpc>
                <a:spcPct val="120000"/>
              </a:lnSpc>
              <a:spcBef>
                <a:spcPct val="20000"/>
              </a:spcBef>
              <a:buFont typeface="Wingdings" pitchFamily="2" charset="2"/>
              <a:buChar char="Ø"/>
            </a:pPr>
            <a:r>
              <a:rPr lang="en-US" altLang="en-US" sz="2400" dirty="0">
                <a:latin typeface="Calibri" pitchFamily="34" charset="0"/>
              </a:rPr>
              <a:t>Binary Trees</a:t>
            </a:r>
          </a:p>
          <a:p>
            <a:pPr marL="742950" lvl="1" indent="-285750" eaLnBrk="0" hangingPunct="0">
              <a:lnSpc>
                <a:spcPct val="120000"/>
              </a:lnSpc>
              <a:spcBef>
                <a:spcPct val="20000"/>
              </a:spcBef>
              <a:buFont typeface="Wingdings" pitchFamily="2" charset="2"/>
              <a:buChar char="Ø"/>
            </a:pPr>
            <a:r>
              <a:rPr lang="en-US" altLang="en-US" sz="2400" dirty="0">
                <a:latin typeface="Calibri" pitchFamily="34" charset="0"/>
              </a:rPr>
              <a:t>Expression Trees</a:t>
            </a:r>
          </a:p>
          <a:p>
            <a:pPr marL="742950" lvl="1" indent="-285750" eaLnBrk="0" hangingPunct="0">
              <a:lnSpc>
                <a:spcPct val="120000"/>
              </a:lnSpc>
              <a:spcBef>
                <a:spcPct val="20000"/>
              </a:spcBef>
              <a:buFont typeface="Wingdings" pitchFamily="2" charset="2"/>
              <a:buChar char="Ø"/>
            </a:pPr>
            <a:r>
              <a:rPr lang="en-US" altLang="en-US" sz="2400" dirty="0">
                <a:latin typeface="Calibri" pitchFamily="34" charset="0"/>
              </a:rPr>
              <a:t>Tournament Trees   </a:t>
            </a:r>
          </a:p>
          <a:p>
            <a:pPr marL="342900" indent="-342900" eaLnBrk="0" hangingPunct="0">
              <a:lnSpc>
                <a:spcPct val="120000"/>
              </a:lnSpc>
              <a:spcBef>
                <a:spcPct val="20000"/>
              </a:spcBef>
              <a:buFont typeface="Arial" charset="0"/>
              <a:buChar char="•"/>
            </a:pPr>
            <a:endParaRPr lang="en-US" altLang="en-US" sz="2400"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000" smtClean="0">
                <a:solidFill>
                  <a:schemeClr val="bg1"/>
                </a:solidFill>
                <a:latin typeface="Calibri" pitchFamily="34" charset="0"/>
              </a:rPr>
              <a:t>Sequential Representation of Binary Trees</a:t>
            </a:r>
          </a:p>
        </p:txBody>
      </p:sp>
      <p:sp>
        <p:nvSpPr>
          <p:cNvPr id="16387" name="Rectangle 3"/>
          <p:cNvSpPr txBox="1">
            <a:spLocks noChangeArrowheads="1"/>
          </p:cNvSpPr>
          <p:nvPr/>
        </p:nvSpPr>
        <p:spPr bwMode="auto">
          <a:xfrm>
            <a:off x="0" y="1066800"/>
            <a:ext cx="8991600" cy="3124200"/>
          </a:xfrm>
          <a:prstGeom prst="rect">
            <a:avLst/>
          </a:prstGeom>
          <a:noFill/>
          <a:ln w="9525">
            <a:noFill/>
            <a:miter lim="800000"/>
            <a:headEnd/>
            <a:tailEnd/>
          </a:ln>
        </p:spPr>
        <p:txBody>
          <a:bodyPr/>
          <a:lstStyle/>
          <a:p>
            <a:pPr marL="285750" indent="-285750" eaLnBrk="0" hangingPunct="0">
              <a:lnSpc>
                <a:spcPct val="95000"/>
              </a:lnSpc>
              <a:spcBef>
                <a:spcPct val="20000"/>
              </a:spcBef>
              <a:buFont typeface="Arial" charset="0"/>
              <a:buChar char="•"/>
            </a:pPr>
            <a:r>
              <a:rPr lang="en-US" altLang="en-US" sz="2000">
                <a:latin typeface="Calibri" pitchFamily="34" charset="0"/>
              </a:rPr>
              <a:t>Sequential representation of trees is done using a single or one dimensional array. Though, it is the simplest technique for memory representation, it is very inefficient as it requires a lot of memory space. </a:t>
            </a:r>
          </a:p>
          <a:p>
            <a:pPr marL="285750" indent="-285750" eaLnBrk="0" hangingPunct="0">
              <a:lnSpc>
                <a:spcPct val="95000"/>
              </a:lnSpc>
              <a:spcBef>
                <a:spcPct val="20000"/>
              </a:spcBef>
              <a:buFont typeface="Arial" charset="0"/>
              <a:buChar char="•"/>
            </a:pPr>
            <a:r>
              <a:rPr lang="en-US" altLang="en-US" sz="2000">
                <a:latin typeface="Calibri" pitchFamily="34" charset="0"/>
              </a:rPr>
              <a:t>A sequential binary tree follows the rules given below:</a:t>
            </a:r>
          </a:p>
          <a:p>
            <a:pPr marL="285750" indent="-285750" eaLnBrk="0" hangingPunct="0">
              <a:lnSpc>
                <a:spcPct val="95000"/>
              </a:lnSpc>
              <a:spcBef>
                <a:spcPct val="20000"/>
              </a:spcBef>
              <a:buFont typeface="Arial" charset="0"/>
              <a:buChar char="•"/>
            </a:pPr>
            <a:r>
              <a:rPr lang="en-US" altLang="en-US" sz="2000">
                <a:latin typeface="Calibri" pitchFamily="34" charset="0"/>
              </a:rPr>
              <a:t>One dimensional array called TREE is used. </a:t>
            </a:r>
          </a:p>
          <a:p>
            <a:pPr marL="285750" indent="-285750" eaLnBrk="0" hangingPunct="0">
              <a:lnSpc>
                <a:spcPct val="95000"/>
              </a:lnSpc>
              <a:spcBef>
                <a:spcPct val="20000"/>
              </a:spcBef>
              <a:buFont typeface="Arial" charset="0"/>
              <a:buChar char="•"/>
            </a:pPr>
            <a:r>
              <a:rPr lang="en-US" altLang="en-US" sz="2000">
                <a:latin typeface="Calibri" pitchFamily="34" charset="0"/>
              </a:rPr>
              <a:t>The root of the tree will be stored in the first location. That is, TREE[1] will store the data of the root element.</a:t>
            </a:r>
          </a:p>
          <a:p>
            <a:pPr marL="285750" indent="-285750" eaLnBrk="0" hangingPunct="0">
              <a:lnSpc>
                <a:spcPct val="95000"/>
              </a:lnSpc>
              <a:spcBef>
                <a:spcPct val="20000"/>
              </a:spcBef>
              <a:buFont typeface="Arial" charset="0"/>
              <a:buChar char="•"/>
            </a:pPr>
            <a:r>
              <a:rPr lang="en-US" altLang="en-US" sz="2000">
                <a:latin typeface="Calibri" pitchFamily="34" charset="0"/>
              </a:rPr>
              <a:t>The children of a node K will be stored in location (2*K) and (2*K+1). </a:t>
            </a:r>
          </a:p>
          <a:p>
            <a:pPr marL="285750" indent="-285750" eaLnBrk="0" hangingPunct="0">
              <a:lnSpc>
                <a:spcPct val="95000"/>
              </a:lnSpc>
              <a:spcBef>
                <a:spcPct val="20000"/>
              </a:spcBef>
              <a:buFont typeface="Arial" charset="0"/>
              <a:buChar char="•"/>
            </a:pPr>
            <a:r>
              <a:rPr lang="en-US" altLang="en-US" sz="2000">
                <a:latin typeface="Calibri" pitchFamily="34" charset="0"/>
              </a:rPr>
              <a:t>The maximum size of the array TREE is given as (2</a:t>
            </a:r>
            <a:r>
              <a:rPr lang="en-US" altLang="en-US" sz="2000" baseline="30000">
                <a:latin typeface="Calibri" pitchFamily="34" charset="0"/>
              </a:rPr>
              <a:t>h</a:t>
            </a:r>
            <a:r>
              <a:rPr lang="en-US" altLang="en-US" sz="2000">
                <a:latin typeface="Calibri" pitchFamily="34" charset="0"/>
              </a:rPr>
              <a:t>-1), where h is the height of the tree. </a:t>
            </a:r>
          </a:p>
          <a:p>
            <a:pPr marL="285750" indent="-285750" eaLnBrk="0" hangingPunct="0">
              <a:lnSpc>
                <a:spcPct val="95000"/>
              </a:lnSpc>
              <a:spcBef>
                <a:spcPct val="20000"/>
              </a:spcBef>
              <a:buFont typeface="Arial" charset="0"/>
              <a:buChar char="•"/>
            </a:pPr>
            <a:r>
              <a:rPr lang="en-US" altLang="en-US" sz="2000">
                <a:latin typeface="Calibri" pitchFamily="34" charset="0"/>
              </a:rPr>
              <a:t>An empty tree or sub-tree is specified using NULL. If TREE[1] = NULL, then the tree is empty.</a:t>
            </a:r>
          </a:p>
        </p:txBody>
      </p:sp>
      <p:grpSp>
        <p:nvGrpSpPr>
          <p:cNvPr id="2" name="Group 4"/>
          <p:cNvGrpSpPr>
            <a:grpSpLocks/>
          </p:cNvGrpSpPr>
          <p:nvPr/>
        </p:nvGrpSpPr>
        <p:grpSpPr bwMode="auto">
          <a:xfrm>
            <a:off x="3048000" y="4800600"/>
            <a:ext cx="3048000" cy="1700213"/>
            <a:chOff x="240" y="3076"/>
            <a:chExt cx="1656" cy="1244"/>
          </a:xfrm>
        </p:grpSpPr>
        <p:sp>
          <p:nvSpPr>
            <p:cNvPr id="16389" name="Line 5"/>
            <p:cNvSpPr>
              <a:spLocks noChangeShapeType="1"/>
            </p:cNvSpPr>
            <p:nvPr/>
          </p:nvSpPr>
          <p:spPr bwMode="auto">
            <a:xfrm flipH="1">
              <a:off x="672" y="3210"/>
              <a:ext cx="144" cy="144"/>
            </a:xfrm>
            <a:prstGeom prst="line">
              <a:avLst/>
            </a:prstGeom>
            <a:noFill/>
            <a:ln w="9525">
              <a:solidFill>
                <a:schemeClr val="tx1"/>
              </a:solidFill>
              <a:round/>
              <a:headEnd/>
              <a:tailEnd/>
            </a:ln>
          </p:spPr>
          <p:txBody>
            <a:bodyPr/>
            <a:lstStyle/>
            <a:p>
              <a:endParaRPr lang="en-IN"/>
            </a:p>
          </p:txBody>
        </p:sp>
        <p:sp>
          <p:nvSpPr>
            <p:cNvPr id="16390" name="Line 6"/>
            <p:cNvSpPr>
              <a:spLocks noChangeShapeType="1"/>
            </p:cNvSpPr>
            <p:nvPr/>
          </p:nvSpPr>
          <p:spPr bwMode="auto">
            <a:xfrm>
              <a:off x="1032" y="3240"/>
              <a:ext cx="72" cy="144"/>
            </a:xfrm>
            <a:prstGeom prst="line">
              <a:avLst/>
            </a:prstGeom>
            <a:noFill/>
            <a:ln w="9525">
              <a:solidFill>
                <a:schemeClr val="tx1"/>
              </a:solidFill>
              <a:round/>
              <a:headEnd/>
              <a:tailEnd/>
            </a:ln>
          </p:spPr>
          <p:txBody>
            <a:bodyPr/>
            <a:lstStyle/>
            <a:p>
              <a:endParaRPr lang="en-IN"/>
            </a:p>
          </p:txBody>
        </p:sp>
        <p:sp>
          <p:nvSpPr>
            <p:cNvPr id="16391" name="Oval 7"/>
            <p:cNvSpPr>
              <a:spLocks noChangeArrowheads="1"/>
            </p:cNvSpPr>
            <p:nvPr/>
          </p:nvSpPr>
          <p:spPr bwMode="auto">
            <a:xfrm>
              <a:off x="1032" y="3354"/>
              <a:ext cx="288"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35</a:t>
              </a:r>
              <a:endParaRPr lang="en-US" altLang="en-US">
                <a:solidFill>
                  <a:srgbClr val="993300"/>
                </a:solidFill>
              </a:endParaRPr>
            </a:p>
          </p:txBody>
        </p:sp>
        <p:sp>
          <p:nvSpPr>
            <p:cNvPr id="16392" name="Oval 8"/>
            <p:cNvSpPr>
              <a:spLocks noChangeArrowheads="1"/>
            </p:cNvSpPr>
            <p:nvPr/>
          </p:nvSpPr>
          <p:spPr bwMode="auto">
            <a:xfrm>
              <a:off x="456" y="3357"/>
              <a:ext cx="288"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15</a:t>
              </a:r>
              <a:endParaRPr lang="en-US" altLang="en-US">
                <a:solidFill>
                  <a:srgbClr val="993300"/>
                </a:solidFill>
              </a:endParaRPr>
            </a:p>
          </p:txBody>
        </p:sp>
        <p:sp>
          <p:nvSpPr>
            <p:cNvPr id="16393" name="Line 9"/>
            <p:cNvSpPr>
              <a:spLocks noChangeShapeType="1"/>
            </p:cNvSpPr>
            <p:nvPr/>
          </p:nvSpPr>
          <p:spPr bwMode="auto">
            <a:xfrm flipH="1">
              <a:off x="456" y="3528"/>
              <a:ext cx="72" cy="144"/>
            </a:xfrm>
            <a:prstGeom prst="line">
              <a:avLst/>
            </a:prstGeom>
            <a:noFill/>
            <a:ln w="9525">
              <a:solidFill>
                <a:schemeClr val="tx1"/>
              </a:solidFill>
              <a:round/>
              <a:headEnd/>
              <a:tailEnd/>
            </a:ln>
          </p:spPr>
          <p:txBody>
            <a:bodyPr/>
            <a:lstStyle/>
            <a:p>
              <a:endParaRPr lang="en-IN"/>
            </a:p>
          </p:txBody>
        </p:sp>
        <p:sp>
          <p:nvSpPr>
            <p:cNvPr id="16394" name="Oval 10"/>
            <p:cNvSpPr>
              <a:spLocks noChangeArrowheads="1"/>
            </p:cNvSpPr>
            <p:nvPr/>
          </p:nvSpPr>
          <p:spPr bwMode="auto">
            <a:xfrm>
              <a:off x="240" y="3672"/>
              <a:ext cx="288"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12</a:t>
              </a:r>
              <a:endParaRPr lang="en-US" altLang="en-US">
                <a:solidFill>
                  <a:srgbClr val="993300"/>
                </a:solidFill>
              </a:endParaRPr>
            </a:p>
          </p:txBody>
        </p:sp>
        <p:sp>
          <p:nvSpPr>
            <p:cNvPr id="16395" name="Line 11"/>
            <p:cNvSpPr>
              <a:spLocks noChangeShapeType="1"/>
            </p:cNvSpPr>
            <p:nvPr/>
          </p:nvSpPr>
          <p:spPr bwMode="auto">
            <a:xfrm>
              <a:off x="672" y="3573"/>
              <a:ext cx="72" cy="144"/>
            </a:xfrm>
            <a:prstGeom prst="line">
              <a:avLst/>
            </a:prstGeom>
            <a:noFill/>
            <a:ln w="9525">
              <a:solidFill>
                <a:schemeClr val="tx1"/>
              </a:solidFill>
              <a:round/>
              <a:headEnd/>
              <a:tailEnd/>
            </a:ln>
          </p:spPr>
          <p:txBody>
            <a:bodyPr/>
            <a:lstStyle/>
            <a:p>
              <a:endParaRPr lang="en-IN"/>
            </a:p>
          </p:txBody>
        </p:sp>
        <p:sp>
          <p:nvSpPr>
            <p:cNvPr id="16396" name="Oval 12"/>
            <p:cNvSpPr>
              <a:spLocks noChangeArrowheads="1"/>
            </p:cNvSpPr>
            <p:nvPr/>
          </p:nvSpPr>
          <p:spPr bwMode="auto">
            <a:xfrm>
              <a:off x="600" y="3724"/>
              <a:ext cx="288" cy="245"/>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17</a:t>
              </a:r>
              <a:endParaRPr lang="en-US" altLang="en-US">
                <a:solidFill>
                  <a:srgbClr val="993300"/>
                </a:solidFill>
              </a:endParaRPr>
            </a:p>
          </p:txBody>
        </p:sp>
        <p:sp>
          <p:nvSpPr>
            <p:cNvPr id="16397" name="Line 13"/>
            <p:cNvSpPr>
              <a:spLocks noChangeShapeType="1"/>
            </p:cNvSpPr>
            <p:nvPr/>
          </p:nvSpPr>
          <p:spPr bwMode="auto">
            <a:xfrm flipH="1">
              <a:off x="1032" y="3528"/>
              <a:ext cx="72" cy="216"/>
            </a:xfrm>
            <a:prstGeom prst="line">
              <a:avLst/>
            </a:prstGeom>
            <a:noFill/>
            <a:ln w="9525">
              <a:solidFill>
                <a:schemeClr val="tx1"/>
              </a:solidFill>
              <a:round/>
              <a:headEnd/>
              <a:tailEnd/>
            </a:ln>
          </p:spPr>
          <p:txBody>
            <a:bodyPr/>
            <a:lstStyle/>
            <a:p>
              <a:endParaRPr lang="en-IN"/>
            </a:p>
          </p:txBody>
        </p:sp>
        <p:sp>
          <p:nvSpPr>
            <p:cNvPr id="16398" name="Oval 14"/>
            <p:cNvSpPr>
              <a:spLocks noChangeArrowheads="1"/>
            </p:cNvSpPr>
            <p:nvPr/>
          </p:nvSpPr>
          <p:spPr bwMode="auto">
            <a:xfrm>
              <a:off x="960" y="374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21</a:t>
              </a:r>
              <a:endParaRPr lang="en-US" altLang="en-US">
                <a:solidFill>
                  <a:srgbClr val="993300"/>
                </a:solidFill>
              </a:endParaRPr>
            </a:p>
          </p:txBody>
        </p:sp>
        <p:sp>
          <p:nvSpPr>
            <p:cNvPr id="16399" name="Line 15"/>
            <p:cNvSpPr>
              <a:spLocks noChangeShapeType="1"/>
            </p:cNvSpPr>
            <p:nvPr/>
          </p:nvSpPr>
          <p:spPr bwMode="auto">
            <a:xfrm>
              <a:off x="1248" y="3501"/>
              <a:ext cx="216" cy="216"/>
            </a:xfrm>
            <a:prstGeom prst="line">
              <a:avLst/>
            </a:prstGeom>
            <a:noFill/>
            <a:ln w="9525">
              <a:solidFill>
                <a:schemeClr val="tx1"/>
              </a:solidFill>
              <a:round/>
              <a:headEnd/>
              <a:tailEnd/>
            </a:ln>
          </p:spPr>
          <p:txBody>
            <a:bodyPr/>
            <a:lstStyle/>
            <a:p>
              <a:endParaRPr lang="en-IN"/>
            </a:p>
          </p:txBody>
        </p:sp>
        <p:sp>
          <p:nvSpPr>
            <p:cNvPr id="16400" name="Oval 16"/>
            <p:cNvSpPr>
              <a:spLocks noChangeArrowheads="1"/>
            </p:cNvSpPr>
            <p:nvPr/>
          </p:nvSpPr>
          <p:spPr bwMode="auto">
            <a:xfrm>
              <a:off x="1392" y="364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39</a:t>
              </a:r>
              <a:endParaRPr lang="en-US" altLang="en-US">
                <a:solidFill>
                  <a:srgbClr val="993300"/>
                </a:solidFill>
              </a:endParaRPr>
            </a:p>
          </p:txBody>
        </p:sp>
        <p:sp>
          <p:nvSpPr>
            <p:cNvPr id="16401" name="Line 17"/>
            <p:cNvSpPr>
              <a:spLocks noChangeShapeType="1"/>
            </p:cNvSpPr>
            <p:nvPr/>
          </p:nvSpPr>
          <p:spPr bwMode="auto">
            <a:xfrm>
              <a:off x="1608" y="3816"/>
              <a:ext cx="144" cy="216"/>
            </a:xfrm>
            <a:prstGeom prst="line">
              <a:avLst/>
            </a:prstGeom>
            <a:noFill/>
            <a:ln w="9525">
              <a:solidFill>
                <a:schemeClr val="tx1"/>
              </a:solidFill>
              <a:round/>
              <a:headEnd/>
              <a:tailEnd/>
            </a:ln>
          </p:spPr>
          <p:txBody>
            <a:bodyPr/>
            <a:lstStyle/>
            <a:p>
              <a:endParaRPr lang="en-IN"/>
            </a:p>
          </p:txBody>
        </p:sp>
        <p:sp>
          <p:nvSpPr>
            <p:cNvPr id="16402" name="Oval 18"/>
            <p:cNvSpPr>
              <a:spLocks noChangeArrowheads="1"/>
            </p:cNvSpPr>
            <p:nvPr/>
          </p:nvSpPr>
          <p:spPr bwMode="auto">
            <a:xfrm>
              <a:off x="1680" y="403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45</a:t>
              </a:r>
              <a:endParaRPr lang="en-US" altLang="en-US">
                <a:solidFill>
                  <a:srgbClr val="993300"/>
                </a:solidFill>
              </a:endParaRPr>
            </a:p>
          </p:txBody>
        </p:sp>
        <p:sp>
          <p:nvSpPr>
            <p:cNvPr id="16403" name="Line 19"/>
            <p:cNvSpPr>
              <a:spLocks noChangeShapeType="1"/>
            </p:cNvSpPr>
            <p:nvPr/>
          </p:nvSpPr>
          <p:spPr bwMode="auto">
            <a:xfrm flipH="1">
              <a:off x="528" y="3888"/>
              <a:ext cx="144" cy="216"/>
            </a:xfrm>
            <a:prstGeom prst="line">
              <a:avLst/>
            </a:prstGeom>
            <a:noFill/>
            <a:ln w="9525">
              <a:solidFill>
                <a:schemeClr val="tx1"/>
              </a:solidFill>
              <a:round/>
              <a:headEnd/>
              <a:tailEnd/>
            </a:ln>
          </p:spPr>
          <p:txBody>
            <a:bodyPr/>
            <a:lstStyle/>
            <a:p>
              <a:endParaRPr lang="en-IN"/>
            </a:p>
          </p:txBody>
        </p:sp>
        <p:sp>
          <p:nvSpPr>
            <p:cNvPr id="16404" name="Oval 20"/>
            <p:cNvSpPr>
              <a:spLocks noChangeArrowheads="1"/>
            </p:cNvSpPr>
            <p:nvPr/>
          </p:nvSpPr>
          <p:spPr bwMode="auto">
            <a:xfrm>
              <a:off x="384" y="410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16</a:t>
              </a:r>
              <a:endParaRPr lang="en-US" altLang="en-US">
                <a:solidFill>
                  <a:srgbClr val="993300"/>
                </a:solidFill>
              </a:endParaRPr>
            </a:p>
          </p:txBody>
        </p:sp>
        <p:sp>
          <p:nvSpPr>
            <p:cNvPr id="16405" name="Line 21"/>
            <p:cNvSpPr>
              <a:spLocks noChangeShapeType="1"/>
            </p:cNvSpPr>
            <p:nvPr/>
          </p:nvSpPr>
          <p:spPr bwMode="auto">
            <a:xfrm>
              <a:off x="816" y="3933"/>
              <a:ext cx="72" cy="144"/>
            </a:xfrm>
            <a:prstGeom prst="line">
              <a:avLst/>
            </a:prstGeom>
            <a:noFill/>
            <a:ln w="9525">
              <a:solidFill>
                <a:schemeClr val="tx1"/>
              </a:solidFill>
              <a:round/>
              <a:headEnd/>
              <a:tailEnd/>
            </a:ln>
          </p:spPr>
          <p:txBody>
            <a:bodyPr/>
            <a:lstStyle/>
            <a:p>
              <a:endParaRPr lang="en-IN"/>
            </a:p>
          </p:txBody>
        </p:sp>
        <p:sp>
          <p:nvSpPr>
            <p:cNvPr id="16406" name="Oval 22"/>
            <p:cNvSpPr>
              <a:spLocks noChangeArrowheads="1"/>
            </p:cNvSpPr>
            <p:nvPr/>
          </p:nvSpPr>
          <p:spPr bwMode="auto">
            <a:xfrm>
              <a:off x="816" y="407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18</a:t>
              </a:r>
              <a:endParaRPr lang="en-US" altLang="en-US">
                <a:solidFill>
                  <a:srgbClr val="993300"/>
                </a:solidFill>
              </a:endParaRPr>
            </a:p>
          </p:txBody>
        </p:sp>
        <p:sp>
          <p:nvSpPr>
            <p:cNvPr id="16407" name="Line 23"/>
            <p:cNvSpPr>
              <a:spLocks noChangeShapeType="1"/>
            </p:cNvSpPr>
            <p:nvPr/>
          </p:nvSpPr>
          <p:spPr bwMode="auto">
            <a:xfrm flipH="1">
              <a:off x="1320" y="3816"/>
              <a:ext cx="72" cy="216"/>
            </a:xfrm>
            <a:prstGeom prst="line">
              <a:avLst/>
            </a:prstGeom>
            <a:noFill/>
            <a:ln w="9525">
              <a:solidFill>
                <a:schemeClr val="tx1"/>
              </a:solidFill>
              <a:round/>
              <a:headEnd/>
              <a:tailEnd/>
            </a:ln>
          </p:spPr>
          <p:txBody>
            <a:bodyPr/>
            <a:lstStyle/>
            <a:p>
              <a:endParaRPr lang="en-IN"/>
            </a:p>
          </p:txBody>
        </p:sp>
        <p:sp>
          <p:nvSpPr>
            <p:cNvPr id="16408" name="Oval 24"/>
            <p:cNvSpPr>
              <a:spLocks noChangeArrowheads="1"/>
            </p:cNvSpPr>
            <p:nvPr/>
          </p:nvSpPr>
          <p:spPr bwMode="auto">
            <a:xfrm>
              <a:off x="1248" y="403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36</a:t>
              </a:r>
              <a:endParaRPr lang="en-US" altLang="en-US">
                <a:solidFill>
                  <a:srgbClr val="993300"/>
                </a:solidFill>
              </a:endParaRPr>
            </a:p>
          </p:txBody>
        </p:sp>
        <p:sp>
          <p:nvSpPr>
            <p:cNvPr id="16409" name="Oval 25"/>
            <p:cNvSpPr>
              <a:spLocks noChangeArrowheads="1"/>
            </p:cNvSpPr>
            <p:nvPr/>
          </p:nvSpPr>
          <p:spPr bwMode="auto">
            <a:xfrm>
              <a:off x="816" y="3076"/>
              <a:ext cx="288"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20</a:t>
              </a:r>
              <a:endParaRPr lang="en-US" altLang="en-US">
                <a:solidFill>
                  <a:srgbClr val="993300"/>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Expression Trees</a:t>
            </a:r>
          </a:p>
        </p:txBody>
      </p:sp>
      <p:sp>
        <p:nvSpPr>
          <p:cNvPr id="17411" name="Rectangle 3"/>
          <p:cNvSpPr txBox="1">
            <a:spLocks noChangeArrowheads="1"/>
          </p:cNvSpPr>
          <p:nvPr/>
        </p:nvSpPr>
        <p:spPr bwMode="auto">
          <a:xfrm>
            <a:off x="228600" y="1371600"/>
            <a:ext cx="8610600" cy="2301875"/>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a:latin typeface="Calibri" pitchFamily="34" charset="0"/>
              </a:rPr>
              <a:t>Binary trees are widely used to store algebraic expressions. For example, consider the algebraic expression Exp given as:</a:t>
            </a:r>
          </a:p>
          <a:p>
            <a:pPr marL="342900" indent="-342900" eaLnBrk="0" hangingPunct="0">
              <a:spcBef>
                <a:spcPct val="20000"/>
              </a:spcBef>
            </a:pPr>
            <a:r>
              <a:rPr lang="en-US" altLang="en-US" sz="2400">
                <a:latin typeface="Calibri" pitchFamily="34" charset="0"/>
              </a:rPr>
              <a:t>     Exp = (a – b ) + ( c * d)</a:t>
            </a:r>
          </a:p>
          <a:p>
            <a:pPr marL="342900" indent="-342900" eaLnBrk="0" hangingPunct="0">
              <a:spcBef>
                <a:spcPct val="20000"/>
              </a:spcBef>
              <a:buFont typeface="Arial" charset="0"/>
              <a:buChar char="•"/>
            </a:pPr>
            <a:r>
              <a:rPr lang="en-US" altLang="en-US" sz="2400">
                <a:latin typeface="Calibri" pitchFamily="34" charset="0"/>
              </a:rPr>
              <a:t>This expression can be represented using a binary tree as shown in figure </a:t>
            </a:r>
          </a:p>
        </p:txBody>
      </p:sp>
      <p:grpSp>
        <p:nvGrpSpPr>
          <p:cNvPr id="2" name="Group 4"/>
          <p:cNvGrpSpPr>
            <a:grpSpLocks/>
          </p:cNvGrpSpPr>
          <p:nvPr/>
        </p:nvGrpSpPr>
        <p:grpSpPr bwMode="auto">
          <a:xfrm>
            <a:off x="2362200" y="3521075"/>
            <a:ext cx="4191000" cy="2574925"/>
            <a:chOff x="1824" y="2448"/>
            <a:chExt cx="1080" cy="868"/>
          </a:xfrm>
        </p:grpSpPr>
        <p:sp>
          <p:nvSpPr>
            <p:cNvPr id="17413" name="Oval 5"/>
            <p:cNvSpPr>
              <a:spLocks noChangeArrowheads="1"/>
            </p:cNvSpPr>
            <p:nvPr/>
          </p:nvSpPr>
          <p:spPr bwMode="auto">
            <a:xfrm>
              <a:off x="2256" y="24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a:t>
              </a:r>
            </a:p>
          </p:txBody>
        </p:sp>
        <p:sp>
          <p:nvSpPr>
            <p:cNvPr id="17414" name="Line 6"/>
            <p:cNvSpPr>
              <a:spLocks noChangeShapeType="1"/>
            </p:cNvSpPr>
            <p:nvPr/>
          </p:nvSpPr>
          <p:spPr bwMode="auto">
            <a:xfrm flipH="1">
              <a:off x="2112" y="2592"/>
              <a:ext cx="144" cy="144"/>
            </a:xfrm>
            <a:prstGeom prst="line">
              <a:avLst/>
            </a:prstGeom>
            <a:noFill/>
            <a:ln w="9525">
              <a:solidFill>
                <a:schemeClr val="tx1"/>
              </a:solidFill>
              <a:round/>
              <a:headEnd/>
              <a:tailEnd/>
            </a:ln>
          </p:spPr>
          <p:txBody>
            <a:bodyPr/>
            <a:lstStyle/>
            <a:p>
              <a:endParaRPr lang="en-IN"/>
            </a:p>
          </p:txBody>
        </p:sp>
        <p:sp>
          <p:nvSpPr>
            <p:cNvPr id="17415" name="Line 7"/>
            <p:cNvSpPr>
              <a:spLocks noChangeShapeType="1"/>
            </p:cNvSpPr>
            <p:nvPr/>
          </p:nvSpPr>
          <p:spPr bwMode="auto">
            <a:xfrm>
              <a:off x="2472" y="2592"/>
              <a:ext cx="144" cy="144"/>
            </a:xfrm>
            <a:prstGeom prst="line">
              <a:avLst/>
            </a:prstGeom>
            <a:noFill/>
            <a:ln w="9525">
              <a:solidFill>
                <a:schemeClr val="tx1"/>
              </a:solidFill>
              <a:round/>
              <a:headEnd/>
              <a:tailEnd/>
            </a:ln>
          </p:spPr>
          <p:txBody>
            <a:bodyPr/>
            <a:lstStyle/>
            <a:p>
              <a:endParaRPr lang="en-IN"/>
            </a:p>
          </p:txBody>
        </p:sp>
        <p:sp>
          <p:nvSpPr>
            <p:cNvPr id="17416" name="Oval 8"/>
            <p:cNvSpPr>
              <a:spLocks noChangeArrowheads="1"/>
            </p:cNvSpPr>
            <p:nvPr/>
          </p:nvSpPr>
          <p:spPr bwMode="auto">
            <a:xfrm>
              <a:off x="2472" y="273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a:t>
              </a:r>
            </a:p>
          </p:txBody>
        </p:sp>
        <p:sp>
          <p:nvSpPr>
            <p:cNvPr id="17417" name="Oval 9"/>
            <p:cNvSpPr>
              <a:spLocks noChangeArrowheads="1"/>
            </p:cNvSpPr>
            <p:nvPr/>
          </p:nvSpPr>
          <p:spPr bwMode="auto">
            <a:xfrm>
              <a:off x="2040" y="273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 - </a:t>
              </a:r>
            </a:p>
          </p:txBody>
        </p:sp>
        <p:sp>
          <p:nvSpPr>
            <p:cNvPr id="17418" name="Line 10"/>
            <p:cNvSpPr>
              <a:spLocks noChangeShapeType="1"/>
            </p:cNvSpPr>
            <p:nvPr/>
          </p:nvSpPr>
          <p:spPr bwMode="auto">
            <a:xfrm flipH="1">
              <a:off x="1968" y="2956"/>
              <a:ext cx="144" cy="144"/>
            </a:xfrm>
            <a:prstGeom prst="line">
              <a:avLst/>
            </a:prstGeom>
            <a:noFill/>
            <a:ln w="9525">
              <a:solidFill>
                <a:schemeClr val="tx1"/>
              </a:solidFill>
              <a:round/>
              <a:headEnd/>
              <a:tailEnd/>
            </a:ln>
          </p:spPr>
          <p:txBody>
            <a:bodyPr/>
            <a:lstStyle/>
            <a:p>
              <a:endParaRPr lang="en-IN"/>
            </a:p>
          </p:txBody>
        </p:sp>
        <p:sp>
          <p:nvSpPr>
            <p:cNvPr id="17419" name="Oval 11"/>
            <p:cNvSpPr>
              <a:spLocks noChangeArrowheads="1"/>
            </p:cNvSpPr>
            <p:nvPr/>
          </p:nvSpPr>
          <p:spPr bwMode="auto">
            <a:xfrm>
              <a:off x="1824" y="310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a</a:t>
              </a:r>
            </a:p>
          </p:txBody>
        </p:sp>
        <p:sp>
          <p:nvSpPr>
            <p:cNvPr id="17420" name="Line 12"/>
            <p:cNvSpPr>
              <a:spLocks noChangeShapeType="1"/>
            </p:cNvSpPr>
            <p:nvPr/>
          </p:nvSpPr>
          <p:spPr bwMode="auto">
            <a:xfrm>
              <a:off x="2184" y="2953"/>
              <a:ext cx="72" cy="144"/>
            </a:xfrm>
            <a:prstGeom prst="line">
              <a:avLst/>
            </a:prstGeom>
            <a:noFill/>
            <a:ln w="9525">
              <a:solidFill>
                <a:schemeClr val="tx1"/>
              </a:solidFill>
              <a:round/>
              <a:headEnd/>
              <a:tailEnd/>
            </a:ln>
          </p:spPr>
          <p:txBody>
            <a:bodyPr/>
            <a:lstStyle/>
            <a:p>
              <a:endParaRPr lang="en-IN"/>
            </a:p>
          </p:txBody>
        </p:sp>
        <p:sp>
          <p:nvSpPr>
            <p:cNvPr id="17421" name="Oval 13"/>
            <p:cNvSpPr>
              <a:spLocks noChangeArrowheads="1"/>
            </p:cNvSpPr>
            <p:nvPr/>
          </p:nvSpPr>
          <p:spPr bwMode="auto">
            <a:xfrm>
              <a:off x="2112" y="309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b</a:t>
              </a:r>
            </a:p>
          </p:txBody>
        </p:sp>
        <p:sp>
          <p:nvSpPr>
            <p:cNvPr id="17422" name="Line 14"/>
            <p:cNvSpPr>
              <a:spLocks noChangeShapeType="1"/>
            </p:cNvSpPr>
            <p:nvPr/>
          </p:nvSpPr>
          <p:spPr bwMode="auto">
            <a:xfrm flipH="1">
              <a:off x="2472" y="2953"/>
              <a:ext cx="72" cy="144"/>
            </a:xfrm>
            <a:prstGeom prst="line">
              <a:avLst/>
            </a:prstGeom>
            <a:noFill/>
            <a:ln w="9525">
              <a:solidFill>
                <a:schemeClr val="tx1"/>
              </a:solidFill>
              <a:round/>
              <a:headEnd/>
              <a:tailEnd/>
            </a:ln>
          </p:spPr>
          <p:txBody>
            <a:bodyPr/>
            <a:lstStyle/>
            <a:p>
              <a:endParaRPr lang="en-IN"/>
            </a:p>
          </p:txBody>
        </p:sp>
        <p:sp>
          <p:nvSpPr>
            <p:cNvPr id="17423" name="Oval 15"/>
            <p:cNvSpPr>
              <a:spLocks noChangeArrowheads="1"/>
            </p:cNvSpPr>
            <p:nvPr/>
          </p:nvSpPr>
          <p:spPr bwMode="auto">
            <a:xfrm>
              <a:off x="2400" y="309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c</a:t>
              </a:r>
            </a:p>
          </p:txBody>
        </p:sp>
        <p:sp>
          <p:nvSpPr>
            <p:cNvPr id="17424" name="Line 16"/>
            <p:cNvSpPr>
              <a:spLocks noChangeShapeType="1"/>
            </p:cNvSpPr>
            <p:nvPr/>
          </p:nvSpPr>
          <p:spPr bwMode="auto">
            <a:xfrm>
              <a:off x="2616" y="2953"/>
              <a:ext cx="216" cy="144"/>
            </a:xfrm>
            <a:prstGeom prst="line">
              <a:avLst/>
            </a:prstGeom>
            <a:noFill/>
            <a:ln w="9525">
              <a:solidFill>
                <a:schemeClr val="tx1"/>
              </a:solidFill>
              <a:round/>
              <a:headEnd/>
              <a:tailEnd/>
            </a:ln>
          </p:spPr>
          <p:txBody>
            <a:bodyPr/>
            <a:lstStyle/>
            <a:p>
              <a:endParaRPr lang="en-IN"/>
            </a:p>
          </p:txBody>
        </p:sp>
        <p:sp>
          <p:nvSpPr>
            <p:cNvPr id="17425" name="Oval 17"/>
            <p:cNvSpPr>
              <a:spLocks noChangeArrowheads="1"/>
            </p:cNvSpPr>
            <p:nvPr/>
          </p:nvSpPr>
          <p:spPr bwMode="auto">
            <a:xfrm>
              <a:off x="2688" y="309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d</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Traversing a Binary Tree</a:t>
            </a:r>
          </a:p>
        </p:txBody>
      </p:sp>
      <p:sp>
        <p:nvSpPr>
          <p:cNvPr id="19459" name="Rectangle 3"/>
          <p:cNvSpPr txBox="1">
            <a:spLocks noChangeArrowheads="1"/>
          </p:cNvSpPr>
          <p:nvPr/>
        </p:nvSpPr>
        <p:spPr bwMode="auto">
          <a:xfrm>
            <a:off x="0" y="1068388"/>
            <a:ext cx="9144000" cy="3960812"/>
          </a:xfrm>
          <a:prstGeom prst="rect">
            <a:avLst/>
          </a:prstGeom>
          <a:noFill/>
          <a:ln w="9525">
            <a:noFill/>
            <a:miter lim="800000"/>
            <a:headEnd/>
            <a:tailEnd/>
          </a:ln>
        </p:spPr>
        <p:txBody>
          <a:bodyPr/>
          <a:lstStyle/>
          <a:p>
            <a:pPr marL="285750" indent="-285750" eaLnBrk="0" hangingPunct="0">
              <a:lnSpc>
                <a:spcPct val="150000"/>
              </a:lnSpc>
              <a:spcBef>
                <a:spcPct val="20000"/>
              </a:spcBef>
              <a:buFont typeface="Arial" charset="0"/>
              <a:buChar char="•"/>
            </a:pPr>
            <a:r>
              <a:rPr lang="en-US" altLang="en-US" sz="2400">
                <a:latin typeface="Calibri" pitchFamily="34" charset="0"/>
              </a:rPr>
              <a:t>Traversing a binary tree is the process of visiting each node in the tree exactly once in a systematic way. </a:t>
            </a:r>
          </a:p>
          <a:p>
            <a:pPr marL="285750" indent="-285750" eaLnBrk="0" hangingPunct="0">
              <a:lnSpc>
                <a:spcPct val="150000"/>
              </a:lnSpc>
              <a:spcBef>
                <a:spcPct val="20000"/>
              </a:spcBef>
              <a:buFont typeface="Arial" charset="0"/>
              <a:buChar char="•"/>
            </a:pPr>
            <a:r>
              <a:rPr lang="en-US" altLang="en-US" sz="2400">
                <a:latin typeface="Calibri" pitchFamily="34" charset="0"/>
              </a:rPr>
              <a:t>There are three different algorithms for tree traversals, which differ in the order in which the nodes are visited. </a:t>
            </a:r>
          </a:p>
          <a:p>
            <a:pPr marL="285750" indent="-285750" eaLnBrk="0" hangingPunct="0">
              <a:lnSpc>
                <a:spcPct val="150000"/>
              </a:lnSpc>
              <a:spcBef>
                <a:spcPct val="20000"/>
              </a:spcBef>
              <a:buFont typeface="Arial" charset="0"/>
              <a:buChar char="•"/>
            </a:pPr>
            <a:r>
              <a:rPr lang="en-US" altLang="en-US" sz="2400">
                <a:latin typeface="Calibri" pitchFamily="34" charset="0"/>
              </a:rPr>
              <a:t>These algorithms are:</a:t>
            </a:r>
          </a:p>
          <a:p>
            <a:pPr marL="285750" indent="-285750" eaLnBrk="0" hangingPunct="0">
              <a:lnSpc>
                <a:spcPct val="150000"/>
              </a:lnSpc>
              <a:spcBef>
                <a:spcPct val="20000"/>
              </a:spcBef>
              <a:buFont typeface="Wingdings" pitchFamily="2" charset="2"/>
              <a:buChar char="ü"/>
            </a:pPr>
            <a:r>
              <a:rPr lang="en-US" altLang="en-US" sz="2400">
                <a:latin typeface="Calibri" pitchFamily="34" charset="0"/>
              </a:rPr>
              <a:t>Pre-order algorithm</a:t>
            </a:r>
          </a:p>
          <a:p>
            <a:pPr marL="285750" indent="-285750" eaLnBrk="0" hangingPunct="0">
              <a:lnSpc>
                <a:spcPct val="150000"/>
              </a:lnSpc>
              <a:spcBef>
                <a:spcPct val="20000"/>
              </a:spcBef>
              <a:buFont typeface="Wingdings" pitchFamily="2" charset="2"/>
              <a:buChar char="ü"/>
            </a:pPr>
            <a:r>
              <a:rPr lang="en-US" altLang="en-US" sz="2400">
                <a:latin typeface="Calibri" pitchFamily="34" charset="0"/>
              </a:rPr>
              <a:t>In-order algorithm</a:t>
            </a:r>
          </a:p>
          <a:p>
            <a:pPr marL="285750" indent="-285750" eaLnBrk="0" hangingPunct="0">
              <a:lnSpc>
                <a:spcPct val="150000"/>
              </a:lnSpc>
              <a:spcBef>
                <a:spcPct val="20000"/>
              </a:spcBef>
              <a:buFont typeface="Wingdings" pitchFamily="2" charset="2"/>
              <a:buChar char="ü"/>
            </a:pPr>
            <a:r>
              <a:rPr lang="en-US" altLang="en-US" sz="2400">
                <a:latin typeface="Calibri" pitchFamily="34" charset="0"/>
              </a:rPr>
              <a:t>Post-order algorithm</a:t>
            </a:r>
          </a:p>
          <a:p>
            <a:pPr marL="285750" indent="-285750" eaLnBrk="0" hangingPunct="0">
              <a:lnSpc>
                <a:spcPct val="150000"/>
              </a:lnSpc>
              <a:spcBef>
                <a:spcPct val="20000"/>
              </a:spcBef>
              <a:buFont typeface="Arial" charset="0"/>
              <a:buChar char="•"/>
            </a:pPr>
            <a:endParaRPr lang="en-US" altLang="en-US" sz="240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Pre-order Algorithm</a:t>
            </a:r>
          </a:p>
        </p:txBody>
      </p:sp>
      <p:grpSp>
        <p:nvGrpSpPr>
          <p:cNvPr id="2" name="Group 24"/>
          <p:cNvGrpSpPr>
            <a:grpSpLocks/>
          </p:cNvGrpSpPr>
          <p:nvPr/>
        </p:nvGrpSpPr>
        <p:grpSpPr bwMode="auto">
          <a:xfrm>
            <a:off x="5029200" y="3429000"/>
            <a:ext cx="1600200" cy="2913063"/>
            <a:chOff x="3168" y="2160"/>
            <a:chExt cx="1008" cy="1835"/>
          </a:xfrm>
        </p:grpSpPr>
        <p:grpSp>
          <p:nvGrpSpPr>
            <p:cNvPr id="3" name="Group 4"/>
            <p:cNvGrpSpPr>
              <a:grpSpLocks/>
            </p:cNvGrpSpPr>
            <p:nvPr/>
          </p:nvGrpSpPr>
          <p:grpSpPr bwMode="auto">
            <a:xfrm>
              <a:off x="3168" y="2160"/>
              <a:ext cx="1008" cy="1835"/>
              <a:chOff x="2016" y="2492"/>
              <a:chExt cx="1008" cy="1835"/>
            </a:xfrm>
          </p:grpSpPr>
          <p:sp>
            <p:nvSpPr>
              <p:cNvPr id="20488" name="Oval 5"/>
              <p:cNvSpPr>
                <a:spLocks noChangeArrowheads="1"/>
              </p:cNvSpPr>
              <p:nvPr/>
            </p:nvSpPr>
            <p:spPr bwMode="auto">
              <a:xfrm>
                <a:off x="2304" y="2492"/>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A</a:t>
                </a:r>
              </a:p>
            </p:txBody>
          </p:sp>
          <p:sp>
            <p:nvSpPr>
              <p:cNvPr id="20489" name="Line 6"/>
              <p:cNvSpPr>
                <a:spLocks noChangeShapeType="1"/>
              </p:cNvSpPr>
              <p:nvPr/>
            </p:nvSpPr>
            <p:spPr bwMode="auto">
              <a:xfrm flipH="1">
                <a:off x="2160" y="2636"/>
                <a:ext cx="144" cy="222"/>
              </a:xfrm>
              <a:prstGeom prst="line">
                <a:avLst/>
              </a:prstGeom>
              <a:noFill/>
              <a:ln w="9525">
                <a:solidFill>
                  <a:schemeClr val="tx1"/>
                </a:solidFill>
                <a:round/>
                <a:headEnd/>
                <a:tailEnd/>
              </a:ln>
            </p:spPr>
            <p:txBody>
              <a:bodyPr/>
              <a:lstStyle/>
              <a:p>
                <a:endParaRPr lang="en-IN"/>
              </a:p>
            </p:txBody>
          </p:sp>
          <p:sp>
            <p:nvSpPr>
              <p:cNvPr id="20490" name="Line 7"/>
              <p:cNvSpPr>
                <a:spLocks noChangeShapeType="1"/>
              </p:cNvSpPr>
              <p:nvPr/>
            </p:nvSpPr>
            <p:spPr bwMode="auto">
              <a:xfrm>
                <a:off x="2520" y="2636"/>
                <a:ext cx="144" cy="144"/>
              </a:xfrm>
              <a:prstGeom prst="line">
                <a:avLst/>
              </a:prstGeom>
              <a:noFill/>
              <a:ln w="9525">
                <a:solidFill>
                  <a:schemeClr val="tx1"/>
                </a:solidFill>
                <a:round/>
                <a:headEnd/>
                <a:tailEnd/>
              </a:ln>
            </p:spPr>
            <p:txBody>
              <a:bodyPr/>
              <a:lstStyle/>
              <a:p>
                <a:endParaRPr lang="en-IN"/>
              </a:p>
            </p:txBody>
          </p:sp>
          <p:sp>
            <p:nvSpPr>
              <p:cNvPr id="20491" name="Oval 8"/>
              <p:cNvSpPr>
                <a:spLocks noChangeArrowheads="1"/>
              </p:cNvSpPr>
              <p:nvPr/>
            </p:nvSpPr>
            <p:spPr bwMode="auto">
              <a:xfrm>
                <a:off x="2592" y="278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C</a:t>
                </a:r>
              </a:p>
            </p:txBody>
          </p:sp>
          <p:sp>
            <p:nvSpPr>
              <p:cNvPr id="20492" name="Oval 9"/>
              <p:cNvSpPr>
                <a:spLocks noChangeArrowheads="1"/>
              </p:cNvSpPr>
              <p:nvPr/>
            </p:nvSpPr>
            <p:spPr bwMode="auto">
              <a:xfrm>
                <a:off x="2016" y="278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B</a:t>
                </a:r>
              </a:p>
            </p:txBody>
          </p:sp>
          <p:sp>
            <p:nvSpPr>
              <p:cNvPr id="20493" name="Line 10"/>
              <p:cNvSpPr>
                <a:spLocks noChangeShapeType="1"/>
              </p:cNvSpPr>
              <p:nvPr/>
            </p:nvSpPr>
            <p:spPr bwMode="auto">
              <a:xfrm flipH="1">
                <a:off x="2664" y="3611"/>
                <a:ext cx="144" cy="212"/>
              </a:xfrm>
              <a:prstGeom prst="line">
                <a:avLst/>
              </a:prstGeom>
              <a:noFill/>
              <a:ln w="9525">
                <a:solidFill>
                  <a:schemeClr val="tx1"/>
                </a:solidFill>
                <a:round/>
                <a:headEnd/>
                <a:tailEnd/>
              </a:ln>
            </p:spPr>
            <p:txBody>
              <a:bodyPr/>
              <a:lstStyle/>
              <a:p>
                <a:endParaRPr lang="en-IN"/>
              </a:p>
            </p:txBody>
          </p:sp>
          <p:sp>
            <p:nvSpPr>
              <p:cNvPr id="20494" name="Line 11"/>
              <p:cNvSpPr>
                <a:spLocks noChangeShapeType="1"/>
              </p:cNvSpPr>
              <p:nvPr/>
            </p:nvSpPr>
            <p:spPr bwMode="auto">
              <a:xfrm>
                <a:off x="2160" y="3002"/>
                <a:ext cx="72" cy="144"/>
              </a:xfrm>
              <a:prstGeom prst="line">
                <a:avLst/>
              </a:prstGeom>
              <a:noFill/>
              <a:ln w="9525">
                <a:solidFill>
                  <a:schemeClr val="tx1"/>
                </a:solidFill>
                <a:round/>
                <a:headEnd/>
                <a:tailEnd/>
              </a:ln>
            </p:spPr>
            <p:txBody>
              <a:bodyPr/>
              <a:lstStyle/>
              <a:p>
                <a:endParaRPr lang="en-IN"/>
              </a:p>
            </p:txBody>
          </p:sp>
          <p:sp>
            <p:nvSpPr>
              <p:cNvPr id="20495" name="Oval 12"/>
              <p:cNvSpPr>
                <a:spLocks noChangeArrowheads="1"/>
              </p:cNvSpPr>
              <p:nvPr/>
            </p:nvSpPr>
            <p:spPr bwMode="auto">
              <a:xfrm>
                <a:off x="2088" y="314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D</a:t>
                </a:r>
              </a:p>
            </p:txBody>
          </p:sp>
          <p:sp>
            <p:nvSpPr>
              <p:cNvPr id="20496" name="Oval 13"/>
              <p:cNvSpPr>
                <a:spLocks noChangeArrowheads="1"/>
              </p:cNvSpPr>
              <p:nvPr/>
            </p:nvSpPr>
            <p:spPr bwMode="auto">
              <a:xfrm>
                <a:off x="2520" y="3174"/>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E</a:t>
                </a:r>
              </a:p>
            </p:txBody>
          </p:sp>
          <p:sp>
            <p:nvSpPr>
              <p:cNvPr id="20497" name="Line 14"/>
              <p:cNvSpPr>
                <a:spLocks noChangeShapeType="1"/>
              </p:cNvSpPr>
              <p:nvPr/>
            </p:nvSpPr>
            <p:spPr bwMode="auto">
              <a:xfrm>
                <a:off x="2736" y="3319"/>
                <a:ext cx="144" cy="144"/>
              </a:xfrm>
              <a:prstGeom prst="line">
                <a:avLst/>
              </a:prstGeom>
              <a:noFill/>
              <a:ln w="9525">
                <a:solidFill>
                  <a:schemeClr val="tx1"/>
                </a:solidFill>
                <a:round/>
                <a:headEnd/>
                <a:tailEnd/>
              </a:ln>
            </p:spPr>
            <p:txBody>
              <a:bodyPr/>
              <a:lstStyle/>
              <a:p>
                <a:endParaRPr lang="en-IN"/>
              </a:p>
            </p:txBody>
          </p:sp>
          <p:sp>
            <p:nvSpPr>
              <p:cNvPr id="20498" name="Oval 15"/>
              <p:cNvSpPr>
                <a:spLocks noChangeArrowheads="1"/>
              </p:cNvSpPr>
              <p:nvPr/>
            </p:nvSpPr>
            <p:spPr bwMode="auto">
              <a:xfrm>
                <a:off x="2808" y="3463"/>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F</a:t>
                </a:r>
              </a:p>
            </p:txBody>
          </p:sp>
          <p:sp>
            <p:nvSpPr>
              <p:cNvPr id="20499" name="Line 16"/>
              <p:cNvSpPr>
                <a:spLocks noChangeShapeType="1"/>
              </p:cNvSpPr>
              <p:nvPr/>
            </p:nvSpPr>
            <p:spPr bwMode="auto">
              <a:xfrm>
                <a:off x="2736" y="3895"/>
                <a:ext cx="144" cy="216"/>
              </a:xfrm>
              <a:prstGeom prst="line">
                <a:avLst/>
              </a:prstGeom>
              <a:noFill/>
              <a:ln w="9525">
                <a:solidFill>
                  <a:schemeClr val="tx1"/>
                </a:solidFill>
                <a:round/>
                <a:headEnd/>
                <a:tailEnd/>
              </a:ln>
            </p:spPr>
            <p:txBody>
              <a:bodyPr/>
              <a:lstStyle/>
              <a:p>
                <a:endParaRPr lang="en-IN"/>
              </a:p>
            </p:txBody>
          </p:sp>
          <p:sp>
            <p:nvSpPr>
              <p:cNvPr id="20500" name="Oval 17"/>
              <p:cNvSpPr>
                <a:spLocks noChangeArrowheads="1"/>
              </p:cNvSpPr>
              <p:nvPr/>
            </p:nvSpPr>
            <p:spPr bwMode="auto">
              <a:xfrm>
                <a:off x="2736" y="4111"/>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I</a:t>
                </a:r>
              </a:p>
            </p:txBody>
          </p:sp>
          <p:sp>
            <p:nvSpPr>
              <p:cNvPr id="20501" name="Line 18"/>
              <p:cNvSpPr>
                <a:spLocks noChangeShapeType="1"/>
              </p:cNvSpPr>
              <p:nvPr/>
            </p:nvSpPr>
            <p:spPr bwMode="auto">
              <a:xfrm flipH="1">
                <a:off x="2376" y="3895"/>
                <a:ext cx="144" cy="216"/>
              </a:xfrm>
              <a:prstGeom prst="line">
                <a:avLst/>
              </a:prstGeom>
              <a:noFill/>
              <a:ln w="9525">
                <a:solidFill>
                  <a:schemeClr val="tx1"/>
                </a:solidFill>
                <a:round/>
                <a:headEnd/>
                <a:tailEnd/>
              </a:ln>
            </p:spPr>
            <p:txBody>
              <a:bodyPr/>
              <a:lstStyle/>
              <a:p>
                <a:endParaRPr lang="en-IN"/>
              </a:p>
            </p:txBody>
          </p:sp>
          <p:sp>
            <p:nvSpPr>
              <p:cNvPr id="20502" name="Oval 19"/>
              <p:cNvSpPr>
                <a:spLocks noChangeArrowheads="1"/>
              </p:cNvSpPr>
              <p:nvPr/>
            </p:nvSpPr>
            <p:spPr bwMode="auto">
              <a:xfrm>
                <a:off x="2304" y="4111"/>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H</a:t>
                </a:r>
              </a:p>
            </p:txBody>
          </p:sp>
          <p:sp>
            <p:nvSpPr>
              <p:cNvPr id="20503" name="Line 20"/>
              <p:cNvSpPr>
                <a:spLocks noChangeShapeType="1"/>
              </p:cNvSpPr>
              <p:nvPr/>
            </p:nvSpPr>
            <p:spPr bwMode="auto">
              <a:xfrm flipH="1">
                <a:off x="2592" y="3002"/>
                <a:ext cx="72" cy="172"/>
              </a:xfrm>
              <a:prstGeom prst="line">
                <a:avLst/>
              </a:prstGeom>
              <a:noFill/>
              <a:ln w="9525">
                <a:solidFill>
                  <a:schemeClr val="tx1"/>
                </a:solidFill>
                <a:round/>
                <a:headEnd/>
                <a:tailEnd/>
              </a:ln>
            </p:spPr>
            <p:txBody>
              <a:bodyPr/>
              <a:lstStyle/>
              <a:p>
                <a:endParaRPr lang="en-IN"/>
              </a:p>
            </p:txBody>
          </p:sp>
        </p:grpSp>
        <p:sp>
          <p:nvSpPr>
            <p:cNvPr id="20487" name="Oval 21"/>
            <p:cNvSpPr>
              <a:spLocks noChangeArrowheads="1"/>
            </p:cNvSpPr>
            <p:nvPr/>
          </p:nvSpPr>
          <p:spPr bwMode="auto">
            <a:xfrm>
              <a:off x="3648" y="3408"/>
              <a:ext cx="216" cy="216"/>
            </a:xfrm>
            <a:prstGeom prst="ellipse">
              <a:avLst/>
            </a:prstGeom>
            <a:solidFill>
              <a:srgbClr val="FFFF99"/>
            </a:solidFill>
            <a:ln w="9525">
              <a:solidFill>
                <a:srgbClr val="000000"/>
              </a:solidFill>
              <a:round/>
              <a:headEnd/>
              <a:tailEnd/>
            </a:ln>
          </p:spPr>
          <p:txBody>
            <a:bodyPr/>
            <a:lstStyle/>
            <a:p>
              <a:pPr algn="ctr" eaLnBrk="0" hangingPunct="0"/>
              <a:r>
                <a:rPr lang="en-US" altLang="en-US" sz="900"/>
                <a:t>G</a:t>
              </a:r>
              <a:endParaRPr lang="en-US" altLang="en-US"/>
            </a:p>
          </p:txBody>
        </p:sp>
      </p:grpSp>
      <p:sp>
        <p:nvSpPr>
          <p:cNvPr id="23" name="Rectangle 22"/>
          <p:cNvSpPr>
            <a:spLocks noChangeArrowheads="1"/>
          </p:cNvSpPr>
          <p:nvPr/>
        </p:nvSpPr>
        <p:spPr bwMode="auto">
          <a:xfrm>
            <a:off x="1524000" y="4800600"/>
            <a:ext cx="252095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en-US" b="1" dirty="0">
                <a:latin typeface="+mn-lt"/>
              </a:rPr>
              <a:t>A, B, D, C, E, F, G, H and I</a:t>
            </a:r>
          </a:p>
        </p:txBody>
      </p:sp>
      <p:sp>
        <p:nvSpPr>
          <p:cNvPr id="20485" name="Rectangle 23"/>
          <p:cNvSpPr>
            <a:spLocks noChangeArrowheads="1"/>
          </p:cNvSpPr>
          <p:nvPr/>
        </p:nvSpPr>
        <p:spPr bwMode="auto">
          <a:xfrm>
            <a:off x="152400" y="1219200"/>
            <a:ext cx="8763000" cy="3159125"/>
          </a:xfrm>
          <a:prstGeom prst="rect">
            <a:avLst/>
          </a:prstGeom>
          <a:noFill/>
          <a:ln w="9525">
            <a:noFill/>
            <a:miter lim="800000"/>
            <a:headEnd/>
            <a:tailEnd/>
          </a:ln>
          <a:effectLst/>
        </p:spPr>
        <p:txBody>
          <a:bodyPr>
            <a:spAutoFit/>
          </a:bodyPr>
          <a:lstStyle/>
          <a:p>
            <a:pPr marL="342900" indent="-342900">
              <a:lnSpc>
                <a:spcPct val="120000"/>
              </a:lnSpc>
              <a:buFontTx/>
              <a:buChar char="•"/>
            </a:pPr>
            <a:r>
              <a:rPr lang="en-US" altLang="en-US" sz="2400">
                <a:latin typeface="Calibri" pitchFamily="34" charset="0"/>
              </a:rPr>
              <a:t>To traverse a non-empty binary tree in preorder, the following operations are performed recursively at each node. </a:t>
            </a:r>
          </a:p>
          <a:p>
            <a:pPr marL="342900" indent="-342900">
              <a:lnSpc>
                <a:spcPct val="120000"/>
              </a:lnSpc>
              <a:buFontTx/>
              <a:buChar char="•"/>
            </a:pPr>
            <a:r>
              <a:rPr lang="en-US" altLang="en-US" sz="2400">
                <a:latin typeface="Calibri" pitchFamily="34" charset="0"/>
              </a:rPr>
              <a:t>The algorithm starts with the root node of the tree and continues by: </a:t>
            </a:r>
          </a:p>
          <a:p>
            <a:pPr marL="342900" indent="-342900">
              <a:lnSpc>
                <a:spcPct val="120000"/>
              </a:lnSpc>
              <a:buFont typeface="Wingdings" pitchFamily="2" charset="2"/>
              <a:buChar char="ü"/>
            </a:pPr>
            <a:r>
              <a:rPr lang="en-US" altLang="en-US" sz="2400">
                <a:latin typeface="Calibri" pitchFamily="34" charset="0"/>
              </a:rPr>
              <a:t>Visiting the root node </a:t>
            </a:r>
          </a:p>
          <a:p>
            <a:pPr marL="342900" indent="-342900">
              <a:lnSpc>
                <a:spcPct val="120000"/>
              </a:lnSpc>
              <a:buFont typeface="Wingdings" pitchFamily="2" charset="2"/>
              <a:buChar char="ü"/>
            </a:pPr>
            <a:r>
              <a:rPr lang="en-US" altLang="en-US" sz="2400">
                <a:latin typeface="Calibri" pitchFamily="34" charset="0"/>
              </a:rPr>
              <a:t>Traversing the left subtree </a:t>
            </a:r>
          </a:p>
          <a:p>
            <a:pPr marL="342900" indent="-342900">
              <a:lnSpc>
                <a:spcPct val="120000"/>
              </a:lnSpc>
              <a:buFont typeface="Wingdings" pitchFamily="2" charset="2"/>
              <a:buChar char="ü"/>
            </a:pPr>
            <a:r>
              <a:rPr lang="en-US" altLang="en-US" sz="2400">
                <a:latin typeface="Calibri" pitchFamily="34" charset="0"/>
              </a:rPr>
              <a:t>Traversing the right subtree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In-order Algorithm</a:t>
            </a:r>
          </a:p>
        </p:txBody>
      </p:sp>
      <p:sp>
        <p:nvSpPr>
          <p:cNvPr id="21507" name="Rectangle 2"/>
          <p:cNvSpPr txBox="1">
            <a:spLocks noChangeArrowheads="1"/>
          </p:cNvSpPr>
          <p:nvPr/>
        </p:nvSpPr>
        <p:spPr bwMode="auto">
          <a:xfrm>
            <a:off x="152400" y="1143000"/>
            <a:ext cx="8667750" cy="5486400"/>
          </a:xfrm>
          <a:prstGeom prst="rect">
            <a:avLst/>
          </a:prstGeom>
          <a:noFill/>
          <a:ln w="9525">
            <a:noFill/>
            <a:miter lim="800000"/>
            <a:headEnd/>
            <a:tailEnd/>
          </a:ln>
        </p:spPr>
        <p:txBody>
          <a:bodyPr/>
          <a:lstStyle/>
          <a:p>
            <a:pPr marL="342900" indent="-342900" eaLnBrk="0" hangingPunct="0">
              <a:lnSpc>
                <a:spcPct val="140000"/>
              </a:lnSpc>
              <a:spcBef>
                <a:spcPct val="20000"/>
              </a:spcBef>
              <a:buFontTx/>
              <a:buChar char="•"/>
            </a:pPr>
            <a:r>
              <a:rPr lang="en-US" altLang="en-US" sz="2000">
                <a:latin typeface="Calibri" pitchFamily="34" charset="0"/>
              </a:rPr>
              <a:t>To traverse a non-empty binary tree in </a:t>
            </a:r>
            <a:r>
              <a:rPr lang="en-US" altLang="en-US" sz="2000" b="1">
                <a:latin typeface="Calibri" pitchFamily="34" charset="0"/>
              </a:rPr>
              <a:t>in-order</a:t>
            </a:r>
            <a:r>
              <a:rPr lang="en-US" altLang="en-US" sz="2000">
                <a:latin typeface="Calibri" pitchFamily="34" charset="0"/>
              </a:rPr>
              <a:t>, the following operations are performed recursively at each node. </a:t>
            </a:r>
          </a:p>
          <a:p>
            <a:pPr marL="342900" indent="-342900" eaLnBrk="0" hangingPunct="0">
              <a:lnSpc>
                <a:spcPct val="140000"/>
              </a:lnSpc>
              <a:spcBef>
                <a:spcPct val="20000"/>
              </a:spcBef>
              <a:buFontTx/>
              <a:buChar char="•"/>
            </a:pPr>
            <a:r>
              <a:rPr lang="en-US" altLang="en-US" sz="2000">
                <a:latin typeface="Calibri" pitchFamily="34" charset="0"/>
              </a:rPr>
              <a:t>The algorithm starts with the root node of the tree and continues by, </a:t>
            </a:r>
          </a:p>
          <a:p>
            <a:pPr marL="342900" indent="-342900" eaLnBrk="0" hangingPunct="0">
              <a:lnSpc>
                <a:spcPct val="140000"/>
              </a:lnSpc>
              <a:spcBef>
                <a:spcPct val="20000"/>
              </a:spcBef>
              <a:buFont typeface="Wingdings" pitchFamily="2" charset="2"/>
              <a:buChar char="ü"/>
            </a:pPr>
            <a:r>
              <a:rPr lang="en-US" altLang="en-US" sz="2000">
                <a:latin typeface="Calibri" pitchFamily="34" charset="0"/>
              </a:rPr>
              <a:t>Traversing the left subtree </a:t>
            </a:r>
          </a:p>
          <a:p>
            <a:pPr marL="342900" indent="-342900" eaLnBrk="0" hangingPunct="0">
              <a:lnSpc>
                <a:spcPct val="140000"/>
              </a:lnSpc>
              <a:spcBef>
                <a:spcPct val="20000"/>
              </a:spcBef>
              <a:buFont typeface="Wingdings" pitchFamily="2" charset="2"/>
              <a:buChar char="ü"/>
            </a:pPr>
            <a:r>
              <a:rPr lang="en-US" altLang="en-US" sz="2000">
                <a:latin typeface="Calibri" pitchFamily="34" charset="0"/>
              </a:rPr>
              <a:t>Visiting the root node </a:t>
            </a:r>
          </a:p>
          <a:p>
            <a:pPr marL="342900" indent="-342900" eaLnBrk="0" hangingPunct="0">
              <a:lnSpc>
                <a:spcPct val="140000"/>
              </a:lnSpc>
              <a:spcBef>
                <a:spcPct val="20000"/>
              </a:spcBef>
              <a:buFont typeface="Wingdings" pitchFamily="2" charset="2"/>
              <a:buChar char="ü"/>
            </a:pPr>
            <a:r>
              <a:rPr lang="en-US" altLang="en-US" sz="2000">
                <a:latin typeface="Calibri" pitchFamily="34" charset="0"/>
              </a:rPr>
              <a:t>Traversing the right subtree </a:t>
            </a:r>
          </a:p>
        </p:txBody>
      </p:sp>
      <p:sp>
        <p:nvSpPr>
          <p:cNvPr id="21508" name="Rectangle 21"/>
          <p:cNvSpPr>
            <a:spLocks noChangeArrowheads="1"/>
          </p:cNvSpPr>
          <p:nvPr/>
        </p:nvSpPr>
        <p:spPr bwMode="auto">
          <a:xfrm>
            <a:off x="1828800" y="5183188"/>
            <a:ext cx="2884488" cy="366712"/>
          </a:xfrm>
          <a:prstGeom prst="rect">
            <a:avLst/>
          </a:prstGeom>
          <a:noFill/>
          <a:ln w="9525">
            <a:noFill/>
            <a:miter lim="800000"/>
            <a:headEnd/>
            <a:tailEnd/>
          </a:ln>
          <a:effectLst/>
        </p:spPr>
        <p:txBody>
          <a:bodyPr wrap="none" anchor="ctr">
            <a:spAutoFit/>
          </a:bodyPr>
          <a:lstStyle/>
          <a:p>
            <a:pPr algn="just"/>
            <a:r>
              <a:rPr lang="en-US" altLang="en-US" b="1"/>
              <a:t>B, D, A, E, H, G, I, F and C</a:t>
            </a:r>
          </a:p>
        </p:txBody>
      </p:sp>
      <p:grpSp>
        <p:nvGrpSpPr>
          <p:cNvPr id="2" name="Group 43"/>
          <p:cNvGrpSpPr>
            <a:grpSpLocks/>
          </p:cNvGrpSpPr>
          <p:nvPr/>
        </p:nvGrpSpPr>
        <p:grpSpPr bwMode="auto">
          <a:xfrm>
            <a:off x="4800600" y="3429000"/>
            <a:ext cx="1600200" cy="2913063"/>
            <a:chOff x="3312" y="1872"/>
            <a:chExt cx="1008" cy="1835"/>
          </a:xfrm>
        </p:grpSpPr>
        <p:grpSp>
          <p:nvGrpSpPr>
            <p:cNvPr id="3" name="Group 3"/>
            <p:cNvGrpSpPr>
              <a:grpSpLocks/>
            </p:cNvGrpSpPr>
            <p:nvPr/>
          </p:nvGrpSpPr>
          <p:grpSpPr bwMode="auto">
            <a:xfrm>
              <a:off x="3312" y="1872"/>
              <a:ext cx="1008" cy="1835"/>
              <a:chOff x="2016" y="2492"/>
              <a:chExt cx="1008" cy="1835"/>
            </a:xfrm>
          </p:grpSpPr>
          <p:sp>
            <p:nvSpPr>
              <p:cNvPr id="21512" name="Oval 4"/>
              <p:cNvSpPr>
                <a:spLocks noChangeArrowheads="1"/>
              </p:cNvSpPr>
              <p:nvPr/>
            </p:nvSpPr>
            <p:spPr bwMode="auto">
              <a:xfrm>
                <a:off x="2304" y="2492"/>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A</a:t>
                </a:r>
              </a:p>
            </p:txBody>
          </p:sp>
          <p:sp>
            <p:nvSpPr>
              <p:cNvPr id="21513" name="Line 5"/>
              <p:cNvSpPr>
                <a:spLocks noChangeShapeType="1"/>
              </p:cNvSpPr>
              <p:nvPr/>
            </p:nvSpPr>
            <p:spPr bwMode="auto">
              <a:xfrm flipH="1">
                <a:off x="2160" y="2636"/>
                <a:ext cx="144" cy="222"/>
              </a:xfrm>
              <a:prstGeom prst="line">
                <a:avLst/>
              </a:prstGeom>
              <a:noFill/>
              <a:ln w="9525">
                <a:solidFill>
                  <a:schemeClr val="tx1"/>
                </a:solidFill>
                <a:round/>
                <a:headEnd/>
                <a:tailEnd/>
              </a:ln>
            </p:spPr>
            <p:txBody>
              <a:bodyPr/>
              <a:lstStyle/>
              <a:p>
                <a:endParaRPr lang="en-IN"/>
              </a:p>
            </p:txBody>
          </p:sp>
          <p:sp>
            <p:nvSpPr>
              <p:cNvPr id="21514" name="Line 6"/>
              <p:cNvSpPr>
                <a:spLocks noChangeShapeType="1"/>
              </p:cNvSpPr>
              <p:nvPr/>
            </p:nvSpPr>
            <p:spPr bwMode="auto">
              <a:xfrm>
                <a:off x="2520" y="2636"/>
                <a:ext cx="144" cy="144"/>
              </a:xfrm>
              <a:prstGeom prst="line">
                <a:avLst/>
              </a:prstGeom>
              <a:noFill/>
              <a:ln w="9525">
                <a:solidFill>
                  <a:schemeClr val="tx1"/>
                </a:solidFill>
                <a:round/>
                <a:headEnd/>
                <a:tailEnd/>
              </a:ln>
            </p:spPr>
            <p:txBody>
              <a:bodyPr/>
              <a:lstStyle/>
              <a:p>
                <a:endParaRPr lang="en-IN"/>
              </a:p>
            </p:txBody>
          </p:sp>
          <p:sp>
            <p:nvSpPr>
              <p:cNvPr id="21515" name="Oval 7"/>
              <p:cNvSpPr>
                <a:spLocks noChangeArrowheads="1"/>
              </p:cNvSpPr>
              <p:nvPr/>
            </p:nvSpPr>
            <p:spPr bwMode="auto">
              <a:xfrm>
                <a:off x="2592" y="278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C</a:t>
                </a:r>
              </a:p>
            </p:txBody>
          </p:sp>
          <p:sp>
            <p:nvSpPr>
              <p:cNvPr id="21516" name="Oval 8"/>
              <p:cNvSpPr>
                <a:spLocks noChangeArrowheads="1"/>
              </p:cNvSpPr>
              <p:nvPr/>
            </p:nvSpPr>
            <p:spPr bwMode="auto">
              <a:xfrm>
                <a:off x="2016" y="278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B</a:t>
                </a:r>
              </a:p>
            </p:txBody>
          </p:sp>
          <p:sp>
            <p:nvSpPr>
              <p:cNvPr id="21517" name="Line 9"/>
              <p:cNvSpPr>
                <a:spLocks noChangeShapeType="1"/>
              </p:cNvSpPr>
              <p:nvPr/>
            </p:nvSpPr>
            <p:spPr bwMode="auto">
              <a:xfrm flipH="1">
                <a:off x="2664" y="3611"/>
                <a:ext cx="144" cy="212"/>
              </a:xfrm>
              <a:prstGeom prst="line">
                <a:avLst/>
              </a:prstGeom>
              <a:noFill/>
              <a:ln w="9525">
                <a:solidFill>
                  <a:schemeClr val="tx1"/>
                </a:solidFill>
                <a:round/>
                <a:headEnd/>
                <a:tailEnd/>
              </a:ln>
            </p:spPr>
            <p:txBody>
              <a:bodyPr/>
              <a:lstStyle/>
              <a:p>
                <a:endParaRPr lang="en-IN"/>
              </a:p>
            </p:txBody>
          </p:sp>
          <p:sp>
            <p:nvSpPr>
              <p:cNvPr id="21518" name="Line 10"/>
              <p:cNvSpPr>
                <a:spLocks noChangeShapeType="1"/>
              </p:cNvSpPr>
              <p:nvPr/>
            </p:nvSpPr>
            <p:spPr bwMode="auto">
              <a:xfrm>
                <a:off x="2160" y="3002"/>
                <a:ext cx="72" cy="144"/>
              </a:xfrm>
              <a:prstGeom prst="line">
                <a:avLst/>
              </a:prstGeom>
              <a:noFill/>
              <a:ln w="9525">
                <a:solidFill>
                  <a:schemeClr val="tx1"/>
                </a:solidFill>
                <a:round/>
                <a:headEnd/>
                <a:tailEnd/>
              </a:ln>
            </p:spPr>
            <p:txBody>
              <a:bodyPr/>
              <a:lstStyle/>
              <a:p>
                <a:endParaRPr lang="en-IN"/>
              </a:p>
            </p:txBody>
          </p:sp>
          <p:sp>
            <p:nvSpPr>
              <p:cNvPr id="21519" name="Oval 11"/>
              <p:cNvSpPr>
                <a:spLocks noChangeArrowheads="1"/>
              </p:cNvSpPr>
              <p:nvPr/>
            </p:nvSpPr>
            <p:spPr bwMode="auto">
              <a:xfrm>
                <a:off x="2088" y="314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D</a:t>
                </a:r>
              </a:p>
            </p:txBody>
          </p:sp>
          <p:sp>
            <p:nvSpPr>
              <p:cNvPr id="21520" name="Oval 12"/>
              <p:cNvSpPr>
                <a:spLocks noChangeArrowheads="1"/>
              </p:cNvSpPr>
              <p:nvPr/>
            </p:nvSpPr>
            <p:spPr bwMode="auto">
              <a:xfrm>
                <a:off x="2520" y="3174"/>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E</a:t>
                </a:r>
              </a:p>
            </p:txBody>
          </p:sp>
          <p:sp>
            <p:nvSpPr>
              <p:cNvPr id="21521" name="Line 13"/>
              <p:cNvSpPr>
                <a:spLocks noChangeShapeType="1"/>
              </p:cNvSpPr>
              <p:nvPr/>
            </p:nvSpPr>
            <p:spPr bwMode="auto">
              <a:xfrm>
                <a:off x="2736" y="3319"/>
                <a:ext cx="144" cy="144"/>
              </a:xfrm>
              <a:prstGeom prst="line">
                <a:avLst/>
              </a:prstGeom>
              <a:noFill/>
              <a:ln w="9525">
                <a:solidFill>
                  <a:schemeClr val="tx1"/>
                </a:solidFill>
                <a:round/>
                <a:headEnd/>
                <a:tailEnd/>
              </a:ln>
            </p:spPr>
            <p:txBody>
              <a:bodyPr/>
              <a:lstStyle/>
              <a:p>
                <a:endParaRPr lang="en-IN"/>
              </a:p>
            </p:txBody>
          </p:sp>
          <p:sp>
            <p:nvSpPr>
              <p:cNvPr id="21522" name="Oval 14"/>
              <p:cNvSpPr>
                <a:spLocks noChangeArrowheads="1"/>
              </p:cNvSpPr>
              <p:nvPr/>
            </p:nvSpPr>
            <p:spPr bwMode="auto">
              <a:xfrm>
                <a:off x="2808" y="3463"/>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F</a:t>
                </a:r>
              </a:p>
            </p:txBody>
          </p:sp>
          <p:sp>
            <p:nvSpPr>
              <p:cNvPr id="21523" name="Line 15"/>
              <p:cNvSpPr>
                <a:spLocks noChangeShapeType="1"/>
              </p:cNvSpPr>
              <p:nvPr/>
            </p:nvSpPr>
            <p:spPr bwMode="auto">
              <a:xfrm>
                <a:off x="2736" y="3895"/>
                <a:ext cx="144" cy="216"/>
              </a:xfrm>
              <a:prstGeom prst="line">
                <a:avLst/>
              </a:prstGeom>
              <a:noFill/>
              <a:ln w="9525">
                <a:solidFill>
                  <a:schemeClr val="tx1"/>
                </a:solidFill>
                <a:round/>
                <a:headEnd/>
                <a:tailEnd/>
              </a:ln>
            </p:spPr>
            <p:txBody>
              <a:bodyPr/>
              <a:lstStyle/>
              <a:p>
                <a:endParaRPr lang="en-IN"/>
              </a:p>
            </p:txBody>
          </p:sp>
          <p:sp>
            <p:nvSpPr>
              <p:cNvPr id="21524" name="Oval 16"/>
              <p:cNvSpPr>
                <a:spLocks noChangeArrowheads="1"/>
              </p:cNvSpPr>
              <p:nvPr/>
            </p:nvSpPr>
            <p:spPr bwMode="auto">
              <a:xfrm>
                <a:off x="2736" y="4111"/>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I</a:t>
                </a:r>
              </a:p>
            </p:txBody>
          </p:sp>
          <p:sp>
            <p:nvSpPr>
              <p:cNvPr id="21525" name="Line 17"/>
              <p:cNvSpPr>
                <a:spLocks noChangeShapeType="1"/>
              </p:cNvSpPr>
              <p:nvPr/>
            </p:nvSpPr>
            <p:spPr bwMode="auto">
              <a:xfrm flipH="1">
                <a:off x="2376" y="3895"/>
                <a:ext cx="144" cy="216"/>
              </a:xfrm>
              <a:prstGeom prst="line">
                <a:avLst/>
              </a:prstGeom>
              <a:noFill/>
              <a:ln w="9525">
                <a:solidFill>
                  <a:schemeClr val="tx1"/>
                </a:solidFill>
                <a:round/>
                <a:headEnd/>
                <a:tailEnd/>
              </a:ln>
            </p:spPr>
            <p:txBody>
              <a:bodyPr/>
              <a:lstStyle/>
              <a:p>
                <a:endParaRPr lang="en-IN"/>
              </a:p>
            </p:txBody>
          </p:sp>
          <p:sp>
            <p:nvSpPr>
              <p:cNvPr id="21526" name="Oval 18"/>
              <p:cNvSpPr>
                <a:spLocks noChangeArrowheads="1"/>
              </p:cNvSpPr>
              <p:nvPr/>
            </p:nvSpPr>
            <p:spPr bwMode="auto">
              <a:xfrm>
                <a:off x="2304" y="4111"/>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H</a:t>
                </a:r>
              </a:p>
            </p:txBody>
          </p:sp>
          <p:sp>
            <p:nvSpPr>
              <p:cNvPr id="21527" name="Line 19"/>
              <p:cNvSpPr>
                <a:spLocks noChangeShapeType="1"/>
              </p:cNvSpPr>
              <p:nvPr/>
            </p:nvSpPr>
            <p:spPr bwMode="auto">
              <a:xfrm flipH="1">
                <a:off x="2592" y="2958"/>
                <a:ext cx="72" cy="216"/>
              </a:xfrm>
              <a:prstGeom prst="line">
                <a:avLst/>
              </a:prstGeom>
              <a:noFill/>
              <a:ln w="9525">
                <a:solidFill>
                  <a:schemeClr val="tx1"/>
                </a:solidFill>
                <a:round/>
                <a:headEnd/>
                <a:tailEnd/>
              </a:ln>
            </p:spPr>
            <p:txBody>
              <a:bodyPr/>
              <a:lstStyle/>
              <a:p>
                <a:endParaRPr lang="en-IN"/>
              </a:p>
            </p:txBody>
          </p:sp>
        </p:grpSp>
        <p:sp>
          <p:nvSpPr>
            <p:cNvPr id="21511" name="Oval 20"/>
            <p:cNvSpPr>
              <a:spLocks noChangeArrowheads="1"/>
            </p:cNvSpPr>
            <p:nvPr/>
          </p:nvSpPr>
          <p:spPr bwMode="auto">
            <a:xfrm>
              <a:off x="3792" y="3120"/>
              <a:ext cx="216" cy="216"/>
            </a:xfrm>
            <a:prstGeom prst="ellipse">
              <a:avLst/>
            </a:prstGeom>
            <a:solidFill>
              <a:srgbClr val="FFFF99"/>
            </a:solidFill>
            <a:ln w="9525">
              <a:solidFill>
                <a:srgbClr val="000000"/>
              </a:solidFill>
              <a:round/>
              <a:headEnd/>
              <a:tailEnd/>
            </a:ln>
          </p:spPr>
          <p:txBody>
            <a:bodyPr/>
            <a:lstStyle/>
            <a:p>
              <a:pPr algn="ctr" eaLnBrk="0" hangingPunct="0"/>
              <a:r>
                <a:rPr lang="en-US" altLang="en-US" sz="900"/>
                <a:t>G</a:t>
              </a:r>
              <a:endParaRPr lang="en-US"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Post-order Algorithm</a:t>
            </a:r>
          </a:p>
        </p:txBody>
      </p:sp>
      <p:grpSp>
        <p:nvGrpSpPr>
          <p:cNvPr id="2" name="Group 25"/>
          <p:cNvGrpSpPr>
            <a:grpSpLocks/>
          </p:cNvGrpSpPr>
          <p:nvPr/>
        </p:nvGrpSpPr>
        <p:grpSpPr bwMode="auto">
          <a:xfrm>
            <a:off x="5715000" y="3505200"/>
            <a:ext cx="1600200" cy="2913063"/>
            <a:chOff x="3120" y="1333"/>
            <a:chExt cx="1008" cy="1835"/>
          </a:xfrm>
        </p:grpSpPr>
        <p:grpSp>
          <p:nvGrpSpPr>
            <p:cNvPr id="3" name="Group 3"/>
            <p:cNvGrpSpPr>
              <a:grpSpLocks/>
            </p:cNvGrpSpPr>
            <p:nvPr/>
          </p:nvGrpSpPr>
          <p:grpSpPr bwMode="auto">
            <a:xfrm>
              <a:off x="3120" y="1333"/>
              <a:ext cx="1008" cy="1835"/>
              <a:chOff x="2016" y="2492"/>
              <a:chExt cx="1008" cy="1835"/>
            </a:xfrm>
          </p:grpSpPr>
          <p:sp>
            <p:nvSpPr>
              <p:cNvPr id="22536" name="Oval 4"/>
              <p:cNvSpPr>
                <a:spLocks noChangeArrowheads="1"/>
              </p:cNvSpPr>
              <p:nvPr/>
            </p:nvSpPr>
            <p:spPr bwMode="auto">
              <a:xfrm>
                <a:off x="2304" y="2492"/>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A</a:t>
                </a:r>
              </a:p>
            </p:txBody>
          </p:sp>
          <p:sp>
            <p:nvSpPr>
              <p:cNvPr id="22537" name="Line 5"/>
              <p:cNvSpPr>
                <a:spLocks noChangeShapeType="1"/>
              </p:cNvSpPr>
              <p:nvPr/>
            </p:nvSpPr>
            <p:spPr bwMode="auto">
              <a:xfrm flipH="1">
                <a:off x="2160" y="2636"/>
                <a:ext cx="144" cy="222"/>
              </a:xfrm>
              <a:prstGeom prst="line">
                <a:avLst/>
              </a:prstGeom>
              <a:noFill/>
              <a:ln w="9525">
                <a:solidFill>
                  <a:schemeClr val="tx1"/>
                </a:solidFill>
                <a:round/>
                <a:headEnd/>
                <a:tailEnd/>
              </a:ln>
            </p:spPr>
            <p:txBody>
              <a:bodyPr/>
              <a:lstStyle/>
              <a:p>
                <a:endParaRPr lang="en-IN"/>
              </a:p>
            </p:txBody>
          </p:sp>
          <p:sp>
            <p:nvSpPr>
              <p:cNvPr id="22538" name="Line 6"/>
              <p:cNvSpPr>
                <a:spLocks noChangeShapeType="1"/>
              </p:cNvSpPr>
              <p:nvPr/>
            </p:nvSpPr>
            <p:spPr bwMode="auto">
              <a:xfrm>
                <a:off x="2520" y="2636"/>
                <a:ext cx="144" cy="144"/>
              </a:xfrm>
              <a:prstGeom prst="line">
                <a:avLst/>
              </a:prstGeom>
              <a:noFill/>
              <a:ln w="9525">
                <a:solidFill>
                  <a:schemeClr val="tx1"/>
                </a:solidFill>
                <a:round/>
                <a:headEnd/>
                <a:tailEnd/>
              </a:ln>
            </p:spPr>
            <p:txBody>
              <a:bodyPr/>
              <a:lstStyle/>
              <a:p>
                <a:endParaRPr lang="en-IN"/>
              </a:p>
            </p:txBody>
          </p:sp>
          <p:sp>
            <p:nvSpPr>
              <p:cNvPr id="22539" name="Oval 7"/>
              <p:cNvSpPr>
                <a:spLocks noChangeArrowheads="1"/>
              </p:cNvSpPr>
              <p:nvPr/>
            </p:nvSpPr>
            <p:spPr bwMode="auto">
              <a:xfrm>
                <a:off x="2592" y="278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C</a:t>
                </a:r>
              </a:p>
            </p:txBody>
          </p:sp>
          <p:sp>
            <p:nvSpPr>
              <p:cNvPr id="22540" name="Oval 8"/>
              <p:cNvSpPr>
                <a:spLocks noChangeArrowheads="1"/>
              </p:cNvSpPr>
              <p:nvPr/>
            </p:nvSpPr>
            <p:spPr bwMode="auto">
              <a:xfrm>
                <a:off x="2016" y="278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B</a:t>
                </a:r>
              </a:p>
            </p:txBody>
          </p:sp>
          <p:sp>
            <p:nvSpPr>
              <p:cNvPr id="22541" name="Line 9"/>
              <p:cNvSpPr>
                <a:spLocks noChangeShapeType="1"/>
              </p:cNvSpPr>
              <p:nvPr/>
            </p:nvSpPr>
            <p:spPr bwMode="auto">
              <a:xfrm flipH="1">
                <a:off x="2664" y="3611"/>
                <a:ext cx="144" cy="212"/>
              </a:xfrm>
              <a:prstGeom prst="line">
                <a:avLst/>
              </a:prstGeom>
              <a:noFill/>
              <a:ln w="9525">
                <a:solidFill>
                  <a:schemeClr val="tx1"/>
                </a:solidFill>
                <a:round/>
                <a:headEnd/>
                <a:tailEnd/>
              </a:ln>
            </p:spPr>
            <p:txBody>
              <a:bodyPr/>
              <a:lstStyle/>
              <a:p>
                <a:endParaRPr lang="en-IN"/>
              </a:p>
            </p:txBody>
          </p:sp>
          <p:sp>
            <p:nvSpPr>
              <p:cNvPr id="22542" name="Line 10"/>
              <p:cNvSpPr>
                <a:spLocks noChangeShapeType="1"/>
              </p:cNvSpPr>
              <p:nvPr/>
            </p:nvSpPr>
            <p:spPr bwMode="auto">
              <a:xfrm>
                <a:off x="2160" y="3002"/>
                <a:ext cx="72" cy="144"/>
              </a:xfrm>
              <a:prstGeom prst="line">
                <a:avLst/>
              </a:prstGeom>
              <a:noFill/>
              <a:ln w="9525">
                <a:solidFill>
                  <a:schemeClr val="tx1"/>
                </a:solidFill>
                <a:round/>
                <a:headEnd/>
                <a:tailEnd/>
              </a:ln>
            </p:spPr>
            <p:txBody>
              <a:bodyPr/>
              <a:lstStyle/>
              <a:p>
                <a:endParaRPr lang="en-IN"/>
              </a:p>
            </p:txBody>
          </p:sp>
          <p:sp>
            <p:nvSpPr>
              <p:cNvPr id="22543" name="Oval 11"/>
              <p:cNvSpPr>
                <a:spLocks noChangeArrowheads="1"/>
              </p:cNvSpPr>
              <p:nvPr/>
            </p:nvSpPr>
            <p:spPr bwMode="auto">
              <a:xfrm>
                <a:off x="2088" y="3146"/>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D</a:t>
                </a:r>
              </a:p>
            </p:txBody>
          </p:sp>
          <p:sp>
            <p:nvSpPr>
              <p:cNvPr id="22544" name="Oval 12"/>
              <p:cNvSpPr>
                <a:spLocks noChangeArrowheads="1"/>
              </p:cNvSpPr>
              <p:nvPr/>
            </p:nvSpPr>
            <p:spPr bwMode="auto">
              <a:xfrm>
                <a:off x="2520" y="3174"/>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E</a:t>
                </a:r>
              </a:p>
            </p:txBody>
          </p:sp>
          <p:sp>
            <p:nvSpPr>
              <p:cNvPr id="22545" name="Line 13"/>
              <p:cNvSpPr>
                <a:spLocks noChangeShapeType="1"/>
              </p:cNvSpPr>
              <p:nvPr/>
            </p:nvSpPr>
            <p:spPr bwMode="auto">
              <a:xfrm>
                <a:off x="2736" y="3319"/>
                <a:ext cx="144" cy="144"/>
              </a:xfrm>
              <a:prstGeom prst="line">
                <a:avLst/>
              </a:prstGeom>
              <a:noFill/>
              <a:ln w="9525">
                <a:solidFill>
                  <a:schemeClr val="tx1"/>
                </a:solidFill>
                <a:round/>
                <a:headEnd/>
                <a:tailEnd/>
              </a:ln>
            </p:spPr>
            <p:txBody>
              <a:bodyPr/>
              <a:lstStyle/>
              <a:p>
                <a:endParaRPr lang="en-IN"/>
              </a:p>
            </p:txBody>
          </p:sp>
          <p:sp>
            <p:nvSpPr>
              <p:cNvPr id="22546" name="Oval 14"/>
              <p:cNvSpPr>
                <a:spLocks noChangeArrowheads="1"/>
              </p:cNvSpPr>
              <p:nvPr/>
            </p:nvSpPr>
            <p:spPr bwMode="auto">
              <a:xfrm>
                <a:off x="2808" y="3463"/>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F</a:t>
                </a:r>
              </a:p>
            </p:txBody>
          </p:sp>
          <p:sp>
            <p:nvSpPr>
              <p:cNvPr id="22547" name="Line 15"/>
              <p:cNvSpPr>
                <a:spLocks noChangeShapeType="1"/>
              </p:cNvSpPr>
              <p:nvPr/>
            </p:nvSpPr>
            <p:spPr bwMode="auto">
              <a:xfrm>
                <a:off x="2736" y="3895"/>
                <a:ext cx="144" cy="216"/>
              </a:xfrm>
              <a:prstGeom prst="line">
                <a:avLst/>
              </a:prstGeom>
              <a:noFill/>
              <a:ln w="9525">
                <a:solidFill>
                  <a:schemeClr val="tx1"/>
                </a:solidFill>
                <a:round/>
                <a:headEnd/>
                <a:tailEnd/>
              </a:ln>
            </p:spPr>
            <p:txBody>
              <a:bodyPr/>
              <a:lstStyle/>
              <a:p>
                <a:endParaRPr lang="en-IN"/>
              </a:p>
            </p:txBody>
          </p:sp>
          <p:sp>
            <p:nvSpPr>
              <p:cNvPr id="22548" name="Oval 16"/>
              <p:cNvSpPr>
                <a:spLocks noChangeArrowheads="1"/>
              </p:cNvSpPr>
              <p:nvPr/>
            </p:nvSpPr>
            <p:spPr bwMode="auto">
              <a:xfrm>
                <a:off x="2736" y="4111"/>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I</a:t>
                </a:r>
              </a:p>
            </p:txBody>
          </p:sp>
          <p:sp>
            <p:nvSpPr>
              <p:cNvPr id="22549" name="Line 17"/>
              <p:cNvSpPr>
                <a:spLocks noChangeShapeType="1"/>
              </p:cNvSpPr>
              <p:nvPr/>
            </p:nvSpPr>
            <p:spPr bwMode="auto">
              <a:xfrm flipH="1">
                <a:off x="2376" y="3895"/>
                <a:ext cx="144" cy="216"/>
              </a:xfrm>
              <a:prstGeom prst="line">
                <a:avLst/>
              </a:prstGeom>
              <a:noFill/>
              <a:ln w="9525">
                <a:solidFill>
                  <a:schemeClr val="tx1"/>
                </a:solidFill>
                <a:round/>
                <a:headEnd/>
                <a:tailEnd/>
              </a:ln>
            </p:spPr>
            <p:txBody>
              <a:bodyPr/>
              <a:lstStyle/>
              <a:p>
                <a:endParaRPr lang="en-IN"/>
              </a:p>
            </p:txBody>
          </p:sp>
          <p:sp>
            <p:nvSpPr>
              <p:cNvPr id="22550" name="Oval 18"/>
              <p:cNvSpPr>
                <a:spLocks noChangeArrowheads="1"/>
              </p:cNvSpPr>
              <p:nvPr/>
            </p:nvSpPr>
            <p:spPr bwMode="auto">
              <a:xfrm>
                <a:off x="2304" y="4111"/>
                <a:ext cx="216" cy="216"/>
              </a:xfrm>
              <a:prstGeom prst="ellipse">
                <a:avLst/>
              </a:prstGeom>
              <a:solidFill>
                <a:srgbClr val="FFFF99"/>
              </a:solidFill>
              <a:ln w="9525">
                <a:solidFill>
                  <a:schemeClr val="tx1"/>
                </a:solidFill>
                <a:round/>
                <a:headEnd/>
                <a:tailEnd/>
              </a:ln>
            </p:spPr>
            <p:txBody>
              <a:bodyPr/>
              <a:lstStyle/>
              <a:p>
                <a:pPr algn="ctr" eaLnBrk="0" hangingPunct="0"/>
                <a:r>
                  <a:rPr lang="en-US" altLang="en-US" sz="1000" b="1">
                    <a:solidFill>
                      <a:srgbClr val="993300"/>
                    </a:solidFill>
                  </a:rPr>
                  <a:t>H</a:t>
                </a:r>
              </a:p>
            </p:txBody>
          </p:sp>
          <p:sp>
            <p:nvSpPr>
              <p:cNvPr id="22551" name="Line 19"/>
              <p:cNvSpPr>
                <a:spLocks noChangeShapeType="1"/>
              </p:cNvSpPr>
              <p:nvPr/>
            </p:nvSpPr>
            <p:spPr bwMode="auto">
              <a:xfrm flipH="1">
                <a:off x="2592" y="2958"/>
                <a:ext cx="72" cy="216"/>
              </a:xfrm>
              <a:prstGeom prst="line">
                <a:avLst/>
              </a:prstGeom>
              <a:noFill/>
              <a:ln w="9525">
                <a:solidFill>
                  <a:schemeClr val="tx1"/>
                </a:solidFill>
                <a:round/>
                <a:headEnd/>
                <a:tailEnd/>
              </a:ln>
            </p:spPr>
            <p:txBody>
              <a:bodyPr/>
              <a:lstStyle/>
              <a:p>
                <a:endParaRPr lang="en-IN"/>
              </a:p>
            </p:txBody>
          </p:sp>
        </p:grpSp>
        <p:sp>
          <p:nvSpPr>
            <p:cNvPr id="22535" name="Oval 20"/>
            <p:cNvSpPr>
              <a:spLocks noChangeArrowheads="1"/>
            </p:cNvSpPr>
            <p:nvPr/>
          </p:nvSpPr>
          <p:spPr bwMode="auto">
            <a:xfrm>
              <a:off x="3624" y="2616"/>
              <a:ext cx="216" cy="216"/>
            </a:xfrm>
            <a:prstGeom prst="ellipse">
              <a:avLst/>
            </a:prstGeom>
            <a:solidFill>
              <a:srgbClr val="FFFF99"/>
            </a:solidFill>
            <a:ln w="9525">
              <a:solidFill>
                <a:srgbClr val="000000"/>
              </a:solidFill>
              <a:round/>
              <a:headEnd/>
              <a:tailEnd/>
            </a:ln>
          </p:spPr>
          <p:txBody>
            <a:bodyPr/>
            <a:lstStyle/>
            <a:p>
              <a:pPr algn="ctr" eaLnBrk="0" hangingPunct="0"/>
              <a:r>
                <a:rPr lang="en-US" altLang="en-US" sz="900"/>
                <a:t>G</a:t>
              </a:r>
              <a:endParaRPr lang="en-US" altLang="en-US"/>
            </a:p>
          </p:txBody>
        </p:sp>
      </p:grpSp>
      <p:sp>
        <p:nvSpPr>
          <p:cNvPr id="22532" name="Rectangle 22"/>
          <p:cNvSpPr>
            <a:spLocks noChangeArrowheads="1"/>
          </p:cNvSpPr>
          <p:nvPr/>
        </p:nvSpPr>
        <p:spPr bwMode="auto">
          <a:xfrm>
            <a:off x="3200400" y="5410200"/>
            <a:ext cx="2884488" cy="366713"/>
          </a:xfrm>
          <a:prstGeom prst="rect">
            <a:avLst/>
          </a:prstGeom>
          <a:noFill/>
          <a:ln w="9525">
            <a:noFill/>
            <a:miter lim="800000"/>
            <a:headEnd/>
            <a:tailEnd/>
          </a:ln>
          <a:effectLst/>
        </p:spPr>
        <p:txBody>
          <a:bodyPr wrap="none" anchor="ctr">
            <a:spAutoFit/>
          </a:bodyPr>
          <a:lstStyle/>
          <a:p>
            <a:pPr algn="just"/>
            <a:r>
              <a:rPr lang="en-US" altLang="en-US" b="1"/>
              <a:t>D, B, H, I, G, F, E, C and A</a:t>
            </a:r>
          </a:p>
        </p:txBody>
      </p:sp>
      <p:sp>
        <p:nvSpPr>
          <p:cNvPr id="22533" name="Rectangle 24"/>
          <p:cNvSpPr>
            <a:spLocks noChangeArrowheads="1"/>
          </p:cNvSpPr>
          <p:nvPr/>
        </p:nvSpPr>
        <p:spPr bwMode="auto">
          <a:xfrm>
            <a:off x="0" y="1066800"/>
            <a:ext cx="8763000" cy="3414713"/>
          </a:xfrm>
          <a:prstGeom prst="rect">
            <a:avLst/>
          </a:prstGeom>
          <a:noFill/>
          <a:ln w="9525">
            <a:noFill/>
            <a:miter lim="800000"/>
            <a:headEnd/>
            <a:tailEnd/>
          </a:ln>
          <a:effectLst/>
        </p:spPr>
        <p:txBody>
          <a:bodyPr>
            <a:spAutoFit/>
          </a:bodyPr>
          <a:lstStyle/>
          <a:p>
            <a:pPr marL="342900" indent="-342900">
              <a:lnSpc>
                <a:spcPct val="130000"/>
              </a:lnSpc>
              <a:buFontTx/>
              <a:buChar char="•"/>
            </a:pPr>
            <a:r>
              <a:rPr lang="en-US" altLang="en-US" sz="2400">
                <a:latin typeface="Calibri" pitchFamily="34" charset="0"/>
              </a:rPr>
              <a:t>To traverse a non-empty binary tree in </a:t>
            </a:r>
            <a:r>
              <a:rPr lang="en-US" altLang="en-US" sz="2400" b="1">
                <a:latin typeface="Calibri" pitchFamily="34" charset="0"/>
              </a:rPr>
              <a:t>post-order</a:t>
            </a:r>
            <a:r>
              <a:rPr lang="en-US" altLang="en-US" sz="2400">
                <a:latin typeface="Calibri" pitchFamily="34" charset="0"/>
              </a:rPr>
              <a:t>, the following operations are performed recursively at each node.</a:t>
            </a:r>
          </a:p>
          <a:p>
            <a:pPr marL="342900" indent="-342900">
              <a:lnSpc>
                <a:spcPct val="130000"/>
              </a:lnSpc>
              <a:buFontTx/>
              <a:buChar char="•"/>
            </a:pPr>
            <a:r>
              <a:rPr lang="en-US" altLang="en-US" sz="2400">
                <a:latin typeface="Calibri" pitchFamily="34" charset="0"/>
              </a:rPr>
              <a:t>The algorithm starts with the root node of the tree and continues by, </a:t>
            </a:r>
          </a:p>
          <a:p>
            <a:pPr marL="342900" indent="-342900">
              <a:lnSpc>
                <a:spcPct val="130000"/>
              </a:lnSpc>
              <a:buFont typeface="Wingdings" pitchFamily="2" charset="2"/>
              <a:buChar char="ü"/>
            </a:pPr>
            <a:r>
              <a:rPr lang="en-US" altLang="en-US" sz="2400">
                <a:latin typeface="Calibri" pitchFamily="34" charset="0"/>
              </a:rPr>
              <a:t>Traversing the left subtree </a:t>
            </a:r>
          </a:p>
          <a:p>
            <a:pPr marL="342900" indent="-342900">
              <a:lnSpc>
                <a:spcPct val="130000"/>
              </a:lnSpc>
              <a:buFont typeface="Wingdings" pitchFamily="2" charset="2"/>
              <a:buChar char="ü"/>
            </a:pPr>
            <a:r>
              <a:rPr lang="en-US" altLang="en-US" sz="2400">
                <a:latin typeface="Calibri" pitchFamily="34" charset="0"/>
              </a:rPr>
              <a:t>Traversing the right subtree </a:t>
            </a:r>
          </a:p>
          <a:p>
            <a:pPr marL="342900" indent="-342900">
              <a:lnSpc>
                <a:spcPct val="130000"/>
              </a:lnSpc>
              <a:buFont typeface="Wingdings" pitchFamily="2" charset="2"/>
              <a:buChar char="ü"/>
            </a:pPr>
            <a:r>
              <a:rPr lang="en-US" altLang="en-US" sz="2400">
                <a:latin typeface="Calibri" pitchFamily="34" charset="0"/>
              </a:rPr>
              <a:t>Visiting the root node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dirty="0" smtClean="0">
                <a:solidFill>
                  <a:schemeClr val="bg1"/>
                </a:solidFill>
                <a:latin typeface="Calibri" pitchFamily="34" charset="0"/>
              </a:rPr>
              <a:t>Pre-order </a:t>
            </a:r>
            <a:r>
              <a:rPr lang="en-US" altLang="en-US" sz="4800" dirty="0" smtClean="0">
                <a:solidFill>
                  <a:schemeClr val="bg1"/>
                </a:solidFill>
                <a:latin typeface="Calibri" pitchFamily="34" charset="0"/>
              </a:rPr>
              <a:t>Algorithm</a:t>
            </a:r>
          </a:p>
        </p:txBody>
      </p:sp>
      <p:sp>
        <p:nvSpPr>
          <p:cNvPr id="24" name="TextBox 23"/>
          <p:cNvSpPr txBox="1"/>
          <p:nvPr/>
        </p:nvSpPr>
        <p:spPr>
          <a:xfrm>
            <a:off x="285720" y="1142984"/>
            <a:ext cx="8501122" cy="5970865"/>
          </a:xfrm>
          <a:prstGeom prst="rect">
            <a:avLst/>
          </a:prstGeom>
          <a:noFill/>
        </p:spPr>
        <p:txBody>
          <a:bodyPr wrap="square" rtlCol="0">
            <a:spAutoFit/>
          </a:bodyPr>
          <a:lstStyle/>
          <a:p>
            <a:r>
              <a:rPr lang="en-IN" sz="2800" b="1" dirty="0" smtClean="0"/>
              <a:t>PREORD(INFO,LEFT,RIGHT,ROOT)</a:t>
            </a:r>
          </a:p>
          <a:p>
            <a:endParaRPr lang="en-IN" sz="2400" b="1" dirty="0" smtClean="0"/>
          </a:p>
          <a:p>
            <a:r>
              <a:rPr lang="en-IN" sz="2400" b="1" dirty="0" smtClean="0"/>
              <a:t>1.Initially push NULL onto Stack and initialize PTR</a:t>
            </a:r>
          </a:p>
          <a:p>
            <a:r>
              <a:rPr lang="en-IN" sz="2400" b="1" dirty="0"/>
              <a:t> </a:t>
            </a:r>
            <a:r>
              <a:rPr lang="en-IN" sz="2400" b="1" dirty="0" smtClean="0"/>
              <a:t>   Top=1 ,Stack[1]=Null and PTR=ROOT</a:t>
            </a:r>
          </a:p>
          <a:p>
            <a:r>
              <a:rPr lang="en-IN" sz="2400" b="1" dirty="0" smtClean="0"/>
              <a:t>2.Repeat steps 3 to 5 while PTR!=NULL</a:t>
            </a:r>
          </a:p>
          <a:p>
            <a:r>
              <a:rPr lang="en-IN" sz="2400" b="1" dirty="0" smtClean="0"/>
              <a:t>3. Apply PROCESS to INFO[PTR]</a:t>
            </a:r>
          </a:p>
          <a:p>
            <a:r>
              <a:rPr lang="en-IN" sz="2400" b="1" dirty="0" smtClean="0"/>
              <a:t>4.If right[PTR]!=Null then </a:t>
            </a:r>
          </a:p>
          <a:p>
            <a:r>
              <a:rPr lang="en-IN" sz="2400" b="1" dirty="0"/>
              <a:t> </a:t>
            </a:r>
            <a:r>
              <a:rPr lang="en-IN" sz="2400" b="1" dirty="0" smtClean="0"/>
              <a:t>   Top=Top+1 and Stack[TOP]=Right[PTR]</a:t>
            </a:r>
          </a:p>
          <a:p>
            <a:r>
              <a:rPr lang="en-IN" sz="2400" b="1" dirty="0" smtClean="0"/>
              <a:t>End if.</a:t>
            </a:r>
          </a:p>
          <a:p>
            <a:r>
              <a:rPr lang="en-IN" sz="2400" b="1" dirty="0" smtClean="0"/>
              <a:t>5.</a:t>
            </a:r>
            <a:r>
              <a:rPr lang="en-IN" sz="2400" b="1" dirty="0" smtClean="0"/>
              <a:t>If Left[PTR]!=Null then </a:t>
            </a:r>
          </a:p>
          <a:p>
            <a:r>
              <a:rPr lang="en-IN" sz="2400" b="1" dirty="0" smtClean="0"/>
              <a:t>    PTR</a:t>
            </a:r>
            <a:r>
              <a:rPr lang="en-IN" sz="2400" b="1" dirty="0" smtClean="0"/>
              <a:t>=Left[PTR]</a:t>
            </a:r>
          </a:p>
          <a:p>
            <a:r>
              <a:rPr lang="en-IN" sz="2400" b="1" dirty="0"/>
              <a:t> </a:t>
            </a:r>
            <a:r>
              <a:rPr lang="en-IN" sz="2400" b="1" dirty="0" smtClean="0"/>
              <a:t>   else </a:t>
            </a:r>
          </a:p>
          <a:p>
            <a:r>
              <a:rPr lang="en-IN" sz="2400" b="1" dirty="0"/>
              <a:t> </a:t>
            </a:r>
            <a:r>
              <a:rPr lang="en-IN" sz="2400" b="1" dirty="0" smtClean="0"/>
              <a:t>       PTR=Stack[Top] and Top=Top-1</a:t>
            </a:r>
          </a:p>
          <a:p>
            <a:r>
              <a:rPr lang="en-IN" sz="2400" b="1" dirty="0"/>
              <a:t> </a:t>
            </a:r>
            <a:r>
              <a:rPr lang="en-IN" sz="2400" b="1" dirty="0" smtClean="0"/>
              <a:t>  </a:t>
            </a:r>
            <a:r>
              <a:rPr lang="en-IN" sz="2400" b="1" dirty="0" err="1" smtClean="0"/>
              <a:t>endif</a:t>
            </a:r>
            <a:endParaRPr lang="en-IN" sz="2400" b="1" dirty="0" smtClean="0"/>
          </a:p>
          <a:p>
            <a:r>
              <a:rPr lang="en-IN" sz="2400" b="1" dirty="0" smtClean="0"/>
              <a:t>6. Exit</a:t>
            </a:r>
            <a:endParaRPr lang="en-IN" sz="2400" b="1" dirty="0" smtClean="0"/>
          </a:p>
          <a:p>
            <a:endParaRPr lang="en-I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Applications of Trees</a:t>
            </a:r>
          </a:p>
        </p:txBody>
      </p:sp>
      <p:sp>
        <p:nvSpPr>
          <p:cNvPr id="23555" name="Rectangle 23"/>
          <p:cNvSpPr>
            <a:spLocks noChangeArrowheads="1"/>
          </p:cNvSpPr>
          <p:nvPr/>
        </p:nvSpPr>
        <p:spPr bwMode="auto">
          <a:xfrm>
            <a:off x="76200" y="1066800"/>
            <a:ext cx="8915400" cy="5170488"/>
          </a:xfrm>
          <a:prstGeom prst="rect">
            <a:avLst/>
          </a:prstGeom>
          <a:noFill/>
          <a:ln w="9525">
            <a:noFill/>
            <a:miter lim="800000"/>
            <a:headEnd/>
            <a:tailEnd/>
          </a:ln>
          <a:effectLst/>
        </p:spPr>
        <p:txBody>
          <a:bodyPr>
            <a:spAutoFit/>
          </a:bodyPr>
          <a:lstStyle/>
          <a:p>
            <a:pPr marL="342900" indent="-342900">
              <a:buFontTx/>
              <a:buChar char="•"/>
            </a:pPr>
            <a:r>
              <a:rPr lang="en-US" altLang="en-US" sz="2200">
                <a:latin typeface="Calibri" pitchFamily="34" charset="0"/>
              </a:rPr>
              <a:t>Trees are used to store simple as well as complex data. Here simple means an int value, char value and complex data (structure).</a:t>
            </a:r>
          </a:p>
          <a:p>
            <a:pPr marL="342900" indent="-342900">
              <a:buFontTx/>
              <a:buChar char="•"/>
            </a:pPr>
            <a:r>
              <a:rPr lang="en-US" altLang="en-US" sz="2200">
                <a:latin typeface="Calibri" pitchFamily="34" charset="0"/>
              </a:rPr>
              <a:t>Trees are often used for implementing other types of data structures like hash tables, sets, and maps.</a:t>
            </a:r>
          </a:p>
          <a:p>
            <a:pPr marL="342900" indent="-342900">
              <a:buFontTx/>
              <a:buChar char="•"/>
            </a:pPr>
            <a:r>
              <a:rPr lang="en-US" altLang="en-US" sz="2200">
                <a:latin typeface="Calibri" pitchFamily="34" charset="0"/>
              </a:rPr>
              <a:t>A self-balancing tree, Red-black tree is used in kernel scheduling to preempt massively multi-processor computer operating system use.</a:t>
            </a:r>
          </a:p>
          <a:p>
            <a:pPr marL="342900" indent="-342900">
              <a:buFontTx/>
              <a:buChar char="•"/>
            </a:pPr>
            <a:r>
              <a:rPr lang="en-US" altLang="en-US" sz="2200">
                <a:latin typeface="Calibri" pitchFamily="34" charset="0"/>
              </a:rPr>
              <a:t>Another variation of tree, B-trees are used to store tree structures on disc. They are used to index a large number of records.</a:t>
            </a:r>
          </a:p>
          <a:p>
            <a:pPr marL="342900" indent="-342900">
              <a:buFontTx/>
              <a:buChar char="•"/>
            </a:pPr>
            <a:r>
              <a:rPr lang="en-US" altLang="en-US" sz="2200">
                <a:latin typeface="Calibri" pitchFamily="34" charset="0"/>
              </a:rPr>
              <a:t>B-trees are also used for secondary indexes in databases, where the index facilitates a select operation to answer some range criteria.</a:t>
            </a:r>
          </a:p>
          <a:p>
            <a:pPr marL="342900" indent="-342900">
              <a:buFontTx/>
              <a:buChar char="•"/>
            </a:pPr>
            <a:r>
              <a:rPr lang="en-US" altLang="en-US" sz="2200">
                <a:latin typeface="Calibri" pitchFamily="34" charset="0"/>
              </a:rPr>
              <a:t>Trees are used for compiler construction.</a:t>
            </a:r>
          </a:p>
          <a:p>
            <a:pPr marL="342900" indent="-342900">
              <a:buFontTx/>
              <a:buChar char="•"/>
            </a:pPr>
            <a:r>
              <a:rPr lang="en-US" altLang="en-US" sz="2200">
                <a:latin typeface="Calibri" pitchFamily="34" charset="0"/>
              </a:rPr>
              <a:t>Trees are also used in database design.</a:t>
            </a:r>
          </a:p>
          <a:p>
            <a:pPr marL="342900" indent="-342900">
              <a:buFontTx/>
              <a:buChar char="•"/>
            </a:pPr>
            <a:r>
              <a:rPr lang="en-US" altLang="en-US" sz="2200">
                <a:latin typeface="Calibri" pitchFamily="34" charset="0"/>
              </a:rPr>
              <a:t>Trees are used in file system directories.</a:t>
            </a:r>
          </a:p>
          <a:p>
            <a:pPr marL="342900" indent="-342900">
              <a:buFontTx/>
              <a:buChar char="•"/>
            </a:pPr>
            <a:r>
              <a:rPr lang="en-US" altLang="en-US" sz="2200">
                <a:latin typeface="Calibri" pitchFamily="34" charset="0"/>
              </a:rPr>
              <a:t>Trees are also widely used for information storage and retrieval in symbol tables.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General Trees</a:t>
            </a:r>
          </a:p>
        </p:txBody>
      </p:sp>
      <p:sp>
        <p:nvSpPr>
          <p:cNvPr id="7171" name="Rectangle 3"/>
          <p:cNvSpPr txBox="1">
            <a:spLocks noChangeArrowheads="1"/>
          </p:cNvSpPr>
          <p:nvPr/>
        </p:nvSpPr>
        <p:spPr bwMode="auto">
          <a:xfrm>
            <a:off x="152400" y="1123950"/>
            <a:ext cx="8839200" cy="2838450"/>
          </a:xfrm>
          <a:prstGeom prst="rect">
            <a:avLst/>
          </a:prstGeom>
          <a:noFill/>
          <a:ln w="9525">
            <a:noFill/>
            <a:miter lim="800000"/>
            <a:headEnd/>
            <a:tailEnd/>
          </a:ln>
        </p:spPr>
        <p:txBody>
          <a:bodyPr/>
          <a:lstStyle/>
          <a:p>
            <a:pPr marL="342900" indent="-342900">
              <a:lnSpc>
                <a:spcPct val="130000"/>
              </a:lnSpc>
              <a:buFontTx/>
              <a:buChar char="•"/>
            </a:pPr>
            <a:r>
              <a:rPr lang="en-US" altLang="en-US" sz="2400">
                <a:latin typeface="Calibri" pitchFamily="34" charset="0"/>
              </a:rPr>
              <a:t>General trees are data structures that store elements hierarchically. </a:t>
            </a:r>
          </a:p>
          <a:p>
            <a:pPr marL="342900" indent="-342900">
              <a:lnSpc>
                <a:spcPct val="130000"/>
              </a:lnSpc>
              <a:buFontTx/>
              <a:buChar char="•"/>
            </a:pPr>
            <a:r>
              <a:rPr lang="en-US" altLang="en-US" sz="2400">
                <a:latin typeface="Calibri" pitchFamily="34" charset="0"/>
              </a:rPr>
              <a:t>The top node of a tree is the root node and each node, except the root, has a parent. </a:t>
            </a:r>
          </a:p>
          <a:p>
            <a:pPr marL="342900" indent="-342900">
              <a:lnSpc>
                <a:spcPct val="130000"/>
              </a:lnSpc>
              <a:buFontTx/>
              <a:buChar char="•"/>
            </a:pPr>
            <a:r>
              <a:rPr lang="en-US" altLang="en-US" sz="2400">
                <a:latin typeface="Calibri" pitchFamily="34" charset="0"/>
              </a:rPr>
              <a:t>A node in a general tree (except the leaf nodes) may have zero or more sub-trees. </a:t>
            </a:r>
          </a:p>
          <a:p>
            <a:pPr marL="342900" indent="-342900">
              <a:lnSpc>
                <a:spcPct val="130000"/>
              </a:lnSpc>
              <a:buFontTx/>
              <a:buChar char="•"/>
            </a:pPr>
            <a:r>
              <a:rPr lang="en-US" altLang="en-US" sz="2400">
                <a:latin typeface="Calibri" pitchFamily="34" charset="0"/>
              </a:rPr>
              <a:t>General trees which have 3 sub-trees per node are called ternary trees. </a:t>
            </a:r>
          </a:p>
          <a:p>
            <a:pPr marL="342900" indent="-342900">
              <a:lnSpc>
                <a:spcPct val="130000"/>
              </a:lnSpc>
              <a:buFontTx/>
              <a:buChar char="•"/>
            </a:pPr>
            <a:r>
              <a:rPr lang="en-US" altLang="en-US" sz="2400">
                <a:latin typeface="Calibri" pitchFamily="34" charset="0"/>
              </a:rPr>
              <a:t>However, the number of sub-trees for any node may be variable. For example, a node can have 1 sub-tree, whereas some other node can have 3 sub-trees.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Binary Trees</a:t>
            </a:r>
          </a:p>
        </p:txBody>
      </p:sp>
      <p:sp>
        <p:nvSpPr>
          <p:cNvPr id="9219" name="Rectangle 3"/>
          <p:cNvSpPr txBox="1">
            <a:spLocks noChangeArrowheads="1"/>
          </p:cNvSpPr>
          <p:nvPr/>
        </p:nvSpPr>
        <p:spPr bwMode="auto">
          <a:xfrm>
            <a:off x="152400" y="1123950"/>
            <a:ext cx="8839200" cy="283845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altLang="en-US" sz="2400">
                <a:latin typeface="Calibri" pitchFamily="34" charset="0"/>
              </a:rPr>
              <a:t>A binary tree is a data structure which is defined as a collection of elements called nodes. </a:t>
            </a:r>
          </a:p>
          <a:p>
            <a:pPr marL="342900" indent="-342900" eaLnBrk="0" hangingPunct="0">
              <a:lnSpc>
                <a:spcPct val="90000"/>
              </a:lnSpc>
              <a:spcBef>
                <a:spcPct val="20000"/>
              </a:spcBef>
              <a:buFont typeface="Arial" charset="0"/>
              <a:buChar char="•"/>
            </a:pPr>
            <a:r>
              <a:rPr lang="en-US" altLang="en-US" sz="2400">
                <a:latin typeface="Calibri" pitchFamily="34" charset="0"/>
              </a:rPr>
              <a:t>In a binary tree, the topmost element is called the root node, and each node has 0, 1, or at the most 2 children.</a:t>
            </a:r>
          </a:p>
          <a:p>
            <a:pPr marL="342900" indent="-342900" eaLnBrk="0" hangingPunct="0">
              <a:lnSpc>
                <a:spcPct val="90000"/>
              </a:lnSpc>
              <a:spcBef>
                <a:spcPct val="20000"/>
              </a:spcBef>
              <a:buFont typeface="Arial" charset="0"/>
              <a:buChar char="•"/>
            </a:pPr>
            <a:r>
              <a:rPr lang="en-US" altLang="en-US" sz="2400">
                <a:latin typeface="Calibri" pitchFamily="34" charset="0"/>
              </a:rPr>
              <a:t>Every node contains a data element, a "left" pointer which points to the left child,  and a "right" pointer which points to the right child. </a:t>
            </a:r>
          </a:p>
          <a:p>
            <a:pPr marL="342900" indent="-342900" eaLnBrk="0" hangingPunct="0">
              <a:lnSpc>
                <a:spcPct val="90000"/>
              </a:lnSpc>
              <a:spcBef>
                <a:spcPct val="20000"/>
              </a:spcBef>
              <a:buFont typeface="Arial" charset="0"/>
              <a:buChar char="•"/>
            </a:pPr>
            <a:r>
              <a:rPr lang="en-US" altLang="en-US" sz="2400">
                <a:latin typeface="Calibri" pitchFamily="34" charset="0"/>
              </a:rPr>
              <a:t>The root element is pointed by a "root" pointer.</a:t>
            </a:r>
          </a:p>
          <a:p>
            <a:pPr marL="342900" indent="-342900" eaLnBrk="0" hangingPunct="0">
              <a:lnSpc>
                <a:spcPct val="90000"/>
              </a:lnSpc>
              <a:spcBef>
                <a:spcPct val="20000"/>
              </a:spcBef>
              <a:buFont typeface="Arial" charset="0"/>
              <a:buChar char="•"/>
            </a:pPr>
            <a:r>
              <a:rPr lang="en-US" altLang="en-US" sz="2400">
                <a:latin typeface="Calibri" pitchFamily="34" charset="0"/>
              </a:rPr>
              <a:t>If root = NULL, then it means the tree is empty.</a:t>
            </a:r>
          </a:p>
        </p:txBody>
      </p:sp>
      <p:grpSp>
        <p:nvGrpSpPr>
          <p:cNvPr id="2" name="Group 33"/>
          <p:cNvGrpSpPr>
            <a:grpSpLocks/>
          </p:cNvGrpSpPr>
          <p:nvPr/>
        </p:nvGrpSpPr>
        <p:grpSpPr bwMode="auto">
          <a:xfrm>
            <a:off x="838200" y="4419600"/>
            <a:ext cx="2362200" cy="1943100"/>
            <a:chOff x="504" y="2544"/>
            <a:chExt cx="1488" cy="1224"/>
          </a:xfrm>
        </p:grpSpPr>
        <p:sp>
          <p:nvSpPr>
            <p:cNvPr id="9222" name="Oval 12"/>
            <p:cNvSpPr>
              <a:spLocks noChangeArrowheads="1"/>
            </p:cNvSpPr>
            <p:nvPr/>
          </p:nvSpPr>
          <p:spPr bwMode="auto">
            <a:xfrm>
              <a:off x="504" y="355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8</a:t>
              </a:r>
              <a:endParaRPr lang="en-US" altLang="en-US">
                <a:solidFill>
                  <a:srgbClr val="993300"/>
                </a:solidFill>
              </a:endParaRPr>
            </a:p>
          </p:txBody>
        </p:sp>
        <p:grpSp>
          <p:nvGrpSpPr>
            <p:cNvPr id="3" name="Group 31"/>
            <p:cNvGrpSpPr>
              <a:grpSpLocks/>
            </p:cNvGrpSpPr>
            <p:nvPr/>
          </p:nvGrpSpPr>
          <p:grpSpPr bwMode="auto">
            <a:xfrm>
              <a:off x="624" y="2544"/>
              <a:ext cx="1368" cy="1224"/>
              <a:chOff x="144" y="2707"/>
              <a:chExt cx="1368" cy="1224"/>
            </a:xfrm>
          </p:grpSpPr>
          <p:sp>
            <p:nvSpPr>
              <p:cNvPr id="9224" name="Oval 4"/>
              <p:cNvSpPr>
                <a:spLocks noChangeArrowheads="1"/>
              </p:cNvSpPr>
              <p:nvPr/>
            </p:nvSpPr>
            <p:spPr bwMode="auto">
              <a:xfrm>
                <a:off x="576" y="270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a:t>
                </a:r>
                <a:endParaRPr lang="en-US" altLang="en-US" b="1">
                  <a:solidFill>
                    <a:srgbClr val="993300"/>
                  </a:solidFill>
                </a:endParaRPr>
              </a:p>
            </p:txBody>
          </p:sp>
          <p:sp>
            <p:nvSpPr>
              <p:cNvPr id="9225" name="Line 5"/>
              <p:cNvSpPr>
                <a:spLocks noChangeShapeType="1"/>
              </p:cNvSpPr>
              <p:nvPr/>
            </p:nvSpPr>
            <p:spPr bwMode="auto">
              <a:xfrm flipH="1">
                <a:off x="432" y="2851"/>
                <a:ext cx="144" cy="144"/>
              </a:xfrm>
              <a:prstGeom prst="line">
                <a:avLst/>
              </a:prstGeom>
              <a:noFill/>
              <a:ln w="9525">
                <a:solidFill>
                  <a:schemeClr val="tx1"/>
                </a:solidFill>
                <a:round/>
                <a:headEnd/>
                <a:tailEnd/>
              </a:ln>
            </p:spPr>
            <p:txBody>
              <a:bodyPr/>
              <a:lstStyle/>
              <a:p>
                <a:endParaRPr lang="en-IN"/>
              </a:p>
            </p:txBody>
          </p:sp>
          <p:sp>
            <p:nvSpPr>
              <p:cNvPr id="9226" name="Line 6"/>
              <p:cNvSpPr>
                <a:spLocks noChangeShapeType="1"/>
              </p:cNvSpPr>
              <p:nvPr/>
            </p:nvSpPr>
            <p:spPr bwMode="auto">
              <a:xfrm>
                <a:off x="792" y="2851"/>
                <a:ext cx="144" cy="144"/>
              </a:xfrm>
              <a:prstGeom prst="line">
                <a:avLst/>
              </a:prstGeom>
              <a:noFill/>
              <a:ln w="9525">
                <a:solidFill>
                  <a:schemeClr val="tx1"/>
                </a:solidFill>
                <a:round/>
                <a:headEnd/>
                <a:tailEnd/>
              </a:ln>
            </p:spPr>
            <p:txBody>
              <a:bodyPr/>
              <a:lstStyle/>
              <a:p>
                <a:endParaRPr lang="en-IN"/>
              </a:p>
            </p:txBody>
          </p:sp>
          <p:sp>
            <p:nvSpPr>
              <p:cNvPr id="9227" name="Oval 7"/>
              <p:cNvSpPr>
                <a:spLocks noChangeArrowheads="1"/>
              </p:cNvSpPr>
              <p:nvPr/>
            </p:nvSpPr>
            <p:spPr bwMode="auto">
              <a:xfrm>
                <a:off x="792" y="299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a:t>
                </a:r>
                <a:endParaRPr lang="en-US" altLang="en-US" b="1">
                  <a:solidFill>
                    <a:srgbClr val="993300"/>
                  </a:solidFill>
                </a:endParaRPr>
              </a:p>
            </p:txBody>
          </p:sp>
          <p:sp>
            <p:nvSpPr>
              <p:cNvPr id="9228" name="Oval 8"/>
              <p:cNvSpPr>
                <a:spLocks noChangeArrowheads="1"/>
              </p:cNvSpPr>
              <p:nvPr/>
            </p:nvSpPr>
            <p:spPr bwMode="auto">
              <a:xfrm>
                <a:off x="360" y="299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2</a:t>
                </a:r>
                <a:endParaRPr lang="en-US" altLang="en-US" b="1">
                  <a:solidFill>
                    <a:srgbClr val="993300"/>
                  </a:solidFill>
                </a:endParaRPr>
              </a:p>
            </p:txBody>
          </p:sp>
          <p:sp>
            <p:nvSpPr>
              <p:cNvPr id="9229" name="Line 9"/>
              <p:cNvSpPr>
                <a:spLocks noChangeShapeType="1"/>
              </p:cNvSpPr>
              <p:nvPr/>
            </p:nvSpPr>
            <p:spPr bwMode="auto">
              <a:xfrm flipH="1">
                <a:off x="288" y="3150"/>
                <a:ext cx="67" cy="133"/>
              </a:xfrm>
              <a:prstGeom prst="line">
                <a:avLst/>
              </a:prstGeom>
              <a:noFill/>
              <a:ln w="9525">
                <a:solidFill>
                  <a:schemeClr val="tx1"/>
                </a:solidFill>
                <a:round/>
                <a:headEnd/>
                <a:tailEnd/>
              </a:ln>
            </p:spPr>
            <p:txBody>
              <a:bodyPr/>
              <a:lstStyle/>
              <a:p>
                <a:endParaRPr lang="en-IN"/>
              </a:p>
            </p:txBody>
          </p:sp>
          <p:sp>
            <p:nvSpPr>
              <p:cNvPr id="9230" name="Oval 10"/>
              <p:cNvSpPr>
                <a:spLocks noChangeArrowheads="1"/>
              </p:cNvSpPr>
              <p:nvPr/>
            </p:nvSpPr>
            <p:spPr bwMode="auto">
              <a:xfrm>
                <a:off x="144" y="3283"/>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a:t>
                </a:r>
                <a:endParaRPr lang="en-US" altLang="en-US" b="1">
                  <a:solidFill>
                    <a:srgbClr val="993300"/>
                  </a:solidFill>
                </a:endParaRPr>
              </a:p>
            </p:txBody>
          </p:sp>
          <p:sp>
            <p:nvSpPr>
              <p:cNvPr id="9231" name="Line 11"/>
              <p:cNvSpPr>
                <a:spLocks noChangeShapeType="1"/>
              </p:cNvSpPr>
              <p:nvPr/>
            </p:nvSpPr>
            <p:spPr bwMode="auto">
              <a:xfrm flipH="1">
                <a:off x="144" y="3499"/>
                <a:ext cx="72" cy="216"/>
              </a:xfrm>
              <a:prstGeom prst="line">
                <a:avLst/>
              </a:prstGeom>
              <a:noFill/>
              <a:ln w="9525">
                <a:solidFill>
                  <a:schemeClr val="tx1"/>
                </a:solidFill>
                <a:round/>
                <a:headEnd/>
                <a:tailEnd/>
              </a:ln>
            </p:spPr>
            <p:txBody>
              <a:bodyPr/>
              <a:lstStyle/>
              <a:p>
                <a:endParaRPr lang="en-IN"/>
              </a:p>
            </p:txBody>
          </p:sp>
          <p:sp>
            <p:nvSpPr>
              <p:cNvPr id="9232" name="Line 13"/>
              <p:cNvSpPr>
                <a:spLocks noChangeShapeType="1"/>
              </p:cNvSpPr>
              <p:nvPr/>
            </p:nvSpPr>
            <p:spPr bwMode="auto">
              <a:xfrm>
                <a:off x="504" y="3211"/>
                <a:ext cx="72" cy="144"/>
              </a:xfrm>
              <a:prstGeom prst="line">
                <a:avLst/>
              </a:prstGeom>
              <a:noFill/>
              <a:ln w="9525">
                <a:solidFill>
                  <a:schemeClr val="tx1"/>
                </a:solidFill>
                <a:round/>
                <a:headEnd/>
                <a:tailEnd/>
              </a:ln>
            </p:spPr>
            <p:txBody>
              <a:bodyPr/>
              <a:lstStyle/>
              <a:p>
                <a:endParaRPr lang="en-IN"/>
              </a:p>
            </p:txBody>
          </p:sp>
          <p:sp>
            <p:nvSpPr>
              <p:cNvPr id="9233" name="Oval 14"/>
              <p:cNvSpPr>
                <a:spLocks noChangeArrowheads="1"/>
              </p:cNvSpPr>
              <p:nvPr/>
            </p:nvSpPr>
            <p:spPr bwMode="auto">
              <a:xfrm>
                <a:off x="432" y="335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a:t>
                </a:r>
                <a:endParaRPr lang="en-US" altLang="en-US" b="1">
                  <a:solidFill>
                    <a:srgbClr val="993300"/>
                  </a:solidFill>
                </a:endParaRPr>
              </a:p>
            </p:txBody>
          </p:sp>
          <p:sp>
            <p:nvSpPr>
              <p:cNvPr id="9234" name="Line 15"/>
              <p:cNvSpPr>
                <a:spLocks noChangeShapeType="1"/>
              </p:cNvSpPr>
              <p:nvPr/>
            </p:nvSpPr>
            <p:spPr bwMode="auto">
              <a:xfrm flipH="1">
                <a:off x="792" y="3211"/>
                <a:ext cx="72" cy="144"/>
              </a:xfrm>
              <a:prstGeom prst="line">
                <a:avLst/>
              </a:prstGeom>
              <a:noFill/>
              <a:ln w="9525">
                <a:solidFill>
                  <a:schemeClr val="tx1"/>
                </a:solidFill>
                <a:round/>
                <a:headEnd/>
                <a:tailEnd/>
              </a:ln>
            </p:spPr>
            <p:txBody>
              <a:bodyPr/>
              <a:lstStyle/>
              <a:p>
                <a:endParaRPr lang="en-IN"/>
              </a:p>
            </p:txBody>
          </p:sp>
          <p:sp>
            <p:nvSpPr>
              <p:cNvPr id="9235" name="Oval 16"/>
              <p:cNvSpPr>
                <a:spLocks noChangeArrowheads="1"/>
              </p:cNvSpPr>
              <p:nvPr/>
            </p:nvSpPr>
            <p:spPr bwMode="auto">
              <a:xfrm>
                <a:off x="720" y="335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6</a:t>
                </a:r>
                <a:endParaRPr lang="en-US" altLang="en-US" b="1">
                  <a:solidFill>
                    <a:srgbClr val="993300"/>
                  </a:solidFill>
                </a:endParaRPr>
              </a:p>
            </p:txBody>
          </p:sp>
          <p:sp>
            <p:nvSpPr>
              <p:cNvPr id="9236" name="Line 17"/>
              <p:cNvSpPr>
                <a:spLocks noChangeShapeType="1"/>
              </p:cNvSpPr>
              <p:nvPr/>
            </p:nvSpPr>
            <p:spPr bwMode="auto">
              <a:xfrm>
                <a:off x="936" y="3211"/>
                <a:ext cx="216" cy="144"/>
              </a:xfrm>
              <a:prstGeom prst="line">
                <a:avLst/>
              </a:prstGeom>
              <a:noFill/>
              <a:ln w="9525">
                <a:solidFill>
                  <a:schemeClr val="tx1"/>
                </a:solidFill>
                <a:round/>
                <a:headEnd/>
                <a:tailEnd/>
              </a:ln>
            </p:spPr>
            <p:txBody>
              <a:bodyPr/>
              <a:lstStyle/>
              <a:p>
                <a:endParaRPr lang="en-IN"/>
              </a:p>
            </p:txBody>
          </p:sp>
          <p:sp>
            <p:nvSpPr>
              <p:cNvPr id="9237" name="Oval 18"/>
              <p:cNvSpPr>
                <a:spLocks noChangeArrowheads="1"/>
              </p:cNvSpPr>
              <p:nvPr/>
            </p:nvSpPr>
            <p:spPr bwMode="auto">
              <a:xfrm>
                <a:off x="1008" y="335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a:t>
                </a:r>
                <a:endParaRPr lang="en-US" altLang="en-US" b="1">
                  <a:solidFill>
                    <a:srgbClr val="993300"/>
                  </a:solidFill>
                </a:endParaRPr>
              </a:p>
            </p:txBody>
          </p:sp>
          <p:sp>
            <p:nvSpPr>
              <p:cNvPr id="9238" name="Line 19"/>
              <p:cNvSpPr>
                <a:spLocks noChangeShapeType="1"/>
              </p:cNvSpPr>
              <p:nvPr/>
            </p:nvSpPr>
            <p:spPr bwMode="auto">
              <a:xfrm>
                <a:off x="1152" y="3571"/>
                <a:ext cx="144" cy="144"/>
              </a:xfrm>
              <a:prstGeom prst="line">
                <a:avLst/>
              </a:prstGeom>
              <a:noFill/>
              <a:ln w="9525">
                <a:solidFill>
                  <a:schemeClr val="tx1"/>
                </a:solidFill>
                <a:round/>
                <a:headEnd/>
                <a:tailEnd/>
              </a:ln>
            </p:spPr>
            <p:txBody>
              <a:bodyPr/>
              <a:lstStyle/>
              <a:p>
                <a:endParaRPr lang="en-IN"/>
              </a:p>
            </p:txBody>
          </p:sp>
          <p:sp>
            <p:nvSpPr>
              <p:cNvPr id="9239" name="Oval 20"/>
              <p:cNvSpPr>
                <a:spLocks noChangeArrowheads="1"/>
              </p:cNvSpPr>
              <p:nvPr/>
            </p:nvSpPr>
            <p:spPr bwMode="auto">
              <a:xfrm>
                <a:off x="1224" y="371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12</a:t>
                </a:r>
                <a:endParaRPr lang="en-US" altLang="en-US" b="1">
                  <a:solidFill>
                    <a:srgbClr val="993300"/>
                  </a:solidFill>
                </a:endParaRPr>
              </a:p>
            </p:txBody>
          </p:sp>
          <p:sp>
            <p:nvSpPr>
              <p:cNvPr id="9240" name="Line 21"/>
              <p:cNvSpPr>
                <a:spLocks noChangeShapeType="1"/>
              </p:cNvSpPr>
              <p:nvPr/>
            </p:nvSpPr>
            <p:spPr bwMode="auto">
              <a:xfrm flipH="1">
                <a:off x="720" y="3571"/>
                <a:ext cx="72" cy="144"/>
              </a:xfrm>
              <a:prstGeom prst="line">
                <a:avLst/>
              </a:prstGeom>
              <a:noFill/>
              <a:ln w="9525">
                <a:solidFill>
                  <a:schemeClr val="tx1"/>
                </a:solidFill>
                <a:round/>
                <a:headEnd/>
                <a:tailEnd/>
              </a:ln>
            </p:spPr>
            <p:txBody>
              <a:bodyPr/>
              <a:lstStyle/>
              <a:p>
                <a:endParaRPr lang="en-IN"/>
              </a:p>
            </p:txBody>
          </p:sp>
          <p:sp>
            <p:nvSpPr>
              <p:cNvPr id="9241" name="Oval 22"/>
              <p:cNvSpPr>
                <a:spLocks noChangeArrowheads="1"/>
              </p:cNvSpPr>
              <p:nvPr/>
            </p:nvSpPr>
            <p:spPr bwMode="auto">
              <a:xfrm>
                <a:off x="576" y="371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10</a:t>
                </a:r>
                <a:endParaRPr lang="en-US" altLang="en-US" b="1">
                  <a:solidFill>
                    <a:srgbClr val="993300"/>
                  </a:solidFill>
                </a:endParaRPr>
              </a:p>
            </p:txBody>
          </p:sp>
          <p:sp>
            <p:nvSpPr>
              <p:cNvPr id="9242" name="Line 23"/>
              <p:cNvSpPr>
                <a:spLocks noChangeShapeType="1"/>
              </p:cNvSpPr>
              <p:nvPr/>
            </p:nvSpPr>
            <p:spPr bwMode="auto">
              <a:xfrm>
                <a:off x="864" y="3571"/>
                <a:ext cx="72" cy="144"/>
              </a:xfrm>
              <a:prstGeom prst="line">
                <a:avLst/>
              </a:prstGeom>
              <a:noFill/>
              <a:ln w="9525">
                <a:solidFill>
                  <a:schemeClr val="tx1"/>
                </a:solidFill>
                <a:round/>
                <a:headEnd/>
                <a:tailEnd/>
              </a:ln>
            </p:spPr>
            <p:txBody>
              <a:bodyPr/>
              <a:lstStyle/>
              <a:p>
                <a:endParaRPr lang="en-IN"/>
              </a:p>
            </p:txBody>
          </p:sp>
          <p:sp>
            <p:nvSpPr>
              <p:cNvPr id="9243" name="Oval 24"/>
              <p:cNvSpPr>
                <a:spLocks noChangeArrowheads="1"/>
              </p:cNvSpPr>
              <p:nvPr/>
            </p:nvSpPr>
            <p:spPr bwMode="auto">
              <a:xfrm>
                <a:off x="864" y="371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11</a:t>
                </a:r>
                <a:endParaRPr lang="en-US" altLang="en-US" b="1">
                  <a:solidFill>
                    <a:srgbClr val="993300"/>
                  </a:solidFill>
                </a:endParaRPr>
              </a:p>
            </p:txBody>
          </p:sp>
          <p:sp>
            <p:nvSpPr>
              <p:cNvPr id="9244" name="Rectangle 25"/>
              <p:cNvSpPr>
                <a:spLocks noChangeArrowheads="1"/>
              </p:cNvSpPr>
              <p:nvPr/>
            </p:nvSpPr>
            <p:spPr bwMode="auto">
              <a:xfrm>
                <a:off x="864" y="2736"/>
                <a:ext cx="648"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ROOT NODE</a:t>
                </a:r>
                <a:endParaRPr lang="en-US" altLang="en-US" b="1">
                  <a:solidFill>
                    <a:srgbClr val="993300"/>
                  </a:solidFill>
                </a:endParaRPr>
              </a:p>
            </p:txBody>
          </p:sp>
          <p:sp>
            <p:nvSpPr>
              <p:cNvPr id="9245" name="Rectangle 26"/>
              <p:cNvSpPr>
                <a:spLocks noChangeArrowheads="1"/>
              </p:cNvSpPr>
              <p:nvPr/>
            </p:nvSpPr>
            <p:spPr bwMode="auto">
              <a:xfrm>
                <a:off x="1008" y="2923"/>
                <a:ext cx="216"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T</a:t>
                </a:r>
                <a:r>
                  <a:rPr lang="en-US" altLang="en-US" sz="800" b="1" baseline="-25000">
                    <a:solidFill>
                      <a:srgbClr val="993300"/>
                    </a:solidFill>
                  </a:rPr>
                  <a:t>2</a:t>
                </a:r>
                <a:endParaRPr lang="en-US" altLang="en-US" b="1">
                  <a:solidFill>
                    <a:srgbClr val="993300"/>
                  </a:solidFill>
                </a:endParaRPr>
              </a:p>
            </p:txBody>
          </p:sp>
          <p:sp>
            <p:nvSpPr>
              <p:cNvPr id="9246" name="Rectangle 27"/>
              <p:cNvSpPr>
                <a:spLocks noChangeArrowheads="1"/>
              </p:cNvSpPr>
              <p:nvPr/>
            </p:nvSpPr>
            <p:spPr bwMode="auto">
              <a:xfrm>
                <a:off x="144" y="2923"/>
                <a:ext cx="216"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T</a:t>
                </a:r>
                <a:r>
                  <a:rPr lang="en-US" altLang="en-US" sz="800" b="1" baseline="-25000">
                    <a:solidFill>
                      <a:srgbClr val="993300"/>
                    </a:solidFill>
                  </a:rPr>
                  <a:t>1</a:t>
                </a:r>
                <a:endParaRPr lang="en-US" altLang="en-US" b="1">
                  <a:solidFill>
                    <a:srgbClr val="993300"/>
                  </a:solidFill>
                </a:endParaRPr>
              </a:p>
            </p:txBody>
          </p:sp>
          <p:sp>
            <p:nvSpPr>
              <p:cNvPr id="9247" name="Line 28"/>
              <p:cNvSpPr>
                <a:spLocks noChangeShapeType="1"/>
              </p:cNvSpPr>
              <p:nvPr/>
            </p:nvSpPr>
            <p:spPr bwMode="auto">
              <a:xfrm>
                <a:off x="288" y="3499"/>
                <a:ext cx="72" cy="216"/>
              </a:xfrm>
              <a:prstGeom prst="line">
                <a:avLst/>
              </a:prstGeom>
              <a:noFill/>
              <a:ln w="9525">
                <a:solidFill>
                  <a:schemeClr val="tx1"/>
                </a:solidFill>
                <a:round/>
                <a:headEnd/>
                <a:tailEnd/>
              </a:ln>
            </p:spPr>
            <p:txBody>
              <a:bodyPr/>
              <a:lstStyle/>
              <a:p>
                <a:endParaRPr lang="en-IN"/>
              </a:p>
            </p:txBody>
          </p:sp>
          <p:sp>
            <p:nvSpPr>
              <p:cNvPr id="9248" name="Oval 29"/>
              <p:cNvSpPr>
                <a:spLocks noChangeArrowheads="1"/>
              </p:cNvSpPr>
              <p:nvPr/>
            </p:nvSpPr>
            <p:spPr bwMode="auto">
              <a:xfrm>
                <a:off x="288" y="371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9</a:t>
                </a:r>
                <a:endParaRPr lang="en-US" altLang="en-US" b="1">
                  <a:solidFill>
                    <a:srgbClr val="993300"/>
                  </a:solidFill>
                </a:endParaRPr>
              </a:p>
            </p:txBody>
          </p:sp>
        </p:grpSp>
      </p:grpSp>
      <p:sp>
        <p:nvSpPr>
          <p:cNvPr id="9221" name="Rectangle 34"/>
          <p:cNvSpPr>
            <a:spLocks noChangeArrowheads="1"/>
          </p:cNvSpPr>
          <p:nvPr/>
        </p:nvSpPr>
        <p:spPr bwMode="auto">
          <a:xfrm>
            <a:off x="3352800" y="5181600"/>
            <a:ext cx="4876800" cy="923925"/>
          </a:xfrm>
          <a:prstGeom prst="rect">
            <a:avLst/>
          </a:prstGeom>
          <a:solidFill>
            <a:srgbClr val="58C858"/>
          </a:solidFill>
          <a:ln w="9525">
            <a:noFill/>
            <a:miter lim="800000"/>
            <a:headEnd/>
            <a:tailEnd/>
          </a:ln>
          <a:effectLst/>
        </p:spPr>
        <p:txBody>
          <a:bodyPr>
            <a:spAutoFit/>
          </a:bodyPr>
          <a:lstStyle/>
          <a:p>
            <a:pPr eaLnBrk="0" hangingPunct="0">
              <a:spcBef>
                <a:spcPct val="20000"/>
              </a:spcBef>
              <a:buFont typeface="Arial" charset="0"/>
              <a:buNone/>
            </a:pPr>
            <a:r>
              <a:rPr lang="en-US" altLang="en-US" sz="1600">
                <a:latin typeface="Calibri" pitchFamily="34" charset="0"/>
              </a:rPr>
              <a:t>R – Root node (node 1)</a:t>
            </a:r>
          </a:p>
          <a:p>
            <a:pPr eaLnBrk="0" hangingPunct="0">
              <a:spcBef>
                <a:spcPct val="20000"/>
              </a:spcBef>
              <a:buFont typeface="Arial" charset="0"/>
              <a:buNone/>
            </a:pPr>
            <a:r>
              <a:rPr lang="en-US" altLang="en-US" sz="1600">
                <a:latin typeface="Calibri" pitchFamily="34" charset="0"/>
              </a:rPr>
              <a:t>T</a:t>
            </a:r>
            <a:r>
              <a:rPr lang="en-US" altLang="en-US" sz="1600" baseline="-25000">
                <a:latin typeface="Calibri" pitchFamily="34" charset="0"/>
              </a:rPr>
              <a:t>1</a:t>
            </a:r>
            <a:r>
              <a:rPr lang="en-US" altLang="en-US" sz="1600">
                <a:latin typeface="Calibri" pitchFamily="34" charset="0"/>
              </a:rPr>
              <a:t>- left sub-tree (nodes 2, 4, 5, 8, 9)</a:t>
            </a:r>
          </a:p>
          <a:p>
            <a:pPr eaLnBrk="0" hangingPunct="0">
              <a:spcBef>
                <a:spcPct val="20000"/>
              </a:spcBef>
              <a:buFont typeface="Arial" charset="0"/>
              <a:buNone/>
            </a:pPr>
            <a:r>
              <a:rPr lang="en-US" altLang="en-US" sz="1600">
                <a:latin typeface="Calibri" pitchFamily="34" charset="0"/>
              </a:rPr>
              <a:t>T</a:t>
            </a:r>
            <a:r>
              <a:rPr lang="en-US" altLang="en-US" sz="1600" baseline="-25000">
                <a:latin typeface="Calibri" pitchFamily="34" charset="0"/>
              </a:rPr>
              <a:t>2</a:t>
            </a:r>
            <a:r>
              <a:rPr lang="en-US" altLang="en-US" sz="1600">
                <a:latin typeface="Calibri" pitchFamily="34" charset="0"/>
              </a:rPr>
              <a:t>- right sub-tree (nodes 3, 6, 7, 10, 11, 12)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Binary Trees - Key Terms</a:t>
            </a:r>
          </a:p>
        </p:txBody>
      </p:sp>
      <p:sp>
        <p:nvSpPr>
          <p:cNvPr id="10243" name="Rectangle 3"/>
          <p:cNvSpPr txBox="1">
            <a:spLocks noChangeArrowheads="1"/>
          </p:cNvSpPr>
          <p:nvPr/>
        </p:nvSpPr>
        <p:spPr bwMode="auto">
          <a:xfrm>
            <a:off x="0" y="1143000"/>
            <a:ext cx="9144000" cy="5029200"/>
          </a:xfrm>
          <a:prstGeom prst="rect">
            <a:avLst/>
          </a:prstGeom>
          <a:noFill/>
          <a:ln w="9525">
            <a:noFill/>
            <a:miter lim="800000"/>
            <a:headEnd/>
            <a:tailEnd/>
          </a:ln>
        </p:spPr>
        <p:txBody>
          <a:bodyPr/>
          <a:lstStyle/>
          <a:p>
            <a:pPr marL="342900" indent="-342900" eaLnBrk="0" hangingPunct="0">
              <a:lnSpc>
                <a:spcPct val="105000"/>
              </a:lnSpc>
              <a:spcBef>
                <a:spcPct val="20000"/>
              </a:spcBef>
              <a:buFontTx/>
              <a:buChar char="•"/>
            </a:pPr>
            <a:r>
              <a:rPr lang="en-US" altLang="en-US" sz="2200" i="1">
                <a:latin typeface="Calibri" pitchFamily="34" charset="0"/>
              </a:rPr>
              <a:t>Parent: </a:t>
            </a:r>
            <a:r>
              <a:rPr lang="en-US" altLang="en-US" sz="2200">
                <a:latin typeface="Calibri" pitchFamily="34" charset="0"/>
              </a:rPr>
              <a:t>If N is any node in T that has </a:t>
            </a:r>
            <a:r>
              <a:rPr lang="en-US" altLang="en-US" sz="2200" i="1">
                <a:latin typeface="Calibri" pitchFamily="34" charset="0"/>
              </a:rPr>
              <a:t>left successor</a:t>
            </a:r>
            <a:r>
              <a:rPr lang="en-US" altLang="en-US" sz="2200">
                <a:latin typeface="Calibri" pitchFamily="34" charset="0"/>
              </a:rPr>
              <a:t> S1 and </a:t>
            </a:r>
            <a:r>
              <a:rPr lang="en-US" altLang="en-US" sz="2200" i="1">
                <a:latin typeface="Calibri" pitchFamily="34" charset="0"/>
              </a:rPr>
              <a:t>right successor </a:t>
            </a:r>
            <a:r>
              <a:rPr lang="en-US" altLang="en-US" sz="2200">
                <a:latin typeface="Calibri" pitchFamily="34" charset="0"/>
              </a:rPr>
              <a:t>S2, then N is called the </a:t>
            </a:r>
            <a:r>
              <a:rPr lang="en-US" altLang="en-US" sz="2200" i="1">
                <a:latin typeface="Calibri" pitchFamily="34" charset="0"/>
              </a:rPr>
              <a:t>parent</a:t>
            </a:r>
            <a:r>
              <a:rPr lang="en-US" altLang="en-US" sz="2200">
                <a:latin typeface="Calibri" pitchFamily="34" charset="0"/>
              </a:rPr>
              <a:t> of S1 and S2. Correspondingly, S1 and S2 are called the left child and the right child of N. Every node other than the root node has a parent.</a:t>
            </a:r>
          </a:p>
          <a:p>
            <a:pPr marL="342900" indent="-342900" eaLnBrk="0" hangingPunct="0">
              <a:lnSpc>
                <a:spcPct val="105000"/>
              </a:lnSpc>
              <a:spcBef>
                <a:spcPct val="20000"/>
              </a:spcBef>
              <a:buFontTx/>
              <a:buChar char="•"/>
            </a:pPr>
            <a:r>
              <a:rPr lang="en-US" altLang="en-US" sz="2200" i="1">
                <a:latin typeface="Calibri" pitchFamily="34" charset="0"/>
              </a:rPr>
              <a:t>Sibling</a:t>
            </a:r>
            <a:r>
              <a:rPr lang="en-US" altLang="en-US" sz="2200">
                <a:latin typeface="Calibri" pitchFamily="34" charset="0"/>
              </a:rPr>
              <a:t>: S1 and S2 are said to be </a:t>
            </a:r>
            <a:r>
              <a:rPr lang="en-US" altLang="en-US" sz="2200" i="1">
                <a:latin typeface="Calibri" pitchFamily="34" charset="0"/>
              </a:rPr>
              <a:t>siblings</a:t>
            </a:r>
            <a:r>
              <a:rPr lang="en-US" altLang="en-US" sz="2200">
                <a:latin typeface="Calibri" pitchFamily="34" charset="0"/>
              </a:rPr>
              <a:t>. In other words, all nodes that are at the same level and share the same parent are called </a:t>
            </a:r>
            <a:r>
              <a:rPr lang="en-US" altLang="en-US" sz="2200" i="1">
                <a:latin typeface="Calibri" pitchFamily="34" charset="0"/>
              </a:rPr>
              <a:t>siblings</a:t>
            </a:r>
            <a:r>
              <a:rPr lang="en-US" altLang="en-US" sz="2200">
                <a:latin typeface="Calibri" pitchFamily="34" charset="0"/>
              </a:rPr>
              <a:t> (brothers). </a:t>
            </a:r>
          </a:p>
          <a:p>
            <a:pPr marL="342900" indent="-342900" eaLnBrk="0" hangingPunct="0">
              <a:lnSpc>
                <a:spcPct val="105000"/>
              </a:lnSpc>
              <a:spcBef>
                <a:spcPct val="20000"/>
              </a:spcBef>
              <a:buFontTx/>
              <a:buChar char="•"/>
            </a:pPr>
            <a:r>
              <a:rPr lang="en-US" altLang="en-US" sz="2200" i="1">
                <a:latin typeface="Calibri" pitchFamily="34" charset="0"/>
              </a:rPr>
              <a:t>Level number: </a:t>
            </a:r>
            <a:r>
              <a:rPr lang="en-US" altLang="en-US" sz="2200">
                <a:latin typeface="Calibri" pitchFamily="34" charset="0"/>
              </a:rPr>
              <a:t>Every node in the binary tree is assigned a </a:t>
            </a:r>
            <a:r>
              <a:rPr lang="en-US" altLang="en-US" sz="2200" i="1">
                <a:latin typeface="Calibri" pitchFamily="34" charset="0"/>
              </a:rPr>
              <a:t>level number</a:t>
            </a:r>
            <a:r>
              <a:rPr lang="en-US" altLang="en-US" sz="2200">
                <a:latin typeface="Calibri" pitchFamily="34" charset="0"/>
              </a:rPr>
              <a:t>. The root node is defined to be at level 0. The left and right child of the root node have a level number 1. Similarly, every node is at one level higher than its parents. </a:t>
            </a:r>
          </a:p>
          <a:p>
            <a:pPr marL="342900" indent="-342900" eaLnBrk="0" hangingPunct="0">
              <a:lnSpc>
                <a:spcPct val="105000"/>
              </a:lnSpc>
              <a:spcBef>
                <a:spcPct val="20000"/>
              </a:spcBef>
              <a:buFontTx/>
              <a:buChar char="•"/>
            </a:pPr>
            <a:r>
              <a:rPr lang="en-US" altLang="en-US" sz="2200" i="1">
                <a:latin typeface="Calibri" pitchFamily="34" charset="0"/>
              </a:rPr>
              <a:t>Leaf node</a:t>
            </a:r>
            <a:r>
              <a:rPr lang="en-US" altLang="en-US" sz="2200" b="1" i="1">
                <a:latin typeface="Calibri" pitchFamily="34" charset="0"/>
              </a:rPr>
              <a:t>: </a:t>
            </a:r>
            <a:r>
              <a:rPr lang="en-US" altLang="en-US" sz="2200">
                <a:latin typeface="Calibri" pitchFamily="34" charset="0"/>
              </a:rPr>
              <a:t>A node that has no children.</a:t>
            </a:r>
          </a:p>
          <a:p>
            <a:pPr marL="342900" indent="-342900" eaLnBrk="0" hangingPunct="0">
              <a:lnSpc>
                <a:spcPct val="105000"/>
              </a:lnSpc>
              <a:spcBef>
                <a:spcPct val="20000"/>
              </a:spcBef>
              <a:buFontTx/>
              <a:buChar char="•"/>
            </a:pPr>
            <a:r>
              <a:rPr lang="en-US" altLang="en-US" sz="2200" i="1">
                <a:latin typeface="Calibri" pitchFamily="34" charset="0"/>
              </a:rPr>
              <a:t>Degree: </a:t>
            </a:r>
            <a:r>
              <a:rPr lang="en-US" altLang="en-US" sz="2200">
                <a:latin typeface="Calibri" pitchFamily="34" charset="0"/>
              </a:rPr>
              <a:t>Degree of a node is equal to the number of children that a node has.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Binary Trees - Key Terms</a:t>
            </a:r>
          </a:p>
        </p:txBody>
      </p:sp>
      <p:sp>
        <p:nvSpPr>
          <p:cNvPr id="11267" name="Rectangle 3"/>
          <p:cNvSpPr txBox="1">
            <a:spLocks noChangeArrowheads="1"/>
          </p:cNvSpPr>
          <p:nvPr/>
        </p:nvSpPr>
        <p:spPr bwMode="auto">
          <a:xfrm>
            <a:off x="228600" y="1143000"/>
            <a:ext cx="8610600" cy="5029200"/>
          </a:xfrm>
          <a:prstGeom prst="rect">
            <a:avLst/>
          </a:prstGeom>
          <a:noFill/>
          <a:ln w="9525">
            <a:noFill/>
            <a:miter lim="800000"/>
            <a:headEnd/>
            <a:tailEnd/>
          </a:ln>
        </p:spPr>
        <p:txBody>
          <a:bodyPr/>
          <a:lstStyle/>
          <a:p>
            <a:pPr marL="342900" indent="-342900">
              <a:buFontTx/>
              <a:buChar char="•"/>
            </a:pPr>
            <a:r>
              <a:rPr lang="en-GB" altLang="en-US" sz="2200" i="1" dirty="0">
                <a:latin typeface="Calibri" pitchFamily="34" charset="0"/>
              </a:rPr>
              <a:t>In-degree</a:t>
            </a:r>
            <a:r>
              <a:rPr lang="en-GB" altLang="en-US" sz="2200" b="1" dirty="0">
                <a:latin typeface="Calibri" pitchFamily="34" charset="0"/>
              </a:rPr>
              <a:t> </a:t>
            </a:r>
            <a:r>
              <a:rPr lang="en-GB" altLang="en-US" sz="2200" dirty="0">
                <a:latin typeface="Calibri" pitchFamily="34" charset="0"/>
              </a:rPr>
              <a:t>of a node is the number of edges arriving at that node. </a:t>
            </a:r>
          </a:p>
          <a:p>
            <a:pPr marL="342900" indent="-342900">
              <a:buFontTx/>
              <a:buChar char="•"/>
            </a:pPr>
            <a:r>
              <a:rPr lang="en-GB" altLang="en-US" sz="2200" i="1" dirty="0">
                <a:latin typeface="Calibri" pitchFamily="34" charset="0"/>
              </a:rPr>
              <a:t>Out-degree</a:t>
            </a:r>
            <a:r>
              <a:rPr lang="en-GB" altLang="en-US" sz="2200" dirty="0">
                <a:latin typeface="Calibri" pitchFamily="34" charset="0"/>
              </a:rPr>
              <a:t> of a node is the number of edges leaving that node. </a:t>
            </a:r>
          </a:p>
          <a:p>
            <a:pPr marL="342900" indent="-342900">
              <a:buFontTx/>
              <a:buChar char="•"/>
            </a:pPr>
            <a:r>
              <a:rPr lang="en-US" altLang="en-US" sz="2200" i="1" dirty="0">
                <a:latin typeface="Calibri" pitchFamily="34" charset="0"/>
              </a:rPr>
              <a:t>Edge: </a:t>
            </a:r>
            <a:r>
              <a:rPr lang="en-US" altLang="en-US" sz="2200" dirty="0">
                <a:latin typeface="Calibri" pitchFamily="34" charset="0"/>
              </a:rPr>
              <a:t>It is the line connecting</a:t>
            </a:r>
            <a:r>
              <a:rPr lang="en-US" altLang="en-US" sz="2200" i="1" dirty="0">
                <a:latin typeface="Calibri" pitchFamily="34" charset="0"/>
              </a:rPr>
              <a:t> </a:t>
            </a:r>
            <a:r>
              <a:rPr lang="en-US" altLang="en-US" sz="2200" dirty="0">
                <a:latin typeface="Calibri" pitchFamily="34" charset="0"/>
              </a:rPr>
              <a:t>a node N to any of its successors</a:t>
            </a:r>
          </a:p>
          <a:p>
            <a:pPr marL="342900" indent="-342900">
              <a:buFontTx/>
              <a:buChar char="•"/>
            </a:pPr>
            <a:r>
              <a:rPr lang="en-US" altLang="en-US" sz="2200" i="1" dirty="0">
                <a:latin typeface="Calibri" pitchFamily="34" charset="0"/>
              </a:rPr>
              <a:t>Path: </a:t>
            </a:r>
            <a:r>
              <a:rPr lang="en-US" altLang="en-US" sz="2200" dirty="0">
                <a:latin typeface="Calibri" pitchFamily="34" charset="0"/>
              </a:rPr>
              <a:t>A sequence of consecutive edges is called a </a:t>
            </a:r>
            <a:r>
              <a:rPr lang="en-US" altLang="en-US" sz="2200" i="1" dirty="0">
                <a:latin typeface="Calibri" pitchFamily="34" charset="0"/>
              </a:rPr>
              <a:t>path.</a:t>
            </a:r>
            <a:r>
              <a:rPr lang="en-US" altLang="en-US" sz="2200" dirty="0">
                <a:latin typeface="Calibri" pitchFamily="34" charset="0"/>
              </a:rPr>
              <a:t> </a:t>
            </a:r>
          </a:p>
          <a:p>
            <a:pPr marL="342900" indent="-342900">
              <a:buFontTx/>
              <a:buChar char="•"/>
            </a:pPr>
            <a:r>
              <a:rPr lang="en-US" altLang="en-US" sz="2200" i="1" dirty="0" smtClean="0">
                <a:latin typeface="Calibri" pitchFamily="34" charset="0"/>
              </a:rPr>
              <a:t>Height</a:t>
            </a:r>
            <a:r>
              <a:rPr lang="en-US" altLang="en-US" sz="2200" i="1" dirty="0">
                <a:latin typeface="Calibri" pitchFamily="34" charset="0"/>
              </a:rPr>
              <a:t>:</a:t>
            </a:r>
            <a:r>
              <a:rPr lang="en-US" altLang="en-US" sz="2200" dirty="0">
                <a:latin typeface="Calibri" pitchFamily="34" charset="0"/>
              </a:rPr>
              <a:t> It is the total number of nodes on the path from the root node to the deepest node in the tree. A tree with only a root node has a height of 1. </a:t>
            </a:r>
          </a:p>
          <a:p>
            <a:pPr marL="342900" indent="-342900">
              <a:buFontTx/>
              <a:buChar char="•"/>
            </a:pPr>
            <a:r>
              <a:rPr lang="en-US" altLang="en-US" sz="2200" dirty="0">
                <a:latin typeface="Calibri" pitchFamily="34" charset="0"/>
              </a:rPr>
              <a:t>A binary tree of height h has at least h nodes and at most 2</a:t>
            </a:r>
            <a:r>
              <a:rPr lang="en-US" altLang="en-US" sz="2200" baseline="30000" dirty="0">
                <a:latin typeface="Calibri" pitchFamily="34" charset="0"/>
              </a:rPr>
              <a:t>h</a:t>
            </a:r>
            <a:r>
              <a:rPr lang="en-US" altLang="en-US" sz="2200" dirty="0">
                <a:latin typeface="Calibri" pitchFamily="34" charset="0"/>
              </a:rPr>
              <a:t> – 1 nodes. This is because every level will  have at least one node and can have at most 2 nodes. </a:t>
            </a:r>
          </a:p>
          <a:p>
            <a:pPr marL="342900" indent="-342900">
              <a:buFontTx/>
              <a:buChar char="•"/>
            </a:pPr>
            <a:r>
              <a:rPr lang="en-US" altLang="en-US" sz="2200" dirty="0">
                <a:latin typeface="Calibri" pitchFamily="34" charset="0"/>
              </a:rPr>
              <a:t>The height of a binary tree with n nodes is at least log</a:t>
            </a:r>
            <a:r>
              <a:rPr lang="en-US" altLang="en-US" sz="2200" baseline="-25000" dirty="0">
                <a:latin typeface="Calibri" pitchFamily="34" charset="0"/>
              </a:rPr>
              <a:t>2</a:t>
            </a:r>
            <a:r>
              <a:rPr lang="en-US" altLang="en-US" sz="2200" dirty="0">
                <a:latin typeface="Calibri" pitchFamily="34" charset="0"/>
              </a:rPr>
              <a:t>(n+1) and at most n.</a:t>
            </a:r>
            <a:endParaRPr lang="en-US" altLang="en-US" sz="2200" i="1" dirty="0">
              <a:latin typeface="Calibri" pitchFamily="34" charset="0"/>
            </a:endParaRPr>
          </a:p>
          <a:p>
            <a:pPr marL="342900" indent="-342900">
              <a:buFontTx/>
              <a:buChar char="•"/>
            </a:pPr>
            <a:endParaRPr lang="en-US" altLang="en-US" sz="2200"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Binary Trees - Key Terms</a:t>
            </a:r>
          </a:p>
        </p:txBody>
      </p:sp>
      <p:sp>
        <p:nvSpPr>
          <p:cNvPr id="12291" name="Rectangle 3"/>
          <p:cNvSpPr txBox="1">
            <a:spLocks noChangeArrowheads="1"/>
          </p:cNvSpPr>
          <p:nvPr/>
        </p:nvSpPr>
        <p:spPr bwMode="auto">
          <a:xfrm>
            <a:off x="152400" y="1066800"/>
            <a:ext cx="8763000" cy="611188"/>
          </a:xfrm>
          <a:prstGeom prst="rect">
            <a:avLst/>
          </a:prstGeom>
          <a:noFill/>
          <a:ln w="9525">
            <a:noFill/>
            <a:miter lim="800000"/>
            <a:headEnd/>
            <a:tailEnd/>
          </a:ln>
        </p:spPr>
        <p:txBody>
          <a:bodyPr/>
          <a:lstStyle/>
          <a:p>
            <a:pPr marL="342900" indent="-342900">
              <a:buFontTx/>
              <a:buChar char="•"/>
            </a:pPr>
            <a:r>
              <a:rPr lang="en-US" altLang="en-US" sz="2000" i="1">
                <a:latin typeface="Calibri" pitchFamily="34" charset="0"/>
              </a:rPr>
              <a:t>Similar binary trees: </a:t>
            </a:r>
            <a:r>
              <a:rPr lang="en-US" altLang="en-US" sz="2000">
                <a:latin typeface="Calibri" pitchFamily="34" charset="0"/>
              </a:rPr>
              <a:t>Given two binary trees T and T’ are said to be similar if both these trees have the same structure. </a:t>
            </a:r>
          </a:p>
        </p:txBody>
      </p:sp>
      <p:sp>
        <p:nvSpPr>
          <p:cNvPr id="12292" name="Line 5"/>
          <p:cNvSpPr>
            <a:spLocks noChangeShapeType="1"/>
          </p:cNvSpPr>
          <p:nvPr/>
        </p:nvSpPr>
        <p:spPr bwMode="auto">
          <a:xfrm flipH="1">
            <a:off x="2286000" y="2171700"/>
            <a:ext cx="228600" cy="228600"/>
          </a:xfrm>
          <a:prstGeom prst="line">
            <a:avLst/>
          </a:prstGeom>
          <a:noFill/>
          <a:ln w="9525">
            <a:solidFill>
              <a:schemeClr val="tx1"/>
            </a:solidFill>
            <a:round/>
            <a:headEnd/>
            <a:tailEnd/>
          </a:ln>
        </p:spPr>
        <p:txBody>
          <a:bodyPr/>
          <a:lstStyle/>
          <a:p>
            <a:endParaRPr lang="en-IN"/>
          </a:p>
        </p:txBody>
      </p:sp>
      <p:sp>
        <p:nvSpPr>
          <p:cNvPr id="12293" name="Oval 13"/>
          <p:cNvSpPr>
            <a:spLocks noChangeArrowheads="1"/>
          </p:cNvSpPr>
          <p:nvPr/>
        </p:nvSpPr>
        <p:spPr bwMode="auto">
          <a:xfrm>
            <a:off x="5257800" y="19431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F</a:t>
            </a:r>
            <a:endParaRPr lang="en-US" altLang="en-US">
              <a:solidFill>
                <a:srgbClr val="993300"/>
              </a:solidFill>
            </a:endParaRPr>
          </a:p>
        </p:txBody>
      </p:sp>
      <p:sp>
        <p:nvSpPr>
          <p:cNvPr id="12294" name="Line 14"/>
          <p:cNvSpPr>
            <a:spLocks noChangeShapeType="1"/>
          </p:cNvSpPr>
          <p:nvPr/>
        </p:nvSpPr>
        <p:spPr bwMode="auto">
          <a:xfrm flipH="1">
            <a:off x="5029200" y="2171700"/>
            <a:ext cx="228600" cy="228600"/>
          </a:xfrm>
          <a:prstGeom prst="line">
            <a:avLst/>
          </a:prstGeom>
          <a:noFill/>
          <a:ln w="9525">
            <a:solidFill>
              <a:schemeClr val="tx1"/>
            </a:solidFill>
            <a:round/>
            <a:headEnd/>
            <a:tailEnd/>
          </a:ln>
        </p:spPr>
        <p:txBody>
          <a:bodyPr/>
          <a:lstStyle/>
          <a:p>
            <a:endParaRPr lang="en-IN"/>
          </a:p>
        </p:txBody>
      </p:sp>
      <p:sp>
        <p:nvSpPr>
          <p:cNvPr id="12295" name="Line 15"/>
          <p:cNvSpPr>
            <a:spLocks noChangeShapeType="1"/>
          </p:cNvSpPr>
          <p:nvPr/>
        </p:nvSpPr>
        <p:spPr bwMode="auto">
          <a:xfrm>
            <a:off x="5600700" y="2171700"/>
            <a:ext cx="114300" cy="228600"/>
          </a:xfrm>
          <a:prstGeom prst="line">
            <a:avLst/>
          </a:prstGeom>
          <a:noFill/>
          <a:ln w="9525">
            <a:solidFill>
              <a:schemeClr val="tx1"/>
            </a:solidFill>
            <a:round/>
            <a:headEnd/>
            <a:tailEnd/>
          </a:ln>
        </p:spPr>
        <p:txBody>
          <a:bodyPr/>
          <a:lstStyle/>
          <a:p>
            <a:endParaRPr lang="en-IN"/>
          </a:p>
        </p:txBody>
      </p:sp>
      <p:sp>
        <p:nvSpPr>
          <p:cNvPr id="12296" name="Oval 16"/>
          <p:cNvSpPr>
            <a:spLocks noChangeArrowheads="1"/>
          </p:cNvSpPr>
          <p:nvPr/>
        </p:nvSpPr>
        <p:spPr bwMode="auto">
          <a:xfrm>
            <a:off x="5600700" y="24003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H</a:t>
            </a:r>
            <a:endParaRPr lang="en-US" altLang="en-US">
              <a:solidFill>
                <a:srgbClr val="993300"/>
              </a:solidFill>
            </a:endParaRPr>
          </a:p>
        </p:txBody>
      </p:sp>
      <p:sp>
        <p:nvSpPr>
          <p:cNvPr id="12297" name="Oval 17"/>
          <p:cNvSpPr>
            <a:spLocks noChangeArrowheads="1"/>
          </p:cNvSpPr>
          <p:nvPr/>
        </p:nvSpPr>
        <p:spPr bwMode="auto">
          <a:xfrm>
            <a:off x="4914900" y="24003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G</a:t>
            </a:r>
            <a:endParaRPr lang="en-US" altLang="en-US">
              <a:solidFill>
                <a:srgbClr val="993300"/>
              </a:solidFill>
            </a:endParaRPr>
          </a:p>
        </p:txBody>
      </p:sp>
      <p:sp>
        <p:nvSpPr>
          <p:cNvPr id="12298" name="Line 18"/>
          <p:cNvSpPr>
            <a:spLocks noChangeShapeType="1"/>
          </p:cNvSpPr>
          <p:nvPr/>
        </p:nvSpPr>
        <p:spPr bwMode="auto">
          <a:xfrm flipH="1">
            <a:off x="5600700" y="2743200"/>
            <a:ext cx="114300" cy="228600"/>
          </a:xfrm>
          <a:prstGeom prst="line">
            <a:avLst/>
          </a:prstGeom>
          <a:noFill/>
          <a:ln w="9525">
            <a:solidFill>
              <a:schemeClr val="tx1"/>
            </a:solidFill>
            <a:round/>
            <a:headEnd/>
            <a:tailEnd/>
          </a:ln>
        </p:spPr>
        <p:txBody>
          <a:bodyPr/>
          <a:lstStyle/>
          <a:p>
            <a:endParaRPr lang="en-IN"/>
          </a:p>
        </p:txBody>
      </p:sp>
      <p:sp>
        <p:nvSpPr>
          <p:cNvPr id="12299" name="Oval 19"/>
          <p:cNvSpPr>
            <a:spLocks noChangeArrowheads="1"/>
          </p:cNvSpPr>
          <p:nvPr/>
        </p:nvSpPr>
        <p:spPr bwMode="auto">
          <a:xfrm>
            <a:off x="5486400" y="29718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I</a:t>
            </a:r>
            <a:endParaRPr lang="en-US" altLang="en-US">
              <a:solidFill>
                <a:srgbClr val="993300"/>
              </a:solidFill>
            </a:endParaRPr>
          </a:p>
        </p:txBody>
      </p:sp>
      <p:sp>
        <p:nvSpPr>
          <p:cNvPr id="12300" name="Line 20"/>
          <p:cNvSpPr>
            <a:spLocks noChangeShapeType="1"/>
          </p:cNvSpPr>
          <p:nvPr/>
        </p:nvSpPr>
        <p:spPr bwMode="auto">
          <a:xfrm>
            <a:off x="5715000" y="3314700"/>
            <a:ext cx="114300" cy="228600"/>
          </a:xfrm>
          <a:prstGeom prst="line">
            <a:avLst/>
          </a:prstGeom>
          <a:noFill/>
          <a:ln w="9525">
            <a:solidFill>
              <a:schemeClr val="tx1"/>
            </a:solidFill>
            <a:round/>
            <a:headEnd/>
            <a:tailEnd/>
          </a:ln>
        </p:spPr>
        <p:txBody>
          <a:bodyPr/>
          <a:lstStyle/>
          <a:p>
            <a:endParaRPr lang="en-IN"/>
          </a:p>
        </p:txBody>
      </p:sp>
      <p:sp>
        <p:nvSpPr>
          <p:cNvPr id="12301" name="Oval 21"/>
          <p:cNvSpPr>
            <a:spLocks noChangeArrowheads="1"/>
          </p:cNvSpPr>
          <p:nvPr/>
        </p:nvSpPr>
        <p:spPr bwMode="auto">
          <a:xfrm>
            <a:off x="5715000" y="35433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J</a:t>
            </a:r>
            <a:endParaRPr lang="en-US" altLang="en-US">
              <a:solidFill>
                <a:srgbClr val="993300"/>
              </a:solidFill>
            </a:endParaRPr>
          </a:p>
        </p:txBody>
      </p:sp>
      <p:grpSp>
        <p:nvGrpSpPr>
          <p:cNvPr id="2" name="Group 46"/>
          <p:cNvGrpSpPr>
            <a:grpSpLocks/>
          </p:cNvGrpSpPr>
          <p:nvPr/>
        </p:nvGrpSpPr>
        <p:grpSpPr bwMode="auto">
          <a:xfrm>
            <a:off x="2171700" y="1828800"/>
            <a:ext cx="1714500" cy="2057400"/>
            <a:chOff x="1368" y="1152"/>
            <a:chExt cx="1080" cy="1296"/>
          </a:xfrm>
        </p:grpSpPr>
        <p:sp>
          <p:nvSpPr>
            <p:cNvPr id="12325" name="Oval 4"/>
            <p:cNvSpPr>
              <a:spLocks noChangeArrowheads="1"/>
            </p:cNvSpPr>
            <p:nvPr/>
          </p:nvSpPr>
          <p:spPr bwMode="auto">
            <a:xfrm>
              <a:off x="1584" y="122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A</a:t>
              </a:r>
              <a:endParaRPr lang="en-US" altLang="en-US">
                <a:solidFill>
                  <a:srgbClr val="993300"/>
                </a:solidFill>
              </a:endParaRPr>
            </a:p>
          </p:txBody>
        </p:sp>
        <p:sp>
          <p:nvSpPr>
            <p:cNvPr id="12326" name="Line 6"/>
            <p:cNvSpPr>
              <a:spLocks noChangeShapeType="1"/>
            </p:cNvSpPr>
            <p:nvPr/>
          </p:nvSpPr>
          <p:spPr bwMode="auto">
            <a:xfrm>
              <a:off x="1800" y="1368"/>
              <a:ext cx="72" cy="144"/>
            </a:xfrm>
            <a:prstGeom prst="line">
              <a:avLst/>
            </a:prstGeom>
            <a:noFill/>
            <a:ln w="9525">
              <a:solidFill>
                <a:schemeClr val="tx1"/>
              </a:solidFill>
              <a:round/>
              <a:headEnd/>
              <a:tailEnd/>
            </a:ln>
          </p:spPr>
          <p:txBody>
            <a:bodyPr/>
            <a:lstStyle/>
            <a:p>
              <a:endParaRPr lang="en-IN"/>
            </a:p>
          </p:txBody>
        </p:sp>
        <p:sp>
          <p:nvSpPr>
            <p:cNvPr id="12327" name="Oval 7"/>
            <p:cNvSpPr>
              <a:spLocks noChangeArrowheads="1"/>
            </p:cNvSpPr>
            <p:nvPr/>
          </p:nvSpPr>
          <p:spPr bwMode="auto">
            <a:xfrm>
              <a:off x="1800" y="151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C</a:t>
              </a:r>
              <a:endParaRPr lang="en-US" altLang="en-US">
                <a:solidFill>
                  <a:srgbClr val="993300"/>
                </a:solidFill>
              </a:endParaRPr>
            </a:p>
          </p:txBody>
        </p:sp>
        <p:sp>
          <p:nvSpPr>
            <p:cNvPr id="12328" name="Oval 8"/>
            <p:cNvSpPr>
              <a:spLocks noChangeArrowheads="1"/>
            </p:cNvSpPr>
            <p:nvPr/>
          </p:nvSpPr>
          <p:spPr bwMode="auto">
            <a:xfrm>
              <a:off x="1368" y="151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B</a:t>
              </a:r>
              <a:endParaRPr lang="en-US" altLang="en-US">
                <a:solidFill>
                  <a:srgbClr val="993300"/>
                </a:solidFill>
              </a:endParaRPr>
            </a:p>
          </p:txBody>
        </p:sp>
        <p:sp>
          <p:nvSpPr>
            <p:cNvPr id="12329" name="Line 9"/>
            <p:cNvSpPr>
              <a:spLocks noChangeShapeType="1"/>
            </p:cNvSpPr>
            <p:nvPr/>
          </p:nvSpPr>
          <p:spPr bwMode="auto">
            <a:xfrm flipH="1">
              <a:off x="1800" y="1728"/>
              <a:ext cx="72" cy="144"/>
            </a:xfrm>
            <a:prstGeom prst="line">
              <a:avLst/>
            </a:prstGeom>
            <a:noFill/>
            <a:ln w="9525">
              <a:solidFill>
                <a:schemeClr val="tx1"/>
              </a:solidFill>
              <a:round/>
              <a:headEnd/>
              <a:tailEnd/>
            </a:ln>
          </p:spPr>
          <p:txBody>
            <a:bodyPr/>
            <a:lstStyle/>
            <a:p>
              <a:endParaRPr lang="en-IN"/>
            </a:p>
          </p:txBody>
        </p:sp>
        <p:sp>
          <p:nvSpPr>
            <p:cNvPr id="12330" name="Oval 10"/>
            <p:cNvSpPr>
              <a:spLocks noChangeArrowheads="1"/>
            </p:cNvSpPr>
            <p:nvPr/>
          </p:nvSpPr>
          <p:spPr bwMode="auto">
            <a:xfrm>
              <a:off x="1728" y="18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D</a:t>
              </a:r>
              <a:endParaRPr lang="en-US" altLang="en-US">
                <a:solidFill>
                  <a:srgbClr val="993300"/>
                </a:solidFill>
              </a:endParaRPr>
            </a:p>
          </p:txBody>
        </p:sp>
        <p:sp>
          <p:nvSpPr>
            <p:cNvPr id="12331" name="Line 11"/>
            <p:cNvSpPr>
              <a:spLocks noChangeShapeType="1"/>
            </p:cNvSpPr>
            <p:nvPr/>
          </p:nvSpPr>
          <p:spPr bwMode="auto">
            <a:xfrm>
              <a:off x="1872" y="2088"/>
              <a:ext cx="72" cy="144"/>
            </a:xfrm>
            <a:prstGeom prst="line">
              <a:avLst/>
            </a:prstGeom>
            <a:noFill/>
            <a:ln w="9525">
              <a:solidFill>
                <a:schemeClr val="tx1"/>
              </a:solidFill>
              <a:round/>
              <a:headEnd/>
              <a:tailEnd/>
            </a:ln>
          </p:spPr>
          <p:txBody>
            <a:bodyPr/>
            <a:lstStyle/>
            <a:p>
              <a:endParaRPr lang="en-IN"/>
            </a:p>
          </p:txBody>
        </p:sp>
        <p:sp>
          <p:nvSpPr>
            <p:cNvPr id="12332" name="Oval 12"/>
            <p:cNvSpPr>
              <a:spLocks noChangeArrowheads="1"/>
            </p:cNvSpPr>
            <p:nvPr/>
          </p:nvSpPr>
          <p:spPr bwMode="auto">
            <a:xfrm>
              <a:off x="1872" y="223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E</a:t>
              </a:r>
              <a:endParaRPr lang="en-US" altLang="en-US">
                <a:solidFill>
                  <a:srgbClr val="993300"/>
                </a:solidFill>
              </a:endParaRPr>
            </a:p>
          </p:txBody>
        </p:sp>
        <p:sp>
          <p:nvSpPr>
            <p:cNvPr id="12333" name="Rectangle 22"/>
            <p:cNvSpPr>
              <a:spLocks noChangeArrowheads="1"/>
            </p:cNvSpPr>
            <p:nvPr/>
          </p:nvSpPr>
          <p:spPr bwMode="auto">
            <a:xfrm>
              <a:off x="1872" y="1152"/>
              <a:ext cx="576" cy="144"/>
            </a:xfrm>
            <a:prstGeom prst="rect">
              <a:avLst/>
            </a:prstGeom>
            <a:solidFill>
              <a:srgbClr val="FFFFCC"/>
            </a:solidFill>
            <a:ln w="9525">
              <a:solidFill>
                <a:schemeClr val="tx1"/>
              </a:solidFill>
              <a:miter lim="800000"/>
              <a:headEnd/>
              <a:tailEnd/>
            </a:ln>
          </p:spPr>
          <p:txBody>
            <a:bodyPr/>
            <a:lstStyle/>
            <a:p>
              <a:pPr eaLnBrk="0" hangingPunct="0"/>
              <a:r>
                <a:rPr lang="en-US" altLang="en-US" sz="800">
                  <a:solidFill>
                    <a:srgbClr val="993300"/>
                  </a:solidFill>
                </a:rPr>
                <a:t>TREE T</a:t>
              </a:r>
              <a:endParaRPr lang="en-US" altLang="en-US">
                <a:solidFill>
                  <a:srgbClr val="993300"/>
                </a:solidFill>
              </a:endParaRPr>
            </a:p>
          </p:txBody>
        </p:sp>
      </p:grpSp>
      <p:sp>
        <p:nvSpPr>
          <p:cNvPr id="12303" name="Rectangle 23"/>
          <p:cNvSpPr>
            <a:spLocks noChangeArrowheads="1"/>
          </p:cNvSpPr>
          <p:nvPr/>
        </p:nvSpPr>
        <p:spPr bwMode="auto">
          <a:xfrm>
            <a:off x="5715000" y="1943100"/>
            <a:ext cx="914400" cy="228600"/>
          </a:xfrm>
          <a:prstGeom prst="rect">
            <a:avLst/>
          </a:prstGeom>
          <a:solidFill>
            <a:srgbClr val="FFFFCC"/>
          </a:solidFill>
          <a:ln w="9525">
            <a:solidFill>
              <a:schemeClr val="tx1"/>
            </a:solidFill>
            <a:miter lim="800000"/>
            <a:headEnd/>
            <a:tailEnd/>
          </a:ln>
        </p:spPr>
        <p:txBody>
          <a:bodyPr/>
          <a:lstStyle/>
          <a:p>
            <a:pPr eaLnBrk="0" hangingPunct="0"/>
            <a:r>
              <a:rPr lang="en-US" altLang="en-US" sz="800">
                <a:solidFill>
                  <a:srgbClr val="993300"/>
                </a:solidFill>
              </a:rPr>
              <a:t>TREE T”</a:t>
            </a:r>
            <a:endParaRPr lang="en-US" altLang="en-US">
              <a:solidFill>
                <a:srgbClr val="993300"/>
              </a:solidFill>
            </a:endParaRPr>
          </a:p>
        </p:txBody>
      </p:sp>
      <p:sp>
        <p:nvSpPr>
          <p:cNvPr id="12304" name="Text Box 24"/>
          <p:cNvSpPr txBox="1">
            <a:spLocks noChangeArrowheads="1"/>
          </p:cNvSpPr>
          <p:nvPr/>
        </p:nvSpPr>
        <p:spPr bwMode="auto">
          <a:xfrm>
            <a:off x="228600" y="3886200"/>
            <a:ext cx="8839200" cy="701675"/>
          </a:xfrm>
          <a:prstGeom prst="rect">
            <a:avLst/>
          </a:prstGeom>
          <a:noFill/>
          <a:ln w="9525">
            <a:noFill/>
            <a:miter lim="800000"/>
            <a:headEnd/>
            <a:tailEnd/>
          </a:ln>
          <a:effectLst/>
        </p:spPr>
        <p:txBody>
          <a:bodyPr>
            <a:spAutoFit/>
          </a:bodyPr>
          <a:lstStyle/>
          <a:p>
            <a:pPr marL="342900" indent="-342900" eaLnBrk="0" hangingPunct="0">
              <a:spcBef>
                <a:spcPct val="50000"/>
              </a:spcBef>
              <a:buFont typeface="Arial" charset="0"/>
              <a:buChar char="•"/>
            </a:pPr>
            <a:r>
              <a:rPr lang="en-US" altLang="en-US" sz="2000" i="1">
                <a:latin typeface="Calibri" pitchFamily="34" charset="0"/>
              </a:rPr>
              <a:t>Copies of binary trees:</a:t>
            </a:r>
            <a:r>
              <a:rPr lang="en-US" altLang="en-US" sz="2000" b="1" i="1">
                <a:latin typeface="Calibri" pitchFamily="34" charset="0"/>
              </a:rPr>
              <a:t> </a:t>
            </a:r>
            <a:r>
              <a:rPr lang="en-US" altLang="en-US" sz="2000">
                <a:latin typeface="Calibri" pitchFamily="34" charset="0"/>
              </a:rPr>
              <a:t>Two binary trees T and T’ are said to be </a:t>
            </a:r>
            <a:r>
              <a:rPr lang="en-US" altLang="en-US" sz="2000" i="1">
                <a:latin typeface="Calibri" pitchFamily="34" charset="0"/>
              </a:rPr>
              <a:t>copies </a:t>
            </a:r>
            <a:r>
              <a:rPr lang="en-US" altLang="en-US" sz="2000">
                <a:latin typeface="Calibri" pitchFamily="34" charset="0"/>
              </a:rPr>
              <a:t>if they have similar structure and same content at the corresponding nodes. </a:t>
            </a:r>
          </a:p>
        </p:txBody>
      </p:sp>
      <p:sp>
        <p:nvSpPr>
          <p:cNvPr id="12305" name="Oval 25"/>
          <p:cNvSpPr>
            <a:spLocks noChangeArrowheads="1"/>
          </p:cNvSpPr>
          <p:nvPr/>
        </p:nvSpPr>
        <p:spPr bwMode="auto">
          <a:xfrm>
            <a:off x="2552700" y="49149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A</a:t>
            </a:r>
            <a:endParaRPr lang="en-US" altLang="en-US">
              <a:solidFill>
                <a:srgbClr val="993300"/>
              </a:solidFill>
            </a:endParaRPr>
          </a:p>
        </p:txBody>
      </p:sp>
      <p:sp>
        <p:nvSpPr>
          <p:cNvPr id="12306" name="Line 26"/>
          <p:cNvSpPr>
            <a:spLocks noChangeShapeType="1"/>
          </p:cNvSpPr>
          <p:nvPr/>
        </p:nvSpPr>
        <p:spPr bwMode="auto">
          <a:xfrm flipH="1">
            <a:off x="2324100" y="5143500"/>
            <a:ext cx="228600" cy="228600"/>
          </a:xfrm>
          <a:prstGeom prst="line">
            <a:avLst/>
          </a:prstGeom>
          <a:noFill/>
          <a:ln w="9525">
            <a:solidFill>
              <a:schemeClr val="tx1"/>
            </a:solidFill>
            <a:round/>
            <a:headEnd/>
            <a:tailEnd/>
          </a:ln>
        </p:spPr>
        <p:txBody>
          <a:bodyPr/>
          <a:lstStyle/>
          <a:p>
            <a:endParaRPr lang="en-IN"/>
          </a:p>
        </p:txBody>
      </p:sp>
      <p:sp>
        <p:nvSpPr>
          <p:cNvPr id="12307" name="Line 27"/>
          <p:cNvSpPr>
            <a:spLocks noChangeShapeType="1"/>
          </p:cNvSpPr>
          <p:nvPr/>
        </p:nvSpPr>
        <p:spPr bwMode="auto">
          <a:xfrm>
            <a:off x="2889250" y="5132388"/>
            <a:ext cx="120650" cy="239712"/>
          </a:xfrm>
          <a:prstGeom prst="line">
            <a:avLst/>
          </a:prstGeom>
          <a:noFill/>
          <a:ln w="9525">
            <a:solidFill>
              <a:schemeClr val="tx1"/>
            </a:solidFill>
            <a:round/>
            <a:headEnd/>
            <a:tailEnd/>
          </a:ln>
        </p:spPr>
        <p:txBody>
          <a:bodyPr/>
          <a:lstStyle/>
          <a:p>
            <a:endParaRPr lang="en-IN"/>
          </a:p>
        </p:txBody>
      </p:sp>
      <p:sp>
        <p:nvSpPr>
          <p:cNvPr id="12308" name="Oval 28"/>
          <p:cNvSpPr>
            <a:spLocks noChangeArrowheads="1"/>
          </p:cNvSpPr>
          <p:nvPr/>
        </p:nvSpPr>
        <p:spPr bwMode="auto">
          <a:xfrm>
            <a:off x="2895600" y="5370513"/>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C</a:t>
            </a:r>
            <a:endParaRPr lang="en-US" altLang="en-US">
              <a:solidFill>
                <a:srgbClr val="993300"/>
              </a:solidFill>
            </a:endParaRPr>
          </a:p>
        </p:txBody>
      </p:sp>
      <p:sp>
        <p:nvSpPr>
          <p:cNvPr id="12309" name="Oval 29"/>
          <p:cNvSpPr>
            <a:spLocks noChangeArrowheads="1"/>
          </p:cNvSpPr>
          <p:nvPr/>
        </p:nvSpPr>
        <p:spPr bwMode="auto">
          <a:xfrm>
            <a:off x="2209800" y="5370513"/>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B</a:t>
            </a:r>
            <a:endParaRPr lang="en-US" altLang="en-US">
              <a:solidFill>
                <a:srgbClr val="993300"/>
              </a:solidFill>
            </a:endParaRPr>
          </a:p>
        </p:txBody>
      </p:sp>
      <p:sp>
        <p:nvSpPr>
          <p:cNvPr id="12310" name="Line 30"/>
          <p:cNvSpPr>
            <a:spLocks noChangeShapeType="1"/>
          </p:cNvSpPr>
          <p:nvPr/>
        </p:nvSpPr>
        <p:spPr bwMode="auto">
          <a:xfrm flipH="1">
            <a:off x="2895600" y="5713413"/>
            <a:ext cx="114300" cy="228600"/>
          </a:xfrm>
          <a:prstGeom prst="line">
            <a:avLst/>
          </a:prstGeom>
          <a:noFill/>
          <a:ln w="9525">
            <a:solidFill>
              <a:schemeClr val="tx1"/>
            </a:solidFill>
            <a:round/>
            <a:headEnd/>
            <a:tailEnd/>
          </a:ln>
        </p:spPr>
        <p:txBody>
          <a:bodyPr/>
          <a:lstStyle/>
          <a:p>
            <a:endParaRPr lang="en-IN"/>
          </a:p>
        </p:txBody>
      </p:sp>
      <p:sp>
        <p:nvSpPr>
          <p:cNvPr id="12311" name="Oval 31"/>
          <p:cNvSpPr>
            <a:spLocks noChangeArrowheads="1"/>
          </p:cNvSpPr>
          <p:nvPr/>
        </p:nvSpPr>
        <p:spPr bwMode="auto">
          <a:xfrm>
            <a:off x="2781300" y="5942013"/>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D</a:t>
            </a:r>
            <a:endParaRPr lang="en-US" altLang="en-US">
              <a:solidFill>
                <a:srgbClr val="993300"/>
              </a:solidFill>
            </a:endParaRPr>
          </a:p>
        </p:txBody>
      </p:sp>
      <p:sp>
        <p:nvSpPr>
          <p:cNvPr id="12312" name="Line 32"/>
          <p:cNvSpPr>
            <a:spLocks noChangeShapeType="1"/>
          </p:cNvSpPr>
          <p:nvPr/>
        </p:nvSpPr>
        <p:spPr bwMode="auto">
          <a:xfrm>
            <a:off x="3238500" y="5641975"/>
            <a:ext cx="228600" cy="342900"/>
          </a:xfrm>
          <a:prstGeom prst="line">
            <a:avLst/>
          </a:prstGeom>
          <a:noFill/>
          <a:ln w="9525">
            <a:solidFill>
              <a:schemeClr val="tx1"/>
            </a:solidFill>
            <a:round/>
            <a:headEnd/>
            <a:tailEnd/>
          </a:ln>
        </p:spPr>
        <p:txBody>
          <a:bodyPr/>
          <a:lstStyle/>
          <a:p>
            <a:endParaRPr lang="en-IN"/>
          </a:p>
        </p:txBody>
      </p:sp>
      <p:sp>
        <p:nvSpPr>
          <p:cNvPr id="12313" name="Oval 33"/>
          <p:cNvSpPr>
            <a:spLocks noChangeArrowheads="1"/>
          </p:cNvSpPr>
          <p:nvPr/>
        </p:nvSpPr>
        <p:spPr bwMode="auto">
          <a:xfrm>
            <a:off x="3238500" y="5984875"/>
            <a:ext cx="342900" cy="342900"/>
          </a:xfrm>
          <a:prstGeom prst="ellipse">
            <a:avLst/>
          </a:prstGeom>
          <a:solidFill>
            <a:srgbClr val="FFFF99"/>
          </a:solidFill>
          <a:ln w="9525">
            <a:solidFill>
              <a:schemeClr val="tx1"/>
            </a:solidFill>
            <a:round/>
            <a:headEnd/>
            <a:tailEnd/>
          </a:ln>
        </p:spPr>
        <p:txBody>
          <a:bodyPr/>
          <a:lstStyle/>
          <a:p>
            <a:pPr algn="ctr" eaLnBrk="0" hangingPunct="0"/>
            <a:r>
              <a:rPr lang="en-US" altLang="en-US" sz="900"/>
              <a:t>E</a:t>
            </a:r>
            <a:endParaRPr lang="en-US" altLang="en-US"/>
          </a:p>
        </p:txBody>
      </p:sp>
      <p:sp>
        <p:nvSpPr>
          <p:cNvPr id="12314" name="Oval 34"/>
          <p:cNvSpPr>
            <a:spLocks noChangeArrowheads="1"/>
          </p:cNvSpPr>
          <p:nvPr/>
        </p:nvSpPr>
        <p:spPr bwMode="auto">
          <a:xfrm>
            <a:off x="5295900" y="49149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A</a:t>
            </a:r>
            <a:endParaRPr lang="en-US" altLang="en-US">
              <a:solidFill>
                <a:srgbClr val="993300"/>
              </a:solidFill>
            </a:endParaRPr>
          </a:p>
        </p:txBody>
      </p:sp>
      <p:sp>
        <p:nvSpPr>
          <p:cNvPr id="12315" name="Line 35"/>
          <p:cNvSpPr>
            <a:spLocks noChangeShapeType="1"/>
          </p:cNvSpPr>
          <p:nvPr/>
        </p:nvSpPr>
        <p:spPr bwMode="auto">
          <a:xfrm flipH="1">
            <a:off x="5067300" y="5143500"/>
            <a:ext cx="228600" cy="228600"/>
          </a:xfrm>
          <a:prstGeom prst="line">
            <a:avLst/>
          </a:prstGeom>
          <a:noFill/>
          <a:ln w="9525">
            <a:solidFill>
              <a:schemeClr val="tx1"/>
            </a:solidFill>
            <a:round/>
            <a:headEnd/>
            <a:tailEnd/>
          </a:ln>
        </p:spPr>
        <p:txBody>
          <a:bodyPr/>
          <a:lstStyle/>
          <a:p>
            <a:endParaRPr lang="en-IN"/>
          </a:p>
        </p:txBody>
      </p:sp>
      <p:sp>
        <p:nvSpPr>
          <p:cNvPr id="12316" name="Line 36"/>
          <p:cNvSpPr>
            <a:spLocks noChangeShapeType="1"/>
          </p:cNvSpPr>
          <p:nvPr/>
        </p:nvSpPr>
        <p:spPr bwMode="auto">
          <a:xfrm>
            <a:off x="5638800" y="5186363"/>
            <a:ext cx="114300" cy="185737"/>
          </a:xfrm>
          <a:prstGeom prst="line">
            <a:avLst/>
          </a:prstGeom>
          <a:noFill/>
          <a:ln w="9525">
            <a:solidFill>
              <a:schemeClr val="tx1"/>
            </a:solidFill>
            <a:round/>
            <a:headEnd/>
            <a:tailEnd/>
          </a:ln>
        </p:spPr>
        <p:txBody>
          <a:bodyPr/>
          <a:lstStyle/>
          <a:p>
            <a:endParaRPr lang="en-IN"/>
          </a:p>
        </p:txBody>
      </p:sp>
      <p:sp>
        <p:nvSpPr>
          <p:cNvPr id="12317" name="Oval 37"/>
          <p:cNvSpPr>
            <a:spLocks noChangeArrowheads="1"/>
          </p:cNvSpPr>
          <p:nvPr/>
        </p:nvSpPr>
        <p:spPr bwMode="auto">
          <a:xfrm>
            <a:off x="5638800" y="53721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C</a:t>
            </a:r>
            <a:endParaRPr lang="en-US" altLang="en-US">
              <a:solidFill>
                <a:srgbClr val="993300"/>
              </a:solidFill>
            </a:endParaRPr>
          </a:p>
        </p:txBody>
      </p:sp>
      <p:sp>
        <p:nvSpPr>
          <p:cNvPr id="12318" name="Oval 38"/>
          <p:cNvSpPr>
            <a:spLocks noChangeArrowheads="1"/>
          </p:cNvSpPr>
          <p:nvPr/>
        </p:nvSpPr>
        <p:spPr bwMode="auto">
          <a:xfrm>
            <a:off x="4953000" y="5372100"/>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B</a:t>
            </a:r>
            <a:endParaRPr lang="en-US" altLang="en-US">
              <a:solidFill>
                <a:srgbClr val="993300"/>
              </a:solidFill>
            </a:endParaRPr>
          </a:p>
        </p:txBody>
      </p:sp>
      <p:sp>
        <p:nvSpPr>
          <p:cNvPr id="12319" name="Line 39"/>
          <p:cNvSpPr>
            <a:spLocks noChangeShapeType="1"/>
          </p:cNvSpPr>
          <p:nvPr/>
        </p:nvSpPr>
        <p:spPr bwMode="auto">
          <a:xfrm flipH="1">
            <a:off x="5638800" y="5713413"/>
            <a:ext cx="114300" cy="228600"/>
          </a:xfrm>
          <a:prstGeom prst="line">
            <a:avLst/>
          </a:prstGeom>
          <a:noFill/>
          <a:ln w="9525">
            <a:solidFill>
              <a:schemeClr val="tx1"/>
            </a:solidFill>
            <a:round/>
            <a:headEnd/>
            <a:tailEnd/>
          </a:ln>
        </p:spPr>
        <p:txBody>
          <a:bodyPr/>
          <a:lstStyle/>
          <a:p>
            <a:endParaRPr lang="en-IN"/>
          </a:p>
        </p:txBody>
      </p:sp>
      <p:sp>
        <p:nvSpPr>
          <p:cNvPr id="12320" name="Oval 40"/>
          <p:cNvSpPr>
            <a:spLocks noChangeArrowheads="1"/>
          </p:cNvSpPr>
          <p:nvPr/>
        </p:nvSpPr>
        <p:spPr bwMode="auto">
          <a:xfrm>
            <a:off x="5524500" y="5942013"/>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D</a:t>
            </a:r>
            <a:endParaRPr lang="en-US" altLang="en-US">
              <a:solidFill>
                <a:srgbClr val="993300"/>
              </a:solidFill>
            </a:endParaRPr>
          </a:p>
        </p:txBody>
      </p:sp>
      <p:sp>
        <p:nvSpPr>
          <p:cNvPr id="12321" name="Line 41"/>
          <p:cNvSpPr>
            <a:spLocks noChangeShapeType="1"/>
          </p:cNvSpPr>
          <p:nvPr/>
        </p:nvSpPr>
        <p:spPr bwMode="auto">
          <a:xfrm>
            <a:off x="5981700" y="5641975"/>
            <a:ext cx="228600" cy="228600"/>
          </a:xfrm>
          <a:prstGeom prst="line">
            <a:avLst/>
          </a:prstGeom>
          <a:noFill/>
          <a:ln w="9525">
            <a:solidFill>
              <a:schemeClr val="tx1"/>
            </a:solidFill>
            <a:round/>
            <a:headEnd/>
            <a:tailEnd/>
          </a:ln>
        </p:spPr>
        <p:txBody>
          <a:bodyPr/>
          <a:lstStyle/>
          <a:p>
            <a:endParaRPr lang="en-IN"/>
          </a:p>
        </p:txBody>
      </p:sp>
      <p:sp>
        <p:nvSpPr>
          <p:cNvPr id="12322" name="Oval 42"/>
          <p:cNvSpPr>
            <a:spLocks noChangeArrowheads="1"/>
          </p:cNvSpPr>
          <p:nvPr/>
        </p:nvSpPr>
        <p:spPr bwMode="auto">
          <a:xfrm>
            <a:off x="6096000" y="5870575"/>
            <a:ext cx="3429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a:solidFill>
                  <a:srgbClr val="993300"/>
                </a:solidFill>
              </a:rPr>
              <a:t>E</a:t>
            </a:r>
            <a:endParaRPr lang="en-US" altLang="en-US">
              <a:solidFill>
                <a:srgbClr val="993300"/>
              </a:solidFill>
            </a:endParaRPr>
          </a:p>
        </p:txBody>
      </p:sp>
      <p:sp>
        <p:nvSpPr>
          <p:cNvPr id="12323" name="Rectangle 43"/>
          <p:cNvSpPr>
            <a:spLocks noChangeArrowheads="1"/>
          </p:cNvSpPr>
          <p:nvPr/>
        </p:nvSpPr>
        <p:spPr bwMode="auto">
          <a:xfrm>
            <a:off x="3009900" y="4800600"/>
            <a:ext cx="914400" cy="228600"/>
          </a:xfrm>
          <a:prstGeom prst="rect">
            <a:avLst/>
          </a:prstGeom>
          <a:solidFill>
            <a:srgbClr val="FFFFCC"/>
          </a:solidFill>
          <a:ln w="9525">
            <a:solidFill>
              <a:schemeClr val="tx1"/>
            </a:solidFill>
            <a:miter lim="800000"/>
            <a:headEnd/>
            <a:tailEnd/>
          </a:ln>
        </p:spPr>
        <p:txBody>
          <a:bodyPr/>
          <a:lstStyle/>
          <a:p>
            <a:pPr eaLnBrk="0" hangingPunct="0"/>
            <a:r>
              <a:rPr lang="en-US" altLang="en-US" sz="800">
                <a:solidFill>
                  <a:srgbClr val="993300"/>
                </a:solidFill>
              </a:rPr>
              <a:t>TREE T</a:t>
            </a:r>
            <a:endParaRPr lang="en-US" altLang="en-US">
              <a:solidFill>
                <a:srgbClr val="993300"/>
              </a:solidFill>
            </a:endParaRPr>
          </a:p>
        </p:txBody>
      </p:sp>
      <p:sp>
        <p:nvSpPr>
          <p:cNvPr id="12324" name="Rectangle 44"/>
          <p:cNvSpPr>
            <a:spLocks noChangeArrowheads="1"/>
          </p:cNvSpPr>
          <p:nvPr/>
        </p:nvSpPr>
        <p:spPr bwMode="auto">
          <a:xfrm>
            <a:off x="5753100" y="4914900"/>
            <a:ext cx="914400" cy="228600"/>
          </a:xfrm>
          <a:prstGeom prst="rect">
            <a:avLst/>
          </a:prstGeom>
          <a:solidFill>
            <a:srgbClr val="FFFFCC"/>
          </a:solidFill>
          <a:ln w="9525">
            <a:solidFill>
              <a:schemeClr val="tx1"/>
            </a:solidFill>
            <a:miter lim="800000"/>
            <a:headEnd/>
            <a:tailEnd/>
          </a:ln>
        </p:spPr>
        <p:txBody>
          <a:bodyPr/>
          <a:lstStyle/>
          <a:p>
            <a:pPr eaLnBrk="0" hangingPunct="0"/>
            <a:r>
              <a:rPr lang="en-US" altLang="en-US" sz="800">
                <a:solidFill>
                  <a:srgbClr val="993300"/>
                </a:solidFill>
              </a:rPr>
              <a:t>TREE T”</a:t>
            </a:r>
            <a:endParaRPr lang="en-US" altLang="en-US">
              <a:solidFill>
                <a:srgbClr val="9933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Complete Binary Trees</a:t>
            </a:r>
          </a:p>
        </p:txBody>
      </p:sp>
      <p:sp>
        <p:nvSpPr>
          <p:cNvPr id="13315" name="Rectangle 3"/>
          <p:cNvSpPr txBox="1">
            <a:spLocks noChangeArrowheads="1"/>
          </p:cNvSpPr>
          <p:nvPr/>
        </p:nvSpPr>
        <p:spPr bwMode="auto">
          <a:xfrm>
            <a:off x="152400" y="1143000"/>
            <a:ext cx="8610600" cy="3276600"/>
          </a:xfrm>
          <a:prstGeom prst="rect">
            <a:avLst/>
          </a:prstGeom>
          <a:noFill/>
          <a:ln w="9525">
            <a:noFill/>
            <a:miter lim="800000"/>
            <a:headEnd/>
            <a:tailEnd/>
          </a:ln>
        </p:spPr>
        <p:txBody>
          <a:bodyPr/>
          <a:lstStyle/>
          <a:p>
            <a:pPr marL="285750" indent="-285750" eaLnBrk="0" hangingPunct="0">
              <a:lnSpc>
                <a:spcPct val="120000"/>
              </a:lnSpc>
              <a:spcBef>
                <a:spcPct val="20000"/>
              </a:spcBef>
              <a:buFont typeface="Arial" charset="0"/>
              <a:buChar char="•"/>
            </a:pPr>
            <a:r>
              <a:rPr lang="en-US" altLang="en-US" sz="2000">
                <a:latin typeface="Calibri" pitchFamily="34" charset="0"/>
              </a:rPr>
              <a:t>A </a:t>
            </a:r>
            <a:r>
              <a:rPr lang="en-US" altLang="en-US" sz="2000" i="1">
                <a:latin typeface="Calibri" pitchFamily="34" charset="0"/>
              </a:rPr>
              <a:t>complete binary tree</a:t>
            </a:r>
            <a:r>
              <a:rPr lang="en-US" altLang="en-US" sz="2000">
                <a:latin typeface="Calibri" pitchFamily="34" charset="0"/>
              </a:rPr>
              <a:t> is a binary tree which satisfies two properties. </a:t>
            </a:r>
          </a:p>
          <a:p>
            <a:pPr marL="285750" indent="-285750" eaLnBrk="0" hangingPunct="0">
              <a:lnSpc>
                <a:spcPct val="120000"/>
              </a:lnSpc>
              <a:spcBef>
                <a:spcPct val="20000"/>
              </a:spcBef>
              <a:buFont typeface="Arial" charset="0"/>
              <a:buChar char="•"/>
            </a:pPr>
            <a:r>
              <a:rPr lang="en-US" altLang="en-US" sz="2000">
                <a:latin typeface="Calibri" pitchFamily="34" charset="0"/>
              </a:rPr>
              <a:t>First, in a complete binary tree every level, except possibly the last, is completely filled. </a:t>
            </a:r>
          </a:p>
          <a:p>
            <a:pPr marL="285750" indent="-285750" eaLnBrk="0" hangingPunct="0">
              <a:lnSpc>
                <a:spcPct val="120000"/>
              </a:lnSpc>
              <a:spcBef>
                <a:spcPct val="20000"/>
              </a:spcBef>
              <a:buFont typeface="Arial" charset="0"/>
              <a:buChar char="•"/>
            </a:pPr>
            <a:r>
              <a:rPr lang="en-US" altLang="en-US" sz="2000">
                <a:latin typeface="Calibri" pitchFamily="34" charset="0"/>
              </a:rPr>
              <a:t>Second, all nodes appear as far left as possible</a:t>
            </a:r>
          </a:p>
          <a:p>
            <a:pPr marL="285750" indent="-285750" eaLnBrk="0" hangingPunct="0">
              <a:lnSpc>
                <a:spcPct val="120000"/>
              </a:lnSpc>
              <a:spcBef>
                <a:spcPct val="20000"/>
              </a:spcBef>
              <a:buFont typeface="Arial" charset="0"/>
              <a:buChar char="•"/>
            </a:pPr>
            <a:r>
              <a:rPr lang="en-US" altLang="en-US" sz="2000">
                <a:latin typeface="Calibri" pitchFamily="34" charset="0"/>
              </a:rPr>
              <a:t>In a complete binary tree T</a:t>
            </a:r>
            <a:r>
              <a:rPr lang="en-US" altLang="en-US" sz="2000" baseline="-25000">
                <a:latin typeface="Calibri" pitchFamily="34" charset="0"/>
              </a:rPr>
              <a:t>n</a:t>
            </a:r>
            <a:r>
              <a:rPr lang="en-US" altLang="en-US" sz="2000">
                <a:latin typeface="Calibri" pitchFamily="34" charset="0"/>
              </a:rPr>
              <a:t>, there are exactly n nodes and level r of T can have at most 2</a:t>
            </a:r>
            <a:r>
              <a:rPr lang="en-US" altLang="en-US" sz="2000" baseline="30000">
                <a:latin typeface="Calibri" pitchFamily="34" charset="0"/>
              </a:rPr>
              <a:t>r</a:t>
            </a:r>
            <a:r>
              <a:rPr lang="en-US" altLang="en-US" sz="2000">
                <a:latin typeface="Calibri" pitchFamily="34" charset="0"/>
              </a:rPr>
              <a:t> nodes. </a:t>
            </a:r>
          </a:p>
          <a:p>
            <a:pPr marL="285750" indent="-285750" eaLnBrk="0" hangingPunct="0">
              <a:lnSpc>
                <a:spcPct val="120000"/>
              </a:lnSpc>
              <a:spcBef>
                <a:spcPct val="20000"/>
              </a:spcBef>
              <a:buFont typeface="Arial" charset="0"/>
              <a:buChar char="•"/>
            </a:pPr>
            <a:r>
              <a:rPr lang="en-US" altLang="en-US" sz="2000">
                <a:latin typeface="Calibri" pitchFamily="34" charset="0"/>
              </a:rPr>
              <a:t>The formula to find the parent, left child and right child can be given as: </a:t>
            </a:r>
          </a:p>
          <a:p>
            <a:pPr marL="285750" indent="-285750" eaLnBrk="0" hangingPunct="0">
              <a:lnSpc>
                <a:spcPct val="120000"/>
              </a:lnSpc>
              <a:spcBef>
                <a:spcPct val="20000"/>
              </a:spcBef>
              <a:buFont typeface="Arial" charset="0"/>
              <a:buChar char="•"/>
            </a:pPr>
            <a:r>
              <a:rPr lang="en-US" altLang="en-US" sz="2000">
                <a:latin typeface="Calibri" pitchFamily="34" charset="0"/>
              </a:rPr>
              <a:t>If K is a parent node, then its left child can be calculated as</a:t>
            </a:r>
          </a:p>
          <a:p>
            <a:pPr marL="285750" indent="-285750" eaLnBrk="0" hangingPunct="0">
              <a:lnSpc>
                <a:spcPct val="120000"/>
              </a:lnSpc>
              <a:spcBef>
                <a:spcPct val="20000"/>
              </a:spcBef>
              <a:buFont typeface="Arial" charset="0"/>
              <a:buNone/>
            </a:pPr>
            <a:r>
              <a:rPr lang="en-US" altLang="en-US" sz="2000">
                <a:latin typeface="Calibri" pitchFamily="34" charset="0"/>
              </a:rPr>
              <a:t>     2 * K and its right child can be calculated as 2 * K + 1. </a:t>
            </a:r>
          </a:p>
          <a:p>
            <a:pPr marL="285750" indent="-285750" eaLnBrk="0" hangingPunct="0">
              <a:lnSpc>
                <a:spcPct val="120000"/>
              </a:lnSpc>
              <a:spcBef>
                <a:spcPct val="20000"/>
              </a:spcBef>
              <a:buFont typeface="Arial" charset="0"/>
              <a:buNone/>
            </a:pPr>
            <a:r>
              <a:rPr lang="en-US" altLang="en-US" sz="2000">
                <a:latin typeface="Calibri" pitchFamily="34" charset="0"/>
              </a:rPr>
              <a:t>     For example, the children of node 4 are 8 (2*4) and 9 (2* 4 + 1). </a:t>
            </a:r>
          </a:p>
          <a:p>
            <a:pPr marL="285750" indent="-285750" eaLnBrk="0" hangingPunct="0">
              <a:lnSpc>
                <a:spcPct val="120000"/>
              </a:lnSpc>
              <a:spcBef>
                <a:spcPct val="20000"/>
              </a:spcBef>
              <a:buFont typeface="Arial" charset="0"/>
              <a:buChar char="•"/>
            </a:pPr>
            <a:r>
              <a:rPr lang="en-US" altLang="en-US" sz="2000">
                <a:latin typeface="Calibri" pitchFamily="34" charset="0"/>
              </a:rPr>
              <a:t>Similarly, the parent of node K can be calculated as | K/2 |.</a:t>
            </a:r>
          </a:p>
        </p:txBody>
      </p:sp>
      <p:grpSp>
        <p:nvGrpSpPr>
          <p:cNvPr id="2" name="Group 31"/>
          <p:cNvGrpSpPr>
            <a:grpSpLocks/>
          </p:cNvGrpSpPr>
          <p:nvPr/>
        </p:nvGrpSpPr>
        <p:grpSpPr bwMode="auto">
          <a:xfrm>
            <a:off x="6324600" y="4495800"/>
            <a:ext cx="2628900" cy="1947863"/>
            <a:chOff x="1824" y="2901"/>
            <a:chExt cx="1656" cy="1227"/>
          </a:xfrm>
        </p:grpSpPr>
        <p:sp>
          <p:nvSpPr>
            <p:cNvPr id="13317" name="Line 17"/>
            <p:cNvSpPr>
              <a:spLocks noChangeShapeType="1"/>
            </p:cNvSpPr>
            <p:nvPr/>
          </p:nvSpPr>
          <p:spPr bwMode="auto">
            <a:xfrm>
              <a:off x="3120" y="3336"/>
              <a:ext cx="216" cy="216"/>
            </a:xfrm>
            <a:prstGeom prst="line">
              <a:avLst/>
            </a:prstGeom>
            <a:noFill/>
            <a:ln w="9525">
              <a:solidFill>
                <a:srgbClr val="000000"/>
              </a:solidFill>
              <a:round/>
              <a:headEnd/>
              <a:tailEnd/>
            </a:ln>
          </p:spPr>
          <p:txBody>
            <a:bodyPr/>
            <a:lstStyle/>
            <a:p>
              <a:endParaRPr lang="en-IN"/>
            </a:p>
          </p:txBody>
        </p:sp>
        <p:grpSp>
          <p:nvGrpSpPr>
            <p:cNvPr id="3" name="Group 30"/>
            <p:cNvGrpSpPr>
              <a:grpSpLocks/>
            </p:cNvGrpSpPr>
            <p:nvPr/>
          </p:nvGrpSpPr>
          <p:grpSpPr bwMode="auto">
            <a:xfrm>
              <a:off x="1824" y="2901"/>
              <a:ext cx="1656" cy="1227"/>
              <a:chOff x="1824" y="2901"/>
              <a:chExt cx="1656" cy="1227"/>
            </a:xfrm>
          </p:grpSpPr>
          <p:sp>
            <p:nvSpPr>
              <p:cNvPr id="13319" name="Oval 4"/>
              <p:cNvSpPr>
                <a:spLocks noChangeArrowheads="1"/>
              </p:cNvSpPr>
              <p:nvPr/>
            </p:nvSpPr>
            <p:spPr bwMode="auto">
              <a:xfrm>
                <a:off x="2688" y="2901"/>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1</a:t>
                </a:r>
                <a:endParaRPr lang="en-US" altLang="en-US"/>
              </a:p>
            </p:txBody>
          </p:sp>
          <p:sp>
            <p:nvSpPr>
              <p:cNvPr id="13320" name="Line 5"/>
              <p:cNvSpPr>
                <a:spLocks noChangeShapeType="1"/>
              </p:cNvSpPr>
              <p:nvPr/>
            </p:nvSpPr>
            <p:spPr bwMode="auto">
              <a:xfrm flipH="1">
                <a:off x="2544" y="3045"/>
                <a:ext cx="144" cy="144"/>
              </a:xfrm>
              <a:prstGeom prst="line">
                <a:avLst/>
              </a:prstGeom>
              <a:noFill/>
              <a:ln w="9525">
                <a:solidFill>
                  <a:srgbClr val="000000"/>
                </a:solidFill>
                <a:round/>
                <a:headEnd/>
                <a:tailEnd/>
              </a:ln>
            </p:spPr>
            <p:txBody>
              <a:bodyPr/>
              <a:lstStyle/>
              <a:p>
                <a:endParaRPr lang="en-IN"/>
              </a:p>
            </p:txBody>
          </p:sp>
          <p:sp>
            <p:nvSpPr>
              <p:cNvPr id="13321" name="Line 6"/>
              <p:cNvSpPr>
                <a:spLocks noChangeShapeType="1"/>
              </p:cNvSpPr>
              <p:nvPr/>
            </p:nvSpPr>
            <p:spPr bwMode="auto">
              <a:xfrm>
                <a:off x="2904" y="3045"/>
                <a:ext cx="144" cy="144"/>
              </a:xfrm>
              <a:prstGeom prst="line">
                <a:avLst/>
              </a:prstGeom>
              <a:noFill/>
              <a:ln w="9525">
                <a:solidFill>
                  <a:srgbClr val="000000"/>
                </a:solidFill>
                <a:round/>
                <a:headEnd/>
                <a:tailEnd/>
              </a:ln>
            </p:spPr>
            <p:txBody>
              <a:bodyPr/>
              <a:lstStyle/>
              <a:p>
                <a:endParaRPr lang="en-IN"/>
              </a:p>
            </p:txBody>
          </p:sp>
          <p:sp>
            <p:nvSpPr>
              <p:cNvPr id="13322" name="Oval 7"/>
              <p:cNvSpPr>
                <a:spLocks noChangeArrowheads="1"/>
              </p:cNvSpPr>
              <p:nvPr/>
            </p:nvSpPr>
            <p:spPr bwMode="auto">
              <a:xfrm>
                <a:off x="2904" y="3189"/>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3</a:t>
                </a:r>
                <a:endParaRPr lang="en-US" altLang="en-US"/>
              </a:p>
            </p:txBody>
          </p:sp>
          <p:sp>
            <p:nvSpPr>
              <p:cNvPr id="13323" name="Oval 8"/>
              <p:cNvSpPr>
                <a:spLocks noChangeArrowheads="1"/>
              </p:cNvSpPr>
              <p:nvPr/>
            </p:nvSpPr>
            <p:spPr bwMode="auto">
              <a:xfrm>
                <a:off x="2400" y="319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2</a:t>
                </a:r>
                <a:endParaRPr lang="en-US" altLang="en-US"/>
              </a:p>
            </p:txBody>
          </p:sp>
          <p:sp>
            <p:nvSpPr>
              <p:cNvPr id="13324" name="Line 9"/>
              <p:cNvSpPr>
                <a:spLocks noChangeShapeType="1"/>
              </p:cNvSpPr>
              <p:nvPr/>
            </p:nvSpPr>
            <p:spPr bwMode="auto">
              <a:xfrm flipH="1">
                <a:off x="2328" y="3336"/>
                <a:ext cx="72" cy="144"/>
              </a:xfrm>
              <a:prstGeom prst="line">
                <a:avLst/>
              </a:prstGeom>
              <a:noFill/>
              <a:ln w="9525">
                <a:solidFill>
                  <a:srgbClr val="000000"/>
                </a:solidFill>
                <a:round/>
                <a:headEnd/>
                <a:tailEnd/>
              </a:ln>
            </p:spPr>
            <p:txBody>
              <a:bodyPr/>
              <a:lstStyle/>
              <a:p>
                <a:endParaRPr lang="en-IN"/>
              </a:p>
            </p:txBody>
          </p:sp>
          <p:sp>
            <p:nvSpPr>
              <p:cNvPr id="13325" name="Oval 10"/>
              <p:cNvSpPr>
                <a:spLocks noChangeArrowheads="1"/>
              </p:cNvSpPr>
              <p:nvPr/>
            </p:nvSpPr>
            <p:spPr bwMode="auto">
              <a:xfrm>
                <a:off x="2184" y="3480"/>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4</a:t>
                </a:r>
                <a:endParaRPr lang="en-US" altLang="en-US"/>
              </a:p>
            </p:txBody>
          </p:sp>
          <p:sp>
            <p:nvSpPr>
              <p:cNvPr id="13326" name="Line 11"/>
              <p:cNvSpPr>
                <a:spLocks noChangeShapeType="1"/>
              </p:cNvSpPr>
              <p:nvPr/>
            </p:nvSpPr>
            <p:spPr bwMode="auto">
              <a:xfrm flipH="1">
                <a:off x="1896" y="3624"/>
                <a:ext cx="288" cy="360"/>
              </a:xfrm>
              <a:prstGeom prst="line">
                <a:avLst/>
              </a:prstGeom>
              <a:noFill/>
              <a:ln w="9525">
                <a:solidFill>
                  <a:srgbClr val="000000"/>
                </a:solidFill>
                <a:round/>
                <a:headEnd/>
                <a:tailEnd/>
              </a:ln>
            </p:spPr>
            <p:txBody>
              <a:bodyPr/>
              <a:lstStyle/>
              <a:p>
                <a:endParaRPr lang="en-IN"/>
              </a:p>
            </p:txBody>
          </p:sp>
          <p:sp>
            <p:nvSpPr>
              <p:cNvPr id="13327" name="Oval 12"/>
              <p:cNvSpPr>
                <a:spLocks noChangeArrowheads="1"/>
              </p:cNvSpPr>
              <p:nvPr/>
            </p:nvSpPr>
            <p:spPr bwMode="auto">
              <a:xfrm>
                <a:off x="1824" y="391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8</a:t>
                </a:r>
                <a:endParaRPr lang="en-US" altLang="en-US"/>
              </a:p>
            </p:txBody>
          </p:sp>
          <p:sp>
            <p:nvSpPr>
              <p:cNvPr id="13328" name="Line 13"/>
              <p:cNvSpPr>
                <a:spLocks noChangeShapeType="1"/>
              </p:cNvSpPr>
              <p:nvPr/>
            </p:nvSpPr>
            <p:spPr bwMode="auto">
              <a:xfrm>
                <a:off x="2544" y="3408"/>
                <a:ext cx="72" cy="144"/>
              </a:xfrm>
              <a:prstGeom prst="line">
                <a:avLst/>
              </a:prstGeom>
              <a:noFill/>
              <a:ln w="9525">
                <a:solidFill>
                  <a:srgbClr val="000000"/>
                </a:solidFill>
                <a:round/>
                <a:headEnd/>
                <a:tailEnd/>
              </a:ln>
            </p:spPr>
            <p:txBody>
              <a:bodyPr/>
              <a:lstStyle/>
              <a:p>
                <a:endParaRPr lang="en-IN"/>
              </a:p>
            </p:txBody>
          </p:sp>
          <p:sp>
            <p:nvSpPr>
              <p:cNvPr id="13329" name="Oval 14"/>
              <p:cNvSpPr>
                <a:spLocks noChangeArrowheads="1"/>
              </p:cNvSpPr>
              <p:nvPr/>
            </p:nvSpPr>
            <p:spPr bwMode="auto">
              <a:xfrm>
                <a:off x="2544" y="3549"/>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5</a:t>
                </a:r>
                <a:endParaRPr lang="en-US" altLang="en-US"/>
              </a:p>
            </p:txBody>
          </p:sp>
          <p:sp>
            <p:nvSpPr>
              <p:cNvPr id="13330" name="Line 15"/>
              <p:cNvSpPr>
                <a:spLocks noChangeShapeType="1"/>
              </p:cNvSpPr>
              <p:nvPr/>
            </p:nvSpPr>
            <p:spPr bwMode="auto">
              <a:xfrm flipH="1">
                <a:off x="3048" y="3408"/>
                <a:ext cx="1" cy="144"/>
              </a:xfrm>
              <a:prstGeom prst="line">
                <a:avLst/>
              </a:prstGeom>
              <a:noFill/>
              <a:ln w="9525">
                <a:solidFill>
                  <a:srgbClr val="000000"/>
                </a:solidFill>
                <a:round/>
                <a:headEnd/>
                <a:tailEnd/>
              </a:ln>
            </p:spPr>
            <p:txBody>
              <a:bodyPr/>
              <a:lstStyle/>
              <a:p>
                <a:endParaRPr lang="en-IN"/>
              </a:p>
            </p:txBody>
          </p:sp>
          <p:sp>
            <p:nvSpPr>
              <p:cNvPr id="13331" name="Oval 16"/>
              <p:cNvSpPr>
                <a:spLocks noChangeArrowheads="1"/>
              </p:cNvSpPr>
              <p:nvPr/>
            </p:nvSpPr>
            <p:spPr bwMode="auto">
              <a:xfrm>
                <a:off x="2976" y="355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6</a:t>
                </a:r>
                <a:endParaRPr lang="en-US" altLang="en-US"/>
              </a:p>
            </p:txBody>
          </p:sp>
          <p:sp>
            <p:nvSpPr>
              <p:cNvPr id="13332" name="Oval 18"/>
              <p:cNvSpPr>
                <a:spLocks noChangeArrowheads="1"/>
              </p:cNvSpPr>
              <p:nvPr/>
            </p:nvSpPr>
            <p:spPr bwMode="auto">
              <a:xfrm>
                <a:off x="3264" y="3480"/>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900"/>
                  <a:t>7</a:t>
                </a:r>
                <a:endParaRPr lang="en-US" altLang="en-US"/>
              </a:p>
            </p:txBody>
          </p:sp>
          <p:sp>
            <p:nvSpPr>
              <p:cNvPr id="13333" name="Line 19"/>
              <p:cNvSpPr>
                <a:spLocks noChangeShapeType="1"/>
              </p:cNvSpPr>
              <p:nvPr/>
            </p:nvSpPr>
            <p:spPr bwMode="auto">
              <a:xfrm>
                <a:off x="3192" y="3696"/>
                <a:ext cx="144" cy="216"/>
              </a:xfrm>
              <a:prstGeom prst="line">
                <a:avLst/>
              </a:prstGeom>
              <a:noFill/>
              <a:ln w="9525">
                <a:solidFill>
                  <a:srgbClr val="000000"/>
                </a:solidFill>
                <a:round/>
                <a:headEnd/>
                <a:tailEnd/>
              </a:ln>
            </p:spPr>
            <p:txBody>
              <a:bodyPr/>
              <a:lstStyle/>
              <a:p>
                <a:endParaRPr lang="en-IN"/>
              </a:p>
            </p:txBody>
          </p:sp>
          <p:sp>
            <p:nvSpPr>
              <p:cNvPr id="13334" name="Oval 20"/>
              <p:cNvSpPr>
                <a:spLocks noChangeArrowheads="1"/>
              </p:cNvSpPr>
              <p:nvPr/>
            </p:nvSpPr>
            <p:spPr bwMode="auto">
              <a:xfrm>
                <a:off x="3264" y="391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800"/>
                  <a:t>13</a:t>
                </a:r>
                <a:endParaRPr lang="en-US" altLang="en-US"/>
              </a:p>
            </p:txBody>
          </p:sp>
          <p:sp>
            <p:nvSpPr>
              <p:cNvPr id="13335" name="Line 21"/>
              <p:cNvSpPr>
                <a:spLocks noChangeShapeType="1"/>
              </p:cNvSpPr>
              <p:nvPr/>
            </p:nvSpPr>
            <p:spPr bwMode="auto">
              <a:xfrm flipH="1">
                <a:off x="2472" y="3712"/>
                <a:ext cx="72" cy="200"/>
              </a:xfrm>
              <a:prstGeom prst="line">
                <a:avLst/>
              </a:prstGeom>
              <a:noFill/>
              <a:ln w="9525">
                <a:solidFill>
                  <a:srgbClr val="000000"/>
                </a:solidFill>
                <a:round/>
                <a:headEnd/>
                <a:tailEnd/>
              </a:ln>
            </p:spPr>
            <p:txBody>
              <a:bodyPr/>
              <a:lstStyle/>
              <a:p>
                <a:endParaRPr lang="en-IN"/>
              </a:p>
            </p:txBody>
          </p:sp>
          <p:sp>
            <p:nvSpPr>
              <p:cNvPr id="13336" name="Oval 22"/>
              <p:cNvSpPr>
                <a:spLocks noChangeArrowheads="1"/>
              </p:cNvSpPr>
              <p:nvPr/>
            </p:nvSpPr>
            <p:spPr bwMode="auto">
              <a:xfrm>
                <a:off x="2400" y="391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800"/>
                  <a:t>10</a:t>
                </a:r>
                <a:endParaRPr lang="en-US" altLang="en-US"/>
              </a:p>
            </p:txBody>
          </p:sp>
          <p:sp>
            <p:nvSpPr>
              <p:cNvPr id="13337" name="Line 23"/>
              <p:cNvSpPr>
                <a:spLocks noChangeShapeType="1"/>
              </p:cNvSpPr>
              <p:nvPr/>
            </p:nvSpPr>
            <p:spPr bwMode="auto">
              <a:xfrm>
                <a:off x="2688" y="3768"/>
                <a:ext cx="72" cy="144"/>
              </a:xfrm>
              <a:prstGeom prst="line">
                <a:avLst/>
              </a:prstGeom>
              <a:noFill/>
              <a:ln w="9525">
                <a:solidFill>
                  <a:srgbClr val="000000"/>
                </a:solidFill>
                <a:round/>
                <a:headEnd/>
                <a:tailEnd/>
              </a:ln>
            </p:spPr>
            <p:txBody>
              <a:bodyPr/>
              <a:lstStyle/>
              <a:p>
                <a:endParaRPr lang="en-IN"/>
              </a:p>
            </p:txBody>
          </p:sp>
          <p:sp>
            <p:nvSpPr>
              <p:cNvPr id="13338" name="Oval 24"/>
              <p:cNvSpPr>
                <a:spLocks noChangeArrowheads="1"/>
              </p:cNvSpPr>
              <p:nvPr/>
            </p:nvSpPr>
            <p:spPr bwMode="auto">
              <a:xfrm>
                <a:off x="2688" y="391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800"/>
                  <a:t>11</a:t>
                </a:r>
                <a:endParaRPr lang="en-US" altLang="en-US"/>
              </a:p>
            </p:txBody>
          </p:sp>
          <p:sp>
            <p:nvSpPr>
              <p:cNvPr id="13339" name="Line 25"/>
              <p:cNvSpPr>
                <a:spLocks noChangeShapeType="1"/>
              </p:cNvSpPr>
              <p:nvPr/>
            </p:nvSpPr>
            <p:spPr bwMode="auto">
              <a:xfrm>
                <a:off x="2256" y="3696"/>
                <a:ext cx="1" cy="216"/>
              </a:xfrm>
              <a:prstGeom prst="line">
                <a:avLst/>
              </a:prstGeom>
              <a:noFill/>
              <a:ln w="9525">
                <a:solidFill>
                  <a:srgbClr val="000000"/>
                </a:solidFill>
                <a:round/>
                <a:headEnd/>
                <a:tailEnd/>
              </a:ln>
            </p:spPr>
            <p:txBody>
              <a:bodyPr/>
              <a:lstStyle/>
              <a:p>
                <a:endParaRPr lang="en-IN"/>
              </a:p>
            </p:txBody>
          </p:sp>
          <p:sp>
            <p:nvSpPr>
              <p:cNvPr id="13340" name="Oval 26"/>
              <p:cNvSpPr>
                <a:spLocks noChangeArrowheads="1"/>
              </p:cNvSpPr>
              <p:nvPr/>
            </p:nvSpPr>
            <p:spPr bwMode="auto">
              <a:xfrm>
                <a:off x="2112" y="391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800"/>
                  <a:t>9</a:t>
                </a:r>
                <a:endParaRPr lang="en-US" altLang="en-US"/>
              </a:p>
            </p:txBody>
          </p:sp>
          <p:sp>
            <p:nvSpPr>
              <p:cNvPr id="13341" name="Line 27"/>
              <p:cNvSpPr>
                <a:spLocks noChangeShapeType="1"/>
              </p:cNvSpPr>
              <p:nvPr/>
            </p:nvSpPr>
            <p:spPr bwMode="auto">
              <a:xfrm flipH="1">
                <a:off x="2976" y="3768"/>
                <a:ext cx="72" cy="216"/>
              </a:xfrm>
              <a:prstGeom prst="line">
                <a:avLst/>
              </a:prstGeom>
              <a:noFill/>
              <a:ln w="9525">
                <a:solidFill>
                  <a:srgbClr val="000000"/>
                </a:solidFill>
                <a:round/>
                <a:headEnd/>
                <a:tailEnd/>
              </a:ln>
            </p:spPr>
            <p:txBody>
              <a:bodyPr/>
              <a:lstStyle/>
              <a:p>
                <a:endParaRPr lang="en-IN"/>
              </a:p>
            </p:txBody>
          </p:sp>
          <p:sp>
            <p:nvSpPr>
              <p:cNvPr id="13342" name="Oval 28"/>
              <p:cNvSpPr>
                <a:spLocks noChangeArrowheads="1"/>
              </p:cNvSpPr>
              <p:nvPr/>
            </p:nvSpPr>
            <p:spPr bwMode="auto">
              <a:xfrm>
                <a:off x="2976" y="3912"/>
                <a:ext cx="216" cy="216"/>
              </a:xfrm>
              <a:prstGeom prst="ellipse">
                <a:avLst/>
              </a:prstGeom>
              <a:solidFill>
                <a:srgbClr val="EAEAEA"/>
              </a:solidFill>
              <a:ln w="9525">
                <a:solidFill>
                  <a:srgbClr val="000000"/>
                </a:solidFill>
                <a:round/>
                <a:headEnd/>
                <a:tailEnd/>
              </a:ln>
            </p:spPr>
            <p:txBody>
              <a:bodyPr/>
              <a:lstStyle/>
              <a:p>
                <a:pPr algn="ctr" eaLnBrk="0" hangingPunct="0"/>
                <a:r>
                  <a:rPr lang="en-US" altLang="en-US" sz="800"/>
                  <a:t>12</a:t>
                </a:r>
                <a:endParaRPr lang="en-US" alt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Extended Binary Trees</a:t>
            </a:r>
          </a:p>
        </p:txBody>
      </p:sp>
      <p:sp>
        <p:nvSpPr>
          <p:cNvPr id="14339" name="Rectangle 3"/>
          <p:cNvSpPr txBox="1">
            <a:spLocks noChangeArrowheads="1"/>
          </p:cNvSpPr>
          <p:nvPr/>
        </p:nvSpPr>
        <p:spPr bwMode="auto">
          <a:xfrm>
            <a:off x="76200" y="1066800"/>
            <a:ext cx="8991600" cy="3048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000">
                <a:latin typeface="Calibri" pitchFamily="34" charset="0"/>
              </a:rPr>
              <a:t>A binary tree T is said to be an extended binary tree (or a 2-tree) if each node in the tree has either no child or exactly two children. </a:t>
            </a:r>
          </a:p>
          <a:p>
            <a:pPr marL="342900" indent="-342900" eaLnBrk="0" hangingPunct="0">
              <a:spcBef>
                <a:spcPct val="20000"/>
              </a:spcBef>
              <a:buFont typeface="Arial" charset="0"/>
              <a:buChar char="•"/>
            </a:pPr>
            <a:r>
              <a:rPr lang="en-US" altLang="en-US" sz="2000">
                <a:latin typeface="Calibri" pitchFamily="34" charset="0"/>
              </a:rPr>
              <a:t>In an extended binary tree nodes that have two children are called internal nodes and nodes that have no child or zero children are called external nodes. In the figure internal nodes are represented using a circle and external nodes are represented using squares. </a:t>
            </a:r>
          </a:p>
          <a:p>
            <a:pPr marL="342900" indent="-342900" eaLnBrk="0" hangingPunct="0">
              <a:spcBef>
                <a:spcPct val="20000"/>
              </a:spcBef>
              <a:buFont typeface="Arial" charset="0"/>
              <a:buChar char="•"/>
            </a:pPr>
            <a:r>
              <a:rPr lang="en-US" altLang="en-US" sz="2000">
                <a:latin typeface="Calibri" pitchFamily="34" charset="0"/>
              </a:rPr>
              <a:t>To convert a binary tree into an extended tree, every empty sub-tree is replaced by a new node. The original nodes in the tree are the internal nodes and the new nodes added are called the external nodes. </a:t>
            </a:r>
          </a:p>
        </p:txBody>
      </p:sp>
      <p:grpSp>
        <p:nvGrpSpPr>
          <p:cNvPr id="2" name="Group 49"/>
          <p:cNvGrpSpPr>
            <a:grpSpLocks/>
          </p:cNvGrpSpPr>
          <p:nvPr/>
        </p:nvGrpSpPr>
        <p:grpSpPr bwMode="auto">
          <a:xfrm>
            <a:off x="2514600" y="4322763"/>
            <a:ext cx="1371600" cy="1811337"/>
            <a:chOff x="1584" y="2723"/>
            <a:chExt cx="864" cy="1141"/>
          </a:xfrm>
        </p:grpSpPr>
        <p:sp>
          <p:nvSpPr>
            <p:cNvPr id="14372" name="Oval 4"/>
            <p:cNvSpPr>
              <a:spLocks noChangeArrowheads="1"/>
            </p:cNvSpPr>
            <p:nvPr/>
          </p:nvSpPr>
          <p:spPr bwMode="auto">
            <a:xfrm>
              <a:off x="1872" y="2723"/>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73" name="Line 5"/>
            <p:cNvSpPr>
              <a:spLocks noChangeShapeType="1"/>
            </p:cNvSpPr>
            <p:nvPr/>
          </p:nvSpPr>
          <p:spPr bwMode="auto">
            <a:xfrm flipH="1">
              <a:off x="1800" y="2856"/>
              <a:ext cx="72" cy="144"/>
            </a:xfrm>
            <a:prstGeom prst="line">
              <a:avLst/>
            </a:prstGeom>
            <a:noFill/>
            <a:ln w="9525">
              <a:solidFill>
                <a:schemeClr val="tx1"/>
              </a:solidFill>
              <a:round/>
              <a:headEnd/>
              <a:tailEnd/>
            </a:ln>
          </p:spPr>
          <p:txBody>
            <a:bodyPr/>
            <a:lstStyle/>
            <a:p>
              <a:endParaRPr lang="en-IN"/>
            </a:p>
          </p:txBody>
        </p:sp>
        <p:sp>
          <p:nvSpPr>
            <p:cNvPr id="14374" name="Line 6"/>
            <p:cNvSpPr>
              <a:spLocks noChangeShapeType="1"/>
            </p:cNvSpPr>
            <p:nvPr/>
          </p:nvSpPr>
          <p:spPr bwMode="auto">
            <a:xfrm>
              <a:off x="2088" y="2867"/>
              <a:ext cx="72" cy="144"/>
            </a:xfrm>
            <a:prstGeom prst="line">
              <a:avLst/>
            </a:prstGeom>
            <a:noFill/>
            <a:ln w="9525">
              <a:solidFill>
                <a:schemeClr val="tx1"/>
              </a:solidFill>
              <a:round/>
              <a:headEnd/>
              <a:tailEnd/>
            </a:ln>
          </p:spPr>
          <p:txBody>
            <a:bodyPr/>
            <a:lstStyle/>
            <a:p>
              <a:endParaRPr lang="en-IN"/>
            </a:p>
          </p:txBody>
        </p:sp>
        <p:sp>
          <p:nvSpPr>
            <p:cNvPr id="14375" name="Oval 7"/>
            <p:cNvSpPr>
              <a:spLocks noChangeArrowheads="1"/>
            </p:cNvSpPr>
            <p:nvPr/>
          </p:nvSpPr>
          <p:spPr bwMode="auto">
            <a:xfrm>
              <a:off x="2088" y="3011"/>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76" name="Oval 8"/>
            <p:cNvSpPr>
              <a:spLocks noChangeArrowheads="1"/>
            </p:cNvSpPr>
            <p:nvPr/>
          </p:nvSpPr>
          <p:spPr bwMode="auto">
            <a:xfrm>
              <a:off x="1656" y="3000"/>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77" name="Line 9"/>
            <p:cNvSpPr>
              <a:spLocks noChangeShapeType="1"/>
            </p:cNvSpPr>
            <p:nvPr/>
          </p:nvSpPr>
          <p:spPr bwMode="auto">
            <a:xfrm flipH="1">
              <a:off x="1656" y="3216"/>
              <a:ext cx="72" cy="144"/>
            </a:xfrm>
            <a:prstGeom prst="line">
              <a:avLst/>
            </a:prstGeom>
            <a:noFill/>
            <a:ln w="9525">
              <a:solidFill>
                <a:schemeClr val="tx1"/>
              </a:solidFill>
              <a:round/>
              <a:headEnd/>
              <a:tailEnd/>
            </a:ln>
          </p:spPr>
          <p:txBody>
            <a:bodyPr/>
            <a:lstStyle/>
            <a:p>
              <a:endParaRPr lang="en-IN"/>
            </a:p>
          </p:txBody>
        </p:sp>
        <p:sp>
          <p:nvSpPr>
            <p:cNvPr id="14378" name="Oval 10"/>
            <p:cNvSpPr>
              <a:spLocks noChangeArrowheads="1"/>
            </p:cNvSpPr>
            <p:nvPr/>
          </p:nvSpPr>
          <p:spPr bwMode="auto">
            <a:xfrm>
              <a:off x="1584" y="3360"/>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79" name="Line 11"/>
            <p:cNvSpPr>
              <a:spLocks noChangeShapeType="1"/>
            </p:cNvSpPr>
            <p:nvPr/>
          </p:nvSpPr>
          <p:spPr bwMode="auto">
            <a:xfrm flipH="1">
              <a:off x="2064" y="3240"/>
              <a:ext cx="120" cy="168"/>
            </a:xfrm>
            <a:prstGeom prst="line">
              <a:avLst/>
            </a:prstGeom>
            <a:noFill/>
            <a:ln w="9525">
              <a:solidFill>
                <a:schemeClr val="tx1"/>
              </a:solidFill>
              <a:round/>
              <a:headEnd/>
              <a:tailEnd/>
            </a:ln>
          </p:spPr>
          <p:txBody>
            <a:bodyPr/>
            <a:lstStyle/>
            <a:p>
              <a:endParaRPr lang="en-IN"/>
            </a:p>
          </p:txBody>
        </p:sp>
        <p:sp>
          <p:nvSpPr>
            <p:cNvPr id="14380" name="Oval 12"/>
            <p:cNvSpPr>
              <a:spLocks noChangeArrowheads="1"/>
            </p:cNvSpPr>
            <p:nvPr/>
          </p:nvSpPr>
          <p:spPr bwMode="auto">
            <a:xfrm>
              <a:off x="2016" y="3360"/>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81" name="Line 22"/>
            <p:cNvSpPr>
              <a:spLocks noChangeShapeType="1"/>
            </p:cNvSpPr>
            <p:nvPr/>
          </p:nvSpPr>
          <p:spPr bwMode="auto">
            <a:xfrm flipH="1">
              <a:off x="1944" y="3504"/>
              <a:ext cx="72" cy="144"/>
            </a:xfrm>
            <a:prstGeom prst="line">
              <a:avLst/>
            </a:prstGeom>
            <a:noFill/>
            <a:ln w="9525">
              <a:solidFill>
                <a:schemeClr val="tx1"/>
              </a:solidFill>
              <a:round/>
              <a:headEnd/>
              <a:tailEnd/>
            </a:ln>
          </p:spPr>
          <p:txBody>
            <a:bodyPr/>
            <a:lstStyle/>
            <a:p>
              <a:endParaRPr lang="en-IN"/>
            </a:p>
          </p:txBody>
        </p:sp>
        <p:sp>
          <p:nvSpPr>
            <p:cNvPr id="14382" name="Oval 23"/>
            <p:cNvSpPr>
              <a:spLocks noChangeArrowheads="1"/>
            </p:cNvSpPr>
            <p:nvPr/>
          </p:nvSpPr>
          <p:spPr bwMode="auto">
            <a:xfrm>
              <a:off x="1872" y="3648"/>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83" name="Line 24"/>
            <p:cNvSpPr>
              <a:spLocks noChangeShapeType="1"/>
            </p:cNvSpPr>
            <p:nvPr/>
          </p:nvSpPr>
          <p:spPr bwMode="auto">
            <a:xfrm>
              <a:off x="2232" y="3504"/>
              <a:ext cx="72" cy="144"/>
            </a:xfrm>
            <a:prstGeom prst="line">
              <a:avLst/>
            </a:prstGeom>
            <a:noFill/>
            <a:ln w="9525">
              <a:solidFill>
                <a:schemeClr val="tx1"/>
              </a:solidFill>
              <a:round/>
              <a:headEnd/>
              <a:tailEnd/>
            </a:ln>
          </p:spPr>
          <p:txBody>
            <a:bodyPr/>
            <a:lstStyle/>
            <a:p>
              <a:endParaRPr lang="en-IN"/>
            </a:p>
          </p:txBody>
        </p:sp>
        <p:sp>
          <p:nvSpPr>
            <p:cNvPr id="14384" name="Oval 25"/>
            <p:cNvSpPr>
              <a:spLocks noChangeArrowheads="1"/>
            </p:cNvSpPr>
            <p:nvPr/>
          </p:nvSpPr>
          <p:spPr bwMode="auto">
            <a:xfrm>
              <a:off x="2232" y="3648"/>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grpSp>
      <p:grpSp>
        <p:nvGrpSpPr>
          <p:cNvPr id="3" name="Group 48"/>
          <p:cNvGrpSpPr>
            <a:grpSpLocks/>
          </p:cNvGrpSpPr>
          <p:nvPr/>
        </p:nvGrpSpPr>
        <p:grpSpPr bwMode="auto">
          <a:xfrm>
            <a:off x="4953000" y="3810000"/>
            <a:ext cx="1943100" cy="2382838"/>
            <a:chOff x="3168" y="2723"/>
            <a:chExt cx="1224" cy="1501"/>
          </a:xfrm>
        </p:grpSpPr>
        <p:sp>
          <p:nvSpPr>
            <p:cNvPr id="14344" name="Oval 13"/>
            <p:cNvSpPr>
              <a:spLocks noChangeArrowheads="1"/>
            </p:cNvSpPr>
            <p:nvPr/>
          </p:nvSpPr>
          <p:spPr bwMode="auto">
            <a:xfrm>
              <a:off x="3600" y="2723"/>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45" name="Line 14"/>
            <p:cNvSpPr>
              <a:spLocks noChangeShapeType="1"/>
            </p:cNvSpPr>
            <p:nvPr/>
          </p:nvSpPr>
          <p:spPr bwMode="auto">
            <a:xfrm flipH="1">
              <a:off x="3456" y="2867"/>
              <a:ext cx="144" cy="144"/>
            </a:xfrm>
            <a:prstGeom prst="line">
              <a:avLst/>
            </a:prstGeom>
            <a:noFill/>
            <a:ln w="9525">
              <a:solidFill>
                <a:schemeClr val="tx1"/>
              </a:solidFill>
              <a:round/>
              <a:headEnd/>
              <a:tailEnd/>
            </a:ln>
          </p:spPr>
          <p:txBody>
            <a:bodyPr/>
            <a:lstStyle/>
            <a:p>
              <a:endParaRPr lang="en-IN"/>
            </a:p>
          </p:txBody>
        </p:sp>
        <p:sp>
          <p:nvSpPr>
            <p:cNvPr id="14346" name="Line 15"/>
            <p:cNvSpPr>
              <a:spLocks noChangeShapeType="1"/>
            </p:cNvSpPr>
            <p:nvPr/>
          </p:nvSpPr>
          <p:spPr bwMode="auto">
            <a:xfrm>
              <a:off x="3816" y="2894"/>
              <a:ext cx="72" cy="117"/>
            </a:xfrm>
            <a:prstGeom prst="line">
              <a:avLst/>
            </a:prstGeom>
            <a:noFill/>
            <a:ln w="9525">
              <a:solidFill>
                <a:schemeClr val="tx1"/>
              </a:solidFill>
              <a:round/>
              <a:headEnd/>
              <a:tailEnd/>
            </a:ln>
          </p:spPr>
          <p:txBody>
            <a:bodyPr/>
            <a:lstStyle/>
            <a:p>
              <a:endParaRPr lang="en-IN"/>
            </a:p>
          </p:txBody>
        </p:sp>
        <p:sp>
          <p:nvSpPr>
            <p:cNvPr id="14347" name="Oval 16"/>
            <p:cNvSpPr>
              <a:spLocks noChangeArrowheads="1"/>
            </p:cNvSpPr>
            <p:nvPr/>
          </p:nvSpPr>
          <p:spPr bwMode="auto">
            <a:xfrm>
              <a:off x="3816" y="3011"/>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48" name="Oval 17"/>
            <p:cNvSpPr>
              <a:spLocks noChangeArrowheads="1"/>
            </p:cNvSpPr>
            <p:nvPr/>
          </p:nvSpPr>
          <p:spPr bwMode="auto">
            <a:xfrm>
              <a:off x="3384" y="3011"/>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49" name="Oval 19"/>
            <p:cNvSpPr>
              <a:spLocks noChangeArrowheads="1"/>
            </p:cNvSpPr>
            <p:nvPr/>
          </p:nvSpPr>
          <p:spPr bwMode="auto">
            <a:xfrm>
              <a:off x="3744" y="3371"/>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50" name="Line 20"/>
            <p:cNvSpPr>
              <a:spLocks noChangeShapeType="1"/>
            </p:cNvSpPr>
            <p:nvPr/>
          </p:nvSpPr>
          <p:spPr bwMode="auto">
            <a:xfrm>
              <a:off x="3960" y="3504"/>
              <a:ext cx="144" cy="216"/>
            </a:xfrm>
            <a:prstGeom prst="line">
              <a:avLst/>
            </a:prstGeom>
            <a:noFill/>
            <a:ln w="9525">
              <a:solidFill>
                <a:schemeClr val="tx1"/>
              </a:solidFill>
              <a:round/>
              <a:headEnd/>
              <a:tailEnd/>
            </a:ln>
          </p:spPr>
          <p:txBody>
            <a:bodyPr/>
            <a:lstStyle/>
            <a:p>
              <a:endParaRPr lang="en-IN"/>
            </a:p>
          </p:txBody>
        </p:sp>
        <p:sp>
          <p:nvSpPr>
            <p:cNvPr id="14351" name="Oval 21"/>
            <p:cNvSpPr>
              <a:spLocks noChangeArrowheads="1"/>
            </p:cNvSpPr>
            <p:nvPr/>
          </p:nvSpPr>
          <p:spPr bwMode="auto">
            <a:xfrm>
              <a:off x="4032" y="3720"/>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52" name="Line 26"/>
            <p:cNvSpPr>
              <a:spLocks noChangeShapeType="1"/>
            </p:cNvSpPr>
            <p:nvPr/>
          </p:nvSpPr>
          <p:spPr bwMode="auto">
            <a:xfrm flipH="1">
              <a:off x="3384" y="3216"/>
              <a:ext cx="72" cy="144"/>
            </a:xfrm>
            <a:prstGeom prst="line">
              <a:avLst/>
            </a:prstGeom>
            <a:noFill/>
            <a:ln w="9525">
              <a:solidFill>
                <a:schemeClr val="tx1"/>
              </a:solidFill>
              <a:round/>
              <a:headEnd/>
              <a:tailEnd/>
            </a:ln>
          </p:spPr>
          <p:txBody>
            <a:bodyPr/>
            <a:lstStyle/>
            <a:p>
              <a:endParaRPr lang="en-IN"/>
            </a:p>
          </p:txBody>
        </p:sp>
        <p:sp>
          <p:nvSpPr>
            <p:cNvPr id="14353" name="Oval 27"/>
            <p:cNvSpPr>
              <a:spLocks noChangeArrowheads="1"/>
            </p:cNvSpPr>
            <p:nvPr/>
          </p:nvSpPr>
          <p:spPr bwMode="auto">
            <a:xfrm>
              <a:off x="3240" y="3360"/>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54" name="Line 28"/>
            <p:cNvSpPr>
              <a:spLocks noChangeShapeType="1"/>
            </p:cNvSpPr>
            <p:nvPr/>
          </p:nvSpPr>
          <p:spPr bwMode="auto">
            <a:xfrm flipH="1">
              <a:off x="3744" y="3576"/>
              <a:ext cx="72" cy="144"/>
            </a:xfrm>
            <a:prstGeom prst="line">
              <a:avLst/>
            </a:prstGeom>
            <a:noFill/>
            <a:ln w="9525">
              <a:solidFill>
                <a:schemeClr val="tx1"/>
              </a:solidFill>
              <a:round/>
              <a:headEnd/>
              <a:tailEnd/>
            </a:ln>
          </p:spPr>
          <p:txBody>
            <a:bodyPr/>
            <a:lstStyle/>
            <a:p>
              <a:endParaRPr lang="en-IN"/>
            </a:p>
          </p:txBody>
        </p:sp>
        <p:sp>
          <p:nvSpPr>
            <p:cNvPr id="14355" name="Oval 29"/>
            <p:cNvSpPr>
              <a:spLocks noChangeArrowheads="1"/>
            </p:cNvSpPr>
            <p:nvPr/>
          </p:nvSpPr>
          <p:spPr bwMode="auto">
            <a:xfrm>
              <a:off x="3672" y="3720"/>
              <a:ext cx="216" cy="216"/>
            </a:xfrm>
            <a:prstGeom prst="ellipse">
              <a:avLst/>
            </a:prstGeom>
            <a:solidFill>
              <a:srgbClr val="FFFFCC"/>
            </a:solidFill>
            <a:ln w="9525">
              <a:solidFill>
                <a:schemeClr val="tx1"/>
              </a:solidFill>
              <a:round/>
              <a:headEnd/>
              <a:tailEnd/>
            </a:ln>
          </p:spPr>
          <p:txBody>
            <a:bodyPr/>
            <a:lstStyle/>
            <a:p>
              <a:pPr eaLnBrk="0" hangingPunct="0"/>
              <a:endParaRPr lang="en-US" altLang="en-US">
                <a:solidFill>
                  <a:srgbClr val="993300"/>
                </a:solidFill>
              </a:endParaRPr>
            </a:p>
          </p:txBody>
        </p:sp>
        <p:sp>
          <p:nvSpPr>
            <p:cNvPr id="14356" name="Line 30"/>
            <p:cNvSpPr>
              <a:spLocks noChangeShapeType="1"/>
            </p:cNvSpPr>
            <p:nvPr/>
          </p:nvSpPr>
          <p:spPr bwMode="auto">
            <a:xfrm>
              <a:off x="3528" y="3216"/>
              <a:ext cx="72" cy="144"/>
            </a:xfrm>
            <a:prstGeom prst="line">
              <a:avLst/>
            </a:prstGeom>
            <a:noFill/>
            <a:ln w="9525">
              <a:solidFill>
                <a:schemeClr val="tx1"/>
              </a:solidFill>
              <a:round/>
              <a:headEnd/>
              <a:tailEnd/>
            </a:ln>
          </p:spPr>
          <p:txBody>
            <a:bodyPr/>
            <a:lstStyle/>
            <a:p>
              <a:endParaRPr lang="en-IN"/>
            </a:p>
          </p:txBody>
        </p:sp>
        <p:sp>
          <p:nvSpPr>
            <p:cNvPr id="14357" name="Rectangle 31"/>
            <p:cNvSpPr>
              <a:spLocks noChangeArrowheads="1"/>
            </p:cNvSpPr>
            <p:nvPr/>
          </p:nvSpPr>
          <p:spPr bwMode="auto">
            <a:xfrm>
              <a:off x="3528" y="33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58" name="Line 32"/>
            <p:cNvSpPr>
              <a:spLocks noChangeShapeType="1"/>
            </p:cNvSpPr>
            <p:nvPr/>
          </p:nvSpPr>
          <p:spPr bwMode="auto">
            <a:xfrm>
              <a:off x="3960" y="3216"/>
              <a:ext cx="144" cy="144"/>
            </a:xfrm>
            <a:prstGeom prst="line">
              <a:avLst/>
            </a:prstGeom>
            <a:noFill/>
            <a:ln w="9525">
              <a:solidFill>
                <a:schemeClr val="tx1"/>
              </a:solidFill>
              <a:round/>
              <a:headEnd/>
              <a:tailEnd/>
            </a:ln>
          </p:spPr>
          <p:txBody>
            <a:bodyPr/>
            <a:lstStyle/>
            <a:p>
              <a:endParaRPr lang="en-IN"/>
            </a:p>
          </p:txBody>
        </p:sp>
        <p:sp>
          <p:nvSpPr>
            <p:cNvPr id="14359" name="Rectangle 33"/>
            <p:cNvSpPr>
              <a:spLocks noChangeArrowheads="1"/>
            </p:cNvSpPr>
            <p:nvPr/>
          </p:nvSpPr>
          <p:spPr bwMode="auto">
            <a:xfrm>
              <a:off x="4032" y="336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60" name="Line 34"/>
            <p:cNvSpPr>
              <a:spLocks noChangeShapeType="1"/>
            </p:cNvSpPr>
            <p:nvPr/>
          </p:nvSpPr>
          <p:spPr bwMode="auto">
            <a:xfrm>
              <a:off x="3384" y="3576"/>
              <a:ext cx="72" cy="144"/>
            </a:xfrm>
            <a:prstGeom prst="line">
              <a:avLst/>
            </a:prstGeom>
            <a:noFill/>
            <a:ln w="9525">
              <a:solidFill>
                <a:schemeClr val="tx1"/>
              </a:solidFill>
              <a:round/>
              <a:headEnd/>
              <a:tailEnd/>
            </a:ln>
          </p:spPr>
          <p:txBody>
            <a:bodyPr/>
            <a:lstStyle/>
            <a:p>
              <a:endParaRPr lang="en-IN"/>
            </a:p>
          </p:txBody>
        </p:sp>
        <p:sp>
          <p:nvSpPr>
            <p:cNvPr id="14361" name="Rectangle 35"/>
            <p:cNvSpPr>
              <a:spLocks noChangeArrowheads="1"/>
            </p:cNvSpPr>
            <p:nvPr/>
          </p:nvSpPr>
          <p:spPr bwMode="auto">
            <a:xfrm>
              <a:off x="3384" y="372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62" name="Line 36"/>
            <p:cNvSpPr>
              <a:spLocks noChangeShapeType="1"/>
            </p:cNvSpPr>
            <p:nvPr/>
          </p:nvSpPr>
          <p:spPr bwMode="auto">
            <a:xfrm>
              <a:off x="3816" y="3936"/>
              <a:ext cx="72" cy="144"/>
            </a:xfrm>
            <a:prstGeom prst="line">
              <a:avLst/>
            </a:prstGeom>
            <a:noFill/>
            <a:ln w="9525">
              <a:solidFill>
                <a:schemeClr val="tx1"/>
              </a:solidFill>
              <a:round/>
              <a:headEnd/>
              <a:tailEnd/>
            </a:ln>
          </p:spPr>
          <p:txBody>
            <a:bodyPr/>
            <a:lstStyle/>
            <a:p>
              <a:endParaRPr lang="en-IN"/>
            </a:p>
          </p:txBody>
        </p:sp>
        <p:sp>
          <p:nvSpPr>
            <p:cNvPr id="14363" name="Rectangle 37"/>
            <p:cNvSpPr>
              <a:spLocks noChangeArrowheads="1"/>
            </p:cNvSpPr>
            <p:nvPr/>
          </p:nvSpPr>
          <p:spPr bwMode="auto">
            <a:xfrm>
              <a:off x="3816" y="40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64" name="Line 38"/>
            <p:cNvSpPr>
              <a:spLocks noChangeShapeType="1"/>
            </p:cNvSpPr>
            <p:nvPr/>
          </p:nvSpPr>
          <p:spPr bwMode="auto">
            <a:xfrm>
              <a:off x="4176" y="3936"/>
              <a:ext cx="216" cy="144"/>
            </a:xfrm>
            <a:prstGeom prst="line">
              <a:avLst/>
            </a:prstGeom>
            <a:noFill/>
            <a:ln w="9525">
              <a:solidFill>
                <a:schemeClr val="tx1"/>
              </a:solidFill>
              <a:round/>
              <a:headEnd/>
              <a:tailEnd/>
            </a:ln>
          </p:spPr>
          <p:txBody>
            <a:bodyPr/>
            <a:lstStyle/>
            <a:p>
              <a:endParaRPr lang="en-IN"/>
            </a:p>
          </p:txBody>
        </p:sp>
        <p:sp>
          <p:nvSpPr>
            <p:cNvPr id="14365" name="Rectangle 39"/>
            <p:cNvSpPr>
              <a:spLocks noChangeArrowheads="1"/>
            </p:cNvSpPr>
            <p:nvPr/>
          </p:nvSpPr>
          <p:spPr bwMode="auto">
            <a:xfrm>
              <a:off x="4248" y="40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66" name="Line 40"/>
            <p:cNvSpPr>
              <a:spLocks noChangeShapeType="1"/>
            </p:cNvSpPr>
            <p:nvPr/>
          </p:nvSpPr>
          <p:spPr bwMode="auto">
            <a:xfrm flipH="1">
              <a:off x="3240" y="3576"/>
              <a:ext cx="72" cy="144"/>
            </a:xfrm>
            <a:prstGeom prst="line">
              <a:avLst/>
            </a:prstGeom>
            <a:noFill/>
            <a:ln w="9525">
              <a:solidFill>
                <a:schemeClr val="tx1"/>
              </a:solidFill>
              <a:round/>
              <a:headEnd/>
              <a:tailEnd/>
            </a:ln>
          </p:spPr>
          <p:txBody>
            <a:bodyPr/>
            <a:lstStyle/>
            <a:p>
              <a:endParaRPr lang="en-IN"/>
            </a:p>
          </p:txBody>
        </p:sp>
        <p:sp>
          <p:nvSpPr>
            <p:cNvPr id="14367" name="Rectangle 41"/>
            <p:cNvSpPr>
              <a:spLocks noChangeArrowheads="1"/>
            </p:cNvSpPr>
            <p:nvPr/>
          </p:nvSpPr>
          <p:spPr bwMode="auto">
            <a:xfrm>
              <a:off x="3168" y="372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68" name="Line 42"/>
            <p:cNvSpPr>
              <a:spLocks noChangeShapeType="1"/>
            </p:cNvSpPr>
            <p:nvPr/>
          </p:nvSpPr>
          <p:spPr bwMode="auto">
            <a:xfrm flipH="1">
              <a:off x="3672" y="3936"/>
              <a:ext cx="72" cy="144"/>
            </a:xfrm>
            <a:prstGeom prst="line">
              <a:avLst/>
            </a:prstGeom>
            <a:noFill/>
            <a:ln w="9525">
              <a:solidFill>
                <a:schemeClr val="tx1"/>
              </a:solidFill>
              <a:round/>
              <a:headEnd/>
              <a:tailEnd/>
            </a:ln>
          </p:spPr>
          <p:txBody>
            <a:bodyPr/>
            <a:lstStyle/>
            <a:p>
              <a:endParaRPr lang="en-IN"/>
            </a:p>
          </p:txBody>
        </p:sp>
        <p:sp>
          <p:nvSpPr>
            <p:cNvPr id="14369" name="Rectangle 43"/>
            <p:cNvSpPr>
              <a:spLocks noChangeArrowheads="1"/>
            </p:cNvSpPr>
            <p:nvPr/>
          </p:nvSpPr>
          <p:spPr bwMode="auto">
            <a:xfrm>
              <a:off x="3600" y="4080"/>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4370" name="Line 44"/>
            <p:cNvSpPr>
              <a:spLocks noChangeShapeType="1"/>
            </p:cNvSpPr>
            <p:nvPr/>
          </p:nvSpPr>
          <p:spPr bwMode="auto">
            <a:xfrm flipH="1">
              <a:off x="4104" y="3936"/>
              <a:ext cx="72" cy="144"/>
            </a:xfrm>
            <a:prstGeom prst="line">
              <a:avLst/>
            </a:prstGeom>
            <a:noFill/>
            <a:ln w="9525">
              <a:solidFill>
                <a:schemeClr val="tx1"/>
              </a:solidFill>
              <a:round/>
              <a:headEnd/>
              <a:tailEnd/>
            </a:ln>
          </p:spPr>
          <p:txBody>
            <a:bodyPr/>
            <a:lstStyle/>
            <a:p>
              <a:endParaRPr lang="en-IN"/>
            </a:p>
          </p:txBody>
        </p:sp>
        <p:sp>
          <p:nvSpPr>
            <p:cNvPr id="14371" name="Rectangle 45"/>
            <p:cNvSpPr>
              <a:spLocks noChangeArrowheads="1"/>
            </p:cNvSpPr>
            <p:nvPr/>
          </p:nvSpPr>
          <p:spPr bwMode="auto">
            <a:xfrm>
              <a:off x="4032" y="4080"/>
              <a:ext cx="144" cy="144"/>
            </a:xfrm>
            <a:prstGeom prst="rect">
              <a:avLst/>
            </a:prstGeom>
            <a:solidFill>
              <a:srgbClr val="FFFFCC"/>
            </a:solidFill>
            <a:ln w="9525">
              <a:solidFill>
                <a:schemeClr val="tx1"/>
              </a:solidFill>
              <a:miter lim="800000"/>
              <a:headEnd/>
              <a:tailEnd/>
            </a:ln>
          </p:spPr>
          <p:txBody>
            <a:bodyPr/>
            <a:lstStyle/>
            <a:p>
              <a:endParaRPr lang="en-US" altLang="en-US"/>
            </a:p>
          </p:txBody>
        </p:sp>
      </p:grpSp>
      <p:sp>
        <p:nvSpPr>
          <p:cNvPr id="14342" name="Rectangle 46"/>
          <p:cNvSpPr>
            <a:spLocks noChangeArrowheads="1"/>
          </p:cNvSpPr>
          <p:nvPr/>
        </p:nvSpPr>
        <p:spPr bwMode="auto">
          <a:xfrm>
            <a:off x="1676400" y="6075363"/>
            <a:ext cx="1041400" cy="366712"/>
          </a:xfrm>
          <a:prstGeom prst="rect">
            <a:avLst/>
          </a:prstGeom>
          <a:solidFill>
            <a:srgbClr val="58C858"/>
          </a:solidFill>
          <a:ln w="9525">
            <a:noFill/>
            <a:miter lim="800000"/>
            <a:headEnd/>
            <a:tailEnd/>
          </a:ln>
          <a:effectLst/>
        </p:spPr>
        <p:txBody>
          <a:bodyPr wrap="none" anchor="ctr">
            <a:spAutoFit/>
          </a:bodyPr>
          <a:lstStyle/>
          <a:p>
            <a:r>
              <a:rPr lang="en-US" altLang="en-US" sz="1200" b="1"/>
              <a:t>Binary tree</a:t>
            </a:r>
            <a:r>
              <a:rPr lang="en-US" altLang="en-US"/>
              <a:t> </a:t>
            </a:r>
          </a:p>
        </p:txBody>
      </p:sp>
      <p:sp>
        <p:nvSpPr>
          <p:cNvPr id="14343" name="Rectangle 47"/>
          <p:cNvSpPr>
            <a:spLocks noChangeArrowheads="1"/>
          </p:cNvSpPr>
          <p:nvPr/>
        </p:nvSpPr>
        <p:spPr bwMode="auto">
          <a:xfrm>
            <a:off x="7162800" y="5008563"/>
            <a:ext cx="1628775" cy="376237"/>
          </a:xfrm>
          <a:prstGeom prst="rect">
            <a:avLst/>
          </a:prstGeom>
          <a:solidFill>
            <a:srgbClr val="58C858"/>
          </a:solidFill>
          <a:ln w="9525">
            <a:solidFill>
              <a:srgbClr val="FFFF00"/>
            </a:solidFill>
            <a:miter lim="800000"/>
            <a:headEnd/>
            <a:tailEnd/>
          </a:ln>
          <a:effectLst/>
        </p:spPr>
        <p:txBody>
          <a:bodyPr wrap="none" anchor="ctr">
            <a:spAutoFit/>
          </a:bodyPr>
          <a:lstStyle/>
          <a:p>
            <a:r>
              <a:rPr lang="en-US" altLang="en-US" sz="1200"/>
              <a:t>Extended binary tree</a:t>
            </a:r>
            <a:r>
              <a:rPr lang="en-US" altLang="en-US"/>
              <a:t> </a:t>
            </a:r>
          </a:p>
        </p:txBody>
      </p:sp>
      <p:cxnSp>
        <p:nvCxnSpPr>
          <p:cNvPr id="50" name="Straight Connector 49"/>
          <p:cNvCxnSpPr>
            <a:stCxn id="14347" idx="3"/>
            <a:endCxn id="14349" idx="0"/>
          </p:cNvCxnSpPr>
          <p:nvPr/>
        </p:nvCxnSpPr>
        <p:spPr>
          <a:xfrm rot="16200000" flipH="1">
            <a:off x="5895975" y="4695824"/>
            <a:ext cx="278817" cy="693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000" smtClean="0">
                <a:solidFill>
                  <a:schemeClr val="bg1"/>
                </a:solidFill>
                <a:latin typeface="Calibri" pitchFamily="34" charset="0"/>
              </a:rPr>
              <a:t>Linked Representation of Binary Trees</a:t>
            </a:r>
          </a:p>
        </p:txBody>
      </p:sp>
      <p:sp>
        <p:nvSpPr>
          <p:cNvPr id="15363" name="Rectangle 3"/>
          <p:cNvSpPr txBox="1">
            <a:spLocks noChangeArrowheads="1"/>
          </p:cNvSpPr>
          <p:nvPr/>
        </p:nvSpPr>
        <p:spPr bwMode="auto">
          <a:xfrm>
            <a:off x="76200" y="1143000"/>
            <a:ext cx="7924800" cy="3200400"/>
          </a:xfrm>
          <a:prstGeom prst="rect">
            <a:avLst/>
          </a:prstGeom>
          <a:noFill/>
          <a:ln w="9525">
            <a:noFill/>
            <a:miter lim="800000"/>
            <a:headEnd/>
            <a:tailEnd/>
          </a:ln>
        </p:spPr>
        <p:txBody>
          <a:bodyPr/>
          <a:lstStyle/>
          <a:p>
            <a:pPr marL="285750" indent="-285750" eaLnBrk="0" hangingPunct="0">
              <a:lnSpc>
                <a:spcPct val="130000"/>
              </a:lnSpc>
              <a:spcBef>
                <a:spcPct val="20000"/>
              </a:spcBef>
              <a:buFont typeface="Arial" charset="0"/>
              <a:buChar char="•"/>
            </a:pPr>
            <a:r>
              <a:rPr lang="en-US" altLang="en-US" sz="2000">
                <a:latin typeface="Calibri" pitchFamily="34" charset="0"/>
              </a:rPr>
              <a:t>In computer’s memory, a binary tree can be maintained either using a linked representation or using sequential representation. </a:t>
            </a:r>
            <a:endParaRPr lang="en-US" altLang="en-US" sz="2000" i="1">
              <a:latin typeface="Calibri" pitchFamily="34" charset="0"/>
            </a:endParaRPr>
          </a:p>
          <a:p>
            <a:pPr marL="285750" indent="-285750" eaLnBrk="0" hangingPunct="0">
              <a:lnSpc>
                <a:spcPct val="130000"/>
              </a:lnSpc>
              <a:spcBef>
                <a:spcPct val="20000"/>
              </a:spcBef>
              <a:buFontTx/>
              <a:buChar char="•"/>
            </a:pPr>
            <a:r>
              <a:rPr lang="en-US" altLang="en-US" sz="2000">
                <a:latin typeface="Calibri" pitchFamily="34" charset="0"/>
              </a:rPr>
              <a:t>In linked representation of binary tree, every node will have three parts: the data element, a pointer to the left node and a pointer to the right node. So in C, the binary tree is built with a node type given as below. </a:t>
            </a:r>
          </a:p>
          <a:p>
            <a:pPr marL="285750" indent="-285750" eaLnBrk="0" hangingPunct="0">
              <a:lnSpc>
                <a:spcPct val="130000"/>
              </a:lnSpc>
              <a:spcBef>
                <a:spcPct val="20000"/>
              </a:spcBef>
            </a:pPr>
            <a:r>
              <a:rPr lang="en-US" altLang="en-US" sz="2000">
                <a:latin typeface="Calibri" pitchFamily="34" charset="0"/>
              </a:rPr>
              <a:t>	struct node </a:t>
            </a:r>
          </a:p>
          <a:p>
            <a:pPr marL="285750" indent="-285750" eaLnBrk="0" hangingPunct="0">
              <a:lnSpc>
                <a:spcPct val="130000"/>
              </a:lnSpc>
              <a:spcBef>
                <a:spcPct val="20000"/>
              </a:spcBef>
            </a:pPr>
            <a:r>
              <a:rPr lang="en-US" altLang="en-US" sz="2000">
                <a:latin typeface="Calibri" pitchFamily="34" charset="0"/>
              </a:rPr>
              <a:t>     { </a:t>
            </a:r>
            <a:br>
              <a:rPr lang="en-US" altLang="en-US" sz="2000">
                <a:latin typeface="Calibri" pitchFamily="34" charset="0"/>
              </a:rPr>
            </a:br>
            <a:r>
              <a:rPr lang="en-US" altLang="en-US" sz="2000">
                <a:latin typeface="Calibri" pitchFamily="34" charset="0"/>
              </a:rPr>
              <a:t>    struct node* left; </a:t>
            </a:r>
          </a:p>
          <a:p>
            <a:pPr marL="285750" indent="-285750" eaLnBrk="0" hangingPunct="0">
              <a:lnSpc>
                <a:spcPct val="130000"/>
              </a:lnSpc>
              <a:spcBef>
                <a:spcPct val="20000"/>
              </a:spcBef>
            </a:pPr>
            <a:r>
              <a:rPr lang="en-US" altLang="en-US" sz="2000">
                <a:latin typeface="Calibri" pitchFamily="34" charset="0"/>
              </a:rPr>
              <a:t>	    int data;</a:t>
            </a:r>
            <a:br>
              <a:rPr lang="en-US" altLang="en-US" sz="2000">
                <a:latin typeface="Calibri" pitchFamily="34" charset="0"/>
              </a:rPr>
            </a:br>
            <a:r>
              <a:rPr lang="en-US" altLang="en-US" sz="2000">
                <a:latin typeface="Calibri" pitchFamily="34" charset="0"/>
              </a:rPr>
              <a:t>    struct node* right; </a:t>
            </a:r>
            <a:br>
              <a:rPr lang="en-US" altLang="en-US" sz="2000">
                <a:latin typeface="Calibri" pitchFamily="34" charset="0"/>
              </a:rPr>
            </a:br>
            <a:r>
              <a:rPr lang="en-US" altLang="en-US" sz="2000">
                <a:latin typeface="Calibri" pitchFamily="34" charset="0"/>
              </a:rPr>
              <a:t>};</a:t>
            </a:r>
          </a:p>
        </p:txBody>
      </p:sp>
      <p:grpSp>
        <p:nvGrpSpPr>
          <p:cNvPr id="2" name="Group 4"/>
          <p:cNvGrpSpPr>
            <a:grpSpLocks/>
          </p:cNvGrpSpPr>
          <p:nvPr/>
        </p:nvGrpSpPr>
        <p:grpSpPr bwMode="auto">
          <a:xfrm>
            <a:off x="3276600" y="3810000"/>
            <a:ext cx="4343400" cy="1714500"/>
            <a:chOff x="720" y="1655"/>
            <a:chExt cx="2736" cy="1080"/>
          </a:xfrm>
        </p:grpSpPr>
        <p:sp>
          <p:nvSpPr>
            <p:cNvPr id="15365" name="Rectangle 5"/>
            <p:cNvSpPr>
              <a:spLocks noChangeArrowheads="1"/>
            </p:cNvSpPr>
            <p:nvPr/>
          </p:nvSpPr>
          <p:spPr bwMode="auto">
            <a:xfrm>
              <a:off x="1944" y="1655"/>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66" name="Rectangle 6"/>
            <p:cNvSpPr>
              <a:spLocks noChangeArrowheads="1"/>
            </p:cNvSpPr>
            <p:nvPr/>
          </p:nvSpPr>
          <p:spPr bwMode="auto">
            <a:xfrm>
              <a:off x="2088" y="1655"/>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1</a:t>
              </a:r>
              <a:endParaRPr lang="en-US" altLang="en-US" b="1">
                <a:solidFill>
                  <a:srgbClr val="993300"/>
                </a:solidFill>
              </a:endParaRPr>
            </a:p>
          </p:txBody>
        </p:sp>
        <p:sp>
          <p:nvSpPr>
            <p:cNvPr id="15367" name="Rectangle 7"/>
            <p:cNvSpPr>
              <a:spLocks noChangeArrowheads="1"/>
            </p:cNvSpPr>
            <p:nvPr/>
          </p:nvSpPr>
          <p:spPr bwMode="auto">
            <a:xfrm>
              <a:off x="2232" y="1655"/>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68" name="Rectangle 8"/>
            <p:cNvSpPr>
              <a:spLocks noChangeArrowheads="1"/>
            </p:cNvSpPr>
            <p:nvPr/>
          </p:nvSpPr>
          <p:spPr bwMode="auto">
            <a:xfrm>
              <a:off x="1440" y="194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69" name="Rectangle 9"/>
            <p:cNvSpPr>
              <a:spLocks noChangeArrowheads="1"/>
            </p:cNvSpPr>
            <p:nvPr/>
          </p:nvSpPr>
          <p:spPr bwMode="auto">
            <a:xfrm>
              <a:off x="1584" y="194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2</a:t>
              </a:r>
              <a:endParaRPr lang="en-US" altLang="en-US" b="1">
                <a:solidFill>
                  <a:srgbClr val="993300"/>
                </a:solidFill>
              </a:endParaRPr>
            </a:p>
          </p:txBody>
        </p:sp>
        <p:sp>
          <p:nvSpPr>
            <p:cNvPr id="15370" name="Rectangle 10"/>
            <p:cNvSpPr>
              <a:spLocks noChangeArrowheads="1"/>
            </p:cNvSpPr>
            <p:nvPr/>
          </p:nvSpPr>
          <p:spPr bwMode="auto">
            <a:xfrm>
              <a:off x="1728" y="194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71" name="Rectangle 11"/>
            <p:cNvSpPr>
              <a:spLocks noChangeArrowheads="1"/>
            </p:cNvSpPr>
            <p:nvPr/>
          </p:nvSpPr>
          <p:spPr bwMode="auto">
            <a:xfrm>
              <a:off x="2304" y="194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72" name="Rectangle 12"/>
            <p:cNvSpPr>
              <a:spLocks noChangeArrowheads="1"/>
            </p:cNvSpPr>
            <p:nvPr/>
          </p:nvSpPr>
          <p:spPr bwMode="auto">
            <a:xfrm>
              <a:off x="2448" y="1943"/>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3</a:t>
              </a:r>
              <a:endParaRPr lang="en-US" altLang="en-US" b="1">
                <a:solidFill>
                  <a:srgbClr val="993300"/>
                </a:solidFill>
              </a:endParaRPr>
            </a:p>
          </p:txBody>
        </p:sp>
        <p:sp>
          <p:nvSpPr>
            <p:cNvPr id="15373" name="Rectangle 13"/>
            <p:cNvSpPr>
              <a:spLocks noChangeArrowheads="1"/>
            </p:cNvSpPr>
            <p:nvPr/>
          </p:nvSpPr>
          <p:spPr bwMode="auto">
            <a:xfrm>
              <a:off x="2592" y="194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74" name="Rectangle 14"/>
            <p:cNvSpPr>
              <a:spLocks noChangeArrowheads="1"/>
            </p:cNvSpPr>
            <p:nvPr/>
          </p:nvSpPr>
          <p:spPr bwMode="auto">
            <a:xfrm>
              <a:off x="1008"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75" name="Rectangle 15"/>
            <p:cNvSpPr>
              <a:spLocks noChangeArrowheads="1"/>
            </p:cNvSpPr>
            <p:nvPr/>
          </p:nvSpPr>
          <p:spPr bwMode="auto">
            <a:xfrm>
              <a:off x="1152" y="223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4</a:t>
              </a:r>
              <a:endParaRPr lang="en-US" altLang="en-US" b="1">
                <a:solidFill>
                  <a:srgbClr val="993300"/>
                </a:solidFill>
              </a:endParaRPr>
            </a:p>
          </p:txBody>
        </p:sp>
        <p:sp>
          <p:nvSpPr>
            <p:cNvPr id="15376" name="Rectangle 16"/>
            <p:cNvSpPr>
              <a:spLocks noChangeArrowheads="1"/>
            </p:cNvSpPr>
            <p:nvPr/>
          </p:nvSpPr>
          <p:spPr bwMode="auto">
            <a:xfrm>
              <a:off x="1296"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77" name="Rectangle 17"/>
            <p:cNvSpPr>
              <a:spLocks noChangeArrowheads="1"/>
            </p:cNvSpPr>
            <p:nvPr/>
          </p:nvSpPr>
          <p:spPr bwMode="auto">
            <a:xfrm>
              <a:off x="1584"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78" name="Rectangle 18"/>
            <p:cNvSpPr>
              <a:spLocks noChangeArrowheads="1"/>
            </p:cNvSpPr>
            <p:nvPr/>
          </p:nvSpPr>
          <p:spPr bwMode="auto">
            <a:xfrm>
              <a:off x="1728" y="223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5</a:t>
              </a:r>
              <a:endParaRPr lang="en-US" altLang="en-US" b="1">
                <a:solidFill>
                  <a:srgbClr val="993300"/>
                </a:solidFill>
              </a:endParaRPr>
            </a:p>
          </p:txBody>
        </p:sp>
        <p:sp>
          <p:nvSpPr>
            <p:cNvPr id="15379" name="Rectangle 19"/>
            <p:cNvSpPr>
              <a:spLocks noChangeArrowheads="1"/>
            </p:cNvSpPr>
            <p:nvPr/>
          </p:nvSpPr>
          <p:spPr bwMode="auto">
            <a:xfrm>
              <a:off x="1872"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80" name="Line 20"/>
            <p:cNvSpPr>
              <a:spLocks noChangeShapeType="1"/>
            </p:cNvSpPr>
            <p:nvPr/>
          </p:nvSpPr>
          <p:spPr bwMode="auto">
            <a:xfrm flipH="1">
              <a:off x="1656" y="1727"/>
              <a:ext cx="360" cy="216"/>
            </a:xfrm>
            <a:prstGeom prst="line">
              <a:avLst/>
            </a:prstGeom>
            <a:noFill/>
            <a:ln w="9525">
              <a:solidFill>
                <a:schemeClr val="tx1"/>
              </a:solidFill>
              <a:round/>
              <a:headEnd/>
              <a:tailEnd/>
            </a:ln>
          </p:spPr>
          <p:txBody>
            <a:bodyPr/>
            <a:lstStyle/>
            <a:p>
              <a:endParaRPr lang="en-IN"/>
            </a:p>
          </p:txBody>
        </p:sp>
        <p:sp>
          <p:nvSpPr>
            <p:cNvPr id="15381" name="Line 21"/>
            <p:cNvSpPr>
              <a:spLocks noChangeShapeType="1"/>
            </p:cNvSpPr>
            <p:nvPr/>
          </p:nvSpPr>
          <p:spPr bwMode="auto">
            <a:xfrm>
              <a:off x="2304" y="1727"/>
              <a:ext cx="216" cy="216"/>
            </a:xfrm>
            <a:prstGeom prst="line">
              <a:avLst/>
            </a:prstGeom>
            <a:noFill/>
            <a:ln w="9525">
              <a:solidFill>
                <a:schemeClr val="tx1"/>
              </a:solidFill>
              <a:round/>
              <a:headEnd/>
              <a:tailEnd/>
            </a:ln>
          </p:spPr>
          <p:txBody>
            <a:bodyPr/>
            <a:lstStyle/>
            <a:p>
              <a:endParaRPr lang="en-IN"/>
            </a:p>
          </p:txBody>
        </p:sp>
        <p:sp>
          <p:nvSpPr>
            <p:cNvPr id="15382" name="Line 22"/>
            <p:cNvSpPr>
              <a:spLocks noChangeShapeType="1"/>
            </p:cNvSpPr>
            <p:nvPr/>
          </p:nvSpPr>
          <p:spPr bwMode="auto">
            <a:xfrm flipH="1">
              <a:off x="1224" y="2015"/>
              <a:ext cx="288" cy="216"/>
            </a:xfrm>
            <a:prstGeom prst="line">
              <a:avLst/>
            </a:prstGeom>
            <a:noFill/>
            <a:ln w="9525">
              <a:solidFill>
                <a:schemeClr val="tx1"/>
              </a:solidFill>
              <a:round/>
              <a:headEnd/>
              <a:tailEnd/>
            </a:ln>
          </p:spPr>
          <p:txBody>
            <a:bodyPr/>
            <a:lstStyle/>
            <a:p>
              <a:endParaRPr lang="en-IN"/>
            </a:p>
          </p:txBody>
        </p:sp>
        <p:sp>
          <p:nvSpPr>
            <p:cNvPr id="15383" name="Rectangle 23"/>
            <p:cNvSpPr>
              <a:spLocks noChangeArrowheads="1"/>
            </p:cNvSpPr>
            <p:nvPr/>
          </p:nvSpPr>
          <p:spPr bwMode="auto">
            <a:xfrm>
              <a:off x="2160"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84" name="Rectangle 24"/>
            <p:cNvSpPr>
              <a:spLocks noChangeArrowheads="1"/>
            </p:cNvSpPr>
            <p:nvPr/>
          </p:nvSpPr>
          <p:spPr bwMode="auto">
            <a:xfrm>
              <a:off x="2304" y="223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6</a:t>
              </a:r>
              <a:endParaRPr lang="en-US" altLang="en-US" b="1">
                <a:solidFill>
                  <a:srgbClr val="993300"/>
                </a:solidFill>
              </a:endParaRPr>
            </a:p>
          </p:txBody>
        </p:sp>
        <p:sp>
          <p:nvSpPr>
            <p:cNvPr id="15385" name="Rectangle 25"/>
            <p:cNvSpPr>
              <a:spLocks noChangeArrowheads="1"/>
            </p:cNvSpPr>
            <p:nvPr/>
          </p:nvSpPr>
          <p:spPr bwMode="auto">
            <a:xfrm>
              <a:off x="2448"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86" name="Rectangle 26"/>
            <p:cNvSpPr>
              <a:spLocks noChangeArrowheads="1"/>
            </p:cNvSpPr>
            <p:nvPr/>
          </p:nvSpPr>
          <p:spPr bwMode="auto">
            <a:xfrm>
              <a:off x="2736"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87" name="Rectangle 27"/>
            <p:cNvSpPr>
              <a:spLocks noChangeArrowheads="1"/>
            </p:cNvSpPr>
            <p:nvPr/>
          </p:nvSpPr>
          <p:spPr bwMode="auto">
            <a:xfrm>
              <a:off x="2880" y="223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7</a:t>
              </a:r>
              <a:endParaRPr lang="en-US" altLang="en-US" b="1">
                <a:solidFill>
                  <a:srgbClr val="993300"/>
                </a:solidFill>
              </a:endParaRPr>
            </a:p>
          </p:txBody>
        </p:sp>
        <p:sp>
          <p:nvSpPr>
            <p:cNvPr id="15388" name="Rectangle 28"/>
            <p:cNvSpPr>
              <a:spLocks noChangeArrowheads="1"/>
            </p:cNvSpPr>
            <p:nvPr/>
          </p:nvSpPr>
          <p:spPr bwMode="auto">
            <a:xfrm>
              <a:off x="3024" y="223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15389" name="Line 29"/>
            <p:cNvSpPr>
              <a:spLocks noChangeShapeType="1"/>
            </p:cNvSpPr>
            <p:nvPr/>
          </p:nvSpPr>
          <p:spPr bwMode="auto">
            <a:xfrm>
              <a:off x="2664" y="2015"/>
              <a:ext cx="288" cy="216"/>
            </a:xfrm>
            <a:prstGeom prst="line">
              <a:avLst/>
            </a:prstGeom>
            <a:noFill/>
            <a:ln w="9525">
              <a:solidFill>
                <a:schemeClr val="tx1"/>
              </a:solidFill>
              <a:round/>
              <a:headEnd/>
              <a:tailEnd/>
            </a:ln>
          </p:spPr>
          <p:txBody>
            <a:bodyPr/>
            <a:lstStyle/>
            <a:p>
              <a:endParaRPr lang="en-IN"/>
            </a:p>
          </p:txBody>
        </p:sp>
        <p:sp>
          <p:nvSpPr>
            <p:cNvPr id="15390" name="Rectangle 30"/>
            <p:cNvSpPr>
              <a:spLocks noChangeArrowheads="1"/>
            </p:cNvSpPr>
            <p:nvPr/>
          </p:nvSpPr>
          <p:spPr bwMode="auto">
            <a:xfrm>
              <a:off x="720"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391" name="Rectangle 31"/>
            <p:cNvSpPr>
              <a:spLocks noChangeArrowheads="1"/>
            </p:cNvSpPr>
            <p:nvPr/>
          </p:nvSpPr>
          <p:spPr bwMode="auto">
            <a:xfrm>
              <a:off x="864"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8</a:t>
              </a:r>
              <a:endParaRPr lang="en-US" altLang="en-US" b="1">
                <a:solidFill>
                  <a:srgbClr val="993300"/>
                </a:solidFill>
              </a:endParaRPr>
            </a:p>
          </p:txBody>
        </p:sp>
        <p:sp>
          <p:nvSpPr>
            <p:cNvPr id="15392" name="Rectangle 32"/>
            <p:cNvSpPr>
              <a:spLocks noChangeArrowheads="1"/>
            </p:cNvSpPr>
            <p:nvPr/>
          </p:nvSpPr>
          <p:spPr bwMode="auto">
            <a:xfrm>
              <a:off x="1008"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393" name="Rectangle 33"/>
            <p:cNvSpPr>
              <a:spLocks noChangeArrowheads="1"/>
            </p:cNvSpPr>
            <p:nvPr/>
          </p:nvSpPr>
          <p:spPr bwMode="auto">
            <a:xfrm>
              <a:off x="1224"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394" name="Rectangle 34"/>
            <p:cNvSpPr>
              <a:spLocks noChangeArrowheads="1"/>
            </p:cNvSpPr>
            <p:nvPr/>
          </p:nvSpPr>
          <p:spPr bwMode="auto">
            <a:xfrm>
              <a:off x="1368"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9</a:t>
              </a:r>
              <a:endParaRPr lang="en-US" altLang="en-US" b="1">
                <a:solidFill>
                  <a:srgbClr val="993300"/>
                </a:solidFill>
              </a:endParaRPr>
            </a:p>
          </p:txBody>
        </p:sp>
        <p:sp>
          <p:nvSpPr>
            <p:cNvPr id="15395" name="Rectangle 35"/>
            <p:cNvSpPr>
              <a:spLocks noChangeArrowheads="1"/>
            </p:cNvSpPr>
            <p:nvPr/>
          </p:nvSpPr>
          <p:spPr bwMode="auto">
            <a:xfrm>
              <a:off x="1512"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396" name="Line 36"/>
            <p:cNvSpPr>
              <a:spLocks noChangeShapeType="1"/>
            </p:cNvSpPr>
            <p:nvPr/>
          </p:nvSpPr>
          <p:spPr bwMode="auto">
            <a:xfrm flipH="1">
              <a:off x="936" y="2303"/>
              <a:ext cx="144" cy="288"/>
            </a:xfrm>
            <a:prstGeom prst="line">
              <a:avLst/>
            </a:prstGeom>
            <a:noFill/>
            <a:ln w="9525">
              <a:solidFill>
                <a:schemeClr val="tx1"/>
              </a:solidFill>
              <a:round/>
              <a:headEnd/>
              <a:tailEnd/>
            </a:ln>
          </p:spPr>
          <p:txBody>
            <a:bodyPr/>
            <a:lstStyle/>
            <a:p>
              <a:endParaRPr lang="en-IN"/>
            </a:p>
          </p:txBody>
        </p:sp>
        <p:sp>
          <p:nvSpPr>
            <p:cNvPr id="15397" name="Line 37"/>
            <p:cNvSpPr>
              <a:spLocks noChangeShapeType="1"/>
            </p:cNvSpPr>
            <p:nvPr/>
          </p:nvSpPr>
          <p:spPr bwMode="auto">
            <a:xfrm>
              <a:off x="1368" y="2303"/>
              <a:ext cx="72" cy="288"/>
            </a:xfrm>
            <a:prstGeom prst="line">
              <a:avLst/>
            </a:prstGeom>
            <a:noFill/>
            <a:ln w="9525">
              <a:solidFill>
                <a:schemeClr val="tx1"/>
              </a:solidFill>
              <a:round/>
              <a:headEnd/>
              <a:tailEnd/>
            </a:ln>
          </p:spPr>
          <p:txBody>
            <a:bodyPr/>
            <a:lstStyle/>
            <a:p>
              <a:endParaRPr lang="en-IN"/>
            </a:p>
          </p:txBody>
        </p:sp>
        <p:sp>
          <p:nvSpPr>
            <p:cNvPr id="15398" name="Rectangle 38"/>
            <p:cNvSpPr>
              <a:spLocks noChangeArrowheads="1"/>
            </p:cNvSpPr>
            <p:nvPr/>
          </p:nvSpPr>
          <p:spPr bwMode="auto">
            <a:xfrm>
              <a:off x="1800"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399" name="Rectangle 39"/>
            <p:cNvSpPr>
              <a:spLocks noChangeArrowheads="1"/>
            </p:cNvSpPr>
            <p:nvPr/>
          </p:nvSpPr>
          <p:spPr bwMode="auto">
            <a:xfrm>
              <a:off x="1944" y="2591"/>
              <a:ext cx="216"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10</a:t>
              </a:r>
              <a:endParaRPr lang="en-US" altLang="en-US" b="1">
                <a:solidFill>
                  <a:srgbClr val="993300"/>
                </a:solidFill>
              </a:endParaRPr>
            </a:p>
          </p:txBody>
        </p:sp>
        <p:sp>
          <p:nvSpPr>
            <p:cNvPr id="15400" name="Rectangle 40"/>
            <p:cNvSpPr>
              <a:spLocks noChangeArrowheads="1"/>
            </p:cNvSpPr>
            <p:nvPr/>
          </p:nvSpPr>
          <p:spPr bwMode="auto">
            <a:xfrm>
              <a:off x="2160"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401" name="Rectangle 41"/>
            <p:cNvSpPr>
              <a:spLocks noChangeArrowheads="1"/>
            </p:cNvSpPr>
            <p:nvPr/>
          </p:nvSpPr>
          <p:spPr bwMode="auto">
            <a:xfrm>
              <a:off x="2376"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402" name="Rectangle 42"/>
            <p:cNvSpPr>
              <a:spLocks noChangeArrowheads="1"/>
            </p:cNvSpPr>
            <p:nvPr/>
          </p:nvSpPr>
          <p:spPr bwMode="auto">
            <a:xfrm>
              <a:off x="2520" y="2591"/>
              <a:ext cx="216"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11</a:t>
              </a:r>
              <a:endParaRPr lang="en-US" altLang="en-US" b="1">
                <a:solidFill>
                  <a:srgbClr val="993300"/>
                </a:solidFill>
              </a:endParaRPr>
            </a:p>
          </p:txBody>
        </p:sp>
        <p:sp>
          <p:nvSpPr>
            <p:cNvPr id="15403" name="Rectangle 43"/>
            <p:cNvSpPr>
              <a:spLocks noChangeArrowheads="1"/>
            </p:cNvSpPr>
            <p:nvPr/>
          </p:nvSpPr>
          <p:spPr bwMode="auto">
            <a:xfrm>
              <a:off x="2736"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404" name="Line 44"/>
            <p:cNvSpPr>
              <a:spLocks noChangeShapeType="1"/>
            </p:cNvSpPr>
            <p:nvPr/>
          </p:nvSpPr>
          <p:spPr bwMode="auto">
            <a:xfrm flipH="1">
              <a:off x="2088" y="2303"/>
              <a:ext cx="144" cy="288"/>
            </a:xfrm>
            <a:prstGeom prst="line">
              <a:avLst/>
            </a:prstGeom>
            <a:noFill/>
            <a:ln w="9525">
              <a:solidFill>
                <a:schemeClr val="tx1"/>
              </a:solidFill>
              <a:round/>
              <a:headEnd/>
              <a:tailEnd/>
            </a:ln>
          </p:spPr>
          <p:txBody>
            <a:bodyPr/>
            <a:lstStyle/>
            <a:p>
              <a:endParaRPr lang="en-IN"/>
            </a:p>
          </p:txBody>
        </p:sp>
        <p:sp>
          <p:nvSpPr>
            <p:cNvPr id="15405" name="Line 45"/>
            <p:cNvSpPr>
              <a:spLocks noChangeShapeType="1"/>
            </p:cNvSpPr>
            <p:nvPr/>
          </p:nvSpPr>
          <p:spPr bwMode="auto">
            <a:xfrm>
              <a:off x="2520" y="2303"/>
              <a:ext cx="72" cy="288"/>
            </a:xfrm>
            <a:prstGeom prst="line">
              <a:avLst/>
            </a:prstGeom>
            <a:noFill/>
            <a:ln w="9525">
              <a:solidFill>
                <a:schemeClr val="tx1"/>
              </a:solidFill>
              <a:round/>
              <a:headEnd/>
              <a:tailEnd/>
            </a:ln>
          </p:spPr>
          <p:txBody>
            <a:bodyPr/>
            <a:lstStyle/>
            <a:p>
              <a:endParaRPr lang="en-IN"/>
            </a:p>
          </p:txBody>
        </p:sp>
        <p:sp>
          <p:nvSpPr>
            <p:cNvPr id="15406" name="Rectangle 46"/>
            <p:cNvSpPr>
              <a:spLocks noChangeArrowheads="1"/>
            </p:cNvSpPr>
            <p:nvPr/>
          </p:nvSpPr>
          <p:spPr bwMode="auto">
            <a:xfrm>
              <a:off x="2952"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407" name="Rectangle 47"/>
            <p:cNvSpPr>
              <a:spLocks noChangeArrowheads="1"/>
            </p:cNvSpPr>
            <p:nvPr/>
          </p:nvSpPr>
          <p:spPr bwMode="auto">
            <a:xfrm>
              <a:off x="3096" y="2591"/>
              <a:ext cx="216"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12</a:t>
              </a:r>
              <a:endParaRPr lang="en-US" altLang="en-US" b="1">
                <a:solidFill>
                  <a:srgbClr val="993300"/>
                </a:solidFill>
              </a:endParaRPr>
            </a:p>
          </p:txBody>
        </p:sp>
        <p:sp>
          <p:nvSpPr>
            <p:cNvPr id="15408" name="Rectangle 48"/>
            <p:cNvSpPr>
              <a:spLocks noChangeArrowheads="1"/>
            </p:cNvSpPr>
            <p:nvPr/>
          </p:nvSpPr>
          <p:spPr bwMode="auto">
            <a:xfrm>
              <a:off x="3312" y="2591"/>
              <a:ext cx="144" cy="144"/>
            </a:xfrm>
            <a:prstGeom prst="rect">
              <a:avLst/>
            </a:prstGeom>
            <a:solidFill>
              <a:srgbClr val="FFFFCC"/>
            </a:solidFill>
            <a:ln w="9525">
              <a:solidFill>
                <a:schemeClr val="tx1"/>
              </a:solidFill>
              <a:miter lim="800000"/>
              <a:headEnd/>
              <a:tailEnd/>
            </a:ln>
          </p:spPr>
          <p:txBody>
            <a:bodyPr/>
            <a:lstStyle/>
            <a:p>
              <a:pPr eaLnBrk="0" hangingPunct="0"/>
              <a:r>
                <a:rPr lang="en-US" altLang="en-US" sz="800" b="1">
                  <a:solidFill>
                    <a:srgbClr val="993300"/>
                  </a:solidFill>
                </a:rPr>
                <a:t>X</a:t>
              </a:r>
              <a:endParaRPr lang="en-US" altLang="en-US" b="1">
                <a:solidFill>
                  <a:srgbClr val="993300"/>
                </a:solidFill>
              </a:endParaRPr>
            </a:p>
          </p:txBody>
        </p:sp>
        <p:sp>
          <p:nvSpPr>
            <p:cNvPr id="15409" name="Line 49"/>
            <p:cNvSpPr>
              <a:spLocks noChangeShapeType="1"/>
            </p:cNvSpPr>
            <p:nvPr/>
          </p:nvSpPr>
          <p:spPr bwMode="auto">
            <a:xfrm>
              <a:off x="3096" y="2303"/>
              <a:ext cx="72" cy="288"/>
            </a:xfrm>
            <a:prstGeom prst="line">
              <a:avLst/>
            </a:prstGeom>
            <a:noFill/>
            <a:ln w="9525">
              <a:solidFill>
                <a:schemeClr val="tx1"/>
              </a:solidFill>
              <a:round/>
              <a:headEnd/>
              <a:tailEnd/>
            </a:ln>
          </p:spPr>
          <p:txBody>
            <a:bodyPr/>
            <a:lstStyle/>
            <a:p>
              <a:endParaRPr lang="en-IN"/>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1570</TotalTime>
  <Words>1854</Words>
  <Application>Microsoft Office PowerPoint</Application>
  <PresentationFormat>On-screen Show (4:3)</PresentationFormat>
  <Paragraphs>247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4</cp:revision>
  <dcterms:created xsi:type="dcterms:W3CDTF">2015-09-03T03:41:54Z</dcterms:created>
  <dcterms:modified xsi:type="dcterms:W3CDTF">2015-09-04T05:52:38Z</dcterms:modified>
</cp:coreProperties>
</file>