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811F-3C21-4DED-A91F-FB954042D161}" type="datetimeFigureOut">
              <a:rPr lang="en-US" smtClean="0"/>
              <a:pPr/>
              <a:t>8/31/2015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1017-3D1A-40A1-BA98-C41093A6AE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811F-3C21-4DED-A91F-FB954042D161}" type="datetimeFigureOut">
              <a:rPr lang="en-US" smtClean="0"/>
              <a:pPr/>
              <a:t>8/31/2015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1017-3D1A-40A1-BA98-C41093A6AE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811F-3C21-4DED-A91F-FB954042D161}" type="datetimeFigureOut">
              <a:rPr lang="en-US" smtClean="0"/>
              <a:pPr/>
              <a:t>8/31/2015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1017-3D1A-40A1-BA98-C41093A6AE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811F-3C21-4DED-A91F-FB954042D161}" type="datetimeFigureOut">
              <a:rPr lang="en-US" smtClean="0"/>
              <a:pPr/>
              <a:t>8/31/2015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1017-3D1A-40A1-BA98-C41093A6AE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811F-3C21-4DED-A91F-FB954042D161}" type="datetimeFigureOut">
              <a:rPr lang="en-US" smtClean="0"/>
              <a:pPr/>
              <a:t>8/31/2015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1017-3D1A-40A1-BA98-C41093A6AE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811F-3C21-4DED-A91F-FB954042D161}" type="datetimeFigureOut">
              <a:rPr lang="en-US" smtClean="0"/>
              <a:pPr/>
              <a:t>8/31/2015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1017-3D1A-40A1-BA98-C41093A6AE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811F-3C21-4DED-A91F-FB954042D161}" type="datetimeFigureOut">
              <a:rPr lang="en-US" smtClean="0"/>
              <a:pPr/>
              <a:t>8/31/2015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1017-3D1A-40A1-BA98-C41093A6AE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811F-3C21-4DED-A91F-FB954042D161}" type="datetimeFigureOut">
              <a:rPr lang="en-US" smtClean="0"/>
              <a:pPr/>
              <a:t>8/31/2015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1017-3D1A-40A1-BA98-C41093A6AE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811F-3C21-4DED-A91F-FB954042D161}" type="datetimeFigureOut">
              <a:rPr lang="en-US" smtClean="0"/>
              <a:pPr/>
              <a:t>8/31/2015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1017-3D1A-40A1-BA98-C41093A6AE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811F-3C21-4DED-A91F-FB954042D161}" type="datetimeFigureOut">
              <a:rPr lang="en-US" smtClean="0"/>
              <a:pPr/>
              <a:t>8/31/2015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1017-3D1A-40A1-BA98-C41093A6AE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811F-3C21-4DED-A91F-FB954042D161}" type="datetimeFigureOut">
              <a:rPr lang="en-US" smtClean="0"/>
              <a:pPr/>
              <a:t>8/31/2015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1017-3D1A-40A1-BA98-C41093A6AE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811F-3C21-4DED-A91F-FB954042D161}" type="datetimeFigureOut">
              <a:rPr lang="en-US" smtClean="0"/>
              <a:pPr/>
              <a:t>8/31/2015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51017-3D1A-40A1-BA98-C41093A6AE1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7171" name="Rectangle 3"/>
          <p:cNvSpPr txBox="1">
            <a:spLocks noChangeArrowheads="1"/>
          </p:cNvSpPr>
          <p:nvPr/>
        </p:nvSpPr>
        <p:spPr bwMode="auto">
          <a:xfrm>
            <a:off x="152400" y="1143000"/>
            <a:ext cx="8915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Queue is an important data structure which stores its elements in an ordered manner.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We can explain the concept of queues using the following analogy: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2400">
                <a:latin typeface="Calibri" pitchFamily="34" charset="0"/>
              </a:rPr>
              <a:t>    </a:t>
            </a:r>
            <a:r>
              <a:rPr lang="en-US" altLang="en-US" sz="2400" i="1">
                <a:latin typeface="Calibri" pitchFamily="34" charset="0"/>
              </a:rPr>
              <a:t>People moving on an escalator. The people who got on the escalator first will be the first one to step out of it.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Char char="•"/>
            </a:pPr>
            <a:r>
              <a:rPr lang="en-US" altLang="en-US" sz="2400">
                <a:latin typeface="Calibri" pitchFamily="34" charset="0"/>
              </a:rPr>
              <a:t>A queue is a FIFO (First-In, First-Out) data structure in which the element that is inserted first is the first one to be taken out.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Char char="•"/>
            </a:pPr>
            <a:r>
              <a:rPr lang="en-US" altLang="en-US" sz="2400">
                <a:latin typeface="Calibri" pitchFamily="34" charset="0"/>
              </a:rPr>
              <a:t>The elements in a queue are added at one end called the </a:t>
            </a:r>
            <a:r>
              <a:rPr lang="en-US" altLang="en-US" sz="2400" i="1">
                <a:latin typeface="Calibri" pitchFamily="34" charset="0"/>
              </a:rPr>
              <a:t>rear</a:t>
            </a:r>
            <a:r>
              <a:rPr lang="en-US" altLang="en-US" sz="2400">
                <a:latin typeface="Calibri" pitchFamily="34" charset="0"/>
              </a:rPr>
              <a:t> and removed from the other one end called the  </a:t>
            </a:r>
            <a:r>
              <a:rPr lang="en-US" altLang="en-US" sz="2400" i="1">
                <a:latin typeface="Calibri" pitchFamily="34" charset="0"/>
              </a:rPr>
              <a:t>front</a:t>
            </a:r>
            <a:r>
              <a:rPr lang="en-US" altLang="en-US" sz="2400">
                <a:latin typeface="Calibri" pitchFamily="34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4800">
                <a:solidFill>
                  <a:schemeClr val="bg1"/>
                </a:solidFill>
                <a:cs typeface="Arial" charset="0"/>
              </a:rPr>
              <a:t>Circular Queues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1673225" y="1355725"/>
          <a:ext cx="5565775" cy="365392"/>
        </p:xfrm>
        <a:graphic>
          <a:graphicData uri="http://schemas.openxmlformats.org/drawingml/2006/table">
            <a:tbl>
              <a:tblPr/>
              <a:tblGrid>
                <a:gridCol w="555625"/>
                <a:gridCol w="555625"/>
                <a:gridCol w="555625"/>
                <a:gridCol w="555625"/>
                <a:gridCol w="557213"/>
                <a:gridCol w="557212"/>
                <a:gridCol w="557213"/>
                <a:gridCol w="557212"/>
                <a:gridCol w="557213"/>
                <a:gridCol w="557212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</a:rPr>
                        <a:t>99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</a:rPr>
                        <a:t>72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8939" name="Rectangle 27"/>
          <p:cNvSpPr>
            <a:spLocks noChangeArrowheads="1"/>
          </p:cNvSpPr>
          <p:nvPr/>
        </p:nvSpPr>
        <p:spPr bwMode="auto">
          <a:xfrm>
            <a:off x="1838325" y="1736725"/>
            <a:ext cx="54768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en-US" altLang="en-US" sz="1000">
                <a:cs typeface="Times New Roman" pitchFamily="18" charset="0"/>
              </a:rPr>
              <a:t>    0               1              2	3              4	       5              6              7             8               9</a:t>
            </a:r>
            <a:endParaRPr lang="en-US" altLang="en-US"/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152400" y="1981200"/>
            <a:ext cx="8915400" cy="451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10000"/>
              </a:lnSpc>
              <a:buFont typeface="Arial" charset="0"/>
              <a:buChar char="•"/>
            </a:pPr>
            <a:r>
              <a:rPr lang="en-US" altLang="en-US" sz="2400" dirty="0">
                <a:latin typeface="Calibri" pitchFamily="34" charset="0"/>
              </a:rPr>
              <a:t>We will explain the concept of circular queues using an example.</a:t>
            </a:r>
          </a:p>
          <a:p>
            <a:pPr marL="342900" indent="-342900" eaLnBrk="0" hangingPunct="0">
              <a:lnSpc>
                <a:spcPct val="110000"/>
              </a:lnSpc>
              <a:buFont typeface="Arial" charset="0"/>
              <a:buChar char="•"/>
            </a:pPr>
            <a:r>
              <a:rPr lang="en-US" altLang="en-US" sz="2400" dirty="0">
                <a:latin typeface="Calibri" pitchFamily="34" charset="0"/>
              </a:rPr>
              <a:t>In this queue, front = 2 and rear = 9.</a:t>
            </a:r>
          </a:p>
          <a:p>
            <a:pPr marL="342900" indent="-342900" eaLnBrk="0" hangingPunct="0">
              <a:lnSpc>
                <a:spcPct val="110000"/>
              </a:lnSpc>
              <a:buFont typeface="Arial" charset="0"/>
              <a:buChar char="•"/>
            </a:pPr>
            <a:r>
              <a:rPr lang="en-US" altLang="en-US" sz="2400" dirty="0">
                <a:latin typeface="Calibri" pitchFamily="34" charset="0"/>
              </a:rPr>
              <a:t>Now, if you want to insert a new element, it cannot be done because the space is available only at the left of the queue. </a:t>
            </a:r>
          </a:p>
          <a:p>
            <a:pPr marL="342900" indent="-342900" eaLnBrk="0" hangingPunct="0">
              <a:lnSpc>
                <a:spcPct val="110000"/>
              </a:lnSpc>
              <a:buFont typeface="Arial" charset="0"/>
              <a:buChar char="•"/>
            </a:pPr>
            <a:r>
              <a:rPr lang="en-US" altLang="en-US" sz="2400" dirty="0">
                <a:latin typeface="Calibri" pitchFamily="34" charset="0"/>
              </a:rPr>
              <a:t>If rear = MAX – 1, then OVERFLOW condition exists. </a:t>
            </a:r>
          </a:p>
          <a:p>
            <a:pPr marL="342900" indent="-342900" eaLnBrk="0" hangingPunct="0">
              <a:lnSpc>
                <a:spcPct val="110000"/>
              </a:lnSpc>
              <a:buFont typeface="Arial" charset="0"/>
              <a:buChar char="•"/>
            </a:pPr>
            <a:r>
              <a:rPr lang="en-US" altLang="en-US" sz="2400" dirty="0">
                <a:latin typeface="Calibri" pitchFamily="34" charset="0"/>
              </a:rPr>
              <a:t>This is the major drawback of a linear queue. Even if space is available, no insertions can be done once rear is equal to MAX – 1. </a:t>
            </a:r>
          </a:p>
          <a:p>
            <a:pPr marL="342900" indent="-342900" eaLnBrk="0" hangingPunct="0">
              <a:lnSpc>
                <a:spcPct val="110000"/>
              </a:lnSpc>
              <a:buFont typeface="Arial" charset="0"/>
              <a:buChar char="•"/>
            </a:pPr>
            <a:r>
              <a:rPr lang="en-US" altLang="en-US" sz="2400" dirty="0">
                <a:latin typeface="Calibri" pitchFamily="34" charset="0"/>
              </a:rPr>
              <a:t>This leads to wastage of space. In order to overcome this problem, we use circular queues.  </a:t>
            </a:r>
          </a:p>
          <a:p>
            <a:pPr marL="342900" indent="-342900" eaLnBrk="0" hangingPunct="0">
              <a:lnSpc>
                <a:spcPct val="110000"/>
              </a:lnSpc>
              <a:buFont typeface="Arial" charset="0"/>
              <a:buChar char="•"/>
            </a:pPr>
            <a:r>
              <a:rPr lang="en-US" altLang="en-US" sz="2400" dirty="0">
                <a:latin typeface="Calibri" pitchFamily="34" charset="0"/>
              </a:rPr>
              <a:t>In a circular queue, the first index comes right after the last index. </a:t>
            </a:r>
          </a:p>
          <a:p>
            <a:pPr marL="342900" indent="-342900" eaLnBrk="0" hangingPunct="0">
              <a:lnSpc>
                <a:spcPct val="110000"/>
              </a:lnSpc>
              <a:buFont typeface="Arial" charset="0"/>
              <a:buChar char="•"/>
            </a:pPr>
            <a:r>
              <a:rPr lang="en-US" altLang="en-US" sz="2400" b="1" dirty="0">
                <a:latin typeface="Calibri" pitchFamily="34" charset="0"/>
              </a:rPr>
              <a:t>A circular queue is full, only when front=0 and rear = Max – 1.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4400">
                <a:solidFill>
                  <a:schemeClr val="bg1"/>
                </a:solidFill>
                <a:cs typeface="Arial" charset="0"/>
              </a:rPr>
              <a:t>Inserting an Element in a  Circular Queue</a:t>
            </a: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304800" y="1143000"/>
            <a:ext cx="8686800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85750" indent="-285750" eaLnBrk="0" hangingPunct="0">
              <a:lnSpc>
                <a:spcPct val="90000"/>
              </a:lnSpc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For insertion we check for three conditions which are as follows:</a:t>
            </a:r>
          </a:p>
          <a:p>
            <a:pPr marL="285750" indent="-285750" eaLnBrk="0" hangingPunct="0">
              <a:lnSpc>
                <a:spcPct val="90000"/>
              </a:lnSpc>
              <a:buFont typeface="Arial" charset="0"/>
              <a:buChar char="•"/>
            </a:pPr>
            <a:endParaRPr lang="en-US" altLang="en-US" sz="2400">
              <a:latin typeface="Calibri" pitchFamily="34" charset="0"/>
            </a:endParaRPr>
          </a:p>
          <a:p>
            <a:pPr marL="285750" indent="-285750" eaLnBrk="0" hangingPunct="0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400">
                <a:latin typeface="Calibri" pitchFamily="34" charset="0"/>
              </a:rPr>
              <a:t>If front=0 and rear= MAX – 1, then the circular queue is full. </a:t>
            </a:r>
          </a:p>
        </p:txBody>
      </p:sp>
      <p:graphicFrame>
        <p:nvGraphicFramePr>
          <p:cNvPr id="25" name="Group 71"/>
          <p:cNvGraphicFramePr>
            <a:graphicFrameLocks noGrp="1"/>
          </p:cNvGraphicFramePr>
          <p:nvPr/>
        </p:nvGraphicFramePr>
        <p:xfrm>
          <a:off x="914400" y="2514600"/>
          <a:ext cx="4962525" cy="274638"/>
        </p:xfrm>
        <a:graphic>
          <a:graphicData uri="http://schemas.openxmlformats.org/drawingml/2006/table">
            <a:tbl>
              <a:tblPr/>
              <a:tblGrid>
                <a:gridCol w="495300"/>
                <a:gridCol w="495300"/>
                <a:gridCol w="495300"/>
                <a:gridCol w="495300"/>
                <a:gridCol w="496888"/>
                <a:gridCol w="496887"/>
                <a:gridCol w="496888"/>
                <a:gridCol w="496887"/>
                <a:gridCol w="496888"/>
                <a:gridCol w="496887"/>
              </a:tblGrid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773" marB="4577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773" marB="4577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773" marB="4577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773" marB="4577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773" marB="4577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773" marB="4577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773" marB="4577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773" marB="4577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99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773" marB="4577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72</a:t>
                      </a: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773" marB="4577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9979" name="Rectangle 44"/>
          <p:cNvSpPr>
            <a:spLocks noChangeArrowheads="1"/>
          </p:cNvSpPr>
          <p:nvPr/>
        </p:nvSpPr>
        <p:spPr bwMode="auto">
          <a:xfrm>
            <a:off x="685800" y="2895600"/>
            <a:ext cx="5867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en-US" altLang="en-US" sz="1000">
                <a:latin typeface="Tahoma" pitchFamily="34" charset="0"/>
                <a:cs typeface="Times New Roman" pitchFamily="18" charset="0"/>
              </a:rPr>
              <a:t>     </a:t>
            </a:r>
            <a:r>
              <a:rPr lang="en-US" altLang="en-US" sz="1000">
                <a:cs typeface="Times New Roman" pitchFamily="18" charset="0"/>
              </a:rPr>
              <a:t>front=0          1              2 	 3           4                 5               6            7         8            rear = 9</a:t>
            </a:r>
            <a:endParaRPr lang="en-US" altLang="en-US"/>
          </a:p>
        </p:txBody>
      </p:sp>
      <p:sp>
        <p:nvSpPr>
          <p:cNvPr id="27" name="Rectangle 45"/>
          <p:cNvSpPr>
            <a:spLocks noChangeArrowheads="1"/>
          </p:cNvSpPr>
          <p:nvPr/>
        </p:nvSpPr>
        <p:spPr bwMode="auto">
          <a:xfrm>
            <a:off x="228600" y="3125788"/>
            <a:ext cx="8915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en-US" sz="2400">
                <a:latin typeface="Calibri" pitchFamily="34" charset="0"/>
              </a:rPr>
              <a:t>If rear != MAX – 1, then the rear will be incremented and value will be inserted</a:t>
            </a:r>
          </a:p>
        </p:txBody>
      </p:sp>
      <p:graphicFrame>
        <p:nvGraphicFramePr>
          <p:cNvPr id="28" name="Group 46"/>
          <p:cNvGraphicFramePr>
            <a:graphicFrameLocks noGrp="1"/>
          </p:cNvGraphicFramePr>
          <p:nvPr/>
        </p:nvGraphicFramePr>
        <p:xfrm>
          <a:off x="838200" y="3962400"/>
          <a:ext cx="4962525" cy="365392"/>
        </p:xfrm>
        <a:graphic>
          <a:graphicData uri="http://schemas.openxmlformats.org/drawingml/2006/table">
            <a:tbl>
              <a:tblPr/>
              <a:tblGrid>
                <a:gridCol w="495300"/>
                <a:gridCol w="495300"/>
                <a:gridCol w="495300"/>
                <a:gridCol w="495300"/>
                <a:gridCol w="496888"/>
                <a:gridCol w="496887"/>
                <a:gridCol w="496888"/>
                <a:gridCol w="496887"/>
                <a:gridCol w="496888"/>
                <a:gridCol w="496887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99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0005" name="Rectangle 70"/>
          <p:cNvSpPr>
            <a:spLocks noChangeArrowheads="1"/>
          </p:cNvSpPr>
          <p:nvPr/>
        </p:nvSpPr>
        <p:spPr bwMode="auto">
          <a:xfrm>
            <a:off x="533400" y="4419600"/>
            <a:ext cx="655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en-US" altLang="en-US" sz="1000">
                <a:latin typeface="Tahoma" pitchFamily="34" charset="0"/>
                <a:cs typeface="Times New Roman" pitchFamily="18" charset="0"/>
              </a:rPr>
              <a:t>     </a:t>
            </a:r>
            <a:r>
              <a:rPr lang="en-US" altLang="en-US" sz="1000">
                <a:cs typeface="Times New Roman" pitchFamily="18" charset="0"/>
              </a:rPr>
              <a:t>front=0          1              2 	    3           4                 5               6            7           rear= 8       9</a:t>
            </a:r>
            <a:endParaRPr lang="en-US" altLang="en-US"/>
          </a:p>
        </p:txBody>
      </p:sp>
      <p:sp>
        <p:nvSpPr>
          <p:cNvPr id="40007" name="Rectangle 3"/>
          <p:cNvSpPr txBox="1">
            <a:spLocks noChangeArrowheads="1"/>
          </p:cNvSpPr>
          <p:nvPr/>
        </p:nvSpPr>
        <p:spPr bwMode="auto">
          <a:xfrm>
            <a:off x="304800" y="47244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If front!=0 and rear=MAX -1, then it means that the queue is not full. So, set rear = 0 and insert the new element.</a:t>
            </a:r>
          </a:p>
        </p:txBody>
      </p:sp>
      <p:graphicFrame>
        <p:nvGraphicFramePr>
          <p:cNvPr id="2" name="Group 46"/>
          <p:cNvGraphicFramePr>
            <a:graphicFrameLocks noGrp="1"/>
          </p:cNvGraphicFramePr>
          <p:nvPr/>
        </p:nvGraphicFramePr>
        <p:xfrm>
          <a:off x="914400" y="5562600"/>
          <a:ext cx="4962525" cy="365392"/>
        </p:xfrm>
        <a:graphic>
          <a:graphicData uri="http://schemas.openxmlformats.org/drawingml/2006/table">
            <a:tbl>
              <a:tblPr/>
              <a:tblGrid>
                <a:gridCol w="495300"/>
                <a:gridCol w="495300"/>
                <a:gridCol w="495300"/>
                <a:gridCol w="495300"/>
                <a:gridCol w="496888"/>
                <a:gridCol w="496887"/>
                <a:gridCol w="496888"/>
                <a:gridCol w="496887"/>
                <a:gridCol w="496888"/>
                <a:gridCol w="496887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99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72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0032" name="Rectangle 70"/>
          <p:cNvSpPr>
            <a:spLocks noChangeArrowheads="1"/>
          </p:cNvSpPr>
          <p:nvPr/>
        </p:nvSpPr>
        <p:spPr bwMode="auto">
          <a:xfrm>
            <a:off x="1143000" y="6096000"/>
            <a:ext cx="655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en-US" altLang="en-US" sz="1000">
                <a:latin typeface="Tahoma" pitchFamily="34" charset="0"/>
                <a:cs typeface="Times New Roman" pitchFamily="18" charset="0"/>
              </a:rPr>
              <a:t>     </a:t>
            </a:r>
            <a:r>
              <a:rPr lang="en-US" altLang="en-US" sz="1000">
                <a:cs typeface="Times New Roman" pitchFamily="18" charset="0"/>
              </a:rPr>
              <a:t>front=1         2             3 	   4           5               6             7           8           rear= 9 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4400">
                <a:solidFill>
                  <a:schemeClr val="bg1"/>
                </a:solidFill>
                <a:cs typeface="Arial" charset="0"/>
              </a:rPr>
              <a:t>Algorithm to Insert an Element in a Circular Queue</a:t>
            </a:r>
          </a:p>
        </p:txBody>
      </p:sp>
      <p:sp>
        <p:nvSpPr>
          <p:cNvPr id="40964" name="AutoShape 29"/>
          <p:cNvSpPr>
            <a:spLocks noChangeArrowheads="1"/>
          </p:cNvSpPr>
          <p:nvPr/>
        </p:nvSpPr>
        <p:spPr bwMode="auto">
          <a:xfrm>
            <a:off x="762000" y="1524000"/>
            <a:ext cx="7620000" cy="4114800"/>
          </a:xfrm>
          <a:prstGeom prst="bevel">
            <a:avLst>
              <a:gd name="adj" fmla="val 12500"/>
            </a:avLst>
          </a:pr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altLang="en-US" sz="1400" b="1">
                <a:latin typeface="Courier New" pitchFamily="49" charset="0"/>
              </a:rPr>
              <a:t>Step 1: IF FRONT = 0 and Rear = MAX – 1, then</a:t>
            </a:r>
          </a:p>
          <a:p>
            <a:pPr eaLnBrk="0" hangingPunct="0"/>
            <a:r>
              <a:rPr lang="en-US" altLang="en-US" sz="1400" b="1">
                <a:latin typeface="Courier New" pitchFamily="49" charset="0"/>
              </a:rPr>
              <a:t>		Write “OVERFLOW”</a:t>
            </a:r>
          </a:p>
          <a:p>
            <a:pPr eaLnBrk="0" hangingPunct="0"/>
            <a:r>
              <a:rPr lang="en-US" altLang="en-US" sz="1400" b="1">
                <a:latin typeface="Courier New" pitchFamily="49" charset="0"/>
              </a:rPr>
              <a:t>                 Goto Step 4  </a:t>
            </a:r>
          </a:p>
          <a:p>
            <a:pPr eaLnBrk="0" hangingPunct="0"/>
            <a:r>
              <a:rPr lang="en-US" altLang="en-US" sz="1400" b="1">
                <a:latin typeface="Courier New" pitchFamily="49" charset="0"/>
              </a:rPr>
              <a:t>        [END OF IF] </a:t>
            </a:r>
          </a:p>
          <a:p>
            <a:pPr eaLnBrk="0" hangingPunct="0"/>
            <a:r>
              <a:rPr lang="en-US" altLang="en-US" sz="1400" b="1">
                <a:latin typeface="Courier New" pitchFamily="49" charset="0"/>
              </a:rPr>
              <a:t>Step 2: IF FRONT = -1 and REAR = -1, then;</a:t>
            </a:r>
          </a:p>
          <a:p>
            <a:pPr eaLnBrk="0" hangingPunct="0"/>
            <a:r>
              <a:rPr lang="en-US" altLang="en-US" sz="1400" b="1">
                <a:latin typeface="Courier New" pitchFamily="49" charset="0"/>
              </a:rPr>
              <a:t>		SET FRONT = REAR = 0</a:t>
            </a:r>
          </a:p>
          <a:p>
            <a:pPr eaLnBrk="0" hangingPunct="0"/>
            <a:r>
              <a:rPr lang="en-US" altLang="en-US" sz="1400" b="1">
                <a:latin typeface="Courier New" pitchFamily="49" charset="0"/>
              </a:rPr>
              <a:t>	ELSE IF REAR = MAX – 1 and FRONT != 0</a:t>
            </a:r>
          </a:p>
          <a:p>
            <a:pPr eaLnBrk="0" hangingPunct="0"/>
            <a:r>
              <a:rPr lang="en-US" altLang="en-US" sz="1400" b="1">
                <a:latin typeface="Courier New" pitchFamily="49" charset="0"/>
              </a:rPr>
              <a:t>		SET REAR = 0</a:t>
            </a:r>
          </a:p>
          <a:p>
            <a:pPr eaLnBrk="0" hangingPunct="0"/>
            <a:r>
              <a:rPr lang="en-US" altLang="en-US" sz="1400" b="1">
                <a:latin typeface="Courier New" pitchFamily="49" charset="0"/>
              </a:rPr>
              <a:t>	ELSE</a:t>
            </a:r>
          </a:p>
          <a:p>
            <a:pPr eaLnBrk="0" hangingPunct="0"/>
            <a:r>
              <a:rPr lang="en-US" altLang="en-US" sz="1400" b="1">
                <a:latin typeface="Courier New" pitchFamily="49" charset="0"/>
              </a:rPr>
              <a:t>		SET REAR = REAR + 1</a:t>
            </a:r>
          </a:p>
          <a:p>
            <a:pPr eaLnBrk="0" hangingPunct="0"/>
            <a:r>
              <a:rPr lang="en-US" altLang="en-US" sz="1400" b="1">
                <a:latin typeface="Courier New" pitchFamily="49" charset="0"/>
              </a:rPr>
              <a:t>        [END OF IF]</a:t>
            </a:r>
          </a:p>
          <a:p>
            <a:pPr eaLnBrk="0" hangingPunct="0"/>
            <a:r>
              <a:rPr lang="en-US" altLang="en-US" sz="1400" b="1">
                <a:latin typeface="Courier New" pitchFamily="49" charset="0"/>
              </a:rPr>
              <a:t>Step 3: SET QUEUE[REAR] = VAL</a:t>
            </a:r>
          </a:p>
          <a:p>
            <a:pPr eaLnBrk="0" hangingPunct="0"/>
            <a:r>
              <a:rPr lang="en-US" altLang="en-US" sz="1400" b="1">
                <a:latin typeface="Courier New" pitchFamily="49" charset="0"/>
              </a:rPr>
              <a:t>Step 4: Exit</a:t>
            </a:r>
            <a:endParaRPr lang="en-US" altLang="en-US" sz="1200">
              <a:latin typeface="Courier New" pitchFamily="49" charset="0"/>
            </a:endParaRPr>
          </a:p>
          <a:p>
            <a:pPr eaLnBrk="0" hangingPunct="0"/>
            <a:endParaRPr lang="en-US" altLang="en-US" sz="20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4400">
                <a:solidFill>
                  <a:schemeClr val="bg1"/>
                </a:solidFill>
                <a:cs typeface="Arial" charset="0"/>
              </a:rPr>
              <a:t>Deleting an Element from a Circular Queue</a:t>
            </a:r>
          </a:p>
        </p:txBody>
      </p:sp>
      <p:sp>
        <p:nvSpPr>
          <p:cNvPr id="14339" name="Rectangle 3"/>
          <p:cNvSpPr txBox="1">
            <a:spLocks noChangeArrowheads="1"/>
          </p:cNvSpPr>
          <p:nvPr/>
        </p:nvSpPr>
        <p:spPr bwMode="auto">
          <a:xfrm>
            <a:off x="76200" y="1038225"/>
            <a:ext cx="8991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To delete an element again we will check for three conditions: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 sz="2400">
                <a:latin typeface="Calibri" pitchFamily="34" charset="0"/>
              </a:rPr>
              <a:t>If front = -1, then it means there are no elements in the queue. So an underflow condition will be reported.</a:t>
            </a:r>
          </a:p>
        </p:txBody>
      </p:sp>
      <p:graphicFrame>
        <p:nvGraphicFramePr>
          <p:cNvPr id="6" name="Group 4"/>
          <p:cNvGraphicFramePr>
            <a:graphicFrameLocks noGrp="1"/>
          </p:cNvGraphicFramePr>
          <p:nvPr/>
        </p:nvGraphicFramePr>
        <p:xfrm>
          <a:off x="685800" y="2362200"/>
          <a:ext cx="4962525" cy="365392"/>
        </p:xfrm>
        <a:graphic>
          <a:graphicData uri="http://schemas.openxmlformats.org/drawingml/2006/table">
            <a:tbl>
              <a:tblPr/>
              <a:tblGrid>
                <a:gridCol w="495300"/>
                <a:gridCol w="495300"/>
                <a:gridCol w="495300"/>
                <a:gridCol w="495300"/>
                <a:gridCol w="496888"/>
                <a:gridCol w="496887"/>
                <a:gridCol w="496888"/>
                <a:gridCol w="496887"/>
                <a:gridCol w="496888"/>
                <a:gridCol w="496887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228600" y="2819400"/>
            <a:ext cx="571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en-US" altLang="en-US" sz="1000">
                <a:latin typeface="Tahoma" pitchFamily="34" charset="0"/>
                <a:cs typeface="Times New Roman" pitchFamily="18" charset="0"/>
              </a:rPr>
              <a:t>             </a:t>
            </a:r>
            <a:r>
              <a:rPr lang="en-US" altLang="en-US" sz="1000">
                <a:cs typeface="Times New Roman" pitchFamily="18" charset="0"/>
              </a:rPr>
              <a:t>0             1              2               3            4            5               6            7	8           9</a:t>
            </a:r>
            <a:endParaRPr lang="en-US" altLang="en-US"/>
          </a:p>
        </p:txBody>
      </p:sp>
      <p:sp>
        <p:nvSpPr>
          <p:cNvPr id="9" name="Rectangle 29"/>
          <p:cNvSpPr>
            <a:spLocks noChangeArrowheads="1"/>
          </p:cNvSpPr>
          <p:nvPr/>
        </p:nvSpPr>
        <p:spPr bwMode="auto">
          <a:xfrm>
            <a:off x="0" y="3048000"/>
            <a:ext cx="8763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en-US" sz="2400">
                <a:latin typeface="Calibri" pitchFamily="34" charset="0"/>
              </a:rPr>
              <a:t>If the queue is not empty and after returning the value on front, if front = rear, then it means now the queue has become empty and so front and rear are set to -1. </a:t>
            </a:r>
          </a:p>
        </p:txBody>
      </p:sp>
      <p:sp>
        <p:nvSpPr>
          <p:cNvPr id="42014" name="Rectangle 55"/>
          <p:cNvSpPr>
            <a:spLocks noChangeArrowheads="1"/>
          </p:cNvSpPr>
          <p:nvPr/>
        </p:nvSpPr>
        <p:spPr bwMode="auto">
          <a:xfrm>
            <a:off x="5715000" y="4267200"/>
            <a:ext cx="2209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/>
            <a:r>
              <a:rPr lang="en-US" altLang="en-US" sz="1000" b="1">
                <a:latin typeface="Tahoma" pitchFamily="34" charset="0"/>
              </a:rPr>
              <a:t>Delete this element and set rear = front = -</a:t>
            </a:r>
            <a:r>
              <a:rPr lang="en-US" altLang="en-US" sz="800">
                <a:latin typeface="Tahoma" pitchFamily="34" charset="0"/>
              </a:rPr>
              <a:t>1</a:t>
            </a:r>
            <a:endParaRPr lang="en-US" altLang="en-US">
              <a:latin typeface="Tahoma" pitchFamily="34" charset="0"/>
            </a:endParaRPr>
          </a:p>
        </p:txBody>
      </p:sp>
      <p:graphicFrame>
        <p:nvGraphicFramePr>
          <p:cNvPr id="11" name="Group 30"/>
          <p:cNvGraphicFramePr>
            <a:graphicFrameLocks noGrp="1"/>
          </p:cNvGraphicFramePr>
          <p:nvPr/>
        </p:nvGraphicFramePr>
        <p:xfrm>
          <a:off x="685800" y="4267200"/>
          <a:ext cx="4962525" cy="365392"/>
        </p:xfrm>
        <a:graphic>
          <a:graphicData uri="http://schemas.openxmlformats.org/drawingml/2006/table">
            <a:tbl>
              <a:tblPr/>
              <a:tblGrid>
                <a:gridCol w="495300"/>
                <a:gridCol w="495300"/>
                <a:gridCol w="495300"/>
                <a:gridCol w="495300"/>
                <a:gridCol w="496888"/>
                <a:gridCol w="496887"/>
                <a:gridCol w="496888"/>
                <a:gridCol w="496887"/>
                <a:gridCol w="496888"/>
                <a:gridCol w="496887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</a:rPr>
                        <a:t>81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2039" name="Rectangle 54"/>
          <p:cNvSpPr>
            <a:spLocks noChangeArrowheads="1"/>
          </p:cNvSpPr>
          <p:nvPr/>
        </p:nvSpPr>
        <p:spPr bwMode="auto">
          <a:xfrm>
            <a:off x="457200" y="4716463"/>
            <a:ext cx="5562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en-US" altLang="en-US" sz="1000">
                <a:latin typeface="Tahoma" pitchFamily="34" charset="0"/>
                <a:cs typeface="Times New Roman" pitchFamily="18" charset="0"/>
              </a:rPr>
              <a:t>             </a:t>
            </a:r>
            <a:r>
              <a:rPr lang="en-US" altLang="en-US" sz="1000">
                <a:cs typeface="Times New Roman" pitchFamily="18" charset="0"/>
              </a:rPr>
              <a:t>0             1             2          3            4            5               6            7         8      front=rear= 9</a:t>
            </a:r>
            <a:endParaRPr lang="en-US" altLang="en-US"/>
          </a:p>
        </p:txBody>
      </p:sp>
      <p:sp>
        <p:nvSpPr>
          <p:cNvPr id="42040" name="Rectangle 3"/>
          <p:cNvSpPr txBox="1">
            <a:spLocks noChangeArrowheads="1"/>
          </p:cNvSpPr>
          <p:nvPr/>
        </p:nvSpPr>
        <p:spPr bwMode="auto">
          <a:xfrm>
            <a:off x="228600" y="4953000"/>
            <a:ext cx="87630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 sz="2400">
                <a:latin typeface="Calibri" pitchFamily="34" charset="0"/>
              </a:rPr>
              <a:t>If the queue is not empty and after returning the value on front, if front = MAX -1, then front is set to 0. </a:t>
            </a:r>
          </a:p>
        </p:txBody>
      </p:sp>
      <p:graphicFrame>
        <p:nvGraphicFramePr>
          <p:cNvPr id="14" name="Group 4"/>
          <p:cNvGraphicFramePr>
            <a:graphicFrameLocks noGrp="1"/>
          </p:cNvGraphicFramePr>
          <p:nvPr/>
        </p:nvGraphicFramePr>
        <p:xfrm>
          <a:off x="762000" y="5791200"/>
          <a:ext cx="4962525" cy="274638"/>
        </p:xfrm>
        <a:graphic>
          <a:graphicData uri="http://schemas.openxmlformats.org/drawingml/2006/table">
            <a:tbl>
              <a:tblPr/>
              <a:tblGrid>
                <a:gridCol w="495300"/>
                <a:gridCol w="495300"/>
                <a:gridCol w="495300"/>
                <a:gridCol w="495300"/>
                <a:gridCol w="496888"/>
                <a:gridCol w="496887"/>
                <a:gridCol w="496888"/>
                <a:gridCol w="496887"/>
                <a:gridCol w="496888"/>
                <a:gridCol w="496887"/>
              </a:tblGrid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</a:rPr>
                        <a:t>72</a:t>
                      </a:r>
                    </a:p>
                  </a:txBody>
                  <a:tcPr marT="45773" marB="4577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</a:rPr>
                        <a:t>63</a:t>
                      </a:r>
                    </a:p>
                  </a:txBody>
                  <a:tcPr marT="45773" marB="4577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T="45773" marB="4577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T="45773" marB="4577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</a:rPr>
                        <a:t>27</a:t>
                      </a:r>
                    </a:p>
                  </a:txBody>
                  <a:tcPr marT="45773" marB="4577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</a:rPr>
                        <a:t>39</a:t>
                      </a:r>
                    </a:p>
                  </a:txBody>
                  <a:tcPr marT="45773" marB="4577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773" marB="4577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773" marB="4577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773" marB="4577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</a:rPr>
                        <a:t>81</a:t>
                      </a:r>
                    </a:p>
                  </a:txBody>
                  <a:tcPr marT="45773" marB="4577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2065" name="Rectangle 28"/>
          <p:cNvSpPr>
            <a:spLocks noChangeArrowheads="1"/>
          </p:cNvSpPr>
          <p:nvPr/>
        </p:nvSpPr>
        <p:spPr bwMode="auto">
          <a:xfrm>
            <a:off x="228600" y="6172200"/>
            <a:ext cx="6019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en-US" altLang="en-US" sz="1000">
                <a:latin typeface="Tahoma" pitchFamily="34" charset="0"/>
                <a:cs typeface="Times New Roman" pitchFamily="18" charset="0"/>
              </a:rPr>
              <a:t>             </a:t>
            </a:r>
            <a:r>
              <a:rPr lang="en-US" altLang="en-US" sz="1000">
                <a:cs typeface="Times New Roman" pitchFamily="18" charset="0"/>
              </a:rPr>
              <a:t>0                     1           2                   3            4         rear= 5      6            7	8           front=  9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4800" baseline="-25000">
                <a:solidFill>
                  <a:schemeClr val="bg1"/>
                </a:solidFill>
                <a:cs typeface="Arial" charset="0"/>
              </a:rPr>
              <a:t>Algorithm to Delete an Element from a Circular Queue</a:t>
            </a:r>
          </a:p>
        </p:txBody>
      </p:sp>
      <p:sp>
        <p:nvSpPr>
          <p:cNvPr id="43037" name="AutoShape 29"/>
          <p:cNvSpPr>
            <a:spLocks noChangeArrowheads="1"/>
          </p:cNvSpPr>
          <p:nvPr/>
        </p:nvSpPr>
        <p:spPr bwMode="auto">
          <a:xfrm>
            <a:off x="533400" y="1524000"/>
            <a:ext cx="8153400" cy="4267200"/>
          </a:xfrm>
          <a:prstGeom prst="bevel">
            <a:avLst>
              <a:gd name="adj" fmla="val 12500"/>
            </a:avLst>
          </a:pr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altLang="en-US" sz="1200" b="1">
                <a:latin typeface="Courier New" pitchFamily="49" charset="0"/>
              </a:rPr>
              <a:t>Step 1: IF FRONT = -1, then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		Write “Underflow”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		Goto Step 4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        [END OF IF]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Step 2: SET VAL = QUEUE[FRONT]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Step 3: IF FRONT = REAR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		SET FRONT = REAR = -1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        ELSE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		IF FRONT = MAX -1 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			SET FRONT = 0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		ELSE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			SET FRONT = FRONT + 1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		[END OF IF]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        [END OF IF]</a:t>
            </a:r>
          </a:p>
          <a:p>
            <a:pPr eaLnBrk="0" hangingPunct="0"/>
            <a:r>
              <a:rPr lang="en-US" altLang="en-US" sz="1200" b="1">
                <a:latin typeface="Courier New" pitchFamily="49" charset="0"/>
              </a:rPr>
              <a:t>Step 4: EXIT</a:t>
            </a:r>
          </a:p>
          <a:p>
            <a:pPr eaLnBrk="0" hangingPunct="0"/>
            <a:endParaRPr lang="en-US" altLang="en-US" sz="1200" b="1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dirty="0" err="1">
                <a:solidFill>
                  <a:schemeClr val="bg1"/>
                </a:solidFill>
                <a:latin typeface="+mj-lt"/>
              </a:rPr>
              <a:t>Deques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459" name="Rectangle 3"/>
          <p:cNvSpPr txBox="1">
            <a:spLocks noChangeArrowheads="1"/>
          </p:cNvSpPr>
          <p:nvPr/>
        </p:nvSpPr>
        <p:spPr bwMode="auto">
          <a:xfrm>
            <a:off x="0" y="12192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A deque is a list in which elements can be inserted or deleted at either end. 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It is also known as a head-tail linked list because elements can be added to or removed from the front (head) or back (tail).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A deque can be implemented either using a circular array or a circular doubly linked list. 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In a deque, two pointers are maintained, LEFT and RIGHT which point to either end of the deque. 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The elements in a deque stretch from LEFT end to the RIGHT and since it is circular, Dequeue[N-1] is followed by Dequeue[0].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n-US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dirty="0" err="1">
                <a:solidFill>
                  <a:schemeClr val="bg1"/>
                </a:solidFill>
                <a:latin typeface="+mj-lt"/>
              </a:rPr>
              <a:t>Deques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435" name="Rectangle 3"/>
          <p:cNvSpPr txBox="1">
            <a:spLocks noChangeArrowheads="1"/>
          </p:cNvSpPr>
          <p:nvPr/>
        </p:nvSpPr>
        <p:spPr bwMode="auto">
          <a:xfrm>
            <a:off x="152400" y="1143000"/>
            <a:ext cx="8763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>
              <a:lnSpc>
                <a:spcPct val="115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There are two variants of a double-ended queue:</a:t>
            </a:r>
          </a:p>
          <a:p>
            <a:pPr marL="285750" indent="-285750">
              <a:lnSpc>
                <a:spcPct val="115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400" i="1">
                <a:latin typeface="Calibri" pitchFamily="34" charset="0"/>
              </a:rPr>
              <a:t>Input restricted deque:</a:t>
            </a:r>
            <a:r>
              <a:rPr lang="en-US" altLang="en-US" sz="2400">
                <a:latin typeface="Calibri" pitchFamily="34" charset="0"/>
              </a:rPr>
              <a:t> In this dequeue insertions can be done only at one of the ends while deletions can be done from both the ends.</a:t>
            </a:r>
          </a:p>
          <a:p>
            <a:pPr marL="285750" indent="-285750">
              <a:lnSpc>
                <a:spcPct val="115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400" i="1">
                <a:latin typeface="Calibri" pitchFamily="34" charset="0"/>
              </a:rPr>
              <a:t>Output restricted deque:</a:t>
            </a:r>
            <a:r>
              <a:rPr lang="en-US" altLang="en-US" sz="2400">
                <a:latin typeface="Calibri" pitchFamily="34" charset="0"/>
              </a:rPr>
              <a:t> In this dequeue deletions can be done only at one of the ends while insertions can be done on both the ends.</a:t>
            </a:r>
          </a:p>
        </p:txBody>
      </p:sp>
      <p:graphicFrame>
        <p:nvGraphicFramePr>
          <p:cNvPr id="6" name="Group 5"/>
          <p:cNvGraphicFramePr>
            <a:graphicFrameLocks noGrp="1"/>
          </p:cNvGraphicFramePr>
          <p:nvPr/>
        </p:nvGraphicFramePr>
        <p:xfrm>
          <a:off x="1981200" y="4495800"/>
          <a:ext cx="4962525" cy="517880"/>
        </p:xfrm>
        <a:graphic>
          <a:graphicData uri="http://schemas.openxmlformats.org/drawingml/2006/table">
            <a:tbl>
              <a:tblPr/>
              <a:tblGrid>
                <a:gridCol w="495300"/>
                <a:gridCol w="495300"/>
                <a:gridCol w="495300"/>
                <a:gridCol w="495300"/>
                <a:gridCol w="496888"/>
                <a:gridCol w="496887"/>
                <a:gridCol w="496888"/>
                <a:gridCol w="496887"/>
                <a:gridCol w="527050"/>
                <a:gridCol w="466725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0508" name="Rectangle 29"/>
          <p:cNvSpPr>
            <a:spLocks noChangeArrowheads="1"/>
          </p:cNvSpPr>
          <p:nvPr/>
        </p:nvSpPr>
        <p:spPr bwMode="auto">
          <a:xfrm>
            <a:off x="1828800" y="5006975"/>
            <a:ext cx="50180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en-US" altLang="en-US" sz="1000">
                <a:cs typeface="Times New Roman" pitchFamily="18" charset="0"/>
              </a:rPr>
              <a:t>           0            1            2           LEFT = 3      4	    5           6     RIGHT = 7     8              9</a:t>
            </a:r>
            <a:endParaRPr lang="en-US" altLang="en-US" sz="1400"/>
          </a:p>
          <a:p>
            <a:pPr algn="just" eaLnBrk="0" hangingPunct="0"/>
            <a:r>
              <a:rPr lang="en-US" altLang="en-US" sz="1200">
                <a:cs typeface="Times New Roman" pitchFamily="18" charset="0"/>
              </a:rPr>
              <a:t>	</a:t>
            </a:r>
            <a:endParaRPr lang="en-US" altLang="en-US"/>
          </a:p>
        </p:txBody>
      </p:sp>
      <p:graphicFrame>
        <p:nvGraphicFramePr>
          <p:cNvPr id="9" name="Group 55"/>
          <p:cNvGraphicFramePr>
            <a:graphicFrameLocks noGrp="1"/>
          </p:cNvGraphicFramePr>
          <p:nvPr/>
        </p:nvGraphicFramePr>
        <p:xfrm>
          <a:off x="1981200" y="5486400"/>
          <a:ext cx="5029200" cy="517880"/>
        </p:xfrm>
        <a:graphic>
          <a:graphicData uri="http://schemas.openxmlformats.org/drawingml/2006/table">
            <a:tbl>
              <a:tblPr/>
              <a:tblGrid>
                <a:gridCol w="501650"/>
                <a:gridCol w="501650"/>
                <a:gridCol w="503238"/>
                <a:gridCol w="501650"/>
                <a:gridCol w="503237"/>
                <a:gridCol w="503238"/>
                <a:gridCol w="503237"/>
                <a:gridCol w="504825"/>
                <a:gridCol w="503238"/>
                <a:gridCol w="503237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0533" name="Rectangle 54"/>
          <p:cNvSpPr>
            <a:spLocks noChangeArrowheads="1"/>
          </p:cNvSpPr>
          <p:nvPr/>
        </p:nvSpPr>
        <p:spPr bwMode="auto">
          <a:xfrm>
            <a:off x="1905000" y="6096000"/>
            <a:ext cx="49164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en-US" altLang="en-US" sz="1000">
                <a:latin typeface="Tahoma" pitchFamily="34" charset="0"/>
                <a:cs typeface="Times New Roman" pitchFamily="18" charset="0"/>
              </a:rPr>
              <a:t>RIGHT = 0</a:t>
            </a:r>
            <a:r>
              <a:rPr lang="en-US" altLang="en-US" sz="1000">
                <a:cs typeface="Times New Roman" pitchFamily="18" charset="0"/>
              </a:rPr>
              <a:t>    1	         2           3                 4	  5            6     LEFT = 7      8              9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dirty="0">
                <a:solidFill>
                  <a:schemeClr val="bg1"/>
                </a:solidFill>
                <a:latin typeface="+mj-lt"/>
              </a:rPr>
              <a:t>Priority Queues</a:t>
            </a:r>
          </a:p>
        </p:txBody>
      </p:sp>
      <p:sp>
        <p:nvSpPr>
          <p:cNvPr id="21507" name="Rectangle 3"/>
          <p:cNvSpPr txBox="1">
            <a:spLocks noChangeArrowheads="1"/>
          </p:cNvSpPr>
          <p:nvPr/>
        </p:nvSpPr>
        <p:spPr bwMode="auto">
          <a:xfrm>
            <a:off x="76200" y="1143000"/>
            <a:ext cx="8915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A priority queue is a queue in which each element is assigned a priority.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The priority of elements is used to determine the order in which these elements will be processed.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The general rule of processing elements of a priority queue can be given as: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400">
                <a:latin typeface="Calibri" pitchFamily="34" charset="0"/>
              </a:rPr>
              <a:t>An element with higher priority is processed before an element with lower priority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400">
                <a:latin typeface="Calibri" pitchFamily="34" charset="0"/>
              </a:rPr>
              <a:t>Two elements with same priority are processed on a first come first served (FCFS) basis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Priority queues are widely used in operating systems to execute the highest priority process first.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In computer’s memory priority queues can be represented using arrays or linked lists.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n-US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4400">
                <a:solidFill>
                  <a:schemeClr val="bg1"/>
                </a:solidFill>
                <a:cs typeface="Arial" charset="0"/>
              </a:rPr>
              <a:t>Linked Representation of Priority Queues</a:t>
            </a:r>
          </a:p>
        </p:txBody>
      </p:sp>
      <p:sp>
        <p:nvSpPr>
          <p:cNvPr id="22531" name="Rectangle 3"/>
          <p:cNvSpPr txBox="1">
            <a:spLocks noChangeArrowheads="1"/>
          </p:cNvSpPr>
          <p:nvPr/>
        </p:nvSpPr>
        <p:spPr bwMode="auto">
          <a:xfrm>
            <a:off x="228600" y="1295400"/>
            <a:ext cx="865028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When a priority queue is implemented using a linked list, then every node of the list contains three parts: (1) the information or data part, (ii) the priority number of the element, (iii) and address of the next element.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If we are using a sorted linked list, then element having higher priority will precede the element with lower priority. 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1600200" y="4572000"/>
            <a:ext cx="4343400" cy="228600"/>
            <a:chOff x="1200" y="2352"/>
            <a:chExt cx="2736" cy="144"/>
          </a:xfrm>
        </p:grpSpPr>
        <p:sp>
          <p:nvSpPr>
            <p:cNvPr id="22558" name="Rectangle 4"/>
            <p:cNvSpPr>
              <a:spLocks noChangeArrowheads="1"/>
            </p:cNvSpPr>
            <p:nvPr/>
          </p:nvSpPr>
          <p:spPr bwMode="auto">
            <a:xfrm>
              <a:off x="1200" y="2352"/>
              <a:ext cx="144" cy="144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r>
                <a:rPr lang="en-US" altLang="en-US" sz="900">
                  <a:latin typeface="Tahoma" pitchFamily="34" charset="0"/>
                </a:rPr>
                <a:t>A</a:t>
              </a:r>
              <a:endParaRPr lang="en-US" altLang="en-US">
                <a:latin typeface="Tahoma" pitchFamily="34" charset="0"/>
              </a:endParaRPr>
            </a:p>
          </p:txBody>
        </p:sp>
        <p:sp>
          <p:nvSpPr>
            <p:cNvPr id="22559" name="Rectangle 5"/>
            <p:cNvSpPr>
              <a:spLocks noChangeArrowheads="1"/>
            </p:cNvSpPr>
            <p:nvPr/>
          </p:nvSpPr>
          <p:spPr bwMode="auto">
            <a:xfrm>
              <a:off x="1344" y="2352"/>
              <a:ext cx="144" cy="144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r>
                <a:rPr lang="en-US" altLang="en-US" sz="900">
                  <a:latin typeface="Tahoma" pitchFamily="34" charset="0"/>
                </a:rPr>
                <a:t>1</a:t>
              </a:r>
              <a:endParaRPr lang="en-US" altLang="en-US">
                <a:latin typeface="Tahoma" pitchFamily="34" charset="0"/>
              </a:endParaRPr>
            </a:p>
          </p:txBody>
        </p:sp>
        <p:sp>
          <p:nvSpPr>
            <p:cNvPr id="22560" name="Rectangle 6"/>
            <p:cNvSpPr>
              <a:spLocks noChangeArrowheads="1"/>
            </p:cNvSpPr>
            <p:nvPr/>
          </p:nvSpPr>
          <p:spPr bwMode="auto">
            <a:xfrm>
              <a:off x="1488" y="2352"/>
              <a:ext cx="144" cy="144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561" name="Line 7"/>
            <p:cNvSpPr>
              <a:spLocks noChangeShapeType="1"/>
            </p:cNvSpPr>
            <p:nvPr/>
          </p:nvSpPr>
          <p:spPr bwMode="auto">
            <a:xfrm>
              <a:off x="1560" y="242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562" name="Rectangle 8"/>
            <p:cNvSpPr>
              <a:spLocks noChangeArrowheads="1"/>
            </p:cNvSpPr>
            <p:nvPr/>
          </p:nvSpPr>
          <p:spPr bwMode="auto">
            <a:xfrm>
              <a:off x="1776" y="2352"/>
              <a:ext cx="144" cy="144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r>
                <a:rPr lang="en-US" altLang="en-US" sz="900">
                  <a:latin typeface="Tahoma" pitchFamily="34" charset="0"/>
                </a:rPr>
                <a:t>B</a:t>
              </a:r>
              <a:endParaRPr lang="en-US" altLang="en-US">
                <a:latin typeface="Tahoma" pitchFamily="34" charset="0"/>
              </a:endParaRPr>
            </a:p>
          </p:txBody>
        </p:sp>
        <p:sp>
          <p:nvSpPr>
            <p:cNvPr id="22563" name="Rectangle 9"/>
            <p:cNvSpPr>
              <a:spLocks noChangeArrowheads="1"/>
            </p:cNvSpPr>
            <p:nvPr/>
          </p:nvSpPr>
          <p:spPr bwMode="auto">
            <a:xfrm>
              <a:off x="1920" y="2352"/>
              <a:ext cx="144" cy="144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r>
                <a:rPr lang="en-US" altLang="en-US" sz="900">
                  <a:latin typeface="Tahoma" pitchFamily="34" charset="0"/>
                </a:rPr>
                <a:t>2</a:t>
              </a:r>
              <a:endParaRPr lang="en-US" altLang="en-US">
                <a:latin typeface="Tahoma" pitchFamily="34" charset="0"/>
              </a:endParaRPr>
            </a:p>
          </p:txBody>
        </p:sp>
        <p:sp>
          <p:nvSpPr>
            <p:cNvPr id="22564" name="Rectangle 10"/>
            <p:cNvSpPr>
              <a:spLocks noChangeArrowheads="1"/>
            </p:cNvSpPr>
            <p:nvPr/>
          </p:nvSpPr>
          <p:spPr bwMode="auto">
            <a:xfrm>
              <a:off x="2064" y="2352"/>
              <a:ext cx="144" cy="144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565" name="Line 11"/>
            <p:cNvSpPr>
              <a:spLocks noChangeShapeType="1"/>
            </p:cNvSpPr>
            <p:nvPr/>
          </p:nvSpPr>
          <p:spPr bwMode="auto">
            <a:xfrm>
              <a:off x="2136" y="242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566" name="Rectangle 12"/>
            <p:cNvSpPr>
              <a:spLocks noChangeArrowheads="1"/>
            </p:cNvSpPr>
            <p:nvPr/>
          </p:nvSpPr>
          <p:spPr bwMode="auto">
            <a:xfrm>
              <a:off x="2352" y="2352"/>
              <a:ext cx="144" cy="144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r>
                <a:rPr lang="en-US" altLang="en-US" sz="900">
                  <a:latin typeface="Tahoma" pitchFamily="34" charset="0"/>
                </a:rPr>
                <a:t>C</a:t>
              </a:r>
              <a:endParaRPr lang="en-US" altLang="en-US">
                <a:latin typeface="Tahoma" pitchFamily="34" charset="0"/>
              </a:endParaRPr>
            </a:p>
          </p:txBody>
        </p:sp>
        <p:sp>
          <p:nvSpPr>
            <p:cNvPr id="22567" name="Rectangle 13"/>
            <p:cNvSpPr>
              <a:spLocks noChangeArrowheads="1"/>
            </p:cNvSpPr>
            <p:nvPr/>
          </p:nvSpPr>
          <p:spPr bwMode="auto">
            <a:xfrm>
              <a:off x="2496" y="2352"/>
              <a:ext cx="144" cy="144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r>
                <a:rPr lang="en-US" altLang="en-US" sz="900">
                  <a:latin typeface="Tahoma" pitchFamily="34" charset="0"/>
                </a:rPr>
                <a:t>3</a:t>
              </a:r>
              <a:endParaRPr lang="en-US" altLang="en-US">
                <a:latin typeface="Tahoma" pitchFamily="34" charset="0"/>
              </a:endParaRPr>
            </a:p>
          </p:txBody>
        </p:sp>
        <p:sp>
          <p:nvSpPr>
            <p:cNvPr id="22568" name="Rectangle 14"/>
            <p:cNvSpPr>
              <a:spLocks noChangeArrowheads="1"/>
            </p:cNvSpPr>
            <p:nvPr/>
          </p:nvSpPr>
          <p:spPr bwMode="auto">
            <a:xfrm>
              <a:off x="2640" y="2352"/>
              <a:ext cx="144" cy="144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569" name="Line 15"/>
            <p:cNvSpPr>
              <a:spLocks noChangeShapeType="1"/>
            </p:cNvSpPr>
            <p:nvPr/>
          </p:nvSpPr>
          <p:spPr bwMode="auto">
            <a:xfrm>
              <a:off x="2712" y="242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570" name="Rectangle 16"/>
            <p:cNvSpPr>
              <a:spLocks noChangeArrowheads="1"/>
            </p:cNvSpPr>
            <p:nvPr/>
          </p:nvSpPr>
          <p:spPr bwMode="auto">
            <a:xfrm>
              <a:off x="2928" y="2352"/>
              <a:ext cx="144" cy="144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r>
                <a:rPr lang="en-US" altLang="en-US" sz="900">
                  <a:latin typeface="Tahoma" pitchFamily="34" charset="0"/>
                </a:rPr>
                <a:t>D</a:t>
              </a:r>
              <a:endParaRPr lang="en-US" altLang="en-US">
                <a:latin typeface="Tahoma" pitchFamily="34" charset="0"/>
              </a:endParaRPr>
            </a:p>
          </p:txBody>
        </p:sp>
        <p:sp>
          <p:nvSpPr>
            <p:cNvPr id="22571" name="Rectangle 17"/>
            <p:cNvSpPr>
              <a:spLocks noChangeArrowheads="1"/>
            </p:cNvSpPr>
            <p:nvPr/>
          </p:nvSpPr>
          <p:spPr bwMode="auto">
            <a:xfrm>
              <a:off x="3072" y="2352"/>
              <a:ext cx="144" cy="144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r>
                <a:rPr lang="en-US" altLang="en-US" sz="900">
                  <a:latin typeface="Tahoma" pitchFamily="34" charset="0"/>
                </a:rPr>
                <a:t>3</a:t>
              </a:r>
              <a:endParaRPr lang="en-US" altLang="en-US">
                <a:latin typeface="Tahoma" pitchFamily="34" charset="0"/>
              </a:endParaRPr>
            </a:p>
          </p:txBody>
        </p:sp>
        <p:sp>
          <p:nvSpPr>
            <p:cNvPr id="22572" name="Rectangle 18"/>
            <p:cNvSpPr>
              <a:spLocks noChangeArrowheads="1"/>
            </p:cNvSpPr>
            <p:nvPr/>
          </p:nvSpPr>
          <p:spPr bwMode="auto">
            <a:xfrm>
              <a:off x="3216" y="2352"/>
              <a:ext cx="144" cy="144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573" name="Line 19"/>
            <p:cNvSpPr>
              <a:spLocks noChangeShapeType="1"/>
            </p:cNvSpPr>
            <p:nvPr/>
          </p:nvSpPr>
          <p:spPr bwMode="auto">
            <a:xfrm>
              <a:off x="3288" y="242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574" name="Rectangle 20"/>
            <p:cNvSpPr>
              <a:spLocks noChangeArrowheads="1"/>
            </p:cNvSpPr>
            <p:nvPr/>
          </p:nvSpPr>
          <p:spPr bwMode="auto">
            <a:xfrm>
              <a:off x="3504" y="2352"/>
              <a:ext cx="144" cy="144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r>
                <a:rPr lang="en-US" altLang="en-US" sz="900">
                  <a:latin typeface="Tahoma" pitchFamily="34" charset="0"/>
                </a:rPr>
                <a:t>E</a:t>
              </a:r>
              <a:endParaRPr lang="en-US" altLang="en-US">
                <a:latin typeface="Tahoma" pitchFamily="34" charset="0"/>
              </a:endParaRPr>
            </a:p>
          </p:txBody>
        </p:sp>
        <p:sp>
          <p:nvSpPr>
            <p:cNvPr id="22575" name="Rectangle 21"/>
            <p:cNvSpPr>
              <a:spLocks noChangeArrowheads="1"/>
            </p:cNvSpPr>
            <p:nvPr/>
          </p:nvSpPr>
          <p:spPr bwMode="auto">
            <a:xfrm>
              <a:off x="3648" y="2352"/>
              <a:ext cx="144" cy="144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r>
                <a:rPr lang="en-US" altLang="en-US" sz="900">
                  <a:latin typeface="Tahoma" pitchFamily="34" charset="0"/>
                </a:rPr>
                <a:t>4</a:t>
              </a:r>
              <a:endParaRPr lang="en-US" altLang="en-US">
                <a:latin typeface="Tahoma" pitchFamily="34" charset="0"/>
              </a:endParaRPr>
            </a:p>
          </p:txBody>
        </p:sp>
        <p:sp>
          <p:nvSpPr>
            <p:cNvPr id="22576" name="Rectangle 22"/>
            <p:cNvSpPr>
              <a:spLocks noChangeArrowheads="1"/>
            </p:cNvSpPr>
            <p:nvPr/>
          </p:nvSpPr>
          <p:spPr bwMode="auto">
            <a:xfrm>
              <a:off x="3792" y="2352"/>
              <a:ext cx="144" cy="144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GB" sz="900">
                  <a:latin typeface="Tahoma" pitchFamily="34" charset="0"/>
                </a:rPr>
                <a:t>X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524000" y="5715000"/>
            <a:ext cx="5257800" cy="228600"/>
            <a:chOff x="720" y="1812"/>
            <a:chExt cx="3312" cy="144"/>
          </a:xfrm>
        </p:grpSpPr>
        <p:sp>
          <p:nvSpPr>
            <p:cNvPr id="22535" name="Rectangle 24"/>
            <p:cNvSpPr>
              <a:spLocks noChangeArrowheads="1"/>
            </p:cNvSpPr>
            <p:nvPr/>
          </p:nvSpPr>
          <p:spPr bwMode="auto">
            <a:xfrm>
              <a:off x="720" y="1812"/>
              <a:ext cx="144" cy="144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r>
                <a:rPr lang="en-US" altLang="en-US" sz="900">
                  <a:latin typeface="Tahoma" pitchFamily="34" charset="0"/>
                </a:rPr>
                <a:t>A</a:t>
              </a:r>
              <a:endParaRPr lang="en-US" altLang="en-US">
                <a:latin typeface="Tahoma" pitchFamily="34" charset="0"/>
              </a:endParaRPr>
            </a:p>
          </p:txBody>
        </p:sp>
        <p:sp>
          <p:nvSpPr>
            <p:cNvPr id="22536" name="Rectangle 25"/>
            <p:cNvSpPr>
              <a:spLocks noChangeArrowheads="1"/>
            </p:cNvSpPr>
            <p:nvPr/>
          </p:nvSpPr>
          <p:spPr bwMode="auto">
            <a:xfrm>
              <a:off x="864" y="1812"/>
              <a:ext cx="144" cy="144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r>
                <a:rPr lang="en-US" altLang="en-US" sz="900">
                  <a:latin typeface="Tahoma" pitchFamily="34" charset="0"/>
                </a:rPr>
                <a:t>1</a:t>
              </a:r>
              <a:endParaRPr lang="en-US" altLang="en-US">
                <a:latin typeface="Tahoma" pitchFamily="34" charset="0"/>
              </a:endParaRPr>
            </a:p>
          </p:txBody>
        </p:sp>
        <p:sp>
          <p:nvSpPr>
            <p:cNvPr id="22537" name="Rectangle 26"/>
            <p:cNvSpPr>
              <a:spLocks noChangeArrowheads="1"/>
            </p:cNvSpPr>
            <p:nvPr/>
          </p:nvSpPr>
          <p:spPr bwMode="auto">
            <a:xfrm>
              <a:off x="1008" y="1812"/>
              <a:ext cx="144" cy="144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538" name="Line 27"/>
            <p:cNvSpPr>
              <a:spLocks noChangeShapeType="1"/>
            </p:cNvSpPr>
            <p:nvPr/>
          </p:nvSpPr>
          <p:spPr bwMode="auto">
            <a:xfrm>
              <a:off x="1080" y="188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539" name="Rectangle 28"/>
            <p:cNvSpPr>
              <a:spLocks noChangeArrowheads="1"/>
            </p:cNvSpPr>
            <p:nvPr/>
          </p:nvSpPr>
          <p:spPr bwMode="auto">
            <a:xfrm>
              <a:off x="1296" y="1812"/>
              <a:ext cx="144" cy="144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r>
                <a:rPr lang="en-US" altLang="en-US" sz="900">
                  <a:latin typeface="Tahoma" pitchFamily="34" charset="0"/>
                </a:rPr>
                <a:t>B</a:t>
              </a:r>
              <a:endParaRPr lang="en-US" altLang="en-US">
                <a:latin typeface="Tahoma" pitchFamily="34" charset="0"/>
              </a:endParaRPr>
            </a:p>
          </p:txBody>
        </p:sp>
        <p:sp>
          <p:nvSpPr>
            <p:cNvPr id="22540" name="Rectangle 29"/>
            <p:cNvSpPr>
              <a:spLocks noChangeArrowheads="1"/>
            </p:cNvSpPr>
            <p:nvPr/>
          </p:nvSpPr>
          <p:spPr bwMode="auto">
            <a:xfrm>
              <a:off x="1440" y="1812"/>
              <a:ext cx="144" cy="144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r>
                <a:rPr lang="en-US" altLang="en-US" sz="900">
                  <a:latin typeface="Tahoma" pitchFamily="34" charset="0"/>
                </a:rPr>
                <a:t>2</a:t>
              </a:r>
              <a:endParaRPr lang="en-US" altLang="en-US">
                <a:latin typeface="Tahoma" pitchFamily="34" charset="0"/>
              </a:endParaRPr>
            </a:p>
          </p:txBody>
        </p:sp>
        <p:sp>
          <p:nvSpPr>
            <p:cNvPr id="22541" name="Rectangle 30"/>
            <p:cNvSpPr>
              <a:spLocks noChangeArrowheads="1"/>
            </p:cNvSpPr>
            <p:nvPr/>
          </p:nvSpPr>
          <p:spPr bwMode="auto">
            <a:xfrm>
              <a:off x="1584" y="1812"/>
              <a:ext cx="144" cy="144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542" name="Line 31"/>
            <p:cNvSpPr>
              <a:spLocks noChangeShapeType="1"/>
            </p:cNvSpPr>
            <p:nvPr/>
          </p:nvSpPr>
          <p:spPr bwMode="auto">
            <a:xfrm>
              <a:off x="1656" y="188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543" name="Rectangle 32"/>
            <p:cNvSpPr>
              <a:spLocks noChangeArrowheads="1"/>
            </p:cNvSpPr>
            <p:nvPr/>
          </p:nvSpPr>
          <p:spPr bwMode="auto">
            <a:xfrm>
              <a:off x="1872" y="1812"/>
              <a:ext cx="144" cy="144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r>
                <a:rPr lang="en-US" altLang="en-US" sz="900">
                  <a:latin typeface="Tahoma" pitchFamily="34" charset="0"/>
                </a:rPr>
                <a:t>C</a:t>
              </a:r>
              <a:endParaRPr lang="en-US" altLang="en-US">
                <a:latin typeface="Tahoma" pitchFamily="34" charset="0"/>
              </a:endParaRPr>
            </a:p>
          </p:txBody>
        </p:sp>
        <p:sp>
          <p:nvSpPr>
            <p:cNvPr id="22544" name="Rectangle 33"/>
            <p:cNvSpPr>
              <a:spLocks noChangeArrowheads="1"/>
            </p:cNvSpPr>
            <p:nvPr/>
          </p:nvSpPr>
          <p:spPr bwMode="auto">
            <a:xfrm>
              <a:off x="2016" y="1812"/>
              <a:ext cx="144" cy="144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r>
                <a:rPr lang="en-US" altLang="en-US" sz="900">
                  <a:latin typeface="Tahoma" pitchFamily="34" charset="0"/>
                </a:rPr>
                <a:t>3</a:t>
              </a:r>
              <a:endParaRPr lang="en-US" altLang="en-US">
                <a:latin typeface="Tahoma" pitchFamily="34" charset="0"/>
              </a:endParaRPr>
            </a:p>
          </p:txBody>
        </p:sp>
        <p:sp>
          <p:nvSpPr>
            <p:cNvPr id="22545" name="Rectangle 34"/>
            <p:cNvSpPr>
              <a:spLocks noChangeArrowheads="1"/>
            </p:cNvSpPr>
            <p:nvPr/>
          </p:nvSpPr>
          <p:spPr bwMode="auto">
            <a:xfrm>
              <a:off x="2160" y="1812"/>
              <a:ext cx="144" cy="144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546" name="Line 35"/>
            <p:cNvSpPr>
              <a:spLocks noChangeShapeType="1"/>
            </p:cNvSpPr>
            <p:nvPr/>
          </p:nvSpPr>
          <p:spPr bwMode="auto">
            <a:xfrm>
              <a:off x="2232" y="188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547" name="Rectangle 36"/>
            <p:cNvSpPr>
              <a:spLocks noChangeArrowheads="1"/>
            </p:cNvSpPr>
            <p:nvPr/>
          </p:nvSpPr>
          <p:spPr bwMode="auto">
            <a:xfrm>
              <a:off x="2448" y="1812"/>
              <a:ext cx="144" cy="144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r>
                <a:rPr lang="en-US" altLang="en-US" sz="900">
                  <a:latin typeface="Tahoma" pitchFamily="34" charset="0"/>
                </a:rPr>
                <a:t>F</a:t>
              </a:r>
              <a:endParaRPr lang="en-US" altLang="en-US">
                <a:latin typeface="Tahoma" pitchFamily="34" charset="0"/>
              </a:endParaRPr>
            </a:p>
          </p:txBody>
        </p:sp>
        <p:sp>
          <p:nvSpPr>
            <p:cNvPr id="22548" name="Rectangle 37"/>
            <p:cNvSpPr>
              <a:spLocks noChangeArrowheads="1"/>
            </p:cNvSpPr>
            <p:nvPr/>
          </p:nvSpPr>
          <p:spPr bwMode="auto">
            <a:xfrm>
              <a:off x="2592" y="1812"/>
              <a:ext cx="144" cy="144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r>
                <a:rPr lang="en-US" altLang="en-US" sz="900">
                  <a:latin typeface="Tahoma" pitchFamily="34" charset="0"/>
                </a:rPr>
                <a:t>4</a:t>
              </a:r>
              <a:endParaRPr lang="en-US" altLang="en-US">
                <a:latin typeface="Tahoma" pitchFamily="34" charset="0"/>
              </a:endParaRPr>
            </a:p>
          </p:txBody>
        </p:sp>
        <p:sp>
          <p:nvSpPr>
            <p:cNvPr id="22549" name="Rectangle 38"/>
            <p:cNvSpPr>
              <a:spLocks noChangeArrowheads="1"/>
            </p:cNvSpPr>
            <p:nvPr/>
          </p:nvSpPr>
          <p:spPr bwMode="auto">
            <a:xfrm>
              <a:off x="2736" y="1812"/>
              <a:ext cx="144" cy="144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550" name="Line 39"/>
            <p:cNvSpPr>
              <a:spLocks noChangeShapeType="1"/>
            </p:cNvSpPr>
            <p:nvPr/>
          </p:nvSpPr>
          <p:spPr bwMode="auto">
            <a:xfrm>
              <a:off x="2808" y="188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551" name="Rectangle 40"/>
            <p:cNvSpPr>
              <a:spLocks noChangeArrowheads="1"/>
            </p:cNvSpPr>
            <p:nvPr/>
          </p:nvSpPr>
          <p:spPr bwMode="auto">
            <a:xfrm>
              <a:off x="3024" y="1812"/>
              <a:ext cx="144" cy="144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r>
                <a:rPr lang="en-US" altLang="en-US" sz="900">
                  <a:latin typeface="Tahoma" pitchFamily="34" charset="0"/>
                </a:rPr>
                <a:t>D</a:t>
              </a:r>
              <a:endParaRPr lang="en-US" altLang="en-US">
                <a:latin typeface="Tahoma" pitchFamily="34" charset="0"/>
              </a:endParaRPr>
            </a:p>
          </p:txBody>
        </p:sp>
        <p:sp>
          <p:nvSpPr>
            <p:cNvPr id="22552" name="Rectangle 41"/>
            <p:cNvSpPr>
              <a:spLocks noChangeArrowheads="1"/>
            </p:cNvSpPr>
            <p:nvPr/>
          </p:nvSpPr>
          <p:spPr bwMode="auto">
            <a:xfrm>
              <a:off x="3168" y="1812"/>
              <a:ext cx="144" cy="144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r>
                <a:rPr lang="en-US" altLang="en-US" sz="900">
                  <a:latin typeface="Tahoma" pitchFamily="34" charset="0"/>
                </a:rPr>
                <a:t>5</a:t>
              </a:r>
              <a:endParaRPr lang="en-US" altLang="en-US">
                <a:latin typeface="Tahoma" pitchFamily="34" charset="0"/>
              </a:endParaRPr>
            </a:p>
          </p:txBody>
        </p:sp>
        <p:sp>
          <p:nvSpPr>
            <p:cNvPr id="22553" name="Rectangle 42"/>
            <p:cNvSpPr>
              <a:spLocks noChangeArrowheads="1"/>
            </p:cNvSpPr>
            <p:nvPr/>
          </p:nvSpPr>
          <p:spPr bwMode="auto">
            <a:xfrm>
              <a:off x="3312" y="1812"/>
              <a:ext cx="144" cy="144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554" name="Line 43"/>
            <p:cNvSpPr>
              <a:spLocks noChangeShapeType="1"/>
            </p:cNvSpPr>
            <p:nvPr/>
          </p:nvSpPr>
          <p:spPr bwMode="auto">
            <a:xfrm>
              <a:off x="3384" y="188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555" name="Rectangle 44"/>
            <p:cNvSpPr>
              <a:spLocks noChangeArrowheads="1"/>
            </p:cNvSpPr>
            <p:nvPr/>
          </p:nvSpPr>
          <p:spPr bwMode="auto">
            <a:xfrm>
              <a:off x="3600" y="1812"/>
              <a:ext cx="144" cy="144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r>
                <a:rPr lang="en-US" altLang="en-US" sz="900">
                  <a:latin typeface="Tahoma" pitchFamily="34" charset="0"/>
                </a:rPr>
                <a:t>E		</a:t>
              </a:r>
              <a:endParaRPr lang="en-US" altLang="en-US">
                <a:latin typeface="Tahoma" pitchFamily="34" charset="0"/>
              </a:endParaRPr>
            </a:p>
          </p:txBody>
        </p:sp>
        <p:sp>
          <p:nvSpPr>
            <p:cNvPr id="22556" name="Rectangle 45"/>
            <p:cNvSpPr>
              <a:spLocks noChangeArrowheads="1"/>
            </p:cNvSpPr>
            <p:nvPr/>
          </p:nvSpPr>
          <p:spPr bwMode="auto">
            <a:xfrm>
              <a:off x="3744" y="1812"/>
              <a:ext cx="144" cy="144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r>
                <a:rPr lang="en-US" altLang="en-US" sz="900">
                  <a:latin typeface="Tahoma" pitchFamily="34" charset="0"/>
                </a:rPr>
                <a:t>6</a:t>
              </a:r>
              <a:endParaRPr lang="en-US" altLang="en-US">
                <a:latin typeface="Tahoma" pitchFamily="34" charset="0"/>
              </a:endParaRPr>
            </a:p>
          </p:txBody>
        </p:sp>
        <p:sp>
          <p:nvSpPr>
            <p:cNvPr id="22557" name="Rectangle 46"/>
            <p:cNvSpPr>
              <a:spLocks noChangeArrowheads="1"/>
            </p:cNvSpPr>
            <p:nvPr/>
          </p:nvSpPr>
          <p:spPr bwMode="auto">
            <a:xfrm>
              <a:off x="3888" y="1812"/>
              <a:ext cx="144" cy="144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r>
                <a:rPr lang="en-US" altLang="en-US" sz="900">
                  <a:latin typeface="Tahoma" pitchFamily="34" charset="0"/>
                </a:rPr>
                <a:t>X</a:t>
              </a:r>
              <a:endParaRPr lang="en-US" altLang="en-US">
                <a:latin typeface="Tahoma" pitchFamily="34" charset="0"/>
              </a:endParaRPr>
            </a:p>
          </p:txBody>
        </p:sp>
      </p:grpSp>
      <p:sp>
        <p:nvSpPr>
          <p:cNvPr id="20486" name="Rectangle 47"/>
          <p:cNvSpPr>
            <a:spLocks noChangeArrowheads="1"/>
          </p:cNvSpPr>
          <p:nvPr/>
        </p:nvSpPr>
        <p:spPr bwMode="auto">
          <a:xfrm>
            <a:off x="1447800" y="5029200"/>
            <a:ext cx="47879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2000">
                <a:latin typeface="+mn-lt"/>
              </a:rPr>
              <a:t>Priority queue after insertion of a new node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4400">
                <a:solidFill>
                  <a:schemeClr val="bg1"/>
                </a:solidFill>
                <a:cs typeface="Arial" charset="0"/>
              </a:rPr>
              <a:t>Array Representation of Priority Queues</a:t>
            </a:r>
          </a:p>
        </p:txBody>
      </p:sp>
      <p:sp>
        <p:nvSpPr>
          <p:cNvPr id="52" name="Text Box 48"/>
          <p:cNvSpPr txBox="1">
            <a:spLocks noChangeArrowheads="1"/>
          </p:cNvSpPr>
          <p:nvPr/>
        </p:nvSpPr>
        <p:spPr bwMode="auto">
          <a:xfrm>
            <a:off x="304800" y="1295400"/>
            <a:ext cx="8534400" cy="502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When arrays are used to implement a priority queue, then a separate queue for each priority number is maintained. </a:t>
            </a:r>
          </a:p>
          <a:p>
            <a:pPr marL="342900" indent="-342900" eaLnBrk="0" hangingPunct="0">
              <a:lnSpc>
                <a:spcPct val="150000"/>
              </a:lnSpc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Each of these queues will be implemented using circular arrays or circular queues. Every individual queue will have its own FRONT and REAR pointers. </a:t>
            </a:r>
          </a:p>
          <a:p>
            <a:pPr marL="342900" indent="-342900" eaLnBrk="0" hangingPunct="0">
              <a:lnSpc>
                <a:spcPct val="150000"/>
              </a:lnSpc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We can use a two-dimensional array for this purpose where each queue will be allocated same amount of space. </a:t>
            </a:r>
          </a:p>
          <a:p>
            <a:pPr marL="342900" indent="-342900" eaLnBrk="0" hangingPunct="0">
              <a:lnSpc>
                <a:spcPct val="150000"/>
              </a:lnSpc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Given the front and rear values of each queue, a two dimensional matrix can be formed.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4800">
                <a:solidFill>
                  <a:schemeClr val="bg1"/>
                </a:solidFill>
                <a:cs typeface="Arial" charset="0"/>
              </a:rPr>
              <a:t>Array Representation of Queues</a:t>
            </a:r>
          </a:p>
        </p:txBody>
      </p:sp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0" y="11430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Queues can be easily represented using linear arrays.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Every queue has front and rear variables that point to the position from where deletions and insertions can be done, respectively.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Consider the queue shown in figure </a:t>
            </a:r>
          </a:p>
        </p:txBody>
      </p:sp>
      <p:sp>
        <p:nvSpPr>
          <p:cNvPr id="8196" name="Rectangle 28"/>
          <p:cNvSpPr>
            <a:spLocks noChangeArrowheads="1"/>
          </p:cNvSpPr>
          <p:nvPr/>
        </p:nvSpPr>
        <p:spPr bwMode="auto">
          <a:xfrm>
            <a:off x="1752600" y="3581400"/>
            <a:ext cx="52562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en-US" altLang="en-US" sz="1000">
                <a:cs typeface="Times New Roman" pitchFamily="18" charset="0"/>
              </a:rPr>
              <a:t>    0               1              2	3              4	       5              6              7             8               9</a:t>
            </a:r>
            <a:endParaRPr lang="en-US" altLang="en-US"/>
          </a:p>
        </p:txBody>
      </p:sp>
      <p:graphicFrame>
        <p:nvGraphicFramePr>
          <p:cNvPr id="11" name="Group 4"/>
          <p:cNvGraphicFramePr>
            <a:graphicFrameLocks noGrp="1"/>
          </p:cNvGraphicFramePr>
          <p:nvPr/>
        </p:nvGraphicFramePr>
        <p:xfrm>
          <a:off x="1752600" y="2971800"/>
          <a:ext cx="5565775" cy="517880"/>
        </p:xfrm>
        <a:graphic>
          <a:graphicData uri="http://schemas.openxmlformats.org/drawingml/2006/table">
            <a:tbl>
              <a:tblPr/>
              <a:tblGrid>
                <a:gridCol w="555625"/>
                <a:gridCol w="555625"/>
                <a:gridCol w="555625"/>
                <a:gridCol w="555625"/>
                <a:gridCol w="557213"/>
                <a:gridCol w="557212"/>
                <a:gridCol w="557213"/>
                <a:gridCol w="557212"/>
                <a:gridCol w="557213"/>
                <a:gridCol w="557212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0" y="3886200"/>
            <a:ext cx="891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Here, front = 0 and rear = 5. </a:t>
            </a:r>
          </a:p>
          <a:p>
            <a:pPr marL="342900" indent="-342900" eaLnBrk="0" hangingPunct="0"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If we want to add one more value in the list say with value 45, then rear would be incremented by 1 and the value would be stored at the position pointed by rear. </a:t>
            </a:r>
          </a:p>
        </p:txBody>
      </p:sp>
      <p:graphicFrame>
        <p:nvGraphicFramePr>
          <p:cNvPr id="13" name="Group 30"/>
          <p:cNvGraphicFramePr>
            <a:graphicFrameLocks noGrp="1"/>
          </p:cNvGraphicFramePr>
          <p:nvPr/>
        </p:nvGraphicFramePr>
        <p:xfrm>
          <a:off x="1752600" y="5699125"/>
          <a:ext cx="5565775" cy="517880"/>
        </p:xfrm>
        <a:graphic>
          <a:graphicData uri="http://schemas.openxmlformats.org/drawingml/2006/table">
            <a:tbl>
              <a:tblPr/>
              <a:tblGrid>
                <a:gridCol w="555625"/>
                <a:gridCol w="555625"/>
                <a:gridCol w="555625"/>
                <a:gridCol w="555625"/>
                <a:gridCol w="557213"/>
                <a:gridCol w="557212"/>
                <a:gridCol w="557213"/>
                <a:gridCol w="557212"/>
                <a:gridCol w="557213"/>
                <a:gridCol w="557212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580" marB="455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8246" name="Rectangle 54"/>
          <p:cNvSpPr>
            <a:spLocks noChangeArrowheads="1"/>
          </p:cNvSpPr>
          <p:nvPr/>
        </p:nvSpPr>
        <p:spPr bwMode="auto">
          <a:xfrm>
            <a:off x="1828800" y="6232525"/>
            <a:ext cx="54768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en-US" altLang="en-US" sz="1000">
                <a:cs typeface="Times New Roman" pitchFamily="18" charset="0"/>
              </a:rPr>
              <a:t>    0               1              2	3              4	       5              6              7             8               9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dirty="0">
                <a:solidFill>
                  <a:schemeClr val="bg1"/>
                </a:solidFill>
              </a:rPr>
              <a:t>Multiple Queues</a:t>
            </a:r>
          </a:p>
        </p:txBody>
      </p:sp>
      <p:sp>
        <p:nvSpPr>
          <p:cNvPr id="24579" name="Rectangle 3"/>
          <p:cNvSpPr txBox="1">
            <a:spLocks noChangeArrowheads="1"/>
          </p:cNvSpPr>
          <p:nvPr/>
        </p:nvSpPr>
        <p:spPr bwMode="auto">
          <a:xfrm>
            <a:off x="0" y="1066800"/>
            <a:ext cx="9067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When implementing a queue using an array, the size of the array must be known in advance.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If the queue is allocated less space, then frequent OVERFLOW conditions will be encountered.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To deal with this problem, the code will have to be modified to reallocate more space for the array, but this results in sheer wastage of memory. Thus, there lies a tradeoff between the frequency of overflows and the space allocated.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A better solution to deal with this problem is to have multiple queues or to have more than one queue in the same array.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One important point to note is that while queue A will grow from left to right, the queue B on the same time will grow from right to left. 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1524000" y="5684838"/>
          <a:ext cx="6400800" cy="533400"/>
        </p:xfrm>
        <a:graphic>
          <a:graphicData uri="http://schemas.openxmlformats.org/drawingml/2006/table">
            <a:tbl>
              <a:tblPr/>
              <a:tblGrid>
                <a:gridCol w="427038"/>
                <a:gridCol w="425450"/>
                <a:gridCol w="427037"/>
                <a:gridCol w="439738"/>
                <a:gridCol w="441325"/>
                <a:gridCol w="2106612"/>
                <a:gridCol w="533400"/>
                <a:gridCol w="457200"/>
                <a:gridCol w="533400"/>
                <a:gridCol w="609600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1676400" y="6248400"/>
            <a:ext cx="7239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en-US" sz="1000" b="1">
                <a:cs typeface="Times New Roman" pitchFamily="18" charset="0"/>
              </a:rPr>
              <a:t>Queue A                                                                                                                                 Queue B</a:t>
            </a:r>
            <a:endParaRPr lang="en-US" altLang="en-US" sz="1200">
              <a:cs typeface="Times New Roman" pitchFamily="18" charset="0"/>
            </a:endParaRPr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1752600" y="5410200"/>
            <a:ext cx="685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en-US" altLang="en-US" sz="1400">
                <a:latin typeface="Tahoma" pitchFamily="34" charset="0"/>
              </a:rPr>
              <a:t>0    1     2      3       4     ……………………………….    n-4      n-3    n-2     n-1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4800">
                <a:solidFill>
                  <a:schemeClr val="bg1"/>
                </a:solidFill>
                <a:cs typeface="Arial" charset="0"/>
              </a:rPr>
              <a:t>Applications of Queues</a:t>
            </a:r>
          </a:p>
        </p:txBody>
      </p:sp>
      <p:sp>
        <p:nvSpPr>
          <p:cNvPr id="46083" name="Rectangle 3"/>
          <p:cNvSpPr txBox="1">
            <a:spLocks noChangeArrowheads="1"/>
          </p:cNvSpPr>
          <p:nvPr/>
        </p:nvSpPr>
        <p:spPr bwMode="auto">
          <a:xfrm>
            <a:off x="0" y="1066800"/>
            <a:ext cx="9067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buFontTx/>
              <a:buChar char="•"/>
            </a:pPr>
            <a:r>
              <a:rPr lang="en-US" altLang="en-US" sz="2400">
                <a:latin typeface="Calibri" pitchFamily="34" charset="0"/>
              </a:rPr>
              <a:t>Queues are widely used as waiting lists for a single shared resource like printer, disk, CPU.</a:t>
            </a:r>
          </a:p>
          <a:p>
            <a:pPr marL="342900" indent="-342900">
              <a:lnSpc>
                <a:spcPct val="110000"/>
              </a:lnSpc>
              <a:buFontTx/>
              <a:buChar char="•"/>
            </a:pPr>
            <a:r>
              <a:rPr lang="en-US" altLang="en-US" sz="2400">
                <a:latin typeface="Calibri" pitchFamily="34" charset="0"/>
              </a:rPr>
              <a:t>Queues are used to transfer data asynchronously  e.g., pipes, file IO, sockets.</a:t>
            </a:r>
          </a:p>
          <a:p>
            <a:pPr marL="342900" indent="-342900">
              <a:lnSpc>
                <a:spcPct val="110000"/>
              </a:lnSpc>
              <a:buFontTx/>
              <a:buChar char="•"/>
            </a:pPr>
            <a:r>
              <a:rPr lang="en-US" altLang="en-US" sz="2400">
                <a:latin typeface="Calibri" pitchFamily="34" charset="0"/>
              </a:rPr>
              <a:t> Queues are used as buffers on MP3 players and portable CD players, iPod playlist.</a:t>
            </a:r>
          </a:p>
          <a:p>
            <a:pPr marL="342900" indent="-342900">
              <a:lnSpc>
                <a:spcPct val="110000"/>
              </a:lnSpc>
              <a:buFontTx/>
              <a:buChar char="•"/>
            </a:pPr>
            <a:r>
              <a:rPr lang="en-US" altLang="en-US" sz="2400">
                <a:latin typeface="Calibri" pitchFamily="34" charset="0"/>
              </a:rPr>
              <a:t>Queues are used in Playlist for jukebox to add songs to the end, play from the front of the list.</a:t>
            </a:r>
          </a:p>
          <a:p>
            <a:pPr marL="342900" indent="-342900">
              <a:lnSpc>
                <a:spcPct val="110000"/>
              </a:lnSpc>
              <a:buFontTx/>
              <a:buChar char="•"/>
            </a:pPr>
            <a:r>
              <a:rPr lang="en-US" altLang="en-US" sz="2400">
                <a:latin typeface="Calibri" pitchFamily="34" charset="0"/>
              </a:rPr>
              <a:t>Queues are used in OS for handling interrupts. When programming a real-time system that can be interrupted, for ex, by a mouse click, it is necessary to process the interrupts  immediately before proceeding with the current job. If the interrupts have to be handled in the order of arrival, then a FIFO queue is the appropriate data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4800">
                <a:solidFill>
                  <a:schemeClr val="bg1"/>
                </a:solidFill>
                <a:cs typeface="Arial" charset="0"/>
              </a:rPr>
              <a:t>Array Representation of Queues</a:t>
            </a:r>
          </a:p>
        </p:txBody>
      </p:sp>
      <p:sp>
        <p:nvSpPr>
          <p:cNvPr id="9219" name="Rectangle 3"/>
          <p:cNvSpPr txBox="1">
            <a:spLocks noChangeArrowheads="1"/>
          </p:cNvSpPr>
          <p:nvPr/>
        </p:nvSpPr>
        <p:spPr bwMode="auto">
          <a:xfrm>
            <a:off x="152400" y="121920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6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Now, front = 0 and rear = 6. Every time a new element has to be added, we will repeat the same procedure. 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Now, if we want to delete an element from the queue, then the value of front will be incremented. Deletions are done from only this end of the queue. </a:t>
            </a:r>
          </a:p>
        </p:txBody>
      </p:sp>
      <p:graphicFrame>
        <p:nvGraphicFramePr>
          <p:cNvPr id="16" name="Group 6"/>
          <p:cNvGraphicFramePr>
            <a:graphicFrameLocks noGrp="1"/>
          </p:cNvGraphicFramePr>
          <p:nvPr/>
        </p:nvGraphicFramePr>
        <p:xfrm>
          <a:off x="1752600" y="4572000"/>
          <a:ext cx="5565775" cy="519112"/>
        </p:xfrm>
        <a:graphic>
          <a:graphicData uri="http://schemas.openxmlformats.org/drawingml/2006/table">
            <a:tbl>
              <a:tblPr/>
              <a:tblGrid>
                <a:gridCol w="555625"/>
                <a:gridCol w="555625"/>
                <a:gridCol w="555625"/>
                <a:gridCol w="555625"/>
                <a:gridCol w="557213"/>
                <a:gridCol w="557212"/>
                <a:gridCol w="557213"/>
                <a:gridCol w="557212"/>
                <a:gridCol w="557213"/>
                <a:gridCol w="557212"/>
              </a:tblGrid>
              <a:tr h="5191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758" marB="4575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758" marB="4575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758" marB="4575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758" marB="4575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758" marB="4575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758" marB="4575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marT="45758" marB="4575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758" marB="4575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758" marB="4575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" charset="0"/>
                      </a:endParaRPr>
                    </a:p>
                  </a:txBody>
                  <a:tcPr marT="45758" marB="4575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9244" name="Rectangle 30"/>
          <p:cNvSpPr>
            <a:spLocks noChangeArrowheads="1"/>
          </p:cNvSpPr>
          <p:nvPr/>
        </p:nvSpPr>
        <p:spPr bwMode="auto">
          <a:xfrm>
            <a:off x="1905000" y="5181600"/>
            <a:ext cx="51546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en-US" altLang="en-US" sz="1000" b="1">
                <a:cs typeface="Times New Roman" pitchFamily="18" charset="0"/>
              </a:rPr>
              <a:t>    0               1              2	3              4	       5              6              7             8               9</a:t>
            </a:r>
            <a:endParaRPr lang="en-US" altLang="en-US" b="1"/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304800" y="5486400"/>
            <a:ext cx="4572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Now, front = 1 and rear = 6.</a:t>
            </a:r>
          </a:p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endParaRPr lang="en-US" altLang="en-US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4800">
                <a:solidFill>
                  <a:schemeClr val="bg1"/>
                </a:solidFill>
                <a:cs typeface="Arial" charset="0"/>
              </a:rPr>
              <a:t>Array Representation of Queues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04800" y="1219200"/>
            <a:ext cx="88392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285750" indent="-285750" eaLnBrk="0" hangingPunct="0">
              <a:lnSpc>
                <a:spcPct val="130000"/>
              </a:lnSpc>
              <a:buFont typeface="Arial" charset="0"/>
              <a:buChar char="•"/>
            </a:pPr>
            <a:r>
              <a:rPr lang="en-US" altLang="en-US" sz="2400" dirty="0">
                <a:latin typeface="Calibri" pitchFamily="34" charset="0"/>
                <a:cs typeface="Times New Roman" pitchFamily="18" charset="0"/>
              </a:rPr>
              <a:t>Before inserting an element in the queue we must check for overflow conditions. </a:t>
            </a:r>
          </a:p>
          <a:p>
            <a:pPr marL="285750" indent="-285750" eaLnBrk="0" hangingPunct="0">
              <a:lnSpc>
                <a:spcPct val="130000"/>
              </a:lnSpc>
              <a:buFont typeface="Arial" charset="0"/>
              <a:buChar char="•"/>
            </a:pPr>
            <a:r>
              <a:rPr lang="en-US" altLang="en-US" sz="2400" dirty="0">
                <a:latin typeface="Calibri" pitchFamily="34" charset="0"/>
                <a:cs typeface="Times New Roman" pitchFamily="18" charset="0"/>
              </a:rPr>
              <a:t>An overflow occurs when we try to insert an element into a queue that is already full, i.e.  when rear = MAX – 1, where MAX specifies the maximum number of elements that the queue can hold. </a:t>
            </a:r>
          </a:p>
          <a:p>
            <a:pPr marL="285750" indent="-285750" eaLnBrk="0" hangingPunct="0">
              <a:lnSpc>
                <a:spcPct val="130000"/>
              </a:lnSpc>
              <a:buFont typeface="Arial" charset="0"/>
              <a:buChar char="•"/>
            </a:pPr>
            <a:r>
              <a:rPr lang="en-US" altLang="en-US" sz="2400" dirty="0">
                <a:latin typeface="Calibri" pitchFamily="34" charset="0"/>
                <a:cs typeface="Times New Roman" pitchFamily="18" charset="0"/>
              </a:rPr>
              <a:t>Similarly, before deleting an element from the queue, we must check for underflow condition. </a:t>
            </a:r>
          </a:p>
          <a:p>
            <a:pPr marL="285750" indent="-285750" eaLnBrk="0" hangingPunct="0">
              <a:lnSpc>
                <a:spcPct val="130000"/>
              </a:lnSpc>
              <a:buFont typeface="Arial" charset="0"/>
              <a:buChar char="•"/>
            </a:pPr>
            <a:r>
              <a:rPr lang="en-US" altLang="en-US" sz="2400" dirty="0">
                <a:latin typeface="Calibri" pitchFamily="34" charset="0"/>
                <a:cs typeface="Times New Roman" pitchFamily="18" charset="0"/>
              </a:rPr>
              <a:t>An underflow occurs when we try to delete an element from a queue that is already empty. If front = -1 and rear = -1, this means there is no element in the queue. </a:t>
            </a:r>
            <a:endParaRPr lang="en-US" alt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4800">
                <a:solidFill>
                  <a:schemeClr val="bg1"/>
                </a:solidFill>
                <a:cs typeface="Arial" charset="0"/>
              </a:rPr>
              <a:t>Algorithm for Insertion Operation</a:t>
            </a:r>
          </a:p>
        </p:txBody>
      </p:sp>
      <p:sp>
        <p:nvSpPr>
          <p:cNvPr id="11267" name="AutoShape 3"/>
          <p:cNvSpPr>
            <a:spLocks noChangeArrowheads="1"/>
          </p:cNvSpPr>
          <p:nvPr/>
        </p:nvSpPr>
        <p:spPr bwMode="auto">
          <a:xfrm>
            <a:off x="1143000" y="1676400"/>
            <a:ext cx="6705600" cy="3581400"/>
          </a:xfrm>
          <a:prstGeom prst="bevel">
            <a:avLst>
              <a:gd name="adj" fmla="val 12500"/>
            </a:avLst>
          </a:pr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altLang="en-US" sz="1400" b="1">
                <a:latin typeface="Courier New" pitchFamily="49" charset="0"/>
              </a:rPr>
              <a:t>Algorithm to insert an element in a queue</a:t>
            </a:r>
          </a:p>
          <a:p>
            <a:pPr eaLnBrk="0" hangingPunct="0"/>
            <a:r>
              <a:rPr lang="en-US" altLang="en-US" sz="1400" b="1">
                <a:latin typeface="Courier New" pitchFamily="49" charset="0"/>
              </a:rPr>
              <a:t>Step 1: IF REAR=MAX-1, then;</a:t>
            </a:r>
          </a:p>
          <a:p>
            <a:pPr eaLnBrk="0" hangingPunct="0"/>
            <a:r>
              <a:rPr lang="en-US" altLang="en-US" sz="1400" b="1">
                <a:latin typeface="Courier New" pitchFamily="49" charset="0"/>
              </a:rPr>
              <a:t>	    Write OVERFLOW</a:t>
            </a:r>
          </a:p>
          <a:p>
            <a:pPr eaLnBrk="0" hangingPunct="0"/>
            <a:r>
              <a:rPr lang="en-US" altLang="en-US" sz="1400" b="1">
                <a:latin typeface="Courier New" pitchFamily="49" charset="0"/>
              </a:rPr>
              <a:t>             Goto Step 4</a:t>
            </a:r>
          </a:p>
          <a:p>
            <a:pPr eaLnBrk="0" hangingPunct="0"/>
            <a:r>
              <a:rPr lang="en-US" altLang="en-US" sz="1400" b="1">
                <a:latin typeface="Courier New" pitchFamily="49" charset="0"/>
              </a:rPr>
              <a:t>        [END OF IF]</a:t>
            </a:r>
          </a:p>
          <a:p>
            <a:pPr eaLnBrk="0" hangingPunct="0"/>
            <a:r>
              <a:rPr lang="en-US" altLang="en-US" sz="1400" b="1">
                <a:latin typeface="Courier New" pitchFamily="49" charset="0"/>
              </a:rPr>
              <a:t>Step 2: IF FRONT == -1 and REAR = -1, then</a:t>
            </a:r>
          </a:p>
          <a:p>
            <a:pPr eaLnBrk="0" hangingPunct="0"/>
            <a:r>
              <a:rPr lang="en-US" altLang="en-US" sz="1400" b="1">
                <a:latin typeface="Courier New" pitchFamily="49" charset="0"/>
              </a:rPr>
              <a:t>	    SET FRONT = REAR = 0</a:t>
            </a:r>
          </a:p>
          <a:p>
            <a:pPr eaLnBrk="0" hangingPunct="0"/>
            <a:r>
              <a:rPr lang="en-US" altLang="en-US" sz="1400" b="1">
                <a:latin typeface="Courier New" pitchFamily="49" charset="0"/>
              </a:rPr>
              <a:t>        ELSE</a:t>
            </a:r>
          </a:p>
          <a:p>
            <a:pPr eaLnBrk="0" hangingPunct="0"/>
            <a:r>
              <a:rPr lang="en-US" altLang="en-US" sz="1400" b="1">
                <a:latin typeface="Courier New" pitchFamily="49" charset="0"/>
              </a:rPr>
              <a:t>	    SET REAR = REAR + 1</a:t>
            </a:r>
          </a:p>
          <a:p>
            <a:pPr eaLnBrk="0" hangingPunct="0"/>
            <a:r>
              <a:rPr lang="en-US" altLang="en-US" sz="1400" b="1">
                <a:latin typeface="Courier New" pitchFamily="49" charset="0"/>
              </a:rPr>
              <a:t>        [END OF IF]</a:t>
            </a:r>
          </a:p>
          <a:p>
            <a:pPr eaLnBrk="0" hangingPunct="0"/>
            <a:r>
              <a:rPr lang="en-US" altLang="en-US" sz="1400" b="1">
                <a:latin typeface="Courier New" pitchFamily="49" charset="0"/>
              </a:rPr>
              <a:t>Step 3: SET QUEUE[REAR] = NUM</a:t>
            </a:r>
          </a:p>
          <a:p>
            <a:pPr eaLnBrk="0" hangingPunct="0"/>
            <a:r>
              <a:rPr lang="en-US" altLang="en-US" sz="1400" b="1">
                <a:latin typeface="Courier New" pitchFamily="49" charset="0"/>
              </a:rPr>
              <a:t>Step 4: Exit</a:t>
            </a:r>
          </a:p>
          <a:p>
            <a:pPr eaLnBrk="0" hangingPunct="0"/>
            <a:endParaRPr lang="en-US" altLang="en-US" sz="1400" b="1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4800">
                <a:solidFill>
                  <a:schemeClr val="bg1"/>
                </a:solidFill>
                <a:cs typeface="Arial" charset="0"/>
              </a:rPr>
              <a:t>Algorithm for Deletion Operation</a:t>
            </a:r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1295400" y="1905000"/>
            <a:ext cx="6705600" cy="3200400"/>
          </a:xfrm>
          <a:prstGeom prst="bevel">
            <a:avLst>
              <a:gd name="adj" fmla="val 12500"/>
            </a:avLst>
          </a:pr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altLang="en-US" sz="1400" b="1">
                <a:latin typeface="Courier New" pitchFamily="49" charset="0"/>
              </a:rPr>
              <a:t>Algorithm to delete an element from a queue</a:t>
            </a:r>
          </a:p>
          <a:p>
            <a:pPr eaLnBrk="0" hangingPunct="0"/>
            <a:r>
              <a:rPr lang="en-US" altLang="en-US" sz="1400" b="1">
                <a:latin typeface="Courier New" pitchFamily="49" charset="0"/>
              </a:rPr>
              <a:t>Step 1: IF FRONT = -1 OR FRONT &gt; REAR, then</a:t>
            </a:r>
          </a:p>
          <a:p>
            <a:pPr eaLnBrk="0" hangingPunct="0"/>
            <a:r>
              <a:rPr lang="en-US" altLang="en-US" sz="1400" b="1">
                <a:latin typeface="Courier New" pitchFamily="49" charset="0"/>
              </a:rPr>
              <a:t>		Write UNDERFLOW</a:t>
            </a:r>
          </a:p>
          <a:p>
            <a:pPr eaLnBrk="0" hangingPunct="0"/>
            <a:r>
              <a:rPr lang="en-US" altLang="en-US" sz="1400" b="1">
                <a:latin typeface="Courier New" pitchFamily="49" charset="0"/>
              </a:rPr>
              <a:t>                 Goto Step 2</a:t>
            </a:r>
          </a:p>
          <a:p>
            <a:pPr eaLnBrk="0" hangingPunct="0"/>
            <a:r>
              <a:rPr lang="en-US" altLang="en-US" sz="1400" b="1">
                <a:latin typeface="Courier New" pitchFamily="49" charset="0"/>
              </a:rPr>
              <a:t>        ELSE </a:t>
            </a:r>
          </a:p>
          <a:p>
            <a:pPr eaLnBrk="0" hangingPunct="0"/>
            <a:r>
              <a:rPr lang="en-US" altLang="en-US" sz="1400" b="1">
                <a:latin typeface="Courier New" pitchFamily="49" charset="0"/>
              </a:rPr>
              <a:t>		SET VAL = QUEUE[FRONT]</a:t>
            </a:r>
          </a:p>
          <a:p>
            <a:pPr eaLnBrk="0" hangingPunct="0"/>
            <a:r>
              <a:rPr lang="en-US" altLang="en-US" sz="1400" b="1">
                <a:latin typeface="Courier New" pitchFamily="49" charset="0"/>
              </a:rPr>
              <a:t>                 SET FRONT = FRONT + 1</a:t>
            </a:r>
          </a:p>
          <a:p>
            <a:pPr eaLnBrk="0" hangingPunct="0"/>
            <a:r>
              <a:rPr lang="en-US" altLang="en-US" sz="1400" b="1">
                <a:latin typeface="Courier New" pitchFamily="49" charset="0"/>
              </a:rPr>
              <a:t>		</a:t>
            </a:r>
          </a:p>
          <a:p>
            <a:pPr eaLnBrk="0" hangingPunct="0"/>
            <a:r>
              <a:rPr lang="en-US" altLang="en-US" sz="1400" b="1">
                <a:latin typeface="Courier New" pitchFamily="49" charset="0"/>
              </a:rPr>
              <a:t>       [END OF IF]</a:t>
            </a:r>
          </a:p>
          <a:p>
            <a:pPr eaLnBrk="0" hangingPunct="0"/>
            <a:r>
              <a:rPr lang="en-US" altLang="en-US" sz="1400" b="1">
                <a:latin typeface="Courier New" pitchFamily="49" charset="0"/>
              </a:rPr>
              <a:t>Step 2: Exit</a:t>
            </a:r>
            <a:endParaRPr lang="en-US" altLang="en-US" sz="1400" b="1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4800">
                <a:solidFill>
                  <a:schemeClr val="bg1"/>
                </a:solidFill>
                <a:cs typeface="Arial" charset="0"/>
              </a:rPr>
              <a:t>Linked Representation of Queues</a:t>
            </a:r>
          </a:p>
        </p:txBody>
      </p:sp>
      <p:sp>
        <p:nvSpPr>
          <p:cNvPr id="16387" name="Rectangle 3"/>
          <p:cNvSpPr txBox="1">
            <a:spLocks noChangeArrowheads="1"/>
          </p:cNvSpPr>
          <p:nvPr/>
        </p:nvSpPr>
        <p:spPr bwMode="auto">
          <a:xfrm>
            <a:off x="0" y="1143000"/>
            <a:ext cx="8991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>
                <a:latin typeface="Calibri" pitchFamily="34" charset="0"/>
              </a:rPr>
              <a:t>In a linked queue, every element has two parts: one that stores data and the other that stores the address of the next element.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>
                <a:latin typeface="Calibri" pitchFamily="34" charset="0"/>
              </a:rPr>
              <a:t>The START pointer of the linked list is used as FRONT.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>
                <a:latin typeface="Calibri" pitchFamily="34" charset="0"/>
              </a:rPr>
              <a:t>We will also use another pointer called REAR which will store the address of the last element in the queue.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>
                <a:latin typeface="Calibri" pitchFamily="34" charset="0"/>
              </a:rPr>
              <a:t>All insertions will be done at the rear end and all the deletions will be done at the front end.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>
                <a:latin typeface="Calibri" pitchFamily="34" charset="0"/>
              </a:rPr>
              <a:t>If FRONT = REAR = NULL, then it indicates that the queue is empty. 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2362200" y="5105400"/>
            <a:ext cx="4652963" cy="833438"/>
            <a:chOff x="1488" y="3216"/>
            <a:chExt cx="2931" cy="525"/>
          </a:xfrm>
        </p:grpSpPr>
        <p:grpSp>
          <p:nvGrpSpPr>
            <p:cNvPr id="3" name="Group 77"/>
            <p:cNvGrpSpPr>
              <a:grpSpLocks/>
            </p:cNvGrpSpPr>
            <p:nvPr/>
          </p:nvGrpSpPr>
          <p:grpSpPr bwMode="auto">
            <a:xfrm>
              <a:off x="1488" y="3216"/>
              <a:ext cx="2880" cy="160"/>
              <a:chOff x="1488" y="2816"/>
              <a:chExt cx="2880" cy="160"/>
            </a:xfrm>
          </p:grpSpPr>
          <p:sp>
            <p:nvSpPr>
              <p:cNvPr id="17466" name="Rectangle 4"/>
              <p:cNvSpPr>
                <a:spLocks noChangeArrowheads="1"/>
              </p:cNvSpPr>
              <p:nvPr/>
            </p:nvSpPr>
            <p:spPr bwMode="auto">
              <a:xfrm>
                <a:off x="1488" y="2832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>
                    <a:latin typeface="Tahoma" pitchFamily="34" charset="0"/>
                  </a:rPr>
                  <a:t>1</a:t>
                </a:r>
                <a:endParaRPr lang="en-US" altLang="en-US">
                  <a:latin typeface="Tahoma" pitchFamily="34" charset="0"/>
                </a:endParaRPr>
              </a:p>
            </p:txBody>
          </p:sp>
          <p:sp>
            <p:nvSpPr>
              <p:cNvPr id="17467" name="Rectangle 5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468" name="Line 6"/>
              <p:cNvSpPr>
                <a:spLocks noChangeShapeType="1"/>
              </p:cNvSpPr>
              <p:nvPr/>
            </p:nvSpPr>
            <p:spPr bwMode="auto">
              <a:xfrm>
                <a:off x="1704" y="2904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69" name="Rectangle 7"/>
              <p:cNvSpPr>
                <a:spLocks noChangeArrowheads="1"/>
              </p:cNvSpPr>
              <p:nvPr/>
            </p:nvSpPr>
            <p:spPr bwMode="auto">
              <a:xfrm>
                <a:off x="1920" y="2832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>
                    <a:latin typeface="Tahoma" pitchFamily="34" charset="0"/>
                  </a:rPr>
                  <a:t>7</a:t>
                </a:r>
                <a:endParaRPr lang="en-US" altLang="en-US">
                  <a:latin typeface="Tahoma" pitchFamily="34" charset="0"/>
                </a:endParaRPr>
              </a:p>
            </p:txBody>
          </p:sp>
          <p:sp>
            <p:nvSpPr>
              <p:cNvPr id="17470" name="Rectangle 8"/>
              <p:cNvSpPr>
                <a:spLocks noChangeArrowheads="1"/>
              </p:cNvSpPr>
              <p:nvPr/>
            </p:nvSpPr>
            <p:spPr bwMode="auto">
              <a:xfrm>
                <a:off x="2064" y="2832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471" name="Line 9"/>
              <p:cNvSpPr>
                <a:spLocks noChangeShapeType="1"/>
              </p:cNvSpPr>
              <p:nvPr/>
            </p:nvSpPr>
            <p:spPr bwMode="auto">
              <a:xfrm>
                <a:off x="2136" y="2904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72" name="Rectangle 10"/>
              <p:cNvSpPr>
                <a:spLocks noChangeArrowheads="1"/>
              </p:cNvSpPr>
              <p:nvPr/>
            </p:nvSpPr>
            <p:spPr bwMode="auto">
              <a:xfrm>
                <a:off x="2352" y="2832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>
                    <a:latin typeface="Tahoma" pitchFamily="34" charset="0"/>
                  </a:rPr>
                  <a:t>3</a:t>
                </a:r>
                <a:endParaRPr lang="en-US" altLang="en-US">
                  <a:latin typeface="Tahoma" pitchFamily="34" charset="0"/>
                </a:endParaRPr>
              </a:p>
            </p:txBody>
          </p:sp>
          <p:sp>
            <p:nvSpPr>
              <p:cNvPr id="17473" name="Rectangle 11"/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474" name="Line 12"/>
              <p:cNvSpPr>
                <a:spLocks noChangeShapeType="1"/>
              </p:cNvSpPr>
              <p:nvPr/>
            </p:nvSpPr>
            <p:spPr bwMode="auto">
              <a:xfrm>
                <a:off x="2568" y="2904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75" name="Rectangle 13"/>
              <p:cNvSpPr>
                <a:spLocks noChangeArrowheads="1"/>
              </p:cNvSpPr>
              <p:nvPr/>
            </p:nvSpPr>
            <p:spPr bwMode="auto">
              <a:xfrm>
                <a:off x="2784" y="2832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>
                    <a:latin typeface="Tahoma" pitchFamily="34" charset="0"/>
                  </a:rPr>
                  <a:t>4</a:t>
                </a:r>
                <a:endParaRPr lang="en-US" altLang="en-US">
                  <a:latin typeface="Tahoma" pitchFamily="34" charset="0"/>
                </a:endParaRPr>
              </a:p>
            </p:txBody>
          </p:sp>
          <p:sp>
            <p:nvSpPr>
              <p:cNvPr id="17476" name="Rectangle 14"/>
              <p:cNvSpPr>
                <a:spLocks noChangeArrowheads="1"/>
              </p:cNvSpPr>
              <p:nvPr/>
            </p:nvSpPr>
            <p:spPr bwMode="auto">
              <a:xfrm>
                <a:off x="2928" y="2832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477" name="Line 15"/>
              <p:cNvSpPr>
                <a:spLocks noChangeShapeType="1"/>
              </p:cNvSpPr>
              <p:nvPr/>
            </p:nvSpPr>
            <p:spPr bwMode="auto">
              <a:xfrm>
                <a:off x="3000" y="2904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78" name="Rectangle 16"/>
              <p:cNvSpPr>
                <a:spLocks noChangeArrowheads="1"/>
              </p:cNvSpPr>
              <p:nvPr/>
            </p:nvSpPr>
            <p:spPr bwMode="auto">
              <a:xfrm>
                <a:off x="3216" y="2832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>
                    <a:latin typeface="Tahoma" pitchFamily="34" charset="0"/>
                  </a:rPr>
                  <a:t>2</a:t>
                </a:r>
                <a:endParaRPr lang="en-US" altLang="en-US">
                  <a:latin typeface="Tahoma" pitchFamily="34" charset="0"/>
                </a:endParaRPr>
              </a:p>
            </p:txBody>
          </p:sp>
          <p:sp>
            <p:nvSpPr>
              <p:cNvPr id="17479" name="Rectangle 17"/>
              <p:cNvSpPr>
                <a:spLocks noChangeArrowheads="1"/>
              </p:cNvSpPr>
              <p:nvPr/>
            </p:nvSpPr>
            <p:spPr bwMode="auto">
              <a:xfrm>
                <a:off x="3360" y="2832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480" name="Line 18"/>
              <p:cNvSpPr>
                <a:spLocks noChangeShapeType="1"/>
              </p:cNvSpPr>
              <p:nvPr/>
            </p:nvSpPr>
            <p:spPr bwMode="auto">
              <a:xfrm>
                <a:off x="3432" y="2904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81" name="Rectangle 19"/>
              <p:cNvSpPr>
                <a:spLocks noChangeArrowheads="1"/>
              </p:cNvSpPr>
              <p:nvPr/>
            </p:nvSpPr>
            <p:spPr bwMode="auto">
              <a:xfrm>
                <a:off x="3648" y="2832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>
                    <a:latin typeface="Tahoma" pitchFamily="34" charset="0"/>
                  </a:rPr>
                  <a:t>6</a:t>
                </a:r>
                <a:endParaRPr lang="en-US" altLang="en-US">
                  <a:latin typeface="Tahoma" pitchFamily="34" charset="0"/>
                </a:endParaRPr>
              </a:p>
            </p:txBody>
          </p:sp>
          <p:sp>
            <p:nvSpPr>
              <p:cNvPr id="17482" name="Rectangle 20"/>
              <p:cNvSpPr>
                <a:spLocks noChangeArrowheads="1"/>
              </p:cNvSpPr>
              <p:nvPr/>
            </p:nvSpPr>
            <p:spPr bwMode="auto">
              <a:xfrm>
                <a:off x="3792" y="2832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altLang="en-US">
                  <a:latin typeface="Tahoma" pitchFamily="34" charset="0"/>
                </a:endParaRPr>
              </a:p>
            </p:txBody>
          </p:sp>
          <p:sp>
            <p:nvSpPr>
              <p:cNvPr id="17483" name="Line 21"/>
              <p:cNvSpPr>
                <a:spLocks noChangeShapeType="1"/>
              </p:cNvSpPr>
              <p:nvPr/>
            </p:nvSpPr>
            <p:spPr bwMode="auto">
              <a:xfrm>
                <a:off x="3864" y="2913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84" name="Rectangle 22"/>
              <p:cNvSpPr>
                <a:spLocks noChangeArrowheads="1"/>
              </p:cNvSpPr>
              <p:nvPr/>
            </p:nvSpPr>
            <p:spPr bwMode="auto">
              <a:xfrm>
                <a:off x="4080" y="2816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000">
                    <a:latin typeface="Tahoma" pitchFamily="34" charset="0"/>
                  </a:rPr>
                  <a:t>5</a:t>
                </a:r>
                <a:endParaRPr lang="en-US" altLang="en-US">
                  <a:latin typeface="Tahoma" pitchFamily="34" charset="0"/>
                </a:endParaRPr>
              </a:p>
            </p:txBody>
          </p:sp>
          <p:sp>
            <p:nvSpPr>
              <p:cNvPr id="17485" name="Rectangle 23"/>
              <p:cNvSpPr>
                <a:spLocks noChangeArrowheads="1"/>
              </p:cNvSpPr>
              <p:nvPr/>
            </p:nvSpPr>
            <p:spPr bwMode="auto">
              <a:xfrm>
                <a:off x="4224" y="2816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900" b="1">
                    <a:latin typeface="Tahoma" pitchFamily="34" charset="0"/>
                  </a:rPr>
                  <a:t>X</a:t>
                </a:r>
                <a:endParaRPr lang="en-US" altLang="en-US">
                  <a:latin typeface="Tahoma" pitchFamily="34" charset="0"/>
                </a:endParaRPr>
              </a:p>
            </p:txBody>
          </p:sp>
        </p:grpSp>
        <p:sp>
          <p:nvSpPr>
            <p:cNvPr id="17413" name="Rectangle 24"/>
            <p:cNvSpPr>
              <a:spLocks noChangeArrowheads="1"/>
            </p:cNvSpPr>
            <p:nvPr/>
          </p:nvSpPr>
          <p:spPr bwMode="auto">
            <a:xfrm>
              <a:off x="1488" y="3501"/>
              <a:ext cx="469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en-US" sz="1000">
                  <a:latin typeface="Tahoma" pitchFamily="34" charset="0"/>
                </a:rPr>
                <a:t> </a:t>
              </a:r>
              <a:r>
                <a:rPr lang="en-US" altLang="en-US" sz="1000" b="1">
                  <a:latin typeface="Tahoma" pitchFamily="34" charset="0"/>
                </a:rPr>
                <a:t>FRONT</a:t>
              </a:r>
              <a:r>
                <a:rPr lang="en-US" altLang="en-US">
                  <a:latin typeface="Tahoma" pitchFamily="34" charset="0"/>
                </a:rPr>
                <a:t> </a:t>
              </a:r>
            </a:p>
          </p:txBody>
        </p:sp>
        <p:sp>
          <p:nvSpPr>
            <p:cNvPr id="17414" name="Rectangle 25"/>
            <p:cNvSpPr>
              <a:spLocks noChangeArrowheads="1"/>
            </p:cNvSpPr>
            <p:nvPr/>
          </p:nvSpPr>
          <p:spPr bwMode="auto">
            <a:xfrm>
              <a:off x="4032" y="3504"/>
              <a:ext cx="387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en-US" sz="1000" b="1">
                  <a:latin typeface="Tahoma" pitchFamily="34" charset="0"/>
                </a:rPr>
                <a:t>REAR</a:t>
              </a:r>
              <a:r>
                <a:rPr lang="en-US" altLang="en-US">
                  <a:latin typeface="Tahoma" pitchFamily="34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4400">
                <a:solidFill>
                  <a:schemeClr val="bg1"/>
                </a:solidFill>
                <a:cs typeface="Arial" charset="0"/>
              </a:rPr>
              <a:t>Inserting an Element in a Linked Queue</a:t>
            </a:r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533400" y="1447800"/>
            <a:ext cx="8077200" cy="4191000"/>
          </a:xfrm>
          <a:prstGeom prst="bevel">
            <a:avLst>
              <a:gd name="adj" fmla="val 12500"/>
            </a:avLst>
          </a:pr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altLang="en-US" sz="1400" b="1" dirty="0">
                <a:latin typeface="Courier New" pitchFamily="49" charset="0"/>
              </a:rPr>
              <a:t>Algorithm to insert an element in a linked queue</a:t>
            </a:r>
          </a:p>
          <a:p>
            <a:pPr eaLnBrk="0" hangingPunct="0"/>
            <a:endParaRPr lang="en-US" altLang="en-US" sz="1400" b="1" dirty="0">
              <a:latin typeface="Courier New" pitchFamily="49" charset="0"/>
            </a:endParaRPr>
          </a:p>
          <a:p>
            <a:pPr eaLnBrk="0" hangingPunct="0"/>
            <a:r>
              <a:rPr lang="en-US" altLang="en-US" sz="1400" b="1" dirty="0">
                <a:latin typeface="Courier New" pitchFamily="49" charset="0"/>
              </a:rPr>
              <a:t>Step 1: Allocate memory for the new node and name it as PTR</a:t>
            </a:r>
          </a:p>
          <a:p>
            <a:pPr eaLnBrk="0" hangingPunct="0"/>
            <a:r>
              <a:rPr lang="en-US" altLang="en-US" sz="1400" b="1" dirty="0">
                <a:latin typeface="Courier New" pitchFamily="49" charset="0"/>
              </a:rPr>
              <a:t>Step 2: SET PTR-&gt;DATA = VAL</a:t>
            </a:r>
          </a:p>
          <a:p>
            <a:pPr eaLnBrk="0" hangingPunct="0"/>
            <a:r>
              <a:rPr lang="en-US" altLang="en-US" sz="1400" b="1" dirty="0">
                <a:latin typeface="Courier New" pitchFamily="49" charset="0"/>
              </a:rPr>
              <a:t>Step 3: IF FRONT = NULL, then</a:t>
            </a:r>
          </a:p>
          <a:p>
            <a:pPr eaLnBrk="0" hangingPunct="0"/>
            <a:r>
              <a:rPr lang="en-US" altLang="en-US" sz="1400" b="1" dirty="0">
                <a:latin typeface="Courier New" pitchFamily="49" charset="0"/>
              </a:rPr>
              <a:t>		SET FRONT = REAR = PTR</a:t>
            </a:r>
          </a:p>
          <a:p>
            <a:pPr eaLnBrk="0" hangingPunct="0"/>
            <a:r>
              <a:rPr lang="en-US" altLang="en-US" sz="1400" b="1" dirty="0">
                <a:latin typeface="Courier New" pitchFamily="49" charset="0"/>
              </a:rPr>
              <a:t>		SET FRONT-&gt;NEXT = REAR-&gt;NEXT = NULL</a:t>
            </a:r>
          </a:p>
          <a:p>
            <a:pPr eaLnBrk="0" hangingPunct="0"/>
            <a:r>
              <a:rPr lang="en-US" altLang="en-US" sz="1400" b="1" dirty="0">
                <a:latin typeface="Courier New" pitchFamily="49" charset="0"/>
              </a:rPr>
              <a:t>        ELSE</a:t>
            </a:r>
          </a:p>
          <a:p>
            <a:pPr eaLnBrk="0" hangingPunct="0"/>
            <a:r>
              <a:rPr lang="en-US" altLang="en-US" sz="1400" b="1" dirty="0">
                <a:latin typeface="Courier New" pitchFamily="49" charset="0"/>
              </a:rPr>
              <a:t>		SET REAR-&gt;NEXT = PTR</a:t>
            </a:r>
          </a:p>
          <a:p>
            <a:pPr eaLnBrk="0" hangingPunct="0"/>
            <a:r>
              <a:rPr lang="en-US" altLang="en-US" sz="1400" b="1" dirty="0">
                <a:latin typeface="Courier New" pitchFamily="49" charset="0"/>
              </a:rPr>
              <a:t>		</a:t>
            </a:r>
            <a:r>
              <a:rPr lang="en-US" altLang="en-US" sz="1400" b="1" dirty="0" smtClean="0">
                <a:latin typeface="Courier New" pitchFamily="49" charset="0"/>
              </a:rPr>
              <a:t>SET PTR-&gt;</a:t>
            </a:r>
            <a:r>
              <a:rPr lang="en-US" altLang="en-US" sz="1400" b="1" dirty="0">
                <a:latin typeface="Courier New" pitchFamily="49" charset="0"/>
              </a:rPr>
              <a:t>NEXT = NULL</a:t>
            </a:r>
          </a:p>
          <a:p>
            <a:pPr eaLnBrk="0" hangingPunct="0"/>
            <a:r>
              <a:rPr lang="en-US" altLang="en-US" sz="1400" b="1" dirty="0">
                <a:latin typeface="Courier New" pitchFamily="49" charset="0"/>
              </a:rPr>
              <a:t>        [END OF IF]</a:t>
            </a:r>
          </a:p>
          <a:p>
            <a:pPr eaLnBrk="0" hangingPunct="0"/>
            <a:r>
              <a:rPr lang="en-US" altLang="en-US" sz="1400" b="1" dirty="0">
                <a:latin typeface="Courier New" pitchFamily="49" charset="0"/>
              </a:rPr>
              <a:t>Step 4: END</a:t>
            </a:r>
          </a:p>
          <a:p>
            <a:pPr eaLnBrk="0" hangingPunct="0"/>
            <a:endParaRPr lang="en-US" altLang="en-US" sz="1400" b="1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4400">
                <a:solidFill>
                  <a:schemeClr val="bg1"/>
                </a:solidFill>
                <a:cs typeface="Arial" charset="0"/>
              </a:rPr>
              <a:t>Deleting an Element from a Linked Queue</a:t>
            </a:r>
          </a:p>
        </p:txBody>
      </p:sp>
      <p:sp>
        <p:nvSpPr>
          <p:cNvPr id="45059" name="AutoShape 3"/>
          <p:cNvSpPr>
            <a:spLocks noChangeArrowheads="1"/>
          </p:cNvSpPr>
          <p:nvPr/>
        </p:nvSpPr>
        <p:spPr bwMode="auto">
          <a:xfrm>
            <a:off x="1143000" y="1524000"/>
            <a:ext cx="7162800" cy="3200400"/>
          </a:xfrm>
          <a:prstGeom prst="bevel">
            <a:avLst>
              <a:gd name="adj" fmla="val 12500"/>
            </a:avLst>
          </a:pr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altLang="en-US" sz="1400" b="1">
                <a:latin typeface="Courier New" pitchFamily="49" charset="0"/>
              </a:rPr>
              <a:t>Algorithm to delete an element from a linked queue</a:t>
            </a:r>
          </a:p>
          <a:p>
            <a:pPr eaLnBrk="0" hangingPunct="0"/>
            <a:endParaRPr lang="en-US" altLang="en-US" sz="1400" b="1">
              <a:latin typeface="Courier New" pitchFamily="49" charset="0"/>
            </a:endParaRPr>
          </a:p>
          <a:p>
            <a:pPr eaLnBrk="0" hangingPunct="0"/>
            <a:r>
              <a:rPr lang="en-US" altLang="en-US" sz="1400" b="1">
                <a:latin typeface="Courier New" pitchFamily="49" charset="0"/>
              </a:rPr>
              <a:t>Step 1: IF FRONT = NULL, then</a:t>
            </a:r>
          </a:p>
          <a:p>
            <a:pPr eaLnBrk="0" hangingPunct="0"/>
            <a:r>
              <a:rPr lang="en-US" altLang="en-US" sz="1400" b="1">
                <a:latin typeface="Courier New" pitchFamily="49" charset="0"/>
              </a:rPr>
              <a:t>		Write “Underflow”</a:t>
            </a:r>
          </a:p>
          <a:p>
            <a:pPr eaLnBrk="0" hangingPunct="0"/>
            <a:r>
              <a:rPr lang="en-US" altLang="en-US" sz="1400" b="1">
                <a:latin typeface="Courier New" pitchFamily="49" charset="0"/>
              </a:rPr>
              <a:t>		Go to Step 5</a:t>
            </a:r>
          </a:p>
          <a:p>
            <a:pPr eaLnBrk="0" hangingPunct="0"/>
            <a:r>
              <a:rPr lang="en-US" altLang="en-US" sz="1400" b="1">
                <a:latin typeface="Courier New" pitchFamily="49" charset="0"/>
              </a:rPr>
              <a:t>        [END OF IF]</a:t>
            </a:r>
          </a:p>
          <a:p>
            <a:pPr eaLnBrk="0" hangingPunct="0"/>
            <a:r>
              <a:rPr lang="en-US" altLang="en-US" sz="1400" b="1">
                <a:latin typeface="Courier New" pitchFamily="49" charset="0"/>
              </a:rPr>
              <a:t>Step 2: SET PTR = FRONT</a:t>
            </a:r>
          </a:p>
          <a:p>
            <a:pPr eaLnBrk="0" hangingPunct="0"/>
            <a:r>
              <a:rPr lang="en-US" altLang="en-US" sz="1400" b="1">
                <a:latin typeface="Courier New" pitchFamily="49" charset="0"/>
              </a:rPr>
              <a:t>Step 3: FRONT = FRONT-&gt;NEXT</a:t>
            </a:r>
          </a:p>
          <a:p>
            <a:pPr eaLnBrk="0" hangingPunct="0"/>
            <a:r>
              <a:rPr lang="en-US" altLang="en-US" sz="1400" b="1">
                <a:latin typeface="Courier New" pitchFamily="49" charset="0"/>
              </a:rPr>
              <a:t>Step 4: FREE PTR</a:t>
            </a:r>
          </a:p>
          <a:p>
            <a:pPr eaLnBrk="0" hangingPunct="0"/>
            <a:r>
              <a:rPr lang="en-US" altLang="en-US" sz="1400" b="1">
                <a:latin typeface="Courier New" pitchFamily="49" charset="0"/>
              </a:rPr>
              <a:t>Step 5: END</a:t>
            </a:r>
          </a:p>
          <a:p>
            <a:pPr eaLnBrk="0" hangingPunct="0"/>
            <a:endParaRPr lang="en-US" altLang="en-US" sz="1400" b="1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1931</Words>
  <Application>Microsoft Office PowerPoint</Application>
  <PresentationFormat>On-screen Show (4:3)</PresentationFormat>
  <Paragraphs>287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arun</dc:creator>
  <cp:lastModifiedBy>arun</cp:lastModifiedBy>
  <cp:revision>2</cp:revision>
  <dcterms:created xsi:type="dcterms:W3CDTF">2015-08-31T04:07:15Z</dcterms:created>
  <dcterms:modified xsi:type="dcterms:W3CDTF">2015-09-01T04:43:33Z</dcterms:modified>
</cp:coreProperties>
</file>