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85" r:id="rId14"/>
    <p:sldId id="286" r:id="rId15"/>
    <p:sldId id="282" r:id="rId16"/>
    <p:sldId id="270" r:id="rId17"/>
    <p:sldId id="271" r:id="rId18"/>
    <p:sldId id="272" r:id="rId19"/>
    <p:sldId id="273" r:id="rId20"/>
    <p:sldId id="274" r:id="rId21"/>
    <p:sldId id="261" r:id="rId22"/>
    <p:sldId id="262" r:id="rId23"/>
    <p:sldId id="275" r:id="rId24"/>
    <p:sldId id="276" r:id="rId25"/>
    <p:sldId id="278" r:id="rId26"/>
    <p:sldId id="277" r:id="rId27"/>
    <p:sldId id="279" r:id="rId28"/>
    <p:sldId id="280" r:id="rId29"/>
    <p:sldId id="281" r:id="rId30"/>
    <p:sldId id="283" r:id="rId31"/>
    <p:sldId id="284"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407020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2A200-B4F6-4602-992D-0A5CDEF3266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4439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411904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148944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600664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439153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2902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749256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117700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414460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117725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2A200-B4F6-4602-992D-0A5CDEF3266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250792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2A200-B4F6-4602-992D-0A5CDEF3266A}"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01154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7985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351862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DE2A200-B4F6-4602-992D-0A5CDEF3266A}" type="datetimeFigureOut">
              <a:rPr lang="en-US" smtClean="0"/>
              <a:t>1/19/2018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290780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2A200-B4F6-4602-992D-0A5CDEF3266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BADD6-5561-4467-88F2-B311C3BBC6C1}" type="slidenum">
              <a:rPr lang="en-US" smtClean="0"/>
              <a:t>‹#›</a:t>
            </a:fld>
            <a:endParaRPr lang="en-US"/>
          </a:p>
        </p:txBody>
      </p:sp>
    </p:spTree>
    <p:extLst>
      <p:ext uri="{BB962C8B-B14F-4D97-AF65-F5344CB8AC3E}">
        <p14:creationId xmlns:p14="http://schemas.microsoft.com/office/powerpoint/2010/main" val="110791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E2A200-B4F6-4602-992D-0A5CDEF3266A}" type="datetimeFigureOut">
              <a:rPr lang="en-US" smtClean="0"/>
              <a:t>1/19/2018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B3BADD6-5561-4467-88F2-B311C3BBC6C1}" type="slidenum">
              <a:rPr lang="en-US" smtClean="0"/>
              <a:t>‹#›</a:t>
            </a:fld>
            <a:endParaRPr lang="en-US"/>
          </a:p>
        </p:txBody>
      </p:sp>
    </p:spTree>
    <p:extLst>
      <p:ext uri="{BB962C8B-B14F-4D97-AF65-F5344CB8AC3E}">
        <p14:creationId xmlns:p14="http://schemas.microsoft.com/office/powerpoint/2010/main" val="20926828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2157413"/>
            <a:ext cx="6620968" cy="2619969"/>
          </a:xfrm>
        </p:spPr>
        <p:txBody>
          <a:bodyPr/>
          <a:lstStyle/>
          <a:p>
            <a:r>
              <a:rPr lang="en-US" sz="5400" b="1" dirty="0" smtClean="0">
                <a:effectLst>
                  <a:outerShdw blurRad="38100" dist="38100" dir="2700000" algn="tl">
                    <a:srgbClr val="000000">
                      <a:alpha val="43137"/>
                    </a:srgbClr>
                  </a:outerShdw>
                </a:effectLst>
                <a:latin typeface="Calibri" panose="020F0502020204030204" pitchFamily="34" charset="0"/>
              </a:rPr>
              <a:t>COMPUTER ORGANIZATION &amp; ARCHITECTURE	</a:t>
            </a:r>
            <a:endParaRPr lang="en-US" sz="5400" b="1" dirty="0">
              <a:effectLst>
                <a:outerShdw blurRad="38100" dist="38100" dir="2700000" algn="tl">
                  <a:srgbClr val="000000">
                    <a:alpha val="43137"/>
                  </a:srgbClr>
                </a:outerShdw>
              </a:effectLst>
              <a:latin typeface="Calibri" panose="020F0502020204030204" pitchFamily="34" charset="0"/>
            </a:endParaRPr>
          </a:p>
        </p:txBody>
      </p:sp>
      <p:sp>
        <p:nvSpPr>
          <p:cNvPr id="3" name="Subtitle 2"/>
          <p:cNvSpPr>
            <a:spLocks noGrp="1"/>
          </p:cNvSpPr>
          <p:nvPr>
            <p:ph type="subTitle" idx="1"/>
          </p:nvPr>
        </p:nvSpPr>
        <p:spPr/>
        <p:txBody>
          <a:bodyPr/>
          <a:lstStyle/>
          <a:p>
            <a:r>
              <a:rPr lang="en-US" b="1" dirty="0" smtClean="0">
                <a:effectLst>
                  <a:outerShdw blurRad="38100" dist="38100" dir="2700000" algn="tl">
                    <a:srgbClr val="000000">
                      <a:alpha val="43137"/>
                    </a:srgbClr>
                  </a:outerShdw>
                </a:effectLst>
              </a:rPr>
              <a:t>Dr. Farzil Kidwai</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820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a:t>
            </a:r>
            <a:endParaRPr lang="en-US" dirty="0"/>
          </a:p>
        </p:txBody>
      </p:sp>
      <p:sp>
        <p:nvSpPr>
          <p:cNvPr id="3" name="Content Placeholder 2"/>
          <p:cNvSpPr>
            <a:spLocks noGrp="1"/>
          </p:cNvSpPr>
          <p:nvPr>
            <p:ph idx="1"/>
          </p:nvPr>
        </p:nvSpPr>
        <p:spPr>
          <a:xfrm>
            <a:off x="257175" y="1352838"/>
            <a:ext cx="8329613" cy="2276187"/>
          </a:xfrm>
        </p:spPr>
        <p:txBody>
          <a:bodyPr>
            <a:normAutofit/>
          </a:bodyPr>
          <a:lstStyle/>
          <a:p>
            <a:pPr marL="0" indent="0" algn="just">
              <a:buNone/>
            </a:pPr>
            <a:r>
              <a:rPr lang="en-US" dirty="0"/>
              <a:t>The clock unit generates and supplies a continuous sequence of clock pulses. The clock signal </a:t>
            </a:r>
            <a:r>
              <a:rPr lang="en-US" dirty="0" smtClean="0"/>
              <a:t>is used </a:t>
            </a:r>
            <a:r>
              <a:rPr lang="en-US" dirty="0"/>
              <a:t>as a timing reference by the control unit. The clock signal is a periodic waveform since the </a:t>
            </a:r>
            <a:r>
              <a:rPr lang="en-US" dirty="0" smtClean="0"/>
              <a:t>waveform repeats </a:t>
            </a:r>
            <a:r>
              <a:rPr lang="en-US" dirty="0"/>
              <a:t>itself. The rate at which the periodic waveform repeats is known as the frequency (</a:t>
            </a:r>
            <a:r>
              <a:rPr lang="en-US" i="1" dirty="0"/>
              <a:t>f </a:t>
            </a:r>
            <a:r>
              <a:rPr lang="en-US" dirty="0"/>
              <a:t>). It is </a:t>
            </a:r>
            <a:r>
              <a:rPr lang="en-US" dirty="0" smtClean="0"/>
              <a:t>specified as </a:t>
            </a:r>
            <a:r>
              <a:rPr lang="en-US" dirty="0"/>
              <a:t>cycles per second (cps) or Hz. The clock frequency is an indication of the internal operating speed </a:t>
            </a:r>
            <a:r>
              <a:rPr lang="en-US" dirty="0" smtClean="0"/>
              <a:t>of the </a:t>
            </a:r>
            <a:r>
              <a:rPr lang="en-US" dirty="0"/>
              <a:t>processor.</a:t>
            </a:r>
          </a:p>
        </p:txBody>
      </p:sp>
      <p:pic>
        <p:nvPicPr>
          <p:cNvPr id="4" name="Picture 3"/>
          <p:cNvPicPr>
            <a:picLocks noChangeAspect="1"/>
          </p:cNvPicPr>
          <p:nvPr/>
        </p:nvPicPr>
        <p:blipFill>
          <a:blip r:embed="rId2"/>
          <a:stretch>
            <a:fillRect/>
          </a:stretch>
        </p:blipFill>
        <p:spPr>
          <a:xfrm>
            <a:off x="683886" y="3714757"/>
            <a:ext cx="7476190" cy="2752381"/>
          </a:xfrm>
          <a:prstGeom prst="rect">
            <a:avLst/>
          </a:prstGeom>
        </p:spPr>
      </p:pic>
    </p:spTree>
    <p:extLst>
      <p:ext uri="{BB962C8B-B14F-4D97-AF65-F5344CB8AC3E}">
        <p14:creationId xmlns:p14="http://schemas.microsoft.com/office/powerpoint/2010/main" val="106809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BUS</a:t>
            </a:r>
            <a:endParaRPr lang="en-US" dirty="0"/>
          </a:p>
        </p:txBody>
      </p:sp>
      <p:sp>
        <p:nvSpPr>
          <p:cNvPr id="3" name="Content Placeholder 2"/>
          <p:cNvSpPr>
            <a:spLocks noGrp="1"/>
          </p:cNvSpPr>
          <p:nvPr>
            <p:ph idx="1"/>
          </p:nvPr>
        </p:nvSpPr>
        <p:spPr>
          <a:xfrm>
            <a:off x="357188" y="1853249"/>
            <a:ext cx="8229600" cy="4390389"/>
          </a:xfrm>
        </p:spPr>
        <p:txBody>
          <a:bodyPr>
            <a:noAutofit/>
          </a:bodyPr>
          <a:lstStyle/>
          <a:p>
            <a:pPr marL="0" indent="0">
              <a:buNone/>
            </a:pPr>
            <a:r>
              <a:rPr lang="en-US" sz="1400" dirty="0">
                <a:latin typeface="Calibri" panose="020F0502020204030204" pitchFamily="34" charset="0"/>
              </a:rPr>
              <a:t>A group of wires connecting two or more devices and providing a path to perform communication </a:t>
            </a:r>
            <a:r>
              <a:rPr lang="en-US" sz="1400" dirty="0" smtClean="0">
                <a:latin typeface="Calibri" panose="020F0502020204030204" pitchFamily="34" charset="0"/>
              </a:rPr>
              <a:t>is called </a:t>
            </a:r>
            <a:r>
              <a:rPr lang="en-US" sz="1400" dirty="0">
                <a:latin typeface="Calibri" panose="020F0502020204030204" pitchFamily="34" charset="0"/>
              </a:rPr>
              <a:t>Bus. A bus that connects major computer components/modules (CPU, Memory, I/O) is </a:t>
            </a:r>
            <a:r>
              <a:rPr lang="en-US" sz="1400" dirty="0" smtClean="0">
                <a:latin typeface="Calibri" panose="020F0502020204030204" pitchFamily="34" charset="0"/>
              </a:rPr>
              <a:t>called system </a:t>
            </a:r>
            <a:r>
              <a:rPr lang="en-US" sz="1400" dirty="0">
                <a:latin typeface="Calibri" panose="020F0502020204030204" pitchFamily="34" charset="0"/>
              </a:rPr>
              <a:t>bus. These system buses are separated into three functional </a:t>
            </a:r>
            <a:r>
              <a:rPr lang="en-US" sz="1400" dirty="0" smtClean="0">
                <a:latin typeface="Calibri" panose="020F0502020204030204" pitchFamily="34" charset="0"/>
              </a:rPr>
              <a:t>groups:</a:t>
            </a:r>
          </a:p>
          <a:p>
            <a:pPr marL="0" indent="0">
              <a:buNone/>
            </a:pPr>
            <a:r>
              <a:rPr lang="en-US" sz="1400" dirty="0" smtClean="0">
                <a:latin typeface="Calibri" panose="020F0502020204030204" pitchFamily="34" charset="0"/>
              </a:rPr>
              <a:t>1</a:t>
            </a:r>
            <a:r>
              <a:rPr lang="en-US" sz="1400" dirty="0">
                <a:latin typeface="Calibri" panose="020F0502020204030204" pitchFamily="34" charset="0"/>
              </a:rPr>
              <a:t>. Data bus</a:t>
            </a:r>
            <a:r>
              <a:rPr lang="en-US" sz="1400" dirty="0" smtClean="0">
                <a:latin typeface="Calibri" panose="020F0502020204030204" pitchFamily="34" charset="0"/>
              </a:rPr>
              <a:t>. 		2</a:t>
            </a:r>
            <a:r>
              <a:rPr lang="en-US" sz="1400" dirty="0">
                <a:latin typeface="Calibri" panose="020F0502020204030204" pitchFamily="34" charset="0"/>
              </a:rPr>
              <a:t>. Address </a:t>
            </a:r>
            <a:r>
              <a:rPr lang="en-US" sz="1400" dirty="0" smtClean="0">
                <a:latin typeface="Calibri" panose="020F0502020204030204" pitchFamily="34" charset="0"/>
              </a:rPr>
              <a:t>bus. 		3</a:t>
            </a:r>
            <a:r>
              <a:rPr lang="en-US" sz="1400" dirty="0">
                <a:latin typeface="Calibri" panose="020F0502020204030204" pitchFamily="34" charset="0"/>
              </a:rPr>
              <a:t>. Control bus.</a:t>
            </a:r>
          </a:p>
          <a:p>
            <a:pPr marL="0" indent="0">
              <a:buNone/>
            </a:pPr>
            <a:r>
              <a:rPr lang="en-US" sz="1400" b="1" dirty="0" smtClean="0">
                <a:latin typeface="Calibri" panose="020F0502020204030204" pitchFamily="34" charset="0"/>
              </a:rPr>
              <a:t>DATA BUS</a:t>
            </a:r>
            <a:endParaRPr lang="en-US" sz="1400" b="1" dirty="0">
              <a:latin typeface="Calibri" panose="020F0502020204030204" pitchFamily="34" charset="0"/>
            </a:endParaRPr>
          </a:p>
          <a:p>
            <a:pPr marL="0" indent="0">
              <a:buNone/>
            </a:pPr>
            <a:r>
              <a:rPr lang="en-US" sz="1400" dirty="0">
                <a:latin typeface="Calibri" panose="020F0502020204030204" pitchFamily="34" charset="0"/>
              </a:rPr>
              <a:t>The data bus consists of 8, 16, 32 or more parallel lines. The data bus lines are bidirectional. </a:t>
            </a:r>
            <a:r>
              <a:rPr lang="en-US" sz="1400" dirty="0" smtClean="0">
                <a:latin typeface="Calibri" panose="020F0502020204030204" pitchFamily="34" charset="0"/>
              </a:rPr>
              <a:t>This means </a:t>
            </a:r>
            <a:r>
              <a:rPr lang="en-US" sz="1400" dirty="0">
                <a:latin typeface="Calibri" panose="020F0502020204030204" pitchFamily="34" charset="0"/>
              </a:rPr>
              <a:t>that CPU can read data on these lines from memory or from a port as well as data out on these </a:t>
            </a:r>
            <a:r>
              <a:rPr lang="en-US" sz="1400" dirty="0" smtClean="0">
                <a:latin typeface="Calibri" panose="020F0502020204030204" pitchFamily="34" charset="0"/>
              </a:rPr>
              <a:t>lines to </a:t>
            </a:r>
            <a:r>
              <a:rPr lang="en-US" sz="1400" dirty="0">
                <a:latin typeface="Calibri" panose="020F0502020204030204" pitchFamily="34" charset="0"/>
              </a:rPr>
              <a:t>a memory location or to a port</a:t>
            </a:r>
            <a:r>
              <a:rPr lang="en-US" sz="1400" dirty="0" smtClean="0">
                <a:latin typeface="Calibri" panose="020F0502020204030204" pitchFamily="34" charset="0"/>
              </a:rPr>
              <a:t>. </a:t>
            </a:r>
          </a:p>
          <a:p>
            <a:pPr marL="0" indent="0">
              <a:buNone/>
            </a:pPr>
            <a:r>
              <a:rPr lang="en-US" sz="1400" b="1" dirty="0" smtClean="0">
                <a:latin typeface="Calibri" panose="020F0502020204030204" pitchFamily="34" charset="0"/>
              </a:rPr>
              <a:t>ADDRESS BUS</a:t>
            </a:r>
            <a:endParaRPr lang="en-US" sz="1400" b="1" dirty="0">
              <a:latin typeface="Calibri" panose="020F0502020204030204" pitchFamily="34" charset="0"/>
            </a:endParaRPr>
          </a:p>
          <a:p>
            <a:pPr marL="0" indent="0">
              <a:buNone/>
            </a:pPr>
            <a:r>
              <a:rPr lang="en-US" sz="1400" dirty="0">
                <a:latin typeface="Calibri" panose="020F0502020204030204" pitchFamily="34" charset="0"/>
              </a:rPr>
              <a:t>It is a unidirectional bus. The address bus consists of 16, 20, 24 or more parallel lines. The CPU </a:t>
            </a:r>
            <a:r>
              <a:rPr lang="en-US" sz="1400" dirty="0" smtClean="0">
                <a:latin typeface="Calibri" panose="020F0502020204030204" pitchFamily="34" charset="0"/>
              </a:rPr>
              <a:t>sends out </a:t>
            </a:r>
            <a:r>
              <a:rPr lang="en-US" sz="1400" dirty="0">
                <a:latin typeface="Calibri" panose="020F0502020204030204" pitchFamily="34" charset="0"/>
              </a:rPr>
              <a:t>the address of the memory location or I/O port that is to be written or read from by using this </a:t>
            </a:r>
            <a:r>
              <a:rPr lang="en-US" sz="1400" dirty="0" smtClean="0">
                <a:latin typeface="Calibri" panose="020F0502020204030204" pitchFamily="34" charset="0"/>
              </a:rPr>
              <a:t>address bus</a:t>
            </a:r>
            <a:r>
              <a:rPr lang="en-US" sz="1400" dirty="0">
                <a:latin typeface="Calibri" panose="020F0502020204030204" pitchFamily="34" charset="0"/>
              </a:rPr>
              <a:t>.</a:t>
            </a:r>
          </a:p>
          <a:p>
            <a:pPr marL="0" indent="0">
              <a:buNone/>
            </a:pPr>
            <a:r>
              <a:rPr lang="en-US" sz="1400" b="1" dirty="0" smtClean="0">
                <a:latin typeface="Calibri" panose="020F0502020204030204" pitchFamily="34" charset="0"/>
              </a:rPr>
              <a:t>CONTROL BUS</a:t>
            </a:r>
            <a:endParaRPr lang="en-US" sz="1400" b="1" dirty="0">
              <a:latin typeface="Calibri" panose="020F0502020204030204" pitchFamily="34" charset="0"/>
            </a:endParaRPr>
          </a:p>
          <a:p>
            <a:pPr marL="0" indent="0">
              <a:buNone/>
            </a:pPr>
            <a:r>
              <a:rPr lang="en-US" sz="1400" dirty="0">
                <a:latin typeface="Calibri" panose="020F0502020204030204" pitchFamily="34" charset="0"/>
              </a:rPr>
              <a:t>Control lines regulate the activity on the bus. The CPU sends signals on the control bus to enable </a:t>
            </a:r>
            <a:r>
              <a:rPr lang="en-US" sz="1400" dirty="0" smtClean="0">
                <a:latin typeface="Calibri" panose="020F0502020204030204" pitchFamily="34" charset="0"/>
              </a:rPr>
              <a:t>the outputs </a:t>
            </a:r>
            <a:r>
              <a:rPr lang="en-US" sz="1400" dirty="0">
                <a:latin typeface="Calibri" panose="020F0502020204030204" pitchFamily="34" charset="0"/>
              </a:rPr>
              <a:t>of addressed memory device or port device</a:t>
            </a:r>
            <a:r>
              <a:rPr lang="en-US" sz="1400" dirty="0" smtClean="0">
                <a:latin typeface="Calibri" panose="020F0502020204030204" pitchFamily="34" charset="0"/>
              </a:rPr>
              <a:t>. Figure </a:t>
            </a:r>
            <a:r>
              <a:rPr lang="en-US" sz="1400" dirty="0">
                <a:latin typeface="Calibri" panose="020F0502020204030204" pitchFamily="34" charset="0"/>
              </a:rPr>
              <a:t>1.10 shows a simple bus structure. There are three different buses: data bus, address bus </a:t>
            </a:r>
            <a:r>
              <a:rPr lang="en-US" sz="1400" dirty="0" smtClean="0">
                <a:latin typeface="Calibri" panose="020F0502020204030204" pitchFamily="34" charset="0"/>
              </a:rPr>
              <a:t>and control </a:t>
            </a:r>
            <a:r>
              <a:rPr lang="en-US" sz="1400" dirty="0">
                <a:latin typeface="Calibri" panose="020F0502020204030204" pitchFamily="34" charset="0"/>
              </a:rPr>
              <a:t>bus. The data bus is used for multiple </a:t>
            </a:r>
            <a:r>
              <a:rPr lang="en-US" sz="1400" dirty="0" smtClean="0">
                <a:latin typeface="Calibri" panose="020F0502020204030204" pitchFamily="34" charset="0"/>
              </a:rPr>
              <a:t>purposes.</a:t>
            </a:r>
            <a:endParaRPr lang="en-US" sz="1400" dirty="0">
              <a:latin typeface="Calibri" panose="020F0502020204030204" pitchFamily="34" charset="0"/>
            </a:endParaRPr>
          </a:p>
        </p:txBody>
      </p:sp>
    </p:spTree>
    <p:extLst>
      <p:ext uri="{BB962C8B-B14F-4D97-AF65-F5344CB8AC3E}">
        <p14:creationId xmlns:p14="http://schemas.microsoft.com/office/powerpoint/2010/main" val="188255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928" y="176567"/>
            <a:ext cx="7632410" cy="6564092"/>
          </a:xfrm>
          <a:prstGeom prst="rect">
            <a:avLst/>
          </a:prstGeom>
        </p:spPr>
      </p:pic>
    </p:spTree>
    <p:extLst>
      <p:ext uri="{BB962C8B-B14F-4D97-AF65-F5344CB8AC3E}">
        <p14:creationId xmlns:p14="http://schemas.microsoft.com/office/powerpoint/2010/main" val="248151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98" y="224118"/>
            <a:ext cx="7055380" cy="847445"/>
          </a:xfrm>
        </p:spPr>
        <p:txBody>
          <a:bodyPr/>
          <a:lstStyle/>
          <a:p>
            <a:r>
              <a:rPr lang="en-US" dirty="0" smtClean="0"/>
              <a:t>BUS for 4 Register</a:t>
            </a:r>
            <a:endParaRPr lang="en-US" dirty="0"/>
          </a:p>
        </p:txBody>
      </p:sp>
      <p:pic>
        <p:nvPicPr>
          <p:cNvPr id="4" name="Picture 3"/>
          <p:cNvPicPr>
            <a:picLocks noChangeAspect="1"/>
          </p:cNvPicPr>
          <p:nvPr/>
        </p:nvPicPr>
        <p:blipFill>
          <a:blip r:embed="rId2"/>
          <a:stretch>
            <a:fillRect/>
          </a:stretch>
        </p:blipFill>
        <p:spPr>
          <a:xfrm>
            <a:off x="141808" y="1286075"/>
            <a:ext cx="6964627" cy="5100434"/>
          </a:xfrm>
          <a:prstGeom prst="rect">
            <a:avLst/>
          </a:prstGeom>
        </p:spPr>
      </p:pic>
      <p:pic>
        <p:nvPicPr>
          <p:cNvPr id="5" name="Picture 4"/>
          <p:cNvPicPr>
            <a:picLocks noChangeAspect="1"/>
          </p:cNvPicPr>
          <p:nvPr/>
        </p:nvPicPr>
        <p:blipFill>
          <a:blip r:embed="rId3"/>
          <a:stretch>
            <a:fillRect/>
          </a:stretch>
        </p:blipFill>
        <p:spPr>
          <a:xfrm>
            <a:off x="7049283" y="2428941"/>
            <a:ext cx="2078655" cy="1214372"/>
          </a:xfrm>
          <a:prstGeom prst="rect">
            <a:avLst/>
          </a:prstGeom>
        </p:spPr>
      </p:pic>
    </p:spTree>
    <p:extLst>
      <p:ext uri="{BB962C8B-B14F-4D97-AF65-F5344CB8AC3E}">
        <p14:creationId xmlns:p14="http://schemas.microsoft.com/office/powerpoint/2010/main" val="319551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State Buffer</a:t>
            </a:r>
            <a:endParaRPr lang="en-US" dirty="0"/>
          </a:p>
        </p:txBody>
      </p:sp>
      <p:sp>
        <p:nvSpPr>
          <p:cNvPr id="3" name="Content Placeholder 2"/>
          <p:cNvSpPr>
            <a:spLocks noGrp="1"/>
          </p:cNvSpPr>
          <p:nvPr>
            <p:ph idx="1"/>
          </p:nvPr>
        </p:nvSpPr>
        <p:spPr>
          <a:xfrm>
            <a:off x="484710" y="1638589"/>
            <a:ext cx="7930628" cy="2647661"/>
          </a:xfrm>
        </p:spPr>
        <p:txBody>
          <a:bodyPr>
            <a:normAutofit/>
          </a:bodyPr>
          <a:lstStyle/>
          <a:p>
            <a:pPr marL="0" indent="0" algn="just">
              <a:buNone/>
            </a:pPr>
            <a:r>
              <a:rPr lang="en-US" dirty="0"/>
              <a:t>A bus system can be constructed with three-state gates instead of multiplexers</a:t>
            </a:r>
            <a:r>
              <a:rPr lang="en-US" dirty="0" smtClean="0"/>
              <a:t>. A </a:t>
            </a:r>
            <a:r>
              <a:rPr lang="en-US" dirty="0"/>
              <a:t>three-state gate is a digital circuit that exhibits three states. Two of the </a:t>
            </a:r>
            <a:r>
              <a:rPr lang="en-US" dirty="0" smtClean="0"/>
              <a:t>states are </a:t>
            </a:r>
            <a:r>
              <a:rPr lang="en-US" dirty="0"/>
              <a:t>signals equivalent to logic 1 and 0 as in a conventional gate. The third </a:t>
            </a:r>
            <a:r>
              <a:rPr lang="en-US" dirty="0" smtClean="0"/>
              <a:t>state is </a:t>
            </a:r>
            <a:r>
              <a:rPr lang="en-US" dirty="0"/>
              <a:t>a high-impedance state. The high-impedance state behaves like an open circuit</a:t>
            </a:r>
            <a:r>
              <a:rPr lang="en-US" dirty="0" smtClean="0"/>
              <a:t>, which </a:t>
            </a:r>
            <a:r>
              <a:rPr lang="en-US" dirty="0"/>
              <a:t>means that the output is disconnected and does not have a logic significance</a:t>
            </a:r>
            <a:r>
              <a:rPr lang="en-US" dirty="0" smtClean="0"/>
              <a:t>.</a:t>
            </a:r>
            <a:endParaRPr lang="en-US" dirty="0"/>
          </a:p>
        </p:txBody>
      </p:sp>
      <p:pic>
        <p:nvPicPr>
          <p:cNvPr id="4" name="Picture 3"/>
          <p:cNvPicPr>
            <a:picLocks noChangeAspect="1"/>
          </p:cNvPicPr>
          <p:nvPr/>
        </p:nvPicPr>
        <p:blipFill>
          <a:blip r:embed="rId2"/>
          <a:stretch>
            <a:fillRect/>
          </a:stretch>
        </p:blipFill>
        <p:spPr>
          <a:xfrm>
            <a:off x="1927747" y="4286250"/>
            <a:ext cx="5239011" cy="1600200"/>
          </a:xfrm>
          <a:prstGeom prst="rect">
            <a:avLst/>
          </a:prstGeom>
        </p:spPr>
      </p:pic>
    </p:spTree>
    <p:extLst>
      <p:ext uri="{BB962C8B-B14F-4D97-AF65-F5344CB8AC3E}">
        <p14:creationId xmlns:p14="http://schemas.microsoft.com/office/powerpoint/2010/main" val="158718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pic>
        <p:nvPicPr>
          <p:cNvPr id="4" name="Picture 3"/>
          <p:cNvPicPr>
            <a:picLocks noChangeAspect="1"/>
          </p:cNvPicPr>
          <p:nvPr/>
        </p:nvPicPr>
        <p:blipFill>
          <a:blip r:embed="rId2"/>
          <a:stretch>
            <a:fillRect/>
          </a:stretch>
        </p:blipFill>
        <p:spPr>
          <a:xfrm>
            <a:off x="1528762" y="1576320"/>
            <a:ext cx="5197779" cy="3838642"/>
          </a:xfrm>
          <a:prstGeom prst="rect">
            <a:avLst/>
          </a:prstGeom>
        </p:spPr>
      </p:pic>
    </p:spTree>
    <p:extLst>
      <p:ext uri="{BB962C8B-B14F-4D97-AF65-F5344CB8AC3E}">
        <p14:creationId xmlns:p14="http://schemas.microsoft.com/office/powerpoint/2010/main" val="162908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STORED PROGRAM CONCEPT</a:t>
            </a:r>
            <a:endParaRPr lang="en-US" dirty="0"/>
          </a:p>
        </p:txBody>
      </p:sp>
      <p:sp>
        <p:nvSpPr>
          <p:cNvPr id="3" name="Content Placeholder 2"/>
          <p:cNvSpPr>
            <a:spLocks noGrp="1"/>
          </p:cNvSpPr>
          <p:nvPr>
            <p:ph idx="1"/>
          </p:nvPr>
        </p:nvSpPr>
        <p:spPr>
          <a:xfrm>
            <a:off x="341925" y="1853247"/>
            <a:ext cx="8544900" cy="4704715"/>
          </a:xfrm>
        </p:spPr>
        <p:txBody>
          <a:bodyPr>
            <a:noAutofit/>
          </a:bodyPr>
          <a:lstStyle/>
          <a:p>
            <a:pPr marL="0" indent="0" algn="just">
              <a:buNone/>
            </a:pPr>
            <a:r>
              <a:rPr lang="en-US" sz="1800" dirty="0" smtClean="0"/>
              <a:t>Stored </a:t>
            </a:r>
            <a:r>
              <a:rPr lang="en-US" sz="1800" dirty="0"/>
              <a:t>program concept is a process to store </a:t>
            </a:r>
            <a:r>
              <a:rPr lang="en-US" sz="1800" dirty="0" smtClean="0"/>
              <a:t>the instruction </a:t>
            </a:r>
            <a:r>
              <a:rPr lang="en-US" sz="1800" dirty="0"/>
              <a:t>in computer memory to enable it </a:t>
            </a:r>
            <a:r>
              <a:rPr lang="en-US" sz="1800" dirty="0" smtClean="0"/>
              <a:t>to perform </a:t>
            </a:r>
            <a:r>
              <a:rPr lang="en-US" sz="1800" dirty="0"/>
              <a:t>a variety of tasks in sequence </a:t>
            </a:r>
            <a:r>
              <a:rPr lang="en-US" sz="1800" dirty="0" smtClean="0"/>
              <a:t>or intermittently</a:t>
            </a:r>
            <a:r>
              <a:rPr lang="en-US" sz="1800" dirty="0"/>
              <a:t>. ‘Stored Program’ was the breakthrough </a:t>
            </a:r>
            <a:r>
              <a:rPr lang="en-US" sz="1800" dirty="0" smtClean="0"/>
              <a:t>that enabled </a:t>
            </a:r>
            <a:r>
              <a:rPr lang="en-US" sz="1800" dirty="0"/>
              <a:t>computer to perform complex tasks in fractions of second. Being able to do arithmetic </a:t>
            </a:r>
            <a:r>
              <a:rPr lang="en-US" sz="1800" dirty="0" smtClean="0"/>
              <a:t>and evaluate </a:t>
            </a:r>
            <a:r>
              <a:rPr lang="en-US" sz="1800" dirty="0"/>
              <a:t>formulas fast would be useless if a person had to keep telling the computer what to do next. </a:t>
            </a:r>
            <a:r>
              <a:rPr lang="en-US" sz="1800" dirty="0" smtClean="0"/>
              <a:t>The </a:t>
            </a:r>
            <a:r>
              <a:rPr lang="en-US" sz="1800" dirty="0"/>
              <a:t>trick was to encoding the list of instructions into numbers that could coexist in the computer’s </a:t>
            </a:r>
            <a:r>
              <a:rPr lang="en-US" sz="1800" dirty="0" smtClean="0"/>
              <a:t>memory along </a:t>
            </a:r>
            <a:r>
              <a:rPr lang="en-US" sz="1800" dirty="0"/>
              <a:t>with data, and having a ‘processor’ build into the machine to decode and execute the instructions</a:t>
            </a:r>
            <a:r>
              <a:rPr lang="en-US" sz="1800" dirty="0" smtClean="0"/>
              <a:t>. Now </a:t>
            </a:r>
            <a:r>
              <a:rPr lang="en-US" sz="1800" dirty="0"/>
              <a:t>the computer could do both, calculations and control of the sequence at electronic speed. The </a:t>
            </a:r>
            <a:r>
              <a:rPr lang="en-US" sz="1800" dirty="0" smtClean="0"/>
              <a:t>idea was </a:t>
            </a:r>
            <a:r>
              <a:rPr lang="en-US" sz="1800" dirty="0"/>
              <a:t>introduced by </a:t>
            </a:r>
            <a:r>
              <a:rPr lang="en-US" sz="1800" b="1" dirty="0"/>
              <a:t>John Von Neumann</a:t>
            </a:r>
            <a:r>
              <a:rPr lang="en-US" sz="1800" dirty="0"/>
              <a:t>, who proposed that a program can be electronically stored </a:t>
            </a:r>
            <a:r>
              <a:rPr lang="en-US" sz="1800" dirty="0" smtClean="0"/>
              <a:t>in binary-number </a:t>
            </a:r>
            <a:r>
              <a:rPr lang="en-US" sz="1800" dirty="0"/>
              <a:t>format in a memory device so that instructions could be modified by the computer </a:t>
            </a:r>
            <a:r>
              <a:rPr lang="en-US" sz="1800" dirty="0" smtClean="0"/>
              <a:t>as determined </a:t>
            </a:r>
            <a:r>
              <a:rPr lang="en-US" sz="1800" dirty="0"/>
              <a:t>by intermediate computational results.</a:t>
            </a:r>
          </a:p>
        </p:txBody>
      </p:sp>
    </p:spTree>
    <p:extLst>
      <p:ext uri="{BB962C8B-B14F-4D97-AF65-F5344CB8AC3E}">
        <p14:creationId xmlns:p14="http://schemas.microsoft.com/office/powerpoint/2010/main" val="765069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416278" cy="1400530"/>
          </a:xfrm>
        </p:spPr>
        <p:txBody>
          <a:bodyPr/>
          <a:lstStyle/>
          <a:p>
            <a:r>
              <a:rPr lang="en-US" dirty="0" smtClean="0"/>
              <a:t>Von Neumann Architecture</a:t>
            </a:r>
            <a:endParaRPr lang="en-US" dirty="0"/>
          </a:p>
        </p:txBody>
      </p:sp>
      <p:sp>
        <p:nvSpPr>
          <p:cNvPr id="3" name="Content Placeholder 2"/>
          <p:cNvSpPr>
            <a:spLocks noGrp="1"/>
          </p:cNvSpPr>
          <p:nvPr>
            <p:ph idx="1"/>
          </p:nvPr>
        </p:nvSpPr>
        <p:spPr>
          <a:xfrm>
            <a:off x="356119" y="1753232"/>
            <a:ext cx="8530705" cy="4518977"/>
          </a:xfrm>
        </p:spPr>
        <p:txBody>
          <a:bodyPr>
            <a:normAutofit/>
          </a:bodyPr>
          <a:lstStyle/>
          <a:p>
            <a:pPr marL="0" indent="0" algn="just">
              <a:buNone/>
            </a:pPr>
            <a:r>
              <a:rPr lang="en-US" dirty="0"/>
              <a:t>A </a:t>
            </a:r>
            <a:r>
              <a:rPr lang="en-US" b="1" dirty="0"/>
              <a:t>Von Neumann Architecture </a:t>
            </a:r>
            <a:r>
              <a:rPr lang="en-US" dirty="0"/>
              <a:t>computer have five parts </a:t>
            </a:r>
            <a:r>
              <a:rPr lang="en-US" i="1" dirty="0"/>
              <a:t>i.e.,</a:t>
            </a:r>
          </a:p>
          <a:p>
            <a:pPr marL="0" indent="0" algn="just">
              <a:buNone/>
            </a:pPr>
            <a:r>
              <a:rPr lang="en-US" dirty="0"/>
              <a:t>(</a:t>
            </a:r>
            <a:r>
              <a:rPr lang="en-US" i="1" dirty="0"/>
              <a:t>a</a:t>
            </a:r>
            <a:r>
              <a:rPr lang="en-US" dirty="0"/>
              <a:t>) An arithmetic-logic-unit</a:t>
            </a:r>
          </a:p>
          <a:p>
            <a:pPr marL="0" indent="0" algn="just">
              <a:buNone/>
            </a:pPr>
            <a:r>
              <a:rPr lang="en-US" dirty="0"/>
              <a:t>(</a:t>
            </a:r>
            <a:r>
              <a:rPr lang="en-US" i="1" dirty="0"/>
              <a:t>b</a:t>
            </a:r>
            <a:r>
              <a:rPr lang="en-US" dirty="0"/>
              <a:t>) A control unit</a:t>
            </a:r>
          </a:p>
          <a:p>
            <a:pPr marL="0" indent="0" algn="just">
              <a:buNone/>
            </a:pPr>
            <a:r>
              <a:rPr lang="en-US" dirty="0"/>
              <a:t>(</a:t>
            </a:r>
            <a:r>
              <a:rPr lang="en-US" i="1" dirty="0"/>
              <a:t>c</a:t>
            </a:r>
            <a:r>
              <a:rPr lang="en-US" dirty="0"/>
              <a:t>) A memory</a:t>
            </a:r>
          </a:p>
          <a:p>
            <a:pPr marL="0" indent="0" algn="just">
              <a:buNone/>
            </a:pPr>
            <a:r>
              <a:rPr lang="en-US" dirty="0"/>
              <a:t>(</a:t>
            </a:r>
            <a:r>
              <a:rPr lang="en-US" i="1" dirty="0"/>
              <a:t>d</a:t>
            </a:r>
            <a:r>
              <a:rPr lang="en-US" dirty="0"/>
              <a:t>) Some form of input/output and</a:t>
            </a:r>
          </a:p>
          <a:p>
            <a:pPr marL="0" indent="0" algn="just">
              <a:buNone/>
            </a:pPr>
            <a:r>
              <a:rPr lang="en-US" dirty="0"/>
              <a:t>(</a:t>
            </a:r>
            <a:r>
              <a:rPr lang="en-US" i="1" dirty="0"/>
              <a:t>e</a:t>
            </a:r>
            <a:r>
              <a:rPr lang="en-US" dirty="0"/>
              <a:t>) a bus that provides a data path between these parts.</a:t>
            </a:r>
          </a:p>
          <a:p>
            <a:pPr marL="0" indent="0" algn="just">
              <a:buNone/>
            </a:pPr>
            <a:r>
              <a:rPr lang="en-US" dirty="0"/>
              <a:t>The ALU and control unit have usually some temporary storage units known as registers. </a:t>
            </a:r>
            <a:r>
              <a:rPr lang="en-US" dirty="0" smtClean="0"/>
              <a:t>Each register </a:t>
            </a:r>
            <a:r>
              <a:rPr lang="en-US" dirty="0"/>
              <a:t>can be considered as a fast memory with single location. Such registers temporarily store </a:t>
            </a:r>
            <a:r>
              <a:rPr lang="en-US" dirty="0" smtClean="0"/>
              <a:t>certain information </a:t>
            </a:r>
            <a:r>
              <a:rPr lang="en-US" dirty="0"/>
              <a:t>such as instruction, data, address, etc. Storing in registers is advantageous since these can </a:t>
            </a:r>
            <a:r>
              <a:rPr lang="en-US" dirty="0" smtClean="0"/>
              <a:t>be read </a:t>
            </a:r>
            <a:r>
              <a:rPr lang="en-US" dirty="0"/>
              <a:t>quickly compared to fetching them from external memory.</a:t>
            </a:r>
          </a:p>
        </p:txBody>
      </p:sp>
    </p:spTree>
    <p:extLst>
      <p:ext uri="{BB962C8B-B14F-4D97-AF65-F5344CB8AC3E}">
        <p14:creationId xmlns:p14="http://schemas.microsoft.com/office/powerpoint/2010/main" val="117174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500" y="495587"/>
            <a:ext cx="8487750" cy="1976151"/>
          </a:xfrm>
        </p:spPr>
        <p:txBody>
          <a:bodyPr/>
          <a:lstStyle/>
          <a:p>
            <a:pPr marL="0" indent="0" algn="just">
              <a:buNone/>
            </a:pPr>
            <a:r>
              <a:rPr lang="en-US" dirty="0"/>
              <a:t>The ALU and control unit are together known as Central Processing Unit (CPU) or processor. </a:t>
            </a:r>
            <a:r>
              <a:rPr lang="en-US" dirty="0" smtClean="0"/>
              <a:t>The memory </a:t>
            </a:r>
            <a:r>
              <a:rPr lang="en-US" dirty="0"/>
              <a:t>and CPU consist of electronic circuits and form the nucleus of the computer. The input </a:t>
            </a:r>
            <a:r>
              <a:rPr lang="en-US" dirty="0" smtClean="0"/>
              <a:t>and </a:t>
            </a:r>
            <a:r>
              <a:rPr lang="en-US" dirty="0"/>
              <a:t>output units are electromechanical units </a:t>
            </a:r>
            <a:r>
              <a:rPr lang="en-US" dirty="0" smtClean="0"/>
              <a:t>consisting </a:t>
            </a:r>
            <a:r>
              <a:rPr lang="en-US" dirty="0"/>
              <a:t>of both electronic circuits and mechanical assemblies</a:t>
            </a:r>
            <a:r>
              <a:rPr lang="en-US" dirty="0" smtClean="0"/>
              <a:t>. The </a:t>
            </a:r>
            <a:r>
              <a:rPr lang="en-US" dirty="0"/>
              <a:t>input and output units are known as peripheral devices.</a:t>
            </a:r>
          </a:p>
        </p:txBody>
      </p:sp>
      <p:pic>
        <p:nvPicPr>
          <p:cNvPr id="4" name="Picture 3"/>
          <p:cNvPicPr>
            <a:picLocks noChangeAspect="1"/>
          </p:cNvPicPr>
          <p:nvPr/>
        </p:nvPicPr>
        <p:blipFill>
          <a:blip r:embed="rId2"/>
          <a:stretch>
            <a:fillRect/>
          </a:stretch>
        </p:blipFill>
        <p:spPr>
          <a:xfrm>
            <a:off x="2642345" y="2471738"/>
            <a:ext cx="3944059" cy="4021698"/>
          </a:xfrm>
          <a:prstGeom prst="rect">
            <a:avLst/>
          </a:prstGeom>
        </p:spPr>
      </p:pic>
    </p:spTree>
    <p:extLst>
      <p:ext uri="{BB962C8B-B14F-4D97-AF65-F5344CB8AC3E}">
        <p14:creationId xmlns:p14="http://schemas.microsoft.com/office/powerpoint/2010/main" val="269408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pPr marL="0" indent="0">
              <a:buNone/>
            </a:pPr>
            <a:r>
              <a:rPr lang="en-US" dirty="0"/>
              <a:t>A von Neumann Architecture computer performs following sequence of steps:</a:t>
            </a:r>
          </a:p>
          <a:p>
            <a:pPr marL="0" indent="0">
              <a:buNone/>
            </a:pPr>
            <a:r>
              <a:rPr lang="en-US" dirty="0"/>
              <a:t>1. Fetch the next instruction from memory at the address in the program counter.</a:t>
            </a:r>
          </a:p>
          <a:p>
            <a:pPr marL="0" indent="0">
              <a:buNone/>
            </a:pPr>
            <a:r>
              <a:rPr lang="en-US" dirty="0"/>
              <a:t>2. ADD 1 to the program counter.</a:t>
            </a:r>
          </a:p>
          <a:p>
            <a:pPr marL="0" indent="0">
              <a:buNone/>
            </a:pPr>
            <a:r>
              <a:rPr lang="en-US" dirty="0"/>
              <a:t>3. Decode the instruction using control unit. The control unit commands the rest of the computer to</a:t>
            </a:r>
          </a:p>
          <a:p>
            <a:pPr marL="0" indent="0">
              <a:buNone/>
            </a:pPr>
            <a:r>
              <a:rPr lang="en-US" dirty="0"/>
              <a:t>perform some operation.</a:t>
            </a:r>
          </a:p>
          <a:p>
            <a:pPr marL="0" indent="0">
              <a:buNone/>
            </a:pPr>
            <a:r>
              <a:rPr lang="en-US" dirty="0"/>
              <a:t>4. Go back to step 1.</a:t>
            </a:r>
          </a:p>
        </p:txBody>
      </p:sp>
    </p:spTree>
    <p:extLst>
      <p:ext uri="{BB962C8B-B14F-4D97-AF65-F5344CB8AC3E}">
        <p14:creationId xmlns:p14="http://schemas.microsoft.com/office/powerpoint/2010/main" val="330311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34" y="110939"/>
            <a:ext cx="7053542" cy="592721"/>
          </a:xfrm>
        </p:spPr>
        <p:txBody>
          <a:bodyPr/>
          <a:lstStyle/>
          <a:p>
            <a:pPr indent="342900" algn="ctr" defTabSz="685800" eaLnBrk="0" fontAlgn="base" hangingPunct="0">
              <a:spcAft>
                <a:spcPct val="0"/>
              </a:spcAft>
            </a:pPr>
            <a:r>
              <a:rPr lang="en-US" altLang="en-US" sz="3300" b="1" dirty="0">
                <a:solidFill>
                  <a:schemeClr val="tx1"/>
                </a:solidFill>
                <a:ea typeface="Times New Roman" panose="02020603050405020304" pitchFamily="18" charset="0"/>
                <a:cs typeface="Times New Roman" panose="02020603050405020304" pitchFamily="18" charset="0"/>
              </a:rPr>
              <a:t>Outcome Based Education</a:t>
            </a:r>
            <a:endParaRPr lang="en-US" altLang="en-US" sz="2700"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0002080"/>
              </p:ext>
            </p:extLst>
          </p:nvPr>
        </p:nvGraphicFramePr>
        <p:xfrm>
          <a:off x="200024" y="1463941"/>
          <a:ext cx="8758241" cy="3084576"/>
        </p:xfrm>
        <a:graphic>
          <a:graphicData uri="http://schemas.openxmlformats.org/drawingml/2006/table">
            <a:tbl>
              <a:tblPr>
                <a:tableStyleId>{5C22544A-7EE6-4342-B048-85BDC9FD1C3A}</a:tableStyleId>
              </a:tblPr>
              <a:tblGrid>
                <a:gridCol w="1171577"/>
                <a:gridCol w="1971675"/>
                <a:gridCol w="1885951"/>
                <a:gridCol w="1588136"/>
                <a:gridCol w="2140902"/>
              </a:tblGrid>
              <a:tr h="483376">
                <a:tc>
                  <a:txBody>
                    <a:bodyPr/>
                    <a:lstStyle/>
                    <a:p>
                      <a:pPr marL="0" marR="0" algn="just">
                        <a:lnSpc>
                          <a:spcPct val="115000"/>
                        </a:lnSpc>
                        <a:spcBef>
                          <a:spcPts val="0"/>
                        </a:spcBef>
                        <a:spcAft>
                          <a:spcPts val="0"/>
                        </a:spcAft>
                      </a:pPr>
                      <a:r>
                        <a:rPr lang="en-US" sz="1600" dirty="0">
                          <a:effectLst/>
                        </a:rPr>
                        <a:t>Subject:</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nSpc>
                          <a:spcPct val="115000"/>
                        </a:lnSpc>
                        <a:spcBef>
                          <a:spcPts val="0"/>
                        </a:spcBef>
                        <a:spcAft>
                          <a:spcPts val="1000"/>
                        </a:spcAft>
                      </a:pPr>
                      <a:r>
                        <a:rPr lang="en-US" sz="1600" b="1" dirty="0">
                          <a:effectLst/>
                        </a:rPr>
                        <a:t>Computer organization and architecture</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1000"/>
                        </a:spcAft>
                      </a:pP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r>
                        <a:rPr lang="en-US" sz="1600" dirty="0">
                          <a:effectLst/>
                        </a:rPr>
                        <a:t>Max Marks External</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tcPr>
                </a:tc>
                <a:tc>
                  <a:txBody>
                    <a:bodyPr/>
                    <a:lstStyle/>
                    <a:p>
                      <a:pPr marL="0" marR="0" algn="just">
                        <a:lnSpc>
                          <a:spcPct val="115000"/>
                        </a:lnSpc>
                        <a:spcBef>
                          <a:spcPts val="0"/>
                        </a:spcBef>
                        <a:spcAft>
                          <a:spcPts val="0"/>
                        </a:spcAft>
                      </a:pPr>
                      <a:r>
                        <a:rPr lang="en-US" sz="1600">
                          <a:effectLst/>
                        </a:rPr>
                        <a:t> 75 Marks</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r>
              <a:tr h="168798">
                <a:tc>
                  <a:txBody>
                    <a:bodyPr/>
                    <a:lstStyle/>
                    <a:p>
                      <a:pPr marL="0" marR="0" algn="just">
                        <a:lnSpc>
                          <a:spcPct val="115000"/>
                        </a:lnSpc>
                        <a:spcBef>
                          <a:spcPts val="0"/>
                        </a:spcBef>
                        <a:spcAft>
                          <a:spcPts val="0"/>
                        </a:spcAft>
                      </a:pPr>
                      <a:r>
                        <a:rPr lang="en-US" sz="1600">
                          <a:effectLst/>
                        </a:rPr>
                        <a:t>Subject Code:</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600" b="1" dirty="0">
                          <a:effectLst/>
                        </a:rPr>
                        <a:t> ETCS  204</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r>
                        <a:rPr lang="en-US" sz="1600">
                          <a:effectLst/>
                        </a:rPr>
                        <a:t>Max Marks Internal</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tcPr>
                </a:tc>
                <a:tc>
                  <a:txBody>
                    <a:bodyPr/>
                    <a:lstStyle/>
                    <a:p>
                      <a:pPr marL="0" marR="0" algn="just">
                        <a:lnSpc>
                          <a:spcPct val="115000"/>
                        </a:lnSpc>
                        <a:spcBef>
                          <a:spcPts val="0"/>
                        </a:spcBef>
                        <a:spcAft>
                          <a:spcPts val="0"/>
                        </a:spcAft>
                      </a:pPr>
                      <a:r>
                        <a:rPr lang="en-US" sz="1600">
                          <a:effectLst/>
                        </a:rPr>
                        <a:t> 25 Marks</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r>
              <a:tr h="168798">
                <a:tc>
                  <a:txBody>
                    <a:bodyPr/>
                    <a:lstStyle/>
                    <a:p>
                      <a:pPr marL="0" marR="0" algn="just">
                        <a:lnSpc>
                          <a:spcPct val="115000"/>
                        </a:lnSpc>
                        <a:spcBef>
                          <a:spcPts val="0"/>
                        </a:spcBef>
                        <a:spcAft>
                          <a:spcPts val="0"/>
                        </a:spcAft>
                      </a:pPr>
                      <a:r>
                        <a:rPr lang="en-US" sz="1600">
                          <a:effectLst/>
                        </a:rPr>
                        <a:t>Total Credit:</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c>
                  <a:txBody>
                    <a:bodyPr/>
                    <a:lstStyle/>
                    <a:p>
                      <a:pPr marL="0" marR="0" algn="just">
                        <a:lnSpc>
                          <a:spcPct val="115000"/>
                        </a:lnSpc>
                        <a:spcBef>
                          <a:spcPts val="0"/>
                        </a:spcBef>
                        <a:spcAft>
                          <a:spcPts val="0"/>
                        </a:spcAft>
                      </a:pPr>
                      <a:r>
                        <a:rPr lang="en-US" sz="1600">
                          <a:effectLst/>
                        </a:rPr>
                        <a:t>4</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lnSpc>
                          <a:spcPct val="115000"/>
                        </a:lnSpc>
                        <a:spcBef>
                          <a:spcPts val="0"/>
                        </a:spcBef>
                        <a:spcAft>
                          <a:spcPts val="0"/>
                        </a:spcAft>
                      </a:pPr>
                      <a:r>
                        <a:rPr lang="en-US" sz="1600" b="1" dirty="0">
                          <a:effectLst/>
                        </a:rPr>
                        <a:t>Evaluation Scheme</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tcPr>
                </a:tc>
                <a:tc hMerge="1">
                  <a:txBody>
                    <a:bodyPr/>
                    <a:lstStyle/>
                    <a:p>
                      <a:endParaRPr lang="en-US"/>
                    </a:p>
                  </a:txBody>
                  <a:tcPr/>
                </a:tc>
              </a:tr>
              <a:tr h="168798">
                <a:tc rowSpan="2">
                  <a:txBody>
                    <a:bodyPr/>
                    <a:lstStyle/>
                    <a:p>
                      <a:pPr marL="0" marR="0" algn="just">
                        <a:lnSpc>
                          <a:spcPct val="115000"/>
                        </a:lnSpc>
                        <a:spcBef>
                          <a:spcPts val="0"/>
                        </a:spcBef>
                        <a:spcAft>
                          <a:spcPts val="0"/>
                        </a:spcAft>
                      </a:pPr>
                      <a:r>
                        <a:rPr lang="en-US" sz="1600">
                          <a:effectLst/>
                        </a:rPr>
                        <a:t>Contact Hours:</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nchor="ctr"/>
                </a:tc>
                <a:tc>
                  <a:txBody>
                    <a:bodyPr/>
                    <a:lstStyle/>
                    <a:p>
                      <a:pPr marL="0" marR="0" algn="just">
                        <a:lnSpc>
                          <a:spcPct val="115000"/>
                        </a:lnSpc>
                        <a:spcBef>
                          <a:spcPts val="0"/>
                        </a:spcBef>
                        <a:spcAft>
                          <a:spcPts val="0"/>
                        </a:spcAft>
                      </a:pPr>
                      <a:r>
                        <a:rPr lang="en-US" sz="1600" dirty="0">
                          <a:effectLst/>
                        </a:rPr>
                        <a:t>L    </a:t>
                      </a:r>
                      <a:r>
                        <a:rPr lang="en-US" sz="1600" b="1" dirty="0">
                          <a:effectLst/>
                        </a:rPr>
                        <a:t>3           </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r>
                        <a:rPr lang="en-US" sz="1600" b="1" dirty="0">
                          <a:effectLst/>
                        </a:rPr>
                        <a:t>Evaluation 75 Marks</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tcPr>
                </a:tc>
                <a:tc>
                  <a:txBody>
                    <a:bodyPr/>
                    <a:lstStyle/>
                    <a:p>
                      <a:pPr marL="0" marR="0" algn="just">
                        <a:lnSpc>
                          <a:spcPct val="115000"/>
                        </a:lnSpc>
                        <a:spcBef>
                          <a:spcPts val="0"/>
                        </a:spcBef>
                        <a:spcAft>
                          <a:spcPts val="0"/>
                        </a:spcAft>
                      </a:pPr>
                      <a:r>
                        <a:rPr lang="en-US" sz="1600" b="1" dirty="0">
                          <a:effectLst/>
                        </a:rPr>
                        <a:t>End-term Exam</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r>
              <a:tr h="96833">
                <a:tc vMerge="1">
                  <a:txBody>
                    <a:bodyPr/>
                    <a:lstStyle/>
                    <a:p>
                      <a:endParaRPr lang="en-US"/>
                    </a:p>
                  </a:txBody>
                  <a:tcPr/>
                </a:tc>
                <a:tc>
                  <a:txBody>
                    <a:bodyPr/>
                    <a:lstStyle/>
                    <a:p>
                      <a:pPr marL="0" marR="0" algn="just">
                        <a:lnSpc>
                          <a:spcPct val="115000"/>
                        </a:lnSpc>
                        <a:spcBef>
                          <a:spcPts val="0"/>
                        </a:spcBef>
                        <a:spcAft>
                          <a:spcPts val="0"/>
                        </a:spcAft>
                      </a:pPr>
                      <a:r>
                        <a:rPr lang="en-US" sz="1600" dirty="0">
                          <a:effectLst/>
                        </a:rPr>
                        <a:t>T    </a:t>
                      </a:r>
                      <a:r>
                        <a:rPr lang="en-US" sz="1600" b="1" dirty="0">
                          <a:effectLst/>
                        </a:rPr>
                        <a:t>1</a:t>
                      </a:r>
                      <a:endParaRPr lang="en-US" sz="1600" b="1"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15000"/>
                        </a:lnSpc>
                        <a:spcBef>
                          <a:spcPts val="0"/>
                        </a:spcBef>
                        <a:spcAft>
                          <a:spcPts val="0"/>
                        </a:spcAft>
                      </a:pPr>
                      <a:r>
                        <a:rPr lang="en-US" sz="1600">
                          <a:effectLst/>
                        </a:rPr>
                        <a:t>Evaluation 25 Marks</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lnL w="12700" cap="flat" cmpd="sng" algn="ctr">
                      <a:solidFill>
                        <a:schemeClr val="tx1"/>
                      </a:solidFill>
                      <a:prstDash val="solid"/>
                      <a:round/>
                      <a:headEnd type="none" w="med" len="med"/>
                      <a:tailEnd type="none" w="med" len="med"/>
                    </a:lnL>
                  </a:tcPr>
                </a:tc>
                <a:tc>
                  <a:txBody>
                    <a:bodyPr/>
                    <a:lstStyle/>
                    <a:p>
                      <a:pPr marL="0" marR="0" algn="just">
                        <a:lnSpc>
                          <a:spcPct val="115000"/>
                        </a:lnSpc>
                        <a:spcBef>
                          <a:spcPts val="0"/>
                        </a:spcBef>
                        <a:spcAft>
                          <a:spcPts val="0"/>
                        </a:spcAft>
                      </a:pPr>
                      <a:r>
                        <a:rPr lang="en-US" sz="1600" dirty="0">
                          <a:effectLst/>
                        </a:rPr>
                        <a:t>Sessional Exam</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51435" marR="51435" marT="0" marB="0"/>
                </a:tc>
              </a:tr>
            </a:tbl>
          </a:graphicData>
        </a:graphic>
      </p:graphicFrame>
      <p:sp>
        <p:nvSpPr>
          <p:cNvPr id="5" name="Rectangle 1"/>
          <p:cNvSpPr>
            <a:spLocks noChangeArrowheads="1"/>
          </p:cNvSpPr>
          <p:nvPr/>
        </p:nvSpPr>
        <p:spPr bwMode="auto">
          <a:xfrm>
            <a:off x="408862" y="4850544"/>
            <a:ext cx="8005086"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b="1" dirty="0" smtClean="0">
                <a:latin typeface="Calibri" panose="020F0502020204030204" pitchFamily="34" charset="0"/>
                <a:ea typeface="Times New Roman" panose="02020603050405020304" pitchFamily="18" charset="0"/>
                <a:cs typeface="Times New Roman" panose="02020603050405020304" pitchFamily="18" charset="0"/>
              </a:rPr>
              <a:t>Course Objective:</a:t>
            </a:r>
            <a:endParaRPr lang="en-US" altLang="en-US" b="1" dirty="0" smtClean="0">
              <a:latin typeface="Calibri" panose="020F0502020204030204" pitchFamily="34" charset="0"/>
            </a:endParaRPr>
          </a:p>
          <a:p>
            <a:pPr defTabSz="685800" eaLnBrk="0" fontAlgn="base" hangingPunct="0">
              <a:spcBef>
                <a:spcPct val="0"/>
              </a:spcBef>
              <a:spcAft>
                <a:spcPct val="0"/>
              </a:spcAft>
            </a:pPr>
            <a:r>
              <a:rPr lang="en-US" altLang="en-US" dirty="0" smtClean="0">
                <a:latin typeface="Calibri" panose="020F0502020204030204" pitchFamily="34" charset="0"/>
                <a:ea typeface="Times New Roman" panose="02020603050405020304" pitchFamily="18" charset="0"/>
                <a:cs typeface="Times New Roman" panose="02020603050405020304" pitchFamily="18" charset="0"/>
              </a:rPr>
              <a:t>The </a:t>
            </a:r>
            <a:r>
              <a:rPr lang="en-US" altLang="en-US" dirty="0">
                <a:latin typeface="Calibri" panose="020F0502020204030204" pitchFamily="34" charset="0"/>
                <a:ea typeface="Times New Roman" panose="02020603050405020304" pitchFamily="18" charset="0"/>
                <a:cs typeface="Times New Roman" panose="02020603050405020304" pitchFamily="18" charset="0"/>
              </a:rPr>
              <a:t>objective of the subject is to understand the architecture and internal behavior of computer system in details. By this they can design the hardware of a computer.</a:t>
            </a:r>
            <a:endParaRPr lang="en-US" altLang="en-US" sz="3600" dirty="0">
              <a:latin typeface="Calibri" panose="020F0502020204030204" pitchFamily="34" charset="0"/>
            </a:endParaRPr>
          </a:p>
        </p:txBody>
      </p:sp>
    </p:spTree>
    <p:extLst>
      <p:ext uri="{BB962C8B-B14F-4D97-AF65-F5344CB8AC3E}">
        <p14:creationId xmlns:p14="http://schemas.microsoft.com/office/powerpoint/2010/main" val="1729535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387703" cy="1400530"/>
          </a:xfrm>
        </p:spPr>
        <p:txBody>
          <a:bodyPr/>
          <a:lstStyle/>
          <a:p>
            <a:pPr algn="ctr"/>
            <a:r>
              <a:rPr lang="en-US" dirty="0" smtClean="0"/>
              <a:t>Limitation in Von Neumann Model</a:t>
            </a:r>
            <a:endParaRPr lang="en-US" dirty="0"/>
          </a:p>
        </p:txBody>
      </p:sp>
      <p:sp>
        <p:nvSpPr>
          <p:cNvPr id="3" name="Content Placeholder 2"/>
          <p:cNvSpPr>
            <a:spLocks noGrp="1"/>
          </p:cNvSpPr>
          <p:nvPr>
            <p:ph idx="1"/>
          </p:nvPr>
        </p:nvSpPr>
        <p:spPr>
          <a:xfrm>
            <a:off x="484709" y="2052925"/>
            <a:ext cx="7944915" cy="4195481"/>
          </a:xfrm>
        </p:spPr>
        <p:txBody>
          <a:bodyPr>
            <a:normAutofit/>
          </a:bodyPr>
          <a:lstStyle/>
          <a:p>
            <a:pPr marL="0" indent="0" algn="just">
              <a:buNone/>
            </a:pPr>
            <a:r>
              <a:rPr lang="en-US" dirty="0"/>
              <a:t>Very few computers have a pure von Neumann architecture. Most computers add another step </a:t>
            </a:r>
            <a:r>
              <a:rPr lang="en-US" dirty="0" smtClean="0"/>
              <a:t>to check </a:t>
            </a:r>
            <a:r>
              <a:rPr lang="en-US" dirty="0"/>
              <a:t>for interrupts, electronic events that could occur at any time. An interrupt resembles the ring of </a:t>
            </a:r>
            <a:r>
              <a:rPr lang="en-US" dirty="0" smtClean="0"/>
              <a:t>a telephone</a:t>
            </a:r>
            <a:r>
              <a:rPr lang="en-US" dirty="0"/>
              <a:t>, calling a person away from some lengthy task. Von Neumann computers spend a lot of </a:t>
            </a:r>
            <a:r>
              <a:rPr lang="en-US" dirty="0" smtClean="0"/>
              <a:t>time moving </a:t>
            </a:r>
            <a:r>
              <a:rPr lang="en-US" dirty="0"/>
              <a:t>data to and from the memory, and this slows the computer. So, often we separate the bus into </a:t>
            </a:r>
            <a:r>
              <a:rPr lang="en-US" dirty="0" smtClean="0"/>
              <a:t>two or </a:t>
            </a:r>
            <a:r>
              <a:rPr lang="en-US" dirty="0"/>
              <a:t>more busses, usually one for instruction and the other for data.</a:t>
            </a:r>
          </a:p>
        </p:txBody>
      </p:sp>
    </p:spTree>
    <p:extLst>
      <p:ext uri="{BB962C8B-B14F-4D97-AF65-F5344CB8AC3E}">
        <p14:creationId xmlns:p14="http://schemas.microsoft.com/office/powerpoint/2010/main" val="143639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a:t>
            </a:r>
            <a:endParaRPr lang="en-US" dirty="0"/>
          </a:p>
        </p:txBody>
      </p:sp>
      <p:pic>
        <p:nvPicPr>
          <p:cNvPr id="4" name="Picture 3"/>
          <p:cNvPicPr>
            <a:picLocks noChangeAspect="1"/>
          </p:cNvPicPr>
          <p:nvPr/>
        </p:nvPicPr>
        <p:blipFill>
          <a:blip r:embed="rId2"/>
          <a:stretch>
            <a:fillRect/>
          </a:stretch>
        </p:blipFill>
        <p:spPr>
          <a:xfrm>
            <a:off x="1221106" y="1370596"/>
            <a:ext cx="6180250" cy="3372880"/>
          </a:xfrm>
          <a:prstGeom prst="rect">
            <a:avLst/>
          </a:prstGeom>
        </p:spPr>
      </p:pic>
      <p:pic>
        <p:nvPicPr>
          <p:cNvPr id="5" name="Picture 4"/>
          <p:cNvPicPr>
            <a:picLocks noChangeAspect="1"/>
          </p:cNvPicPr>
          <p:nvPr/>
        </p:nvPicPr>
        <p:blipFill>
          <a:blip r:embed="rId3"/>
          <a:stretch>
            <a:fillRect/>
          </a:stretch>
        </p:blipFill>
        <p:spPr>
          <a:xfrm>
            <a:off x="2466430" y="4702836"/>
            <a:ext cx="3689603" cy="1068044"/>
          </a:xfrm>
          <a:prstGeom prst="rect">
            <a:avLst/>
          </a:prstGeom>
        </p:spPr>
      </p:pic>
    </p:spTree>
    <p:extLst>
      <p:ext uri="{BB962C8B-B14F-4D97-AF65-F5344CB8AC3E}">
        <p14:creationId xmlns:p14="http://schemas.microsoft.com/office/powerpoint/2010/main" val="1929909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ADDER</a:t>
            </a:r>
            <a:endParaRPr lang="en-US" dirty="0"/>
          </a:p>
        </p:txBody>
      </p:sp>
      <p:pic>
        <p:nvPicPr>
          <p:cNvPr id="8" name="Picture 7"/>
          <p:cNvPicPr>
            <a:picLocks noChangeAspect="1"/>
          </p:cNvPicPr>
          <p:nvPr/>
        </p:nvPicPr>
        <p:blipFill>
          <a:blip r:embed="rId2"/>
          <a:stretch>
            <a:fillRect/>
          </a:stretch>
        </p:blipFill>
        <p:spPr>
          <a:xfrm>
            <a:off x="200230" y="1566035"/>
            <a:ext cx="3355816" cy="3161925"/>
          </a:xfrm>
          <a:prstGeom prst="rect">
            <a:avLst/>
          </a:prstGeom>
        </p:spPr>
      </p:pic>
      <p:pic>
        <p:nvPicPr>
          <p:cNvPr id="9" name="Picture 8"/>
          <p:cNvPicPr>
            <a:picLocks noChangeAspect="1"/>
          </p:cNvPicPr>
          <p:nvPr/>
        </p:nvPicPr>
        <p:blipFill>
          <a:blip r:embed="rId3"/>
          <a:stretch>
            <a:fillRect/>
          </a:stretch>
        </p:blipFill>
        <p:spPr>
          <a:xfrm>
            <a:off x="3363971" y="1566036"/>
            <a:ext cx="3460330" cy="620059"/>
          </a:xfrm>
          <a:prstGeom prst="rect">
            <a:avLst/>
          </a:prstGeom>
        </p:spPr>
      </p:pic>
      <p:pic>
        <p:nvPicPr>
          <p:cNvPr id="10" name="Picture 9"/>
          <p:cNvPicPr>
            <a:picLocks noChangeAspect="1"/>
          </p:cNvPicPr>
          <p:nvPr/>
        </p:nvPicPr>
        <p:blipFill>
          <a:blip r:embed="rId4"/>
          <a:stretch>
            <a:fillRect/>
          </a:stretch>
        </p:blipFill>
        <p:spPr>
          <a:xfrm>
            <a:off x="421328" y="4826738"/>
            <a:ext cx="2913620" cy="971206"/>
          </a:xfrm>
          <a:prstGeom prst="rect">
            <a:avLst/>
          </a:prstGeom>
        </p:spPr>
      </p:pic>
      <p:pic>
        <p:nvPicPr>
          <p:cNvPr id="11" name="Picture 10"/>
          <p:cNvPicPr>
            <a:picLocks noChangeAspect="1"/>
          </p:cNvPicPr>
          <p:nvPr/>
        </p:nvPicPr>
        <p:blipFill>
          <a:blip r:embed="rId5"/>
          <a:stretch>
            <a:fillRect/>
          </a:stretch>
        </p:blipFill>
        <p:spPr>
          <a:xfrm>
            <a:off x="3517439" y="2331247"/>
            <a:ext cx="5455483" cy="2412288"/>
          </a:xfrm>
          <a:prstGeom prst="rect">
            <a:avLst/>
          </a:prstGeom>
        </p:spPr>
      </p:pic>
      <p:pic>
        <p:nvPicPr>
          <p:cNvPr id="13" name="Picture 12"/>
          <p:cNvPicPr>
            <a:picLocks noChangeAspect="1"/>
          </p:cNvPicPr>
          <p:nvPr/>
        </p:nvPicPr>
        <p:blipFill>
          <a:blip r:embed="rId6"/>
          <a:stretch>
            <a:fillRect/>
          </a:stretch>
        </p:blipFill>
        <p:spPr>
          <a:xfrm>
            <a:off x="5182101" y="4725138"/>
            <a:ext cx="2378309" cy="2057829"/>
          </a:xfrm>
          <a:prstGeom prst="rect">
            <a:avLst/>
          </a:prstGeom>
        </p:spPr>
      </p:pic>
    </p:spTree>
    <p:extLst>
      <p:ext uri="{BB962C8B-B14F-4D97-AF65-F5344CB8AC3E}">
        <p14:creationId xmlns:p14="http://schemas.microsoft.com/office/powerpoint/2010/main" val="108967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30540" cy="1400530"/>
          </a:xfrm>
        </p:spPr>
        <p:txBody>
          <a:bodyPr/>
          <a:lstStyle/>
          <a:p>
            <a:pPr algn="ctr"/>
            <a:r>
              <a:rPr lang="en-US" dirty="0" smtClean="0"/>
              <a:t>REGISTER TRANSFER LANGUAGE</a:t>
            </a:r>
            <a:endParaRPr lang="en-US" dirty="0"/>
          </a:p>
        </p:txBody>
      </p:sp>
      <p:pic>
        <p:nvPicPr>
          <p:cNvPr id="5" name="Picture 4"/>
          <p:cNvPicPr>
            <a:picLocks noChangeAspect="1"/>
          </p:cNvPicPr>
          <p:nvPr/>
        </p:nvPicPr>
        <p:blipFill>
          <a:blip r:embed="rId2"/>
          <a:stretch>
            <a:fillRect/>
          </a:stretch>
        </p:blipFill>
        <p:spPr>
          <a:xfrm>
            <a:off x="1055596" y="3953510"/>
            <a:ext cx="7231154" cy="2652576"/>
          </a:xfrm>
          <a:prstGeom prst="rect">
            <a:avLst/>
          </a:prstGeom>
        </p:spPr>
      </p:pic>
      <p:sp>
        <p:nvSpPr>
          <p:cNvPr id="6" name="Rectangle 5"/>
          <p:cNvSpPr/>
          <p:nvPr/>
        </p:nvSpPr>
        <p:spPr>
          <a:xfrm>
            <a:off x="1055595" y="2072380"/>
            <a:ext cx="7231155" cy="1569660"/>
          </a:xfrm>
          <a:prstGeom prst="rect">
            <a:avLst/>
          </a:prstGeom>
        </p:spPr>
        <p:txBody>
          <a:bodyPr wrap="square">
            <a:spAutoFit/>
          </a:bodyPr>
          <a:lstStyle/>
          <a:p>
            <a:r>
              <a:rPr lang="en-US" sz="1600" dirty="0">
                <a:latin typeface="Fd290925-Identity-H"/>
              </a:rPr>
              <a:t>The internal hardware organization of a digital computer is best defined</a:t>
            </a:r>
          </a:p>
          <a:p>
            <a:r>
              <a:rPr lang="en-US" sz="1600" dirty="0">
                <a:latin typeface="Fd290925-Identity-H"/>
              </a:rPr>
              <a:t>by specifying:</a:t>
            </a:r>
          </a:p>
          <a:p>
            <a:r>
              <a:rPr lang="en-US" sz="1600" dirty="0">
                <a:latin typeface="Fd232562-Identity-H"/>
              </a:rPr>
              <a:t>1. </a:t>
            </a:r>
            <a:r>
              <a:rPr lang="en-US" sz="1600" dirty="0">
                <a:latin typeface="Fd290925-Identity-H"/>
              </a:rPr>
              <a:t>The set of registers it contains and their function.</a:t>
            </a:r>
          </a:p>
          <a:p>
            <a:r>
              <a:rPr lang="en-US" sz="1600" dirty="0">
                <a:latin typeface="Fd232562-Identity-H"/>
              </a:rPr>
              <a:t>2. </a:t>
            </a:r>
            <a:r>
              <a:rPr lang="en-US" sz="1600" dirty="0">
                <a:latin typeface="Fd290925-Identity-H"/>
              </a:rPr>
              <a:t>The sequence of </a:t>
            </a:r>
            <a:r>
              <a:rPr lang="en-US" sz="1600" dirty="0" smtClean="0">
                <a:latin typeface="Fd290925-Identity-H"/>
              </a:rPr>
              <a:t>micro-operations </a:t>
            </a:r>
            <a:r>
              <a:rPr lang="en-US" sz="1600" dirty="0">
                <a:latin typeface="Fd290925-Identity-H"/>
              </a:rPr>
              <a:t>performed on the binary </a:t>
            </a:r>
            <a:r>
              <a:rPr lang="en-US" sz="1600" dirty="0" smtClean="0">
                <a:latin typeface="Fd290925-Identity-H"/>
              </a:rPr>
              <a:t>information stored </a:t>
            </a:r>
            <a:r>
              <a:rPr lang="en-US" sz="1600" dirty="0">
                <a:latin typeface="Fd290925-Identity-H"/>
              </a:rPr>
              <a:t>in the registers.</a:t>
            </a:r>
          </a:p>
          <a:p>
            <a:r>
              <a:rPr lang="en-US" sz="1600" dirty="0">
                <a:latin typeface="Fd1484564-Identity-H"/>
              </a:rPr>
              <a:t>3. </a:t>
            </a:r>
            <a:r>
              <a:rPr lang="en-US" sz="1600" dirty="0">
                <a:latin typeface="Fd290925-Identity-H"/>
              </a:rPr>
              <a:t>The control that initiates the sequence of </a:t>
            </a:r>
            <a:r>
              <a:rPr lang="en-US" sz="1600" dirty="0" smtClean="0">
                <a:latin typeface="Fd290925-Identity-H"/>
              </a:rPr>
              <a:t>micro-operations</a:t>
            </a:r>
            <a:r>
              <a:rPr lang="en-US" sz="1600" dirty="0">
                <a:latin typeface="Fd290925-Identity-H"/>
              </a:rPr>
              <a:t>.</a:t>
            </a:r>
            <a:endParaRPr lang="en-US" sz="4400" dirty="0"/>
          </a:p>
        </p:txBody>
      </p:sp>
    </p:spTree>
    <p:extLst>
      <p:ext uri="{BB962C8B-B14F-4D97-AF65-F5344CB8AC3E}">
        <p14:creationId xmlns:p14="http://schemas.microsoft.com/office/powerpoint/2010/main" val="2662180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REGISTER TRANSFER LANGUAGE</a:t>
            </a:r>
          </a:p>
        </p:txBody>
      </p:sp>
      <p:sp>
        <p:nvSpPr>
          <p:cNvPr id="3" name="Content Placeholder 2"/>
          <p:cNvSpPr>
            <a:spLocks noGrp="1"/>
          </p:cNvSpPr>
          <p:nvPr>
            <p:ph idx="1"/>
          </p:nvPr>
        </p:nvSpPr>
        <p:spPr>
          <a:xfrm>
            <a:off x="214313" y="2052925"/>
            <a:ext cx="8443912" cy="804575"/>
          </a:xfrm>
        </p:spPr>
        <p:txBody>
          <a:bodyPr/>
          <a:lstStyle/>
          <a:p>
            <a:pPr marL="0" indent="0">
              <a:buNone/>
            </a:pPr>
            <a:r>
              <a:rPr lang="en-US" dirty="0"/>
              <a:t>The symbolic notation used to describe the </a:t>
            </a:r>
            <a:r>
              <a:rPr lang="en-US" dirty="0" smtClean="0"/>
              <a:t>micro - operation </a:t>
            </a:r>
            <a:r>
              <a:rPr lang="en-US" dirty="0"/>
              <a:t>transfer among registers is called </a:t>
            </a:r>
            <a:r>
              <a:rPr lang="en-US" dirty="0" smtClean="0"/>
              <a:t>a </a:t>
            </a:r>
            <a:r>
              <a:rPr lang="en-US" i="1" dirty="0" smtClean="0"/>
              <a:t>register </a:t>
            </a:r>
            <a:r>
              <a:rPr lang="en-US" i="1" dirty="0"/>
              <a:t>transfer language</a:t>
            </a:r>
            <a:r>
              <a:rPr lang="en-US" dirty="0"/>
              <a:t>.</a:t>
            </a:r>
          </a:p>
        </p:txBody>
      </p:sp>
      <p:pic>
        <p:nvPicPr>
          <p:cNvPr id="4" name="Picture 3"/>
          <p:cNvPicPr>
            <a:picLocks noChangeAspect="1"/>
          </p:cNvPicPr>
          <p:nvPr/>
        </p:nvPicPr>
        <p:blipFill>
          <a:blip r:embed="rId2"/>
          <a:stretch>
            <a:fillRect/>
          </a:stretch>
        </p:blipFill>
        <p:spPr>
          <a:xfrm>
            <a:off x="3710061" y="3057177"/>
            <a:ext cx="1180952" cy="371429"/>
          </a:xfrm>
          <a:prstGeom prst="rect">
            <a:avLst/>
          </a:prstGeom>
        </p:spPr>
      </p:pic>
      <p:sp>
        <p:nvSpPr>
          <p:cNvPr id="5" name="Rectangle 4"/>
          <p:cNvSpPr/>
          <p:nvPr/>
        </p:nvSpPr>
        <p:spPr>
          <a:xfrm>
            <a:off x="349511" y="3428606"/>
            <a:ext cx="8173515" cy="646331"/>
          </a:xfrm>
          <a:prstGeom prst="rect">
            <a:avLst/>
          </a:prstGeom>
        </p:spPr>
        <p:txBody>
          <a:bodyPr wrap="square">
            <a:spAutoFit/>
          </a:bodyPr>
          <a:lstStyle/>
          <a:p>
            <a:r>
              <a:rPr lang="en-US" dirty="0">
                <a:latin typeface="Times-Roman"/>
              </a:rPr>
              <a:t>If we want that the transfer can take place only when certain control condition satisfies, </a:t>
            </a:r>
            <a:r>
              <a:rPr lang="en-US" dirty="0" smtClean="0">
                <a:latin typeface="Times-Roman"/>
              </a:rPr>
              <a:t>this can </a:t>
            </a:r>
            <a:r>
              <a:rPr lang="en-US" dirty="0">
                <a:latin typeface="Times-Roman"/>
              </a:rPr>
              <a:t>be shown by means of an if then statement </a:t>
            </a:r>
            <a:r>
              <a:rPr lang="en-US" dirty="0" smtClean="0">
                <a:latin typeface="Times-Roman"/>
              </a:rPr>
              <a:t>as</a:t>
            </a:r>
            <a:endParaRPr lang="en-US" dirty="0">
              <a:latin typeface="Times-Roman"/>
            </a:endParaRPr>
          </a:p>
        </p:txBody>
      </p:sp>
      <p:pic>
        <p:nvPicPr>
          <p:cNvPr id="6" name="Picture 5"/>
          <p:cNvPicPr>
            <a:picLocks noChangeAspect="1"/>
          </p:cNvPicPr>
          <p:nvPr/>
        </p:nvPicPr>
        <p:blipFill>
          <a:blip r:embed="rId3"/>
          <a:stretch>
            <a:fillRect/>
          </a:stretch>
        </p:blipFill>
        <p:spPr>
          <a:xfrm>
            <a:off x="433847" y="4138444"/>
            <a:ext cx="2766553" cy="370805"/>
          </a:xfrm>
          <a:prstGeom prst="rect">
            <a:avLst/>
          </a:prstGeom>
        </p:spPr>
      </p:pic>
      <p:pic>
        <p:nvPicPr>
          <p:cNvPr id="7" name="Picture 6"/>
          <p:cNvPicPr>
            <a:picLocks noChangeAspect="1"/>
          </p:cNvPicPr>
          <p:nvPr/>
        </p:nvPicPr>
        <p:blipFill>
          <a:blip r:embed="rId4"/>
          <a:stretch>
            <a:fillRect/>
          </a:stretch>
        </p:blipFill>
        <p:spPr>
          <a:xfrm>
            <a:off x="3900486" y="4138444"/>
            <a:ext cx="4503131" cy="2367300"/>
          </a:xfrm>
          <a:prstGeom prst="rect">
            <a:avLst/>
          </a:prstGeom>
        </p:spPr>
      </p:pic>
      <p:pic>
        <p:nvPicPr>
          <p:cNvPr id="8" name="Picture 7"/>
          <p:cNvPicPr>
            <a:picLocks noChangeAspect="1"/>
          </p:cNvPicPr>
          <p:nvPr/>
        </p:nvPicPr>
        <p:blipFill>
          <a:blip r:embed="rId5"/>
          <a:stretch>
            <a:fillRect/>
          </a:stretch>
        </p:blipFill>
        <p:spPr>
          <a:xfrm>
            <a:off x="903359" y="5186755"/>
            <a:ext cx="1725541" cy="409321"/>
          </a:xfrm>
          <a:prstGeom prst="rect">
            <a:avLst/>
          </a:prstGeom>
        </p:spPr>
      </p:pic>
    </p:spTree>
    <p:extLst>
      <p:ext uri="{BB962C8B-B14F-4D97-AF65-F5344CB8AC3E}">
        <p14:creationId xmlns:p14="http://schemas.microsoft.com/office/powerpoint/2010/main" val="138769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a:t>
            </a:r>
            <a:endParaRPr lang="en-US" dirty="0"/>
          </a:p>
        </p:txBody>
      </p:sp>
      <p:pic>
        <p:nvPicPr>
          <p:cNvPr id="4" name="Picture 3"/>
          <p:cNvPicPr>
            <a:picLocks noChangeAspect="1"/>
          </p:cNvPicPr>
          <p:nvPr/>
        </p:nvPicPr>
        <p:blipFill>
          <a:blip r:embed="rId2"/>
          <a:stretch>
            <a:fillRect/>
          </a:stretch>
        </p:blipFill>
        <p:spPr>
          <a:xfrm>
            <a:off x="1727723" y="1353185"/>
            <a:ext cx="5287440" cy="5305486"/>
          </a:xfrm>
          <a:prstGeom prst="rect">
            <a:avLst/>
          </a:prstGeom>
        </p:spPr>
      </p:pic>
    </p:spTree>
    <p:extLst>
      <p:ext uri="{BB962C8B-B14F-4D97-AF65-F5344CB8AC3E}">
        <p14:creationId xmlns:p14="http://schemas.microsoft.com/office/powerpoint/2010/main" val="65693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RTL</a:t>
            </a:r>
            <a:endParaRPr lang="en-US" dirty="0"/>
          </a:p>
        </p:txBody>
      </p:sp>
      <p:pic>
        <p:nvPicPr>
          <p:cNvPr id="4" name="Picture 3"/>
          <p:cNvPicPr>
            <a:picLocks noChangeAspect="1"/>
          </p:cNvPicPr>
          <p:nvPr/>
        </p:nvPicPr>
        <p:blipFill>
          <a:blip r:embed="rId2"/>
          <a:stretch>
            <a:fillRect/>
          </a:stretch>
        </p:blipFill>
        <p:spPr>
          <a:xfrm>
            <a:off x="314325" y="1329091"/>
            <a:ext cx="8286750" cy="2571750"/>
          </a:xfrm>
          <a:prstGeom prst="rect">
            <a:avLst/>
          </a:prstGeom>
        </p:spPr>
      </p:pic>
    </p:spTree>
    <p:extLst>
      <p:ext uri="{BB962C8B-B14F-4D97-AF65-F5344CB8AC3E}">
        <p14:creationId xmlns:p14="http://schemas.microsoft.com/office/powerpoint/2010/main" val="253133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MICROOPERATION</a:t>
            </a:r>
            <a:endParaRPr lang="en-US" dirty="0"/>
          </a:p>
        </p:txBody>
      </p:sp>
      <p:sp>
        <p:nvSpPr>
          <p:cNvPr id="3" name="Content Placeholder 2"/>
          <p:cNvSpPr>
            <a:spLocks noGrp="1"/>
          </p:cNvSpPr>
          <p:nvPr>
            <p:ph idx="1"/>
          </p:nvPr>
        </p:nvSpPr>
        <p:spPr>
          <a:xfrm>
            <a:off x="257174" y="1571625"/>
            <a:ext cx="8729663" cy="5043488"/>
          </a:xfrm>
        </p:spPr>
        <p:txBody>
          <a:bodyPr>
            <a:normAutofit fontScale="92500" lnSpcReduction="10000"/>
          </a:bodyPr>
          <a:lstStyle/>
          <a:p>
            <a:pPr marL="0" indent="0" algn="just">
              <a:buNone/>
            </a:pPr>
            <a:r>
              <a:rPr lang="en-US" dirty="0">
                <a:latin typeface="Calibri" panose="020F0502020204030204" pitchFamily="34" charset="0"/>
              </a:rPr>
              <a:t>The operations executed on data stored in registers are called </a:t>
            </a:r>
            <a:r>
              <a:rPr lang="en-US" dirty="0" err="1">
                <a:latin typeface="Calibri" panose="020F0502020204030204" pitchFamily="34" charset="0"/>
              </a:rPr>
              <a:t>microoperations</a:t>
            </a:r>
            <a:r>
              <a:rPr lang="en-US" dirty="0">
                <a:latin typeface="Calibri" panose="020F0502020204030204" pitchFamily="34" charset="0"/>
              </a:rPr>
              <a:t>, for example shift</a:t>
            </a:r>
            <a:r>
              <a:rPr lang="en-US" dirty="0" smtClean="0">
                <a:latin typeface="Calibri" panose="020F0502020204030204" pitchFamily="34" charset="0"/>
              </a:rPr>
              <a:t>, count</a:t>
            </a:r>
            <a:r>
              <a:rPr lang="en-US" dirty="0">
                <a:latin typeface="Calibri" panose="020F0502020204030204" pitchFamily="34" charset="0"/>
              </a:rPr>
              <a:t>, clear, and load. The </a:t>
            </a:r>
            <a:r>
              <a:rPr lang="en-US" dirty="0" err="1">
                <a:latin typeface="Calibri" panose="020F0502020204030204" pitchFamily="34" charset="0"/>
              </a:rPr>
              <a:t>microoperations</a:t>
            </a:r>
            <a:r>
              <a:rPr lang="en-US" dirty="0">
                <a:latin typeface="Calibri" panose="020F0502020204030204" pitchFamily="34" charset="0"/>
              </a:rPr>
              <a:t> are classified into the following four categories:</a:t>
            </a:r>
          </a:p>
          <a:p>
            <a:pPr marL="457200" indent="-457200" algn="just">
              <a:buFont typeface="+mj-lt"/>
              <a:buAutoNum type="arabicPeriod"/>
            </a:pPr>
            <a:r>
              <a:rPr lang="en-US" b="1" dirty="0" smtClean="0">
                <a:latin typeface="Calibri" panose="020F0502020204030204" pitchFamily="34" charset="0"/>
              </a:rPr>
              <a:t>Data </a:t>
            </a:r>
            <a:r>
              <a:rPr lang="en-US" b="1" dirty="0">
                <a:latin typeface="Calibri" panose="020F0502020204030204" pitchFamily="34" charset="0"/>
              </a:rPr>
              <a:t>transfer </a:t>
            </a:r>
            <a:r>
              <a:rPr lang="en-US" b="1" dirty="0" err="1">
                <a:latin typeface="Calibri" panose="020F0502020204030204" pitchFamily="34" charset="0"/>
              </a:rPr>
              <a:t>microoperation</a:t>
            </a:r>
            <a:r>
              <a:rPr lang="en-US" b="1" dirty="0">
                <a:latin typeface="Calibri" panose="020F0502020204030204" pitchFamily="34" charset="0"/>
              </a:rPr>
              <a:t>.</a:t>
            </a:r>
          </a:p>
          <a:p>
            <a:pPr marL="857250" lvl="1" indent="-457200" algn="just">
              <a:buFont typeface="+mj-lt"/>
              <a:buAutoNum type="alphaLcParenR"/>
            </a:pPr>
            <a:r>
              <a:rPr lang="en-US" i="1" dirty="0" smtClean="0">
                <a:latin typeface="Calibri" panose="020F0502020204030204" pitchFamily="34" charset="0"/>
              </a:rPr>
              <a:t>Register </a:t>
            </a:r>
            <a:r>
              <a:rPr lang="en-US" i="1" dirty="0">
                <a:latin typeface="Calibri" panose="020F0502020204030204" pitchFamily="34" charset="0"/>
              </a:rPr>
              <a:t>transfer </a:t>
            </a:r>
            <a:r>
              <a:rPr lang="en-US" i="1" dirty="0" err="1">
                <a:latin typeface="Calibri" panose="020F0502020204030204" pitchFamily="34" charset="0"/>
              </a:rPr>
              <a:t>microoperations</a:t>
            </a:r>
            <a:r>
              <a:rPr lang="en-US" i="1" dirty="0">
                <a:latin typeface="Calibri" panose="020F0502020204030204" pitchFamily="34" charset="0"/>
              </a:rPr>
              <a:t>. </a:t>
            </a:r>
            <a:r>
              <a:rPr lang="en-US" dirty="0">
                <a:latin typeface="Calibri" panose="020F0502020204030204" pitchFamily="34" charset="0"/>
              </a:rPr>
              <a:t>These micro operations transfer the data from one </a:t>
            </a:r>
            <a:r>
              <a:rPr lang="en-US" dirty="0" smtClean="0">
                <a:latin typeface="Calibri" panose="020F0502020204030204" pitchFamily="34" charset="0"/>
              </a:rPr>
              <a:t>register to </a:t>
            </a:r>
            <a:r>
              <a:rPr lang="en-US" dirty="0">
                <a:latin typeface="Calibri" panose="020F0502020204030204" pitchFamily="34" charset="0"/>
              </a:rPr>
              <a:t>another register.</a:t>
            </a:r>
          </a:p>
          <a:p>
            <a:pPr marL="857250" lvl="1" indent="-457200" algn="just">
              <a:buFont typeface="+mj-lt"/>
              <a:buAutoNum type="alphaLcParenR"/>
            </a:pPr>
            <a:r>
              <a:rPr lang="en-US" i="1" dirty="0" smtClean="0">
                <a:latin typeface="Calibri" panose="020F0502020204030204" pitchFamily="34" charset="0"/>
              </a:rPr>
              <a:t>Memory </a:t>
            </a:r>
            <a:r>
              <a:rPr lang="en-US" i="1" dirty="0">
                <a:latin typeface="Calibri" panose="020F0502020204030204" pitchFamily="34" charset="0"/>
              </a:rPr>
              <a:t>transfer </a:t>
            </a:r>
            <a:r>
              <a:rPr lang="en-US" i="1" dirty="0" err="1">
                <a:latin typeface="Calibri" panose="020F0502020204030204" pitchFamily="34" charset="0"/>
              </a:rPr>
              <a:t>microoperations</a:t>
            </a:r>
            <a:r>
              <a:rPr lang="en-US" i="1" dirty="0">
                <a:latin typeface="Calibri" panose="020F0502020204030204" pitchFamily="34" charset="0"/>
              </a:rPr>
              <a:t>. </a:t>
            </a:r>
            <a:r>
              <a:rPr lang="en-US" dirty="0">
                <a:latin typeface="Calibri" panose="020F0502020204030204" pitchFamily="34" charset="0"/>
              </a:rPr>
              <a:t>These </a:t>
            </a:r>
            <a:r>
              <a:rPr lang="en-US" dirty="0" err="1">
                <a:latin typeface="Calibri" panose="020F0502020204030204" pitchFamily="34" charset="0"/>
              </a:rPr>
              <a:t>microoperations</a:t>
            </a:r>
            <a:r>
              <a:rPr lang="en-US" dirty="0">
                <a:latin typeface="Calibri" panose="020F0502020204030204" pitchFamily="34" charset="0"/>
              </a:rPr>
              <a:t> transfer data from register </a:t>
            </a:r>
            <a:r>
              <a:rPr lang="en-US" dirty="0" err="1" smtClean="0">
                <a:latin typeface="Calibri" panose="020F0502020204030204" pitchFamily="34" charset="0"/>
              </a:rPr>
              <a:t>tomemory</a:t>
            </a:r>
            <a:r>
              <a:rPr lang="en-US" dirty="0" smtClean="0">
                <a:latin typeface="Calibri" panose="020F0502020204030204" pitchFamily="34" charset="0"/>
              </a:rPr>
              <a:t> </a:t>
            </a:r>
            <a:r>
              <a:rPr lang="en-US" dirty="0">
                <a:latin typeface="Calibri" panose="020F0502020204030204" pitchFamily="34" charset="0"/>
              </a:rPr>
              <a:t>or memory to register.</a:t>
            </a:r>
          </a:p>
          <a:p>
            <a:pPr marL="457200" indent="-457200" algn="just">
              <a:buFont typeface="+mj-lt"/>
              <a:buAutoNum type="arabicPeriod"/>
            </a:pPr>
            <a:r>
              <a:rPr lang="en-US" b="1" dirty="0" smtClean="0">
                <a:latin typeface="Calibri" panose="020F0502020204030204" pitchFamily="34" charset="0"/>
              </a:rPr>
              <a:t>Arithmetic </a:t>
            </a:r>
            <a:r>
              <a:rPr lang="en-US" b="1" dirty="0" err="1">
                <a:latin typeface="Calibri" panose="020F0502020204030204" pitchFamily="34" charset="0"/>
              </a:rPr>
              <a:t>microoperations</a:t>
            </a:r>
            <a:r>
              <a:rPr lang="en-US" b="1" dirty="0">
                <a:latin typeface="Calibri" panose="020F0502020204030204" pitchFamily="34" charset="0"/>
              </a:rPr>
              <a:t>. </a:t>
            </a:r>
            <a:r>
              <a:rPr lang="en-US" dirty="0">
                <a:latin typeface="Calibri" panose="020F0502020204030204" pitchFamily="34" charset="0"/>
              </a:rPr>
              <a:t>These </a:t>
            </a:r>
            <a:r>
              <a:rPr lang="en-US" dirty="0" err="1">
                <a:latin typeface="Calibri" panose="020F0502020204030204" pitchFamily="34" charset="0"/>
              </a:rPr>
              <a:t>microoperations</a:t>
            </a:r>
            <a:r>
              <a:rPr lang="en-US" dirty="0">
                <a:latin typeface="Calibri" panose="020F0502020204030204" pitchFamily="34" charset="0"/>
              </a:rPr>
              <a:t> perform arithmetic operations on data </a:t>
            </a:r>
            <a:r>
              <a:rPr lang="en-US" dirty="0" smtClean="0">
                <a:latin typeface="Calibri" panose="020F0502020204030204" pitchFamily="34" charset="0"/>
              </a:rPr>
              <a:t>stored in </a:t>
            </a:r>
            <a:r>
              <a:rPr lang="en-US" dirty="0">
                <a:latin typeface="Calibri" panose="020F0502020204030204" pitchFamily="34" charset="0"/>
              </a:rPr>
              <a:t>registers. Addition, subtraction, multiplication, division all are arithmetic </a:t>
            </a:r>
            <a:r>
              <a:rPr lang="en-US" dirty="0" err="1">
                <a:latin typeface="Calibri" panose="020F0502020204030204" pitchFamily="34" charset="0"/>
              </a:rPr>
              <a:t>microoperations</a:t>
            </a:r>
            <a:r>
              <a:rPr lang="en-US" dirty="0">
                <a:latin typeface="Calibri" panose="020F0502020204030204" pitchFamily="34" charset="0"/>
              </a:rPr>
              <a:t>.</a:t>
            </a:r>
          </a:p>
          <a:p>
            <a:pPr marL="457200" indent="-457200" algn="just">
              <a:buFont typeface="+mj-lt"/>
              <a:buAutoNum type="arabicPeriod"/>
            </a:pPr>
            <a:r>
              <a:rPr lang="en-US" b="1" dirty="0" smtClean="0">
                <a:latin typeface="Calibri" panose="020F0502020204030204" pitchFamily="34" charset="0"/>
              </a:rPr>
              <a:t>Logic </a:t>
            </a:r>
            <a:r>
              <a:rPr lang="en-US" b="1" dirty="0" err="1">
                <a:latin typeface="Calibri" panose="020F0502020204030204" pitchFamily="34" charset="0"/>
              </a:rPr>
              <a:t>microoperations</a:t>
            </a:r>
            <a:r>
              <a:rPr lang="en-US" b="1" dirty="0">
                <a:latin typeface="Calibri" panose="020F0502020204030204" pitchFamily="34" charset="0"/>
              </a:rPr>
              <a:t>. </a:t>
            </a:r>
            <a:r>
              <a:rPr lang="en-US" dirty="0">
                <a:latin typeface="Calibri" panose="020F0502020204030204" pitchFamily="34" charset="0"/>
              </a:rPr>
              <a:t>These </a:t>
            </a:r>
            <a:r>
              <a:rPr lang="en-US" dirty="0" err="1">
                <a:latin typeface="Calibri" panose="020F0502020204030204" pitchFamily="34" charset="0"/>
              </a:rPr>
              <a:t>microoperations</a:t>
            </a:r>
            <a:r>
              <a:rPr lang="en-US" dirty="0">
                <a:latin typeface="Calibri" panose="020F0502020204030204" pitchFamily="34" charset="0"/>
              </a:rPr>
              <a:t> perform bit manipulation operations </a:t>
            </a:r>
            <a:r>
              <a:rPr lang="en-US" dirty="0" smtClean="0">
                <a:latin typeface="Calibri" panose="020F0502020204030204" pitchFamily="34" charset="0"/>
              </a:rPr>
              <a:t>on nonnumeric </a:t>
            </a:r>
            <a:r>
              <a:rPr lang="en-US" dirty="0">
                <a:latin typeface="Calibri" panose="020F0502020204030204" pitchFamily="34" charset="0"/>
              </a:rPr>
              <a:t>data stored in registers.</a:t>
            </a:r>
          </a:p>
          <a:p>
            <a:pPr marL="457200" indent="-457200" algn="just">
              <a:buFont typeface="+mj-lt"/>
              <a:buAutoNum type="arabicPeriod"/>
            </a:pPr>
            <a:r>
              <a:rPr lang="en-US" b="1" dirty="0" smtClean="0">
                <a:latin typeface="Calibri" panose="020F0502020204030204" pitchFamily="34" charset="0"/>
              </a:rPr>
              <a:t>Shift </a:t>
            </a:r>
            <a:r>
              <a:rPr lang="en-US" b="1" dirty="0" err="1">
                <a:latin typeface="Calibri" panose="020F0502020204030204" pitchFamily="34" charset="0"/>
              </a:rPr>
              <a:t>microoperations</a:t>
            </a:r>
            <a:r>
              <a:rPr lang="en-US" b="1" dirty="0">
                <a:latin typeface="Calibri" panose="020F0502020204030204" pitchFamily="34" charset="0"/>
              </a:rPr>
              <a:t>. </a:t>
            </a:r>
            <a:r>
              <a:rPr lang="en-US" dirty="0">
                <a:latin typeface="Calibri" panose="020F0502020204030204" pitchFamily="34" charset="0"/>
              </a:rPr>
              <a:t>These </a:t>
            </a:r>
            <a:r>
              <a:rPr lang="en-US" dirty="0" err="1">
                <a:latin typeface="Calibri" panose="020F0502020204030204" pitchFamily="34" charset="0"/>
              </a:rPr>
              <a:t>microoperations</a:t>
            </a:r>
            <a:r>
              <a:rPr lang="en-US" dirty="0">
                <a:latin typeface="Calibri" panose="020F0502020204030204" pitchFamily="34" charset="0"/>
              </a:rPr>
              <a:t> shift the data in left or right direction stored </a:t>
            </a:r>
            <a:r>
              <a:rPr lang="en-US" dirty="0" smtClean="0">
                <a:latin typeface="Calibri" panose="020F0502020204030204" pitchFamily="34" charset="0"/>
              </a:rPr>
              <a:t>in registers</a:t>
            </a:r>
            <a:r>
              <a:rPr lang="en-US" dirty="0">
                <a:latin typeface="Calibri" panose="020F0502020204030204" pitchFamily="34" charset="0"/>
              </a:rPr>
              <a:t>.</a:t>
            </a:r>
          </a:p>
        </p:txBody>
      </p:sp>
    </p:spTree>
    <p:extLst>
      <p:ext uri="{BB962C8B-B14F-4D97-AF65-F5344CB8AC3E}">
        <p14:creationId xmlns:p14="http://schemas.microsoft.com/office/powerpoint/2010/main" val="260938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MICROOPERATIONS</a:t>
            </a:r>
            <a:endParaRPr lang="en-US" dirty="0"/>
          </a:p>
        </p:txBody>
      </p:sp>
      <p:pic>
        <p:nvPicPr>
          <p:cNvPr id="4" name="Picture 3"/>
          <p:cNvPicPr>
            <a:picLocks noChangeAspect="1"/>
          </p:cNvPicPr>
          <p:nvPr/>
        </p:nvPicPr>
        <p:blipFill>
          <a:blip r:embed="rId2"/>
          <a:stretch>
            <a:fillRect/>
          </a:stretch>
        </p:blipFill>
        <p:spPr>
          <a:xfrm>
            <a:off x="600117" y="1646088"/>
            <a:ext cx="994369" cy="414320"/>
          </a:xfrm>
          <a:prstGeom prst="rect">
            <a:avLst/>
          </a:prstGeom>
        </p:spPr>
      </p:pic>
      <p:sp>
        <p:nvSpPr>
          <p:cNvPr id="5" name="Rectangle 4"/>
          <p:cNvSpPr/>
          <p:nvPr/>
        </p:nvSpPr>
        <p:spPr>
          <a:xfrm>
            <a:off x="1709892" y="1640453"/>
            <a:ext cx="6362545" cy="1200329"/>
          </a:xfrm>
          <a:prstGeom prst="rect">
            <a:avLst/>
          </a:prstGeom>
        </p:spPr>
        <p:txBody>
          <a:bodyPr wrap="square">
            <a:spAutoFit/>
          </a:bodyPr>
          <a:lstStyle/>
          <a:p>
            <a:pPr algn="just"/>
            <a:r>
              <a:rPr lang="en-US" dirty="0">
                <a:latin typeface="Times-Roman"/>
              </a:rPr>
              <a:t>Register transfer means that the contents of one register is transferred to another register. </a:t>
            </a:r>
            <a:r>
              <a:rPr lang="en-US" dirty="0" smtClean="0">
                <a:latin typeface="Times-Roman"/>
              </a:rPr>
              <a:t>The information </a:t>
            </a:r>
            <a:r>
              <a:rPr lang="en-US" dirty="0">
                <a:latin typeface="Times-Roman"/>
              </a:rPr>
              <a:t>transfer from one register to another is designated in </a:t>
            </a:r>
            <a:r>
              <a:rPr lang="en-US" dirty="0" smtClean="0">
                <a:latin typeface="Times-Roman"/>
              </a:rPr>
              <a:t>symbolic </a:t>
            </a:r>
            <a:r>
              <a:rPr lang="en-US" dirty="0">
                <a:latin typeface="Times-Roman"/>
              </a:rPr>
              <a:t>form by using the operators.</a:t>
            </a:r>
            <a:endParaRPr lang="en-US" dirty="0"/>
          </a:p>
        </p:txBody>
      </p:sp>
      <p:pic>
        <p:nvPicPr>
          <p:cNvPr id="6" name="Picture 5"/>
          <p:cNvPicPr>
            <a:picLocks noChangeAspect="1"/>
          </p:cNvPicPr>
          <p:nvPr/>
        </p:nvPicPr>
        <p:blipFill>
          <a:blip r:embed="rId3"/>
          <a:stretch>
            <a:fillRect/>
          </a:stretch>
        </p:blipFill>
        <p:spPr>
          <a:xfrm>
            <a:off x="600117" y="3037091"/>
            <a:ext cx="1837504" cy="433373"/>
          </a:xfrm>
          <a:prstGeom prst="rect">
            <a:avLst/>
          </a:prstGeom>
        </p:spPr>
      </p:pic>
      <p:sp>
        <p:nvSpPr>
          <p:cNvPr id="7" name="Rectangle 6"/>
          <p:cNvSpPr/>
          <p:nvPr/>
        </p:nvSpPr>
        <p:spPr>
          <a:xfrm>
            <a:off x="2605163" y="3037091"/>
            <a:ext cx="5467273" cy="1754326"/>
          </a:xfrm>
          <a:prstGeom prst="rect">
            <a:avLst/>
          </a:prstGeom>
        </p:spPr>
        <p:txBody>
          <a:bodyPr wrap="square">
            <a:spAutoFit/>
          </a:bodyPr>
          <a:lstStyle/>
          <a:p>
            <a:pPr algn="just"/>
            <a:r>
              <a:rPr lang="en-US" dirty="0">
                <a:latin typeface="Times-Roman"/>
              </a:rPr>
              <a:t>The </a:t>
            </a:r>
            <a:r>
              <a:rPr lang="en-US" dirty="0" smtClean="0">
                <a:latin typeface="Times-Roman"/>
              </a:rPr>
              <a:t>control function </a:t>
            </a:r>
            <a:r>
              <a:rPr lang="en-US" dirty="0">
                <a:latin typeface="Times-Roman"/>
              </a:rPr>
              <a:t>is a Boolean function that can be equal to 1 (logic HIGH) or 0 (logic LOW). The control </a:t>
            </a:r>
            <a:r>
              <a:rPr lang="en-US" dirty="0" smtClean="0">
                <a:latin typeface="Times-Roman"/>
              </a:rPr>
              <a:t>function is </a:t>
            </a:r>
            <a:r>
              <a:rPr lang="en-US" dirty="0">
                <a:latin typeface="Times-Roman"/>
              </a:rPr>
              <a:t>terminated by colon. This colon indicates that the transfer operation by executed by the hardware </a:t>
            </a:r>
            <a:r>
              <a:rPr lang="en-US" dirty="0" smtClean="0">
                <a:latin typeface="Times-Roman"/>
              </a:rPr>
              <a:t>only when </a:t>
            </a:r>
            <a:r>
              <a:rPr lang="en-US" dirty="0">
                <a:latin typeface="Times-Roman"/>
              </a:rPr>
              <a:t>the control function is equal 0 or 1 (depending on the logic level).</a:t>
            </a:r>
            <a:endParaRPr lang="en-US" dirty="0"/>
          </a:p>
        </p:txBody>
      </p:sp>
    </p:spTree>
    <p:extLst>
      <p:ext uri="{BB962C8B-B14F-4D97-AF65-F5344CB8AC3E}">
        <p14:creationId xmlns:p14="http://schemas.microsoft.com/office/powerpoint/2010/main" val="120746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MICROOPERATION</a:t>
            </a:r>
            <a:endParaRPr lang="en-US" dirty="0"/>
          </a:p>
        </p:txBody>
      </p:sp>
      <p:pic>
        <p:nvPicPr>
          <p:cNvPr id="4" name="Picture 3"/>
          <p:cNvPicPr>
            <a:picLocks noChangeAspect="1"/>
          </p:cNvPicPr>
          <p:nvPr/>
        </p:nvPicPr>
        <p:blipFill>
          <a:blip r:embed="rId2"/>
          <a:stretch>
            <a:fillRect/>
          </a:stretch>
        </p:blipFill>
        <p:spPr>
          <a:xfrm>
            <a:off x="484710" y="1752856"/>
            <a:ext cx="7857143" cy="4095238"/>
          </a:xfrm>
          <a:prstGeom prst="rect">
            <a:avLst/>
          </a:prstGeom>
        </p:spPr>
      </p:pic>
    </p:spTree>
    <p:extLst>
      <p:ext uri="{BB962C8B-B14F-4D97-AF65-F5344CB8AC3E}">
        <p14:creationId xmlns:p14="http://schemas.microsoft.com/office/powerpoint/2010/main" val="20401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09844"/>
            <a:ext cx="7055380" cy="904594"/>
          </a:xfrm>
        </p:spPr>
        <p:txBody>
          <a:bodyPr/>
          <a:lstStyle/>
          <a:p>
            <a:r>
              <a:rPr lang="en-US" sz="4000" b="1" dirty="0">
                <a:ea typeface="Times New Roman" panose="02020603050405020304" pitchFamily="18" charset="0"/>
                <a:cs typeface="Mangal" panose="02040503050203030202" pitchFamily="18" charset="0"/>
              </a:rPr>
              <a:t>Course Outcome:</a:t>
            </a:r>
            <a:endParaRPr lang="en-US" dirty="0"/>
          </a:p>
        </p:txBody>
      </p:sp>
      <p:sp>
        <p:nvSpPr>
          <p:cNvPr id="3" name="Content Placeholder 2"/>
          <p:cNvSpPr>
            <a:spLocks noGrp="1"/>
          </p:cNvSpPr>
          <p:nvPr>
            <p:ph idx="1"/>
          </p:nvPr>
        </p:nvSpPr>
        <p:spPr>
          <a:xfrm>
            <a:off x="514350" y="1481597"/>
            <a:ext cx="7958138" cy="4476292"/>
          </a:xfrm>
        </p:spPr>
        <p:txBody>
          <a:bodyPr>
            <a:noAutofit/>
          </a:bodyPr>
          <a:lstStyle/>
          <a:p>
            <a:pPr marL="0" indent="0">
              <a:buNone/>
            </a:pPr>
            <a:r>
              <a:rPr lang="en-US" dirty="0">
                <a:latin typeface="+mn-lt"/>
              </a:rPr>
              <a:t>On successful completion of the course, students will be able to:</a:t>
            </a:r>
          </a:p>
          <a:p>
            <a:pPr marL="0" indent="0">
              <a:buNone/>
            </a:pPr>
            <a:r>
              <a:rPr lang="en-US" b="1" dirty="0">
                <a:latin typeface="+mn-lt"/>
              </a:rPr>
              <a:t>C204.1:</a:t>
            </a:r>
          </a:p>
          <a:p>
            <a:pPr marL="0" indent="0">
              <a:buNone/>
            </a:pPr>
            <a:r>
              <a:rPr lang="en-US" dirty="0">
                <a:latin typeface="+mn-lt"/>
              </a:rPr>
              <a:t>Understand the computer architecture hardware with the knowledge of register transfer language. </a:t>
            </a:r>
          </a:p>
          <a:p>
            <a:pPr marL="0" indent="0">
              <a:buNone/>
            </a:pPr>
            <a:r>
              <a:rPr lang="en-US" b="1" dirty="0">
                <a:latin typeface="+mn-lt"/>
              </a:rPr>
              <a:t>C204.2:</a:t>
            </a:r>
          </a:p>
          <a:p>
            <a:pPr marL="0" indent="0">
              <a:buNone/>
            </a:pPr>
            <a:r>
              <a:rPr lang="en-US" dirty="0">
                <a:latin typeface="+mn-lt"/>
              </a:rPr>
              <a:t>Implement the computer micro operations using RTL and will also be able to have knowledge of 8085 micro processor architecture and instructions.</a:t>
            </a:r>
          </a:p>
          <a:p>
            <a:pPr marL="0" indent="0">
              <a:buNone/>
            </a:pPr>
            <a:r>
              <a:rPr lang="en-US" b="1" dirty="0">
                <a:latin typeface="+mn-lt"/>
              </a:rPr>
              <a:t>C204.3:</a:t>
            </a:r>
          </a:p>
          <a:p>
            <a:pPr marL="0" indent="0">
              <a:buNone/>
            </a:pPr>
            <a:r>
              <a:rPr lang="en-US" dirty="0">
                <a:latin typeface="+mn-lt"/>
              </a:rPr>
              <a:t>Understand the design of simple computer with respect of instruction formats, instruction cycle and register set. </a:t>
            </a:r>
          </a:p>
        </p:txBody>
      </p:sp>
    </p:spTree>
    <p:extLst>
      <p:ext uri="{BB962C8B-B14F-4D97-AF65-F5344CB8AC3E}">
        <p14:creationId xmlns:p14="http://schemas.microsoft.com/office/powerpoint/2010/main" val="857801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240" y="1228982"/>
            <a:ext cx="8642443" cy="4428868"/>
          </a:xfrm>
          <a:prstGeom prst="rect">
            <a:avLst/>
          </a:prstGeom>
        </p:spPr>
      </p:pic>
    </p:spTree>
    <p:extLst>
      <p:ext uri="{BB962C8B-B14F-4D97-AF65-F5344CB8AC3E}">
        <p14:creationId xmlns:p14="http://schemas.microsoft.com/office/powerpoint/2010/main" val="3209327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pic>
        <p:nvPicPr>
          <p:cNvPr id="4" name="Picture 3"/>
          <p:cNvPicPr>
            <a:picLocks noChangeAspect="1"/>
          </p:cNvPicPr>
          <p:nvPr/>
        </p:nvPicPr>
        <p:blipFill>
          <a:blip r:embed="rId2"/>
          <a:stretch>
            <a:fillRect/>
          </a:stretch>
        </p:blipFill>
        <p:spPr>
          <a:xfrm>
            <a:off x="484710" y="2181420"/>
            <a:ext cx="7889126" cy="4062218"/>
          </a:xfrm>
          <a:prstGeom prst="rect">
            <a:avLst/>
          </a:prstGeom>
        </p:spPr>
      </p:pic>
    </p:spTree>
    <p:extLst>
      <p:ext uri="{BB962C8B-B14F-4D97-AF65-F5344CB8AC3E}">
        <p14:creationId xmlns:p14="http://schemas.microsoft.com/office/powerpoint/2010/main" val="4046951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273403" cy="1400530"/>
          </a:xfrm>
        </p:spPr>
        <p:txBody>
          <a:bodyPr/>
          <a:lstStyle/>
          <a:p>
            <a:r>
              <a:rPr lang="en-US" dirty="0" smtClean="0"/>
              <a:t>Arithmetic </a:t>
            </a:r>
            <a:r>
              <a:rPr lang="en-US" dirty="0" err="1" smtClean="0"/>
              <a:t>Microoperations</a:t>
            </a:r>
            <a:endParaRPr lang="en-US" dirty="0"/>
          </a:p>
        </p:txBody>
      </p:sp>
      <p:pic>
        <p:nvPicPr>
          <p:cNvPr id="4" name="Content Placeholder 3"/>
          <p:cNvPicPr>
            <a:picLocks noGrp="1" noChangeAspect="1"/>
          </p:cNvPicPr>
          <p:nvPr>
            <p:ph idx="1"/>
          </p:nvPr>
        </p:nvPicPr>
        <p:blipFill>
          <a:blip r:embed="rId2"/>
          <a:stretch>
            <a:fillRect/>
          </a:stretch>
        </p:blipFill>
        <p:spPr>
          <a:xfrm>
            <a:off x="756172" y="1740780"/>
            <a:ext cx="7559153" cy="3153246"/>
          </a:xfrm>
          <a:prstGeom prst="rect">
            <a:avLst/>
          </a:prstGeom>
        </p:spPr>
      </p:pic>
    </p:spTree>
    <p:extLst>
      <p:ext uri="{BB962C8B-B14F-4D97-AF65-F5344CB8AC3E}">
        <p14:creationId xmlns:p14="http://schemas.microsoft.com/office/powerpoint/2010/main" val="128295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BIT ADDER</a:t>
            </a:r>
            <a:endParaRPr lang="en-US" dirty="0"/>
          </a:p>
        </p:txBody>
      </p:sp>
      <p:sp>
        <p:nvSpPr>
          <p:cNvPr id="5" name="Rectangle 4"/>
          <p:cNvSpPr/>
          <p:nvPr/>
        </p:nvSpPr>
        <p:spPr>
          <a:xfrm>
            <a:off x="762346" y="2757488"/>
            <a:ext cx="1500187"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a:t>
            </a:r>
            <a:endParaRPr lang="en-US" dirty="0"/>
          </a:p>
        </p:txBody>
      </p:sp>
      <p:sp>
        <p:nvSpPr>
          <p:cNvPr id="6" name="Rectangle 5"/>
          <p:cNvSpPr/>
          <p:nvPr/>
        </p:nvSpPr>
        <p:spPr>
          <a:xfrm>
            <a:off x="2689486" y="2757488"/>
            <a:ext cx="1500187"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a:t>
            </a:r>
            <a:endParaRPr lang="en-US" dirty="0"/>
          </a:p>
        </p:txBody>
      </p:sp>
      <p:sp>
        <p:nvSpPr>
          <p:cNvPr id="7" name="Rectangle 6"/>
          <p:cNvSpPr/>
          <p:nvPr/>
        </p:nvSpPr>
        <p:spPr>
          <a:xfrm>
            <a:off x="6604258" y="2757486"/>
            <a:ext cx="1500187"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a:t>
            </a:r>
            <a:endParaRPr lang="en-US" dirty="0"/>
          </a:p>
        </p:txBody>
      </p:sp>
      <p:sp>
        <p:nvSpPr>
          <p:cNvPr id="8" name="Rectangle 7"/>
          <p:cNvSpPr/>
          <p:nvPr/>
        </p:nvSpPr>
        <p:spPr>
          <a:xfrm>
            <a:off x="4619966" y="2757487"/>
            <a:ext cx="1500187"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a:t>
            </a:r>
            <a:endParaRPr lang="en-US" dirty="0"/>
          </a:p>
        </p:txBody>
      </p:sp>
      <p:cxnSp>
        <p:nvCxnSpPr>
          <p:cNvPr id="10" name="Straight Arrow Connector 9"/>
          <p:cNvCxnSpPr/>
          <p:nvPr/>
        </p:nvCxnSpPr>
        <p:spPr>
          <a:xfrm>
            <a:off x="1114425"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14525"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71812"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14762"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14897"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9285"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58012"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86674" y="2143125"/>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1"/>
            <a:endCxn id="5" idx="3"/>
          </p:cNvCxnSpPr>
          <p:nvPr/>
        </p:nvCxnSpPr>
        <p:spPr>
          <a:xfrm flipH="1">
            <a:off x="2262533" y="3057526"/>
            <a:ext cx="42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89673" y="3086101"/>
            <a:ext cx="42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48728" y="3057526"/>
            <a:ext cx="42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6185" y="1853248"/>
            <a:ext cx="402674" cy="369332"/>
          </a:xfrm>
          <a:prstGeom prst="rect">
            <a:avLst/>
          </a:prstGeom>
          <a:noFill/>
        </p:spPr>
        <p:txBody>
          <a:bodyPr wrap="none" rtlCol="0">
            <a:spAutoFit/>
          </a:bodyPr>
          <a:lstStyle/>
          <a:p>
            <a:r>
              <a:rPr lang="en-US" dirty="0" smtClean="0"/>
              <a:t>B</a:t>
            </a:r>
            <a:r>
              <a:rPr lang="en-US" baseline="-25000" dirty="0" smtClean="0"/>
              <a:t>3</a:t>
            </a:r>
            <a:endParaRPr lang="en-US" baseline="-25000" dirty="0"/>
          </a:p>
        </p:txBody>
      </p:sp>
      <p:sp>
        <p:nvSpPr>
          <p:cNvPr id="24" name="TextBox 23"/>
          <p:cNvSpPr txBox="1"/>
          <p:nvPr/>
        </p:nvSpPr>
        <p:spPr>
          <a:xfrm>
            <a:off x="1729464" y="1846025"/>
            <a:ext cx="441146" cy="369332"/>
          </a:xfrm>
          <a:prstGeom prst="rect">
            <a:avLst/>
          </a:prstGeom>
          <a:noFill/>
        </p:spPr>
        <p:txBody>
          <a:bodyPr wrap="none" rtlCol="0">
            <a:spAutoFit/>
          </a:bodyPr>
          <a:lstStyle/>
          <a:p>
            <a:r>
              <a:rPr lang="en-US" dirty="0" smtClean="0"/>
              <a:t>A</a:t>
            </a:r>
            <a:r>
              <a:rPr lang="en-US" baseline="-25000" dirty="0" smtClean="0"/>
              <a:t>3</a:t>
            </a:r>
            <a:endParaRPr lang="en-US" baseline="-25000" dirty="0"/>
          </a:p>
        </p:txBody>
      </p:sp>
      <p:sp>
        <p:nvSpPr>
          <p:cNvPr id="25" name="TextBox 24"/>
          <p:cNvSpPr txBox="1"/>
          <p:nvPr/>
        </p:nvSpPr>
        <p:spPr>
          <a:xfrm>
            <a:off x="2873501" y="1823619"/>
            <a:ext cx="402674"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sp>
        <p:nvSpPr>
          <p:cNvPr id="26" name="TextBox 25"/>
          <p:cNvSpPr txBox="1"/>
          <p:nvPr/>
        </p:nvSpPr>
        <p:spPr>
          <a:xfrm>
            <a:off x="3569506" y="1813520"/>
            <a:ext cx="441146"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sp>
        <p:nvSpPr>
          <p:cNvPr id="27" name="TextBox 26"/>
          <p:cNvSpPr txBox="1"/>
          <p:nvPr/>
        </p:nvSpPr>
        <p:spPr>
          <a:xfrm>
            <a:off x="4714509" y="1829435"/>
            <a:ext cx="402674" cy="369332"/>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sp>
        <p:nvSpPr>
          <p:cNvPr id="28" name="TextBox 27"/>
          <p:cNvSpPr txBox="1"/>
          <p:nvPr/>
        </p:nvSpPr>
        <p:spPr>
          <a:xfrm>
            <a:off x="5514609" y="1838806"/>
            <a:ext cx="441146"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29" name="TextBox 28"/>
          <p:cNvSpPr txBox="1"/>
          <p:nvPr/>
        </p:nvSpPr>
        <p:spPr>
          <a:xfrm>
            <a:off x="6738944" y="1823619"/>
            <a:ext cx="402674" cy="369332"/>
          </a:xfrm>
          <a:prstGeom prst="rect">
            <a:avLst/>
          </a:prstGeom>
          <a:noFill/>
        </p:spPr>
        <p:txBody>
          <a:bodyPr wrap="none" rtlCol="0">
            <a:spAutoFit/>
          </a:bodyPr>
          <a:lstStyle/>
          <a:p>
            <a:r>
              <a:rPr lang="en-US" dirty="0" smtClean="0"/>
              <a:t>B</a:t>
            </a:r>
            <a:r>
              <a:rPr lang="en-US" baseline="-25000" dirty="0" smtClean="0"/>
              <a:t>0</a:t>
            </a:r>
            <a:endParaRPr lang="en-US" baseline="-25000" dirty="0"/>
          </a:p>
        </p:txBody>
      </p:sp>
      <p:sp>
        <p:nvSpPr>
          <p:cNvPr id="30" name="TextBox 29"/>
          <p:cNvSpPr txBox="1"/>
          <p:nvPr/>
        </p:nvSpPr>
        <p:spPr>
          <a:xfrm>
            <a:off x="7471040" y="1831110"/>
            <a:ext cx="441146" cy="369332"/>
          </a:xfrm>
          <a:prstGeom prst="rect">
            <a:avLst/>
          </a:prstGeom>
          <a:noFill/>
        </p:spPr>
        <p:txBody>
          <a:bodyPr wrap="none" rtlCol="0">
            <a:spAutoFit/>
          </a:bodyPr>
          <a:lstStyle/>
          <a:p>
            <a:r>
              <a:rPr lang="en-US" dirty="0" smtClean="0"/>
              <a:t>A</a:t>
            </a:r>
            <a:r>
              <a:rPr lang="en-US" baseline="-25000" dirty="0" smtClean="0"/>
              <a:t>0</a:t>
            </a:r>
            <a:endParaRPr lang="en-US" baseline="-25000" dirty="0"/>
          </a:p>
        </p:txBody>
      </p:sp>
      <p:cxnSp>
        <p:nvCxnSpPr>
          <p:cNvPr id="31" name="Straight Arrow Connector 30"/>
          <p:cNvCxnSpPr/>
          <p:nvPr/>
        </p:nvCxnSpPr>
        <p:spPr>
          <a:xfrm flipH="1">
            <a:off x="8113019" y="3086101"/>
            <a:ext cx="42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1"/>
          </p:cNvCxnSpPr>
          <p:nvPr/>
        </p:nvCxnSpPr>
        <p:spPr>
          <a:xfrm rot="10800000" flipV="1">
            <a:off x="357188" y="3057525"/>
            <a:ext cx="405158" cy="716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512439" y="3357561"/>
            <a:ext cx="0" cy="41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39579" y="3357560"/>
            <a:ext cx="0" cy="41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309447" y="3357560"/>
            <a:ext cx="0" cy="41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01175" y="2901435"/>
            <a:ext cx="457176" cy="369332"/>
          </a:xfrm>
          <a:prstGeom prst="rect">
            <a:avLst/>
          </a:prstGeom>
          <a:noFill/>
        </p:spPr>
        <p:txBody>
          <a:bodyPr wrap="none" rtlCol="0">
            <a:spAutoFit/>
          </a:bodyPr>
          <a:lstStyle/>
          <a:p>
            <a:r>
              <a:rPr lang="en-US" dirty="0" smtClean="0"/>
              <a:t>C</a:t>
            </a:r>
            <a:r>
              <a:rPr lang="en-US" baseline="-25000" dirty="0" smtClean="0"/>
              <a:t>0</a:t>
            </a:r>
            <a:endParaRPr lang="en-US" baseline="-25000" dirty="0"/>
          </a:p>
        </p:txBody>
      </p:sp>
      <p:sp>
        <p:nvSpPr>
          <p:cNvPr id="41" name="TextBox 40"/>
          <p:cNvSpPr txBox="1"/>
          <p:nvPr/>
        </p:nvSpPr>
        <p:spPr>
          <a:xfrm>
            <a:off x="6130360" y="2688191"/>
            <a:ext cx="457176" cy="369332"/>
          </a:xfrm>
          <a:prstGeom prst="rect">
            <a:avLst/>
          </a:prstGeom>
          <a:noFill/>
        </p:spPr>
        <p:txBody>
          <a:bodyPr wrap="none" rtlCol="0">
            <a:spAutoFit/>
          </a:bodyPr>
          <a:lstStyle/>
          <a:p>
            <a:r>
              <a:rPr lang="en-US" dirty="0" smtClean="0"/>
              <a:t>C</a:t>
            </a:r>
            <a:r>
              <a:rPr lang="en-US" baseline="-25000" dirty="0" smtClean="0"/>
              <a:t>1</a:t>
            </a:r>
            <a:endParaRPr lang="en-US" baseline="-25000" dirty="0"/>
          </a:p>
        </p:txBody>
      </p:sp>
      <p:sp>
        <p:nvSpPr>
          <p:cNvPr id="42" name="TextBox 41"/>
          <p:cNvSpPr txBox="1"/>
          <p:nvPr/>
        </p:nvSpPr>
        <p:spPr>
          <a:xfrm>
            <a:off x="4173282" y="2655804"/>
            <a:ext cx="457176" cy="369332"/>
          </a:xfrm>
          <a:prstGeom prst="rect">
            <a:avLst/>
          </a:prstGeom>
          <a:noFill/>
        </p:spPr>
        <p:txBody>
          <a:bodyPr wrap="none" rtlCol="0">
            <a:spAutoFit/>
          </a:bodyPr>
          <a:lstStyle/>
          <a:p>
            <a:r>
              <a:rPr lang="en-US" dirty="0" smtClean="0"/>
              <a:t>C</a:t>
            </a:r>
            <a:r>
              <a:rPr lang="en-US" baseline="-25000" dirty="0"/>
              <a:t>2</a:t>
            </a:r>
          </a:p>
        </p:txBody>
      </p:sp>
      <p:sp>
        <p:nvSpPr>
          <p:cNvPr id="43" name="TextBox 42"/>
          <p:cNvSpPr txBox="1"/>
          <p:nvPr/>
        </p:nvSpPr>
        <p:spPr>
          <a:xfrm>
            <a:off x="2230640" y="2655804"/>
            <a:ext cx="457176" cy="369332"/>
          </a:xfrm>
          <a:prstGeom prst="rect">
            <a:avLst/>
          </a:prstGeom>
          <a:noFill/>
        </p:spPr>
        <p:txBody>
          <a:bodyPr wrap="none" rtlCol="0">
            <a:spAutoFit/>
          </a:bodyPr>
          <a:lstStyle/>
          <a:p>
            <a:r>
              <a:rPr lang="en-US" dirty="0" smtClean="0"/>
              <a:t>C</a:t>
            </a:r>
            <a:r>
              <a:rPr lang="en-US" baseline="-25000" dirty="0"/>
              <a:t>3</a:t>
            </a:r>
          </a:p>
        </p:txBody>
      </p:sp>
      <p:sp>
        <p:nvSpPr>
          <p:cNvPr id="44" name="TextBox 43"/>
          <p:cNvSpPr txBox="1"/>
          <p:nvPr/>
        </p:nvSpPr>
        <p:spPr>
          <a:xfrm>
            <a:off x="128600" y="3746843"/>
            <a:ext cx="457176" cy="369332"/>
          </a:xfrm>
          <a:prstGeom prst="rect">
            <a:avLst/>
          </a:prstGeom>
          <a:noFill/>
        </p:spPr>
        <p:txBody>
          <a:bodyPr wrap="none" rtlCol="0">
            <a:spAutoFit/>
          </a:bodyPr>
          <a:lstStyle/>
          <a:p>
            <a:r>
              <a:rPr lang="en-US" dirty="0" smtClean="0"/>
              <a:t>C</a:t>
            </a:r>
            <a:r>
              <a:rPr lang="en-US" baseline="-25000" dirty="0" smtClean="0"/>
              <a:t>4</a:t>
            </a:r>
            <a:endParaRPr lang="en-US" baseline="-25000" dirty="0"/>
          </a:p>
        </p:txBody>
      </p:sp>
      <p:sp>
        <p:nvSpPr>
          <p:cNvPr id="45" name="TextBox 44"/>
          <p:cNvSpPr txBox="1"/>
          <p:nvPr/>
        </p:nvSpPr>
        <p:spPr>
          <a:xfrm>
            <a:off x="1312428" y="3692676"/>
            <a:ext cx="385042" cy="369332"/>
          </a:xfrm>
          <a:prstGeom prst="rect">
            <a:avLst/>
          </a:prstGeom>
          <a:noFill/>
        </p:spPr>
        <p:txBody>
          <a:bodyPr wrap="none" rtlCol="0">
            <a:spAutoFit/>
          </a:bodyPr>
          <a:lstStyle/>
          <a:p>
            <a:r>
              <a:rPr lang="en-US" dirty="0" smtClean="0"/>
              <a:t>S</a:t>
            </a:r>
            <a:r>
              <a:rPr lang="en-US" baseline="-25000" dirty="0" smtClean="0"/>
              <a:t>3</a:t>
            </a:r>
            <a:endParaRPr lang="en-US" baseline="-25000" dirty="0"/>
          </a:p>
        </p:txBody>
      </p:sp>
      <p:sp>
        <p:nvSpPr>
          <p:cNvPr id="46" name="TextBox 45"/>
          <p:cNvSpPr txBox="1"/>
          <p:nvPr/>
        </p:nvSpPr>
        <p:spPr>
          <a:xfrm>
            <a:off x="3234669" y="3731489"/>
            <a:ext cx="385042" cy="369332"/>
          </a:xfrm>
          <a:prstGeom prst="rect">
            <a:avLst/>
          </a:prstGeom>
          <a:noFill/>
        </p:spPr>
        <p:txBody>
          <a:bodyPr wrap="none" rtlCol="0">
            <a:spAutoFit/>
          </a:bodyPr>
          <a:lstStyle/>
          <a:p>
            <a:r>
              <a:rPr lang="en-US" dirty="0" smtClean="0"/>
              <a:t>S</a:t>
            </a:r>
            <a:r>
              <a:rPr lang="en-US" baseline="-25000" dirty="0" smtClean="0"/>
              <a:t>2</a:t>
            </a:r>
            <a:endParaRPr lang="en-US" baseline="-25000" dirty="0"/>
          </a:p>
        </p:txBody>
      </p:sp>
      <p:sp>
        <p:nvSpPr>
          <p:cNvPr id="47" name="TextBox 46"/>
          <p:cNvSpPr txBox="1"/>
          <p:nvPr/>
        </p:nvSpPr>
        <p:spPr>
          <a:xfrm>
            <a:off x="5141471" y="3674336"/>
            <a:ext cx="385042" cy="369332"/>
          </a:xfrm>
          <a:prstGeom prst="rect">
            <a:avLst/>
          </a:prstGeom>
          <a:noFill/>
        </p:spPr>
        <p:txBody>
          <a:bodyPr wrap="none" rtlCol="0">
            <a:spAutoFit/>
          </a:bodyPr>
          <a:lstStyle/>
          <a:p>
            <a:r>
              <a:rPr lang="en-US" dirty="0" smtClean="0"/>
              <a:t>S</a:t>
            </a:r>
            <a:r>
              <a:rPr lang="en-US" baseline="-25000" dirty="0" smtClean="0"/>
              <a:t>1</a:t>
            </a:r>
            <a:endParaRPr lang="en-US" baseline="-25000" dirty="0"/>
          </a:p>
        </p:txBody>
      </p:sp>
      <p:cxnSp>
        <p:nvCxnSpPr>
          <p:cNvPr id="48" name="Straight Arrow Connector 47"/>
          <p:cNvCxnSpPr/>
          <p:nvPr/>
        </p:nvCxnSpPr>
        <p:spPr>
          <a:xfrm>
            <a:off x="5350018" y="3330051"/>
            <a:ext cx="0" cy="41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96835" y="3688624"/>
            <a:ext cx="385042" cy="369332"/>
          </a:xfrm>
          <a:prstGeom prst="rect">
            <a:avLst/>
          </a:prstGeom>
          <a:noFill/>
        </p:spPr>
        <p:txBody>
          <a:bodyPr wrap="none" rtlCol="0">
            <a:spAutoFit/>
          </a:bodyPr>
          <a:lstStyle/>
          <a:p>
            <a:r>
              <a:rPr lang="en-US" dirty="0" smtClean="0"/>
              <a:t>S</a:t>
            </a:r>
            <a:r>
              <a:rPr lang="en-US" baseline="-25000" dirty="0" smtClean="0"/>
              <a:t>0</a:t>
            </a:r>
            <a:endParaRPr lang="en-US" baseline="-25000" dirty="0"/>
          </a:p>
        </p:txBody>
      </p:sp>
      <p:sp>
        <p:nvSpPr>
          <p:cNvPr id="51" name="Rectangle 50"/>
          <p:cNvSpPr/>
          <p:nvPr/>
        </p:nvSpPr>
        <p:spPr>
          <a:xfrm>
            <a:off x="357189" y="4819778"/>
            <a:ext cx="8443912" cy="1323439"/>
          </a:xfrm>
          <a:prstGeom prst="rect">
            <a:avLst/>
          </a:prstGeom>
        </p:spPr>
        <p:txBody>
          <a:bodyPr wrap="square">
            <a:spAutoFit/>
          </a:bodyPr>
          <a:lstStyle/>
          <a:p>
            <a:pPr algn="just"/>
            <a:r>
              <a:rPr lang="en-US" sz="1600" dirty="0">
                <a:latin typeface="Calibri" panose="020F0502020204030204" pitchFamily="34" charset="0"/>
              </a:rPr>
              <a:t>An n-bit binary adder requires n full-adders. The output carry from </a:t>
            </a:r>
            <a:r>
              <a:rPr lang="en-US" sz="1600" dirty="0" smtClean="0">
                <a:latin typeface="Calibri" panose="020F0502020204030204" pitchFamily="34" charset="0"/>
              </a:rPr>
              <a:t>each full-adder </a:t>
            </a:r>
            <a:r>
              <a:rPr lang="en-US" sz="1600" dirty="0">
                <a:latin typeface="Calibri" panose="020F0502020204030204" pitchFamily="34" charset="0"/>
              </a:rPr>
              <a:t>is connected to the input carry of the next-high-order full-adder. </a:t>
            </a:r>
            <a:r>
              <a:rPr lang="en-US" sz="1600" dirty="0" smtClean="0">
                <a:latin typeface="Calibri" panose="020F0502020204030204" pitchFamily="34" charset="0"/>
              </a:rPr>
              <a:t>The n </a:t>
            </a:r>
            <a:r>
              <a:rPr lang="en-US" sz="1600" dirty="0">
                <a:latin typeface="Calibri" panose="020F0502020204030204" pitchFamily="34" charset="0"/>
              </a:rPr>
              <a:t>data bits for the A inputs come from one register (such as R1), and the n </a:t>
            </a:r>
            <a:r>
              <a:rPr lang="en-US" sz="1600" dirty="0" smtClean="0">
                <a:latin typeface="Calibri" panose="020F0502020204030204" pitchFamily="34" charset="0"/>
              </a:rPr>
              <a:t>data bits </a:t>
            </a:r>
            <a:r>
              <a:rPr lang="en-US" sz="1600" dirty="0">
                <a:latin typeface="Calibri" panose="020F0502020204030204" pitchFamily="34" charset="0"/>
              </a:rPr>
              <a:t>for the B inputs come from another register (such as R2). The sum can </a:t>
            </a:r>
            <a:r>
              <a:rPr lang="en-US" sz="1600" dirty="0" smtClean="0">
                <a:latin typeface="Calibri" panose="020F0502020204030204" pitchFamily="34" charset="0"/>
              </a:rPr>
              <a:t>be transferred </a:t>
            </a:r>
            <a:r>
              <a:rPr lang="en-US" sz="1600" dirty="0">
                <a:latin typeface="Calibri" panose="020F0502020204030204" pitchFamily="34" charset="0"/>
              </a:rPr>
              <a:t>to a third register or to one of the source registers (R 1 or R2</a:t>
            </a:r>
            <a:r>
              <a:rPr lang="en-US" sz="1600" dirty="0" smtClean="0">
                <a:latin typeface="Calibri" panose="020F0502020204030204" pitchFamily="34" charset="0"/>
              </a:rPr>
              <a:t>), replacing </a:t>
            </a:r>
            <a:r>
              <a:rPr lang="en-US" sz="1600" dirty="0">
                <a:latin typeface="Calibri" panose="020F0502020204030204" pitchFamily="34" charset="0"/>
              </a:rPr>
              <a:t>its previous content.</a:t>
            </a:r>
          </a:p>
        </p:txBody>
      </p:sp>
    </p:spTree>
    <p:extLst>
      <p:ext uri="{BB962C8B-B14F-4D97-AF65-F5344CB8AC3E}">
        <p14:creationId xmlns:p14="http://schemas.microsoft.com/office/powerpoint/2010/main" val="256501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a:t>
            </a:r>
            <a:endParaRPr lang="en-US" dirty="0"/>
          </a:p>
        </p:txBody>
      </p:sp>
      <p:pic>
        <p:nvPicPr>
          <p:cNvPr id="4" name="Content Placeholder 3"/>
          <p:cNvPicPr>
            <a:picLocks noGrp="1" noChangeAspect="1"/>
          </p:cNvPicPr>
          <p:nvPr>
            <p:ph idx="1"/>
          </p:nvPr>
        </p:nvPicPr>
        <p:blipFill>
          <a:blip r:embed="rId2"/>
          <a:stretch>
            <a:fillRect/>
          </a:stretch>
        </p:blipFill>
        <p:spPr>
          <a:xfrm>
            <a:off x="484710" y="2267784"/>
            <a:ext cx="8120132" cy="1789866"/>
          </a:xfrm>
          <a:prstGeom prst="rect">
            <a:avLst/>
          </a:prstGeom>
        </p:spPr>
      </p:pic>
      <p:sp>
        <p:nvSpPr>
          <p:cNvPr id="5" name="TextBox 4"/>
          <p:cNvSpPr txBox="1"/>
          <p:nvPr/>
        </p:nvSpPr>
        <p:spPr>
          <a:xfrm>
            <a:off x="1000125" y="3328988"/>
            <a:ext cx="1324402" cy="369332"/>
          </a:xfrm>
          <a:prstGeom prst="rect">
            <a:avLst/>
          </a:prstGeom>
          <a:noFill/>
        </p:spPr>
        <p:txBody>
          <a:bodyPr wrap="none" rtlCol="0">
            <a:spAutoFit/>
          </a:bodyPr>
          <a:lstStyle/>
          <a:p>
            <a:r>
              <a:rPr lang="en-US" dirty="0" smtClean="0">
                <a:solidFill>
                  <a:schemeClr val="bg2"/>
                </a:solidFill>
              </a:rPr>
              <a:t>XOR GATE</a:t>
            </a:r>
            <a:endParaRPr lang="en-US" dirty="0">
              <a:solidFill>
                <a:schemeClr val="bg2"/>
              </a:solidFill>
            </a:endParaRPr>
          </a:p>
        </p:txBody>
      </p:sp>
      <p:sp>
        <p:nvSpPr>
          <p:cNvPr id="6" name="TextBox 5"/>
          <p:cNvSpPr txBox="1"/>
          <p:nvPr/>
        </p:nvSpPr>
        <p:spPr>
          <a:xfrm>
            <a:off x="6157913" y="1853248"/>
            <a:ext cx="1524776" cy="369332"/>
          </a:xfrm>
          <a:prstGeom prst="rect">
            <a:avLst/>
          </a:prstGeom>
          <a:noFill/>
        </p:spPr>
        <p:txBody>
          <a:bodyPr wrap="none" rtlCol="0">
            <a:spAutoFit/>
          </a:bodyPr>
          <a:lstStyle/>
          <a:p>
            <a:r>
              <a:rPr lang="en-US" dirty="0" smtClean="0"/>
              <a:t>TRUTH TABLE</a:t>
            </a:r>
            <a:endParaRPr lang="en-US" dirty="0"/>
          </a:p>
        </p:txBody>
      </p:sp>
    </p:spTree>
    <p:extLst>
      <p:ext uri="{BB962C8B-B14F-4D97-AF65-F5344CB8AC3E}">
        <p14:creationId xmlns:p14="http://schemas.microsoft.com/office/powerpoint/2010/main" val="4236436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47445"/>
          </a:xfrm>
        </p:spPr>
        <p:txBody>
          <a:bodyPr/>
          <a:lstStyle/>
          <a:p>
            <a:r>
              <a:rPr lang="en-US" dirty="0" smtClean="0"/>
              <a:t>4 BIT ADDER - SUBTRACTOR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710" y="2397918"/>
            <a:ext cx="5754394" cy="2974181"/>
          </a:xfrm>
        </p:spPr>
      </p:pic>
      <p:sp>
        <p:nvSpPr>
          <p:cNvPr id="3" name="TextBox 2"/>
          <p:cNvSpPr txBox="1"/>
          <p:nvPr/>
        </p:nvSpPr>
        <p:spPr>
          <a:xfrm>
            <a:off x="7158038" y="2514600"/>
            <a:ext cx="1710725" cy="1200329"/>
          </a:xfrm>
          <a:prstGeom prst="rect">
            <a:avLst/>
          </a:prstGeom>
          <a:noFill/>
        </p:spPr>
        <p:txBody>
          <a:bodyPr wrap="none" rtlCol="0">
            <a:spAutoFit/>
          </a:bodyPr>
          <a:lstStyle/>
          <a:p>
            <a:r>
              <a:rPr lang="en-US" dirty="0" smtClean="0"/>
              <a:t>CASE 1: M = 1</a:t>
            </a:r>
          </a:p>
          <a:p>
            <a:r>
              <a:rPr lang="en-US" dirty="0" smtClean="0"/>
              <a:t>SUBTRACTOR</a:t>
            </a:r>
          </a:p>
          <a:p>
            <a:r>
              <a:rPr lang="en-US" dirty="0" smtClean="0"/>
              <a:t>CASE 2: M = 0</a:t>
            </a:r>
          </a:p>
          <a:p>
            <a:r>
              <a:rPr lang="en-US" dirty="0" smtClean="0"/>
              <a:t>ADDER</a:t>
            </a:r>
            <a:endParaRPr lang="en-US" dirty="0"/>
          </a:p>
        </p:txBody>
      </p:sp>
    </p:spTree>
    <p:extLst>
      <p:ext uri="{BB962C8B-B14F-4D97-AF65-F5344CB8AC3E}">
        <p14:creationId xmlns:p14="http://schemas.microsoft.com/office/powerpoint/2010/main" val="244157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14487" y="42864"/>
            <a:ext cx="5386388" cy="6875459"/>
          </a:xfrm>
          <a:prstGeom prst="rect">
            <a:avLst/>
          </a:prstGeom>
        </p:spPr>
      </p:pic>
      <p:sp>
        <p:nvSpPr>
          <p:cNvPr id="8" name="TextBox 7"/>
          <p:cNvSpPr txBox="1"/>
          <p:nvPr/>
        </p:nvSpPr>
        <p:spPr>
          <a:xfrm>
            <a:off x="85725" y="6329362"/>
            <a:ext cx="312906" cy="369332"/>
          </a:xfrm>
          <a:prstGeom prst="rect">
            <a:avLst/>
          </a:prstGeom>
          <a:noFill/>
        </p:spPr>
        <p:txBody>
          <a:bodyPr wrap="none" rtlCol="0">
            <a:spAutoFit/>
          </a:bodyPr>
          <a:lstStyle/>
          <a:p>
            <a:r>
              <a:rPr lang="en-US" dirty="0" smtClean="0">
                <a:solidFill>
                  <a:schemeClr val="bg2"/>
                </a:solidFill>
              </a:rPr>
              <a:t>0</a:t>
            </a:r>
            <a:endParaRPr lang="en-US" dirty="0">
              <a:solidFill>
                <a:schemeClr val="bg2"/>
              </a:solidFill>
            </a:endParaRPr>
          </a:p>
        </p:txBody>
      </p:sp>
    </p:spTree>
    <p:extLst>
      <p:ext uri="{BB962C8B-B14F-4D97-AF65-F5344CB8AC3E}">
        <p14:creationId xmlns:p14="http://schemas.microsoft.com/office/powerpoint/2010/main" val="94124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90295"/>
          </a:xfrm>
        </p:spPr>
        <p:txBody>
          <a:bodyPr/>
          <a:lstStyle/>
          <a:p>
            <a:r>
              <a:rPr lang="en-US" dirty="0" smtClean="0"/>
              <a:t>Arithmetic Circuit</a:t>
            </a:r>
            <a:endParaRPr lang="en-US" dirty="0"/>
          </a:p>
        </p:txBody>
      </p:sp>
      <p:pic>
        <p:nvPicPr>
          <p:cNvPr id="4" name="Content Placeholder 3"/>
          <p:cNvPicPr>
            <a:picLocks noGrp="1" noChangeAspect="1"/>
          </p:cNvPicPr>
          <p:nvPr>
            <p:ph idx="1"/>
          </p:nvPr>
        </p:nvPicPr>
        <p:blipFill>
          <a:blip r:embed="rId2"/>
          <a:stretch>
            <a:fillRect/>
          </a:stretch>
        </p:blipFill>
        <p:spPr>
          <a:xfrm>
            <a:off x="484710" y="2217094"/>
            <a:ext cx="8182682" cy="3569343"/>
          </a:xfrm>
          <a:prstGeom prst="rect">
            <a:avLst/>
          </a:prstGeom>
        </p:spPr>
      </p:pic>
    </p:spTree>
    <p:extLst>
      <p:ext uri="{BB962C8B-B14F-4D97-AF65-F5344CB8AC3E}">
        <p14:creationId xmlns:p14="http://schemas.microsoft.com/office/powerpoint/2010/main" val="2041209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54614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87690" cy="1400530"/>
          </a:xfrm>
        </p:spPr>
        <p:txBody>
          <a:bodyPr/>
          <a:lstStyle/>
          <a:p>
            <a:r>
              <a:rPr lang="en-US" dirty="0" smtClean="0"/>
              <a:t>LOGIC MICROOPERATIONS</a:t>
            </a:r>
            <a:endParaRPr lang="en-US" dirty="0"/>
          </a:p>
        </p:txBody>
      </p:sp>
      <p:sp>
        <p:nvSpPr>
          <p:cNvPr id="3" name="Content Placeholder 2"/>
          <p:cNvSpPr>
            <a:spLocks noGrp="1"/>
          </p:cNvSpPr>
          <p:nvPr>
            <p:ph idx="1"/>
          </p:nvPr>
        </p:nvSpPr>
        <p:spPr>
          <a:xfrm>
            <a:off x="171450" y="1338550"/>
            <a:ext cx="8729663" cy="1052883"/>
          </a:xfrm>
        </p:spPr>
        <p:txBody>
          <a:bodyPr/>
          <a:lstStyle/>
          <a:p>
            <a:pPr marL="0" indent="0" algn="just">
              <a:buNone/>
            </a:pPr>
            <a:r>
              <a:rPr lang="en-US" dirty="0"/>
              <a:t>Logic </a:t>
            </a:r>
            <a:r>
              <a:rPr lang="en-US" dirty="0" err="1"/>
              <a:t>microoperations</a:t>
            </a:r>
            <a:r>
              <a:rPr lang="en-US" dirty="0"/>
              <a:t> specify binary operations for strings of bits stored </a:t>
            </a:r>
            <a:r>
              <a:rPr lang="en-US" dirty="0" smtClean="0"/>
              <a:t>in registers</a:t>
            </a:r>
            <a:r>
              <a:rPr lang="en-US" dirty="0"/>
              <a:t>. These operations consider each bit of the register separately and </a:t>
            </a:r>
            <a:r>
              <a:rPr lang="en-US" dirty="0" smtClean="0"/>
              <a:t>treat them </a:t>
            </a:r>
            <a:r>
              <a:rPr lang="en-US" dirty="0"/>
              <a:t>as binary variables.</a:t>
            </a:r>
          </a:p>
        </p:txBody>
      </p:sp>
      <p:pic>
        <p:nvPicPr>
          <p:cNvPr id="4" name="Picture 3"/>
          <p:cNvPicPr>
            <a:picLocks noChangeAspect="1"/>
          </p:cNvPicPr>
          <p:nvPr/>
        </p:nvPicPr>
        <p:blipFill>
          <a:blip r:embed="rId2"/>
          <a:stretch>
            <a:fillRect/>
          </a:stretch>
        </p:blipFill>
        <p:spPr>
          <a:xfrm>
            <a:off x="3200503" y="2391433"/>
            <a:ext cx="2160375" cy="347647"/>
          </a:xfrm>
          <a:prstGeom prst="rect">
            <a:avLst/>
          </a:prstGeom>
        </p:spPr>
      </p:pic>
      <p:pic>
        <p:nvPicPr>
          <p:cNvPr id="5" name="Picture 4"/>
          <p:cNvPicPr>
            <a:picLocks noChangeAspect="1"/>
          </p:cNvPicPr>
          <p:nvPr/>
        </p:nvPicPr>
        <p:blipFill>
          <a:blip r:embed="rId3"/>
          <a:stretch>
            <a:fillRect/>
          </a:stretch>
        </p:blipFill>
        <p:spPr>
          <a:xfrm>
            <a:off x="2576717" y="2809920"/>
            <a:ext cx="3679116" cy="861964"/>
          </a:xfrm>
          <a:prstGeom prst="rect">
            <a:avLst/>
          </a:prstGeom>
        </p:spPr>
      </p:pic>
      <p:pic>
        <p:nvPicPr>
          <p:cNvPr id="6" name="Picture 5"/>
          <p:cNvPicPr>
            <a:picLocks noChangeAspect="1"/>
          </p:cNvPicPr>
          <p:nvPr/>
        </p:nvPicPr>
        <p:blipFill>
          <a:blip r:embed="rId4"/>
          <a:stretch>
            <a:fillRect/>
          </a:stretch>
        </p:blipFill>
        <p:spPr>
          <a:xfrm>
            <a:off x="424336" y="3947514"/>
            <a:ext cx="4304762" cy="285714"/>
          </a:xfrm>
          <a:prstGeom prst="rect">
            <a:avLst/>
          </a:prstGeom>
        </p:spPr>
      </p:pic>
      <p:sp>
        <p:nvSpPr>
          <p:cNvPr id="7" name="Rectangle 6"/>
          <p:cNvSpPr/>
          <p:nvPr/>
        </p:nvSpPr>
        <p:spPr>
          <a:xfrm>
            <a:off x="171451" y="4508859"/>
            <a:ext cx="3557588" cy="1077218"/>
          </a:xfrm>
          <a:prstGeom prst="rect">
            <a:avLst/>
          </a:prstGeom>
        </p:spPr>
        <p:txBody>
          <a:bodyPr wrap="square">
            <a:spAutoFit/>
          </a:bodyPr>
          <a:lstStyle/>
          <a:p>
            <a:r>
              <a:rPr lang="en-US" sz="1600" dirty="0">
                <a:latin typeface="+mj-lt"/>
                <a:ea typeface="+mj-ea"/>
                <a:cs typeface="+mj-cs"/>
              </a:rPr>
              <a:t>The symbol V will be used to denote an </a:t>
            </a:r>
            <a:r>
              <a:rPr lang="en-US" sz="1600" dirty="0" smtClean="0">
                <a:latin typeface="+mj-lt"/>
                <a:ea typeface="+mj-ea"/>
                <a:cs typeface="+mj-cs"/>
              </a:rPr>
              <a:t>OR </a:t>
            </a:r>
            <a:r>
              <a:rPr lang="en-US" sz="1600" dirty="0" err="1" smtClean="0">
                <a:latin typeface="+mj-lt"/>
                <a:ea typeface="+mj-ea"/>
                <a:cs typeface="+mj-cs"/>
              </a:rPr>
              <a:t>microoperation</a:t>
            </a:r>
            <a:r>
              <a:rPr lang="en-US" sz="1600" dirty="0" smtClean="0">
                <a:latin typeface="+mj-lt"/>
                <a:ea typeface="+mj-ea"/>
                <a:cs typeface="+mj-cs"/>
              </a:rPr>
              <a:t> </a:t>
            </a:r>
            <a:r>
              <a:rPr lang="en-US" sz="1600" dirty="0">
                <a:latin typeface="+mj-lt"/>
                <a:ea typeface="+mj-ea"/>
                <a:cs typeface="+mj-cs"/>
              </a:rPr>
              <a:t>and the symbol Ʌ to denote </a:t>
            </a:r>
            <a:r>
              <a:rPr lang="en-US" sz="1600" dirty="0" smtClean="0">
                <a:latin typeface="+mj-lt"/>
                <a:ea typeface="+mj-ea"/>
                <a:cs typeface="+mj-cs"/>
              </a:rPr>
              <a:t>an AND </a:t>
            </a:r>
            <a:r>
              <a:rPr lang="en-US" sz="1600" dirty="0" err="1">
                <a:latin typeface="+mj-lt"/>
                <a:ea typeface="+mj-ea"/>
                <a:cs typeface="+mj-cs"/>
              </a:rPr>
              <a:t>microoperation</a:t>
            </a:r>
            <a:endParaRPr lang="en-US" sz="1600" dirty="0">
              <a:latin typeface="+mj-lt"/>
              <a:ea typeface="+mj-ea"/>
              <a:cs typeface="+mj-cs"/>
            </a:endParaRPr>
          </a:p>
        </p:txBody>
      </p:sp>
      <p:sp>
        <p:nvSpPr>
          <p:cNvPr id="8" name="Rectangle 7"/>
          <p:cNvSpPr/>
          <p:nvPr/>
        </p:nvSpPr>
        <p:spPr>
          <a:xfrm>
            <a:off x="4914899" y="3947513"/>
            <a:ext cx="3986213" cy="1815882"/>
          </a:xfrm>
          <a:prstGeom prst="rect">
            <a:avLst/>
          </a:prstGeom>
        </p:spPr>
        <p:txBody>
          <a:bodyPr wrap="square">
            <a:spAutoFit/>
          </a:bodyPr>
          <a:lstStyle/>
          <a:p>
            <a:pPr algn="just"/>
            <a:r>
              <a:rPr lang="en-US" sz="1600" dirty="0">
                <a:latin typeface="Fd311188-Identity-H"/>
              </a:rPr>
              <a:t>+ </a:t>
            </a:r>
            <a:r>
              <a:rPr lang="en-US" sz="1600" dirty="0">
                <a:latin typeface="Fd14129-Identity-H"/>
              </a:rPr>
              <a:t>between </a:t>
            </a:r>
            <a:r>
              <a:rPr lang="en-US" sz="1600" dirty="0">
                <a:latin typeface="Fd290925-Identity-H"/>
              </a:rPr>
              <a:t>P </a:t>
            </a:r>
            <a:r>
              <a:rPr lang="en-US" sz="1600" dirty="0">
                <a:latin typeface="Fd14129-Identity-H"/>
              </a:rPr>
              <a:t>and Q is an OR operation between two binary variables of </a:t>
            </a:r>
            <a:r>
              <a:rPr lang="en-US" sz="1600" dirty="0" smtClean="0">
                <a:latin typeface="Fd14129-Identity-H"/>
              </a:rPr>
              <a:t>a control </a:t>
            </a:r>
            <a:r>
              <a:rPr lang="en-US" sz="1600" dirty="0">
                <a:latin typeface="Fd14129-Identity-H"/>
              </a:rPr>
              <a:t>function. The </a:t>
            </a:r>
            <a:r>
              <a:rPr lang="en-US" sz="1600" dirty="0">
                <a:latin typeface="Fd311188-Identity-H"/>
              </a:rPr>
              <a:t>+ </a:t>
            </a:r>
            <a:r>
              <a:rPr lang="en-US" sz="1600" dirty="0">
                <a:latin typeface="Fd14129-Identity-H"/>
              </a:rPr>
              <a:t>between </a:t>
            </a:r>
            <a:r>
              <a:rPr lang="en-US" sz="1600" dirty="0">
                <a:latin typeface="Fd290925-Identity-H"/>
              </a:rPr>
              <a:t>R2 </a:t>
            </a:r>
            <a:r>
              <a:rPr lang="en-US" sz="1600" dirty="0">
                <a:latin typeface="Fd14129-Identity-H"/>
              </a:rPr>
              <a:t>and </a:t>
            </a:r>
            <a:r>
              <a:rPr lang="en-US" sz="1600" dirty="0">
                <a:latin typeface="Fd290925-Identity-H"/>
              </a:rPr>
              <a:t>R3 </a:t>
            </a:r>
            <a:r>
              <a:rPr lang="en-US" sz="1600" dirty="0">
                <a:latin typeface="Fd14129-Identity-H"/>
              </a:rPr>
              <a:t>specifies an add </a:t>
            </a:r>
            <a:r>
              <a:rPr lang="en-US" sz="1600" dirty="0" err="1" smtClean="0">
                <a:latin typeface="Fd14129-Identity-H"/>
              </a:rPr>
              <a:t>microoperation</a:t>
            </a:r>
            <a:r>
              <a:rPr lang="en-US" sz="1600" dirty="0">
                <a:latin typeface="Fd14129-Identity-H"/>
              </a:rPr>
              <a:t>.</a:t>
            </a:r>
          </a:p>
          <a:p>
            <a:pPr algn="just"/>
            <a:r>
              <a:rPr lang="en-US" sz="1600" dirty="0">
                <a:latin typeface="Fd14129-Identity-H"/>
              </a:rPr>
              <a:t>The OR </a:t>
            </a:r>
            <a:r>
              <a:rPr lang="en-US" sz="1600" dirty="0" err="1">
                <a:latin typeface="Fd14129-Identity-H"/>
              </a:rPr>
              <a:t>microoperation</a:t>
            </a:r>
            <a:r>
              <a:rPr lang="en-US" sz="1600" dirty="0">
                <a:latin typeface="Fd14129-Identity-H"/>
              </a:rPr>
              <a:t> is designated by the symbol </a:t>
            </a:r>
            <a:r>
              <a:rPr lang="en-US" sz="1600" dirty="0">
                <a:latin typeface="Fd1485061-Identity-H"/>
              </a:rPr>
              <a:t>V </a:t>
            </a:r>
            <a:r>
              <a:rPr lang="en-US" sz="1600" dirty="0">
                <a:latin typeface="Fd14129-Identity-H"/>
              </a:rPr>
              <a:t>between registers </a:t>
            </a:r>
            <a:r>
              <a:rPr lang="en-US" sz="1600" dirty="0" smtClean="0">
                <a:latin typeface="Fd311180-Identity-H"/>
              </a:rPr>
              <a:t>R5 </a:t>
            </a:r>
            <a:r>
              <a:rPr lang="en-US" sz="1600" dirty="0" smtClean="0">
                <a:latin typeface="Fd14129-Identity-H"/>
              </a:rPr>
              <a:t>and </a:t>
            </a:r>
            <a:r>
              <a:rPr lang="en-US" sz="1600" dirty="0">
                <a:latin typeface="Fd14129-Identity-H"/>
              </a:rPr>
              <a:t>R6.</a:t>
            </a:r>
            <a:endParaRPr lang="en-US" sz="4400" dirty="0"/>
          </a:p>
        </p:txBody>
      </p:sp>
    </p:spTree>
    <p:extLst>
      <p:ext uri="{BB962C8B-B14F-4D97-AF65-F5344CB8AC3E}">
        <p14:creationId xmlns:p14="http://schemas.microsoft.com/office/powerpoint/2010/main" val="148305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8870"/>
          </a:xfrm>
        </p:spPr>
        <p:txBody>
          <a:bodyPr/>
          <a:lstStyle/>
          <a:p>
            <a:r>
              <a:rPr lang="en-US" sz="4000" b="1" dirty="0">
                <a:ea typeface="Times New Roman" panose="02020603050405020304" pitchFamily="18" charset="0"/>
                <a:cs typeface="Mangal" panose="02040503050203030202" pitchFamily="18" charset="0"/>
              </a:rPr>
              <a:t>Course Outcome:</a:t>
            </a:r>
            <a:endParaRPr lang="en-US" dirty="0"/>
          </a:p>
        </p:txBody>
      </p:sp>
      <p:sp>
        <p:nvSpPr>
          <p:cNvPr id="3" name="Content Placeholder 2"/>
          <p:cNvSpPr>
            <a:spLocks noGrp="1"/>
          </p:cNvSpPr>
          <p:nvPr>
            <p:ph idx="1"/>
          </p:nvPr>
        </p:nvSpPr>
        <p:spPr>
          <a:xfrm>
            <a:off x="484710" y="1767175"/>
            <a:ext cx="8287815" cy="4195481"/>
          </a:xfrm>
        </p:spPr>
        <p:txBody>
          <a:bodyPr>
            <a:normAutofit/>
          </a:bodyPr>
          <a:lstStyle/>
          <a:p>
            <a:pPr marL="0" indent="0">
              <a:buNone/>
            </a:pPr>
            <a:r>
              <a:rPr lang="en-US" b="1" dirty="0"/>
              <a:t>C204.4:</a:t>
            </a:r>
          </a:p>
          <a:p>
            <a:pPr marL="0" indent="0">
              <a:buNone/>
            </a:pPr>
            <a:r>
              <a:rPr lang="en-US" dirty="0"/>
              <a:t>Have knowledge of various memories that are used in computer systems and also how the data transfer takes place between these memories and internal components of the system. </a:t>
            </a:r>
          </a:p>
          <a:p>
            <a:pPr marL="0" indent="0">
              <a:buNone/>
            </a:pPr>
            <a:r>
              <a:rPr lang="en-US" b="1" dirty="0"/>
              <a:t>C204.5:</a:t>
            </a:r>
          </a:p>
          <a:p>
            <a:pPr marL="0" indent="0">
              <a:buNone/>
            </a:pPr>
            <a:r>
              <a:rPr lang="en-US" dirty="0"/>
              <a:t>Understand the concept of parallelism with pipelining at instruction and arithmetic operation level and hardwired and micro-programmed control unit </a:t>
            </a:r>
          </a:p>
          <a:p>
            <a:pPr marL="0" indent="0">
              <a:buNone/>
            </a:pPr>
            <a:r>
              <a:rPr lang="en-US" b="1" dirty="0"/>
              <a:t>C204.6: </a:t>
            </a:r>
            <a:endParaRPr lang="en-US" b="1" dirty="0" smtClean="0"/>
          </a:p>
          <a:p>
            <a:pPr marL="0" indent="0">
              <a:buNone/>
            </a:pPr>
            <a:r>
              <a:rPr lang="en-US" dirty="0" smtClean="0"/>
              <a:t>Learn </a:t>
            </a:r>
            <a:r>
              <a:rPr lang="en-US" dirty="0"/>
              <a:t>the binary arithmetic operations and input-output organization.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81494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Circuit</a:t>
            </a:r>
            <a:endParaRPr lang="en-US" dirty="0"/>
          </a:p>
        </p:txBody>
      </p:sp>
      <p:pic>
        <p:nvPicPr>
          <p:cNvPr id="4" name="Picture 3"/>
          <p:cNvPicPr>
            <a:picLocks noChangeAspect="1"/>
          </p:cNvPicPr>
          <p:nvPr/>
        </p:nvPicPr>
        <p:blipFill>
          <a:blip r:embed="rId2"/>
          <a:stretch>
            <a:fillRect/>
          </a:stretch>
        </p:blipFill>
        <p:spPr>
          <a:xfrm>
            <a:off x="484710" y="1262304"/>
            <a:ext cx="7005674" cy="4281245"/>
          </a:xfrm>
          <a:prstGeom prst="rect">
            <a:avLst/>
          </a:prstGeom>
        </p:spPr>
      </p:pic>
      <p:pic>
        <p:nvPicPr>
          <p:cNvPr id="5" name="Picture 4"/>
          <p:cNvPicPr>
            <a:picLocks noChangeAspect="1"/>
          </p:cNvPicPr>
          <p:nvPr/>
        </p:nvPicPr>
        <p:blipFill>
          <a:blip r:embed="rId3"/>
          <a:stretch>
            <a:fillRect/>
          </a:stretch>
        </p:blipFill>
        <p:spPr>
          <a:xfrm>
            <a:off x="6123609" y="4062526"/>
            <a:ext cx="2733550" cy="2474446"/>
          </a:xfrm>
          <a:prstGeom prst="rect">
            <a:avLst/>
          </a:prstGeom>
        </p:spPr>
      </p:pic>
    </p:spTree>
    <p:extLst>
      <p:ext uri="{BB962C8B-B14F-4D97-AF65-F5344CB8AC3E}">
        <p14:creationId xmlns:p14="http://schemas.microsoft.com/office/powerpoint/2010/main" val="4015471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t>
            </a:r>
            <a:r>
              <a:rPr lang="en-US" dirty="0" err="1" smtClean="0"/>
              <a:t>Microoperations</a:t>
            </a:r>
            <a:endParaRPr lang="en-US" dirty="0"/>
          </a:p>
        </p:txBody>
      </p:sp>
      <p:pic>
        <p:nvPicPr>
          <p:cNvPr id="4" name="Picture 3"/>
          <p:cNvPicPr>
            <a:picLocks noChangeAspect="1"/>
          </p:cNvPicPr>
          <p:nvPr/>
        </p:nvPicPr>
        <p:blipFill>
          <a:blip r:embed="rId2"/>
          <a:stretch>
            <a:fillRect/>
          </a:stretch>
        </p:blipFill>
        <p:spPr>
          <a:xfrm>
            <a:off x="462371" y="1152983"/>
            <a:ext cx="7277746" cy="5636790"/>
          </a:xfrm>
          <a:prstGeom prst="rect">
            <a:avLst/>
          </a:prstGeom>
        </p:spPr>
      </p:pic>
    </p:spTree>
    <p:extLst>
      <p:ext uri="{BB962C8B-B14F-4D97-AF65-F5344CB8AC3E}">
        <p14:creationId xmlns:p14="http://schemas.microsoft.com/office/powerpoint/2010/main" val="373085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a:t>
            </a:r>
            <a:r>
              <a:rPr lang="en-US" dirty="0" err="1" smtClean="0"/>
              <a:t>Microoperations</a:t>
            </a:r>
            <a:endParaRPr lang="en-US" dirty="0"/>
          </a:p>
        </p:txBody>
      </p:sp>
      <p:sp>
        <p:nvSpPr>
          <p:cNvPr id="3" name="Content Placeholder 2"/>
          <p:cNvSpPr>
            <a:spLocks noGrp="1"/>
          </p:cNvSpPr>
          <p:nvPr>
            <p:ph idx="1"/>
          </p:nvPr>
        </p:nvSpPr>
        <p:spPr>
          <a:xfrm>
            <a:off x="356121" y="1152983"/>
            <a:ext cx="8230665" cy="5119400"/>
          </a:xfrm>
        </p:spPr>
        <p:txBody>
          <a:bodyPr/>
          <a:lstStyle/>
          <a:p>
            <a:r>
              <a:rPr lang="en-US" dirty="0" smtClean="0"/>
              <a:t>Selective Set</a:t>
            </a:r>
          </a:p>
          <a:p>
            <a:pPr lvl="1"/>
            <a:r>
              <a:rPr lang="en-US" dirty="0"/>
              <a:t>The </a:t>
            </a:r>
            <a:r>
              <a:rPr lang="en-US" i="1" dirty="0"/>
              <a:t>selective-set </a:t>
            </a:r>
            <a:r>
              <a:rPr lang="en-US" dirty="0"/>
              <a:t>operation sets to 1 the bits in register </a:t>
            </a:r>
            <a:r>
              <a:rPr lang="en-US" i="1" dirty="0"/>
              <a:t>A </a:t>
            </a:r>
            <a:r>
              <a:rPr lang="en-US" dirty="0"/>
              <a:t>where there are corresponding 1’s </a:t>
            </a:r>
            <a:r>
              <a:rPr lang="en-US" dirty="0" smtClean="0"/>
              <a:t>in register </a:t>
            </a:r>
            <a:r>
              <a:rPr lang="en-US" i="1" dirty="0"/>
              <a:t>B</a:t>
            </a:r>
            <a:r>
              <a:rPr lang="en-US" dirty="0"/>
              <a:t>. It does not affect bit positions that have 0’s in </a:t>
            </a:r>
            <a:r>
              <a:rPr lang="en-US" i="1" dirty="0"/>
              <a:t>B</a:t>
            </a:r>
            <a:r>
              <a:rPr lang="en-US" dirty="0"/>
              <a:t>. </a:t>
            </a:r>
            <a:endParaRPr lang="en-US" dirty="0" smtClean="0"/>
          </a:p>
          <a:p>
            <a:pPr lvl="1"/>
            <a:endParaRPr lang="en-US" dirty="0" smtClean="0"/>
          </a:p>
          <a:p>
            <a:r>
              <a:rPr lang="en-US" dirty="0" smtClean="0"/>
              <a:t>Selective Complement</a:t>
            </a:r>
          </a:p>
          <a:p>
            <a:pPr lvl="1"/>
            <a:r>
              <a:rPr lang="en-US" dirty="0"/>
              <a:t>The </a:t>
            </a:r>
            <a:r>
              <a:rPr lang="en-US" i="1" dirty="0"/>
              <a:t>selective-complement </a:t>
            </a:r>
            <a:r>
              <a:rPr lang="en-US" dirty="0"/>
              <a:t>operation complements bits in </a:t>
            </a:r>
            <a:r>
              <a:rPr lang="en-US" i="1" dirty="0"/>
              <a:t>A </a:t>
            </a:r>
            <a:r>
              <a:rPr lang="en-US" dirty="0"/>
              <a:t>where there are corresponding 1’s in </a:t>
            </a:r>
            <a:r>
              <a:rPr lang="en-US" i="1" dirty="0"/>
              <a:t>B</a:t>
            </a:r>
            <a:r>
              <a:rPr lang="en-US" dirty="0" smtClean="0"/>
              <a:t>. It </a:t>
            </a:r>
            <a:r>
              <a:rPr lang="en-US" dirty="0"/>
              <a:t>does not affect bit positions that have 0’s </a:t>
            </a:r>
            <a:r>
              <a:rPr lang="en-US" dirty="0" smtClean="0"/>
              <a:t>in </a:t>
            </a:r>
            <a:r>
              <a:rPr lang="en-US" i="1" dirty="0" smtClean="0"/>
              <a:t>B</a:t>
            </a:r>
            <a:r>
              <a:rPr lang="en-US" dirty="0" smtClean="0"/>
              <a:t>. </a:t>
            </a:r>
          </a:p>
          <a:p>
            <a:pPr lvl="1"/>
            <a:endParaRPr lang="en-US" dirty="0" smtClean="0"/>
          </a:p>
          <a:p>
            <a:r>
              <a:rPr lang="en-US" dirty="0" smtClean="0"/>
              <a:t>Selective Clear</a:t>
            </a:r>
          </a:p>
          <a:p>
            <a:pPr lvl="1"/>
            <a:r>
              <a:rPr lang="en-US" dirty="0" smtClean="0"/>
              <a:t>The </a:t>
            </a:r>
            <a:r>
              <a:rPr lang="en-US" i="1" dirty="0"/>
              <a:t>selective-clear </a:t>
            </a:r>
            <a:r>
              <a:rPr lang="en-US" dirty="0"/>
              <a:t>operation clears to 0 the bits in </a:t>
            </a:r>
            <a:r>
              <a:rPr lang="en-US" i="1" dirty="0"/>
              <a:t>A </a:t>
            </a:r>
            <a:r>
              <a:rPr lang="en-US" dirty="0"/>
              <a:t>only where there are corresponding 1’s in </a:t>
            </a:r>
            <a:r>
              <a:rPr lang="en-US" i="1" dirty="0"/>
              <a:t>B</a:t>
            </a:r>
            <a:r>
              <a:rPr lang="en-US" dirty="0"/>
              <a:t>.</a:t>
            </a:r>
          </a:p>
        </p:txBody>
      </p:sp>
      <p:pic>
        <p:nvPicPr>
          <p:cNvPr id="4" name="Picture 3"/>
          <p:cNvPicPr>
            <a:picLocks noChangeAspect="1"/>
          </p:cNvPicPr>
          <p:nvPr/>
        </p:nvPicPr>
        <p:blipFill>
          <a:blip r:embed="rId2"/>
          <a:stretch>
            <a:fillRect/>
          </a:stretch>
        </p:blipFill>
        <p:spPr>
          <a:xfrm>
            <a:off x="4374928" y="2252705"/>
            <a:ext cx="2356336" cy="819107"/>
          </a:xfrm>
          <a:prstGeom prst="rect">
            <a:avLst/>
          </a:prstGeom>
        </p:spPr>
      </p:pic>
      <p:pic>
        <p:nvPicPr>
          <p:cNvPr id="5" name="Picture 4"/>
          <p:cNvPicPr>
            <a:picLocks noChangeAspect="1"/>
          </p:cNvPicPr>
          <p:nvPr/>
        </p:nvPicPr>
        <p:blipFill>
          <a:blip r:embed="rId3"/>
          <a:stretch>
            <a:fillRect/>
          </a:stretch>
        </p:blipFill>
        <p:spPr>
          <a:xfrm>
            <a:off x="4374928" y="4129129"/>
            <a:ext cx="2125885" cy="855104"/>
          </a:xfrm>
          <a:prstGeom prst="rect">
            <a:avLst/>
          </a:prstGeom>
        </p:spPr>
      </p:pic>
      <p:pic>
        <p:nvPicPr>
          <p:cNvPr id="6" name="Picture 5"/>
          <p:cNvPicPr>
            <a:picLocks noChangeAspect="1"/>
          </p:cNvPicPr>
          <p:nvPr/>
        </p:nvPicPr>
        <p:blipFill>
          <a:blip r:embed="rId4"/>
          <a:stretch>
            <a:fillRect/>
          </a:stretch>
        </p:blipFill>
        <p:spPr>
          <a:xfrm>
            <a:off x="4254872" y="5757651"/>
            <a:ext cx="2476392" cy="928647"/>
          </a:xfrm>
          <a:prstGeom prst="rect">
            <a:avLst/>
          </a:prstGeom>
        </p:spPr>
      </p:pic>
      <p:sp>
        <p:nvSpPr>
          <p:cNvPr id="7" name="Rectangle 6"/>
          <p:cNvSpPr/>
          <p:nvPr/>
        </p:nvSpPr>
        <p:spPr>
          <a:xfrm>
            <a:off x="6731265" y="2235774"/>
            <a:ext cx="1855522" cy="830997"/>
          </a:xfrm>
          <a:prstGeom prst="rect">
            <a:avLst/>
          </a:prstGeom>
        </p:spPr>
        <p:txBody>
          <a:bodyPr wrap="square">
            <a:spAutoFit/>
          </a:bodyPr>
          <a:lstStyle/>
          <a:p>
            <a:r>
              <a:rPr lang="en-US" sz="1600" dirty="0">
                <a:latin typeface="Times-Roman"/>
              </a:rPr>
              <a:t>It is similar to </a:t>
            </a:r>
            <a:r>
              <a:rPr lang="en-US" sz="1600" b="1" dirty="0">
                <a:latin typeface="Times-Roman"/>
              </a:rPr>
              <a:t>Logic-OR </a:t>
            </a:r>
            <a:r>
              <a:rPr lang="en-US" sz="1600" dirty="0" err="1">
                <a:latin typeface="Times-Roman"/>
              </a:rPr>
              <a:t>microoperation</a:t>
            </a:r>
            <a:endParaRPr lang="en-US" sz="1600" dirty="0"/>
          </a:p>
        </p:txBody>
      </p:sp>
      <p:sp>
        <p:nvSpPr>
          <p:cNvPr id="8" name="Rectangle 7"/>
          <p:cNvSpPr/>
          <p:nvPr/>
        </p:nvSpPr>
        <p:spPr>
          <a:xfrm>
            <a:off x="6500813" y="4105304"/>
            <a:ext cx="2286000" cy="830997"/>
          </a:xfrm>
          <a:prstGeom prst="rect">
            <a:avLst/>
          </a:prstGeom>
        </p:spPr>
        <p:txBody>
          <a:bodyPr wrap="square">
            <a:spAutoFit/>
          </a:bodyPr>
          <a:lstStyle/>
          <a:p>
            <a:r>
              <a:rPr lang="en-US" sz="1600" dirty="0">
                <a:latin typeface="Times-Roman"/>
              </a:rPr>
              <a:t>It is similar to </a:t>
            </a:r>
            <a:r>
              <a:rPr lang="en-US" sz="1600" b="1" dirty="0">
                <a:latin typeface="Times-Roman"/>
              </a:rPr>
              <a:t>Exclusive-OR</a:t>
            </a:r>
            <a:r>
              <a:rPr lang="en-US" sz="1600" dirty="0">
                <a:latin typeface="Times-Roman"/>
              </a:rPr>
              <a:t> </a:t>
            </a:r>
            <a:r>
              <a:rPr lang="en-US" sz="1600" dirty="0" err="1">
                <a:latin typeface="Times-Roman"/>
              </a:rPr>
              <a:t>microoperation</a:t>
            </a:r>
            <a:endParaRPr lang="en-US" sz="1600" dirty="0"/>
          </a:p>
        </p:txBody>
      </p:sp>
      <p:sp>
        <p:nvSpPr>
          <p:cNvPr id="9" name="Rectangle 8"/>
          <p:cNvSpPr/>
          <p:nvPr/>
        </p:nvSpPr>
        <p:spPr>
          <a:xfrm>
            <a:off x="6731264" y="5744329"/>
            <a:ext cx="2412736" cy="615553"/>
          </a:xfrm>
          <a:prstGeom prst="rect">
            <a:avLst/>
          </a:prstGeom>
        </p:spPr>
        <p:txBody>
          <a:bodyPr wrap="square">
            <a:spAutoFit/>
          </a:bodyPr>
          <a:lstStyle/>
          <a:p>
            <a:r>
              <a:rPr lang="en-US" sz="1600" dirty="0">
                <a:latin typeface="Times-Roman"/>
              </a:rPr>
              <a:t>It is similar to </a:t>
            </a:r>
            <a:r>
              <a:rPr lang="en-US" i="1" dirty="0">
                <a:latin typeface="Courier New" panose="02070309020205020404" pitchFamily="49" charset="0"/>
                <a:cs typeface="Courier New" panose="02070309020205020404" pitchFamily="49" charset="0"/>
              </a:rPr>
              <a:t>A </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 </a:t>
            </a:r>
            <a:r>
              <a:rPr lang="en-US" sz="1600" dirty="0" err="1">
                <a:latin typeface="Times-Roman"/>
              </a:rPr>
              <a:t>microoperation</a:t>
            </a:r>
            <a:endParaRPr lang="en-US" sz="1600" dirty="0"/>
          </a:p>
        </p:txBody>
      </p:sp>
    </p:spTree>
    <p:extLst>
      <p:ext uri="{BB962C8B-B14F-4D97-AF65-F5344CB8AC3E}">
        <p14:creationId xmlns:p14="http://schemas.microsoft.com/office/powerpoint/2010/main" val="1082755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 Operation</a:t>
            </a:r>
            <a:endParaRPr lang="en-US" dirty="0"/>
          </a:p>
        </p:txBody>
      </p:sp>
      <p:sp>
        <p:nvSpPr>
          <p:cNvPr id="3" name="Content Placeholder 2"/>
          <p:cNvSpPr>
            <a:spLocks noGrp="1"/>
          </p:cNvSpPr>
          <p:nvPr>
            <p:ph idx="1"/>
          </p:nvPr>
        </p:nvSpPr>
        <p:spPr>
          <a:xfrm>
            <a:off x="484710" y="1581437"/>
            <a:ext cx="7844813" cy="1333213"/>
          </a:xfrm>
        </p:spPr>
        <p:txBody>
          <a:bodyPr/>
          <a:lstStyle/>
          <a:p>
            <a:pPr marL="0" indent="0" algn="just">
              <a:buNone/>
            </a:pPr>
            <a:r>
              <a:rPr lang="en-US" dirty="0"/>
              <a:t>The </a:t>
            </a:r>
            <a:r>
              <a:rPr lang="en-US" i="1" dirty="0"/>
              <a:t>mask </a:t>
            </a:r>
            <a:r>
              <a:rPr lang="en-US" dirty="0"/>
              <a:t>operation is similar to the selective-clear operation except that the bits of </a:t>
            </a:r>
            <a:r>
              <a:rPr lang="en-US" i="1" dirty="0"/>
              <a:t>A </a:t>
            </a:r>
            <a:r>
              <a:rPr lang="en-US" dirty="0"/>
              <a:t>are </a:t>
            </a:r>
            <a:r>
              <a:rPr lang="en-US" dirty="0" smtClean="0"/>
              <a:t>cleared only </a:t>
            </a:r>
            <a:r>
              <a:rPr lang="en-US" dirty="0"/>
              <a:t>where there are </a:t>
            </a:r>
            <a:r>
              <a:rPr lang="en-US" dirty="0" err="1"/>
              <a:t>correspoinding</a:t>
            </a:r>
            <a:r>
              <a:rPr lang="en-US" dirty="0"/>
              <a:t> 0’s in </a:t>
            </a:r>
            <a:r>
              <a:rPr lang="en-US" i="1" dirty="0"/>
              <a:t>B</a:t>
            </a:r>
            <a:r>
              <a:rPr lang="en-US" dirty="0"/>
              <a:t>. The mask operation is an AND </a:t>
            </a:r>
            <a:r>
              <a:rPr lang="en-US" dirty="0" err="1" smtClean="0"/>
              <a:t>microoperation</a:t>
            </a:r>
            <a:r>
              <a:rPr lang="en-US" dirty="0" smtClean="0"/>
              <a:t>.</a:t>
            </a:r>
            <a:endParaRPr lang="en-US" dirty="0"/>
          </a:p>
        </p:txBody>
      </p:sp>
      <p:pic>
        <p:nvPicPr>
          <p:cNvPr id="4" name="Picture 3"/>
          <p:cNvPicPr>
            <a:picLocks noChangeAspect="1"/>
          </p:cNvPicPr>
          <p:nvPr/>
        </p:nvPicPr>
        <p:blipFill>
          <a:blip r:embed="rId2"/>
          <a:stretch>
            <a:fillRect/>
          </a:stretch>
        </p:blipFill>
        <p:spPr>
          <a:xfrm>
            <a:off x="3086206" y="3148054"/>
            <a:ext cx="2730620" cy="1095333"/>
          </a:xfrm>
          <a:prstGeom prst="rect">
            <a:avLst/>
          </a:prstGeom>
        </p:spPr>
      </p:pic>
    </p:spTree>
    <p:extLst>
      <p:ext uri="{BB962C8B-B14F-4D97-AF65-F5344CB8AC3E}">
        <p14:creationId xmlns:p14="http://schemas.microsoft.com/office/powerpoint/2010/main" val="520314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t>
            </a:r>
            <a:r>
              <a:rPr lang="en-US" dirty="0" err="1" smtClean="0"/>
              <a:t>Microoperations</a:t>
            </a:r>
            <a:endParaRPr lang="en-US" dirty="0"/>
          </a:p>
        </p:txBody>
      </p:sp>
      <p:sp>
        <p:nvSpPr>
          <p:cNvPr id="3" name="Content Placeholder 2"/>
          <p:cNvSpPr>
            <a:spLocks noGrp="1"/>
          </p:cNvSpPr>
          <p:nvPr>
            <p:ph idx="1"/>
          </p:nvPr>
        </p:nvSpPr>
        <p:spPr>
          <a:xfrm>
            <a:off x="327638" y="1367125"/>
            <a:ext cx="8430600" cy="4195481"/>
          </a:xfrm>
        </p:spPr>
        <p:txBody>
          <a:bodyPr/>
          <a:lstStyle/>
          <a:p>
            <a:pPr algn="just"/>
            <a:r>
              <a:rPr lang="en-US" dirty="0"/>
              <a:t>Shift </a:t>
            </a:r>
            <a:r>
              <a:rPr lang="en-US" dirty="0" err="1"/>
              <a:t>microoperations</a:t>
            </a:r>
            <a:r>
              <a:rPr lang="en-US" dirty="0"/>
              <a:t> are used for serial transfer of data. The shifting of bits of register can be in </a:t>
            </a:r>
            <a:r>
              <a:rPr lang="en-US" dirty="0" smtClean="0"/>
              <a:t>both direction </a:t>
            </a:r>
            <a:r>
              <a:rPr lang="en-US" dirty="0"/>
              <a:t>left or right, during which the first flip-flop receives its binary information from the serial input</a:t>
            </a:r>
            <a:r>
              <a:rPr lang="en-US" dirty="0" smtClean="0"/>
              <a:t>. When </a:t>
            </a:r>
            <a:r>
              <a:rPr lang="en-US" dirty="0"/>
              <a:t>the operation is shift-left, the serial input transfers a bit into the right most position and when </a:t>
            </a:r>
            <a:r>
              <a:rPr lang="en-US" dirty="0" smtClean="0"/>
              <a:t>the operation </a:t>
            </a:r>
            <a:r>
              <a:rPr lang="en-US" dirty="0"/>
              <a:t>is shift-right the bit from the serial input is transferred into the left most position</a:t>
            </a:r>
            <a:r>
              <a:rPr lang="en-US" dirty="0" smtClean="0"/>
              <a:t>.</a:t>
            </a:r>
          </a:p>
          <a:p>
            <a:pPr algn="just"/>
            <a:r>
              <a:rPr lang="en-US" dirty="0" smtClean="0"/>
              <a:t>Shift Operations are of three types</a:t>
            </a:r>
          </a:p>
          <a:p>
            <a:pPr marL="457200" lvl="1" indent="0" algn="just">
              <a:buNone/>
            </a:pPr>
            <a:r>
              <a:rPr lang="en-US" dirty="0"/>
              <a:t>(</a:t>
            </a:r>
            <a:r>
              <a:rPr lang="en-US" i="1" dirty="0"/>
              <a:t>a</a:t>
            </a:r>
            <a:r>
              <a:rPr lang="en-US" dirty="0"/>
              <a:t>) </a:t>
            </a:r>
            <a:r>
              <a:rPr lang="en-US" dirty="0" smtClean="0"/>
              <a:t>Logical	  	(</a:t>
            </a:r>
            <a:r>
              <a:rPr lang="en-US" i="1" dirty="0"/>
              <a:t>b</a:t>
            </a:r>
            <a:r>
              <a:rPr lang="en-US" dirty="0"/>
              <a:t>) </a:t>
            </a:r>
            <a:r>
              <a:rPr lang="en-US" dirty="0" smtClean="0"/>
              <a:t>Circular  	(</a:t>
            </a:r>
            <a:r>
              <a:rPr lang="en-US" i="1" dirty="0"/>
              <a:t>c</a:t>
            </a:r>
            <a:r>
              <a:rPr lang="en-US" dirty="0"/>
              <a:t>) Arithmetic.</a:t>
            </a:r>
          </a:p>
        </p:txBody>
      </p:sp>
    </p:spTree>
    <p:extLst>
      <p:ext uri="{BB962C8B-B14F-4D97-AF65-F5344CB8AC3E}">
        <p14:creationId xmlns:p14="http://schemas.microsoft.com/office/powerpoint/2010/main" val="40140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Shift</a:t>
            </a:r>
            <a:endParaRPr lang="en-US" dirty="0"/>
          </a:p>
        </p:txBody>
      </p:sp>
      <p:sp>
        <p:nvSpPr>
          <p:cNvPr id="3" name="Content Placeholder 2"/>
          <p:cNvSpPr>
            <a:spLocks noGrp="1"/>
          </p:cNvSpPr>
          <p:nvPr>
            <p:ph idx="1"/>
          </p:nvPr>
        </p:nvSpPr>
        <p:spPr>
          <a:xfrm>
            <a:off x="484710" y="1452850"/>
            <a:ext cx="8202090" cy="4633625"/>
          </a:xfrm>
        </p:spPr>
        <p:txBody>
          <a:bodyPr>
            <a:normAutofit/>
          </a:bodyPr>
          <a:lstStyle/>
          <a:p>
            <a:pPr algn="just"/>
            <a:r>
              <a:rPr lang="en-US" dirty="0"/>
              <a:t>It is the easiest to perform as the bits are simply shifted to the right or to the left. If it is shift-left</a:t>
            </a:r>
            <a:r>
              <a:rPr lang="en-US" dirty="0" smtClean="0"/>
              <a:t>, a </a:t>
            </a:r>
            <a:r>
              <a:rPr lang="en-US" dirty="0"/>
              <a:t>0 bit is transferred at the right most position through serial input and the leftmost bit is lost. </a:t>
            </a:r>
            <a:endParaRPr lang="en-US" dirty="0" smtClean="0"/>
          </a:p>
          <a:p>
            <a:pPr algn="just"/>
            <a:r>
              <a:rPr lang="en-US" dirty="0" smtClean="0"/>
              <a:t>Similarly</a:t>
            </a:r>
            <a:r>
              <a:rPr lang="en-US" dirty="0"/>
              <a:t>, if it </a:t>
            </a:r>
            <a:r>
              <a:rPr lang="en-US" dirty="0" smtClean="0"/>
              <a:t>is shift-right </a:t>
            </a:r>
            <a:r>
              <a:rPr lang="en-US" dirty="0"/>
              <a:t>the right most bit is lost and a 0 bit is added at the leftmost place.</a:t>
            </a:r>
          </a:p>
          <a:p>
            <a:pPr algn="just"/>
            <a:r>
              <a:rPr lang="pt-BR" dirty="0" smtClean="0"/>
              <a:t>Example</a:t>
            </a:r>
            <a:r>
              <a:rPr lang="pt-BR" dirty="0"/>
              <a:t>, </a:t>
            </a:r>
            <a:r>
              <a:rPr lang="pt-BR" i="1" dirty="0"/>
              <a:t>R</a:t>
            </a:r>
            <a:r>
              <a:rPr lang="pt-BR" dirty="0"/>
              <a:t>1 ← shl </a:t>
            </a:r>
            <a:r>
              <a:rPr lang="pt-BR" i="1" dirty="0" smtClean="0"/>
              <a:t>R</a:t>
            </a:r>
            <a:r>
              <a:rPr lang="pt-BR" dirty="0" smtClean="0"/>
              <a:t>1, </a:t>
            </a:r>
            <a:r>
              <a:rPr lang="en-US" i="1" dirty="0" smtClean="0"/>
              <a:t>R</a:t>
            </a:r>
            <a:r>
              <a:rPr lang="en-US" dirty="0" smtClean="0"/>
              <a:t>2 ← </a:t>
            </a:r>
            <a:r>
              <a:rPr lang="en-US" dirty="0" err="1" smtClean="0"/>
              <a:t>shr</a:t>
            </a:r>
            <a:r>
              <a:rPr lang="en-US" dirty="0" smtClean="0"/>
              <a:t> </a:t>
            </a:r>
            <a:r>
              <a:rPr lang="en-US" i="1" dirty="0" smtClean="0"/>
              <a:t>R</a:t>
            </a:r>
            <a:r>
              <a:rPr lang="en-US" dirty="0" smtClean="0"/>
              <a:t>2.</a:t>
            </a:r>
          </a:p>
          <a:p>
            <a:pPr algn="just"/>
            <a:r>
              <a:rPr lang="en-US" dirty="0" err="1" smtClean="0"/>
              <a:t>shl</a:t>
            </a:r>
            <a:r>
              <a:rPr lang="en-US" dirty="0" smtClean="0"/>
              <a:t> </a:t>
            </a:r>
            <a:r>
              <a:rPr lang="en-US" dirty="0"/>
              <a:t>and </a:t>
            </a:r>
            <a:r>
              <a:rPr lang="en-US" dirty="0" err="1"/>
              <a:t>shr</a:t>
            </a:r>
            <a:r>
              <a:rPr lang="en-US" dirty="0"/>
              <a:t> are the symbols used for shift-left and shift-right </a:t>
            </a:r>
            <a:r>
              <a:rPr lang="en-US" dirty="0" err="1"/>
              <a:t>microoperations</a:t>
            </a:r>
            <a:r>
              <a:rPr lang="en-US" dirty="0"/>
              <a:t>. The above two </a:t>
            </a:r>
            <a:r>
              <a:rPr lang="en-US" dirty="0" smtClean="0"/>
              <a:t>statements specifies </a:t>
            </a:r>
            <a:r>
              <a:rPr lang="en-US" dirty="0"/>
              <a:t>a 1-bit shift to the left of the content of register </a:t>
            </a:r>
            <a:r>
              <a:rPr lang="en-US" i="1" dirty="0"/>
              <a:t>R</a:t>
            </a:r>
            <a:r>
              <a:rPr lang="en-US" dirty="0"/>
              <a:t>1 and a 1-bit shift to the right of the content of </a:t>
            </a:r>
            <a:r>
              <a:rPr lang="en-US" dirty="0" smtClean="0"/>
              <a:t>register </a:t>
            </a:r>
            <a:r>
              <a:rPr lang="en-US" i="1" dirty="0" smtClean="0"/>
              <a:t>R</a:t>
            </a:r>
            <a:r>
              <a:rPr lang="en-US" dirty="0" smtClean="0"/>
              <a:t>2 </a:t>
            </a:r>
            <a:r>
              <a:rPr lang="en-US" dirty="0"/>
              <a:t>respectively.</a:t>
            </a:r>
          </a:p>
        </p:txBody>
      </p:sp>
    </p:spTree>
    <p:extLst>
      <p:ext uri="{BB962C8B-B14F-4D97-AF65-F5344CB8AC3E}">
        <p14:creationId xmlns:p14="http://schemas.microsoft.com/office/powerpoint/2010/main" val="412248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Shift</a:t>
            </a:r>
            <a:endParaRPr lang="en-US" dirty="0"/>
          </a:p>
        </p:txBody>
      </p:sp>
      <p:sp>
        <p:nvSpPr>
          <p:cNvPr id="3" name="Content Placeholder 2"/>
          <p:cNvSpPr>
            <a:spLocks noGrp="1"/>
          </p:cNvSpPr>
          <p:nvPr>
            <p:ph idx="1"/>
          </p:nvPr>
        </p:nvSpPr>
        <p:spPr>
          <a:xfrm>
            <a:off x="342901" y="1424275"/>
            <a:ext cx="8443912" cy="3504913"/>
          </a:xfrm>
        </p:spPr>
        <p:txBody>
          <a:bodyPr/>
          <a:lstStyle/>
          <a:p>
            <a:pPr algn="just"/>
            <a:r>
              <a:rPr lang="en-US" dirty="0"/>
              <a:t>Also known as rotate operation, simply circulates the bits of the register around the two ends. </a:t>
            </a:r>
            <a:r>
              <a:rPr lang="en-US" dirty="0" smtClean="0"/>
              <a:t>No bit </a:t>
            </a:r>
            <a:r>
              <a:rPr lang="en-US" dirty="0"/>
              <a:t>is added or lost. If it is left circular shift, the bits are shifted in left direction and the rightmost </a:t>
            </a:r>
            <a:r>
              <a:rPr lang="en-US" dirty="0" smtClean="0"/>
              <a:t>bit takes </a:t>
            </a:r>
            <a:r>
              <a:rPr lang="en-US" dirty="0"/>
              <a:t>the left most bit position. Similarly, if it is right circular shift, the bits are shift in right </a:t>
            </a:r>
            <a:r>
              <a:rPr lang="en-US" dirty="0" smtClean="0"/>
              <a:t>direction and </a:t>
            </a:r>
            <a:r>
              <a:rPr lang="en-US" dirty="0"/>
              <a:t>the leftmost bit takes the rightmost bit position.</a:t>
            </a:r>
          </a:p>
        </p:txBody>
      </p:sp>
    </p:spTree>
    <p:extLst>
      <p:ext uri="{BB962C8B-B14F-4D97-AF65-F5344CB8AC3E}">
        <p14:creationId xmlns:p14="http://schemas.microsoft.com/office/powerpoint/2010/main" val="240033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Shift</a:t>
            </a:r>
            <a:endParaRPr lang="en-US" dirty="0"/>
          </a:p>
        </p:txBody>
      </p:sp>
      <p:sp>
        <p:nvSpPr>
          <p:cNvPr id="3" name="Content Placeholder 2"/>
          <p:cNvSpPr>
            <a:spLocks noGrp="1"/>
          </p:cNvSpPr>
          <p:nvPr>
            <p:ph idx="1"/>
          </p:nvPr>
        </p:nvSpPr>
        <p:spPr>
          <a:xfrm>
            <a:off x="157162" y="1298656"/>
            <a:ext cx="8772525" cy="1361788"/>
          </a:xfrm>
        </p:spPr>
        <p:txBody>
          <a:bodyPr>
            <a:normAutofit/>
          </a:bodyPr>
          <a:lstStyle/>
          <a:p>
            <a:pPr marL="0" indent="0">
              <a:buNone/>
            </a:pPr>
            <a:r>
              <a:rPr lang="en-US" sz="1600" dirty="0"/>
              <a:t>An arithmetic shift is a </a:t>
            </a:r>
            <a:r>
              <a:rPr lang="en-US" sz="1600" dirty="0" err="1"/>
              <a:t>microoperation</a:t>
            </a:r>
            <a:r>
              <a:rPr lang="en-US" sz="1600" dirty="0"/>
              <a:t> that shifts a signed binary number to the left or right. </a:t>
            </a:r>
            <a:r>
              <a:rPr lang="en-US" sz="1600" dirty="0" smtClean="0"/>
              <a:t>In arithmetic </a:t>
            </a:r>
            <a:r>
              <a:rPr lang="en-US" sz="1600" dirty="0"/>
              <a:t>left or arithmetic right shift operations, we need to consider the sign bit also, </a:t>
            </a:r>
            <a:r>
              <a:rPr lang="en-US" sz="1600" dirty="0" smtClean="0"/>
              <a:t>because arithmetic </a:t>
            </a:r>
            <a:r>
              <a:rPr lang="en-US" sz="1600" dirty="0"/>
              <a:t>shift requires that the sign bit (the leftmost bit) remains unchanged. 0 is the sign bit </a:t>
            </a:r>
            <a:r>
              <a:rPr lang="en-US" sz="1600" dirty="0" smtClean="0"/>
              <a:t>for positive </a:t>
            </a:r>
            <a:r>
              <a:rPr lang="en-US" sz="1600" dirty="0"/>
              <a:t>and 1 is sign bit for negative numbers.</a:t>
            </a:r>
          </a:p>
        </p:txBody>
      </p:sp>
      <p:sp>
        <p:nvSpPr>
          <p:cNvPr id="4" name="Rectangle 3"/>
          <p:cNvSpPr/>
          <p:nvPr/>
        </p:nvSpPr>
        <p:spPr>
          <a:xfrm>
            <a:off x="4643438" y="2600235"/>
            <a:ext cx="4286248" cy="954107"/>
          </a:xfrm>
          <a:prstGeom prst="rect">
            <a:avLst/>
          </a:prstGeom>
        </p:spPr>
        <p:txBody>
          <a:bodyPr wrap="square">
            <a:spAutoFit/>
          </a:bodyPr>
          <a:lstStyle/>
          <a:p>
            <a:pPr algn="just"/>
            <a:r>
              <a:rPr lang="en-US" sz="1400" dirty="0">
                <a:latin typeface="Times-Roman"/>
              </a:rPr>
              <a:t>register of </a:t>
            </a:r>
            <a:r>
              <a:rPr lang="en-US" sz="1400" i="1" dirty="0">
                <a:latin typeface="Times-Italic"/>
              </a:rPr>
              <a:t>n</a:t>
            </a:r>
            <a:r>
              <a:rPr lang="en-US" sz="1400" dirty="0">
                <a:latin typeface="Times-Roman"/>
              </a:rPr>
              <a:t>-bits, where bit </a:t>
            </a:r>
            <a:r>
              <a:rPr lang="en-US" sz="1400" i="1" dirty="0" err="1">
                <a:latin typeface="Times-Italic"/>
              </a:rPr>
              <a:t>b</a:t>
            </a:r>
            <a:r>
              <a:rPr lang="en-US" sz="600" i="1" dirty="0" err="1">
                <a:latin typeface="Times-Italic"/>
              </a:rPr>
              <a:t>n</a:t>
            </a:r>
            <a:r>
              <a:rPr lang="en-US" sz="600" i="1" dirty="0">
                <a:latin typeface="Times-Italic"/>
              </a:rPr>
              <a:t> </a:t>
            </a:r>
            <a:r>
              <a:rPr lang="en-US" sz="600" dirty="0">
                <a:latin typeface="Times-Roman"/>
              </a:rPr>
              <a:t>– 1 </a:t>
            </a:r>
            <a:r>
              <a:rPr lang="en-US" sz="1400" dirty="0">
                <a:latin typeface="Times-Roman"/>
              </a:rPr>
              <a:t>in the leftmost position contains the sign </a:t>
            </a:r>
            <a:r>
              <a:rPr lang="en-US" sz="1400" dirty="0" smtClean="0">
                <a:latin typeface="Times-Roman"/>
              </a:rPr>
              <a:t>bit of </a:t>
            </a:r>
            <a:r>
              <a:rPr lang="en-US" sz="1400" dirty="0">
                <a:latin typeface="Times-Roman"/>
              </a:rPr>
              <a:t>a number. </a:t>
            </a:r>
            <a:r>
              <a:rPr lang="en-US" sz="1400" i="1" dirty="0" err="1">
                <a:latin typeface="Times-Italic"/>
              </a:rPr>
              <a:t>b</a:t>
            </a:r>
            <a:r>
              <a:rPr lang="en-US" sz="600" i="1" dirty="0" err="1">
                <a:latin typeface="Times-Italic"/>
              </a:rPr>
              <a:t>n</a:t>
            </a:r>
            <a:r>
              <a:rPr lang="en-US" sz="600" i="1" dirty="0">
                <a:latin typeface="Times-Italic"/>
              </a:rPr>
              <a:t> </a:t>
            </a:r>
            <a:r>
              <a:rPr lang="en-US" sz="600" dirty="0">
                <a:latin typeface="Times-Roman"/>
              </a:rPr>
              <a:t>– 2 </a:t>
            </a:r>
            <a:r>
              <a:rPr lang="en-US" sz="1400" dirty="0">
                <a:latin typeface="Times-Roman"/>
              </a:rPr>
              <a:t>is the </a:t>
            </a:r>
            <a:r>
              <a:rPr lang="en-US" sz="1400" dirty="0" smtClean="0">
                <a:latin typeface="Times-Roman"/>
              </a:rPr>
              <a:t>most significant </a:t>
            </a:r>
            <a:r>
              <a:rPr lang="en-US" sz="1400" dirty="0">
                <a:latin typeface="Times-Roman"/>
              </a:rPr>
              <a:t>bit and </a:t>
            </a:r>
            <a:r>
              <a:rPr lang="en-US" sz="1400" i="1" dirty="0">
                <a:latin typeface="Times-Italic"/>
              </a:rPr>
              <a:t>b</a:t>
            </a:r>
            <a:r>
              <a:rPr lang="en-US" sz="600" dirty="0">
                <a:latin typeface="Times-Roman"/>
              </a:rPr>
              <a:t>0 </a:t>
            </a:r>
            <a:r>
              <a:rPr lang="en-US" sz="1400" dirty="0">
                <a:latin typeface="Times-Roman"/>
              </a:rPr>
              <a:t>is the least significant bit of number.</a:t>
            </a:r>
            <a:endParaRPr lang="en-US" sz="1400" dirty="0"/>
          </a:p>
        </p:txBody>
      </p:sp>
      <p:pic>
        <p:nvPicPr>
          <p:cNvPr id="5" name="Picture 4"/>
          <p:cNvPicPr>
            <a:picLocks noChangeAspect="1"/>
          </p:cNvPicPr>
          <p:nvPr/>
        </p:nvPicPr>
        <p:blipFill>
          <a:blip r:embed="rId2"/>
          <a:stretch>
            <a:fillRect/>
          </a:stretch>
        </p:blipFill>
        <p:spPr>
          <a:xfrm>
            <a:off x="157162" y="2553567"/>
            <a:ext cx="4190476" cy="752381"/>
          </a:xfrm>
          <a:prstGeom prst="rect">
            <a:avLst/>
          </a:prstGeom>
        </p:spPr>
      </p:pic>
      <p:sp>
        <p:nvSpPr>
          <p:cNvPr id="6" name="TextBox 5"/>
          <p:cNvSpPr txBox="1"/>
          <p:nvPr/>
        </p:nvSpPr>
        <p:spPr>
          <a:xfrm>
            <a:off x="527574" y="3269851"/>
            <a:ext cx="604653" cy="261610"/>
          </a:xfrm>
          <a:prstGeom prst="rect">
            <a:avLst/>
          </a:prstGeom>
          <a:noFill/>
        </p:spPr>
        <p:txBody>
          <a:bodyPr wrap="none" rtlCol="0">
            <a:spAutoFit/>
          </a:bodyPr>
          <a:lstStyle/>
          <a:p>
            <a:r>
              <a:rPr lang="en-US" sz="1100" dirty="0" smtClean="0">
                <a:latin typeface="Calibri" panose="020F0502020204030204" pitchFamily="34" charset="0"/>
              </a:rPr>
              <a:t>Sign bit</a:t>
            </a:r>
            <a:endParaRPr lang="en-US" sz="1100" dirty="0">
              <a:latin typeface="Calibri" panose="020F0502020204030204" pitchFamily="34" charset="0"/>
            </a:endParaRPr>
          </a:p>
        </p:txBody>
      </p:sp>
      <p:sp>
        <p:nvSpPr>
          <p:cNvPr id="7" name="Rectangle 6"/>
          <p:cNvSpPr/>
          <p:nvPr/>
        </p:nvSpPr>
        <p:spPr>
          <a:xfrm>
            <a:off x="300039" y="3915355"/>
            <a:ext cx="8442326" cy="2308324"/>
          </a:xfrm>
          <a:prstGeom prst="rect">
            <a:avLst/>
          </a:prstGeom>
        </p:spPr>
        <p:txBody>
          <a:bodyPr wrap="square">
            <a:spAutoFit/>
          </a:bodyPr>
          <a:lstStyle/>
          <a:p>
            <a:r>
              <a:rPr lang="en-US" dirty="0"/>
              <a:t>In case of arithmetic shift-right (</a:t>
            </a:r>
            <a:r>
              <a:rPr lang="en-US" dirty="0" err="1"/>
              <a:t>ashr</a:t>
            </a:r>
            <a:r>
              <a:rPr lang="en-US" dirty="0"/>
              <a:t>) the sign bit remains unchanged and shifts the number, </a:t>
            </a:r>
            <a:r>
              <a:rPr lang="en-US" dirty="0" smtClean="0"/>
              <a:t>including the </a:t>
            </a:r>
            <a:r>
              <a:rPr lang="en-US" dirty="0"/>
              <a:t>sign bit, to the right. The bit b0 is lost. Thus, </a:t>
            </a:r>
            <a:r>
              <a:rPr lang="en-US" dirty="0" err="1"/>
              <a:t>b</a:t>
            </a:r>
            <a:r>
              <a:rPr lang="en-US" baseline="-25000" dirty="0" err="1"/>
              <a:t>n</a:t>
            </a:r>
            <a:r>
              <a:rPr lang="en-US" baseline="-25000" dirty="0"/>
              <a:t> – 1</a:t>
            </a:r>
            <a:r>
              <a:rPr lang="en-US" dirty="0"/>
              <a:t> remains unchanged, </a:t>
            </a:r>
            <a:r>
              <a:rPr lang="en-US" dirty="0" err="1"/>
              <a:t>b</a:t>
            </a:r>
            <a:r>
              <a:rPr lang="en-US" baseline="-25000" dirty="0" err="1"/>
              <a:t>n</a:t>
            </a:r>
            <a:r>
              <a:rPr lang="en-US" baseline="-25000" dirty="0"/>
              <a:t> – 2</a:t>
            </a:r>
            <a:r>
              <a:rPr lang="en-US" dirty="0"/>
              <a:t> receives </a:t>
            </a:r>
            <a:r>
              <a:rPr lang="en-US" dirty="0" err="1"/>
              <a:t>b</a:t>
            </a:r>
            <a:r>
              <a:rPr lang="en-US" baseline="-25000" dirty="0" err="1"/>
              <a:t>n</a:t>
            </a:r>
            <a:r>
              <a:rPr lang="en-US" baseline="-25000" dirty="0"/>
              <a:t> – 1</a:t>
            </a:r>
            <a:r>
              <a:rPr lang="en-US" dirty="0"/>
              <a:t> and so on</a:t>
            </a:r>
            <a:r>
              <a:rPr lang="en-US" dirty="0" smtClean="0"/>
              <a:t>. </a:t>
            </a:r>
          </a:p>
          <a:p>
            <a:endParaRPr lang="en-US" dirty="0" smtClean="0"/>
          </a:p>
          <a:p>
            <a:r>
              <a:rPr lang="en-US" dirty="0" smtClean="0"/>
              <a:t>In </a:t>
            </a:r>
            <a:r>
              <a:rPr lang="en-US" dirty="0"/>
              <a:t>case of arithmetic shift-left (</a:t>
            </a:r>
            <a:r>
              <a:rPr lang="en-US" dirty="0" err="1"/>
              <a:t>ashl</a:t>
            </a:r>
            <a:r>
              <a:rPr lang="en-US" dirty="0"/>
              <a:t>), 0 is inserted into bit position b0 and shifts all other bits to </a:t>
            </a:r>
            <a:r>
              <a:rPr lang="en-US" dirty="0" smtClean="0"/>
              <a:t>the left</a:t>
            </a:r>
            <a:r>
              <a:rPr lang="en-US" dirty="0"/>
              <a:t>. The initial bit </a:t>
            </a:r>
            <a:r>
              <a:rPr lang="en-US" dirty="0" err="1"/>
              <a:t>b</a:t>
            </a:r>
            <a:r>
              <a:rPr lang="en-US" baseline="-25000" dirty="0" err="1"/>
              <a:t>n</a:t>
            </a:r>
            <a:r>
              <a:rPr lang="en-US" baseline="-25000" dirty="0"/>
              <a:t> – 1</a:t>
            </a:r>
            <a:r>
              <a:rPr lang="en-US" dirty="0"/>
              <a:t> is lost and replaced by bit </a:t>
            </a:r>
            <a:r>
              <a:rPr lang="en-US" dirty="0" err="1"/>
              <a:t>b</a:t>
            </a:r>
            <a:r>
              <a:rPr lang="en-US" baseline="-25000" dirty="0" err="1"/>
              <a:t>n</a:t>
            </a:r>
            <a:r>
              <a:rPr lang="en-US" baseline="-25000" dirty="0"/>
              <a:t> – 2</a:t>
            </a:r>
            <a:r>
              <a:rPr lang="en-US" dirty="0"/>
              <a:t>. If the bit in </a:t>
            </a:r>
            <a:r>
              <a:rPr lang="en-US" dirty="0" err="1"/>
              <a:t>b</a:t>
            </a:r>
            <a:r>
              <a:rPr lang="en-US" baseline="-25000" dirty="0" err="1"/>
              <a:t>n</a:t>
            </a:r>
            <a:r>
              <a:rPr lang="en-US" baseline="-25000" dirty="0"/>
              <a:t> – 1</a:t>
            </a:r>
            <a:r>
              <a:rPr lang="en-US" dirty="0"/>
              <a:t> changes the value after the </a:t>
            </a:r>
            <a:r>
              <a:rPr lang="en-US" dirty="0" smtClean="0"/>
              <a:t>shift a </a:t>
            </a:r>
            <a:r>
              <a:rPr lang="en-US" dirty="0"/>
              <a:t>sign reversal occurs.</a:t>
            </a:r>
          </a:p>
        </p:txBody>
      </p:sp>
    </p:spTree>
    <p:extLst>
      <p:ext uri="{BB962C8B-B14F-4D97-AF65-F5344CB8AC3E}">
        <p14:creationId xmlns:p14="http://schemas.microsoft.com/office/powerpoint/2010/main" val="1211594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238406"/>
            <a:ext cx="7055380" cy="747432"/>
          </a:xfrm>
        </p:spPr>
        <p:txBody>
          <a:bodyPr/>
          <a:lstStyle/>
          <a:p>
            <a:r>
              <a:rPr lang="en-US" dirty="0" smtClean="0"/>
              <a:t>4 Bit Shifter</a:t>
            </a:r>
            <a:endParaRPr lang="en-US" dirty="0"/>
          </a:p>
        </p:txBody>
      </p:sp>
      <p:pic>
        <p:nvPicPr>
          <p:cNvPr id="4" name="Picture 3"/>
          <p:cNvPicPr>
            <a:picLocks noChangeAspect="1"/>
          </p:cNvPicPr>
          <p:nvPr/>
        </p:nvPicPr>
        <p:blipFill>
          <a:blip r:embed="rId2"/>
          <a:stretch>
            <a:fillRect/>
          </a:stretch>
        </p:blipFill>
        <p:spPr>
          <a:xfrm>
            <a:off x="484710" y="985837"/>
            <a:ext cx="3358628" cy="5682207"/>
          </a:xfrm>
          <a:prstGeom prst="rect">
            <a:avLst/>
          </a:prstGeom>
        </p:spPr>
      </p:pic>
      <p:pic>
        <p:nvPicPr>
          <p:cNvPr id="5" name="Picture 4"/>
          <p:cNvPicPr>
            <a:picLocks noChangeAspect="1"/>
          </p:cNvPicPr>
          <p:nvPr/>
        </p:nvPicPr>
        <p:blipFill>
          <a:blip r:embed="rId3"/>
          <a:stretch>
            <a:fillRect/>
          </a:stretch>
        </p:blipFill>
        <p:spPr>
          <a:xfrm>
            <a:off x="4862633" y="2295614"/>
            <a:ext cx="2945061" cy="2190661"/>
          </a:xfrm>
          <a:prstGeom prst="rect">
            <a:avLst/>
          </a:prstGeom>
        </p:spPr>
      </p:pic>
    </p:spTree>
    <p:extLst>
      <p:ext uri="{BB962C8B-B14F-4D97-AF65-F5344CB8AC3E}">
        <p14:creationId xmlns:p14="http://schemas.microsoft.com/office/powerpoint/2010/main" val="633083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Logic Shift Unit</a:t>
            </a:r>
            <a:endParaRPr lang="en-US" dirty="0"/>
          </a:p>
        </p:txBody>
      </p:sp>
      <p:pic>
        <p:nvPicPr>
          <p:cNvPr id="4" name="Content Placeholder 3"/>
          <p:cNvPicPr>
            <a:picLocks noGrp="1" noChangeAspect="1"/>
          </p:cNvPicPr>
          <p:nvPr>
            <p:ph idx="1"/>
          </p:nvPr>
        </p:nvPicPr>
        <p:blipFill>
          <a:blip r:embed="rId2"/>
          <a:stretch>
            <a:fillRect/>
          </a:stretch>
        </p:blipFill>
        <p:spPr>
          <a:xfrm>
            <a:off x="1052500" y="1423987"/>
            <a:ext cx="6487590" cy="5201555"/>
          </a:xfrm>
          <a:prstGeom prst="rect">
            <a:avLst/>
          </a:prstGeom>
        </p:spPr>
      </p:pic>
    </p:spTree>
    <p:extLst>
      <p:ext uri="{BB962C8B-B14F-4D97-AF65-F5344CB8AC3E}">
        <p14:creationId xmlns:p14="http://schemas.microsoft.com/office/powerpoint/2010/main" val="411959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484710" y="2335192"/>
            <a:ext cx="8167970" cy="2440007"/>
          </a:xfrm>
          <a:prstGeom prst="rect">
            <a:avLst/>
          </a:prstGeom>
        </p:spPr>
      </p:pic>
    </p:spTree>
    <p:extLst>
      <p:ext uri="{BB962C8B-B14F-4D97-AF65-F5344CB8AC3E}">
        <p14:creationId xmlns:p14="http://schemas.microsoft.com/office/powerpoint/2010/main" val="978027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What is Von – </a:t>
            </a:r>
            <a:r>
              <a:rPr lang="en-US" dirty="0" err="1" smtClean="0"/>
              <a:t>Neuman</a:t>
            </a:r>
            <a:r>
              <a:rPr lang="en-US" dirty="0" smtClean="0"/>
              <a:t> Architecture ? Explain with the help of Diagram and Example.</a:t>
            </a:r>
          </a:p>
          <a:p>
            <a:r>
              <a:rPr lang="en-US" dirty="0" smtClean="0"/>
              <a:t>What is Common bus Organization ? Explain with the help of Example and Diagram.</a:t>
            </a:r>
          </a:p>
          <a:p>
            <a:r>
              <a:rPr lang="en-US" dirty="0" smtClean="0"/>
              <a:t>What is BUS Arbitration ? Explain </a:t>
            </a:r>
            <a:r>
              <a:rPr lang="en-US" dirty="0" smtClean="0"/>
              <a:t>with the help of Example and Diagram.</a:t>
            </a:r>
            <a:endParaRPr lang="en-US" dirty="0"/>
          </a:p>
        </p:txBody>
      </p:sp>
    </p:spTree>
    <p:extLst>
      <p:ext uri="{BB962C8B-B14F-4D97-AF65-F5344CB8AC3E}">
        <p14:creationId xmlns:p14="http://schemas.microsoft.com/office/powerpoint/2010/main" val="1747127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59" y="166968"/>
            <a:ext cx="7544865" cy="890307"/>
          </a:xfrm>
        </p:spPr>
        <p:txBody>
          <a:bodyPr/>
          <a:lstStyle/>
          <a:p>
            <a:r>
              <a:rPr lang="en-US" dirty="0" smtClean="0"/>
              <a:t>BUS and MEMORY TRANSFER</a:t>
            </a:r>
            <a:endParaRPr lang="en-US" dirty="0"/>
          </a:p>
        </p:txBody>
      </p:sp>
      <p:sp>
        <p:nvSpPr>
          <p:cNvPr id="3" name="Content Placeholder 2"/>
          <p:cNvSpPr>
            <a:spLocks noGrp="1"/>
          </p:cNvSpPr>
          <p:nvPr>
            <p:ph idx="1"/>
          </p:nvPr>
        </p:nvSpPr>
        <p:spPr>
          <a:xfrm>
            <a:off x="327638" y="1057275"/>
            <a:ext cx="8530612" cy="5243513"/>
          </a:xfrm>
        </p:spPr>
        <p:txBody>
          <a:bodyPr>
            <a:normAutofit fontScale="92500" lnSpcReduction="10000"/>
          </a:bodyPr>
          <a:lstStyle/>
          <a:p>
            <a:pPr marL="0" indent="0" algn="just">
              <a:buNone/>
            </a:pPr>
            <a:r>
              <a:rPr lang="en-US" dirty="0"/>
              <a:t>A computer has many registers and paths must be provided to transfer the information from </a:t>
            </a:r>
            <a:r>
              <a:rPr lang="en-US" dirty="0" smtClean="0"/>
              <a:t>one register </a:t>
            </a:r>
            <a:r>
              <a:rPr lang="en-US" dirty="0"/>
              <a:t>to another register. This transfer done by group wires called bus. To achieve a reasonable speed </a:t>
            </a:r>
            <a:r>
              <a:rPr lang="en-US" dirty="0" smtClean="0"/>
              <a:t>of operation</a:t>
            </a:r>
            <a:r>
              <a:rPr lang="en-US" dirty="0"/>
              <a:t>, a computer must be </a:t>
            </a:r>
            <a:r>
              <a:rPr lang="en-US" dirty="0" smtClean="0"/>
              <a:t>recognized </a:t>
            </a:r>
            <a:r>
              <a:rPr lang="en-US" dirty="0"/>
              <a:t>so that all its units can handle one full word of data. When </a:t>
            </a:r>
            <a:r>
              <a:rPr lang="en-US" dirty="0" smtClean="0"/>
              <a:t>data is </a:t>
            </a:r>
            <a:r>
              <a:rPr lang="en-US" dirty="0"/>
              <a:t>transferred between units, all its bits are transferred in parallel, that is, the bits are </a:t>
            </a:r>
            <a:r>
              <a:rPr lang="en-US" dirty="0" smtClean="0"/>
              <a:t>transferred simultaneously </a:t>
            </a:r>
            <a:r>
              <a:rPr lang="en-US" dirty="0"/>
              <a:t>over different wires. Many wires are required to establish the necessary connections. </a:t>
            </a:r>
            <a:r>
              <a:rPr lang="en-US" dirty="0" smtClean="0"/>
              <a:t>The number </a:t>
            </a:r>
            <a:r>
              <a:rPr lang="en-US" dirty="0"/>
              <a:t>of wires will be excessive if separate lines are used between each register and all other registers </a:t>
            </a:r>
            <a:r>
              <a:rPr lang="en-US" dirty="0" smtClean="0"/>
              <a:t>in the </a:t>
            </a:r>
            <a:r>
              <a:rPr lang="en-US" dirty="0"/>
              <a:t>system. A scheme for transferring information between the registers is a common bus system. </a:t>
            </a:r>
            <a:r>
              <a:rPr lang="en-US" dirty="0" smtClean="0"/>
              <a:t>Some control </a:t>
            </a:r>
            <a:r>
              <a:rPr lang="en-US" dirty="0"/>
              <a:t>lines are required to manage the common bus system.</a:t>
            </a:r>
          </a:p>
          <a:p>
            <a:pPr algn="just"/>
            <a:r>
              <a:rPr lang="en-US" b="1" dirty="0"/>
              <a:t>Bus: </a:t>
            </a:r>
            <a:r>
              <a:rPr lang="en-US" dirty="0"/>
              <a:t>A group of wires that connected several devices to carry the data (or) information is called as </a:t>
            </a:r>
            <a:r>
              <a:rPr lang="en-US" dirty="0" smtClean="0"/>
              <a:t>a bus</a:t>
            </a:r>
            <a:r>
              <a:rPr lang="en-US" dirty="0"/>
              <a:t>.</a:t>
            </a:r>
          </a:p>
          <a:p>
            <a:pPr algn="just"/>
            <a:r>
              <a:rPr lang="en-US" b="1" dirty="0"/>
              <a:t>Bus Transfer: </a:t>
            </a:r>
            <a:r>
              <a:rPr lang="en-US" dirty="0"/>
              <a:t>The data transfer between various blocks connected to the common bus is called </a:t>
            </a:r>
            <a:r>
              <a:rPr lang="en-US" dirty="0" smtClean="0"/>
              <a:t>bus transfer</a:t>
            </a:r>
            <a:r>
              <a:rPr lang="en-US" dirty="0"/>
              <a:t>.</a:t>
            </a:r>
          </a:p>
          <a:p>
            <a:pPr algn="just"/>
            <a:r>
              <a:rPr lang="en-US" b="1" dirty="0"/>
              <a:t>Memory Transfer: </a:t>
            </a:r>
            <a:r>
              <a:rPr lang="en-US" dirty="0"/>
              <a:t>The data is stored (write) into memory or read from </a:t>
            </a:r>
            <a:r>
              <a:rPr lang="en-US" dirty="0" smtClean="0"/>
              <a:t>memory is </a:t>
            </a:r>
            <a:r>
              <a:rPr lang="en-US" dirty="0"/>
              <a:t>called </a:t>
            </a:r>
            <a:r>
              <a:rPr lang="en-US" dirty="0" smtClean="0"/>
              <a:t>memory transfer</a:t>
            </a:r>
            <a:r>
              <a:rPr lang="en-US" dirty="0"/>
              <a:t>.</a:t>
            </a:r>
          </a:p>
        </p:txBody>
      </p:sp>
    </p:spTree>
    <p:extLst>
      <p:ext uri="{BB962C8B-B14F-4D97-AF65-F5344CB8AC3E}">
        <p14:creationId xmlns:p14="http://schemas.microsoft.com/office/powerpoint/2010/main" val="2105877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TRANSFER</a:t>
            </a:r>
            <a:endParaRPr lang="en-US" dirty="0"/>
          </a:p>
        </p:txBody>
      </p:sp>
      <p:pic>
        <p:nvPicPr>
          <p:cNvPr id="4" name="Content Placeholder 3"/>
          <p:cNvPicPr>
            <a:picLocks noGrp="1" noChangeAspect="1"/>
          </p:cNvPicPr>
          <p:nvPr>
            <p:ph idx="1"/>
          </p:nvPr>
        </p:nvPicPr>
        <p:blipFill>
          <a:blip r:embed="rId2"/>
          <a:stretch>
            <a:fillRect/>
          </a:stretch>
        </p:blipFill>
        <p:spPr>
          <a:xfrm>
            <a:off x="484710" y="1583752"/>
            <a:ext cx="5137879" cy="4116961"/>
          </a:xfrm>
          <a:prstGeom prst="rect">
            <a:avLst/>
          </a:prstGeom>
        </p:spPr>
      </p:pic>
      <p:sp>
        <p:nvSpPr>
          <p:cNvPr id="5" name="Rectangle 4"/>
          <p:cNvSpPr/>
          <p:nvPr/>
        </p:nvSpPr>
        <p:spPr>
          <a:xfrm>
            <a:off x="5622590" y="1583751"/>
            <a:ext cx="3235660" cy="2062103"/>
          </a:xfrm>
          <a:prstGeom prst="rect">
            <a:avLst/>
          </a:prstGeom>
        </p:spPr>
        <p:txBody>
          <a:bodyPr wrap="square">
            <a:spAutoFit/>
          </a:bodyPr>
          <a:lstStyle/>
          <a:p>
            <a:pPr algn="just"/>
            <a:r>
              <a:rPr lang="en-US" sz="1600" dirty="0">
                <a:latin typeface="Times-Roman"/>
              </a:rPr>
              <a:t>A more efficient scheme for </a:t>
            </a:r>
            <a:r>
              <a:rPr lang="en-US" sz="1600" dirty="0" smtClean="0">
                <a:latin typeface="Times-Roman"/>
              </a:rPr>
              <a:t>transferring information </a:t>
            </a:r>
            <a:r>
              <a:rPr lang="en-US" sz="1600" dirty="0">
                <a:latin typeface="Times-Roman"/>
              </a:rPr>
              <a:t>between registers in a multiple </a:t>
            </a:r>
            <a:r>
              <a:rPr lang="en-US" sz="1600" dirty="0" smtClean="0">
                <a:latin typeface="Times-Roman"/>
              </a:rPr>
              <a:t>register configuration </a:t>
            </a:r>
            <a:r>
              <a:rPr lang="en-US" sz="1600" dirty="0">
                <a:latin typeface="Times-Roman"/>
              </a:rPr>
              <a:t>is a common bus system. </a:t>
            </a:r>
            <a:endParaRPr lang="en-US" sz="1600" dirty="0" smtClean="0">
              <a:latin typeface="Times-Roman"/>
            </a:endParaRPr>
          </a:p>
          <a:p>
            <a:pPr algn="just"/>
            <a:r>
              <a:rPr lang="en-US" sz="1600" dirty="0" smtClean="0">
                <a:latin typeface="Times-Roman"/>
              </a:rPr>
              <a:t>It </a:t>
            </a:r>
            <a:r>
              <a:rPr lang="en-US" sz="1600" dirty="0">
                <a:latin typeface="Times-Roman"/>
              </a:rPr>
              <a:t>is shared by all the </a:t>
            </a:r>
            <a:r>
              <a:rPr lang="en-US" sz="1600" dirty="0" smtClean="0">
                <a:latin typeface="Times-Roman"/>
              </a:rPr>
              <a:t>units. Switches </a:t>
            </a:r>
            <a:r>
              <a:rPr lang="en-US" sz="1600" dirty="0">
                <a:latin typeface="Times-Roman"/>
              </a:rPr>
              <a:t>are required to enable </a:t>
            </a:r>
            <a:r>
              <a:rPr lang="en-US" sz="1600" dirty="0" smtClean="0">
                <a:latin typeface="Times-Roman"/>
              </a:rPr>
              <a:t>paths to </a:t>
            </a:r>
            <a:r>
              <a:rPr lang="en-US" sz="1600" dirty="0">
                <a:latin typeface="Times-Roman"/>
              </a:rPr>
              <a:t>be shared</a:t>
            </a:r>
            <a:endParaRPr lang="en-US" sz="1600" dirty="0"/>
          </a:p>
        </p:txBody>
      </p:sp>
    </p:spTree>
    <p:extLst>
      <p:ext uri="{BB962C8B-B14F-4D97-AF65-F5344CB8AC3E}">
        <p14:creationId xmlns:p14="http://schemas.microsoft.com/office/powerpoint/2010/main" val="2540000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27" y="152681"/>
            <a:ext cx="7649324" cy="904594"/>
          </a:xfrm>
        </p:spPr>
        <p:txBody>
          <a:bodyPr/>
          <a:lstStyle/>
          <a:p>
            <a:r>
              <a:rPr lang="en-US" dirty="0" smtClean="0"/>
              <a:t>Shared Data path using MUX</a:t>
            </a:r>
            <a:endParaRPr lang="en-US" dirty="0"/>
          </a:p>
        </p:txBody>
      </p:sp>
      <p:pic>
        <p:nvPicPr>
          <p:cNvPr id="4" name="Content Placeholder 3"/>
          <p:cNvPicPr>
            <a:picLocks noGrp="1" noChangeAspect="1"/>
          </p:cNvPicPr>
          <p:nvPr>
            <p:ph idx="1"/>
          </p:nvPr>
        </p:nvPicPr>
        <p:blipFill>
          <a:blip r:embed="rId2"/>
          <a:stretch>
            <a:fillRect/>
          </a:stretch>
        </p:blipFill>
        <p:spPr>
          <a:xfrm>
            <a:off x="1600201" y="863365"/>
            <a:ext cx="5798922" cy="6151798"/>
          </a:xfrm>
          <a:prstGeom prst="rect">
            <a:avLst/>
          </a:prstGeom>
        </p:spPr>
      </p:pic>
    </p:spTree>
    <p:extLst>
      <p:ext uri="{BB962C8B-B14F-4D97-AF65-F5344CB8AC3E}">
        <p14:creationId xmlns:p14="http://schemas.microsoft.com/office/powerpoint/2010/main" val="3946641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630590" cy="1400530"/>
          </a:xfrm>
        </p:spPr>
        <p:txBody>
          <a:bodyPr/>
          <a:lstStyle/>
          <a:p>
            <a:r>
              <a:rPr lang="en-US" dirty="0" smtClean="0"/>
              <a:t>Shared Data path using MUX</a:t>
            </a:r>
            <a:endParaRPr lang="en-US" dirty="0"/>
          </a:p>
        </p:txBody>
      </p:sp>
      <p:sp>
        <p:nvSpPr>
          <p:cNvPr id="3" name="Content Placeholder 2"/>
          <p:cNvSpPr>
            <a:spLocks noGrp="1"/>
          </p:cNvSpPr>
          <p:nvPr>
            <p:ph idx="1"/>
          </p:nvPr>
        </p:nvSpPr>
        <p:spPr>
          <a:xfrm>
            <a:off x="484710" y="2052925"/>
            <a:ext cx="8202090" cy="1718975"/>
          </a:xfrm>
        </p:spPr>
        <p:txBody>
          <a:bodyPr>
            <a:normAutofit fontScale="77500" lnSpcReduction="20000"/>
          </a:bodyPr>
          <a:lstStyle/>
          <a:p>
            <a:r>
              <a:rPr lang="en-US" dirty="0"/>
              <a:t>The multiplexers select one source register bus, and the decoder selects one destination register </a:t>
            </a:r>
            <a:r>
              <a:rPr lang="en-US" dirty="0" smtClean="0"/>
              <a:t>to transfer </a:t>
            </a:r>
            <a:r>
              <a:rPr lang="en-US" dirty="0"/>
              <a:t>the information. The 4 bits in the same significant position in the register group go through a </a:t>
            </a:r>
            <a:r>
              <a:rPr lang="en-US" dirty="0" smtClean="0"/>
              <a:t>4 to </a:t>
            </a:r>
            <a:r>
              <a:rPr lang="en-US" dirty="0"/>
              <a:t>1 multiplexer to form one line of bus. For n bit registers, n multiplexers are needed to produce an </a:t>
            </a:r>
            <a:r>
              <a:rPr lang="en-US" dirty="0" smtClean="0"/>
              <a:t>n-common line </a:t>
            </a:r>
            <a:r>
              <a:rPr lang="en-US" dirty="0"/>
              <a:t>bus (or) shared data path. The transfer of information from the bus into its </a:t>
            </a:r>
            <a:r>
              <a:rPr lang="en-US" dirty="0" smtClean="0"/>
              <a:t>destination register </a:t>
            </a:r>
            <a:r>
              <a:rPr lang="en-US" dirty="0"/>
              <a:t>is accomplished by </a:t>
            </a:r>
            <a:r>
              <a:rPr lang="en-US" dirty="0" smtClean="0"/>
              <a:t>activating </a:t>
            </a:r>
            <a:r>
              <a:rPr lang="en-US" dirty="0"/>
              <a:t>load control of that register. If the decoder is not enabled, </a:t>
            </a:r>
            <a:r>
              <a:rPr lang="en-US" dirty="0" smtClean="0"/>
              <a:t>no information </a:t>
            </a:r>
            <a:r>
              <a:rPr lang="en-US" dirty="0"/>
              <a:t>will be transferred between the registers.</a:t>
            </a:r>
          </a:p>
        </p:txBody>
      </p:sp>
      <p:sp>
        <p:nvSpPr>
          <p:cNvPr id="4" name="Rectangle 3"/>
          <p:cNvSpPr/>
          <p:nvPr/>
        </p:nvSpPr>
        <p:spPr>
          <a:xfrm>
            <a:off x="313793" y="4385915"/>
            <a:ext cx="8543924" cy="2062103"/>
          </a:xfrm>
          <a:prstGeom prst="rect">
            <a:avLst/>
          </a:prstGeom>
        </p:spPr>
        <p:txBody>
          <a:bodyPr wrap="square">
            <a:spAutoFit/>
          </a:bodyPr>
          <a:lstStyle/>
          <a:p>
            <a:r>
              <a:rPr lang="en-US" sz="1600" dirty="0">
                <a:latin typeface="Calibri" panose="020F0502020204030204" pitchFamily="34" charset="0"/>
              </a:rPr>
              <a:t>The source </a:t>
            </a:r>
            <a:r>
              <a:rPr lang="en-US" sz="1600" dirty="0" smtClean="0">
                <a:latin typeface="Calibri" panose="020F0502020204030204" pitchFamily="34" charset="0"/>
              </a:rPr>
              <a:t>register is </a:t>
            </a:r>
            <a:r>
              <a:rPr lang="en-US" sz="1600" i="1" dirty="0">
                <a:latin typeface="Calibri" panose="020F0502020204030204" pitchFamily="34" charset="0"/>
              </a:rPr>
              <a:t>B </a:t>
            </a:r>
            <a:r>
              <a:rPr lang="en-US" sz="1600" dirty="0">
                <a:latin typeface="Calibri" panose="020F0502020204030204" pitchFamily="34" charset="0"/>
              </a:rPr>
              <a:t>and the destination register is </a:t>
            </a:r>
            <a:r>
              <a:rPr lang="en-US" sz="1600" i="1" dirty="0">
                <a:latin typeface="Calibri" panose="020F0502020204030204" pitchFamily="34" charset="0"/>
              </a:rPr>
              <a:t>C</a:t>
            </a:r>
            <a:r>
              <a:rPr lang="en-US" sz="1600" dirty="0">
                <a:latin typeface="Calibri" panose="020F0502020204030204" pitchFamily="34" charset="0"/>
              </a:rPr>
              <a:t>. The multiplexer and decoder select the lines which satisfy </a:t>
            </a:r>
            <a:r>
              <a:rPr lang="en-US" sz="1600" dirty="0" smtClean="0">
                <a:latin typeface="Calibri" panose="020F0502020204030204" pitchFamily="34" charset="0"/>
              </a:rPr>
              <a:t>the following </a:t>
            </a:r>
            <a:r>
              <a:rPr lang="en-US" sz="1600" dirty="0">
                <a:latin typeface="Calibri" panose="020F0502020204030204" pitchFamily="34" charset="0"/>
              </a:rPr>
              <a:t>condition to transfer the data from register </a:t>
            </a:r>
            <a:r>
              <a:rPr lang="en-US" sz="1600" i="1" dirty="0">
                <a:latin typeface="Calibri" panose="020F0502020204030204" pitchFamily="34" charset="0"/>
              </a:rPr>
              <a:t>B </a:t>
            </a:r>
            <a:r>
              <a:rPr lang="en-US" sz="1600" dirty="0">
                <a:latin typeface="Calibri" panose="020F0502020204030204" pitchFamily="34" charset="0"/>
              </a:rPr>
              <a:t>into register </a:t>
            </a:r>
            <a:r>
              <a:rPr lang="en-US" sz="1600" i="1" dirty="0">
                <a:latin typeface="Calibri" panose="020F0502020204030204" pitchFamily="34" charset="0"/>
              </a:rPr>
              <a:t>C.</a:t>
            </a:r>
          </a:p>
          <a:p>
            <a:pPr marL="285750" indent="-285750">
              <a:buFont typeface="Arial" panose="020B0604020202020204" pitchFamily="34" charset="0"/>
              <a:buChar char="•"/>
            </a:pPr>
            <a:r>
              <a:rPr lang="en-US" sz="1600" dirty="0">
                <a:latin typeface="Calibri" panose="020F0502020204030204" pitchFamily="34" charset="0"/>
              </a:rPr>
              <a:t>MUX select line </a:t>
            </a:r>
            <a:r>
              <a:rPr lang="en-US" sz="1600" i="1" dirty="0">
                <a:latin typeface="Calibri" panose="020F0502020204030204" pitchFamily="34" charset="0"/>
              </a:rPr>
              <a:t>S</a:t>
            </a:r>
            <a:r>
              <a:rPr lang="en-US" sz="1600" baseline="-25000" dirty="0">
                <a:latin typeface="Calibri" panose="020F0502020204030204" pitchFamily="34" charset="0"/>
              </a:rPr>
              <a:t>1</a:t>
            </a:r>
            <a:r>
              <a:rPr lang="en-US" sz="1600" i="1" dirty="0">
                <a:latin typeface="Calibri" panose="020F0502020204030204" pitchFamily="34" charset="0"/>
              </a:rPr>
              <a:t>S</a:t>
            </a:r>
            <a:r>
              <a:rPr lang="en-US" sz="1600" baseline="-25000" dirty="0">
                <a:latin typeface="Calibri" panose="020F0502020204030204" pitchFamily="34" charset="0"/>
              </a:rPr>
              <a:t>0</a:t>
            </a:r>
            <a:r>
              <a:rPr lang="en-US" sz="1600" dirty="0">
                <a:latin typeface="Calibri" panose="020F0502020204030204" pitchFamily="34" charset="0"/>
              </a:rPr>
              <a:t> = 01</a:t>
            </a:r>
          </a:p>
          <a:p>
            <a:pPr marL="285750" indent="-285750">
              <a:buFont typeface="Arial" panose="020B0604020202020204" pitchFamily="34" charset="0"/>
              <a:buChar char="•"/>
            </a:pPr>
            <a:r>
              <a:rPr lang="en-US" sz="1600" dirty="0">
                <a:latin typeface="Calibri" panose="020F0502020204030204" pitchFamily="34" charset="0"/>
              </a:rPr>
              <a:t>Decoder select line </a:t>
            </a:r>
            <a:r>
              <a:rPr lang="en-US" sz="1600" i="1" dirty="0">
                <a:latin typeface="Calibri" panose="020F0502020204030204" pitchFamily="34" charset="0"/>
              </a:rPr>
              <a:t>S</a:t>
            </a:r>
            <a:r>
              <a:rPr lang="en-US" sz="1600" baseline="-25000" dirty="0">
                <a:latin typeface="Calibri" panose="020F0502020204030204" pitchFamily="34" charset="0"/>
              </a:rPr>
              <a:t>1</a:t>
            </a:r>
            <a:r>
              <a:rPr lang="en-US" sz="1600" i="1" dirty="0">
                <a:latin typeface="Calibri" panose="020F0502020204030204" pitchFamily="34" charset="0"/>
              </a:rPr>
              <a:t>S</a:t>
            </a:r>
            <a:r>
              <a:rPr lang="en-US" sz="1600" baseline="-25000" dirty="0">
                <a:latin typeface="Calibri" panose="020F0502020204030204" pitchFamily="34" charset="0"/>
              </a:rPr>
              <a:t>0</a:t>
            </a:r>
            <a:r>
              <a:rPr lang="en-US" sz="1600" dirty="0">
                <a:latin typeface="Calibri" panose="020F0502020204030204" pitchFamily="34" charset="0"/>
              </a:rPr>
              <a:t> = 10</a:t>
            </a:r>
          </a:p>
          <a:p>
            <a:pPr marL="285750" indent="-285750">
              <a:buFont typeface="Arial" panose="020B0604020202020204" pitchFamily="34" charset="0"/>
              <a:buChar char="•"/>
            </a:pPr>
            <a:r>
              <a:rPr lang="en-US" sz="1600" dirty="0">
                <a:latin typeface="Calibri" panose="020F0502020204030204" pitchFamily="34" charset="0"/>
              </a:rPr>
              <a:t>Decoder enable </a:t>
            </a:r>
            <a:r>
              <a:rPr lang="en-US" sz="1600" i="1" dirty="0">
                <a:latin typeface="Calibri" panose="020F0502020204030204" pitchFamily="34" charset="0"/>
              </a:rPr>
              <a:t>E </a:t>
            </a:r>
            <a:r>
              <a:rPr lang="en-US" sz="1600" dirty="0">
                <a:latin typeface="Calibri" panose="020F0502020204030204" pitchFamily="34" charset="0"/>
              </a:rPr>
              <a:t>= 0</a:t>
            </a:r>
          </a:p>
          <a:p>
            <a:r>
              <a:rPr lang="en-US" sz="1600" dirty="0">
                <a:latin typeface="Calibri" panose="020F0502020204030204" pitchFamily="34" charset="0"/>
              </a:rPr>
              <a:t>When the select lines are equal to 01, all the MUXs are enabled and the second input places </a:t>
            </a:r>
            <a:r>
              <a:rPr lang="en-US" sz="1600" dirty="0" smtClean="0">
                <a:latin typeface="Calibri" panose="020F0502020204030204" pitchFamily="34" charset="0"/>
              </a:rPr>
              <a:t>the content </a:t>
            </a:r>
            <a:r>
              <a:rPr lang="en-US" sz="1600" dirty="0">
                <a:latin typeface="Calibri" panose="020F0502020204030204" pitchFamily="34" charset="0"/>
              </a:rPr>
              <a:t>of </a:t>
            </a:r>
            <a:r>
              <a:rPr lang="en-US" sz="1600" i="1" dirty="0">
                <a:latin typeface="Calibri" panose="020F0502020204030204" pitchFamily="34" charset="0"/>
              </a:rPr>
              <a:t>B </a:t>
            </a:r>
            <a:r>
              <a:rPr lang="en-US" sz="1600" dirty="0">
                <a:latin typeface="Calibri" panose="020F0502020204030204" pitchFamily="34" charset="0"/>
              </a:rPr>
              <a:t>register to common bus. At next clock pulse, the content of </a:t>
            </a:r>
            <a:r>
              <a:rPr lang="en-US" sz="1600" i="1" dirty="0">
                <a:latin typeface="Calibri" panose="020F0502020204030204" pitchFamily="34" charset="0"/>
              </a:rPr>
              <a:t>B</a:t>
            </a:r>
            <a:r>
              <a:rPr lang="en-US" sz="1600" dirty="0">
                <a:latin typeface="Calibri" panose="020F0502020204030204" pitchFamily="34" charset="0"/>
              </a:rPr>
              <a:t>, being on the bus, is loaded </a:t>
            </a:r>
            <a:r>
              <a:rPr lang="en-US" sz="1600" dirty="0" smtClean="0">
                <a:latin typeface="Calibri" panose="020F0502020204030204" pitchFamily="34" charset="0"/>
              </a:rPr>
              <a:t>into register </a:t>
            </a:r>
            <a:r>
              <a:rPr lang="en-US" sz="1600" i="1" dirty="0">
                <a:latin typeface="Calibri" panose="020F0502020204030204" pitchFamily="34" charset="0"/>
              </a:rPr>
              <a:t>C</a:t>
            </a:r>
            <a:r>
              <a:rPr lang="en-US" sz="1600" dirty="0">
                <a:latin typeface="Calibri" panose="020F0502020204030204" pitchFamily="34" charset="0"/>
              </a:rPr>
              <a:t>, when the decoder sends the load signal to register </a:t>
            </a:r>
            <a:r>
              <a:rPr lang="en-US" sz="1600" i="1" dirty="0">
                <a:latin typeface="Calibri" panose="020F0502020204030204" pitchFamily="34" charset="0"/>
              </a:rPr>
              <a:t>C</a:t>
            </a:r>
            <a:r>
              <a:rPr lang="en-US" sz="1600" dirty="0">
                <a:latin typeface="Calibri" panose="020F0502020204030204" pitchFamily="34" charset="0"/>
              </a:rPr>
              <a:t>, using </a:t>
            </a:r>
            <a:r>
              <a:rPr lang="en-US" sz="1600" i="1" dirty="0">
                <a:latin typeface="Calibri" panose="020F0502020204030204" pitchFamily="34" charset="0"/>
              </a:rPr>
              <a:t>S</a:t>
            </a:r>
            <a:r>
              <a:rPr lang="en-US" sz="1600" baseline="-25000" dirty="0">
                <a:latin typeface="Calibri" panose="020F0502020204030204" pitchFamily="34" charset="0"/>
              </a:rPr>
              <a:t>1</a:t>
            </a:r>
            <a:r>
              <a:rPr lang="en-US" sz="1600" i="1" dirty="0">
                <a:latin typeface="Calibri" panose="020F0502020204030204" pitchFamily="34" charset="0"/>
              </a:rPr>
              <a:t>S</a:t>
            </a:r>
            <a:r>
              <a:rPr lang="en-US" sz="1600" baseline="-25000" dirty="0">
                <a:latin typeface="Calibri" panose="020F0502020204030204" pitchFamily="34" charset="0"/>
              </a:rPr>
              <a:t>0</a:t>
            </a:r>
            <a:r>
              <a:rPr lang="en-US" sz="1600" dirty="0">
                <a:latin typeface="Calibri" panose="020F0502020204030204" pitchFamily="34" charset="0"/>
              </a:rPr>
              <a:t> = 10.</a:t>
            </a:r>
          </a:p>
        </p:txBody>
      </p:sp>
      <p:pic>
        <p:nvPicPr>
          <p:cNvPr id="5" name="Picture 4"/>
          <p:cNvPicPr>
            <a:picLocks noChangeAspect="1"/>
          </p:cNvPicPr>
          <p:nvPr/>
        </p:nvPicPr>
        <p:blipFill>
          <a:blip r:embed="rId2"/>
          <a:stretch>
            <a:fillRect/>
          </a:stretch>
        </p:blipFill>
        <p:spPr>
          <a:xfrm>
            <a:off x="3715539" y="3928366"/>
            <a:ext cx="813600" cy="346213"/>
          </a:xfrm>
          <a:prstGeom prst="rect">
            <a:avLst/>
          </a:prstGeom>
        </p:spPr>
      </p:pic>
    </p:spTree>
    <p:extLst>
      <p:ext uri="{BB962C8B-B14F-4D97-AF65-F5344CB8AC3E}">
        <p14:creationId xmlns:p14="http://schemas.microsoft.com/office/powerpoint/2010/main" val="778722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9659" y="123825"/>
            <a:ext cx="4042304" cy="6616733"/>
          </a:xfrm>
          <a:prstGeom prst="rect">
            <a:avLst/>
          </a:prstGeom>
        </p:spPr>
      </p:pic>
      <p:sp>
        <p:nvSpPr>
          <p:cNvPr id="5" name="Rectangle 4"/>
          <p:cNvSpPr/>
          <p:nvPr/>
        </p:nvSpPr>
        <p:spPr>
          <a:xfrm>
            <a:off x="4443413" y="1105585"/>
            <a:ext cx="4572000" cy="2492990"/>
          </a:xfrm>
          <a:prstGeom prst="rect">
            <a:avLst/>
          </a:prstGeom>
        </p:spPr>
        <p:txBody>
          <a:bodyPr>
            <a:spAutoFit/>
          </a:bodyPr>
          <a:lstStyle/>
          <a:p>
            <a:pPr marL="285750" indent="-285750">
              <a:buFont typeface="Arial" panose="020B0604020202020204" pitchFamily="34" charset="0"/>
              <a:buChar char="•"/>
            </a:pPr>
            <a:r>
              <a:rPr lang="en-US" sz="1200" dirty="0" smtClean="0">
                <a:latin typeface="Times-Roman"/>
              </a:rPr>
              <a:t>16-bit common bus receives information from six registers and the memory unit</a:t>
            </a:r>
          </a:p>
          <a:p>
            <a:pPr marL="285750" indent="-285750">
              <a:buFont typeface="Arial" panose="020B0604020202020204" pitchFamily="34" charset="0"/>
              <a:buChar char="•"/>
            </a:pPr>
            <a:r>
              <a:rPr lang="en-US" sz="1200" dirty="0">
                <a:latin typeface="Times-Roman"/>
              </a:rPr>
              <a:t>five registers have three control signals LD (Load), INR (increment) and CLR (clear)</a:t>
            </a:r>
          </a:p>
          <a:p>
            <a:pPr marL="285750" indent="-285750">
              <a:buFont typeface="Arial" panose="020B0604020202020204" pitchFamily="34" charset="0"/>
              <a:buChar char="•"/>
            </a:pPr>
            <a:r>
              <a:rPr lang="en-US" sz="1200" dirty="0">
                <a:latin typeface="Times-Roman"/>
              </a:rPr>
              <a:t>Two registers have only LD (load) control signal connected to the common bus</a:t>
            </a:r>
          </a:p>
          <a:p>
            <a:pPr marL="285750" indent="-285750">
              <a:buFont typeface="Arial" panose="020B0604020202020204" pitchFamily="34" charset="0"/>
              <a:buChar char="•"/>
            </a:pPr>
            <a:r>
              <a:rPr lang="en-US" sz="1200" dirty="0">
                <a:latin typeface="Times-Roman"/>
              </a:rPr>
              <a:t>input register INPR and OUTR have 8 bits hence they communicate only with the 8 least significant bits in the bus</a:t>
            </a:r>
          </a:p>
          <a:p>
            <a:pPr marL="285750" indent="-285750">
              <a:buFont typeface="Arial" panose="020B0604020202020204" pitchFamily="34" charset="0"/>
              <a:buChar char="•"/>
            </a:pPr>
            <a:r>
              <a:rPr lang="en-US" sz="1200" dirty="0">
                <a:latin typeface="Times-Roman"/>
              </a:rPr>
              <a:t>During a memory write operation the content of any register can be specified for the memory data and similarly during  memory read operation any register except AC receives the memory data</a:t>
            </a:r>
            <a:endParaRPr lang="en-US" sz="1200" dirty="0"/>
          </a:p>
          <a:p>
            <a:endParaRPr lang="en-US" sz="1200" dirty="0"/>
          </a:p>
        </p:txBody>
      </p:sp>
      <p:sp>
        <p:nvSpPr>
          <p:cNvPr id="10" name="Rectangle 9"/>
          <p:cNvSpPr/>
          <p:nvPr/>
        </p:nvSpPr>
        <p:spPr>
          <a:xfrm>
            <a:off x="4614863" y="3545681"/>
            <a:ext cx="4572000" cy="1200329"/>
          </a:xfrm>
          <a:prstGeom prst="rect">
            <a:avLst/>
          </a:prstGeom>
        </p:spPr>
        <p:txBody>
          <a:bodyPr>
            <a:spAutoFit/>
          </a:bodyPr>
          <a:lstStyle/>
          <a:p>
            <a:r>
              <a:rPr lang="en-US" sz="1200" dirty="0">
                <a:latin typeface="Times-Roman"/>
              </a:rPr>
              <a:t>in order to transfer contents of PC to Address Register, the computer requires </a:t>
            </a:r>
            <a:r>
              <a:rPr lang="en-US" sz="1200" dirty="0" smtClean="0">
                <a:latin typeface="Times-Roman"/>
              </a:rPr>
              <a:t>the following </a:t>
            </a:r>
            <a:r>
              <a:rPr lang="en-US" sz="1200" dirty="0">
                <a:latin typeface="Times-Roman"/>
              </a:rPr>
              <a:t>instructions :</a:t>
            </a:r>
          </a:p>
          <a:p>
            <a:r>
              <a:rPr lang="en-US" sz="1200" dirty="0">
                <a:latin typeface="Times-Roman"/>
              </a:rPr>
              <a:t>(1) Set the selection variables </a:t>
            </a:r>
            <a:r>
              <a:rPr lang="en-US" sz="1200" i="1" dirty="0">
                <a:latin typeface="Times-Italic"/>
              </a:rPr>
              <a:t>S</a:t>
            </a:r>
            <a:r>
              <a:rPr lang="en-US" sz="500" dirty="0">
                <a:latin typeface="Times-Roman"/>
              </a:rPr>
              <a:t>2</a:t>
            </a:r>
            <a:r>
              <a:rPr lang="en-US" sz="1200" i="1" dirty="0">
                <a:latin typeface="Times-Italic"/>
              </a:rPr>
              <a:t>S</a:t>
            </a:r>
            <a:r>
              <a:rPr lang="en-US" sz="500" dirty="0">
                <a:latin typeface="Times-Roman"/>
              </a:rPr>
              <a:t>1</a:t>
            </a:r>
            <a:r>
              <a:rPr lang="en-US" sz="1200" i="1" dirty="0">
                <a:latin typeface="Times-Italic"/>
              </a:rPr>
              <a:t>S</a:t>
            </a:r>
            <a:r>
              <a:rPr lang="en-US" sz="500" dirty="0">
                <a:latin typeface="Times-Roman"/>
              </a:rPr>
              <a:t>0 </a:t>
            </a:r>
            <a:r>
              <a:rPr lang="en-US" sz="1200" dirty="0">
                <a:latin typeface="Times-Roman"/>
              </a:rPr>
              <a:t>= 010</a:t>
            </a:r>
          </a:p>
          <a:p>
            <a:r>
              <a:rPr lang="en-US" sz="1200" dirty="0">
                <a:latin typeface="Times-Roman"/>
              </a:rPr>
              <a:t>(2) Transfer the contents of PC to the bus</a:t>
            </a:r>
          </a:p>
          <a:p>
            <a:r>
              <a:rPr lang="en-US" sz="1200" dirty="0">
                <a:latin typeface="Times-Roman"/>
              </a:rPr>
              <a:t>(3) Enable LD input of AR</a:t>
            </a:r>
          </a:p>
          <a:p>
            <a:r>
              <a:rPr lang="en-US" sz="1200" dirty="0">
                <a:latin typeface="Times-Roman"/>
              </a:rPr>
              <a:t>(4) Transfer contents of bus into AR</a:t>
            </a:r>
            <a:endParaRPr lang="en-US" sz="1200" dirty="0"/>
          </a:p>
        </p:txBody>
      </p:sp>
      <p:pic>
        <p:nvPicPr>
          <p:cNvPr id="11" name="Picture 10"/>
          <p:cNvPicPr>
            <a:picLocks noChangeAspect="1"/>
          </p:cNvPicPr>
          <p:nvPr/>
        </p:nvPicPr>
        <p:blipFill>
          <a:blip r:embed="rId3"/>
          <a:stretch>
            <a:fillRect/>
          </a:stretch>
        </p:blipFill>
        <p:spPr>
          <a:xfrm>
            <a:off x="4271963" y="4746010"/>
            <a:ext cx="3147466" cy="1994548"/>
          </a:xfrm>
          <a:prstGeom prst="rect">
            <a:avLst/>
          </a:prstGeom>
        </p:spPr>
      </p:pic>
    </p:spTree>
    <p:extLst>
      <p:ext uri="{BB962C8B-B14F-4D97-AF65-F5344CB8AC3E}">
        <p14:creationId xmlns:p14="http://schemas.microsoft.com/office/powerpoint/2010/main" val="1908626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647" y="2881593"/>
            <a:ext cx="7055380" cy="1400530"/>
          </a:xfrm>
        </p:spPr>
        <p:txBody>
          <a:bodyPr/>
          <a:lstStyle/>
          <a:p>
            <a:pPr algn="ctr"/>
            <a:r>
              <a:rPr lang="en-US" smtClean="0"/>
              <a:t>Thank You</a:t>
            </a:r>
            <a:endParaRPr lang="en-US"/>
          </a:p>
        </p:txBody>
      </p:sp>
    </p:spTree>
    <p:extLst>
      <p:ext uri="{BB962C8B-B14F-4D97-AF65-F5344CB8AC3E}">
        <p14:creationId xmlns:p14="http://schemas.microsoft.com/office/powerpoint/2010/main" val="212538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Topics</a:t>
            </a:r>
            <a:endParaRPr lang="en-US" dirty="0"/>
          </a:p>
        </p:txBody>
      </p:sp>
      <p:sp>
        <p:nvSpPr>
          <p:cNvPr id="3" name="Content Placeholder 2"/>
          <p:cNvSpPr>
            <a:spLocks noGrp="1"/>
          </p:cNvSpPr>
          <p:nvPr>
            <p:ph idx="1"/>
          </p:nvPr>
        </p:nvSpPr>
        <p:spPr/>
        <p:txBody>
          <a:bodyPr/>
          <a:lstStyle/>
          <a:p>
            <a:r>
              <a:rPr lang="en-US" dirty="0" smtClean="0"/>
              <a:t>Computer Organization</a:t>
            </a:r>
          </a:p>
          <a:p>
            <a:r>
              <a:rPr lang="en-US" dirty="0" smtClean="0"/>
              <a:t>Computer Architecture</a:t>
            </a:r>
          </a:p>
          <a:p>
            <a:pPr marL="346075" lvl="1" indent="-346075" defTabSz="457200"/>
            <a:r>
              <a:rPr lang="en-US" dirty="0" smtClean="0"/>
              <a:t>ELEMENTS OF CPU</a:t>
            </a:r>
          </a:p>
          <a:p>
            <a:r>
              <a:rPr lang="en-US" dirty="0"/>
              <a:t>BUS</a:t>
            </a:r>
          </a:p>
          <a:p>
            <a:pPr lvl="1"/>
            <a:r>
              <a:rPr lang="en-US" dirty="0"/>
              <a:t>Data bus</a:t>
            </a:r>
          </a:p>
          <a:p>
            <a:pPr lvl="1"/>
            <a:r>
              <a:rPr lang="en-US" dirty="0"/>
              <a:t>Address bus</a:t>
            </a:r>
          </a:p>
          <a:p>
            <a:pPr lvl="1"/>
            <a:r>
              <a:rPr lang="en-US" dirty="0"/>
              <a:t>Control bus</a:t>
            </a:r>
          </a:p>
          <a:p>
            <a:pPr marL="346075" lvl="1" indent="-346075" defTabSz="457200"/>
            <a:r>
              <a:rPr lang="en-US" dirty="0" smtClean="0"/>
              <a:t>Half Adder + Full Adder</a:t>
            </a:r>
          </a:p>
          <a:p>
            <a:pPr marL="346075" lvl="1" indent="-346075" defTabSz="457200"/>
            <a:r>
              <a:rPr lang="en-US" dirty="0" smtClean="0"/>
              <a:t>Register Transfer Language</a:t>
            </a:r>
          </a:p>
        </p:txBody>
      </p:sp>
    </p:spTree>
    <p:extLst>
      <p:ext uri="{BB962C8B-B14F-4D97-AF65-F5344CB8AC3E}">
        <p14:creationId xmlns:p14="http://schemas.microsoft.com/office/powerpoint/2010/main" val="37395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ARCHITECTURE AND ORGANIZATION</a:t>
            </a:r>
            <a:endParaRPr lang="en-US" dirty="0"/>
          </a:p>
        </p:txBody>
      </p:sp>
      <p:sp>
        <p:nvSpPr>
          <p:cNvPr id="3" name="Content Placeholder 2"/>
          <p:cNvSpPr>
            <a:spLocks noGrp="1"/>
          </p:cNvSpPr>
          <p:nvPr>
            <p:ph idx="1"/>
          </p:nvPr>
        </p:nvSpPr>
        <p:spPr>
          <a:xfrm>
            <a:off x="142240" y="1853248"/>
            <a:ext cx="8839200" cy="4669471"/>
          </a:xfrm>
        </p:spPr>
        <p:txBody>
          <a:bodyPr>
            <a:normAutofit fontScale="85000" lnSpcReduction="10000"/>
          </a:bodyPr>
          <a:lstStyle/>
          <a:p>
            <a:r>
              <a:rPr lang="en-US" b="1" dirty="0" smtClean="0"/>
              <a:t>Computer Architecture </a:t>
            </a:r>
            <a:r>
              <a:rPr lang="en-US" dirty="0" smtClean="0"/>
              <a:t>– It is concerned with the structure and behavior of the computer as seen by the user. It includes the information formats, the instruction sets, and techniques for addressing memory. The architectural design of a computer system is concerned with the specifications of the various functional modules such as processors and memories and structuring them together into a computer system.</a:t>
            </a:r>
          </a:p>
          <a:p>
            <a:r>
              <a:rPr lang="en-US" b="1" dirty="0" smtClean="0"/>
              <a:t>Computer Organization </a:t>
            </a:r>
            <a:r>
              <a:rPr lang="en-US" dirty="0" smtClean="0"/>
              <a:t>– It is concerned with the way the hardware components operate and the way they are connected together to form a computer system. The various components of the computer system are assumed to be in place and the task is to investigate the organizational structure to verify whether the computer parts are operating as intended. </a:t>
            </a:r>
          </a:p>
          <a:p>
            <a:r>
              <a:rPr lang="en-US" b="1" dirty="0" smtClean="0"/>
              <a:t>Computer Design </a:t>
            </a:r>
            <a:r>
              <a:rPr lang="en-US" dirty="0" smtClean="0"/>
              <a:t>– it is concerned with the hardware design of the computer. Once the computer specifications are formulated, it is the task of the designer to develop hardware for the system. Computer design is concerned with the determination of what hardware should be used and how the parts should be connected. This aspect of computer hardware is sometimes referred to as computer implementation.</a:t>
            </a:r>
            <a:endParaRPr lang="en-US" dirty="0"/>
          </a:p>
        </p:txBody>
      </p:sp>
    </p:spTree>
    <p:extLst>
      <p:ext uri="{BB962C8B-B14F-4D97-AF65-F5344CB8AC3E}">
        <p14:creationId xmlns:p14="http://schemas.microsoft.com/office/powerpoint/2010/main" val="421772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4" name="Rectangle 3"/>
          <p:cNvSpPr/>
          <p:nvPr/>
        </p:nvSpPr>
        <p:spPr>
          <a:xfrm>
            <a:off x="6781418" y="2946400"/>
            <a:ext cx="227584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Fetch Instruction</a:t>
            </a:r>
            <a:endParaRPr lang="en-US" dirty="0"/>
          </a:p>
        </p:txBody>
      </p:sp>
      <p:sp>
        <p:nvSpPr>
          <p:cNvPr id="5" name="Rectangle 4"/>
          <p:cNvSpPr/>
          <p:nvPr/>
        </p:nvSpPr>
        <p:spPr>
          <a:xfrm>
            <a:off x="6781418" y="4389120"/>
            <a:ext cx="227584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 Instruction</a:t>
            </a:r>
            <a:endParaRPr lang="en-US" dirty="0"/>
          </a:p>
        </p:txBody>
      </p:sp>
      <p:cxnSp>
        <p:nvCxnSpPr>
          <p:cNvPr id="7" name="Straight Arrow Connector 6"/>
          <p:cNvCxnSpPr>
            <a:stCxn id="4" idx="2"/>
            <a:endCxn id="5" idx="0"/>
          </p:cNvCxnSpPr>
          <p:nvPr/>
        </p:nvCxnSpPr>
        <p:spPr>
          <a:xfrm>
            <a:off x="7919338" y="3616960"/>
            <a:ext cx="0" cy="77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2"/>
          </p:cNvCxnSpPr>
          <p:nvPr/>
        </p:nvCxnSpPr>
        <p:spPr>
          <a:xfrm>
            <a:off x="7919338" y="5059680"/>
            <a:ext cx="0" cy="894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65418" y="5953760"/>
            <a:ext cx="2153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765418" y="4003040"/>
            <a:ext cx="20320" cy="195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765418" y="2011680"/>
            <a:ext cx="20320" cy="184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65418" y="2011680"/>
            <a:ext cx="2153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919338" y="2011680"/>
            <a:ext cx="0" cy="92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946778" y="3702149"/>
            <a:ext cx="1828800" cy="646331"/>
          </a:xfrm>
          <a:prstGeom prst="rect">
            <a:avLst/>
          </a:prstGeom>
          <a:noFill/>
        </p:spPr>
        <p:txBody>
          <a:bodyPr wrap="square" rtlCol="0">
            <a:spAutoFit/>
          </a:bodyPr>
          <a:lstStyle/>
          <a:p>
            <a:pPr algn="r"/>
            <a:r>
              <a:rPr lang="en-US" dirty="0" smtClean="0"/>
              <a:t>NEXT INSTRUCTION</a:t>
            </a:r>
            <a:endParaRPr lang="en-US" dirty="0"/>
          </a:p>
        </p:txBody>
      </p:sp>
      <p:pic>
        <p:nvPicPr>
          <p:cNvPr id="3" name="Picture 2"/>
          <p:cNvPicPr>
            <a:picLocks noChangeAspect="1"/>
          </p:cNvPicPr>
          <p:nvPr/>
        </p:nvPicPr>
        <p:blipFill>
          <a:blip r:embed="rId2"/>
          <a:stretch>
            <a:fillRect/>
          </a:stretch>
        </p:blipFill>
        <p:spPr>
          <a:xfrm rot="5400000">
            <a:off x="-419178" y="2229006"/>
            <a:ext cx="5400390" cy="3592615"/>
          </a:xfrm>
          <a:prstGeom prst="rect">
            <a:avLst/>
          </a:prstGeom>
        </p:spPr>
      </p:pic>
    </p:spTree>
    <p:extLst>
      <p:ext uri="{BB962C8B-B14F-4D97-AF65-F5344CB8AC3E}">
        <p14:creationId xmlns:p14="http://schemas.microsoft.com/office/powerpoint/2010/main" val="20601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REGISTERS</a:t>
            </a:r>
            <a:endParaRPr lang="en-US" dirty="0"/>
          </a:p>
        </p:txBody>
      </p:sp>
      <p:sp>
        <p:nvSpPr>
          <p:cNvPr id="3" name="Content Placeholder 2"/>
          <p:cNvSpPr>
            <a:spLocks noGrp="1"/>
          </p:cNvSpPr>
          <p:nvPr>
            <p:ph idx="1"/>
          </p:nvPr>
        </p:nvSpPr>
        <p:spPr/>
        <p:txBody>
          <a:bodyPr/>
          <a:lstStyle/>
          <a:p>
            <a:r>
              <a:rPr lang="en-US" dirty="0" smtClean="0"/>
              <a:t>CPU consists of following major registers</a:t>
            </a:r>
          </a:p>
          <a:p>
            <a:pPr lvl="1"/>
            <a:r>
              <a:rPr lang="en-US" dirty="0" smtClean="0"/>
              <a:t>Accumulator (AC)</a:t>
            </a:r>
          </a:p>
          <a:p>
            <a:pPr lvl="1"/>
            <a:r>
              <a:rPr lang="en-US" dirty="0" smtClean="0"/>
              <a:t>Program counter (PC)</a:t>
            </a:r>
          </a:p>
          <a:p>
            <a:pPr marL="752475" indent="-285750">
              <a:tabLst>
                <a:tab pos="466725" algn="l"/>
              </a:tabLst>
            </a:pPr>
            <a:r>
              <a:rPr lang="en-US" sz="1800" dirty="0" smtClean="0"/>
              <a:t>Memory </a:t>
            </a:r>
            <a:r>
              <a:rPr lang="en-US" sz="1800" dirty="0"/>
              <a:t>Address Register (MAR)</a:t>
            </a:r>
          </a:p>
          <a:p>
            <a:pPr marL="752475" indent="-285750">
              <a:tabLst>
                <a:tab pos="466725" algn="l"/>
              </a:tabLst>
            </a:pPr>
            <a:r>
              <a:rPr lang="en-US" sz="1800" dirty="0" smtClean="0"/>
              <a:t>Memory </a:t>
            </a:r>
            <a:r>
              <a:rPr lang="en-US" sz="1800" dirty="0"/>
              <a:t>Buffer Register (MBR)</a:t>
            </a:r>
          </a:p>
          <a:p>
            <a:pPr marL="752475" indent="-285750">
              <a:tabLst>
                <a:tab pos="466725" algn="l"/>
              </a:tabLst>
            </a:pPr>
            <a:r>
              <a:rPr lang="en-US" sz="1800" dirty="0" smtClean="0"/>
              <a:t>Instruction </a:t>
            </a:r>
            <a:r>
              <a:rPr lang="en-US" sz="1800" dirty="0"/>
              <a:t>Register (IR)</a:t>
            </a:r>
          </a:p>
          <a:p>
            <a:pPr marL="752475" indent="-285750">
              <a:tabLst>
                <a:tab pos="466725" algn="l"/>
              </a:tabLst>
            </a:pPr>
            <a:r>
              <a:rPr lang="en-US" sz="1800" dirty="0" smtClean="0"/>
              <a:t>General </a:t>
            </a:r>
            <a:r>
              <a:rPr lang="en-US" sz="1800" dirty="0"/>
              <a:t>Purpose Registers (GPR)</a:t>
            </a:r>
          </a:p>
          <a:p>
            <a:pPr marL="752475" indent="-285750">
              <a:tabLst>
                <a:tab pos="466725" algn="l"/>
              </a:tabLst>
            </a:pPr>
            <a:r>
              <a:rPr lang="en-US" sz="1800" dirty="0" smtClean="0"/>
              <a:t>I/O </a:t>
            </a:r>
            <a:r>
              <a:rPr lang="en-US" sz="1800" dirty="0"/>
              <a:t>Data Register (IODR)</a:t>
            </a:r>
          </a:p>
          <a:p>
            <a:pPr marL="752475" indent="-285750">
              <a:tabLst>
                <a:tab pos="466725" algn="l"/>
              </a:tabLst>
            </a:pPr>
            <a:r>
              <a:rPr lang="en-US" sz="1800" dirty="0" smtClean="0"/>
              <a:t>I/O </a:t>
            </a:r>
            <a:r>
              <a:rPr lang="en-US" sz="1800" dirty="0"/>
              <a:t>Address Register (IOAR)</a:t>
            </a:r>
            <a:endParaRPr lang="en-US" sz="1800" dirty="0" smtClean="0"/>
          </a:p>
        </p:txBody>
      </p:sp>
    </p:spTree>
    <p:extLst>
      <p:ext uri="{BB962C8B-B14F-4D97-AF65-F5344CB8AC3E}">
        <p14:creationId xmlns:p14="http://schemas.microsoft.com/office/powerpoint/2010/main" val="1502270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337</TotalTime>
  <Words>3179</Words>
  <Application>Microsoft Office PowerPoint</Application>
  <PresentationFormat>On-screen Show (4:3)</PresentationFormat>
  <Paragraphs>235</Paragraphs>
  <Slides>56</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56</vt:i4>
      </vt:variant>
    </vt:vector>
  </HeadingPairs>
  <TitlesOfParts>
    <vt:vector size="73" baseType="lpstr">
      <vt:lpstr>Arial</vt:lpstr>
      <vt:lpstr>Calibri</vt:lpstr>
      <vt:lpstr>Century Gothic</vt:lpstr>
      <vt:lpstr>Courier New</vt:lpstr>
      <vt:lpstr>Fd14129-Identity-H</vt:lpstr>
      <vt:lpstr>Fd1484564-Identity-H</vt:lpstr>
      <vt:lpstr>Fd1485061-Identity-H</vt:lpstr>
      <vt:lpstr>Fd232562-Identity-H</vt:lpstr>
      <vt:lpstr>Fd290925-Identity-H</vt:lpstr>
      <vt:lpstr>Fd311180-Identity-H</vt:lpstr>
      <vt:lpstr>Fd311188-Identity-H</vt:lpstr>
      <vt:lpstr>Mangal</vt:lpstr>
      <vt:lpstr>Times New Roman</vt:lpstr>
      <vt:lpstr>Times-Italic</vt:lpstr>
      <vt:lpstr>Times-Roman</vt:lpstr>
      <vt:lpstr>Wingdings 3</vt:lpstr>
      <vt:lpstr>Ion</vt:lpstr>
      <vt:lpstr>COMPUTER ORGANIZATION &amp; ARCHITECTURE </vt:lpstr>
      <vt:lpstr>Outcome Based Education</vt:lpstr>
      <vt:lpstr>Course Outcome:</vt:lpstr>
      <vt:lpstr>Course Outcome:</vt:lpstr>
      <vt:lpstr>Syllabus</vt:lpstr>
      <vt:lpstr>List of Topics</vt:lpstr>
      <vt:lpstr>COMPUTER ARCHITECTURE AND ORGANIZATION</vt:lpstr>
      <vt:lpstr>ELEMENTS</vt:lpstr>
      <vt:lpstr>CPU REGISTERS</vt:lpstr>
      <vt:lpstr>CLOCK</vt:lpstr>
      <vt:lpstr>CPU BUS</vt:lpstr>
      <vt:lpstr>PowerPoint Presentation</vt:lpstr>
      <vt:lpstr>BUS for 4 Register</vt:lpstr>
      <vt:lpstr>Three State Buffer</vt:lpstr>
      <vt:lpstr>BUS</vt:lpstr>
      <vt:lpstr>STORED PROGRAM CONCEPT</vt:lpstr>
      <vt:lpstr>Von Neumann Architecture</vt:lpstr>
      <vt:lpstr>PowerPoint Presentation</vt:lpstr>
      <vt:lpstr>Architecture</vt:lpstr>
      <vt:lpstr>Limitation in Von Neumann Model</vt:lpstr>
      <vt:lpstr>Half Adder</vt:lpstr>
      <vt:lpstr>FULL ADDER</vt:lpstr>
      <vt:lpstr>REGISTER TRANSFER LANGUAGE</vt:lpstr>
      <vt:lpstr>REGISTER TRANSFER LANGUAGE</vt:lpstr>
      <vt:lpstr>RTL</vt:lpstr>
      <vt:lpstr>RTL</vt:lpstr>
      <vt:lpstr>MICROOPERATION</vt:lpstr>
      <vt:lpstr>MICROOPERATIONS</vt:lpstr>
      <vt:lpstr>MICROOPERATION</vt:lpstr>
      <vt:lpstr>PowerPoint Presentation</vt:lpstr>
      <vt:lpstr>Hardware Implementation</vt:lpstr>
      <vt:lpstr>Arithmetic Microoperations</vt:lpstr>
      <vt:lpstr>4 BIT ADDER</vt:lpstr>
      <vt:lpstr>XOR</vt:lpstr>
      <vt:lpstr>4 BIT ADDER - SUBTRACTOR</vt:lpstr>
      <vt:lpstr>PowerPoint Presentation</vt:lpstr>
      <vt:lpstr>Arithmetic Circuit</vt:lpstr>
      <vt:lpstr>PowerPoint Presentation</vt:lpstr>
      <vt:lpstr>LOGIC MICROOPERATIONS</vt:lpstr>
      <vt:lpstr>Logic Circuit</vt:lpstr>
      <vt:lpstr>List of Microoperations</vt:lpstr>
      <vt:lpstr>Selective Microoperations</vt:lpstr>
      <vt:lpstr>Mask Operation</vt:lpstr>
      <vt:lpstr>Shift Microoperations</vt:lpstr>
      <vt:lpstr>Logical Shift</vt:lpstr>
      <vt:lpstr>Circular Shift</vt:lpstr>
      <vt:lpstr>Arithmetic Shift</vt:lpstr>
      <vt:lpstr>4 Bit Shifter</vt:lpstr>
      <vt:lpstr>Arithmetic Logic Shift Unit</vt:lpstr>
      <vt:lpstr>Assignment 1</vt:lpstr>
      <vt:lpstr>BUS and MEMORY TRANSFER</vt:lpstr>
      <vt:lpstr>BUS TRANSFER</vt:lpstr>
      <vt:lpstr>Shared Data path using MUX</vt:lpstr>
      <vt:lpstr>Shared Data path using MUX</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ARCHITECTURE</dc:title>
  <dc:creator>Farzil Kidwai</dc:creator>
  <cp:lastModifiedBy>Farzil Kidwai</cp:lastModifiedBy>
  <cp:revision>40</cp:revision>
  <dcterms:created xsi:type="dcterms:W3CDTF">2018-01-09T08:51:36Z</dcterms:created>
  <dcterms:modified xsi:type="dcterms:W3CDTF">2018-01-19T06:44:45Z</dcterms:modified>
</cp:coreProperties>
</file>