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7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5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15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36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38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6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6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8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2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2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6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1B8E2D-52C9-4645-8DA8-6407B7C586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D7FC51-DB5D-45DA-B3CD-B35DDAB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13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Instruction set architecture &amp; computer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612"/>
            <a:ext cx="7772400" cy="815787"/>
          </a:xfrm>
        </p:spPr>
        <p:txBody>
          <a:bodyPr/>
          <a:lstStyle/>
          <a:p>
            <a:r>
              <a:rPr lang="en-US" dirty="0" smtClean="0"/>
              <a:t>8085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388"/>
            <a:ext cx="8350624" cy="4854388"/>
          </a:xfrm>
        </p:spPr>
        <p:txBody>
          <a:bodyPr>
            <a:normAutofit/>
          </a:bodyPr>
          <a:lstStyle/>
          <a:p>
            <a:r>
              <a:rPr lang="en-US" dirty="0" smtClean="0"/>
              <a:t>STACK POINTER</a:t>
            </a:r>
            <a:endParaRPr lang="en-US" dirty="0"/>
          </a:p>
          <a:p>
            <a:pPr lvl="1"/>
            <a:r>
              <a:rPr lang="en-US" dirty="0"/>
              <a:t>Stack pointer is a </a:t>
            </a:r>
            <a:r>
              <a:rPr lang="en-US" i="1" dirty="0"/>
              <a:t>16 bit </a:t>
            </a:r>
            <a:r>
              <a:rPr lang="en-US" dirty="0"/>
              <a:t>register. This register is always </a:t>
            </a:r>
            <a:r>
              <a:rPr lang="en-US" i="1" dirty="0"/>
              <a:t>incremented/decremented by 2</a:t>
            </a:r>
            <a:r>
              <a:rPr lang="en-US" dirty="0"/>
              <a:t>. It </a:t>
            </a:r>
            <a:r>
              <a:rPr lang="en-US" dirty="0" smtClean="0"/>
              <a:t>always holds </a:t>
            </a:r>
            <a:r>
              <a:rPr lang="en-US" dirty="0"/>
              <a:t>the address of the top most entity in the stack. The stack pointer is also used as a </a:t>
            </a:r>
            <a:r>
              <a:rPr lang="en-US" dirty="0" smtClean="0"/>
              <a:t>memory pointer</a:t>
            </a:r>
            <a:r>
              <a:rPr lang="en-US" dirty="0"/>
              <a:t>. It points to a memory location in R/W memory, called the stack. The beginning of the </a:t>
            </a:r>
            <a:r>
              <a:rPr lang="en-US" dirty="0" smtClean="0"/>
              <a:t>stack is </a:t>
            </a:r>
            <a:r>
              <a:rPr lang="en-US" dirty="0"/>
              <a:t>defined by loading 16-bit address in the stack pointer.</a:t>
            </a:r>
          </a:p>
          <a:p>
            <a:r>
              <a:rPr lang="en-US" dirty="0" smtClean="0"/>
              <a:t>PROGRAM COUNTER</a:t>
            </a:r>
            <a:endParaRPr lang="en-US" dirty="0"/>
          </a:p>
          <a:p>
            <a:pPr lvl="1"/>
            <a:r>
              <a:rPr lang="en-US" dirty="0"/>
              <a:t>Program counter is a 16-bit register. It holds </a:t>
            </a:r>
            <a:r>
              <a:rPr lang="en-US" i="1" dirty="0"/>
              <a:t>the address of the instruction which is to be executed next</a:t>
            </a:r>
            <a:r>
              <a:rPr lang="en-US" dirty="0"/>
              <a:t>.</a:t>
            </a:r>
          </a:p>
          <a:p>
            <a:r>
              <a:rPr lang="en-US" dirty="0" smtClean="0"/>
              <a:t>INSTRUCTION REGISTER / DECODER</a:t>
            </a:r>
            <a:endParaRPr lang="en-US" dirty="0"/>
          </a:p>
          <a:p>
            <a:r>
              <a:rPr lang="en-US" dirty="0"/>
              <a:t>Temporary storage for the </a:t>
            </a:r>
            <a:r>
              <a:rPr lang="en-US" i="1" dirty="0"/>
              <a:t>current instruction </a:t>
            </a:r>
            <a:r>
              <a:rPr lang="en-US" dirty="0"/>
              <a:t>of a program. Latest instruction sent here from </a:t>
            </a:r>
            <a:r>
              <a:rPr lang="en-US" dirty="0" smtClean="0"/>
              <a:t>memory prior </a:t>
            </a:r>
            <a:r>
              <a:rPr lang="en-US" dirty="0"/>
              <a:t>to execution. Decoder then takes instruction and ‘decodes’ or interprets the instruction. </a:t>
            </a:r>
            <a:r>
              <a:rPr lang="en-US" dirty="0" smtClean="0"/>
              <a:t>Decoded instruction </a:t>
            </a:r>
            <a:r>
              <a:rPr lang="en-US" dirty="0"/>
              <a:t>then passed to next stage.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955"/>
            <a:ext cx="7772400" cy="546846"/>
          </a:xfrm>
        </p:spPr>
        <p:txBody>
          <a:bodyPr/>
          <a:lstStyle/>
          <a:p>
            <a:r>
              <a:rPr lang="en-US" dirty="0" smtClean="0"/>
              <a:t>8085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4598"/>
            <a:ext cx="7772400" cy="3649133"/>
          </a:xfrm>
        </p:spPr>
        <p:txBody>
          <a:bodyPr>
            <a:normAutofit/>
          </a:bodyPr>
          <a:lstStyle/>
          <a:p>
            <a:r>
              <a:rPr lang="en-US" dirty="0" smtClean="0"/>
              <a:t>MEMORY ADDRESS REGISTER</a:t>
            </a:r>
            <a:endParaRPr lang="en-US" dirty="0"/>
          </a:p>
          <a:p>
            <a:pPr lvl="1"/>
            <a:r>
              <a:rPr lang="en-US" dirty="0"/>
              <a:t>It holds the address (received from PC) of next program instruction. Feeds the address bus </a:t>
            </a:r>
            <a:r>
              <a:rPr lang="en-US" dirty="0" smtClean="0"/>
              <a:t>with addresses </a:t>
            </a:r>
            <a:r>
              <a:rPr lang="en-US" dirty="0"/>
              <a:t>of location of the program under execution.</a:t>
            </a:r>
          </a:p>
          <a:p>
            <a:r>
              <a:rPr lang="en-US" dirty="0" smtClean="0"/>
              <a:t>FLAG REGISTER</a:t>
            </a:r>
            <a:endParaRPr lang="en-US" dirty="0"/>
          </a:p>
          <a:p>
            <a:pPr lvl="1"/>
            <a:r>
              <a:rPr lang="en-US" dirty="0"/>
              <a:t>The ALU includes </a:t>
            </a:r>
            <a:r>
              <a:rPr lang="en-US" i="1" dirty="0"/>
              <a:t>five flip-flops</a:t>
            </a:r>
            <a:r>
              <a:rPr lang="en-US" dirty="0"/>
              <a:t>, which are set or reset after an operation according to data </a:t>
            </a:r>
            <a:r>
              <a:rPr lang="en-US" dirty="0" smtClean="0"/>
              <a:t>conditions of </a:t>
            </a:r>
            <a:r>
              <a:rPr lang="en-US" dirty="0"/>
              <a:t>the result in the accumulator and other registers. They are called </a:t>
            </a:r>
            <a:r>
              <a:rPr lang="en-US" i="1" dirty="0"/>
              <a:t>Zero (Z), Carry (CY), Sign (S), Parity (P</a:t>
            </a:r>
            <a:r>
              <a:rPr lang="en-US" i="1" dirty="0" smtClean="0"/>
              <a:t>), and </a:t>
            </a:r>
            <a:r>
              <a:rPr lang="en-US" i="1" dirty="0"/>
              <a:t>Auxiliary Carry (AC) flags</a:t>
            </a:r>
            <a:r>
              <a:rPr lang="en-US" dirty="0"/>
              <a:t>; and their bit positions in the flag register are shown below.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15" y="4111576"/>
            <a:ext cx="5371429" cy="5809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499" y="4921240"/>
            <a:ext cx="81892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most commonly used flags are Zero, Carry, and Sign. The microprocessor uses these flags to test data conditions.</a:t>
            </a:r>
          </a:p>
          <a:p>
            <a:r>
              <a:rPr lang="en-US" sz="1600" dirty="0"/>
              <a:t>For example, after an addition of two numbers, if the sum in the accumulator is larger than eight bits, the flip-flop uses to indicate a carry, called the Carry flag (CY) – is set to one. When an arithmetic operation results in zero, the flip-flop called the Zero (Z) flag is set to one.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13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955"/>
            <a:ext cx="7772400" cy="721658"/>
          </a:xfrm>
        </p:spPr>
        <p:txBody>
          <a:bodyPr/>
          <a:lstStyle/>
          <a:p>
            <a:r>
              <a:rPr lang="en-US" dirty="0" smtClean="0"/>
              <a:t>8085 System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727"/>
            <a:ext cx="8148918" cy="5670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Typical system uses a number of busses, collection of wires, which transmit binary numbers, </a:t>
            </a:r>
            <a:r>
              <a:rPr lang="en-US" dirty="0" smtClean="0"/>
              <a:t>one bit </a:t>
            </a:r>
            <a:r>
              <a:rPr lang="en-US" dirty="0"/>
              <a:t>per wire. A typical microprocessor communicates with memory and other devices (input </a:t>
            </a:r>
            <a:r>
              <a:rPr lang="en-US" dirty="0" smtClean="0"/>
              <a:t>and output</a:t>
            </a:r>
            <a:r>
              <a:rPr lang="en-US" dirty="0"/>
              <a:t>) using </a:t>
            </a:r>
            <a:r>
              <a:rPr lang="en-US" dirty="0" smtClean="0"/>
              <a:t> three </a:t>
            </a:r>
            <a:r>
              <a:rPr lang="en-US" dirty="0"/>
              <a:t>busses: </a:t>
            </a:r>
            <a:r>
              <a:rPr lang="en-US" i="1" dirty="0"/>
              <a:t>Address Bus, Data Bus and Control Bus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1. Address Bus: </a:t>
            </a:r>
            <a:r>
              <a:rPr lang="en-US" dirty="0"/>
              <a:t>One wire for each bit, therefore 16 bits = 16 wires. Binary number carried </a:t>
            </a:r>
            <a:r>
              <a:rPr lang="en-US" dirty="0" smtClean="0"/>
              <a:t>alerts memory </a:t>
            </a:r>
            <a:r>
              <a:rPr lang="en-US" dirty="0"/>
              <a:t>to ‘open’ the designated box. Data (binary) can then be put in or taken out. The Address </a:t>
            </a:r>
            <a:r>
              <a:rPr lang="en-US" dirty="0" smtClean="0"/>
              <a:t>Bus consists </a:t>
            </a:r>
            <a:r>
              <a:rPr lang="en-US" dirty="0"/>
              <a:t>of 16 wires, therefore 16 bits. Its “width” is 16 bits. A 16 bit binary number allows 216 </a:t>
            </a:r>
            <a:r>
              <a:rPr lang="en-US" dirty="0" smtClean="0"/>
              <a:t>different numbers</a:t>
            </a:r>
            <a:r>
              <a:rPr lang="en-US" dirty="0"/>
              <a:t>, or 32000 different numbers, </a:t>
            </a:r>
            <a:r>
              <a:rPr lang="en-US" i="1" dirty="0"/>
              <a:t>i.e.</a:t>
            </a:r>
            <a:r>
              <a:rPr lang="en-US" dirty="0"/>
              <a:t>, 0000000000000000 up to 1111111111111111. </a:t>
            </a:r>
            <a:r>
              <a:rPr lang="en-US" dirty="0" smtClean="0"/>
              <a:t>Because memory </a:t>
            </a:r>
            <a:r>
              <a:rPr lang="en-US" dirty="0"/>
              <a:t>consists of boxes, each with a unique address, the size of the address bus determines the size </a:t>
            </a:r>
            <a:r>
              <a:rPr lang="en-US" dirty="0" smtClean="0"/>
              <a:t>of memory</a:t>
            </a:r>
            <a:r>
              <a:rPr lang="en-US" dirty="0"/>
              <a:t>, which can be used. To communicate with memory the microprocessor sends an address on </a:t>
            </a:r>
            <a:r>
              <a:rPr lang="en-US" dirty="0" smtClean="0"/>
              <a:t>the address </a:t>
            </a:r>
            <a:r>
              <a:rPr lang="en-US" dirty="0"/>
              <a:t>bus, e.g. 0000000000000011 (3 in decimal), to the memory. The memory selects box number 3 </a:t>
            </a:r>
            <a:r>
              <a:rPr lang="en-US" dirty="0" smtClean="0"/>
              <a:t>for reading </a:t>
            </a:r>
            <a:r>
              <a:rPr lang="en-US" dirty="0"/>
              <a:t>or writing data. Address bus is unidirectional, </a:t>
            </a:r>
            <a:r>
              <a:rPr lang="en-US" i="1" dirty="0"/>
              <a:t>i.e</a:t>
            </a:r>
            <a:r>
              <a:rPr lang="en-US" dirty="0"/>
              <a:t>., numbers only sent from microprocessor to memory</a:t>
            </a:r>
            <a:r>
              <a:rPr lang="en-US" dirty="0" smtClean="0"/>
              <a:t>, not </a:t>
            </a:r>
            <a:r>
              <a:rPr lang="en-US" dirty="0"/>
              <a:t>other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955"/>
            <a:ext cx="7772400" cy="721658"/>
          </a:xfrm>
        </p:spPr>
        <p:txBody>
          <a:bodyPr/>
          <a:lstStyle/>
          <a:p>
            <a:r>
              <a:rPr lang="en-US" dirty="0" smtClean="0"/>
              <a:t>8085 System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727"/>
            <a:ext cx="8148918" cy="5670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Typical system uses a number of busses, collection of wires, which transmit binary numbers, </a:t>
            </a:r>
            <a:r>
              <a:rPr lang="en-US" dirty="0" smtClean="0"/>
              <a:t>one bit </a:t>
            </a:r>
            <a:r>
              <a:rPr lang="en-US" dirty="0"/>
              <a:t>per wire. A typical microprocessor communicates with memory and other devices (input </a:t>
            </a:r>
            <a:r>
              <a:rPr lang="en-US" dirty="0" smtClean="0"/>
              <a:t>and output</a:t>
            </a:r>
            <a:r>
              <a:rPr lang="en-US" dirty="0"/>
              <a:t>) using </a:t>
            </a:r>
            <a:r>
              <a:rPr lang="en-US" dirty="0" smtClean="0"/>
              <a:t> three </a:t>
            </a:r>
            <a:r>
              <a:rPr lang="en-US" dirty="0"/>
              <a:t>busses: </a:t>
            </a:r>
            <a:r>
              <a:rPr lang="en-US" i="1" dirty="0"/>
              <a:t>Address Bus, Data Bus and Control Bus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 Data Bus: </a:t>
            </a:r>
            <a:r>
              <a:rPr lang="en-US" dirty="0"/>
              <a:t>Data bus carries ‘data’, in binary form, between microprocessor and other </a:t>
            </a:r>
            <a:r>
              <a:rPr lang="en-US" dirty="0" smtClean="0"/>
              <a:t>external units</a:t>
            </a:r>
            <a:r>
              <a:rPr lang="en-US" dirty="0"/>
              <a:t>, such as memory. Typical size is 8 or 16 bits. Size determined by size of boxes in memory </a:t>
            </a:r>
            <a:r>
              <a:rPr lang="en-US" dirty="0" smtClean="0"/>
              <a:t>and microprocessor </a:t>
            </a:r>
            <a:r>
              <a:rPr lang="en-US" dirty="0"/>
              <a:t>size helps determine performance of microprocessor. The Data bus typically consists of </a:t>
            </a:r>
            <a:r>
              <a:rPr lang="en-US" dirty="0" smtClean="0"/>
              <a:t>8 wires</a:t>
            </a:r>
            <a:r>
              <a:rPr lang="en-US" dirty="0"/>
              <a:t>. Data bus used to transmit “data”, i.e. information, results of arithmetic, etc. between memory </a:t>
            </a:r>
            <a:r>
              <a:rPr lang="en-US" dirty="0" smtClean="0"/>
              <a:t>and the </a:t>
            </a:r>
            <a:r>
              <a:rPr lang="en-US" dirty="0"/>
              <a:t>microprocessor. Bus is bi-directional. Size of the data bus determines what arithmetic can be done. </a:t>
            </a:r>
            <a:r>
              <a:rPr lang="en-US" dirty="0" smtClean="0"/>
              <a:t>If only </a:t>
            </a:r>
            <a:r>
              <a:rPr lang="en-US" dirty="0"/>
              <a:t>8 bits wide then largest number is 11111111 (255 in decimal). Therefore, larger numbers have to </a:t>
            </a:r>
            <a:r>
              <a:rPr lang="en-US" dirty="0" smtClean="0"/>
              <a:t>be broken </a:t>
            </a:r>
            <a:r>
              <a:rPr lang="en-US" dirty="0"/>
              <a:t>down into chunks of 255. This slows microprocessor. Data bus also carries instructions </a:t>
            </a:r>
            <a:r>
              <a:rPr lang="en-US" dirty="0" smtClean="0"/>
              <a:t>from memory </a:t>
            </a:r>
            <a:r>
              <a:rPr lang="en-US" dirty="0"/>
              <a:t>to the </a:t>
            </a:r>
            <a:r>
              <a:rPr lang="en-US" dirty="0" smtClean="0"/>
              <a:t>microprocessor</a:t>
            </a:r>
            <a:r>
              <a:rPr lang="en-US" dirty="0"/>
              <a:t>. Size of the bus therefore limits the number of possible instructions to 256</a:t>
            </a:r>
            <a:r>
              <a:rPr lang="en-US" dirty="0" smtClean="0"/>
              <a:t>, each </a:t>
            </a:r>
            <a:r>
              <a:rPr lang="en-US" dirty="0"/>
              <a:t>specified by a separate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955"/>
            <a:ext cx="7772400" cy="721658"/>
          </a:xfrm>
        </p:spPr>
        <p:txBody>
          <a:bodyPr/>
          <a:lstStyle/>
          <a:p>
            <a:r>
              <a:rPr lang="en-US" dirty="0" smtClean="0"/>
              <a:t>8085 System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727"/>
            <a:ext cx="8148918" cy="5670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Typical system uses a number of busses, collection of wires, which transmit binary numbers, </a:t>
            </a:r>
            <a:r>
              <a:rPr lang="en-US" dirty="0" smtClean="0"/>
              <a:t>one bit </a:t>
            </a:r>
            <a:r>
              <a:rPr lang="en-US" dirty="0"/>
              <a:t>per wire. A typical microprocessor communicates with memory and other devices (input </a:t>
            </a:r>
            <a:r>
              <a:rPr lang="en-US" dirty="0" smtClean="0"/>
              <a:t>and output</a:t>
            </a:r>
            <a:r>
              <a:rPr lang="en-US" dirty="0"/>
              <a:t>) using </a:t>
            </a:r>
            <a:r>
              <a:rPr lang="en-US" dirty="0" smtClean="0"/>
              <a:t> three </a:t>
            </a:r>
            <a:r>
              <a:rPr lang="en-US" dirty="0"/>
              <a:t>busses: </a:t>
            </a:r>
            <a:r>
              <a:rPr lang="en-US" i="1" dirty="0"/>
              <a:t>Address Bus, Data Bus and Control Bus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3. Control Bus: </a:t>
            </a:r>
            <a:r>
              <a:rPr lang="en-US" dirty="0"/>
              <a:t>Control Bus has various lines which have specific functions for coordinating </a:t>
            </a:r>
            <a:r>
              <a:rPr lang="en-US" dirty="0" smtClean="0"/>
              <a:t>and controlling </a:t>
            </a:r>
            <a:r>
              <a:rPr lang="en-US" dirty="0"/>
              <a:t>microprocessor operations. Control whether memory is being ‘written to’ (data stored </a:t>
            </a:r>
            <a:r>
              <a:rPr lang="en-US" dirty="0" smtClean="0"/>
              <a:t>in memory</a:t>
            </a:r>
            <a:r>
              <a:rPr lang="en-US" dirty="0"/>
              <a:t>) or ‘read from’ (data taken out of memory) 1 = Read, 0 = Write. May also include clock line(s) </a:t>
            </a:r>
            <a:r>
              <a:rPr lang="en-US" dirty="0" smtClean="0"/>
              <a:t>for timing/synchronizing</a:t>
            </a:r>
            <a:r>
              <a:rPr lang="en-US" dirty="0"/>
              <a:t>, ‘interrupts’, ‘reset’, etc. generally microprocessor has 10 control lines. The </a:t>
            </a:r>
            <a:r>
              <a:rPr lang="en-US" dirty="0" smtClean="0"/>
              <a:t>Control Bus </a:t>
            </a:r>
            <a:r>
              <a:rPr lang="en-US" dirty="0"/>
              <a:t>carries control signals partly unidirectional, partly bi-directional. Control signals are things </a:t>
            </a:r>
            <a:r>
              <a:rPr lang="en-US" dirty="0" smtClean="0"/>
              <a:t>like “</a:t>
            </a:r>
            <a:r>
              <a:rPr lang="en-US" dirty="0"/>
              <a:t>read or write”. This tells memory that we are reading from a location, specified on the address bus, </a:t>
            </a:r>
            <a:r>
              <a:rPr lang="en-US" dirty="0" smtClean="0"/>
              <a:t>or writing </a:t>
            </a:r>
            <a:r>
              <a:rPr lang="en-US" dirty="0"/>
              <a:t>to a location specified. Modern day microprocessors, like 80386, 80486 have much larger busses</a:t>
            </a:r>
            <a:r>
              <a:rPr lang="en-US" dirty="0" smtClean="0"/>
              <a:t>. Typically </a:t>
            </a:r>
            <a:r>
              <a:rPr lang="en-US" dirty="0"/>
              <a:t>16 or 32 bit busses, which allow larger number of instructions, more memory location, </a:t>
            </a:r>
            <a:r>
              <a:rPr lang="en-US" dirty="0" smtClean="0"/>
              <a:t>and faster </a:t>
            </a:r>
            <a:r>
              <a:rPr lang="en-US" dirty="0"/>
              <a:t>arithmetic.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2"/>
            <a:ext cx="7772400" cy="4392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9033"/>
            <a:ext cx="7772400" cy="3649133"/>
          </a:xfrm>
        </p:spPr>
        <p:txBody>
          <a:bodyPr/>
          <a:lstStyle/>
          <a:p>
            <a:r>
              <a:rPr lang="en-US" dirty="0"/>
              <a:t>Microprocessor 8085 is available in 40 pin DIP package shown in Fig. 4.5. The 8085 has </a:t>
            </a:r>
            <a:r>
              <a:rPr lang="en-US" dirty="0" smtClean="0"/>
              <a:t>some following </a:t>
            </a:r>
            <a:r>
              <a:rPr lang="en-US" dirty="0"/>
              <a:t>properties these are:</a:t>
            </a:r>
          </a:p>
          <a:p>
            <a:r>
              <a:rPr lang="en-US" dirty="0"/>
              <a:t>1. Single + 5V Supply</a:t>
            </a:r>
          </a:p>
          <a:p>
            <a:r>
              <a:rPr lang="en-US" dirty="0"/>
              <a:t>2. 4 Vectored Interrupts (One is Non </a:t>
            </a:r>
            <a:r>
              <a:rPr lang="en-US" dirty="0" err="1"/>
              <a:t>Maskable</a:t>
            </a:r>
            <a:r>
              <a:rPr lang="en-US" dirty="0"/>
              <a:t>)</a:t>
            </a:r>
          </a:p>
          <a:p>
            <a:r>
              <a:rPr lang="en-US" dirty="0"/>
              <a:t>3. Serial In/Serial out </a:t>
            </a:r>
            <a:r>
              <a:rPr lang="en-US" dirty="0" smtClean="0"/>
              <a:t>Port</a:t>
            </a:r>
          </a:p>
          <a:p>
            <a:r>
              <a:rPr lang="en-US" dirty="0"/>
              <a:t>4. Decimal, Binary, and Double Precision Arithmetic</a:t>
            </a:r>
          </a:p>
          <a:p>
            <a:r>
              <a:rPr lang="en-US" dirty="0"/>
              <a:t>5. Direct Addressing Capability to 64K bytes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2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418" y="164820"/>
            <a:ext cx="7376800" cy="641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9"/>
            <a:ext cx="7772400" cy="21475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Immediate addressing.</a:t>
            </a:r>
          </a:p>
          <a:p>
            <a:pPr marL="0" indent="0">
              <a:buNone/>
            </a:pPr>
            <a:r>
              <a:rPr lang="en-US" dirty="0"/>
              <a:t>2. Register addressing.</a:t>
            </a:r>
          </a:p>
          <a:p>
            <a:pPr marL="0" indent="0">
              <a:buNone/>
            </a:pPr>
            <a:r>
              <a:rPr lang="en-US" dirty="0"/>
              <a:t>3. Direct addressing.</a:t>
            </a:r>
          </a:p>
          <a:p>
            <a:pPr marL="0" indent="0">
              <a:buNone/>
            </a:pPr>
            <a:r>
              <a:rPr lang="en-US" dirty="0"/>
              <a:t>4. Indirect addressing.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present in the instruction. Load the immediate data to the destination provided.</a:t>
            </a:r>
          </a:p>
          <a:p>
            <a:r>
              <a:rPr lang="en-US" b="1" dirty="0"/>
              <a:t>Example: </a:t>
            </a:r>
            <a:r>
              <a:rPr lang="en-US" dirty="0"/>
              <a:t>MVI R,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provided through the registers.</a:t>
            </a:r>
          </a:p>
          <a:p>
            <a:r>
              <a:rPr lang="en-US" b="1" dirty="0"/>
              <a:t>Example: </a:t>
            </a:r>
            <a:r>
              <a:rPr lang="en-US" dirty="0"/>
              <a:t>MOV Rd, </a:t>
            </a:r>
            <a:r>
              <a:rPr lang="en-US" dirty="0" err="1"/>
              <a:t>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4437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753"/>
            <a:ext cx="8108576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The </a:t>
            </a:r>
            <a:r>
              <a:rPr lang="en-US" sz="1600" b="1" dirty="0">
                <a:latin typeface="+mj-lt"/>
              </a:rPr>
              <a:t>8085 </a:t>
            </a:r>
            <a:r>
              <a:rPr lang="en-US" sz="1600" dirty="0">
                <a:latin typeface="+mj-lt"/>
              </a:rPr>
              <a:t>is an 8-bit microprocessor introduced by Intel in 1976.The 8085 was the follow-on </a:t>
            </a:r>
            <a:r>
              <a:rPr lang="en-US" sz="1600" dirty="0" smtClean="0">
                <a:latin typeface="+mj-lt"/>
              </a:rPr>
              <a:t>processor to </a:t>
            </a:r>
            <a:r>
              <a:rPr lang="en-US" sz="1600" dirty="0">
                <a:latin typeface="+mj-lt"/>
              </a:rPr>
              <a:t>the very successful Intel 8080A processor. The 8085 got its name because it was Intel’s first 5 </a:t>
            </a:r>
            <a:r>
              <a:rPr lang="en-US" sz="1600" dirty="0" smtClean="0">
                <a:latin typeface="+mj-lt"/>
              </a:rPr>
              <a:t>volt </a:t>
            </a:r>
            <a:r>
              <a:rPr lang="en-US" sz="1600" dirty="0">
                <a:latin typeface="+mj-lt"/>
              </a:rPr>
              <a:t>microprocessor. The 8085 was 100% software compatible with the 8080A with increased </a:t>
            </a:r>
            <a:r>
              <a:rPr lang="en-US" sz="1600" dirty="0" smtClean="0">
                <a:latin typeface="+mj-lt"/>
              </a:rPr>
              <a:t>systems performance</a:t>
            </a:r>
            <a:r>
              <a:rPr lang="en-US" sz="1600" dirty="0">
                <a:latin typeface="+mj-lt"/>
              </a:rPr>
              <a:t>. The initial 8085’s were based on NMOS technology and the later “H” versions were </a:t>
            </a:r>
            <a:r>
              <a:rPr lang="en-US" sz="1600" dirty="0" smtClean="0">
                <a:latin typeface="+mj-lt"/>
              </a:rPr>
              <a:t>based on </a:t>
            </a:r>
            <a:r>
              <a:rPr lang="en-US" sz="1600" dirty="0">
                <a:latin typeface="+mj-lt"/>
              </a:rPr>
              <a:t>HMOS technology. The 8085 used 6,500 transistors</a:t>
            </a:r>
            <a:r>
              <a:rPr lang="en-US" sz="1600" dirty="0" smtClean="0">
                <a:latin typeface="+mj-lt"/>
              </a:rPr>
              <a:t>. The </a:t>
            </a:r>
            <a:r>
              <a:rPr lang="en-US" sz="1600" dirty="0">
                <a:latin typeface="+mj-lt"/>
              </a:rPr>
              <a:t>8085 incorporated all the features of the 8224 (clock generator) and the 8228 (system controller</a:t>
            </a:r>
            <a:r>
              <a:rPr lang="en-US" sz="1600" dirty="0" smtClean="0">
                <a:latin typeface="+mj-lt"/>
              </a:rPr>
              <a:t>) increasing </a:t>
            </a:r>
            <a:r>
              <a:rPr lang="en-US" sz="1600" dirty="0">
                <a:latin typeface="+mj-lt"/>
              </a:rPr>
              <a:t>the level of system integration</a:t>
            </a:r>
            <a:r>
              <a:rPr lang="en-US" sz="16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600" b="1" i="1" dirty="0">
                <a:latin typeface="+mj-lt"/>
              </a:rPr>
              <a:t>Features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(</a:t>
            </a:r>
            <a:r>
              <a:rPr lang="en-US" sz="1600" i="1" dirty="0" err="1">
                <a:latin typeface="+mj-lt"/>
              </a:rPr>
              <a:t>i</a:t>
            </a:r>
            <a:r>
              <a:rPr lang="en-US" sz="1600" dirty="0">
                <a:latin typeface="+mj-lt"/>
              </a:rPr>
              <a:t>) Introduced-March 1976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(</a:t>
            </a:r>
            <a:r>
              <a:rPr lang="en-US" sz="1600" i="1" dirty="0">
                <a:latin typeface="+mj-lt"/>
              </a:rPr>
              <a:t>ii</a:t>
            </a:r>
            <a:r>
              <a:rPr lang="en-US" sz="1600" dirty="0">
                <a:latin typeface="+mj-lt"/>
              </a:rPr>
              <a:t>) Clock rate-5 MHz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(</a:t>
            </a:r>
            <a:r>
              <a:rPr lang="en-US" sz="1600" i="1" dirty="0">
                <a:latin typeface="+mj-lt"/>
              </a:rPr>
              <a:t>iii</a:t>
            </a:r>
            <a:r>
              <a:rPr lang="en-US" sz="1600" dirty="0">
                <a:latin typeface="+mj-lt"/>
              </a:rPr>
              <a:t>) 0.37 MIPS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(</a:t>
            </a:r>
            <a:r>
              <a:rPr lang="en-US" sz="1600" i="1" dirty="0">
                <a:latin typeface="+mj-lt"/>
              </a:rPr>
              <a:t>iv</a:t>
            </a:r>
            <a:r>
              <a:rPr lang="en-US" sz="1600" dirty="0">
                <a:latin typeface="+mj-lt"/>
              </a:rPr>
              <a:t>) Bus Width-8 bits data, 16 bits address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(</a:t>
            </a:r>
            <a:r>
              <a:rPr lang="en-US" sz="1600" i="1" dirty="0">
                <a:latin typeface="+mj-lt"/>
              </a:rPr>
              <a:t>v</a:t>
            </a:r>
            <a:r>
              <a:rPr lang="en-US" sz="1600" dirty="0">
                <a:latin typeface="+mj-lt"/>
              </a:rPr>
              <a:t>) Depletion load-NMOS logic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(</a:t>
            </a:r>
            <a:r>
              <a:rPr lang="en-US" sz="1600" i="1" dirty="0">
                <a:latin typeface="+mj-lt"/>
              </a:rPr>
              <a:t>vi</a:t>
            </a:r>
            <a:r>
              <a:rPr lang="en-US" sz="1600" dirty="0">
                <a:latin typeface="+mj-lt"/>
              </a:rPr>
              <a:t>) Number of Transistors-6,500 at 3 </a:t>
            </a:r>
            <a:r>
              <a:rPr lang="el-GR" sz="1600" dirty="0">
                <a:latin typeface="+mj-lt"/>
              </a:rPr>
              <a:t>μ</a:t>
            </a:r>
            <a:r>
              <a:rPr lang="en-US" sz="1600" dirty="0">
                <a:latin typeface="+mj-lt"/>
              </a:rPr>
              <a:t>m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(</a:t>
            </a:r>
            <a:r>
              <a:rPr lang="en-US" sz="1600" i="1" dirty="0">
                <a:latin typeface="+mj-lt"/>
              </a:rPr>
              <a:t>vii</a:t>
            </a:r>
            <a:r>
              <a:rPr lang="en-US" sz="1600" dirty="0">
                <a:latin typeface="+mj-lt"/>
              </a:rPr>
              <a:t>) Binary compatible downwards with the 8080.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(</a:t>
            </a:r>
            <a:r>
              <a:rPr lang="en-US" sz="1600" i="1" dirty="0">
                <a:latin typeface="+mj-lt"/>
              </a:rPr>
              <a:t>viii</a:t>
            </a:r>
            <a:r>
              <a:rPr lang="en-US" sz="1600" dirty="0">
                <a:latin typeface="+mj-lt"/>
              </a:rPr>
              <a:t>) Used in Toledo scale. Also was used as a computer peripheral controller - modems, hard disk</a:t>
            </a:r>
            <a:r>
              <a:rPr lang="en-US" sz="1600" dirty="0" smtClean="0">
                <a:latin typeface="+mj-lt"/>
              </a:rPr>
              <a:t>, printers</a:t>
            </a:r>
            <a:r>
              <a:rPr lang="en-US" sz="1600" dirty="0">
                <a:latin typeface="+mj-lt"/>
              </a:rPr>
              <a:t>, etc.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(</a:t>
            </a:r>
            <a:r>
              <a:rPr lang="en-US" sz="1600" i="1" dirty="0">
                <a:latin typeface="+mj-lt"/>
              </a:rPr>
              <a:t>ix</a:t>
            </a:r>
            <a:r>
              <a:rPr lang="en-US" sz="1600" dirty="0">
                <a:latin typeface="+mj-lt"/>
              </a:rPr>
              <a:t>) High level of integration, operating for the first time on a single 5 volt power supply, </a:t>
            </a:r>
            <a:r>
              <a:rPr lang="en-US" sz="1600" dirty="0" smtClean="0">
                <a:latin typeface="+mj-lt"/>
              </a:rPr>
              <a:t>from 12 </a:t>
            </a:r>
            <a:r>
              <a:rPr lang="en-US" sz="1600" dirty="0">
                <a:latin typeface="+mj-lt"/>
              </a:rPr>
              <a:t>volts previously. Also featured serial I/O, 3 </a:t>
            </a:r>
            <a:r>
              <a:rPr lang="en-US" sz="1600" dirty="0" err="1">
                <a:latin typeface="+mj-lt"/>
              </a:rPr>
              <a:t>maskable</a:t>
            </a:r>
            <a:r>
              <a:rPr lang="en-US" sz="1600" dirty="0">
                <a:latin typeface="+mj-lt"/>
              </a:rPr>
              <a:t> interrupts, 1 Non-</a:t>
            </a:r>
            <a:r>
              <a:rPr lang="en-US" sz="1600" dirty="0" err="1">
                <a:latin typeface="+mj-lt"/>
              </a:rPr>
              <a:t>maskable</a:t>
            </a:r>
            <a:r>
              <a:rPr lang="en-US" sz="1600" dirty="0">
                <a:latin typeface="+mj-lt"/>
              </a:rPr>
              <a:t> interrupt</a:t>
            </a:r>
            <a:r>
              <a:rPr lang="en-US" sz="1600" dirty="0" smtClean="0">
                <a:latin typeface="+mj-lt"/>
              </a:rPr>
              <a:t>, 1 </a:t>
            </a:r>
            <a:r>
              <a:rPr lang="en-US" sz="1600" dirty="0">
                <a:latin typeface="+mj-lt"/>
              </a:rPr>
              <a:t>externally expandable interrupt [8259], status, DMA.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46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addressing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accept data from outside devices to store in the accumulator or send the data stored in </a:t>
            </a:r>
            <a:r>
              <a:rPr lang="en-US" dirty="0" smtClean="0"/>
              <a:t>the accumulator </a:t>
            </a:r>
            <a:r>
              <a:rPr lang="en-US" dirty="0"/>
              <a:t>to the outside device. Accept the data from the port 00H </a:t>
            </a:r>
            <a:r>
              <a:rPr lang="en-US" dirty="0" smtClean="0"/>
              <a:t>and </a:t>
            </a:r>
            <a:r>
              <a:rPr lang="en-US" dirty="0"/>
              <a:t>store them into the </a:t>
            </a:r>
            <a:r>
              <a:rPr lang="en-US" dirty="0" smtClean="0"/>
              <a:t>accumulator or </a:t>
            </a:r>
            <a:r>
              <a:rPr lang="en-US" dirty="0"/>
              <a:t>Send the data from the accumulator to the port 01H.</a:t>
            </a:r>
          </a:p>
          <a:p>
            <a:r>
              <a:rPr lang="en-US" b="1" dirty="0"/>
              <a:t>Example: </a:t>
            </a:r>
            <a:r>
              <a:rPr lang="en-US" dirty="0"/>
              <a:t>IN 00H or OUT 01H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means that the Effective Address is calculated by the processor and the contents of the </a:t>
            </a:r>
            <a:r>
              <a:rPr lang="en-US" dirty="0" smtClean="0"/>
              <a:t>address (</a:t>
            </a:r>
            <a:r>
              <a:rPr lang="en-US" dirty="0"/>
              <a:t>and the one following) is used to form a second address. The second address is where the data is stored</a:t>
            </a:r>
            <a:r>
              <a:rPr lang="en-US" dirty="0" smtClean="0"/>
              <a:t>. Note </a:t>
            </a:r>
            <a:r>
              <a:rPr lang="en-US" dirty="0"/>
              <a:t>that this requires several memory accesses; two accesses to retrieve the 16-bit address and a </a:t>
            </a:r>
            <a:r>
              <a:rPr lang="en-US" dirty="0" smtClean="0"/>
              <a:t>further access </a:t>
            </a:r>
            <a:r>
              <a:rPr lang="en-US" dirty="0"/>
              <a:t>(or accesses) to retrieve the data which is to be loaded into the register.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9"/>
            <a:ext cx="7772400" cy="1569320"/>
          </a:xfrm>
        </p:spPr>
        <p:txBody>
          <a:bodyPr/>
          <a:lstStyle/>
          <a:p>
            <a:r>
              <a:rPr lang="en-US" b="1" dirty="0"/>
              <a:t>T</a:t>
            </a:r>
            <a:r>
              <a:rPr lang="en-US" dirty="0"/>
              <a:t>he microprocessor has three major components, namely Registers, Arithmetic and Logic Unit (ALU</a:t>
            </a:r>
            <a:r>
              <a:rPr lang="en-US" dirty="0" smtClean="0"/>
              <a:t>) and </a:t>
            </a:r>
            <a:r>
              <a:rPr lang="en-US" dirty="0"/>
              <a:t>Control Unit (CU) as shown in the Fig. 4.2. Registers are used to store the data temporarily during </a:t>
            </a:r>
            <a:r>
              <a:rPr lang="en-US" dirty="0" smtClean="0"/>
              <a:t>the execution </a:t>
            </a:r>
            <a:r>
              <a:rPr lang="en-US" dirty="0"/>
              <a:t>of the instruction. There are two types of registers namely general purpose registers </a:t>
            </a:r>
            <a:r>
              <a:rPr lang="en-US" dirty="0" smtClean="0"/>
              <a:t>and special </a:t>
            </a:r>
            <a:r>
              <a:rPr lang="en-US" dirty="0"/>
              <a:t>purpose registers.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39" y="4056605"/>
            <a:ext cx="4349121" cy="20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devices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076" y="2321361"/>
            <a:ext cx="6720648" cy="37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II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is DMA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is the difference between DRAM and SRAM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Distinctive features of 8085 Microprocessor.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Explain with the help of Diagram the functioning of Control Unit of a Microprocessor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654423"/>
          </a:xfrm>
        </p:spPr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024"/>
            <a:ext cx="7772400" cy="493507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 programming language is a notation for writing programs, which are specifications of </a:t>
            </a:r>
            <a:r>
              <a:rPr lang="en-US" i="1" dirty="0" smtClean="0"/>
              <a:t>a computation </a:t>
            </a:r>
            <a:r>
              <a:rPr lang="en-US" i="1" dirty="0"/>
              <a:t>or </a:t>
            </a:r>
            <a:r>
              <a:rPr lang="en-US" i="1" dirty="0" smtClean="0"/>
              <a:t>algorithm</a:t>
            </a:r>
          </a:p>
          <a:p>
            <a:pPr marL="0" indent="0">
              <a:buNone/>
            </a:pPr>
            <a:endParaRPr lang="en-US" i="1" dirty="0"/>
          </a:p>
          <a:p>
            <a:pPr marL="342900" indent="-342900">
              <a:buAutoNum type="arabicPeriod"/>
            </a:pPr>
            <a:r>
              <a:rPr lang="en-US" i="1" dirty="0" smtClean="0"/>
              <a:t>Machine Language</a:t>
            </a:r>
          </a:p>
          <a:p>
            <a:pPr marL="342900" indent="-342900">
              <a:buAutoNum type="arabicPeriod"/>
            </a:pPr>
            <a:r>
              <a:rPr lang="en-US" i="1" dirty="0" smtClean="0"/>
              <a:t>Low-level Language</a:t>
            </a:r>
          </a:p>
          <a:p>
            <a:pPr marL="342900" indent="-342900">
              <a:buAutoNum type="arabicPeriod"/>
            </a:pPr>
            <a:r>
              <a:rPr lang="en-US" i="1" dirty="0" smtClean="0"/>
              <a:t>High Level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Assembly language is the symbolic representation of machine code</a:t>
            </a:r>
            <a:r>
              <a:rPr lang="en-US" dirty="0"/>
              <a:t>, which also allows </a:t>
            </a:r>
            <a:r>
              <a:rPr lang="en-US" dirty="0" smtClean="0"/>
              <a:t>symbolic designation </a:t>
            </a:r>
            <a:r>
              <a:rPr lang="en-US" dirty="0"/>
              <a:t>of memory locations. Thus, an instruction to add the contents of a memory location to </a:t>
            </a:r>
            <a:r>
              <a:rPr lang="en-US" dirty="0" smtClean="0"/>
              <a:t>an internal </a:t>
            </a:r>
            <a:r>
              <a:rPr lang="en-US" dirty="0"/>
              <a:t>CPU register called the </a:t>
            </a:r>
            <a:r>
              <a:rPr lang="en-US" i="1" dirty="0"/>
              <a:t>accumulator </a:t>
            </a:r>
            <a:r>
              <a:rPr lang="en-US" dirty="0"/>
              <a:t>might be add a number instead of a string of binary </a:t>
            </a:r>
            <a:r>
              <a:rPr lang="en-US" dirty="0" smtClean="0"/>
              <a:t>digits (</a:t>
            </a:r>
            <a:r>
              <a:rPr lang="en-US" i="1" dirty="0"/>
              <a:t>bits</a:t>
            </a:r>
            <a:r>
              <a:rPr lang="en-US" dirty="0"/>
              <a:t>).No matter how close assembly language is to machine code, the computer still cannot understand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4" y="13445"/>
            <a:ext cx="8266201" cy="677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059"/>
            <a:ext cx="7772400" cy="506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8085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8" y="618564"/>
            <a:ext cx="8727141" cy="61049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REGISTERS</a:t>
            </a:r>
            <a:endParaRPr lang="en-US" dirty="0"/>
          </a:p>
          <a:p>
            <a:pPr lvl="1"/>
            <a:r>
              <a:rPr lang="en-US" dirty="0"/>
              <a:t>The 8085 can access 2</a:t>
            </a:r>
            <a:r>
              <a:rPr lang="en-US" baseline="30000" dirty="0"/>
              <a:t>16 </a:t>
            </a:r>
            <a:r>
              <a:rPr lang="en-US" dirty="0"/>
              <a:t>(= 65,536) individual 8-bit memory locations, or in other words, its </a:t>
            </a:r>
            <a:r>
              <a:rPr lang="en-US" dirty="0" smtClean="0"/>
              <a:t>address space </a:t>
            </a:r>
            <a:r>
              <a:rPr lang="en-US" dirty="0"/>
              <a:t>is 64 kb. Unlike some other microprocessors of its era, it has a separate address space for up to </a:t>
            </a:r>
            <a:r>
              <a:rPr lang="en-US" dirty="0" smtClean="0"/>
              <a:t>2</a:t>
            </a:r>
            <a:r>
              <a:rPr lang="en-US" baseline="30000" dirty="0" smtClean="0"/>
              <a:t>8</a:t>
            </a:r>
            <a:r>
              <a:rPr lang="en-US" dirty="0" smtClean="0"/>
              <a:t> (=</a:t>
            </a:r>
            <a:r>
              <a:rPr lang="en-US" dirty="0"/>
              <a:t>256) I/O ports.</a:t>
            </a:r>
          </a:p>
          <a:p>
            <a:pPr lvl="1"/>
            <a:r>
              <a:rPr lang="en-US" dirty="0"/>
              <a:t>It also has a built in register array which are usually labeled </a:t>
            </a:r>
            <a:r>
              <a:rPr lang="en-US" i="1" dirty="0"/>
              <a:t>A (Accumulator), B, C, D, E, H, and L</a:t>
            </a:r>
            <a:r>
              <a:rPr lang="en-US" dirty="0"/>
              <a:t>. </a:t>
            </a:r>
            <a:r>
              <a:rPr lang="en-US" dirty="0" smtClean="0"/>
              <a:t>Further special-purpose </a:t>
            </a:r>
            <a:r>
              <a:rPr lang="en-US" dirty="0"/>
              <a:t>registers are the </a:t>
            </a:r>
            <a:r>
              <a:rPr lang="en-US" i="1" dirty="0"/>
              <a:t>16-bit Program Counter (PC), Stack Pointer (SP), and 8-bit flag register F</a:t>
            </a:r>
            <a:r>
              <a:rPr lang="en-US" dirty="0"/>
              <a:t>.</a:t>
            </a:r>
          </a:p>
          <a:p>
            <a:r>
              <a:rPr lang="en-US" dirty="0" smtClean="0"/>
              <a:t>ACCUMULATOR</a:t>
            </a:r>
            <a:endParaRPr lang="en-US" dirty="0"/>
          </a:p>
          <a:p>
            <a:pPr lvl="1"/>
            <a:r>
              <a:rPr lang="en-US" dirty="0"/>
              <a:t>The accumulator is an 8-bit register that is a part of arithmetic/logic unit (ALU). This register is </a:t>
            </a:r>
            <a:r>
              <a:rPr lang="en-US" dirty="0" smtClean="0"/>
              <a:t>used to </a:t>
            </a:r>
            <a:r>
              <a:rPr lang="en-US" dirty="0"/>
              <a:t>store 8-bit data and to perform arithmetic and logical operations. The result of an operation is stored </a:t>
            </a:r>
            <a:r>
              <a:rPr lang="en-US" dirty="0" smtClean="0"/>
              <a:t>in the </a:t>
            </a:r>
            <a:r>
              <a:rPr lang="en-US" dirty="0"/>
              <a:t>accumulator. The accumulator is also identified as register A.</a:t>
            </a:r>
          </a:p>
          <a:p>
            <a:r>
              <a:rPr lang="en-US" dirty="0" smtClean="0"/>
              <a:t>REGISTER PAIR</a:t>
            </a:r>
            <a:endParaRPr lang="en-US" dirty="0"/>
          </a:p>
          <a:p>
            <a:pPr lvl="1"/>
            <a:r>
              <a:rPr lang="en-US" dirty="0"/>
              <a:t>(1) 8-bit B and 8-bit C registers can be used as one 16-bit BC register pair. When used as a pair, the </a:t>
            </a:r>
            <a:r>
              <a:rPr lang="en-US" dirty="0" smtClean="0"/>
              <a:t>C register </a:t>
            </a:r>
            <a:r>
              <a:rPr lang="en-US" dirty="0"/>
              <a:t>contains low-order byte. Some instructions may use BC register as a data pointer.</a:t>
            </a:r>
          </a:p>
          <a:p>
            <a:pPr lvl="1"/>
            <a:r>
              <a:rPr lang="en-US" dirty="0"/>
              <a:t>(2) 8-bit D and 8-bit E registers can be used as one 16-bit DE register pair. When used as a pair the </a:t>
            </a:r>
            <a:r>
              <a:rPr lang="en-US" dirty="0" smtClean="0"/>
              <a:t>E register </a:t>
            </a:r>
            <a:r>
              <a:rPr lang="en-US" dirty="0"/>
              <a:t>contains low-order byte. Some instructions may use DE register as a data pointer.</a:t>
            </a:r>
          </a:p>
          <a:p>
            <a:pPr lvl="1"/>
            <a:r>
              <a:rPr lang="en-US" dirty="0"/>
              <a:t>(3) 8-bit H and 8-bit L registers can be used as one 16-bit HL register pair. When used as a pair the </a:t>
            </a:r>
            <a:r>
              <a:rPr lang="en-US" dirty="0" smtClean="0"/>
              <a:t>L register </a:t>
            </a:r>
            <a:r>
              <a:rPr lang="en-US" dirty="0"/>
              <a:t>contains low-order byte. HL register usually contains a data pointer used to </a:t>
            </a:r>
            <a:r>
              <a:rPr lang="en-US" dirty="0" smtClean="0"/>
              <a:t>reference memory </a:t>
            </a:r>
            <a:r>
              <a:rPr lang="en-US" dirty="0"/>
              <a:t>addresses.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67</TotalTime>
  <Words>1986</Words>
  <Application>Microsoft Office PowerPoint</Application>
  <PresentationFormat>On-screen Show (4:3)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Celestial</vt:lpstr>
      <vt:lpstr>Unit II</vt:lpstr>
      <vt:lpstr>Microprocessor</vt:lpstr>
      <vt:lpstr>microprocessor</vt:lpstr>
      <vt:lpstr>Supporting devices</vt:lpstr>
      <vt:lpstr>Assignment II </vt:lpstr>
      <vt:lpstr>Programming languages</vt:lpstr>
      <vt:lpstr>Assembly language</vt:lpstr>
      <vt:lpstr>PowerPoint Presentation</vt:lpstr>
      <vt:lpstr>8085</vt:lpstr>
      <vt:lpstr>8085</vt:lpstr>
      <vt:lpstr>8085</vt:lpstr>
      <vt:lpstr>8085 System bus</vt:lpstr>
      <vt:lpstr>8085 System bus</vt:lpstr>
      <vt:lpstr>8085 System bus</vt:lpstr>
      <vt:lpstr>PIN CONFIGURATION</vt:lpstr>
      <vt:lpstr>PowerPoint Presentation</vt:lpstr>
      <vt:lpstr>ADDRESSING MODES</vt:lpstr>
      <vt:lpstr>Immediate addressing</vt:lpstr>
      <vt:lpstr>Register addressing</vt:lpstr>
      <vt:lpstr>Direct addressing </vt:lpstr>
      <vt:lpstr>Indirect addressing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</dc:title>
  <dc:creator>Farzil Kidwai</dc:creator>
  <cp:lastModifiedBy>Farzil Kidwai</cp:lastModifiedBy>
  <cp:revision>9</cp:revision>
  <dcterms:created xsi:type="dcterms:W3CDTF">2018-01-19T06:43:40Z</dcterms:created>
  <dcterms:modified xsi:type="dcterms:W3CDTF">2018-01-19T07:51:05Z</dcterms:modified>
</cp:coreProperties>
</file>