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3" r:id="rId52"/>
    <p:sldId id="311" r:id="rId53"/>
    <p:sldId id="312" r:id="rId54"/>
    <p:sldId id="297" r:id="rId55"/>
    <p:sldId id="298" r:id="rId56"/>
    <p:sldId id="299" r:id="rId57"/>
    <p:sldId id="300" r:id="rId58"/>
    <p:sldId id="301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C0CCD-2F03-42E1-90EB-D3FD7C8B53C7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04D9B-D732-472E-AD2B-1EE40FC66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BA3390-E681-4641-94E2-C3AFEB5BB9ED}" type="slidenum">
              <a:rPr lang="en-US"/>
              <a:pPr/>
              <a:t>15</a:t>
            </a:fld>
            <a:endParaRPr lang="en-US"/>
          </a:p>
        </p:txBody>
      </p:sp>
      <p:sp>
        <p:nvSpPr>
          <p:cNvPr id="55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15E8-5D85-4C72-BE55-C5D36E38BA5A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6518-30AA-430A-959E-225D49DB4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15E8-5D85-4C72-BE55-C5D36E38BA5A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6518-30AA-430A-959E-225D49DB4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15E8-5D85-4C72-BE55-C5D36E38BA5A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6518-30AA-430A-959E-225D49DB4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15E8-5D85-4C72-BE55-C5D36E38BA5A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6518-30AA-430A-959E-225D49DB4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15E8-5D85-4C72-BE55-C5D36E38BA5A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6518-30AA-430A-959E-225D49DB4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15E8-5D85-4C72-BE55-C5D36E38BA5A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6518-30AA-430A-959E-225D49DB4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15E8-5D85-4C72-BE55-C5D36E38BA5A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6518-30AA-430A-959E-225D49DB4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15E8-5D85-4C72-BE55-C5D36E38BA5A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6518-30AA-430A-959E-225D49DB4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15E8-5D85-4C72-BE55-C5D36E38BA5A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6518-30AA-430A-959E-225D49DB4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15E8-5D85-4C72-BE55-C5D36E38BA5A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6518-30AA-430A-959E-225D49DB4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15E8-5D85-4C72-BE55-C5D36E38BA5A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6518-30AA-430A-959E-225D49DB4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F15E8-5D85-4C72-BE55-C5D36E38BA5A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96518-30AA-430A-959E-225D49DB4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ARP, RARP,ICMP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800" dirty="0" smtClean="0">
                <a:solidFill>
                  <a:schemeClr val="tx1"/>
                </a:solidFill>
              </a:rPr>
              <a:t>Lecture-1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ATM-ARP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Arial Unicode MS" pitchFamily="34" charset="-128"/>
              </a:rPr>
              <a:t>When IP packet are moving through an ATMWAN, a mechanism protocol is needed to find (map) the physical address of the exiting-point router in the ATM WAN given the IP address of the router. This is the same task performed by ARP on a LAN.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ATM-ARP PACKET</a:t>
            </a:r>
            <a:endParaRPr lang="en-US" dirty="0"/>
          </a:p>
        </p:txBody>
      </p:sp>
      <p:pic>
        <p:nvPicPr>
          <p:cNvPr id="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002" y="1600200"/>
            <a:ext cx="821599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8882" y="2150922"/>
            <a:ext cx="7306235" cy="342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1"/>
            <a:ext cx="8229600" cy="2062103"/>
          </a:xfrm>
          <a:prstGeom prst="rect">
            <a:avLst/>
          </a:prstGeom>
          <a:solidFill>
            <a:srgbClr val="3333CC"/>
          </a:solidFill>
          <a:ln w="762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3200" i="1" dirty="0">
                <a:solidFill>
                  <a:schemeClr val="bg1"/>
                </a:solidFill>
                <a:latin typeface="Arial" pitchFamily="34" charset="0"/>
              </a:rPr>
              <a:t>The inverse request and inverse</a:t>
            </a:r>
            <a:br>
              <a:rPr lang="en-US" sz="3200" i="1" dirty="0">
                <a:solidFill>
                  <a:schemeClr val="bg1"/>
                </a:solidFill>
                <a:latin typeface="Arial" pitchFamily="34" charset="0"/>
              </a:rPr>
            </a:br>
            <a:r>
              <a:rPr lang="en-US" sz="3200" i="1" dirty="0">
                <a:solidFill>
                  <a:schemeClr val="bg1"/>
                </a:solidFill>
                <a:latin typeface="Arial" pitchFamily="34" charset="0"/>
              </a:rPr>
              <a:t>reply messages can bind the </a:t>
            </a:r>
            <a:br>
              <a:rPr lang="en-US" sz="3200" i="1" dirty="0">
                <a:solidFill>
                  <a:schemeClr val="bg1"/>
                </a:solidFill>
                <a:latin typeface="Arial" pitchFamily="34" charset="0"/>
              </a:rPr>
            </a:br>
            <a:r>
              <a:rPr lang="en-US" sz="3200" i="1" dirty="0">
                <a:solidFill>
                  <a:schemeClr val="bg1"/>
                </a:solidFill>
                <a:latin typeface="Arial" pitchFamily="34" charset="0"/>
              </a:rPr>
              <a:t>physical address to an IP </a:t>
            </a:r>
            <a:br>
              <a:rPr lang="en-US" sz="3200" i="1" dirty="0">
                <a:solidFill>
                  <a:schemeClr val="bg1"/>
                </a:solidFill>
                <a:latin typeface="Arial" pitchFamily="34" charset="0"/>
              </a:rPr>
            </a:br>
            <a:r>
              <a:rPr lang="en-US" sz="3200" i="1" dirty="0">
                <a:solidFill>
                  <a:schemeClr val="bg1"/>
                </a:solidFill>
                <a:latin typeface="Arial" pitchFamily="34" charset="0"/>
              </a:rPr>
              <a:t>address in a PVC situation.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i="1" dirty="0" smtClean="0">
                <a:latin typeface="Times New Roman" pitchFamily="18" charset="0"/>
              </a:rPr>
              <a:t>Fig. Binding with PVC</a:t>
            </a:r>
            <a:br>
              <a:rPr lang="en-US" altLang="en-US" i="1" dirty="0" smtClean="0">
                <a:latin typeface="Times New Roman" pitchFamily="18" charset="0"/>
              </a:rPr>
            </a:br>
            <a:endParaRPr lang="en-US" dirty="0"/>
          </a:p>
        </p:txBody>
      </p:sp>
      <p:pic>
        <p:nvPicPr>
          <p:cNvPr id="8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75619"/>
            <a:ext cx="7696200" cy="37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3581400"/>
            <a:ext cx="6161087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4572000"/>
            <a:ext cx="6161087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52962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sz="2800" b="1" dirty="0">
                <a:latin typeface="Times New Roman" pitchFamily="18" charset="0"/>
              </a:rPr>
              <a:t>Figure</a:t>
            </a:r>
            <a:r>
              <a:rPr lang="en-US" altLang="en-US" sz="28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en-US" sz="2800" b="1" dirty="0" smtClean="0">
                <a:latin typeface="Times New Roman" pitchFamily="18" charset="0"/>
              </a:rPr>
              <a:t>:</a:t>
            </a:r>
            <a:r>
              <a:rPr lang="en-US" altLang="en-US" sz="2800" b="1" dirty="0" smtClean="0">
                <a:solidFill>
                  <a:schemeClr val="accent2"/>
                </a:solidFill>
                <a:latin typeface="Times New Roman" pitchFamily="18" charset="0"/>
              </a:rPr>
              <a:t>   </a:t>
            </a:r>
            <a:r>
              <a:rPr lang="en-US" altLang="en-US" sz="2800" b="1" i="1" dirty="0">
                <a:latin typeface="Times New Roman" pitchFamily="18" charset="0"/>
              </a:rPr>
              <a:t>Binding with ATMARP</a:t>
            </a:r>
          </a:p>
        </p:txBody>
      </p:sp>
      <p:pic>
        <p:nvPicPr>
          <p:cNvPr id="552971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2725" y="638175"/>
            <a:ext cx="5832475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2972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2590800"/>
            <a:ext cx="2366963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2973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97075" y="3324225"/>
            <a:ext cx="24225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2974" name="Picture 1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7400" y="3810000"/>
            <a:ext cx="2468563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2976" name="Picture 1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57400" y="4191000"/>
            <a:ext cx="2459038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2977" name="Picture 17"/>
          <p:cNvPicPr>
            <a:picLocks noChangeAspect="1" noChangeArrowheads="1"/>
          </p:cNvPicPr>
          <p:nvPr/>
        </p:nvPicPr>
        <p:blipFill>
          <a:blip r:embed="rId8" cstate="print">
            <a:lum bright="10000"/>
          </a:blip>
          <a:srcRect/>
          <a:stretch>
            <a:fillRect/>
          </a:stretch>
        </p:blipFill>
        <p:spPr bwMode="auto">
          <a:xfrm>
            <a:off x="2057400" y="5029200"/>
            <a:ext cx="466725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52981" name="Text Box 21"/>
          <p:cNvSpPr txBox="1">
            <a:spLocks noChangeArrowheads="1"/>
          </p:cNvSpPr>
          <p:nvPr/>
        </p:nvSpPr>
        <p:spPr bwMode="auto">
          <a:xfrm>
            <a:off x="4708525" y="3778250"/>
            <a:ext cx="2035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Finding physical</a:t>
            </a:r>
          </a:p>
          <a:p>
            <a:pPr algn="ctr"/>
            <a:r>
              <a:rPr lang="en-US"/>
              <a:t>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52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52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552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2000"/>
                                        <p:tgtEl>
                                          <p:spTgt spid="552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529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552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552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2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2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52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457200" y="1066800"/>
            <a:ext cx="8077200" cy="1554162"/>
          </a:xfrm>
          <a:prstGeom prst="rect">
            <a:avLst/>
          </a:prstGeom>
          <a:solidFill>
            <a:srgbClr val="3333CC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200" i="1" dirty="0">
                <a:solidFill>
                  <a:schemeClr val="bg1"/>
                </a:solidFill>
                <a:latin typeface="Arial" pitchFamily="34" charset="0"/>
              </a:rPr>
              <a:t>The request and reply message can be used to bind a physical address to an</a:t>
            </a:r>
          </a:p>
          <a:p>
            <a:pPr algn="ctr"/>
            <a:r>
              <a:rPr lang="en-US" sz="3200" i="1" dirty="0">
                <a:solidFill>
                  <a:schemeClr val="bg1"/>
                </a:solidFill>
                <a:latin typeface="Arial" pitchFamily="34" charset="0"/>
              </a:rPr>
              <a:t>IP address in an SVC situation.</a:t>
            </a: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647700" y="2716213"/>
            <a:ext cx="7886700" cy="1569660"/>
          </a:xfrm>
          <a:prstGeom prst="rect">
            <a:avLst/>
          </a:prstGeom>
          <a:solidFill>
            <a:srgbClr val="3333CC"/>
          </a:solidFill>
          <a:ln w="762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Arial" pitchFamily="34" charset="0"/>
              </a:rPr>
              <a:t>The inverse request and inverse reply can also be used to build the </a:t>
            </a:r>
            <a:br>
              <a:rPr lang="en-US" sz="3200" i="1">
                <a:solidFill>
                  <a:schemeClr val="bg1"/>
                </a:solidFill>
                <a:latin typeface="Arial" pitchFamily="34" charset="0"/>
              </a:rPr>
            </a:br>
            <a:r>
              <a:rPr lang="en-US" sz="3200" i="1">
                <a:solidFill>
                  <a:schemeClr val="bg1"/>
                </a:solidFill>
                <a:latin typeface="Arial" pitchFamily="34" charset="0"/>
              </a:rPr>
              <a:t>server’s mapping table.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730375"/>
            <a:ext cx="7532688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2713" y="3203575"/>
            <a:ext cx="6161087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6513" y="4041775"/>
            <a:ext cx="6161087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752600" y="68580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Fig: Building a table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Fig.:  LIS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94764"/>
            <a:ext cx="8229600" cy="3936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1"/>
            <a:ext cx="8229600" cy="2667000"/>
          </a:xfrm>
          <a:prstGeom prst="rect">
            <a:avLst/>
          </a:prstGeom>
          <a:solidFill>
            <a:srgbClr val="3333CC"/>
          </a:solidFill>
          <a:ln w="762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3200" i="1" dirty="0">
                <a:solidFill>
                  <a:schemeClr val="bg1"/>
                </a:solidFill>
                <a:latin typeface="Arial" pitchFamily="34" charset="0"/>
              </a:rPr>
              <a:t>LIS allows an ATM network to be divided into several logical subnets.</a:t>
            </a:r>
            <a:br>
              <a:rPr lang="en-US" sz="3200" i="1" dirty="0">
                <a:solidFill>
                  <a:schemeClr val="bg1"/>
                </a:solidFill>
                <a:latin typeface="Arial" pitchFamily="34" charset="0"/>
              </a:rPr>
            </a:br>
            <a:endParaRPr lang="en-US" sz="3200" i="1" dirty="0">
              <a:solidFill>
                <a:schemeClr val="bg1"/>
              </a:solidFill>
              <a:latin typeface="Arial" pitchFamily="34" charset="0"/>
            </a:endParaRPr>
          </a:p>
          <a:p>
            <a:pPr algn="ctr"/>
            <a:r>
              <a:rPr lang="en-US" sz="3200" i="1" dirty="0">
                <a:solidFill>
                  <a:schemeClr val="bg1"/>
                </a:solidFill>
                <a:latin typeface="Arial" pitchFamily="34" charset="0"/>
              </a:rPr>
              <a:t>To use ATMARP, we need a separate server for each subnet.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OBJECTIVES: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spcBef>
                <a:spcPct val="10000"/>
              </a:spcBef>
              <a:spcAft>
                <a:spcPct val="10000"/>
              </a:spcAft>
              <a:buClr>
                <a:schemeClr val="folHlink"/>
              </a:buClr>
              <a:buFont typeface="Wingdings" pitchFamily="2" charset="2"/>
              <a:buChar char="q"/>
            </a:pPr>
            <a:r>
              <a:rPr lang="en-US" sz="1600" dirty="0" smtClean="0">
                <a:latin typeface="Times New Roman" pitchFamily="18" charset="0"/>
              </a:rPr>
              <a:t>To make a distinction between logical address (IP address) and physical address (MAC address).</a:t>
            </a:r>
          </a:p>
          <a:p>
            <a:pPr>
              <a:lnSpc>
                <a:spcPct val="170000"/>
              </a:lnSpc>
              <a:spcBef>
                <a:spcPct val="10000"/>
              </a:spcBef>
              <a:spcAft>
                <a:spcPct val="10000"/>
              </a:spcAft>
              <a:buClr>
                <a:schemeClr val="folHlink"/>
              </a:buClr>
              <a:buFont typeface="Wingdings" pitchFamily="2" charset="2"/>
              <a:buChar char="q"/>
            </a:pPr>
            <a:r>
              <a:rPr lang="en-US" sz="1600" dirty="0" smtClean="0">
                <a:latin typeface="Times New Roman" pitchFamily="18" charset="0"/>
              </a:rPr>
              <a:t>To describe how the mapping of a logical address to a physical address can be static or dynamic.</a:t>
            </a:r>
          </a:p>
          <a:p>
            <a:pPr>
              <a:lnSpc>
                <a:spcPct val="170000"/>
              </a:lnSpc>
              <a:spcBef>
                <a:spcPct val="10000"/>
              </a:spcBef>
              <a:spcAft>
                <a:spcPct val="10000"/>
              </a:spcAft>
              <a:buClr>
                <a:schemeClr val="folHlink"/>
              </a:buClr>
              <a:buFont typeface="Wingdings" pitchFamily="2" charset="2"/>
              <a:buChar char="q"/>
            </a:pPr>
            <a:r>
              <a:rPr lang="en-US" sz="1600" dirty="0" smtClean="0">
                <a:latin typeface="Times New Roman" pitchFamily="18" charset="0"/>
              </a:rPr>
              <a:t>To show how the address resolution protocol (ARP) is used to dynamically map a logical address to a physical address.</a:t>
            </a:r>
          </a:p>
          <a:p>
            <a:pPr>
              <a:lnSpc>
                <a:spcPct val="170000"/>
              </a:lnSpc>
              <a:spcBef>
                <a:spcPct val="10000"/>
              </a:spcBef>
              <a:spcAft>
                <a:spcPct val="10000"/>
              </a:spcAft>
              <a:buClr>
                <a:schemeClr val="folHlink"/>
              </a:buClr>
              <a:buFont typeface="Wingdings" pitchFamily="2" charset="2"/>
              <a:buChar char="q"/>
            </a:pPr>
            <a:r>
              <a:rPr lang="en-US" sz="1600" dirty="0" smtClean="0">
                <a:latin typeface="Times New Roman" pitchFamily="18" charset="0"/>
              </a:rPr>
              <a:t>To show that the proxy ARP can be used to create a </a:t>
            </a:r>
            <a:r>
              <a:rPr lang="en-US" sz="1600" dirty="0" err="1" smtClean="0">
                <a:latin typeface="Times New Roman" pitchFamily="18" charset="0"/>
              </a:rPr>
              <a:t>subnetting</a:t>
            </a:r>
            <a:r>
              <a:rPr lang="en-US" sz="1600" dirty="0" smtClean="0">
                <a:latin typeface="Times New Roman" pitchFamily="18" charset="0"/>
              </a:rPr>
              <a:t> effect.</a:t>
            </a:r>
          </a:p>
          <a:p>
            <a:pPr>
              <a:lnSpc>
                <a:spcPct val="170000"/>
              </a:lnSpc>
              <a:spcBef>
                <a:spcPct val="10000"/>
              </a:spcBef>
              <a:spcAft>
                <a:spcPct val="10000"/>
              </a:spcAft>
              <a:buClr>
                <a:schemeClr val="folHlink"/>
              </a:buClr>
              <a:buFont typeface="Wingdings" pitchFamily="2" charset="2"/>
              <a:buChar char="q"/>
            </a:pPr>
            <a:r>
              <a:rPr lang="en-US" sz="1600" dirty="0" smtClean="0">
                <a:latin typeface="Times New Roman" pitchFamily="18" charset="0"/>
              </a:rPr>
              <a:t>To discuss ATMARP, which maps the IP addresses when the underlying network is an ATM WAN.</a:t>
            </a:r>
          </a:p>
          <a:p>
            <a:pPr>
              <a:lnSpc>
                <a:spcPct val="170000"/>
              </a:lnSpc>
              <a:spcBef>
                <a:spcPct val="10000"/>
              </a:spcBef>
              <a:spcAft>
                <a:spcPct val="10000"/>
              </a:spcAft>
              <a:buClr>
                <a:schemeClr val="folHlink"/>
              </a:buClr>
              <a:buFont typeface="Wingdings" pitchFamily="2" charset="2"/>
              <a:buChar char="q"/>
            </a:pPr>
            <a:r>
              <a:rPr lang="en-US" sz="1600" dirty="0" smtClean="0">
                <a:latin typeface="Times New Roman" pitchFamily="18" charset="0"/>
              </a:rPr>
              <a:t>To show that an ARP software package can be made of five components.</a:t>
            </a:r>
          </a:p>
          <a:p>
            <a:pPr>
              <a:lnSpc>
                <a:spcPct val="170000"/>
              </a:lnSpc>
              <a:spcBef>
                <a:spcPct val="10000"/>
              </a:spcBef>
              <a:spcAft>
                <a:spcPct val="10000"/>
              </a:spcAft>
              <a:buClr>
                <a:schemeClr val="folHlink"/>
              </a:buClr>
              <a:buFont typeface="Wingdings" pitchFamily="2" charset="2"/>
              <a:buChar char="q"/>
            </a:pPr>
            <a:r>
              <a:rPr lang="en-US" sz="1600" dirty="0" smtClean="0">
                <a:latin typeface="Times New Roman" pitchFamily="18" charset="0"/>
              </a:rPr>
              <a:t>To show the </a:t>
            </a:r>
            <a:r>
              <a:rPr lang="en-US" sz="1600" dirty="0" err="1" smtClean="0">
                <a:latin typeface="Times New Roman" pitchFamily="18" charset="0"/>
              </a:rPr>
              <a:t>pseudocode</a:t>
            </a:r>
            <a:r>
              <a:rPr lang="en-US" sz="1600" dirty="0" smtClean="0">
                <a:latin typeface="Times New Roman" pitchFamily="18" charset="0"/>
              </a:rPr>
              <a:t> for each module used in the ARP software package.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ARP Package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33800"/>
          </a:xfrm>
        </p:spPr>
        <p:txBody>
          <a:bodyPr/>
          <a:lstStyle/>
          <a:p>
            <a:pPr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117000"/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</a:rPr>
              <a:t>Cache Table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117000"/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</a:rPr>
              <a:t> Queues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117000"/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</a:rPr>
              <a:t> Output Module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117000"/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</a:rPr>
              <a:t> Input Module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117000"/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</a:rPr>
              <a:t> Cache-Control Module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 smtClean="0">
                <a:latin typeface="Times New Roman" pitchFamily="18" charset="0"/>
              </a:rPr>
              <a:t>ARP components</a:t>
            </a:r>
            <a:endParaRPr lang="en-US" dirty="0"/>
          </a:p>
        </p:txBody>
      </p:sp>
      <p:pic>
        <p:nvPicPr>
          <p:cNvPr id="4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3307" y="1600200"/>
            <a:ext cx="71973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Cache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ARP just resolved an IP address, chances are a few moments later someone is going to ask to resolve the same IP address</a:t>
            </a:r>
          </a:p>
          <a:p>
            <a:r>
              <a:rPr lang="en-US" dirty="0" smtClean="0"/>
              <a:t>When ARP returns a MAC address, it is placed in a cache.  When the next request comes in for the same IP address, look first in the cache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Cache Table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State: FREE, PENDING, RESOLVED</a:t>
            </a:r>
          </a:p>
          <a:p>
            <a:r>
              <a:rPr lang="en-US" dirty="0" smtClean="0"/>
              <a:t>Hardware type: same as ARP field</a:t>
            </a:r>
          </a:p>
          <a:p>
            <a:r>
              <a:rPr lang="en-US" dirty="0" smtClean="0"/>
              <a:t>Protocol type: same as ARP field</a:t>
            </a:r>
          </a:p>
          <a:p>
            <a:r>
              <a:rPr lang="en-US" dirty="0" smtClean="0"/>
              <a:t>Hardware length: same as ARP field</a:t>
            </a:r>
          </a:p>
          <a:p>
            <a:r>
              <a:rPr lang="en-US" dirty="0" smtClean="0"/>
              <a:t>Protocol length: same as ARP field</a:t>
            </a:r>
          </a:p>
          <a:p>
            <a:r>
              <a:rPr lang="en-US" dirty="0" smtClean="0"/>
              <a:t>Interface number: port number (m0,m1, m2)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The Cache Table Contents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2800"/>
              <a:t>Queue number: which queue the ARP request is sitting in</a:t>
            </a:r>
          </a:p>
          <a:p>
            <a:pPr>
              <a:lnSpc>
                <a:spcPct val="90000"/>
              </a:lnSpc>
            </a:pPr>
            <a:r>
              <a:rPr lang="en-US" sz="2800"/>
              <a:t>Attempts: how many times have you tried to resolve this address?</a:t>
            </a:r>
          </a:p>
          <a:p>
            <a:pPr>
              <a:lnSpc>
                <a:spcPct val="90000"/>
              </a:lnSpc>
            </a:pPr>
            <a:r>
              <a:rPr lang="en-US" sz="2800"/>
              <a:t>Time-out: how long until this address is tossed out (need the room in cache)</a:t>
            </a:r>
          </a:p>
          <a:p>
            <a:pPr>
              <a:lnSpc>
                <a:spcPct val="90000"/>
              </a:lnSpc>
            </a:pPr>
            <a:r>
              <a:rPr lang="en-US" sz="2800"/>
              <a:t>Hardware address: destination hardware address</a:t>
            </a:r>
          </a:p>
          <a:p>
            <a:pPr>
              <a:lnSpc>
                <a:spcPct val="90000"/>
              </a:lnSpc>
            </a:pPr>
            <a:r>
              <a:rPr lang="en-US" sz="2800"/>
              <a:t>Protocol address: destination IP 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How Does the Cache Work?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The </a:t>
            </a:r>
            <a:r>
              <a:rPr lang="en-US" b="1"/>
              <a:t>output module</a:t>
            </a:r>
            <a:r>
              <a:rPr lang="en-US"/>
              <a:t> waits for an IP packet with a request</a:t>
            </a:r>
          </a:p>
          <a:p>
            <a:r>
              <a:rPr lang="en-US"/>
              <a:t>Checks the cache for an existing entry</a:t>
            </a:r>
          </a:p>
          <a:p>
            <a:r>
              <a:rPr lang="en-US"/>
              <a:t>If entry found and state RESOLVED, we already have this MAC address</a:t>
            </a:r>
          </a:p>
          <a:p>
            <a:r>
              <a:rPr lang="en-US"/>
              <a:t>If entry found and state PENDING, packet waits until dest hard addr found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How Does the Cache Work?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If no entry found, output module places this request in queue, and a new entry is placed in cache with state PENDING and ATTEMPTS set to 1.  An ARP request is then broadcast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How Does the Cache Work?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The </a:t>
            </a:r>
            <a:r>
              <a:rPr lang="en-US" b="1"/>
              <a:t>input module</a:t>
            </a:r>
            <a:r>
              <a:rPr lang="en-US"/>
              <a:t> waits until an ARP request or reply arrives</a:t>
            </a:r>
          </a:p>
          <a:p>
            <a:r>
              <a:rPr lang="en-US"/>
              <a:t>Module checks the cache for this entry</a:t>
            </a:r>
          </a:p>
          <a:p>
            <a:r>
              <a:rPr lang="en-US"/>
              <a:t>If entry is found and state is PENDING, module updates entry’s target hardware address, changes state to RESOLVED, and sets the TIME-OUT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How Does the Cache Work?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If entry is found and state RESOLVED, module still updates the entry (target hardware address could have changed) and the TIME-OUT value reset</a:t>
            </a:r>
          </a:p>
          <a:p>
            <a:r>
              <a:rPr lang="en-US"/>
              <a:t>If entry not found, module creates a new entry.  State is set to RESOLVED and TIME-OUT is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How Does the Cache Work?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Now the module checks to see if arrived ARP packet is a Request.  If it is, the module immediately creates an ARP Reply message and sends it back to sender.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delivery of a packet to a host or a router requires two levels of addressing: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logical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physical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We need to be able to map a logical address to its corresponding physical address and vice versa. These can be done using either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dynamic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mapping.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Address Mapping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How Does the Cache Work?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/>
              <a:t>The cache-control module periodically checks each cache entry</a:t>
            </a:r>
          </a:p>
          <a:p>
            <a:pPr>
              <a:lnSpc>
                <a:spcPct val="90000"/>
              </a:lnSpc>
            </a:pPr>
            <a:r>
              <a:rPr lang="en-US"/>
              <a:t>If entry’s state is FREE, skips it</a:t>
            </a:r>
          </a:p>
          <a:p>
            <a:pPr>
              <a:lnSpc>
                <a:spcPct val="90000"/>
              </a:lnSpc>
            </a:pPr>
            <a:r>
              <a:rPr lang="en-US"/>
              <a:t>If entry’s state is PENDING, Attempts field is incremented by 1.  This value greater than max?  Toss this entry (and mark entry as FREE).  Less than max?  Send another ARP request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How Does the Cache Work?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If state of entry is RESOLVED, module decrements value of Time-out field accordingly</a:t>
            </a:r>
          </a:p>
          <a:p>
            <a:r>
              <a:rPr lang="en-US"/>
              <a:t>If Time-out field &lt; 0, then remove entry and set state to FREE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RARP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RARP finds the logical address for a machine that only knows its physical address.</a:t>
            </a:r>
          </a:p>
          <a:p>
            <a:pPr algn="just"/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/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This if often encountered on thin-client workstations.  No disk, so when </a:t>
            </a:r>
          </a:p>
          <a:p>
            <a:pPr algn="just">
              <a:buNone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machine is booted, it needs to know its IP address (don’t want to burn</a:t>
            </a:r>
          </a:p>
          <a:p>
            <a:pPr algn="just">
              <a:buNone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the IP address into the ROM).</a:t>
            </a:r>
          </a:p>
          <a:p>
            <a:pPr algn="just"/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/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RARP requests are broadcast, RARP replies are </a:t>
            </a: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unicast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 algn="just"/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/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If a thin-client workstation needs to know its IP address, it probably </a:t>
            </a:r>
          </a:p>
          <a:p>
            <a:pPr algn="just">
              <a:buNone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also needs to know its subnet mask, router address, DNS address, etc. So we need something more than RARP.  BOOTP, and now DHCP have replaced RARP.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RARP Operation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2641" y="1600200"/>
            <a:ext cx="535871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latin typeface="Times New Roman" pitchFamily="18" charset="0"/>
              </a:rPr>
              <a:t>RARP packet</a:t>
            </a:r>
            <a:br>
              <a:rPr lang="en-US" altLang="en-US" dirty="0" smtClean="0">
                <a:latin typeface="Times New Roman" pitchFamily="18" charset="0"/>
              </a:rPr>
            </a:br>
            <a:endParaRPr lang="en-US" dirty="0"/>
          </a:p>
        </p:txBody>
      </p:sp>
      <p:pic>
        <p:nvPicPr>
          <p:cNvPr id="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7038" y="1600200"/>
            <a:ext cx="692992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smtClean="0">
                <a:latin typeface="Times New Roman" pitchFamily="18" charset="0"/>
              </a:rPr>
              <a:t>Encapsulation of RARP packet</a:t>
            </a:r>
            <a:endParaRPr lang="en-US" sz="4000" dirty="0"/>
          </a:p>
        </p:txBody>
      </p:sp>
      <p:pic>
        <p:nvPicPr>
          <p:cNvPr id="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900175"/>
            <a:ext cx="8229600" cy="192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ICMP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</a:rPr>
              <a:t>The IP protocol has no error-reporting or error-correcting mechanism. The IP protocol also lacks a mechanism for host and management queries. The Internet Control Message Protocol (ICMP) has been designed to compensate for the above two deficiencies. It is a companion to the IP protocol.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</a:rPr>
              <a:t>General format of ICMP messages</a:t>
            </a:r>
            <a:endParaRPr 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14302"/>
            <a:ext cx="8229600" cy="2697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1"/>
            <a:ext cx="8229600" cy="1077218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ICMP always reports error messages to the original source.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>
                <a:latin typeface="Times New Roman" pitchFamily="18" charset="0"/>
              </a:rPr>
              <a:t>Error-reporting messages</a:t>
            </a:r>
            <a:br>
              <a:rPr lang="en-US" i="1" dirty="0" smtClean="0">
                <a:latin typeface="Times New Roman" pitchFamily="18" charset="0"/>
              </a:rPr>
            </a:br>
            <a:endParaRPr 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720341"/>
            <a:ext cx="8229600" cy="2285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i="1" dirty="0" smtClean="0">
                <a:latin typeface="Times New Roman" pitchFamily="18" charset="0"/>
              </a:rPr>
              <a:t/>
            </a:r>
            <a:br>
              <a:rPr lang="en-US" altLang="en-US" i="1" dirty="0" smtClean="0">
                <a:latin typeface="Times New Roman" pitchFamily="18" charset="0"/>
              </a:rPr>
            </a:br>
            <a:r>
              <a:rPr lang="en-US" altLang="en-US" dirty="0" smtClean="0">
                <a:latin typeface="Times New Roman" pitchFamily="18" charset="0"/>
              </a:rPr>
              <a:t>Position of ARP in </a:t>
            </a:r>
            <a:br>
              <a:rPr lang="en-US" altLang="en-US" dirty="0" smtClean="0">
                <a:latin typeface="Times New Roman" pitchFamily="18" charset="0"/>
              </a:rPr>
            </a:br>
            <a:r>
              <a:rPr lang="en-US" altLang="en-US" dirty="0" smtClean="0">
                <a:latin typeface="Times New Roman" pitchFamily="18" charset="0"/>
              </a:rPr>
              <a:t>TCP/IP protocol suite</a:t>
            </a:r>
            <a:br>
              <a:rPr lang="en-US" altLang="en-US" dirty="0" smtClean="0">
                <a:latin typeface="Times New Roman" pitchFamily="18" charset="0"/>
              </a:rPr>
            </a:br>
            <a:endParaRPr lang="en-US" dirty="0"/>
          </a:p>
        </p:txBody>
      </p:sp>
      <p:pic>
        <p:nvPicPr>
          <p:cNvPr id="4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16848"/>
            <a:ext cx="8229600" cy="2692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Important points about ICMP error messages: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No ICMP error message will be generated in</a:t>
            </a:r>
            <a:br>
              <a:rPr lang="en-US" dirty="0" smtClean="0"/>
            </a:br>
            <a:r>
              <a:rPr lang="en-US" dirty="0" smtClean="0"/>
              <a:t>response to a datagram carrying an ICMP error</a:t>
            </a:r>
            <a:br>
              <a:rPr lang="en-US" dirty="0" smtClean="0"/>
            </a:br>
            <a:r>
              <a:rPr lang="en-US" dirty="0" smtClean="0"/>
              <a:t>message.</a:t>
            </a:r>
          </a:p>
          <a:p>
            <a:pPr algn="just"/>
            <a:r>
              <a:rPr lang="en-US" dirty="0" smtClean="0"/>
              <a:t> No ICMP error message will be generated for a</a:t>
            </a:r>
            <a:br>
              <a:rPr lang="en-US" dirty="0" smtClean="0"/>
            </a:br>
            <a:r>
              <a:rPr lang="en-US" dirty="0" smtClean="0"/>
              <a:t> fragmented datagram that is not the first     fragment.</a:t>
            </a:r>
          </a:p>
          <a:p>
            <a:pPr algn="just"/>
            <a:r>
              <a:rPr lang="en-US" dirty="0" smtClean="0"/>
              <a:t> No ICMP error message will be generated for a</a:t>
            </a:r>
            <a:br>
              <a:rPr lang="en-US" dirty="0" smtClean="0"/>
            </a:br>
            <a:r>
              <a:rPr lang="en-US" dirty="0" smtClean="0"/>
              <a:t> datagram having a multicast address.</a:t>
            </a:r>
          </a:p>
          <a:p>
            <a:pPr algn="just"/>
            <a:r>
              <a:rPr lang="en-US" dirty="0" smtClean="0"/>
              <a:t> No ICMP error message will be generated for a</a:t>
            </a:r>
            <a:br>
              <a:rPr lang="en-US" dirty="0" smtClean="0"/>
            </a:br>
            <a:r>
              <a:rPr lang="en-US" dirty="0" smtClean="0"/>
              <a:t> datagram having a special address such as</a:t>
            </a:r>
            <a:br>
              <a:rPr lang="en-US" dirty="0" smtClean="0"/>
            </a:br>
            <a:r>
              <a:rPr lang="en-US" dirty="0" smtClean="0"/>
              <a:t> 127.0.0.0 or 0.0.0.0.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>
                <a:latin typeface="Times New Roman" pitchFamily="18" charset="0"/>
              </a:rPr>
              <a:t>Contents of data field for the error messages</a:t>
            </a:r>
            <a:endParaRPr lang="en-US" dirty="0"/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96752"/>
            <a:ext cx="8229600" cy="313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i="1" dirty="0" smtClean="0">
                <a:latin typeface="Times New Roman" pitchFamily="18" charset="0"/>
              </a:rPr>
              <a:t>Destination-unreachable format</a:t>
            </a:r>
            <a:br>
              <a:rPr lang="en-US" altLang="en-US" i="1" dirty="0" smtClean="0">
                <a:latin typeface="Times New Roman" pitchFamily="18" charset="0"/>
              </a:rPr>
            </a:br>
            <a:endParaRPr lang="en-US" dirty="0"/>
          </a:p>
        </p:txBody>
      </p:sp>
      <p:pic>
        <p:nvPicPr>
          <p:cNvPr id="4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91656"/>
            <a:ext cx="82296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chemeClr val="bg1"/>
                </a:solidFill>
                <a:latin typeface="Arial" pitchFamily="34" charset="0"/>
              </a:rPr>
              <a:t>Destination-unreachable messages with codes 2 or 3 can be created only by the</a:t>
            </a:r>
          </a:p>
          <a:p>
            <a:pPr algn="ctr"/>
            <a:r>
              <a:rPr lang="en-US" i="1" dirty="0">
                <a:solidFill>
                  <a:schemeClr val="bg1"/>
                </a:solidFill>
                <a:latin typeface="Arial" pitchFamily="34" charset="0"/>
              </a:rPr>
              <a:t>destination host. </a:t>
            </a:r>
            <a:br>
              <a:rPr lang="en-US" i="1" dirty="0">
                <a:solidFill>
                  <a:schemeClr val="bg1"/>
                </a:solidFill>
                <a:latin typeface="Arial" pitchFamily="34" charset="0"/>
              </a:rPr>
            </a:br>
            <a:r>
              <a:rPr lang="en-US" i="1" dirty="0">
                <a:solidFill>
                  <a:schemeClr val="bg1"/>
                </a:solidFill>
                <a:latin typeface="Arial" pitchFamily="34" charset="0"/>
              </a:rPr>
              <a:t/>
            </a:r>
            <a:br>
              <a:rPr lang="en-US" i="1" dirty="0">
                <a:solidFill>
                  <a:schemeClr val="bg1"/>
                </a:solidFill>
                <a:latin typeface="Arial" pitchFamily="34" charset="0"/>
              </a:rPr>
            </a:br>
            <a:r>
              <a:rPr lang="en-US" i="1" dirty="0">
                <a:solidFill>
                  <a:schemeClr val="bg1"/>
                </a:solidFill>
                <a:latin typeface="Arial" pitchFamily="34" charset="0"/>
              </a:rPr>
              <a:t>Other destination-unreachable messages can be created only by routers</a:t>
            </a:r>
            <a:r>
              <a:rPr lang="en-US" i="1" dirty="0" smtClean="0">
                <a:solidFill>
                  <a:schemeClr val="bg1"/>
                </a:solidFill>
                <a:latin typeface="Arial" pitchFamily="34" charset="0"/>
              </a:rPr>
              <a:t>.</a:t>
            </a:r>
            <a:endParaRPr lang="en-US" i="1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647700" y="2030413"/>
            <a:ext cx="8077200" cy="3503612"/>
          </a:xfrm>
          <a:prstGeom prst="rect">
            <a:avLst/>
          </a:prstGeom>
          <a:solidFill>
            <a:srgbClr val="3333CC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200" i="1" dirty="0">
                <a:solidFill>
                  <a:schemeClr val="bg1"/>
                </a:solidFill>
                <a:latin typeface="Arial" pitchFamily="34" charset="0"/>
              </a:rPr>
              <a:t>Destination-unreachable messages with codes 2 or 3 can be created only by the</a:t>
            </a:r>
          </a:p>
          <a:p>
            <a:pPr algn="ctr"/>
            <a:r>
              <a:rPr lang="en-US" sz="3200" i="1" dirty="0">
                <a:solidFill>
                  <a:schemeClr val="bg1"/>
                </a:solidFill>
                <a:latin typeface="Arial" pitchFamily="34" charset="0"/>
              </a:rPr>
              <a:t>destination host. </a:t>
            </a:r>
            <a:br>
              <a:rPr lang="en-US" sz="3200" i="1" dirty="0">
                <a:solidFill>
                  <a:schemeClr val="bg1"/>
                </a:solidFill>
                <a:latin typeface="Arial" pitchFamily="34" charset="0"/>
              </a:rPr>
            </a:br>
            <a:r>
              <a:rPr lang="en-US" sz="3200" i="1" dirty="0">
                <a:solidFill>
                  <a:schemeClr val="bg1"/>
                </a:solidFill>
                <a:latin typeface="Arial" pitchFamily="34" charset="0"/>
              </a:rPr>
              <a:t/>
            </a:r>
            <a:br>
              <a:rPr lang="en-US" sz="3200" i="1" dirty="0">
                <a:solidFill>
                  <a:schemeClr val="bg1"/>
                </a:solidFill>
                <a:latin typeface="Arial" pitchFamily="34" charset="0"/>
              </a:rPr>
            </a:br>
            <a:r>
              <a:rPr lang="en-US" sz="3200" i="1" dirty="0">
                <a:solidFill>
                  <a:schemeClr val="bg1"/>
                </a:solidFill>
                <a:latin typeface="Arial" pitchFamily="34" charset="0"/>
              </a:rPr>
              <a:t>Other destination-unreachable messages can be created only by routers.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idx="1"/>
          </p:nvPr>
        </p:nvSpPr>
        <p:spPr bwMode="auto">
          <a:xfrm>
            <a:off x="609600" y="2438400"/>
            <a:ext cx="8229600" cy="1077218"/>
          </a:xfrm>
          <a:prstGeom prst="rect">
            <a:avLst/>
          </a:prstGeom>
          <a:solidFill>
            <a:srgbClr val="3333CC"/>
          </a:solidFill>
          <a:ln w="762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3200" i="1" dirty="0">
                <a:solidFill>
                  <a:schemeClr val="bg1"/>
                </a:solidFill>
                <a:latin typeface="Arial" pitchFamily="34" charset="0"/>
              </a:rPr>
              <a:t>A router cannot detect all problems that prevent the delivery of a packet.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 smtClean="0">
                <a:latin typeface="Times New Roman" pitchFamily="18" charset="0"/>
              </a:rPr>
              <a:t>Source-quench format</a:t>
            </a:r>
            <a:endParaRPr lang="en-US" dirty="0"/>
          </a:p>
        </p:txBody>
      </p:sp>
      <p:pic>
        <p:nvPicPr>
          <p:cNvPr id="5" name="Picture 1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185745"/>
            <a:ext cx="8229600" cy="1354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3736407"/>
          </a:xfrm>
          <a:prstGeom prst="rect">
            <a:avLst/>
          </a:prstGeom>
          <a:solidFill>
            <a:srgbClr val="3333CC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200" i="1" dirty="0">
                <a:solidFill>
                  <a:schemeClr val="bg1"/>
                </a:solidFill>
                <a:latin typeface="Arial" pitchFamily="34" charset="0"/>
              </a:rPr>
              <a:t>A source-quench message informs the source that a datagram has been discarded due to congestion in </a:t>
            </a:r>
            <a:r>
              <a:rPr lang="en-US" sz="3200" i="1" dirty="0" smtClean="0">
                <a:solidFill>
                  <a:schemeClr val="bg1"/>
                </a:solidFill>
                <a:latin typeface="Arial" pitchFamily="34" charset="0"/>
              </a:rPr>
              <a:t>a </a:t>
            </a:r>
            <a:r>
              <a:rPr lang="en-US" sz="3200" i="1" dirty="0">
                <a:solidFill>
                  <a:schemeClr val="bg1"/>
                </a:solidFill>
                <a:latin typeface="Arial" pitchFamily="34" charset="0"/>
              </a:rPr>
              <a:t>router or the destination host. </a:t>
            </a:r>
            <a:br>
              <a:rPr lang="en-US" sz="3200" i="1" dirty="0">
                <a:solidFill>
                  <a:schemeClr val="bg1"/>
                </a:solidFill>
                <a:latin typeface="Arial" pitchFamily="34" charset="0"/>
              </a:rPr>
            </a:br>
            <a:endParaRPr lang="en-US" sz="3200" i="1" dirty="0">
              <a:solidFill>
                <a:schemeClr val="bg1"/>
              </a:solidFill>
              <a:latin typeface="Arial" pitchFamily="34" charset="0"/>
            </a:endParaRPr>
          </a:p>
          <a:p>
            <a:pPr algn="ctr"/>
            <a:r>
              <a:rPr lang="en-US" sz="3200" i="1" dirty="0">
                <a:solidFill>
                  <a:schemeClr val="bg1"/>
                </a:solidFill>
                <a:latin typeface="Arial" pitchFamily="34" charset="0"/>
              </a:rPr>
              <a:t>The source must slow down the sending of </a:t>
            </a:r>
            <a:r>
              <a:rPr lang="en-US" sz="3200" i="1" dirty="0" err="1">
                <a:solidFill>
                  <a:schemeClr val="bg1"/>
                </a:solidFill>
                <a:latin typeface="Arial" pitchFamily="34" charset="0"/>
              </a:rPr>
              <a:t>datagrams</a:t>
            </a:r>
            <a:r>
              <a:rPr lang="en-US" sz="3200" i="1" dirty="0">
                <a:solidFill>
                  <a:schemeClr val="bg1"/>
                </a:solidFill>
                <a:latin typeface="Arial" pitchFamily="34" charset="0"/>
              </a:rPr>
              <a:t> until the congestion is relieved.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1"/>
            <a:ext cx="8229600" cy="2653034"/>
          </a:xfrm>
          <a:prstGeom prst="rect">
            <a:avLst/>
          </a:prstGeom>
          <a:solidFill>
            <a:srgbClr val="3333CC"/>
          </a:solidFill>
          <a:ln w="762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Arial" pitchFamily="34" charset="0"/>
              </a:rPr>
              <a:t>Whenever a router decrements a datagram with a time-to-live value to zero, it discards the datagram and </a:t>
            </a:r>
          </a:p>
          <a:p>
            <a:pPr algn="ctr"/>
            <a:r>
              <a:rPr lang="en-US" sz="3200" i="1">
                <a:solidFill>
                  <a:schemeClr val="bg1"/>
                </a:solidFill>
                <a:latin typeface="Arial" pitchFamily="34" charset="0"/>
              </a:rPr>
              <a:t>sends a time-exceeded message to the original source.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2554545"/>
          </a:xfrm>
          <a:prstGeom prst="rect">
            <a:avLst/>
          </a:prstGeom>
          <a:solidFill>
            <a:srgbClr val="3333CC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3200" i="1" dirty="0">
                <a:solidFill>
                  <a:schemeClr val="bg1"/>
                </a:solidFill>
                <a:latin typeface="Arial" pitchFamily="34" charset="0"/>
              </a:rPr>
              <a:t>When the final destination does not receive all of the fragments in a </a:t>
            </a:r>
            <a:r>
              <a:rPr lang="en-US" sz="3200" i="1" dirty="0" smtClean="0">
                <a:solidFill>
                  <a:schemeClr val="bg1"/>
                </a:solidFill>
                <a:latin typeface="Arial" pitchFamily="34" charset="0"/>
              </a:rPr>
              <a:t>set </a:t>
            </a:r>
            <a:r>
              <a:rPr lang="en-US" sz="3200" i="1" dirty="0">
                <a:solidFill>
                  <a:schemeClr val="bg1"/>
                </a:solidFill>
                <a:latin typeface="Arial" pitchFamily="34" charset="0"/>
              </a:rPr>
              <a:t>time, it discards the received fragments and sends a </a:t>
            </a:r>
            <a:r>
              <a:rPr lang="en-US" sz="3200" i="1" dirty="0" smtClean="0">
                <a:solidFill>
                  <a:schemeClr val="bg1"/>
                </a:solidFill>
                <a:latin typeface="Arial" pitchFamily="34" charset="0"/>
              </a:rPr>
              <a:t>time-exceeded </a:t>
            </a:r>
            <a:r>
              <a:rPr lang="en-US" sz="3200" i="1" dirty="0">
                <a:solidFill>
                  <a:schemeClr val="bg1"/>
                </a:solidFill>
                <a:latin typeface="Arial" pitchFamily="34" charset="0"/>
              </a:rPr>
              <a:t>message to </a:t>
            </a:r>
            <a:r>
              <a:rPr lang="en-US" sz="3200" i="1" dirty="0" smtClean="0">
                <a:solidFill>
                  <a:schemeClr val="bg1"/>
                </a:solidFill>
                <a:latin typeface="Arial" pitchFamily="34" charset="0"/>
              </a:rPr>
              <a:t>the </a:t>
            </a:r>
            <a:r>
              <a:rPr lang="en-US" sz="3200" i="1" dirty="0">
                <a:solidFill>
                  <a:schemeClr val="bg1"/>
                </a:solidFill>
                <a:latin typeface="Arial" pitchFamily="34" charset="0"/>
              </a:rPr>
              <a:t>original source.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i="1" dirty="0" smtClean="0">
                <a:latin typeface="Times New Roman" pitchFamily="18" charset="0"/>
              </a:rPr>
              <a:t>Time-exceeded message format</a:t>
            </a:r>
            <a:br>
              <a:rPr lang="en-US" altLang="en-US" i="1" dirty="0" smtClean="0">
                <a:latin typeface="Times New Roman" pitchFamily="18" charset="0"/>
              </a:rPr>
            </a:br>
            <a:endParaRPr lang="en-US" dirty="0"/>
          </a:p>
        </p:txBody>
      </p:sp>
      <p:pic>
        <p:nvPicPr>
          <p:cNvPr id="4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154382"/>
            <a:ext cx="8229600" cy="1417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i="1" dirty="0" smtClean="0">
                <a:latin typeface="Times New Roman" pitchFamily="18" charset="0"/>
              </a:rPr>
              <a:t>ARP operation</a:t>
            </a:r>
            <a:br>
              <a:rPr lang="en-US" altLang="en-US" i="1" dirty="0" smtClean="0">
                <a:latin typeface="Times New Roman" pitchFamily="18" charset="0"/>
              </a:rPr>
            </a:br>
            <a:endParaRPr lang="en-US" dirty="0"/>
          </a:p>
        </p:txBody>
      </p:sp>
      <p:pic>
        <p:nvPicPr>
          <p:cNvPr id="4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371600"/>
            <a:ext cx="7010400" cy="272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429125"/>
            <a:ext cx="6380163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3333CC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Arial" pitchFamily="34" charset="0"/>
              </a:rPr>
              <a:t>In a time-exceeded message, code 0 is used only by routers to show that the value of the time-to-live field is zero. </a:t>
            </a:r>
            <a:br>
              <a:rPr lang="en-US" sz="3200" i="1">
                <a:solidFill>
                  <a:schemeClr val="bg1"/>
                </a:solidFill>
                <a:latin typeface="Arial" pitchFamily="34" charset="0"/>
              </a:rPr>
            </a:br>
            <a:r>
              <a:rPr lang="en-US" sz="3200" i="1">
                <a:solidFill>
                  <a:schemeClr val="bg1"/>
                </a:solidFill>
                <a:latin typeface="Arial" pitchFamily="34" charset="0"/>
              </a:rPr>
              <a:t/>
            </a:r>
            <a:br>
              <a:rPr lang="en-US" sz="3200" i="1">
                <a:solidFill>
                  <a:schemeClr val="bg1"/>
                </a:solidFill>
                <a:latin typeface="Arial" pitchFamily="34" charset="0"/>
              </a:rPr>
            </a:br>
            <a:r>
              <a:rPr lang="en-US" sz="3200" i="1">
                <a:solidFill>
                  <a:schemeClr val="bg1"/>
                </a:solidFill>
                <a:latin typeface="Arial" pitchFamily="34" charset="0"/>
              </a:rPr>
              <a:t>Code 1 is used only by the destination host to show that not all of </a:t>
            </a:r>
            <a:br>
              <a:rPr lang="en-US" sz="3200" i="1">
                <a:solidFill>
                  <a:schemeClr val="bg1"/>
                </a:solidFill>
                <a:latin typeface="Arial" pitchFamily="34" charset="0"/>
              </a:rPr>
            </a:br>
            <a:r>
              <a:rPr lang="en-US" sz="3200" i="1">
                <a:solidFill>
                  <a:schemeClr val="bg1"/>
                </a:solidFill>
                <a:latin typeface="Arial" pitchFamily="34" charset="0"/>
              </a:rPr>
              <a:t>the fragments have arrived </a:t>
            </a:r>
            <a:br>
              <a:rPr lang="en-US" sz="3200" i="1">
                <a:solidFill>
                  <a:schemeClr val="bg1"/>
                </a:solidFill>
                <a:latin typeface="Arial" pitchFamily="34" charset="0"/>
              </a:rPr>
            </a:br>
            <a:r>
              <a:rPr lang="en-US" sz="3200" i="1">
                <a:solidFill>
                  <a:schemeClr val="bg1"/>
                </a:solidFill>
                <a:latin typeface="Arial" pitchFamily="34" charset="0"/>
              </a:rPr>
              <a:t>within a set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1"/>
            <a:ext cx="8229600" cy="1077218"/>
          </a:xfrm>
          <a:prstGeom prst="rect">
            <a:avLst/>
          </a:prstGeom>
          <a:solidFill>
            <a:srgbClr val="3333CC"/>
          </a:solidFill>
          <a:ln w="762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3200" i="1" dirty="0">
                <a:solidFill>
                  <a:schemeClr val="bg1"/>
                </a:solidFill>
                <a:latin typeface="Arial" pitchFamily="34" charset="0"/>
              </a:rPr>
              <a:t>A parameter-problem message can be created by a router or the destination host.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i="1" dirty="0" smtClean="0">
                <a:latin typeface="Times New Roman" pitchFamily="18" charset="0"/>
              </a:rPr>
              <a:t>Parameter-problem message format</a:t>
            </a:r>
            <a:br>
              <a:rPr lang="en-US" altLang="en-US" i="1" dirty="0" smtClean="0">
                <a:latin typeface="Times New Roman" pitchFamily="18" charset="0"/>
              </a:rPr>
            </a:br>
            <a:endParaRPr lang="en-US" dirty="0"/>
          </a:p>
        </p:txBody>
      </p:sp>
      <p:pic>
        <p:nvPicPr>
          <p:cNvPr id="4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213971"/>
            <a:ext cx="8229600" cy="1298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647700" y="1524000"/>
            <a:ext cx="8077200" cy="3046988"/>
          </a:xfrm>
          <a:prstGeom prst="rect">
            <a:avLst/>
          </a:prstGeom>
          <a:solidFill>
            <a:srgbClr val="3333CC"/>
          </a:solidFill>
          <a:ln w="762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3200" i="1" dirty="0">
                <a:solidFill>
                  <a:schemeClr val="bg1"/>
                </a:solidFill>
                <a:latin typeface="Arial" pitchFamily="34" charset="0"/>
              </a:rPr>
              <a:t>A host usually starts with a small routing table that is gradually augmented and updated. </a:t>
            </a:r>
          </a:p>
          <a:p>
            <a:pPr algn="ctr"/>
            <a:r>
              <a:rPr lang="en-US" sz="3200" i="1" dirty="0">
                <a:solidFill>
                  <a:schemeClr val="bg1"/>
                </a:solidFill>
                <a:latin typeface="Arial" pitchFamily="34" charset="0"/>
              </a:rPr>
              <a:t/>
            </a:r>
            <a:br>
              <a:rPr lang="en-US" sz="3200" i="1" dirty="0">
                <a:solidFill>
                  <a:schemeClr val="bg1"/>
                </a:solidFill>
                <a:latin typeface="Arial" pitchFamily="34" charset="0"/>
              </a:rPr>
            </a:br>
            <a:r>
              <a:rPr lang="en-US" sz="3200" i="1" dirty="0">
                <a:solidFill>
                  <a:schemeClr val="bg1"/>
                </a:solidFill>
                <a:latin typeface="Arial" pitchFamily="34" charset="0"/>
              </a:rPr>
              <a:t>One of the tools to accomplish this </a:t>
            </a:r>
            <a:br>
              <a:rPr lang="en-US" sz="3200" i="1" dirty="0">
                <a:solidFill>
                  <a:schemeClr val="bg1"/>
                </a:solidFill>
                <a:latin typeface="Arial" pitchFamily="34" charset="0"/>
              </a:rPr>
            </a:br>
            <a:r>
              <a:rPr lang="en-US" sz="3200" i="1" dirty="0">
                <a:solidFill>
                  <a:schemeClr val="bg1"/>
                </a:solidFill>
                <a:latin typeface="Arial" pitchFamily="34" charset="0"/>
              </a:rPr>
              <a:t>is the redirection message.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Times New Roman" pitchFamily="18" charset="0"/>
              </a:rPr>
              <a:t>Redirection concept</a:t>
            </a:r>
            <a:endParaRPr 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688323"/>
            <a:ext cx="8229600" cy="2349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Times New Roman" pitchFamily="18" charset="0"/>
              </a:rPr>
              <a:t>Query messages</a:t>
            </a:r>
            <a:endParaRPr 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837363"/>
            <a:ext cx="8229600" cy="205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>
                <a:latin typeface="Times New Roman" pitchFamily="18" charset="0"/>
              </a:rPr>
              <a:t/>
            </a:r>
            <a:br>
              <a:rPr lang="en-US" i="1" dirty="0" smtClean="0">
                <a:latin typeface="Times New Roman" pitchFamily="18" charset="0"/>
              </a:rPr>
            </a:br>
            <a:r>
              <a:rPr lang="en-US" i="1" dirty="0" smtClean="0">
                <a:latin typeface="Times New Roman" pitchFamily="18" charset="0"/>
              </a:rPr>
              <a:t>Encapsulation of ICMP query messages</a:t>
            </a:r>
            <a:br>
              <a:rPr lang="en-US" i="1" dirty="0" smtClean="0">
                <a:latin typeface="Times New Roman" pitchFamily="18" charset="0"/>
              </a:rPr>
            </a:br>
            <a:endParaRPr lang="en-US" dirty="0"/>
          </a:p>
        </p:txBody>
      </p:sp>
      <p:pic>
        <p:nvPicPr>
          <p:cNvPr id="4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1000" y="2855181"/>
            <a:ext cx="5562000" cy="2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Times New Roman" pitchFamily="18" charset="0"/>
              </a:rPr>
              <a:t>Example of checksum calculation</a:t>
            </a:r>
            <a:endParaRPr 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3638" y="1600200"/>
            <a:ext cx="683672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i="1" dirty="0" smtClean="0">
                <a:latin typeface="Times New Roman" pitchFamily="18" charset="0"/>
              </a:rPr>
              <a:t>ARP packet</a:t>
            </a:r>
            <a:br>
              <a:rPr lang="en-US" altLang="en-US" i="1" dirty="0" smtClean="0">
                <a:latin typeface="Times New Roman" pitchFamily="18" charset="0"/>
              </a:rPr>
            </a:br>
            <a:endParaRPr lang="en-US" dirty="0"/>
          </a:p>
        </p:txBody>
      </p:sp>
      <p:pic>
        <p:nvPicPr>
          <p:cNvPr id="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951" y="1600200"/>
            <a:ext cx="813609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i="1" dirty="0" smtClean="0">
                <a:latin typeface="Times New Roman" pitchFamily="18" charset="0"/>
              </a:rPr>
              <a:t>Encapsulation of ARP packet</a:t>
            </a:r>
            <a:br>
              <a:rPr lang="en-US" altLang="en-US" i="1" dirty="0" smtClean="0">
                <a:latin typeface="Times New Roman" pitchFamily="18" charset="0"/>
              </a:rPr>
            </a:br>
            <a:endParaRPr lang="en-US" dirty="0"/>
          </a:p>
        </p:txBody>
      </p:sp>
      <p:pic>
        <p:nvPicPr>
          <p:cNvPr id="4" name="Picture 1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179153"/>
            <a:ext cx="8229600" cy="1368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590800"/>
            <a:ext cx="4040187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1"/>
            <a:ext cx="8229600" cy="1077218"/>
          </a:xfrm>
          <a:prstGeom prst="rect">
            <a:avLst/>
          </a:prstGeom>
          <a:solidFill>
            <a:srgbClr val="3333CC"/>
          </a:solidFill>
          <a:ln w="762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3200" i="1" dirty="0">
                <a:solidFill>
                  <a:schemeClr val="bg1"/>
                </a:solidFill>
                <a:latin typeface="Arial" pitchFamily="34" charset="0"/>
              </a:rPr>
              <a:t>An ARP request is broadcast; </a:t>
            </a:r>
            <a:br>
              <a:rPr lang="en-US" sz="3200" i="1" dirty="0">
                <a:solidFill>
                  <a:schemeClr val="bg1"/>
                </a:solidFill>
                <a:latin typeface="Arial" pitchFamily="34" charset="0"/>
              </a:rPr>
            </a:br>
            <a:r>
              <a:rPr lang="en-US" sz="3200" i="1" dirty="0">
                <a:solidFill>
                  <a:schemeClr val="bg1"/>
                </a:solidFill>
                <a:latin typeface="Arial" pitchFamily="34" charset="0"/>
              </a:rPr>
              <a:t>an ARP reply is </a:t>
            </a:r>
            <a:r>
              <a:rPr lang="en-US" sz="3200" i="1" dirty="0" err="1">
                <a:solidFill>
                  <a:schemeClr val="bg1"/>
                </a:solidFill>
                <a:latin typeface="Arial" pitchFamily="34" charset="0"/>
              </a:rPr>
              <a:t>unicast</a:t>
            </a:r>
            <a:r>
              <a:rPr lang="en-US" sz="3200" i="1" dirty="0">
                <a:solidFill>
                  <a:schemeClr val="bg1"/>
                </a:solidFill>
                <a:latin typeface="Arial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868362"/>
          </a:xfrm>
        </p:spPr>
        <p:txBody>
          <a:bodyPr>
            <a:normAutofit fontScale="90000"/>
          </a:bodyPr>
          <a:lstStyle/>
          <a:p>
            <a:r>
              <a:rPr lang="en-US" altLang="en-US" i="1" dirty="0" smtClean="0">
                <a:latin typeface="Times New Roman" pitchFamily="18" charset="0"/>
              </a:rPr>
              <a:t/>
            </a:r>
            <a:br>
              <a:rPr lang="en-US" altLang="en-US" i="1" dirty="0" smtClean="0">
                <a:latin typeface="Times New Roman" pitchFamily="18" charset="0"/>
              </a:rPr>
            </a:br>
            <a:r>
              <a:rPr lang="en-US" altLang="en-US" i="1" dirty="0" smtClean="0">
                <a:latin typeface="Times New Roman" pitchFamily="18" charset="0"/>
              </a:rPr>
              <a:t>Four cases using ARP</a:t>
            </a:r>
            <a:br>
              <a:rPr lang="en-US" altLang="en-US" i="1" dirty="0" smtClean="0">
                <a:latin typeface="Times New Roman" pitchFamily="18" charset="0"/>
              </a:rPr>
            </a:br>
            <a:endParaRPr lang="en-US" dirty="0"/>
          </a:p>
        </p:txBody>
      </p:sp>
      <p:pic>
        <p:nvPicPr>
          <p:cNvPr id="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1" y="1654672"/>
            <a:ext cx="3276599" cy="2151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651668"/>
            <a:ext cx="3581400" cy="221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114800"/>
            <a:ext cx="3025775" cy="219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4191000"/>
            <a:ext cx="2895600" cy="212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1235</Words>
  <Application>Microsoft Office PowerPoint</Application>
  <PresentationFormat>On-screen Show (4:3)</PresentationFormat>
  <Paragraphs>127</Paragraphs>
  <Slides>58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ARP, RARP,ICMP</vt:lpstr>
      <vt:lpstr>OBJECTIVES:</vt:lpstr>
      <vt:lpstr>Address Mapping</vt:lpstr>
      <vt:lpstr> Position of ARP in  TCP/IP protocol suite </vt:lpstr>
      <vt:lpstr>ARP operation </vt:lpstr>
      <vt:lpstr>ARP packet </vt:lpstr>
      <vt:lpstr>Encapsulation of ARP packet </vt:lpstr>
      <vt:lpstr>Slide 8</vt:lpstr>
      <vt:lpstr> Four cases using ARP </vt:lpstr>
      <vt:lpstr>ATM-ARP</vt:lpstr>
      <vt:lpstr>ATM-ARP PACKET</vt:lpstr>
      <vt:lpstr>Slide 12</vt:lpstr>
      <vt:lpstr>Slide 13</vt:lpstr>
      <vt:lpstr>Fig. Binding with PVC </vt:lpstr>
      <vt:lpstr>Slide 15</vt:lpstr>
      <vt:lpstr>Slide 16</vt:lpstr>
      <vt:lpstr>Slide 17</vt:lpstr>
      <vt:lpstr>Fig.:  LIS</vt:lpstr>
      <vt:lpstr>Slide 19</vt:lpstr>
      <vt:lpstr>ARP Package Components</vt:lpstr>
      <vt:lpstr>ARP components</vt:lpstr>
      <vt:lpstr>The Cache Table</vt:lpstr>
      <vt:lpstr>The Cache Table Contents</vt:lpstr>
      <vt:lpstr>The Cache Table Contents</vt:lpstr>
      <vt:lpstr>How Does the Cache Work?</vt:lpstr>
      <vt:lpstr>How Does the Cache Work?</vt:lpstr>
      <vt:lpstr>How Does the Cache Work?</vt:lpstr>
      <vt:lpstr>How Does the Cache Work?</vt:lpstr>
      <vt:lpstr>How Does the Cache Work?</vt:lpstr>
      <vt:lpstr>How Does the Cache Work?</vt:lpstr>
      <vt:lpstr>How Does the Cache Work?</vt:lpstr>
      <vt:lpstr>RARP</vt:lpstr>
      <vt:lpstr>RARP Operation</vt:lpstr>
      <vt:lpstr>RARP packet </vt:lpstr>
      <vt:lpstr>Encapsulation of RARP packet</vt:lpstr>
      <vt:lpstr>ICMP</vt:lpstr>
      <vt:lpstr>General format of ICMP messages</vt:lpstr>
      <vt:lpstr>Slide 38</vt:lpstr>
      <vt:lpstr>Error-reporting messages </vt:lpstr>
      <vt:lpstr> Important points about ICMP error messages: </vt:lpstr>
      <vt:lpstr>Contents of data field for the error messages</vt:lpstr>
      <vt:lpstr>Destination-unreachable format </vt:lpstr>
      <vt:lpstr>Slide 43</vt:lpstr>
      <vt:lpstr>Slide 44</vt:lpstr>
      <vt:lpstr>Source-quench format</vt:lpstr>
      <vt:lpstr>Slide 46</vt:lpstr>
      <vt:lpstr>Slide 47</vt:lpstr>
      <vt:lpstr>Slide 48</vt:lpstr>
      <vt:lpstr>Time-exceeded message format </vt:lpstr>
      <vt:lpstr>Slide 50</vt:lpstr>
      <vt:lpstr>Slide 51</vt:lpstr>
      <vt:lpstr>Parameter-problem message format </vt:lpstr>
      <vt:lpstr>Slide 53</vt:lpstr>
      <vt:lpstr>Redirection concept</vt:lpstr>
      <vt:lpstr>Query messages</vt:lpstr>
      <vt:lpstr> Encapsulation of ICMP query messages </vt:lpstr>
      <vt:lpstr>Example of checksum calculation</vt:lpstr>
      <vt:lpstr>Slide 58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ARP, RARP,ICMP</dc:title>
  <dc:creator>admin</dc:creator>
  <cp:lastModifiedBy>admin</cp:lastModifiedBy>
  <cp:revision>48</cp:revision>
  <dcterms:created xsi:type="dcterms:W3CDTF">2016-08-02T03:52:26Z</dcterms:created>
  <dcterms:modified xsi:type="dcterms:W3CDTF">2016-08-02T08:58:32Z</dcterms:modified>
</cp:coreProperties>
</file>