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62" r:id="rId5"/>
    <p:sldId id="259" r:id="rId6"/>
    <p:sldId id="260" r:id="rId7"/>
    <p:sldId id="261" r:id="rId8"/>
    <p:sldId id="263" r:id="rId9"/>
    <p:sldId id="264" r:id="rId10"/>
    <p:sldId id="265" r:id="rId11"/>
    <p:sldId id="266" r:id="rId12"/>
    <p:sldId id="267" r:id="rId13"/>
    <p:sldId id="268" r:id="rId14"/>
    <p:sldId id="269" r:id="rId15"/>
    <p:sldId id="271" r:id="rId16"/>
    <p:sldId id="273" r:id="rId17"/>
    <p:sldId id="275" r:id="rId18"/>
    <p:sldId id="276" r:id="rId19"/>
    <p:sldId id="277" r:id="rId20"/>
    <p:sldId id="278" r:id="rId21"/>
    <p:sldId id="279" r:id="rId22"/>
    <p:sldId id="280" r:id="rId23"/>
    <p:sldId id="281" r:id="rId24"/>
    <p:sldId id="282" r:id="rId25"/>
    <p:sldId id="283" r:id="rId26"/>
    <p:sldId id="284" r:id="rId27"/>
    <p:sldId id="28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89320C-49F0-4849-8C0D-C8FFAB010B44}" type="datetimeFigureOut">
              <a:rPr lang="en-US" smtClean="0"/>
              <a:t>8/22/2016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F52DF7-A828-4666-A2DD-B33F820976CC}" type="slidenum">
              <a:rPr lang="en-US" smtClean="0"/>
              <a:t>‹#›</a:t>
            </a:fld>
            <a:endParaRPr lang="en-US"/>
          </a:p>
        </p:txBody>
      </p:sp>
    </p:spTree>
    <p:extLst>
      <p:ext uri="{BB962C8B-B14F-4D97-AF65-F5344CB8AC3E}">
        <p14:creationId xmlns:p14="http://schemas.microsoft.com/office/powerpoint/2010/main" val="2495091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DF52DF7-A828-4666-A2DD-B33F820976CC}" type="slidenum">
              <a:rPr lang="en-US" smtClean="0"/>
              <a:t>15</a:t>
            </a:fld>
            <a:endParaRPr lang="en-US"/>
          </a:p>
        </p:txBody>
      </p:sp>
    </p:spTree>
    <p:extLst>
      <p:ext uri="{BB962C8B-B14F-4D97-AF65-F5344CB8AC3E}">
        <p14:creationId xmlns:p14="http://schemas.microsoft.com/office/powerpoint/2010/main" val="3719593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DF52DF7-A828-4666-A2DD-B33F820976CC}" type="slidenum">
              <a:rPr lang="en-US" smtClean="0"/>
              <a:t>17</a:t>
            </a:fld>
            <a:endParaRPr lang="en-US"/>
          </a:p>
        </p:txBody>
      </p:sp>
    </p:spTree>
    <p:extLst>
      <p:ext uri="{BB962C8B-B14F-4D97-AF65-F5344CB8AC3E}">
        <p14:creationId xmlns:p14="http://schemas.microsoft.com/office/powerpoint/2010/main" val="2025283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DF52DF7-A828-4666-A2DD-B33F820976CC}" type="slidenum">
              <a:rPr lang="en-US" smtClean="0"/>
              <a:t>18</a:t>
            </a:fld>
            <a:endParaRPr lang="en-US"/>
          </a:p>
        </p:txBody>
      </p:sp>
    </p:spTree>
    <p:extLst>
      <p:ext uri="{BB962C8B-B14F-4D97-AF65-F5344CB8AC3E}">
        <p14:creationId xmlns:p14="http://schemas.microsoft.com/office/powerpoint/2010/main" val="3733044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56EBA55-8C0C-4427-9D4F-11B73F5BEE33}" type="datetime1">
              <a:rPr lang="en-US" smtClean="0"/>
              <a:t>8/22/2016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9C01E6-B07A-4087-AA80-13CF11722995}" type="slidenum">
              <a:rPr lang="en-US" smtClean="0"/>
              <a:t>‹#›</a:t>
            </a:fld>
            <a:endParaRPr lang="en-US"/>
          </a:p>
        </p:txBody>
      </p:sp>
    </p:spTree>
    <p:extLst>
      <p:ext uri="{BB962C8B-B14F-4D97-AF65-F5344CB8AC3E}">
        <p14:creationId xmlns:p14="http://schemas.microsoft.com/office/powerpoint/2010/main" val="182536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EFF865-9A4C-4231-BA1B-670184868A39}" type="datetime1">
              <a:rPr lang="en-US" smtClean="0"/>
              <a:t>8/22/2016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9C01E6-B07A-4087-AA80-13CF11722995}" type="slidenum">
              <a:rPr lang="en-US" smtClean="0"/>
              <a:t>‹#›</a:t>
            </a:fld>
            <a:endParaRPr lang="en-US"/>
          </a:p>
        </p:txBody>
      </p:sp>
    </p:spTree>
    <p:extLst>
      <p:ext uri="{BB962C8B-B14F-4D97-AF65-F5344CB8AC3E}">
        <p14:creationId xmlns:p14="http://schemas.microsoft.com/office/powerpoint/2010/main" val="4053928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7911B0-29F4-4A9B-8A2D-ABB42595D214}" type="datetime1">
              <a:rPr lang="en-US" smtClean="0"/>
              <a:t>8/22/2016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9C01E6-B07A-4087-AA80-13CF11722995}" type="slidenum">
              <a:rPr lang="en-US" smtClean="0"/>
              <a:t>‹#›</a:t>
            </a:fld>
            <a:endParaRPr lang="en-US"/>
          </a:p>
        </p:txBody>
      </p:sp>
    </p:spTree>
    <p:extLst>
      <p:ext uri="{BB962C8B-B14F-4D97-AF65-F5344CB8AC3E}">
        <p14:creationId xmlns:p14="http://schemas.microsoft.com/office/powerpoint/2010/main" val="1429961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9812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Online Image Placeholder 3"/>
          <p:cNvSpPr>
            <a:spLocks noGrp="1"/>
          </p:cNvSpPr>
          <p:nvPr>
            <p:ph type="clipArt" sz="half" idx="2"/>
          </p:nvPr>
        </p:nvSpPr>
        <p:spPr>
          <a:xfrm>
            <a:off x="6197600" y="1981200"/>
            <a:ext cx="5080000" cy="4114800"/>
          </a:xfrm>
        </p:spPr>
        <p:txBody>
          <a:bodyPr/>
          <a:lstStyle/>
          <a:p>
            <a:endParaRPr lang="en-US"/>
          </a:p>
        </p:txBody>
      </p:sp>
      <p:sp>
        <p:nvSpPr>
          <p:cNvPr id="5" name="Date Placeholder 4"/>
          <p:cNvSpPr>
            <a:spLocks noGrp="1"/>
          </p:cNvSpPr>
          <p:nvPr>
            <p:ph type="dt" sz="half" idx="10"/>
          </p:nvPr>
        </p:nvSpPr>
        <p:spPr>
          <a:xfrm>
            <a:off x="914400" y="6248400"/>
            <a:ext cx="2540000" cy="457200"/>
          </a:xfrm>
        </p:spPr>
        <p:txBody>
          <a:bodyPr/>
          <a:lstStyle>
            <a:lvl1pPr>
              <a:defRPr/>
            </a:lvl1pPr>
          </a:lstStyle>
          <a:p>
            <a:fld id="{DB53F564-1148-44BE-AAE6-DC6342BE2F5B}" type="datetime1">
              <a:rPr lang="en-US" smtClean="0"/>
              <a:t>8/22/2016</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540000" cy="457200"/>
          </a:xfrm>
        </p:spPr>
        <p:txBody>
          <a:bodyPr/>
          <a:lstStyle>
            <a:lvl1pPr>
              <a:defRPr/>
            </a:lvl1pPr>
          </a:lstStyle>
          <a:p>
            <a:fld id="{3A3993B6-03A2-40B8-8158-C6CFF8B89FD2}" type="slidenum">
              <a:rPr lang="en-US"/>
              <a:pPr/>
              <a:t>‹#›</a:t>
            </a:fld>
            <a:endParaRPr lang="en-US"/>
          </a:p>
        </p:txBody>
      </p:sp>
    </p:spTree>
    <p:extLst>
      <p:ext uri="{BB962C8B-B14F-4D97-AF65-F5344CB8AC3E}">
        <p14:creationId xmlns:p14="http://schemas.microsoft.com/office/powerpoint/2010/main" val="3790379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B2AD92-E6E3-42D6-8630-9A4054E03318}" type="datetime1">
              <a:rPr lang="en-US" smtClean="0"/>
              <a:t>8/22/2016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9C01E6-B07A-4087-AA80-13CF11722995}" type="slidenum">
              <a:rPr lang="en-US" smtClean="0"/>
              <a:t>‹#›</a:t>
            </a:fld>
            <a:endParaRPr lang="en-US"/>
          </a:p>
        </p:txBody>
      </p:sp>
    </p:spTree>
    <p:extLst>
      <p:ext uri="{BB962C8B-B14F-4D97-AF65-F5344CB8AC3E}">
        <p14:creationId xmlns:p14="http://schemas.microsoft.com/office/powerpoint/2010/main" val="3570594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938E73-4B09-4DA3-8D26-234843138FE0}" type="datetime1">
              <a:rPr lang="en-US" smtClean="0"/>
              <a:t>8/22/2016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9C01E6-B07A-4087-AA80-13CF11722995}" type="slidenum">
              <a:rPr lang="en-US" smtClean="0"/>
              <a:t>‹#›</a:t>
            </a:fld>
            <a:endParaRPr lang="en-US"/>
          </a:p>
        </p:txBody>
      </p:sp>
    </p:spTree>
    <p:extLst>
      <p:ext uri="{BB962C8B-B14F-4D97-AF65-F5344CB8AC3E}">
        <p14:creationId xmlns:p14="http://schemas.microsoft.com/office/powerpoint/2010/main" val="6666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49B7EB-F2FB-42CB-A5C1-BC6C788016AF}" type="datetime1">
              <a:rPr lang="en-US" smtClean="0"/>
              <a:t>8/22/2016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9C01E6-B07A-4087-AA80-13CF11722995}" type="slidenum">
              <a:rPr lang="en-US" smtClean="0"/>
              <a:t>‹#›</a:t>
            </a:fld>
            <a:endParaRPr lang="en-US"/>
          </a:p>
        </p:txBody>
      </p:sp>
    </p:spTree>
    <p:extLst>
      <p:ext uri="{BB962C8B-B14F-4D97-AF65-F5344CB8AC3E}">
        <p14:creationId xmlns:p14="http://schemas.microsoft.com/office/powerpoint/2010/main" val="3337995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04F466-37B9-445D-B170-1BD998003B79}" type="datetime1">
              <a:rPr lang="en-US" smtClean="0"/>
              <a:t>8/22/2016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9C01E6-B07A-4087-AA80-13CF11722995}" type="slidenum">
              <a:rPr lang="en-US" smtClean="0"/>
              <a:t>‹#›</a:t>
            </a:fld>
            <a:endParaRPr lang="en-US"/>
          </a:p>
        </p:txBody>
      </p:sp>
    </p:spTree>
    <p:extLst>
      <p:ext uri="{BB962C8B-B14F-4D97-AF65-F5344CB8AC3E}">
        <p14:creationId xmlns:p14="http://schemas.microsoft.com/office/powerpoint/2010/main" val="1027905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C019BFA-894D-4174-9D1B-2DA6EF3EBB3A}" type="datetime1">
              <a:rPr lang="en-US" smtClean="0"/>
              <a:t>8/22/2016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9C01E6-B07A-4087-AA80-13CF11722995}" type="slidenum">
              <a:rPr lang="en-US" smtClean="0"/>
              <a:t>‹#›</a:t>
            </a:fld>
            <a:endParaRPr lang="en-US"/>
          </a:p>
        </p:txBody>
      </p:sp>
    </p:spTree>
    <p:extLst>
      <p:ext uri="{BB962C8B-B14F-4D97-AF65-F5344CB8AC3E}">
        <p14:creationId xmlns:p14="http://schemas.microsoft.com/office/powerpoint/2010/main" val="1268102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9BD3CC-E7DF-4316-8241-20AFA32BFC70}" type="datetime1">
              <a:rPr lang="en-US" smtClean="0"/>
              <a:t>8/22/2016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9C01E6-B07A-4087-AA80-13CF11722995}" type="slidenum">
              <a:rPr lang="en-US" smtClean="0"/>
              <a:t>‹#›</a:t>
            </a:fld>
            <a:endParaRPr lang="en-US"/>
          </a:p>
        </p:txBody>
      </p:sp>
    </p:spTree>
    <p:extLst>
      <p:ext uri="{BB962C8B-B14F-4D97-AF65-F5344CB8AC3E}">
        <p14:creationId xmlns:p14="http://schemas.microsoft.com/office/powerpoint/2010/main" val="4136112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5D5F4-5EE7-4B14-8C2F-357D050D46FE}" type="datetime1">
              <a:rPr lang="en-US" smtClean="0"/>
              <a:t>8/22/2016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9C01E6-B07A-4087-AA80-13CF11722995}" type="slidenum">
              <a:rPr lang="en-US" smtClean="0"/>
              <a:t>‹#›</a:t>
            </a:fld>
            <a:endParaRPr lang="en-US"/>
          </a:p>
        </p:txBody>
      </p:sp>
    </p:spTree>
    <p:extLst>
      <p:ext uri="{BB962C8B-B14F-4D97-AF65-F5344CB8AC3E}">
        <p14:creationId xmlns:p14="http://schemas.microsoft.com/office/powerpoint/2010/main" val="1547679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6E0DA2-19F3-4BEC-9198-6AD975F8ACD5}" type="datetime1">
              <a:rPr lang="en-US" smtClean="0"/>
              <a:t>8/22/2016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9C01E6-B07A-4087-AA80-13CF11722995}" type="slidenum">
              <a:rPr lang="en-US" smtClean="0"/>
              <a:t>‹#›</a:t>
            </a:fld>
            <a:endParaRPr lang="en-US"/>
          </a:p>
        </p:txBody>
      </p:sp>
    </p:spTree>
    <p:extLst>
      <p:ext uri="{BB962C8B-B14F-4D97-AF65-F5344CB8AC3E}">
        <p14:creationId xmlns:p14="http://schemas.microsoft.com/office/powerpoint/2010/main" val="959761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DDE6AE-5ECC-41C7-9573-2D1648426F44}" type="datetime1">
              <a:rPr lang="en-US" smtClean="0"/>
              <a:t>8/22/2016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9C01E6-B07A-4087-AA80-13CF11722995}" type="slidenum">
              <a:rPr lang="en-US" smtClean="0"/>
              <a:t>‹#›</a:t>
            </a:fld>
            <a:endParaRPr lang="en-US"/>
          </a:p>
        </p:txBody>
      </p:sp>
    </p:spTree>
    <p:extLst>
      <p:ext uri="{BB962C8B-B14F-4D97-AF65-F5344CB8AC3E}">
        <p14:creationId xmlns:p14="http://schemas.microsoft.com/office/powerpoint/2010/main" val="543017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5473" y="2928020"/>
            <a:ext cx="10515600" cy="1325563"/>
          </a:xfrm>
        </p:spPr>
        <p:txBody>
          <a:bodyPr>
            <a:normAutofit/>
          </a:bodyPr>
          <a:lstStyle/>
          <a:p>
            <a:pPr algn="ctr"/>
            <a:r>
              <a:rPr lang="en-US" sz="7200" b="1" dirty="0" smtClean="0"/>
              <a:t>MOSPF and PIM</a:t>
            </a:r>
            <a:endParaRPr lang="en-US" sz="7200" b="1" dirty="0"/>
          </a:p>
        </p:txBody>
      </p:sp>
    </p:spTree>
    <p:extLst>
      <p:ext uri="{BB962C8B-B14F-4D97-AF65-F5344CB8AC3E}">
        <p14:creationId xmlns:p14="http://schemas.microsoft.com/office/powerpoint/2010/main" val="2996916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MOSPF with Areas(5)</a:t>
            </a:r>
            <a:endParaRPr lang="en-US" dirty="0"/>
          </a:p>
        </p:txBody>
      </p:sp>
      <p:sp>
        <p:nvSpPr>
          <p:cNvPr id="3" name="Content Placeholder 2"/>
          <p:cNvSpPr>
            <a:spLocks noGrp="1"/>
          </p:cNvSpPr>
          <p:nvPr>
            <p:ph idx="1"/>
          </p:nvPr>
        </p:nvSpPr>
        <p:spPr/>
        <p:txBody>
          <a:bodyPr/>
          <a:lstStyle/>
          <a:p>
            <a:pPr>
              <a:spcBef>
                <a:spcPct val="40000"/>
              </a:spcBef>
            </a:pPr>
            <a:r>
              <a:rPr lang="en-US" altLang="zh-TW" dirty="0">
                <a:solidFill>
                  <a:schemeClr val="tx2"/>
                </a:solidFill>
              </a:rPr>
              <a:t>Data routing (</a:t>
            </a:r>
            <a:r>
              <a:rPr lang="en-US" altLang="zh-TW" dirty="0" err="1">
                <a:solidFill>
                  <a:schemeClr val="tx2"/>
                </a:solidFill>
              </a:rPr>
              <a:t>cont</a:t>
            </a:r>
            <a:r>
              <a:rPr lang="en-US" altLang="zh-TW" dirty="0">
                <a:solidFill>
                  <a:schemeClr val="tx2"/>
                </a:solidFill>
              </a:rPr>
              <a:t>)</a:t>
            </a:r>
          </a:p>
          <a:p>
            <a:pPr lvl="1">
              <a:spcBef>
                <a:spcPct val="40000"/>
              </a:spcBef>
              <a:buNone/>
            </a:pPr>
            <a:r>
              <a:rPr lang="en-US" altLang="zh-TW" dirty="0">
                <a:solidFill>
                  <a:srgbClr val="0000CC"/>
                </a:solidFill>
              </a:rPr>
              <a:t>3. </a:t>
            </a:r>
            <a:r>
              <a:rPr lang="en-US" altLang="zh-TW" dirty="0"/>
              <a:t>Destination areas</a:t>
            </a:r>
            <a:r>
              <a:rPr lang="en-US" altLang="zh-TW" dirty="0">
                <a:solidFill>
                  <a:srgbClr val="0000CC"/>
                </a:solidFill>
              </a:rPr>
              <a:t>: The corresponding multicast forwarder (e.g. RT7 in area 2) constructs the shortest path using the reverse cost to each network (with group members) in its own area.</a:t>
            </a:r>
          </a:p>
          <a:p>
            <a:endParaRPr lang="en-US" dirty="0"/>
          </a:p>
        </p:txBody>
      </p:sp>
    </p:spTree>
    <p:extLst>
      <p:ext uri="{BB962C8B-B14F-4D97-AF65-F5344CB8AC3E}">
        <p14:creationId xmlns:p14="http://schemas.microsoft.com/office/powerpoint/2010/main" val="2345484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內容版面配置區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676400" y="134938"/>
            <a:ext cx="6477000" cy="6570662"/>
          </a:xfrm>
          <a:prstGeom prst="rect">
            <a:avLst/>
          </a:prstGeom>
        </p:spPr>
      </p:pic>
    </p:spTree>
    <p:extLst>
      <p:ext uri="{BB962C8B-B14F-4D97-AF65-F5344CB8AC3E}">
        <p14:creationId xmlns:p14="http://schemas.microsoft.com/office/powerpoint/2010/main" val="939558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MOSPF Tree in Source Area</a:t>
            </a:r>
            <a:endParaRPr lang="en-US" dirty="0"/>
          </a:p>
        </p:txBody>
      </p:sp>
      <p:pic>
        <p:nvPicPr>
          <p:cNvPr id="3" name="Content Placeholder 2"/>
          <p:cNvPicPr>
            <a:picLocks noGrp="1" noChangeAspect="1"/>
          </p:cNvPicPr>
          <p:nvPr>
            <p:ph idx="1"/>
          </p:nvPr>
        </p:nvPicPr>
        <p:blipFill>
          <a:blip r:embed="rId2"/>
          <a:stretch>
            <a:fillRect/>
          </a:stretch>
        </p:blipFill>
        <p:spPr>
          <a:xfrm>
            <a:off x="3721994" y="2086377"/>
            <a:ext cx="4752305" cy="3196029"/>
          </a:xfrm>
          <a:prstGeom prst="rect">
            <a:avLst/>
          </a:prstGeom>
        </p:spPr>
      </p:pic>
    </p:spTree>
    <p:extLst>
      <p:ext uri="{BB962C8B-B14F-4D97-AF65-F5344CB8AC3E}">
        <p14:creationId xmlns:p14="http://schemas.microsoft.com/office/powerpoint/2010/main" val="2730625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TW" dirty="0"/>
              <a:t>MOSPF Tree in Backbone Area</a:t>
            </a:r>
            <a:endParaRPr lang="en-US" dirty="0"/>
          </a:p>
        </p:txBody>
      </p:sp>
      <p:pic>
        <p:nvPicPr>
          <p:cNvPr id="4" name="Content Placeholder 3"/>
          <p:cNvPicPr>
            <a:picLocks noGrp="1" noChangeAspect="1"/>
          </p:cNvPicPr>
          <p:nvPr>
            <p:ph idx="1"/>
          </p:nvPr>
        </p:nvPicPr>
        <p:blipFill>
          <a:blip r:embed="rId2"/>
          <a:stretch>
            <a:fillRect/>
          </a:stretch>
        </p:blipFill>
        <p:spPr>
          <a:xfrm>
            <a:off x="3567449" y="2220118"/>
            <a:ext cx="4476414" cy="4093347"/>
          </a:xfrm>
          <a:prstGeom prst="rect">
            <a:avLst/>
          </a:prstGeom>
        </p:spPr>
      </p:pic>
    </p:spTree>
    <p:extLst>
      <p:ext uri="{BB962C8B-B14F-4D97-AF65-F5344CB8AC3E}">
        <p14:creationId xmlns:p14="http://schemas.microsoft.com/office/powerpoint/2010/main" val="541186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zh-TW" dirty="0"/>
              <a:t>MOSPF Tree in Destination Area</a:t>
            </a:r>
            <a:endParaRPr lang="en-US" dirty="0"/>
          </a:p>
        </p:txBody>
      </p:sp>
      <p:pic>
        <p:nvPicPr>
          <p:cNvPr id="4" name="Content Placeholder 3"/>
          <p:cNvPicPr>
            <a:picLocks noGrp="1" noChangeAspect="1"/>
          </p:cNvPicPr>
          <p:nvPr>
            <p:ph idx="1"/>
          </p:nvPr>
        </p:nvPicPr>
        <p:blipFill>
          <a:blip r:embed="rId2"/>
          <a:stretch>
            <a:fillRect/>
          </a:stretch>
        </p:blipFill>
        <p:spPr>
          <a:xfrm>
            <a:off x="2235811" y="2624931"/>
            <a:ext cx="6551001" cy="3350866"/>
          </a:xfrm>
          <a:prstGeom prst="rect">
            <a:avLst/>
          </a:prstGeom>
        </p:spPr>
      </p:pic>
    </p:spTree>
    <p:extLst>
      <p:ext uri="{BB962C8B-B14F-4D97-AF65-F5344CB8AC3E}">
        <p14:creationId xmlns:p14="http://schemas.microsoft.com/office/powerpoint/2010/main" val="2814582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2209800" y="685800"/>
            <a:ext cx="7772400" cy="1143000"/>
          </a:xfrm>
        </p:spPr>
        <p:txBody>
          <a:bodyPr>
            <a:normAutofit fontScale="90000"/>
          </a:bodyPr>
          <a:lstStyle/>
          <a:p>
            <a:r>
              <a:rPr lang="en-US"/>
              <a:t>Protocol Independent Multicast (PIM)</a:t>
            </a:r>
          </a:p>
        </p:txBody>
      </p:sp>
      <p:sp>
        <p:nvSpPr>
          <p:cNvPr id="81923" name="Rectangle 3"/>
          <p:cNvSpPr>
            <a:spLocks noGrp="1" noChangeArrowheads="1"/>
          </p:cNvSpPr>
          <p:nvPr>
            <p:ph type="body" idx="1"/>
          </p:nvPr>
        </p:nvSpPr>
        <p:spPr>
          <a:xfrm>
            <a:off x="2209800" y="2286000"/>
            <a:ext cx="7772400" cy="4267200"/>
          </a:xfrm>
        </p:spPr>
        <p:txBody>
          <a:bodyPr/>
          <a:lstStyle/>
          <a:p>
            <a:r>
              <a:rPr lang="en-US" dirty="0" smtClean="0"/>
              <a:t>To </a:t>
            </a:r>
            <a:r>
              <a:rPr lang="en-US" dirty="0"/>
              <a:t>develop a scalable protocol independent of any particular unicast protocol</a:t>
            </a:r>
          </a:p>
          <a:p>
            <a:pPr lvl="1"/>
            <a:r>
              <a:rPr lang="en-US" dirty="0"/>
              <a:t>ANY unicast protocol to provide routing table </a:t>
            </a:r>
          </a:p>
          <a:p>
            <a:r>
              <a:rPr lang="en-US" dirty="0"/>
              <a:t>A router can switch between DM and SM depending on the group</a:t>
            </a:r>
          </a:p>
        </p:txBody>
      </p:sp>
    </p:spTree>
    <p:extLst>
      <p:ext uri="{BB962C8B-B14F-4D97-AF65-F5344CB8AC3E}">
        <p14:creationId xmlns:p14="http://schemas.microsoft.com/office/powerpoint/2010/main" val="3262315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2286000" y="381000"/>
            <a:ext cx="7772400" cy="609600"/>
          </a:xfrm>
        </p:spPr>
        <p:txBody>
          <a:bodyPr>
            <a:normAutofit fontScale="90000"/>
          </a:bodyPr>
          <a:lstStyle/>
          <a:p>
            <a:r>
              <a:rPr lang="en-US"/>
              <a:t>PIM Dense Mode</a:t>
            </a:r>
          </a:p>
        </p:txBody>
      </p:sp>
      <p:sp>
        <p:nvSpPr>
          <p:cNvPr id="82947" name="Rectangle 3"/>
          <p:cNvSpPr>
            <a:spLocks noGrp="1" noChangeArrowheads="1"/>
          </p:cNvSpPr>
          <p:nvPr>
            <p:ph type="body" idx="1"/>
          </p:nvPr>
        </p:nvSpPr>
        <p:spPr>
          <a:xfrm>
            <a:off x="2209800" y="1143000"/>
            <a:ext cx="7772400" cy="5334000"/>
          </a:xfrm>
        </p:spPr>
        <p:txBody>
          <a:bodyPr/>
          <a:lstStyle/>
          <a:p>
            <a:r>
              <a:rPr lang="en-US"/>
              <a:t>Deployed in resource rich environments</a:t>
            </a:r>
          </a:p>
          <a:p>
            <a:r>
              <a:rPr lang="en-US"/>
              <a:t>RPM Algorithm</a:t>
            </a:r>
          </a:p>
          <a:p>
            <a:pPr lvl="1"/>
            <a:r>
              <a:rPr lang="en-US"/>
              <a:t>Similar to DVMRP</a:t>
            </a:r>
          </a:p>
          <a:p>
            <a:r>
              <a:rPr lang="en-US"/>
              <a:t>Algorithm</a:t>
            </a:r>
          </a:p>
          <a:p>
            <a:pPr lvl="1"/>
            <a:r>
              <a:rPr lang="en-US"/>
              <a:t>A datagram is forwarded if the arriving interface is the shortest path back to the source</a:t>
            </a:r>
          </a:p>
          <a:p>
            <a:pPr lvl="1"/>
            <a:r>
              <a:rPr lang="en-US"/>
              <a:t>Datagram forwarded on all outgoing interfaces initially</a:t>
            </a:r>
          </a:p>
          <a:p>
            <a:pPr lvl="1"/>
            <a:r>
              <a:rPr lang="en-US"/>
              <a:t>Create forwarding cache entry</a:t>
            </a:r>
          </a:p>
          <a:p>
            <a:pPr lvl="1"/>
            <a:r>
              <a:rPr lang="en-US"/>
              <a:t>Prune and graft messages used to prune the tree</a:t>
            </a:r>
          </a:p>
        </p:txBody>
      </p:sp>
    </p:spTree>
    <p:extLst>
      <p:ext uri="{BB962C8B-B14F-4D97-AF65-F5344CB8AC3E}">
        <p14:creationId xmlns:p14="http://schemas.microsoft.com/office/powerpoint/2010/main" val="1428763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type="body" idx="1"/>
          </p:nvPr>
        </p:nvSpPr>
        <p:spPr>
          <a:xfrm>
            <a:off x="2209800" y="304800"/>
            <a:ext cx="7772400" cy="6172200"/>
          </a:xfrm>
        </p:spPr>
        <p:txBody>
          <a:bodyPr/>
          <a:lstStyle/>
          <a:p>
            <a:r>
              <a:rPr lang="en-US" dirty="0"/>
              <a:t>Leaf Network Detection</a:t>
            </a:r>
          </a:p>
          <a:p>
            <a:pPr lvl="1"/>
            <a:r>
              <a:rPr lang="en-US" dirty="0"/>
              <a:t>Absence of PIM Hello messages</a:t>
            </a:r>
          </a:p>
          <a:p>
            <a:pPr lvl="1"/>
            <a:r>
              <a:rPr lang="en-US" dirty="0"/>
              <a:t>No host membership reports</a:t>
            </a:r>
          </a:p>
          <a:p>
            <a:r>
              <a:rPr lang="en-US" dirty="0"/>
              <a:t>Pruning on a Multi-access LAN </a:t>
            </a:r>
          </a:p>
          <a:p>
            <a:pPr lvl="1"/>
            <a:r>
              <a:rPr lang="en-US" dirty="0"/>
              <a:t>A prune is sent upstream when the outgoing interface list is empty</a:t>
            </a:r>
          </a:p>
          <a:p>
            <a:pPr lvl="1"/>
            <a:r>
              <a:rPr lang="en-US" dirty="0"/>
              <a:t>Upstream router schedules the interface for deletion (Delay 3 sec)</a:t>
            </a:r>
          </a:p>
          <a:p>
            <a:pPr lvl="1"/>
            <a:r>
              <a:rPr lang="en-US" dirty="0"/>
              <a:t>Any other routers on the LAN that depend on the upstream router send a PIM-Join</a:t>
            </a:r>
          </a:p>
          <a:p>
            <a:pPr lvl="2"/>
            <a:r>
              <a:rPr lang="en-US" dirty="0"/>
              <a:t>Deletion request of interface cancelled</a:t>
            </a:r>
          </a:p>
          <a:p>
            <a:pPr lvl="2"/>
            <a:r>
              <a:rPr lang="en-US" dirty="0"/>
              <a:t>Randomly delay Join message to reduce traffic</a:t>
            </a:r>
          </a:p>
          <a:p>
            <a:pPr lvl="1"/>
            <a:r>
              <a:rPr lang="en-US" dirty="0"/>
              <a:t>Prunes are flushed periodically</a:t>
            </a:r>
          </a:p>
        </p:txBody>
      </p:sp>
    </p:spTree>
    <p:extLst>
      <p:ext uri="{BB962C8B-B14F-4D97-AF65-F5344CB8AC3E}">
        <p14:creationId xmlns:p14="http://schemas.microsoft.com/office/powerpoint/2010/main" val="2940821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type="body" idx="1"/>
          </p:nvPr>
        </p:nvSpPr>
        <p:spPr>
          <a:xfrm>
            <a:off x="2209800" y="685800"/>
            <a:ext cx="7772400" cy="5486400"/>
          </a:xfrm>
        </p:spPr>
        <p:txBody>
          <a:bodyPr/>
          <a:lstStyle/>
          <a:p>
            <a:r>
              <a:rPr lang="en-US"/>
              <a:t>Graft and Graft ACKs</a:t>
            </a:r>
          </a:p>
          <a:p>
            <a:r>
              <a:rPr lang="en-US"/>
              <a:t>Designated Router in Multi-access LANs</a:t>
            </a:r>
          </a:p>
          <a:p>
            <a:pPr lvl="1"/>
            <a:r>
              <a:rPr lang="en-US"/>
              <a:t>Highest IP address router as seen in “Hello”</a:t>
            </a:r>
          </a:p>
          <a:p>
            <a:r>
              <a:rPr lang="en-US"/>
              <a:t>Assert Messages</a:t>
            </a:r>
          </a:p>
          <a:p>
            <a:pPr lvl="1"/>
            <a:r>
              <a:rPr lang="en-US"/>
              <a:t>When duplicate packets arrive on a multi-access LAN</a:t>
            </a:r>
          </a:p>
          <a:p>
            <a:pPr lvl="1"/>
            <a:r>
              <a:rPr lang="en-US"/>
              <a:t>Send Assert with metric for that source</a:t>
            </a:r>
          </a:p>
          <a:p>
            <a:pPr lvl="1"/>
            <a:r>
              <a:rPr lang="en-US"/>
              <a:t>Choose router with lower metric</a:t>
            </a:r>
          </a:p>
          <a:p>
            <a:pPr lvl="1"/>
            <a:r>
              <a:rPr lang="en-US"/>
              <a:t>Equal metrics, higher IP address prevails</a:t>
            </a:r>
          </a:p>
          <a:p>
            <a:pPr lvl="1"/>
            <a:r>
              <a:rPr lang="en-US"/>
              <a:t>Modify upstream and downstream neighbors	</a:t>
            </a:r>
          </a:p>
          <a:p>
            <a:endParaRPr lang="en-US"/>
          </a:p>
          <a:p>
            <a:endParaRPr lang="en-US"/>
          </a:p>
        </p:txBody>
      </p:sp>
    </p:spTree>
    <p:extLst>
      <p:ext uri="{BB962C8B-B14F-4D97-AF65-F5344CB8AC3E}">
        <p14:creationId xmlns:p14="http://schemas.microsoft.com/office/powerpoint/2010/main" val="1254068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5" name="Rectangle 5"/>
          <p:cNvSpPr>
            <a:spLocks noGrp="1" noChangeArrowheads="1"/>
          </p:cNvSpPr>
          <p:nvPr>
            <p:ph type="title"/>
          </p:nvPr>
        </p:nvSpPr>
        <p:spPr>
          <a:xfrm>
            <a:off x="2209800" y="304800"/>
            <a:ext cx="7772400" cy="685800"/>
          </a:xfrm>
        </p:spPr>
        <p:txBody>
          <a:bodyPr>
            <a:normAutofit fontScale="90000"/>
          </a:bodyPr>
          <a:lstStyle/>
          <a:p>
            <a:r>
              <a:rPr lang="en-US"/>
              <a:t>Sparse - Mode</a:t>
            </a:r>
          </a:p>
        </p:txBody>
      </p:sp>
      <p:sp>
        <p:nvSpPr>
          <p:cNvPr id="102406" name="Rectangle 6"/>
          <p:cNvSpPr>
            <a:spLocks noGrp="1" noChangeArrowheads="1"/>
          </p:cNvSpPr>
          <p:nvPr>
            <p:ph type="body" idx="1"/>
          </p:nvPr>
        </p:nvSpPr>
        <p:spPr>
          <a:xfrm>
            <a:off x="2057400" y="1219200"/>
            <a:ext cx="7772400" cy="4114800"/>
          </a:xfrm>
        </p:spPr>
        <p:txBody>
          <a:bodyPr>
            <a:normAutofit lnSpcReduction="10000"/>
          </a:bodyPr>
          <a:lstStyle/>
          <a:p>
            <a:r>
              <a:rPr lang="en-US"/>
              <a:t>PIM-SM, CBT</a:t>
            </a:r>
          </a:p>
          <a:p>
            <a:r>
              <a:rPr lang="en-US"/>
              <a:t>Assumptions</a:t>
            </a:r>
          </a:p>
          <a:p>
            <a:pPr lvl="1"/>
            <a:r>
              <a:rPr lang="en-US"/>
              <a:t> group members are sparsely distributed throughout the network</a:t>
            </a:r>
          </a:p>
          <a:p>
            <a:pPr lvl="1"/>
            <a:r>
              <a:rPr lang="en-US"/>
              <a:t>BW not widely available</a:t>
            </a:r>
          </a:p>
          <a:p>
            <a:r>
              <a:rPr lang="en-US"/>
              <a:t>Receiver initiated construction of the spanning tree</a:t>
            </a:r>
          </a:p>
          <a:p>
            <a:pPr lvl="2"/>
            <a:r>
              <a:rPr lang="en-US"/>
              <a:t>Limit multicast traffic and hence improve scalability</a:t>
            </a:r>
          </a:p>
          <a:p>
            <a:r>
              <a:rPr lang="en-US"/>
              <a:t>Define a Rendezvous Point (RP) and build the multicast tree around it</a:t>
            </a:r>
          </a:p>
        </p:txBody>
      </p:sp>
    </p:spTree>
    <p:extLst>
      <p:ext uri="{BB962C8B-B14F-4D97-AF65-F5344CB8AC3E}">
        <p14:creationId xmlns:p14="http://schemas.microsoft.com/office/powerpoint/2010/main" val="2518841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i="1" dirty="0" smtClean="0">
                <a:latin typeface="Times New Roman" panose="02020603050405020304" pitchFamily="18" charset="0"/>
              </a:rPr>
              <a:t>Taxonomy of common multicast protocols</a:t>
            </a:r>
            <a:endParaRPr lang="en-US" dirty="0"/>
          </a:p>
        </p:txBody>
      </p:sp>
      <p:pic>
        <p:nvPicPr>
          <p:cNvPr id="4" name="Picture 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304262"/>
            <a:ext cx="10515600" cy="3394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4536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ChangeArrowheads="1"/>
          </p:cNvSpPr>
          <p:nvPr>
            <p:ph type="body" idx="1"/>
          </p:nvPr>
        </p:nvSpPr>
        <p:spPr>
          <a:xfrm>
            <a:off x="2209800" y="152400"/>
            <a:ext cx="7772400" cy="6096000"/>
          </a:xfrm>
        </p:spPr>
        <p:txBody>
          <a:bodyPr/>
          <a:lstStyle/>
          <a:p>
            <a:r>
              <a:rPr lang="en-US"/>
              <a:t>Algorithm</a:t>
            </a:r>
          </a:p>
          <a:p>
            <a:pPr lvl="1"/>
            <a:r>
              <a:rPr lang="en-US"/>
              <a:t>Sender sends data to the RP</a:t>
            </a:r>
          </a:p>
          <a:p>
            <a:pPr lvl="1"/>
            <a:r>
              <a:rPr lang="en-US"/>
              <a:t>Receivers JOIN the RP tree</a:t>
            </a:r>
          </a:p>
          <a:p>
            <a:r>
              <a:rPr lang="en-US"/>
              <a:t>Difference from DM</a:t>
            </a:r>
          </a:p>
          <a:p>
            <a:pPr lvl="1"/>
            <a:r>
              <a:rPr lang="en-US"/>
              <a:t>Receiver initiated vs Data Driven </a:t>
            </a:r>
          </a:p>
          <a:p>
            <a:pPr lvl="1"/>
            <a:r>
              <a:rPr lang="en-US"/>
              <a:t>SM routers maintain state info ( Primary RP)</a:t>
            </a:r>
          </a:p>
          <a:p>
            <a:r>
              <a:rPr lang="en-US"/>
              <a:t>Advantages</a:t>
            </a:r>
          </a:p>
          <a:p>
            <a:pPr lvl="1"/>
            <a:r>
              <a:rPr lang="en-US"/>
              <a:t>Conserve network resources</a:t>
            </a:r>
          </a:p>
          <a:p>
            <a:pPr lvl="1"/>
            <a:r>
              <a:rPr lang="en-US"/>
              <a:t>Decreased amount of info in routers</a:t>
            </a:r>
          </a:p>
          <a:p>
            <a:r>
              <a:rPr lang="en-US"/>
              <a:t>Disadvantages</a:t>
            </a:r>
          </a:p>
          <a:p>
            <a:pPr lvl="1"/>
            <a:r>
              <a:rPr lang="en-US"/>
              <a:t>Concentration of traffic around RP</a:t>
            </a:r>
          </a:p>
          <a:p>
            <a:pPr lvl="1"/>
            <a:r>
              <a:rPr lang="en-US"/>
              <a:t>Sub-optimal trees increase Latency</a:t>
            </a:r>
          </a:p>
          <a:p>
            <a:endParaRPr lang="en-US"/>
          </a:p>
        </p:txBody>
      </p:sp>
    </p:spTree>
    <p:extLst>
      <p:ext uri="{BB962C8B-B14F-4D97-AF65-F5344CB8AC3E}">
        <p14:creationId xmlns:p14="http://schemas.microsoft.com/office/powerpoint/2010/main" val="200207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2209800" y="0"/>
            <a:ext cx="7772400" cy="762000"/>
          </a:xfrm>
        </p:spPr>
        <p:txBody>
          <a:bodyPr/>
          <a:lstStyle/>
          <a:p>
            <a:r>
              <a:rPr lang="en-US"/>
              <a:t>PIM Sparse Mode</a:t>
            </a:r>
          </a:p>
        </p:txBody>
      </p:sp>
      <p:sp>
        <p:nvSpPr>
          <p:cNvPr id="87043" name="Rectangle 3"/>
          <p:cNvSpPr>
            <a:spLocks noGrp="1" noChangeArrowheads="1"/>
          </p:cNvSpPr>
          <p:nvPr>
            <p:ph type="body" sz="half" idx="1"/>
          </p:nvPr>
        </p:nvSpPr>
        <p:spPr>
          <a:xfrm>
            <a:off x="1905000" y="1447800"/>
            <a:ext cx="3810000" cy="4114800"/>
          </a:xfrm>
        </p:spPr>
        <p:txBody>
          <a:bodyPr>
            <a:normAutofit lnSpcReduction="10000"/>
          </a:bodyPr>
          <a:lstStyle/>
          <a:p>
            <a:r>
              <a:rPr lang="en-US"/>
              <a:t>Independent of particular unicast routing protocol</a:t>
            </a:r>
          </a:p>
          <a:p>
            <a:r>
              <a:rPr lang="en-US"/>
              <a:t>Algorithm</a:t>
            </a:r>
          </a:p>
          <a:p>
            <a:pPr lvl="1"/>
            <a:r>
              <a:rPr lang="en-US"/>
              <a:t>Senders send data to the RP</a:t>
            </a:r>
          </a:p>
          <a:p>
            <a:pPr lvl="1"/>
            <a:r>
              <a:rPr lang="en-US"/>
              <a:t>Receivers JOIN the tree</a:t>
            </a:r>
          </a:p>
          <a:p>
            <a:pPr lvl="1"/>
            <a:r>
              <a:rPr lang="en-US"/>
              <a:t>Unwanted branches pruned</a:t>
            </a:r>
          </a:p>
          <a:p>
            <a:pPr lvl="1"/>
            <a:r>
              <a:rPr lang="en-US"/>
              <a:t>Receivers can switch trees</a:t>
            </a:r>
          </a:p>
        </p:txBody>
      </p:sp>
      <p:grpSp>
        <p:nvGrpSpPr>
          <p:cNvPr id="87046" name="Group 6"/>
          <p:cNvGrpSpPr>
            <a:grpSpLocks/>
          </p:cNvGrpSpPr>
          <p:nvPr/>
        </p:nvGrpSpPr>
        <p:grpSpPr bwMode="auto">
          <a:xfrm>
            <a:off x="5791201" y="1981200"/>
            <a:ext cx="4549775" cy="3767138"/>
            <a:chOff x="528" y="768"/>
            <a:chExt cx="2866" cy="2373"/>
          </a:xfrm>
        </p:grpSpPr>
        <p:sp>
          <p:nvSpPr>
            <p:cNvPr id="87047" name="Oval 7"/>
            <p:cNvSpPr>
              <a:spLocks noChangeArrowheads="1"/>
            </p:cNvSpPr>
            <p:nvPr/>
          </p:nvSpPr>
          <p:spPr bwMode="auto">
            <a:xfrm>
              <a:off x="672" y="2544"/>
              <a:ext cx="192"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48" name="Line 8"/>
            <p:cNvSpPr>
              <a:spLocks noChangeShapeType="1"/>
            </p:cNvSpPr>
            <p:nvPr/>
          </p:nvSpPr>
          <p:spPr bwMode="auto">
            <a:xfrm>
              <a:off x="768" y="2688"/>
              <a:ext cx="0"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49" name="Line 9"/>
            <p:cNvSpPr>
              <a:spLocks noChangeShapeType="1"/>
            </p:cNvSpPr>
            <p:nvPr/>
          </p:nvSpPr>
          <p:spPr bwMode="auto">
            <a:xfrm>
              <a:off x="624" y="2832"/>
              <a:ext cx="2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50" name="Line 10"/>
            <p:cNvSpPr>
              <a:spLocks noChangeShapeType="1"/>
            </p:cNvSpPr>
            <p:nvPr/>
          </p:nvSpPr>
          <p:spPr bwMode="auto">
            <a:xfrm>
              <a:off x="864" y="2832"/>
              <a:ext cx="0" cy="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51" name="Text Box 11"/>
            <p:cNvSpPr txBox="1">
              <a:spLocks noChangeArrowheads="1"/>
            </p:cNvSpPr>
            <p:nvPr/>
          </p:nvSpPr>
          <p:spPr bwMode="auto">
            <a:xfrm>
              <a:off x="768" y="2928"/>
              <a:ext cx="189"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R</a:t>
              </a:r>
              <a:endParaRPr lang="en-US"/>
            </a:p>
          </p:txBody>
        </p:sp>
        <p:grpSp>
          <p:nvGrpSpPr>
            <p:cNvPr id="87052" name="Group 12"/>
            <p:cNvGrpSpPr>
              <a:grpSpLocks/>
            </p:cNvGrpSpPr>
            <p:nvPr/>
          </p:nvGrpSpPr>
          <p:grpSpPr bwMode="auto">
            <a:xfrm>
              <a:off x="1008" y="2544"/>
              <a:ext cx="333" cy="597"/>
              <a:chOff x="624" y="2544"/>
              <a:chExt cx="333" cy="597"/>
            </a:xfrm>
          </p:grpSpPr>
          <p:sp>
            <p:nvSpPr>
              <p:cNvPr id="87053" name="Oval 13"/>
              <p:cNvSpPr>
                <a:spLocks noChangeArrowheads="1"/>
              </p:cNvSpPr>
              <p:nvPr/>
            </p:nvSpPr>
            <p:spPr bwMode="auto">
              <a:xfrm>
                <a:off x="672" y="2544"/>
                <a:ext cx="192"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54" name="Line 14"/>
              <p:cNvSpPr>
                <a:spLocks noChangeShapeType="1"/>
              </p:cNvSpPr>
              <p:nvPr/>
            </p:nvSpPr>
            <p:spPr bwMode="auto">
              <a:xfrm>
                <a:off x="768" y="2688"/>
                <a:ext cx="0"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55" name="Line 15"/>
              <p:cNvSpPr>
                <a:spLocks noChangeShapeType="1"/>
              </p:cNvSpPr>
              <p:nvPr/>
            </p:nvSpPr>
            <p:spPr bwMode="auto">
              <a:xfrm>
                <a:off x="624" y="2832"/>
                <a:ext cx="2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56" name="Line 16"/>
              <p:cNvSpPr>
                <a:spLocks noChangeShapeType="1"/>
              </p:cNvSpPr>
              <p:nvPr/>
            </p:nvSpPr>
            <p:spPr bwMode="auto">
              <a:xfrm>
                <a:off x="864" y="2832"/>
                <a:ext cx="0" cy="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57" name="Text Box 17"/>
              <p:cNvSpPr txBox="1">
                <a:spLocks noChangeArrowheads="1"/>
              </p:cNvSpPr>
              <p:nvPr/>
            </p:nvSpPr>
            <p:spPr bwMode="auto">
              <a:xfrm>
                <a:off x="768" y="2928"/>
                <a:ext cx="189"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R</a:t>
                </a:r>
                <a:endParaRPr lang="en-US"/>
              </a:p>
            </p:txBody>
          </p:sp>
        </p:grpSp>
        <p:grpSp>
          <p:nvGrpSpPr>
            <p:cNvPr id="87058" name="Group 18"/>
            <p:cNvGrpSpPr>
              <a:grpSpLocks/>
            </p:cNvGrpSpPr>
            <p:nvPr/>
          </p:nvGrpSpPr>
          <p:grpSpPr bwMode="auto">
            <a:xfrm>
              <a:off x="1392" y="2544"/>
              <a:ext cx="333" cy="597"/>
              <a:chOff x="624" y="2544"/>
              <a:chExt cx="333" cy="597"/>
            </a:xfrm>
          </p:grpSpPr>
          <p:sp>
            <p:nvSpPr>
              <p:cNvPr id="87059" name="Oval 19"/>
              <p:cNvSpPr>
                <a:spLocks noChangeArrowheads="1"/>
              </p:cNvSpPr>
              <p:nvPr/>
            </p:nvSpPr>
            <p:spPr bwMode="auto">
              <a:xfrm>
                <a:off x="672" y="2544"/>
                <a:ext cx="192"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60" name="Line 20"/>
              <p:cNvSpPr>
                <a:spLocks noChangeShapeType="1"/>
              </p:cNvSpPr>
              <p:nvPr/>
            </p:nvSpPr>
            <p:spPr bwMode="auto">
              <a:xfrm>
                <a:off x="768" y="2688"/>
                <a:ext cx="0"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61" name="Line 21"/>
              <p:cNvSpPr>
                <a:spLocks noChangeShapeType="1"/>
              </p:cNvSpPr>
              <p:nvPr/>
            </p:nvSpPr>
            <p:spPr bwMode="auto">
              <a:xfrm>
                <a:off x="624" y="2832"/>
                <a:ext cx="2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62" name="Line 22"/>
              <p:cNvSpPr>
                <a:spLocks noChangeShapeType="1"/>
              </p:cNvSpPr>
              <p:nvPr/>
            </p:nvSpPr>
            <p:spPr bwMode="auto">
              <a:xfrm>
                <a:off x="864" y="2832"/>
                <a:ext cx="0" cy="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63" name="Text Box 23"/>
              <p:cNvSpPr txBox="1">
                <a:spLocks noChangeArrowheads="1"/>
              </p:cNvSpPr>
              <p:nvPr/>
            </p:nvSpPr>
            <p:spPr bwMode="auto">
              <a:xfrm>
                <a:off x="768" y="2928"/>
                <a:ext cx="189"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R</a:t>
                </a:r>
                <a:endParaRPr lang="en-US"/>
              </a:p>
            </p:txBody>
          </p:sp>
        </p:grpSp>
        <p:grpSp>
          <p:nvGrpSpPr>
            <p:cNvPr id="87064" name="Group 24"/>
            <p:cNvGrpSpPr>
              <a:grpSpLocks/>
            </p:cNvGrpSpPr>
            <p:nvPr/>
          </p:nvGrpSpPr>
          <p:grpSpPr bwMode="auto">
            <a:xfrm>
              <a:off x="1776" y="2544"/>
              <a:ext cx="333" cy="597"/>
              <a:chOff x="624" y="2544"/>
              <a:chExt cx="333" cy="597"/>
            </a:xfrm>
          </p:grpSpPr>
          <p:sp>
            <p:nvSpPr>
              <p:cNvPr id="87065" name="Oval 25"/>
              <p:cNvSpPr>
                <a:spLocks noChangeArrowheads="1"/>
              </p:cNvSpPr>
              <p:nvPr/>
            </p:nvSpPr>
            <p:spPr bwMode="auto">
              <a:xfrm>
                <a:off x="672" y="2544"/>
                <a:ext cx="192"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66" name="Line 26"/>
              <p:cNvSpPr>
                <a:spLocks noChangeShapeType="1"/>
              </p:cNvSpPr>
              <p:nvPr/>
            </p:nvSpPr>
            <p:spPr bwMode="auto">
              <a:xfrm>
                <a:off x="768" y="2688"/>
                <a:ext cx="0"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67" name="Line 27"/>
              <p:cNvSpPr>
                <a:spLocks noChangeShapeType="1"/>
              </p:cNvSpPr>
              <p:nvPr/>
            </p:nvSpPr>
            <p:spPr bwMode="auto">
              <a:xfrm>
                <a:off x="624" y="2832"/>
                <a:ext cx="2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68" name="Line 28"/>
              <p:cNvSpPr>
                <a:spLocks noChangeShapeType="1"/>
              </p:cNvSpPr>
              <p:nvPr/>
            </p:nvSpPr>
            <p:spPr bwMode="auto">
              <a:xfrm>
                <a:off x="864" y="2832"/>
                <a:ext cx="0" cy="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69" name="Text Box 29"/>
              <p:cNvSpPr txBox="1">
                <a:spLocks noChangeArrowheads="1"/>
              </p:cNvSpPr>
              <p:nvPr/>
            </p:nvSpPr>
            <p:spPr bwMode="auto">
              <a:xfrm>
                <a:off x="768" y="2928"/>
                <a:ext cx="189"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R</a:t>
                </a:r>
                <a:endParaRPr lang="en-US"/>
              </a:p>
            </p:txBody>
          </p:sp>
        </p:grpSp>
        <p:grpSp>
          <p:nvGrpSpPr>
            <p:cNvPr id="87070" name="Group 30"/>
            <p:cNvGrpSpPr>
              <a:grpSpLocks/>
            </p:cNvGrpSpPr>
            <p:nvPr/>
          </p:nvGrpSpPr>
          <p:grpSpPr bwMode="auto">
            <a:xfrm>
              <a:off x="2160" y="2544"/>
              <a:ext cx="333" cy="597"/>
              <a:chOff x="624" y="2544"/>
              <a:chExt cx="333" cy="597"/>
            </a:xfrm>
          </p:grpSpPr>
          <p:sp>
            <p:nvSpPr>
              <p:cNvPr id="87071" name="Oval 31"/>
              <p:cNvSpPr>
                <a:spLocks noChangeArrowheads="1"/>
              </p:cNvSpPr>
              <p:nvPr/>
            </p:nvSpPr>
            <p:spPr bwMode="auto">
              <a:xfrm>
                <a:off x="672" y="2544"/>
                <a:ext cx="192"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72" name="Line 32"/>
              <p:cNvSpPr>
                <a:spLocks noChangeShapeType="1"/>
              </p:cNvSpPr>
              <p:nvPr/>
            </p:nvSpPr>
            <p:spPr bwMode="auto">
              <a:xfrm>
                <a:off x="768" y="2688"/>
                <a:ext cx="0"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73" name="Line 33"/>
              <p:cNvSpPr>
                <a:spLocks noChangeShapeType="1"/>
              </p:cNvSpPr>
              <p:nvPr/>
            </p:nvSpPr>
            <p:spPr bwMode="auto">
              <a:xfrm>
                <a:off x="624" y="2832"/>
                <a:ext cx="2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74" name="Line 34"/>
              <p:cNvSpPr>
                <a:spLocks noChangeShapeType="1"/>
              </p:cNvSpPr>
              <p:nvPr/>
            </p:nvSpPr>
            <p:spPr bwMode="auto">
              <a:xfrm>
                <a:off x="864" y="2832"/>
                <a:ext cx="0" cy="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75" name="Text Box 35"/>
              <p:cNvSpPr txBox="1">
                <a:spLocks noChangeArrowheads="1"/>
              </p:cNvSpPr>
              <p:nvPr/>
            </p:nvSpPr>
            <p:spPr bwMode="auto">
              <a:xfrm>
                <a:off x="768" y="2928"/>
                <a:ext cx="189"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R</a:t>
                </a:r>
                <a:endParaRPr lang="en-US"/>
              </a:p>
            </p:txBody>
          </p:sp>
        </p:grpSp>
        <p:grpSp>
          <p:nvGrpSpPr>
            <p:cNvPr id="87076" name="Group 36"/>
            <p:cNvGrpSpPr>
              <a:grpSpLocks/>
            </p:cNvGrpSpPr>
            <p:nvPr/>
          </p:nvGrpSpPr>
          <p:grpSpPr bwMode="auto">
            <a:xfrm>
              <a:off x="2544" y="2544"/>
              <a:ext cx="333" cy="597"/>
              <a:chOff x="624" y="2544"/>
              <a:chExt cx="333" cy="597"/>
            </a:xfrm>
          </p:grpSpPr>
          <p:sp>
            <p:nvSpPr>
              <p:cNvPr id="87077" name="Oval 37"/>
              <p:cNvSpPr>
                <a:spLocks noChangeArrowheads="1"/>
              </p:cNvSpPr>
              <p:nvPr/>
            </p:nvSpPr>
            <p:spPr bwMode="auto">
              <a:xfrm>
                <a:off x="672" y="2544"/>
                <a:ext cx="192"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78" name="Line 38"/>
              <p:cNvSpPr>
                <a:spLocks noChangeShapeType="1"/>
              </p:cNvSpPr>
              <p:nvPr/>
            </p:nvSpPr>
            <p:spPr bwMode="auto">
              <a:xfrm>
                <a:off x="768" y="2688"/>
                <a:ext cx="0"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79" name="Line 39"/>
              <p:cNvSpPr>
                <a:spLocks noChangeShapeType="1"/>
              </p:cNvSpPr>
              <p:nvPr/>
            </p:nvSpPr>
            <p:spPr bwMode="auto">
              <a:xfrm>
                <a:off x="624" y="2832"/>
                <a:ext cx="2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80" name="Line 40"/>
              <p:cNvSpPr>
                <a:spLocks noChangeShapeType="1"/>
              </p:cNvSpPr>
              <p:nvPr/>
            </p:nvSpPr>
            <p:spPr bwMode="auto">
              <a:xfrm>
                <a:off x="864" y="2832"/>
                <a:ext cx="0" cy="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81" name="Text Box 41"/>
              <p:cNvSpPr txBox="1">
                <a:spLocks noChangeArrowheads="1"/>
              </p:cNvSpPr>
              <p:nvPr/>
            </p:nvSpPr>
            <p:spPr bwMode="auto">
              <a:xfrm>
                <a:off x="768" y="2928"/>
                <a:ext cx="189"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R</a:t>
                </a:r>
                <a:endParaRPr lang="en-US"/>
              </a:p>
            </p:txBody>
          </p:sp>
        </p:grpSp>
        <p:grpSp>
          <p:nvGrpSpPr>
            <p:cNvPr id="87082" name="Group 42"/>
            <p:cNvGrpSpPr>
              <a:grpSpLocks/>
            </p:cNvGrpSpPr>
            <p:nvPr/>
          </p:nvGrpSpPr>
          <p:grpSpPr bwMode="auto">
            <a:xfrm>
              <a:off x="2976" y="2544"/>
              <a:ext cx="333" cy="597"/>
              <a:chOff x="624" y="2544"/>
              <a:chExt cx="333" cy="597"/>
            </a:xfrm>
          </p:grpSpPr>
          <p:sp>
            <p:nvSpPr>
              <p:cNvPr id="87083" name="Oval 43"/>
              <p:cNvSpPr>
                <a:spLocks noChangeArrowheads="1"/>
              </p:cNvSpPr>
              <p:nvPr/>
            </p:nvSpPr>
            <p:spPr bwMode="auto">
              <a:xfrm>
                <a:off x="672" y="2544"/>
                <a:ext cx="192"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84" name="Line 44"/>
              <p:cNvSpPr>
                <a:spLocks noChangeShapeType="1"/>
              </p:cNvSpPr>
              <p:nvPr/>
            </p:nvSpPr>
            <p:spPr bwMode="auto">
              <a:xfrm>
                <a:off x="768" y="2688"/>
                <a:ext cx="0"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85" name="Line 45"/>
              <p:cNvSpPr>
                <a:spLocks noChangeShapeType="1"/>
              </p:cNvSpPr>
              <p:nvPr/>
            </p:nvSpPr>
            <p:spPr bwMode="auto">
              <a:xfrm>
                <a:off x="624" y="2832"/>
                <a:ext cx="2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86" name="Line 46"/>
              <p:cNvSpPr>
                <a:spLocks noChangeShapeType="1"/>
              </p:cNvSpPr>
              <p:nvPr/>
            </p:nvSpPr>
            <p:spPr bwMode="auto">
              <a:xfrm>
                <a:off x="864" y="2832"/>
                <a:ext cx="0" cy="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87" name="Text Box 47"/>
              <p:cNvSpPr txBox="1">
                <a:spLocks noChangeArrowheads="1"/>
              </p:cNvSpPr>
              <p:nvPr/>
            </p:nvSpPr>
            <p:spPr bwMode="auto">
              <a:xfrm>
                <a:off x="768" y="2928"/>
                <a:ext cx="189"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R</a:t>
                </a:r>
                <a:endParaRPr lang="en-US"/>
              </a:p>
            </p:txBody>
          </p:sp>
        </p:grpSp>
        <p:sp>
          <p:nvSpPr>
            <p:cNvPr id="87088" name="Oval 48"/>
            <p:cNvSpPr>
              <a:spLocks noChangeArrowheads="1"/>
            </p:cNvSpPr>
            <p:nvPr/>
          </p:nvSpPr>
          <p:spPr bwMode="auto">
            <a:xfrm>
              <a:off x="1440" y="1824"/>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89" name="Oval 49"/>
            <p:cNvSpPr>
              <a:spLocks noChangeArrowheads="1"/>
            </p:cNvSpPr>
            <p:nvPr/>
          </p:nvSpPr>
          <p:spPr bwMode="auto">
            <a:xfrm>
              <a:off x="2208" y="1824"/>
              <a:ext cx="192" cy="19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90" name="Oval 50"/>
            <p:cNvSpPr>
              <a:spLocks noChangeArrowheads="1"/>
            </p:cNvSpPr>
            <p:nvPr/>
          </p:nvSpPr>
          <p:spPr bwMode="auto">
            <a:xfrm>
              <a:off x="1056" y="1200"/>
              <a:ext cx="192"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91" name="Oval 51"/>
            <p:cNvSpPr>
              <a:spLocks noChangeArrowheads="1"/>
            </p:cNvSpPr>
            <p:nvPr/>
          </p:nvSpPr>
          <p:spPr bwMode="auto">
            <a:xfrm>
              <a:off x="2592" y="1200"/>
              <a:ext cx="192"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92" name="Line 52"/>
            <p:cNvSpPr>
              <a:spLocks noChangeShapeType="1"/>
            </p:cNvSpPr>
            <p:nvPr/>
          </p:nvSpPr>
          <p:spPr bwMode="auto">
            <a:xfrm flipV="1">
              <a:off x="1632" y="1296"/>
              <a:ext cx="96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93" name="Line 53"/>
            <p:cNvSpPr>
              <a:spLocks noChangeShapeType="1"/>
            </p:cNvSpPr>
            <p:nvPr/>
          </p:nvSpPr>
          <p:spPr bwMode="auto">
            <a:xfrm flipH="1">
              <a:off x="2352" y="1344"/>
              <a:ext cx="288"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94" name="Line 54"/>
            <p:cNvSpPr>
              <a:spLocks noChangeShapeType="1"/>
            </p:cNvSpPr>
            <p:nvPr/>
          </p:nvSpPr>
          <p:spPr bwMode="auto">
            <a:xfrm>
              <a:off x="1248" y="1296"/>
              <a:ext cx="96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95" name="Line 55"/>
            <p:cNvSpPr>
              <a:spLocks noChangeShapeType="1"/>
            </p:cNvSpPr>
            <p:nvPr/>
          </p:nvSpPr>
          <p:spPr bwMode="auto">
            <a:xfrm>
              <a:off x="1152" y="1344"/>
              <a:ext cx="336"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96" name="Line 56"/>
            <p:cNvSpPr>
              <a:spLocks noChangeShapeType="1"/>
            </p:cNvSpPr>
            <p:nvPr/>
          </p:nvSpPr>
          <p:spPr bwMode="auto">
            <a:xfrm flipH="1">
              <a:off x="768" y="1968"/>
              <a:ext cx="672"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97" name="Line 57"/>
            <p:cNvSpPr>
              <a:spLocks noChangeShapeType="1"/>
            </p:cNvSpPr>
            <p:nvPr/>
          </p:nvSpPr>
          <p:spPr bwMode="auto">
            <a:xfrm flipH="1">
              <a:off x="1152" y="2016"/>
              <a:ext cx="336"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98" name="Line 58"/>
            <p:cNvSpPr>
              <a:spLocks noChangeShapeType="1"/>
            </p:cNvSpPr>
            <p:nvPr/>
          </p:nvSpPr>
          <p:spPr bwMode="auto">
            <a:xfrm>
              <a:off x="1584" y="2016"/>
              <a:ext cx="336"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99" name="Line 59"/>
            <p:cNvSpPr>
              <a:spLocks noChangeShapeType="1"/>
            </p:cNvSpPr>
            <p:nvPr/>
          </p:nvSpPr>
          <p:spPr bwMode="auto">
            <a:xfrm>
              <a:off x="1632" y="1920"/>
              <a:ext cx="1488"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100" name="Line 60"/>
            <p:cNvSpPr>
              <a:spLocks noChangeShapeType="1"/>
            </p:cNvSpPr>
            <p:nvPr/>
          </p:nvSpPr>
          <p:spPr bwMode="auto">
            <a:xfrm flipH="1">
              <a:off x="1536" y="1968"/>
              <a:ext cx="672"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101" name="Line 61"/>
            <p:cNvSpPr>
              <a:spLocks noChangeShapeType="1"/>
            </p:cNvSpPr>
            <p:nvPr/>
          </p:nvSpPr>
          <p:spPr bwMode="auto">
            <a:xfrm>
              <a:off x="2304" y="2016"/>
              <a:ext cx="0"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102" name="Line 62"/>
            <p:cNvSpPr>
              <a:spLocks noChangeShapeType="1"/>
            </p:cNvSpPr>
            <p:nvPr/>
          </p:nvSpPr>
          <p:spPr bwMode="auto">
            <a:xfrm>
              <a:off x="2352" y="2016"/>
              <a:ext cx="336"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103" name="Line 63"/>
            <p:cNvSpPr>
              <a:spLocks noChangeShapeType="1"/>
            </p:cNvSpPr>
            <p:nvPr/>
          </p:nvSpPr>
          <p:spPr bwMode="auto">
            <a:xfrm>
              <a:off x="1152" y="1056"/>
              <a:ext cx="0"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104" name="Line 64"/>
            <p:cNvSpPr>
              <a:spLocks noChangeShapeType="1"/>
            </p:cNvSpPr>
            <p:nvPr/>
          </p:nvSpPr>
          <p:spPr bwMode="auto">
            <a:xfrm>
              <a:off x="2688" y="1056"/>
              <a:ext cx="0" cy="1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105" name="Line 65"/>
            <p:cNvSpPr>
              <a:spLocks noChangeShapeType="1"/>
            </p:cNvSpPr>
            <p:nvPr/>
          </p:nvSpPr>
          <p:spPr bwMode="auto">
            <a:xfrm>
              <a:off x="960" y="1056"/>
              <a:ext cx="2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106" name="Line 66"/>
            <p:cNvSpPr>
              <a:spLocks noChangeShapeType="1"/>
            </p:cNvSpPr>
            <p:nvPr/>
          </p:nvSpPr>
          <p:spPr bwMode="auto">
            <a:xfrm>
              <a:off x="2592" y="1056"/>
              <a:ext cx="2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107" name="Line 67"/>
            <p:cNvSpPr>
              <a:spLocks noChangeShapeType="1"/>
            </p:cNvSpPr>
            <p:nvPr/>
          </p:nvSpPr>
          <p:spPr bwMode="auto">
            <a:xfrm>
              <a:off x="1008" y="960"/>
              <a:ext cx="0" cy="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108" name="Line 68"/>
            <p:cNvSpPr>
              <a:spLocks noChangeShapeType="1"/>
            </p:cNvSpPr>
            <p:nvPr/>
          </p:nvSpPr>
          <p:spPr bwMode="auto">
            <a:xfrm>
              <a:off x="2832" y="960"/>
              <a:ext cx="0" cy="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109" name="Text Box 69"/>
            <p:cNvSpPr txBox="1">
              <a:spLocks noChangeArrowheads="1"/>
            </p:cNvSpPr>
            <p:nvPr/>
          </p:nvSpPr>
          <p:spPr bwMode="auto">
            <a:xfrm>
              <a:off x="912" y="768"/>
              <a:ext cx="25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S1</a:t>
              </a:r>
              <a:endParaRPr lang="en-US"/>
            </a:p>
          </p:txBody>
        </p:sp>
        <p:sp>
          <p:nvSpPr>
            <p:cNvPr id="87110" name="Text Box 70"/>
            <p:cNvSpPr txBox="1">
              <a:spLocks noChangeArrowheads="1"/>
            </p:cNvSpPr>
            <p:nvPr/>
          </p:nvSpPr>
          <p:spPr bwMode="auto">
            <a:xfrm>
              <a:off x="2736" y="768"/>
              <a:ext cx="25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S2</a:t>
              </a:r>
              <a:endParaRPr lang="en-US"/>
            </a:p>
          </p:txBody>
        </p:sp>
        <p:sp>
          <p:nvSpPr>
            <p:cNvPr id="87111" name="Text Box 71"/>
            <p:cNvSpPr txBox="1">
              <a:spLocks noChangeArrowheads="1"/>
            </p:cNvSpPr>
            <p:nvPr/>
          </p:nvSpPr>
          <p:spPr bwMode="auto">
            <a:xfrm>
              <a:off x="528" y="1680"/>
              <a:ext cx="89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Rendezvous</a:t>
              </a:r>
            </a:p>
            <a:p>
              <a:pPr algn="ctr"/>
              <a:r>
                <a:rPr lang="en-US" sz="2000"/>
                <a:t>Point</a:t>
              </a:r>
            </a:p>
          </p:txBody>
        </p:sp>
        <p:sp>
          <p:nvSpPr>
            <p:cNvPr id="87112" name="Text Box 72"/>
            <p:cNvSpPr txBox="1">
              <a:spLocks noChangeArrowheads="1"/>
            </p:cNvSpPr>
            <p:nvPr/>
          </p:nvSpPr>
          <p:spPr bwMode="auto">
            <a:xfrm>
              <a:off x="2496" y="1728"/>
              <a:ext cx="89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a:t>Rendezvous</a:t>
              </a:r>
            </a:p>
            <a:p>
              <a:pPr algn="ctr"/>
              <a:r>
                <a:rPr lang="en-US" sz="2000"/>
                <a:t>Point</a:t>
              </a:r>
            </a:p>
          </p:txBody>
        </p:sp>
      </p:grpSp>
    </p:spTree>
    <p:extLst>
      <p:ext uri="{BB962C8B-B14F-4D97-AF65-F5344CB8AC3E}">
        <p14:creationId xmlns:p14="http://schemas.microsoft.com/office/powerpoint/2010/main" val="764760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1027"/>
          <p:cNvSpPr>
            <a:spLocks noGrp="1" noChangeArrowheads="1"/>
          </p:cNvSpPr>
          <p:nvPr>
            <p:ph type="body" idx="1"/>
          </p:nvPr>
        </p:nvSpPr>
        <p:spPr>
          <a:xfrm>
            <a:off x="2133600" y="381000"/>
            <a:ext cx="7772400" cy="6019800"/>
          </a:xfrm>
        </p:spPr>
        <p:txBody>
          <a:bodyPr/>
          <a:lstStyle/>
          <a:p>
            <a:r>
              <a:rPr lang="en-US"/>
              <a:t>Designated Router</a:t>
            </a:r>
          </a:p>
          <a:p>
            <a:pPr lvl="1"/>
            <a:r>
              <a:rPr lang="en-US"/>
              <a:t>Multiple routers on a LAN : Highest IP address</a:t>
            </a:r>
          </a:p>
          <a:p>
            <a:pPr lvl="1"/>
            <a:r>
              <a:rPr lang="en-US"/>
              <a:t>Responsibilities</a:t>
            </a:r>
          </a:p>
          <a:p>
            <a:pPr lvl="2"/>
            <a:r>
              <a:rPr lang="en-US"/>
              <a:t>IGMP Queries</a:t>
            </a:r>
          </a:p>
          <a:p>
            <a:pPr lvl="2"/>
            <a:r>
              <a:rPr lang="en-US"/>
              <a:t>JOIN/Prune messages towards RP</a:t>
            </a:r>
          </a:p>
          <a:p>
            <a:pPr lvl="2"/>
            <a:r>
              <a:rPr lang="en-US"/>
              <a:t>Maintain status of active RP</a:t>
            </a:r>
          </a:p>
          <a:p>
            <a:r>
              <a:rPr lang="en-US"/>
              <a:t>Route Entry</a:t>
            </a:r>
          </a:p>
          <a:p>
            <a:pPr lvl="1"/>
            <a:r>
              <a:rPr lang="en-US"/>
              <a:t>Source address, Group Address</a:t>
            </a:r>
          </a:p>
          <a:p>
            <a:pPr lvl="1"/>
            <a:r>
              <a:rPr lang="en-US"/>
              <a:t>Incoming interface (towards RP)</a:t>
            </a:r>
          </a:p>
          <a:p>
            <a:pPr lvl="1"/>
            <a:r>
              <a:rPr lang="en-US"/>
              <a:t>Outgoing interfaces (towards receivers)</a:t>
            </a:r>
          </a:p>
          <a:p>
            <a:pPr lvl="1"/>
            <a:r>
              <a:rPr lang="en-US"/>
              <a:t>WC-bit: Any source would match (*,G)</a:t>
            </a:r>
          </a:p>
          <a:p>
            <a:pPr lvl="1"/>
            <a:r>
              <a:rPr lang="en-US"/>
              <a:t>RPT-bit: Join sent up the shared RP tree</a:t>
            </a:r>
          </a:p>
        </p:txBody>
      </p:sp>
    </p:spTree>
    <p:extLst>
      <p:ext uri="{BB962C8B-B14F-4D97-AF65-F5344CB8AC3E}">
        <p14:creationId xmlns:p14="http://schemas.microsoft.com/office/powerpoint/2010/main" val="1479746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type="body" idx="1"/>
          </p:nvPr>
        </p:nvSpPr>
        <p:spPr>
          <a:xfrm>
            <a:off x="1828800" y="228600"/>
            <a:ext cx="7772400" cy="6019800"/>
          </a:xfrm>
        </p:spPr>
        <p:txBody>
          <a:bodyPr/>
          <a:lstStyle/>
          <a:p>
            <a:r>
              <a:rPr lang="en-US"/>
              <a:t>Receivers : when a new host report received </a:t>
            </a:r>
          </a:p>
          <a:p>
            <a:pPr lvl="1"/>
            <a:r>
              <a:rPr lang="en-US"/>
              <a:t>Look up primary RP for that group </a:t>
            </a:r>
          </a:p>
          <a:p>
            <a:pPr lvl="1"/>
            <a:r>
              <a:rPr lang="en-US"/>
              <a:t>Unicast JOIN message to the RP </a:t>
            </a:r>
          </a:p>
          <a:p>
            <a:pPr lvl="2"/>
            <a:r>
              <a:rPr lang="en-US"/>
              <a:t>Payload: Address G, Join = RP, WC_bit, RPT_bit, PRUNE = NULL</a:t>
            </a:r>
          </a:p>
          <a:p>
            <a:pPr lvl="1"/>
            <a:r>
              <a:rPr lang="en-US"/>
              <a:t>Create forwarding route entry for (*,G) pair</a:t>
            </a:r>
          </a:p>
          <a:p>
            <a:pPr lvl="2"/>
            <a:r>
              <a:rPr lang="en-US"/>
              <a:t>Delete cache entry when no more members </a:t>
            </a:r>
          </a:p>
          <a:p>
            <a:pPr lvl="1"/>
            <a:r>
              <a:rPr lang="en-US"/>
              <a:t>Intermediate routers transmit JOIN to RP</a:t>
            </a:r>
          </a:p>
          <a:p>
            <a:pPr lvl="2"/>
            <a:r>
              <a:rPr lang="en-US"/>
              <a:t>Create forwarding route        </a:t>
            </a:r>
          </a:p>
          <a:p>
            <a:pPr lvl="2">
              <a:buFontTx/>
              <a:buNone/>
            </a:pPr>
            <a:r>
              <a:rPr lang="en-US"/>
              <a:t>entry for (*,G)</a:t>
            </a:r>
          </a:p>
        </p:txBody>
      </p:sp>
      <p:grpSp>
        <p:nvGrpSpPr>
          <p:cNvPr id="90117" name="Group 5"/>
          <p:cNvGrpSpPr>
            <a:grpSpLocks/>
          </p:cNvGrpSpPr>
          <p:nvPr/>
        </p:nvGrpSpPr>
        <p:grpSpPr bwMode="auto">
          <a:xfrm>
            <a:off x="4724400" y="4267201"/>
            <a:ext cx="5545138" cy="2422525"/>
            <a:chOff x="336" y="1470"/>
            <a:chExt cx="3493" cy="1526"/>
          </a:xfrm>
        </p:grpSpPr>
        <p:sp>
          <p:nvSpPr>
            <p:cNvPr id="90118" name="Oval 6"/>
            <p:cNvSpPr>
              <a:spLocks noChangeArrowheads="1"/>
            </p:cNvSpPr>
            <p:nvPr/>
          </p:nvSpPr>
          <p:spPr bwMode="auto">
            <a:xfrm>
              <a:off x="2217" y="1795"/>
              <a:ext cx="122" cy="94"/>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119" name="Oval 7"/>
            <p:cNvSpPr>
              <a:spLocks noChangeArrowheads="1"/>
            </p:cNvSpPr>
            <p:nvPr/>
          </p:nvSpPr>
          <p:spPr bwMode="auto">
            <a:xfrm>
              <a:off x="2013" y="2171"/>
              <a:ext cx="122" cy="94"/>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120" name="Oval 8"/>
            <p:cNvSpPr>
              <a:spLocks noChangeArrowheads="1"/>
            </p:cNvSpPr>
            <p:nvPr/>
          </p:nvSpPr>
          <p:spPr bwMode="auto">
            <a:xfrm>
              <a:off x="1810" y="2546"/>
              <a:ext cx="122" cy="94"/>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121" name="Oval 9"/>
            <p:cNvSpPr>
              <a:spLocks noChangeArrowheads="1"/>
            </p:cNvSpPr>
            <p:nvPr/>
          </p:nvSpPr>
          <p:spPr bwMode="auto">
            <a:xfrm>
              <a:off x="2420" y="2171"/>
              <a:ext cx="123" cy="94"/>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122" name="Oval 10"/>
            <p:cNvSpPr>
              <a:spLocks noChangeArrowheads="1"/>
            </p:cNvSpPr>
            <p:nvPr/>
          </p:nvSpPr>
          <p:spPr bwMode="auto">
            <a:xfrm>
              <a:off x="2624" y="2546"/>
              <a:ext cx="122" cy="9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123" name="Line 11"/>
            <p:cNvSpPr>
              <a:spLocks noChangeShapeType="1"/>
            </p:cNvSpPr>
            <p:nvPr/>
          </p:nvSpPr>
          <p:spPr bwMode="auto">
            <a:xfrm flipH="1">
              <a:off x="2095" y="1889"/>
              <a:ext cx="163" cy="282"/>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124" name="Line 12"/>
            <p:cNvSpPr>
              <a:spLocks noChangeShapeType="1"/>
            </p:cNvSpPr>
            <p:nvPr/>
          </p:nvSpPr>
          <p:spPr bwMode="auto">
            <a:xfrm flipH="1">
              <a:off x="1891" y="2265"/>
              <a:ext cx="163" cy="281"/>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125" name="Line 13"/>
            <p:cNvSpPr>
              <a:spLocks noChangeShapeType="1"/>
            </p:cNvSpPr>
            <p:nvPr/>
          </p:nvSpPr>
          <p:spPr bwMode="auto">
            <a:xfrm>
              <a:off x="2298" y="1889"/>
              <a:ext cx="163" cy="282"/>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126" name="Line 14"/>
            <p:cNvSpPr>
              <a:spLocks noChangeShapeType="1"/>
            </p:cNvSpPr>
            <p:nvPr/>
          </p:nvSpPr>
          <p:spPr bwMode="auto">
            <a:xfrm>
              <a:off x="2502" y="2265"/>
              <a:ext cx="163" cy="281"/>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127" name="Oval 15"/>
            <p:cNvSpPr>
              <a:spLocks noChangeArrowheads="1"/>
            </p:cNvSpPr>
            <p:nvPr/>
          </p:nvSpPr>
          <p:spPr bwMode="auto">
            <a:xfrm>
              <a:off x="1280" y="2546"/>
              <a:ext cx="123" cy="94"/>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128" name="Line 16"/>
            <p:cNvSpPr>
              <a:spLocks noChangeShapeType="1"/>
            </p:cNvSpPr>
            <p:nvPr/>
          </p:nvSpPr>
          <p:spPr bwMode="auto">
            <a:xfrm>
              <a:off x="995" y="2609"/>
              <a:ext cx="1629"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129" name="Line 17"/>
            <p:cNvSpPr>
              <a:spLocks noChangeShapeType="1"/>
            </p:cNvSpPr>
            <p:nvPr/>
          </p:nvSpPr>
          <p:spPr bwMode="auto">
            <a:xfrm flipV="1">
              <a:off x="2298" y="1701"/>
              <a:ext cx="0" cy="1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130" name="Line 18"/>
            <p:cNvSpPr>
              <a:spLocks noChangeShapeType="1"/>
            </p:cNvSpPr>
            <p:nvPr/>
          </p:nvSpPr>
          <p:spPr bwMode="auto">
            <a:xfrm>
              <a:off x="2135" y="1701"/>
              <a:ext cx="36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131" name="Line 19"/>
            <p:cNvSpPr>
              <a:spLocks noChangeShapeType="1"/>
            </p:cNvSpPr>
            <p:nvPr/>
          </p:nvSpPr>
          <p:spPr bwMode="auto">
            <a:xfrm flipV="1">
              <a:off x="2176" y="1639"/>
              <a:ext cx="0" cy="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132" name="Text Box 20"/>
            <p:cNvSpPr txBox="1">
              <a:spLocks noChangeArrowheads="1"/>
            </p:cNvSpPr>
            <p:nvPr/>
          </p:nvSpPr>
          <p:spPr bwMode="auto">
            <a:xfrm>
              <a:off x="1932" y="1470"/>
              <a:ext cx="66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Source (S)</a:t>
              </a:r>
              <a:endParaRPr lang="en-US"/>
            </a:p>
          </p:txBody>
        </p:sp>
        <p:sp>
          <p:nvSpPr>
            <p:cNvPr id="90133" name="Line 21"/>
            <p:cNvSpPr>
              <a:spLocks noChangeShapeType="1"/>
            </p:cNvSpPr>
            <p:nvPr/>
          </p:nvSpPr>
          <p:spPr bwMode="auto">
            <a:xfrm>
              <a:off x="995" y="2452"/>
              <a:ext cx="0" cy="3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134" name="Line 22"/>
            <p:cNvSpPr>
              <a:spLocks noChangeShapeType="1"/>
            </p:cNvSpPr>
            <p:nvPr/>
          </p:nvSpPr>
          <p:spPr bwMode="auto">
            <a:xfrm flipH="1">
              <a:off x="873" y="2703"/>
              <a:ext cx="1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135" name="Text Box 23"/>
            <p:cNvSpPr txBox="1">
              <a:spLocks noChangeArrowheads="1"/>
            </p:cNvSpPr>
            <p:nvPr/>
          </p:nvSpPr>
          <p:spPr bwMode="auto">
            <a:xfrm>
              <a:off x="336" y="2496"/>
              <a:ext cx="616"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600"/>
                <a:t>Host</a:t>
              </a:r>
            </a:p>
            <a:p>
              <a:pPr algn="ctr"/>
              <a:r>
                <a:rPr lang="en-US" sz="1600"/>
                <a:t>(receiver)</a:t>
              </a:r>
              <a:endParaRPr lang="en-US"/>
            </a:p>
          </p:txBody>
        </p:sp>
        <p:sp>
          <p:nvSpPr>
            <p:cNvPr id="90136" name="Line 24"/>
            <p:cNvSpPr>
              <a:spLocks noChangeShapeType="1"/>
            </p:cNvSpPr>
            <p:nvPr/>
          </p:nvSpPr>
          <p:spPr bwMode="auto">
            <a:xfrm>
              <a:off x="2380" y="1878"/>
              <a:ext cx="366" cy="626"/>
            </a:xfrm>
            <a:prstGeom prst="line">
              <a:avLst/>
            </a:prstGeom>
            <a:noFill/>
            <a:ln w="19050">
              <a:solidFill>
                <a:schemeClr val="tx1"/>
              </a:solidFill>
              <a:prstDash val="lg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137" name="Line 25"/>
            <p:cNvSpPr>
              <a:spLocks noChangeShapeType="1"/>
            </p:cNvSpPr>
            <p:nvPr/>
          </p:nvSpPr>
          <p:spPr bwMode="auto">
            <a:xfrm flipH="1" flipV="1">
              <a:off x="2258" y="1972"/>
              <a:ext cx="325" cy="594"/>
            </a:xfrm>
            <a:prstGeom prst="line">
              <a:avLst/>
            </a:prstGeom>
            <a:noFill/>
            <a:ln w="190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138" name="Text Box 26"/>
            <p:cNvSpPr txBox="1">
              <a:spLocks noChangeArrowheads="1"/>
            </p:cNvSpPr>
            <p:nvPr/>
          </p:nvSpPr>
          <p:spPr bwMode="auto">
            <a:xfrm>
              <a:off x="1051" y="2160"/>
              <a:ext cx="703"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600"/>
                <a:t>Designated</a:t>
              </a:r>
            </a:p>
            <a:p>
              <a:pPr algn="ctr"/>
              <a:r>
                <a:rPr lang="en-US" sz="1600"/>
                <a:t>Router</a:t>
              </a:r>
              <a:endParaRPr lang="en-US"/>
            </a:p>
          </p:txBody>
        </p:sp>
        <p:sp>
          <p:nvSpPr>
            <p:cNvPr id="90139" name="Line 27"/>
            <p:cNvSpPr>
              <a:spLocks noChangeShapeType="1"/>
            </p:cNvSpPr>
            <p:nvPr/>
          </p:nvSpPr>
          <p:spPr bwMode="auto">
            <a:xfrm>
              <a:off x="1392" y="2736"/>
              <a:ext cx="43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140" name="Line 28"/>
            <p:cNvSpPr>
              <a:spLocks noChangeShapeType="1"/>
            </p:cNvSpPr>
            <p:nvPr/>
          </p:nvSpPr>
          <p:spPr bwMode="auto">
            <a:xfrm>
              <a:off x="1968" y="2736"/>
              <a:ext cx="62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141" name="Text Box 29"/>
            <p:cNvSpPr txBox="1">
              <a:spLocks noChangeArrowheads="1"/>
            </p:cNvSpPr>
            <p:nvPr/>
          </p:nvSpPr>
          <p:spPr bwMode="auto">
            <a:xfrm>
              <a:off x="1440" y="2784"/>
              <a:ext cx="33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Join</a:t>
              </a:r>
              <a:endParaRPr lang="en-US"/>
            </a:p>
          </p:txBody>
        </p:sp>
        <p:sp>
          <p:nvSpPr>
            <p:cNvPr id="90142" name="Text Box 30"/>
            <p:cNvSpPr txBox="1">
              <a:spLocks noChangeArrowheads="1"/>
            </p:cNvSpPr>
            <p:nvPr/>
          </p:nvSpPr>
          <p:spPr bwMode="auto">
            <a:xfrm>
              <a:off x="2112" y="2784"/>
              <a:ext cx="33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Join</a:t>
              </a:r>
              <a:endParaRPr lang="en-US"/>
            </a:p>
          </p:txBody>
        </p:sp>
        <p:sp>
          <p:nvSpPr>
            <p:cNvPr id="90143" name="Text Box 31"/>
            <p:cNvSpPr txBox="1">
              <a:spLocks noChangeArrowheads="1"/>
            </p:cNvSpPr>
            <p:nvPr/>
          </p:nvSpPr>
          <p:spPr bwMode="auto">
            <a:xfrm>
              <a:off x="2784" y="2352"/>
              <a:ext cx="1045"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600"/>
                <a:t>Rendezvous Point</a:t>
              </a:r>
            </a:p>
            <a:p>
              <a:pPr algn="ctr"/>
              <a:r>
                <a:rPr lang="en-US" sz="1600"/>
                <a:t>(RP)</a:t>
              </a:r>
            </a:p>
            <a:p>
              <a:pPr algn="ctr"/>
              <a:r>
                <a:rPr lang="en-US" sz="1600"/>
                <a:t>for group G</a:t>
              </a:r>
              <a:endParaRPr lang="en-US"/>
            </a:p>
          </p:txBody>
        </p:sp>
      </p:grpSp>
    </p:spTree>
    <p:extLst>
      <p:ext uri="{BB962C8B-B14F-4D97-AF65-F5344CB8AC3E}">
        <p14:creationId xmlns:p14="http://schemas.microsoft.com/office/powerpoint/2010/main" val="573925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Grp="1" noChangeArrowheads="1"/>
          </p:cNvSpPr>
          <p:nvPr>
            <p:ph type="body" idx="1"/>
          </p:nvPr>
        </p:nvSpPr>
        <p:spPr>
          <a:xfrm>
            <a:off x="2133600" y="0"/>
            <a:ext cx="7772400" cy="4419600"/>
          </a:xfrm>
        </p:spPr>
        <p:txBody>
          <a:bodyPr/>
          <a:lstStyle/>
          <a:p>
            <a:r>
              <a:rPr lang="en-US"/>
              <a:t>Hosts sending to Group</a:t>
            </a:r>
          </a:p>
          <a:p>
            <a:pPr lvl="1"/>
            <a:r>
              <a:rPr lang="en-US"/>
              <a:t>Its DR looks up the active RP for that group</a:t>
            </a:r>
          </a:p>
          <a:p>
            <a:pPr lvl="1"/>
            <a:r>
              <a:rPr lang="en-US"/>
              <a:t>Unicast data, encapsulated in a PIM-SM-Register to the RP</a:t>
            </a:r>
          </a:p>
          <a:p>
            <a:pPr lvl="1"/>
            <a:r>
              <a:rPr lang="en-US"/>
              <a:t>Active RP sends a PIM-Join to the source DR</a:t>
            </a:r>
          </a:p>
          <a:p>
            <a:pPr lvl="1"/>
            <a:r>
              <a:rPr lang="en-US"/>
              <a:t>Intermediate routers maintain state info (*,G)</a:t>
            </a:r>
          </a:p>
          <a:p>
            <a:pPr lvl="1"/>
            <a:r>
              <a:rPr lang="en-US"/>
              <a:t>When source gets a Join, it sends further packets without encapsulation</a:t>
            </a:r>
          </a:p>
          <a:p>
            <a:pPr lvl="1"/>
            <a:r>
              <a:rPr lang="en-US"/>
              <a:t>RP resends all data on the shared tree</a:t>
            </a:r>
          </a:p>
          <a:p>
            <a:pPr lvl="1"/>
            <a:endParaRPr lang="en-US"/>
          </a:p>
        </p:txBody>
      </p:sp>
      <p:grpSp>
        <p:nvGrpSpPr>
          <p:cNvPr id="92165" name="Group 5"/>
          <p:cNvGrpSpPr>
            <a:grpSpLocks/>
          </p:cNvGrpSpPr>
          <p:nvPr/>
        </p:nvGrpSpPr>
        <p:grpSpPr bwMode="auto">
          <a:xfrm>
            <a:off x="1828801" y="4524376"/>
            <a:ext cx="8286751" cy="2333625"/>
            <a:chOff x="432" y="2640"/>
            <a:chExt cx="5220" cy="1470"/>
          </a:xfrm>
        </p:grpSpPr>
        <p:sp>
          <p:nvSpPr>
            <p:cNvPr id="92166" name="Oval 6"/>
            <p:cNvSpPr>
              <a:spLocks noChangeArrowheads="1"/>
            </p:cNvSpPr>
            <p:nvPr/>
          </p:nvSpPr>
          <p:spPr bwMode="auto">
            <a:xfrm>
              <a:off x="2313" y="2995"/>
              <a:ext cx="122" cy="94"/>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67" name="Oval 7"/>
            <p:cNvSpPr>
              <a:spLocks noChangeArrowheads="1"/>
            </p:cNvSpPr>
            <p:nvPr/>
          </p:nvSpPr>
          <p:spPr bwMode="auto">
            <a:xfrm>
              <a:off x="2109" y="3371"/>
              <a:ext cx="122" cy="94"/>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68" name="Oval 8"/>
            <p:cNvSpPr>
              <a:spLocks noChangeArrowheads="1"/>
            </p:cNvSpPr>
            <p:nvPr/>
          </p:nvSpPr>
          <p:spPr bwMode="auto">
            <a:xfrm>
              <a:off x="1906" y="3746"/>
              <a:ext cx="122" cy="94"/>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69" name="Oval 9"/>
            <p:cNvSpPr>
              <a:spLocks noChangeArrowheads="1"/>
            </p:cNvSpPr>
            <p:nvPr/>
          </p:nvSpPr>
          <p:spPr bwMode="auto">
            <a:xfrm>
              <a:off x="2516" y="3371"/>
              <a:ext cx="123" cy="94"/>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70" name="Oval 10"/>
            <p:cNvSpPr>
              <a:spLocks noChangeArrowheads="1"/>
            </p:cNvSpPr>
            <p:nvPr/>
          </p:nvSpPr>
          <p:spPr bwMode="auto">
            <a:xfrm>
              <a:off x="2720" y="3746"/>
              <a:ext cx="122" cy="9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71" name="Line 11"/>
            <p:cNvSpPr>
              <a:spLocks noChangeShapeType="1"/>
            </p:cNvSpPr>
            <p:nvPr/>
          </p:nvSpPr>
          <p:spPr bwMode="auto">
            <a:xfrm flipH="1">
              <a:off x="2191" y="3089"/>
              <a:ext cx="163" cy="282"/>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72" name="Line 12"/>
            <p:cNvSpPr>
              <a:spLocks noChangeShapeType="1"/>
            </p:cNvSpPr>
            <p:nvPr/>
          </p:nvSpPr>
          <p:spPr bwMode="auto">
            <a:xfrm flipH="1">
              <a:off x="1987" y="3465"/>
              <a:ext cx="163" cy="281"/>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73" name="Line 13"/>
            <p:cNvSpPr>
              <a:spLocks noChangeShapeType="1"/>
            </p:cNvSpPr>
            <p:nvPr/>
          </p:nvSpPr>
          <p:spPr bwMode="auto">
            <a:xfrm>
              <a:off x="2394" y="3089"/>
              <a:ext cx="163" cy="282"/>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74" name="Line 14"/>
            <p:cNvSpPr>
              <a:spLocks noChangeShapeType="1"/>
            </p:cNvSpPr>
            <p:nvPr/>
          </p:nvSpPr>
          <p:spPr bwMode="auto">
            <a:xfrm>
              <a:off x="2598" y="3465"/>
              <a:ext cx="163" cy="281"/>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75" name="Oval 15"/>
            <p:cNvSpPr>
              <a:spLocks noChangeArrowheads="1"/>
            </p:cNvSpPr>
            <p:nvPr/>
          </p:nvSpPr>
          <p:spPr bwMode="auto">
            <a:xfrm>
              <a:off x="1376" y="3746"/>
              <a:ext cx="123" cy="94"/>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76" name="Oval 16"/>
            <p:cNvSpPr>
              <a:spLocks noChangeArrowheads="1"/>
            </p:cNvSpPr>
            <p:nvPr/>
          </p:nvSpPr>
          <p:spPr bwMode="auto">
            <a:xfrm>
              <a:off x="3209" y="3746"/>
              <a:ext cx="122" cy="94"/>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77" name="Line 17"/>
            <p:cNvSpPr>
              <a:spLocks noChangeShapeType="1"/>
            </p:cNvSpPr>
            <p:nvPr/>
          </p:nvSpPr>
          <p:spPr bwMode="auto">
            <a:xfrm>
              <a:off x="1091" y="3809"/>
              <a:ext cx="1629"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78" name="Line 18"/>
            <p:cNvSpPr>
              <a:spLocks noChangeShapeType="1"/>
            </p:cNvSpPr>
            <p:nvPr/>
          </p:nvSpPr>
          <p:spPr bwMode="auto">
            <a:xfrm>
              <a:off x="2842" y="3809"/>
              <a:ext cx="81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79" name="Line 19"/>
            <p:cNvSpPr>
              <a:spLocks noChangeShapeType="1"/>
            </p:cNvSpPr>
            <p:nvPr/>
          </p:nvSpPr>
          <p:spPr bwMode="auto">
            <a:xfrm flipV="1">
              <a:off x="2394" y="2901"/>
              <a:ext cx="0" cy="1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80" name="Line 20"/>
            <p:cNvSpPr>
              <a:spLocks noChangeShapeType="1"/>
            </p:cNvSpPr>
            <p:nvPr/>
          </p:nvSpPr>
          <p:spPr bwMode="auto">
            <a:xfrm>
              <a:off x="2231" y="2901"/>
              <a:ext cx="36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81" name="Line 21"/>
            <p:cNvSpPr>
              <a:spLocks noChangeShapeType="1"/>
            </p:cNvSpPr>
            <p:nvPr/>
          </p:nvSpPr>
          <p:spPr bwMode="auto">
            <a:xfrm flipV="1">
              <a:off x="2272" y="2839"/>
              <a:ext cx="0" cy="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82" name="Text Box 22"/>
            <p:cNvSpPr txBox="1">
              <a:spLocks noChangeArrowheads="1"/>
            </p:cNvSpPr>
            <p:nvPr/>
          </p:nvSpPr>
          <p:spPr bwMode="auto">
            <a:xfrm>
              <a:off x="2028" y="2670"/>
              <a:ext cx="66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Source (S)</a:t>
              </a:r>
              <a:endParaRPr lang="en-US"/>
            </a:p>
          </p:txBody>
        </p:sp>
        <p:sp>
          <p:nvSpPr>
            <p:cNvPr id="92183" name="Line 23"/>
            <p:cNvSpPr>
              <a:spLocks noChangeShapeType="1"/>
            </p:cNvSpPr>
            <p:nvPr/>
          </p:nvSpPr>
          <p:spPr bwMode="auto">
            <a:xfrm>
              <a:off x="1091" y="3652"/>
              <a:ext cx="0" cy="3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84" name="Line 24"/>
            <p:cNvSpPr>
              <a:spLocks noChangeShapeType="1"/>
            </p:cNvSpPr>
            <p:nvPr/>
          </p:nvSpPr>
          <p:spPr bwMode="auto">
            <a:xfrm>
              <a:off x="3656" y="3652"/>
              <a:ext cx="0" cy="3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85" name="Line 25"/>
            <p:cNvSpPr>
              <a:spLocks noChangeShapeType="1"/>
            </p:cNvSpPr>
            <p:nvPr/>
          </p:nvSpPr>
          <p:spPr bwMode="auto">
            <a:xfrm flipH="1">
              <a:off x="969" y="3903"/>
              <a:ext cx="1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86" name="Line 26"/>
            <p:cNvSpPr>
              <a:spLocks noChangeShapeType="1"/>
            </p:cNvSpPr>
            <p:nvPr/>
          </p:nvSpPr>
          <p:spPr bwMode="auto">
            <a:xfrm flipH="1">
              <a:off x="3656" y="3903"/>
              <a:ext cx="12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87" name="Text Box 27"/>
            <p:cNvSpPr txBox="1">
              <a:spLocks noChangeArrowheads="1"/>
            </p:cNvSpPr>
            <p:nvPr/>
          </p:nvSpPr>
          <p:spPr bwMode="auto">
            <a:xfrm>
              <a:off x="432" y="3696"/>
              <a:ext cx="616"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600"/>
                <a:t>Host</a:t>
              </a:r>
            </a:p>
            <a:p>
              <a:pPr algn="ctr"/>
              <a:r>
                <a:rPr lang="en-US" sz="1600"/>
                <a:t>(receiver)</a:t>
              </a:r>
              <a:endParaRPr lang="en-US"/>
            </a:p>
          </p:txBody>
        </p:sp>
        <p:sp>
          <p:nvSpPr>
            <p:cNvPr id="92188" name="Text Box 28"/>
            <p:cNvSpPr txBox="1">
              <a:spLocks noChangeArrowheads="1"/>
            </p:cNvSpPr>
            <p:nvPr/>
          </p:nvSpPr>
          <p:spPr bwMode="auto">
            <a:xfrm>
              <a:off x="3696" y="3744"/>
              <a:ext cx="616"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600"/>
                <a:t>Host</a:t>
              </a:r>
            </a:p>
            <a:p>
              <a:pPr algn="ctr"/>
              <a:r>
                <a:rPr lang="en-US" sz="1600"/>
                <a:t>(receiver)</a:t>
              </a:r>
              <a:endParaRPr lang="en-US"/>
            </a:p>
          </p:txBody>
        </p:sp>
        <p:sp>
          <p:nvSpPr>
            <p:cNvPr id="92189" name="Text Box 29"/>
            <p:cNvSpPr txBox="1">
              <a:spLocks noChangeArrowheads="1"/>
            </p:cNvSpPr>
            <p:nvPr/>
          </p:nvSpPr>
          <p:spPr bwMode="auto">
            <a:xfrm>
              <a:off x="2640" y="3840"/>
              <a:ext cx="254"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RP</a:t>
              </a:r>
              <a:endParaRPr lang="en-US"/>
            </a:p>
          </p:txBody>
        </p:sp>
        <p:sp>
          <p:nvSpPr>
            <p:cNvPr id="92190" name="Text Box 30"/>
            <p:cNvSpPr txBox="1">
              <a:spLocks noChangeArrowheads="1"/>
            </p:cNvSpPr>
            <p:nvPr/>
          </p:nvSpPr>
          <p:spPr bwMode="auto">
            <a:xfrm>
              <a:off x="2016" y="2928"/>
              <a:ext cx="267"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DR</a:t>
              </a:r>
              <a:endParaRPr lang="en-US"/>
            </a:p>
          </p:txBody>
        </p:sp>
        <p:sp>
          <p:nvSpPr>
            <p:cNvPr id="92191" name="Line 31"/>
            <p:cNvSpPr>
              <a:spLocks noChangeShapeType="1"/>
            </p:cNvSpPr>
            <p:nvPr/>
          </p:nvSpPr>
          <p:spPr bwMode="auto">
            <a:xfrm>
              <a:off x="2924" y="3903"/>
              <a:ext cx="32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92" name="Line 32"/>
            <p:cNvSpPr>
              <a:spLocks noChangeShapeType="1"/>
            </p:cNvSpPr>
            <p:nvPr/>
          </p:nvSpPr>
          <p:spPr bwMode="auto">
            <a:xfrm flipH="1">
              <a:off x="1458" y="3903"/>
              <a:ext cx="1181"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93" name="Line 33"/>
            <p:cNvSpPr>
              <a:spLocks noChangeShapeType="1"/>
            </p:cNvSpPr>
            <p:nvPr/>
          </p:nvSpPr>
          <p:spPr bwMode="auto">
            <a:xfrm>
              <a:off x="2476" y="3078"/>
              <a:ext cx="366" cy="626"/>
            </a:xfrm>
            <a:prstGeom prst="line">
              <a:avLst/>
            </a:prstGeom>
            <a:noFill/>
            <a:ln w="19050">
              <a:solidFill>
                <a:schemeClr val="tx1"/>
              </a:solidFill>
              <a:prstDash val="lg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94" name="Line 34"/>
            <p:cNvSpPr>
              <a:spLocks noChangeShapeType="1"/>
            </p:cNvSpPr>
            <p:nvPr/>
          </p:nvSpPr>
          <p:spPr bwMode="auto">
            <a:xfrm flipH="1" flipV="1">
              <a:off x="2354" y="3172"/>
              <a:ext cx="325" cy="594"/>
            </a:xfrm>
            <a:prstGeom prst="line">
              <a:avLst/>
            </a:prstGeom>
            <a:noFill/>
            <a:ln w="190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2195" name="Group 35"/>
            <p:cNvGrpSpPr>
              <a:grpSpLocks/>
            </p:cNvGrpSpPr>
            <p:nvPr/>
          </p:nvGrpSpPr>
          <p:grpSpPr bwMode="auto">
            <a:xfrm>
              <a:off x="3696" y="2640"/>
              <a:ext cx="1956" cy="981"/>
              <a:chOff x="3120" y="2640"/>
              <a:chExt cx="1956" cy="981"/>
            </a:xfrm>
          </p:grpSpPr>
          <p:sp>
            <p:nvSpPr>
              <p:cNvPr id="92196" name="Oval 36"/>
              <p:cNvSpPr>
                <a:spLocks noChangeArrowheads="1"/>
              </p:cNvSpPr>
              <p:nvPr/>
            </p:nvSpPr>
            <p:spPr bwMode="auto">
              <a:xfrm>
                <a:off x="3209" y="2703"/>
                <a:ext cx="122" cy="93"/>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97" name="Oval 37"/>
              <p:cNvSpPr>
                <a:spLocks noChangeArrowheads="1"/>
              </p:cNvSpPr>
              <p:nvPr/>
            </p:nvSpPr>
            <p:spPr bwMode="auto">
              <a:xfrm>
                <a:off x="3209" y="2922"/>
                <a:ext cx="122" cy="9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98" name="Line 38"/>
              <p:cNvSpPr>
                <a:spLocks noChangeShapeType="1"/>
              </p:cNvSpPr>
              <p:nvPr/>
            </p:nvSpPr>
            <p:spPr bwMode="auto">
              <a:xfrm>
                <a:off x="3127" y="3141"/>
                <a:ext cx="407" cy="0"/>
              </a:xfrm>
              <a:prstGeom prst="line">
                <a:avLst/>
              </a:prstGeom>
              <a:noFill/>
              <a:ln w="19050">
                <a:solidFill>
                  <a:schemeClr val="tx1"/>
                </a:solidFill>
                <a:prstDash val="lg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99" name="Line 39"/>
              <p:cNvSpPr>
                <a:spLocks noChangeShapeType="1"/>
              </p:cNvSpPr>
              <p:nvPr/>
            </p:nvSpPr>
            <p:spPr bwMode="auto">
              <a:xfrm>
                <a:off x="3120" y="3312"/>
                <a:ext cx="407" cy="0"/>
              </a:xfrm>
              <a:prstGeom prst="line">
                <a:avLst/>
              </a:prstGeom>
              <a:noFill/>
              <a:ln w="190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00" name="Line 40"/>
              <p:cNvSpPr>
                <a:spLocks noChangeShapeType="1"/>
              </p:cNvSpPr>
              <p:nvPr/>
            </p:nvSpPr>
            <p:spPr bwMode="auto">
              <a:xfrm>
                <a:off x="3120" y="3504"/>
                <a:ext cx="40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01" name="Text Box 41"/>
              <p:cNvSpPr txBox="1">
                <a:spLocks noChangeArrowheads="1"/>
              </p:cNvSpPr>
              <p:nvPr/>
            </p:nvSpPr>
            <p:spPr bwMode="auto">
              <a:xfrm>
                <a:off x="3552" y="2640"/>
                <a:ext cx="72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PIM Router</a:t>
                </a:r>
                <a:endParaRPr lang="en-US" sz="2000"/>
              </a:p>
            </p:txBody>
          </p:sp>
          <p:sp>
            <p:nvSpPr>
              <p:cNvPr id="92202" name="Text Box 42"/>
              <p:cNvSpPr txBox="1">
                <a:spLocks noChangeArrowheads="1"/>
              </p:cNvSpPr>
              <p:nvPr/>
            </p:nvSpPr>
            <p:spPr bwMode="auto">
              <a:xfrm>
                <a:off x="3552" y="2832"/>
                <a:ext cx="104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Rendezvous Point</a:t>
                </a:r>
                <a:endParaRPr lang="en-US"/>
              </a:p>
            </p:txBody>
          </p:sp>
          <p:sp>
            <p:nvSpPr>
              <p:cNvPr id="92203" name="Text Box 43"/>
              <p:cNvSpPr txBox="1">
                <a:spLocks noChangeArrowheads="1"/>
              </p:cNvSpPr>
              <p:nvPr/>
            </p:nvSpPr>
            <p:spPr bwMode="auto">
              <a:xfrm>
                <a:off x="3552" y="3024"/>
                <a:ext cx="81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PIM-Register</a:t>
                </a:r>
                <a:endParaRPr lang="en-US"/>
              </a:p>
            </p:txBody>
          </p:sp>
          <p:sp>
            <p:nvSpPr>
              <p:cNvPr id="92204" name="Text Box 44"/>
              <p:cNvSpPr txBox="1">
                <a:spLocks noChangeArrowheads="1"/>
              </p:cNvSpPr>
              <p:nvPr/>
            </p:nvSpPr>
            <p:spPr bwMode="auto">
              <a:xfrm>
                <a:off x="3552" y="3216"/>
                <a:ext cx="60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a:t>PIM-Join</a:t>
                </a:r>
                <a:endParaRPr lang="en-US"/>
              </a:p>
            </p:txBody>
          </p:sp>
          <p:sp>
            <p:nvSpPr>
              <p:cNvPr id="92205" name="Text Box 45"/>
              <p:cNvSpPr txBox="1">
                <a:spLocks noChangeArrowheads="1"/>
              </p:cNvSpPr>
              <p:nvPr/>
            </p:nvSpPr>
            <p:spPr bwMode="auto">
              <a:xfrm>
                <a:off x="3552" y="3408"/>
                <a:ext cx="1524"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Resend to Group members</a:t>
                </a:r>
                <a:endParaRPr lang="en-US"/>
              </a:p>
            </p:txBody>
          </p:sp>
        </p:grpSp>
      </p:grpSp>
    </p:spTree>
    <p:extLst>
      <p:ext uri="{BB962C8B-B14F-4D97-AF65-F5344CB8AC3E}">
        <p14:creationId xmlns:p14="http://schemas.microsoft.com/office/powerpoint/2010/main" val="39347748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type="body" idx="1"/>
          </p:nvPr>
        </p:nvSpPr>
        <p:spPr>
          <a:xfrm>
            <a:off x="2209800" y="304800"/>
            <a:ext cx="7772400" cy="6019800"/>
          </a:xfrm>
        </p:spPr>
        <p:txBody>
          <a:bodyPr/>
          <a:lstStyle/>
          <a:p>
            <a:pPr lvl="1"/>
            <a:r>
              <a:rPr lang="en-US"/>
              <a:t>If data rate warrants an SPT, an (S,G) state created</a:t>
            </a:r>
          </a:p>
          <a:p>
            <a:pPr lvl="2"/>
            <a:r>
              <a:rPr lang="en-US"/>
              <a:t>RP sends periodic Join/Prune to the source</a:t>
            </a:r>
          </a:p>
          <a:p>
            <a:pPr lvl="2"/>
            <a:r>
              <a:rPr lang="en-US"/>
              <a:t>Intermediate routers maintain (S,G) state info</a:t>
            </a:r>
          </a:p>
          <a:p>
            <a:pPr lvl="1"/>
            <a:r>
              <a:rPr lang="en-US"/>
              <a:t>Sources stop encapsulating data when they receive Register-Stop messages</a:t>
            </a:r>
          </a:p>
          <a:p>
            <a:pPr lvl="2"/>
            <a:r>
              <a:rPr lang="en-US"/>
              <a:t>RP has no downstream members for that group or source</a:t>
            </a:r>
          </a:p>
          <a:p>
            <a:pPr lvl="2"/>
            <a:r>
              <a:rPr lang="en-US"/>
              <a:t>RP already receives native data from (S,G) tree </a:t>
            </a:r>
          </a:p>
          <a:p>
            <a:r>
              <a:rPr lang="en-US"/>
              <a:t>Switching from RP-Shared tree to SPT</a:t>
            </a:r>
          </a:p>
          <a:p>
            <a:pPr lvl="1"/>
            <a:r>
              <a:rPr lang="en-US"/>
              <a:t>Depending on the data rate of a particular source, a switch over may be initiated</a:t>
            </a:r>
          </a:p>
          <a:p>
            <a:pPr lvl="2"/>
            <a:r>
              <a:rPr lang="en-US"/>
              <a:t>Only by RP or routers with members</a:t>
            </a:r>
          </a:p>
          <a:p>
            <a:pPr lvl="1"/>
            <a:r>
              <a:rPr lang="en-US"/>
              <a:t>Activate (S,G) route entry</a:t>
            </a:r>
          </a:p>
        </p:txBody>
      </p:sp>
    </p:spTree>
    <p:extLst>
      <p:ext uri="{BB962C8B-B14F-4D97-AF65-F5344CB8AC3E}">
        <p14:creationId xmlns:p14="http://schemas.microsoft.com/office/powerpoint/2010/main" val="20232470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p:cNvSpPr>
            <a:spLocks noGrp="1" noChangeArrowheads="1"/>
          </p:cNvSpPr>
          <p:nvPr>
            <p:ph type="body" idx="1"/>
          </p:nvPr>
        </p:nvSpPr>
        <p:spPr>
          <a:xfrm>
            <a:off x="2133600" y="228600"/>
            <a:ext cx="7772400" cy="4343400"/>
          </a:xfrm>
        </p:spPr>
        <p:txBody>
          <a:bodyPr/>
          <a:lstStyle/>
          <a:p>
            <a:pPr lvl="1"/>
            <a:r>
              <a:rPr lang="en-US"/>
              <a:t>JOIN/PRUNE  message from the rx towards the source </a:t>
            </a:r>
          </a:p>
          <a:p>
            <a:pPr lvl="2"/>
            <a:r>
              <a:rPr lang="en-US"/>
              <a:t>Payload: Address G, Join = S, Prune = NULL</a:t>
            </a:r>
          </a:p>
          <a:p>
            <a:pPr lvl="1"/>
            <a:r>
              <a:rPr lang="en-US"/>
              <a:t>Prune towards the RP for that (S,G)</a:t>
            </a:r>
          </a:p>
          <a:p>
            <a:r>
              <a:rPr lang="en-US"/>
              <a:t>Steady state of distribution tree</a:t>
            </a:r>
          </a:p>
          <a:p>
            <a:pPr lvl="1"/>
            <a:r>
              <a:rPr lang="en-US"/>
              <a:t>Each router periodically sends JOIN/PRUNE for each active route entry</a:t>
            </a:r>
          </a:p>
          <a:p>
            <a:pPr lvl="2"/>
            <a:r>
              <a:rPr lang="en-US"/>
              <a:t>To the neighbor indicated in the route entry</a:t>
            </a:r>
          </a:p>
          <a:p>
            <a:pPr lvl="2"/>
            <a:r>
              <a:rPr lang="en-US"/>
              <a:t>Helps capture changes in topology/state/membership</a:t>
            </a:r>
          </a:p>
        </p:txBody>
      </p:sp>
      <p:grpSp>
        <p:nvGrpSpPr>
          <p:cNvPr id="93223" name="Group 39"/>
          <p:cNvGrpSpPr>
            <a:grpSpLocks/>
          </p:cNvGrpSpPr>
          <p:nvPr/>
        </p:nvGrpSpPr>
        <p:grpSpPr bwMode="auto">
          <a:xfrm>
            <a:off x="2819400" y="4648201"/>
            <a:ext cx="6129338" cy="2055813"/>
            <a:chOff x="1392" y="2794"/>
            <a:chExt cx="3861" cy="1295"/>
          </a:xfrm>
        </p:grpSpPr>
        <p:sp>
          <p:nvSpPr>
            <p:cNvPr id="93190" name="Oval 6"/>
            <p:cNvSpPr>
              <a:spLocks noChangeArrowheads="1"/>
            </p:cNvSpPr>
            <p:nvPr/>
          </p:nvSpPr>
          <p:spPr bwMode="auto">
            <a:xfrm>
              <a:off x="3321" y="3119"/>
              <a:ext cx="122" cy="94"/>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91" name="Oval 7"/>
            <p:cNvSpPr>
              <a:spLocks noChangeArrowheads="1"/>
            </p:cNvSpPr>
            <p:nvPr/>
          </p:nvSpPr>
          <p:spPr bwMode="auto">
            <a:xfrm>
              <a:off x="3117" y="3495"/>
              <a:ext cx="122" cy="94"/>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92" name="Oval 8"/>
            <p:cNvSpPr>
              <a:spLocks noChangeArrowheads="1"/>
            </p:cNvSpPr>
            <p:nvPr/>
          </p:nvSpPr>
          <p:spPr bwMode="auto">
            <a:xfrm>
              <a:off x="2914" y="3870"/>
              <a:ext cx="122" cy="94"/>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93" name="Oval 9"/>
            <p:cNvSpPr>
              <a:spLocks noChangeArrowheads="1"/>
            </p:cNvSpPr>
            <p:nvPr/>
          </p:nvSpPr>
          <p:spPr bwMode="auto">
            <a:xfrm>
              <a:off x="3524" y="3495"/>
              <a:ext cx="123" cy="94"/>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94" name="Oval 10"/>
            <p:cNvSpPr>
              <a:spLocks noChangeArrowheads="1"/>
            </p:cNvSpPr>
            <p:nvPr/>
          </p:nvSpPr>
          <p:spPr bwMode="auto">
            <a:xfrm>
              <a:off x="3728" y="3870"/>
              <a:ext cx="122" cy="9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95" name="Line 11"/>
            <p:cNvSpPr>
              <a:spLocks noChangeShapeType="1"/>
            </p:cNvSpPr>
            <p:nvPr/>
          </p:nvSpPr>
          <p:spPr bwMode="auto">
            <a:xfrm flipH="1">
              <a:off x="3199" y="3213"/>
              <a:ext cx="163" cy="282"/>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96" name="Line 12"/>
            <p:cNvSpPr>
              <a:spLocks noChangeShapeType="1"/>
            </p:cNvSpPr>
            <p:nvPr/>
          </p:nvSpPr>
          <p:spPr bwMode="auto">
            <a:xfrm flipH="1">
              <a:off x="2995" y="3589"/>
              <a:ext cx="163" cy="281"/>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97" name="Line 13"/>
            <p:cNvSpPr>
              <a:spLocks noChangeShapeType="1"/>
            </p:cNvSpPr>
            <p:nvPr/>
          </p:nvSpPr>
          <p:spPr bwMode="auto">
            <a:xfrm>
              <a:off x="3402" y="3213"/>
              <a:ext cx="163" cy="282"/>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98" name="Line 14"/>
            <p:cNvSpPr>
              <a:spLocks noChangeShapeType="1"/>
            </p:cNvSpPr>
            <p:nvPr/>
          </p:nvSpPr>
          <p:spPr bwMode="auto">
            <a:xfrm>
              <a:off x="3606" y="3589"/>
              <a:ext cx="163" cy="281"/>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99" name="Oval 15"/>
            <p:cNvSpPr>
              <a:spLocks noChangeArrowheads="1"/>
            </p:cNvSpPr>
            <p:nvPr/>
          </p:nvSpPr>
          <p:spPr bwMode="auto">
            <a:xfrm>
              <a:off x="2400" y="3888"/>
              <a:ext cx="123" cy="94"/>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00" name="Line 16"/>
            <p:cNvSpPr>
              <a:spLocks noChangeShapeType="1"/>
            </p:cNvSpPr>
            <p:nvPr/>
          </p:nvSpPr>
          <p:spPr bwMode="auto">
            <a:xfrm>
              <a:off x="2099" y="3933"/>
              <a:ext cx="1629"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01" name="Line 17"/>
            <p:cNvSpPr>
              <a:spLocks noChangeShapeType="1"/>
            </p:cNvSpPr>
            <p:nvPr/>
          </p:nvSpPr>
          <p:spPr bwMode="auto">
            <a:xfrm flipV="1">
              <a:off x="3402" y="3025"/>
              <a:ext cx="0" cy="12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02" name="Line 18"/>
            <p:cNvSpPr>
              <a:spLocks noChangeShapeType="1"/>
            </p:cNvSpPr>
            <p:nvPr/>
          </p:nvSpPr>
          <p:spPr bwMode="auto">
            <a:xfrm>
              <a:off x="3239" y="3025"/>
              <a:ext cx="36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03" name="Line 19"/>
            <p:cNvSpPr>
              <a:spLocks noChangeShapeType="1"/>
            </p:cNvSpPr>
            <p:nvPr/>
          </p:nvSpPr>
          <p:spPr bwMode="auto">
            <a:xfrm flipV="1">
              <a:off x="3280" y="2963"/>
              <a:ext cx="0" cy="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04" name="Text Box 20"/>
            <p:cNvSpPr txBox="1">
              <a:spLocks noChangeArrowheads="1"/>
            </p:cNvSpPr>
            <p:nvPr/>
          </p:nvSpPr>
          <p:spPr bwMode="auto">
            <a:xfrm>
              <a:off x="3036" y="2794"/>
              <a:ext cx="66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Source (S)</a:t>
              </a:r>
              <a:endParaRPr lang="en-US"/>
            </a:p>
          </p:txBody>
        </p:sp>
        <p:sp>
          <p:nvSpPr>
            <p:cNvPr id="93205" name="Line 21"/>
            <p:cNvSpPr>
              <a:spLocks noChangeShapeType="1"/>
            </p:cNvSpPr>
            <p:nvPr/>
          </p:nvSpPr>
          <p:spPr bwMode="auto">
            <a:xfrm>
              <a:off x="2099" y="3776"/>
              <a:ext cx="0" cy="3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06" name="Line 22"/>
            <p:cNvSpPr>
              <a:spLocks noChangeShapeType="1"/>
            </p:cNvSpPr>
            <p:nvPr/>
          </p:nvSpPr>
          <p:spPr bwMode="auto">
            <a:xfrm flipH="1">
              <a:off x="1968" y="3840"/>
              <a:ext cx="1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07" name="Text Box 23"/>
            <p:cNvSpPr txBox="1">
              <a:spLocks noChangeArrowheads="1"/>
            </p:cNvSpPr>
            <p:nvPr/>
          </p:nvSpPr>
          <p:spPr bwMode="auto">
            <a:xfrm>
              <a:off x="1392" y="3648"/>
              <a:ext cx="616"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600"/>
                <a:t>Host</a:t>
              </a:r>
            </a:p>
            <a:p>
              <a:pPr algn="ctr"/>
              <a:r>
                <a:rPr lang="en-US" sz="1600"/>
                <a:t>(receiver)</a:t>
              </a:r>
              <a:endParaRPr lang="en-US"/>
            </a:p>
          </p:txBody>
        </p:sp>
        <p:sp>
          <p:nvSpPr>
            <p:cNvPr id="93208" name="Line 24"/>
            <p:cNvSpPr>
              <a:spLocks noChangeShapeType="1"/>
            </p:cNvSpPr>
            <p:nvPr/>
          </p:nvSpPr>
          <p:spPr bwMode="auto">
            <a:xfrm>
              <a:off x="3484" y="3202"/>
              <a:ext cx="366" cy="626"/>
            </a:xfrm>
            <a:prstGeom prst="line">
              <a:avLst/>
            </a:prstGeom>
            <a:noFill/>
            <a:ln w="19050">
              <a:solidFill>
                <a:schemeClr val="tx1"/>
              </a:solidFill>
              <a:prstDash val="lg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09" name="Line 25"/>
            <p:cNvSpPr>
              <a:spLocks noChangeShapeType="1"/>
            </p:cNvSpPr>
            <p:nvPr/>
          </p:nvSpPr>
          <p:spPr bwMode="auto">
            <a:xfrm flipH="1">
              <a:off x="2880" y="3216"/>
              <a:ext cx="373" cy="624"/>
            </a:xfrm>
            <a:prstGeom prst="line">
              <a:avLst/>
            </a:prstGeom>
            <a:noFill/>
            <a:ln w="190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10" name="Text Box 26"/>
            <p:cNvSpPr txBox="1">
              <a:spLocks noChangeArrowheads="1"/>
            </p:cNvSpPr>
            <p:nvPr/>
          </p:nvSpPr>
          <p:spPr bwMode="auto">
            <a:xfrm>
              <a:off x="2317" y="3648"/>
              <a:ext cx="267"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600"/>
                <a:t>DR</a:t>
              </a:r>
              <a:endParaRPr lang="en-US"/>
            </a:p>
          </p:txBody>
        </p:sp>
        <p:sp>
          <p:nvSpPr>
            <p:cNvPr id="93216" name="Line 32"/>
            <p:cNvSpPr>
              <a:spLocks noChangeShapeType="1"/>
            </p:cNvSpPr>
            <p:nvPr/>
          </p:nvSpPr>
          <p:spPr bwMode="auto">
            <a:xfrm flipH="1">
              <a:off x="2544" y="3840"/>
              <a:ext cx="277" cy="0"/>
            </a:xfrm>
            <a:prstGeom prst="line">
              <a:avLst/>
            </a:prstGeom>
            <a:noFill/>
            <a:ln w="190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17" name="Line 33"/>
            <p:cNvSpPr>
              <a:spLocks noChangeShapeType="1"/>
            </p:cNvSpPr>
            <p:nvPr/>
          </p:nvSpPr>
          <p:spPr bwMode="auto">
            <a:xfrm flipH="1">
              <a:off x="2496" y="4080"/>
              <a:ext cx="1200" cy="2"/>
            </a:xfrm>
            <a:prstGeom prst="line">
              <a:avLst/>
            </a:prstGeom>
            <a:noFill/>
            <a:ln w="19050">
              <a:solidFill>
                <a:schemeClr val="tx1"/>
              </a:solidFill>
              <a:prstDash val="lg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18" name="Text Box 34"/>
            <p:cNvSpPr txBox="1">
              <a:spLocks noChangeArrowheads="1"/>
            </p:cNvSpPr>
            <p:nvPr/>
          </p:nvSpPr>
          <p:spPr bwMode="auto">
            <a:xfrm>
              <a:off x="3858" y="3840"/>
              <a:ext cx="254"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sz="1600"/>
                <a:t>RP</a:t>
              </a:r>
              <a:endParaRPr lang="en-US"/>
            </a:p>
          </p:txBody>
        </p:sp>
        <p:sp>
          <p:nvSpPr>
            <p:cNvPr id="93219" name="Line 35"/>
            <p:cNvSpPr>
              <a:spLocks noChangeShapeType="1"/>
            </p:cNvSpPr>
            <p:nvPr/>
          </p:nvSpPr>
          <p:spPr bwMode="auto">
            <a:xfrm>
              <a:off x="4176" y="3072"/>
              <a:ext cx="528" cy="0"/>
            </a:xfrm>
            <a:prstGeom prst="line">
              <a:avLst/>
            </a:prstGeom>
            <a:noFill/>
            <a:ln w="19050">
              <a:solidFill>
                <a:schemeClr val="tx1"/>
              </a:solidFill>
              <a:prstDash val="lg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20" name="Line 36"/>
            <p:cNvSpPr>
              <a:spLocks noChangeShapeType="1"/>
            </p:cNvSpPr>
            <p:nvPr/>
          </p:nvSpPr>
          <p:spPr bwMode="auto">
            <a:xfrm>
              <a:off x="4176" y="3312"/>
              <a:ext cx="528" cy="0"/>
            </a:xfrm>
            <a:prstGeom prst="line">
              <a:avLst/>
            </a:prstGeom>
            <a:noFill/>
            <a:ln w="190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21" name="Text Box 37"/>
            <p:cNvSpPr txBox="1">
              <a:spLocks noChangeArrowheads="1"/>
            </p:cNvSpPr>
            <p:nvPr/>
          </p:nvSpPr>
          <p:spPr bwMode="auto">
            <a:xfrm>
              <a:off x="4742" y="2967"/>
              <a:ext cx="511"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RP Tree</a:t>
              </a:r>
              <a:endParaRPr lang="en-US"/>
            </a:p>
          </p:txBody>
        </p:sp>
        <p:sp>
          <p:nvSpPr>
            <p:cNvPr id="93222" name="Text Box 38"/>
            <p:cNvSpPr txBox="1">
              <a:spLocks noChangeArrowheads="1"/>
            </p:cNvSpPr>
            <p:nvPr/>
          </p:nvSpPr>
          <p:spPr bwMode="auto">
            <a:xfrm>
              <a:off x="4752" y="3216"/>
              <a:ext cx="499"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SP Tree</a:t>
              </a:r>
              <a:endParaRPr lang="en-US"/>
            </a:p>
          </p:txBody>
        </p:sp>
      </p:grpSp>
    </p:spTree>
    <p:extLst>
      <p:ext uri="{BB962C8B-B14F-4D97-AF65-F5344CB8AC3E}">
        <p14:creationId xmlns:p14="http://schemas.microsoft.com/office/powerpoint/2010/main" val="7398678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3"/>
          <p:cNvSpPr>
            <a:spLocks noGrp="1" noChangeArrowheads="1"/>
          </p:cNvSpPr>
          <p:nvPr>
            <p:ph type="body" idx="1"/>
          </p:nvPr>
        </p:nvSpPr>
        <p:spPr>
          <a:xfrm>
            <a:off x="2133600" y="457200"/>
            <a:ext cx="7772400" cy="6172200"/>
          </a:xfrm>
        </p:spPr>
        <p:txBody>
          <a:bodyPr/>
          <a:lstStyle/>
          <a:p>
            <a:r>
              <a:rPr lang="en-US"/>
              <a:t>RP Information</a:t>
            </a:r>
          </a:p>
          <a:p>
            <a:pPr lvl="1"/>
            <a:r>
              <a:rPr lang="en-US"/>
              <a:t>Bootstrap messages are used to distribute RP information within the domain</a:t>
            </a:r>
          </a:p>
          <a:p>
            <a:pPr lvl="1"/>
            <a:r>
              <a:rPr lang="en-US"/>
              <a:t>Domains’ Bootstrap Router (BSR) elected from set of candidates</a:t>
            </a:r>
          </a:p>
          <a:p>
            <a:pPr lvl="1"/>
            <a:r>
              <a:rPr lang="en-US"/>
              <a:t>A set of RP candidates periodically advertise to the BSR the groups associated with them</a:t>
            </a:r>
          </a:p>
          <a:p>
            <a:pPr lvl="1"/>
            <a:r>
              <a:rPr lang="en-US"/>
              <a:t>C-RP-Advertisements: Address of C-RP, Group address and mask</a:t>
            </a:r>
          </a:p>
          <a:p>
            <a:pPr lvl="1"/>
            <a:r>
              <a:rPr lang="en-US"/>
              <a:t>C-RP-Advs distributed in BS messages</a:t>
            </a:r>
          </a:p>
          <a:p>
            <a:pPr lvl="1"/>
            <a:r>
              <a:rPr lang="en-US"/>
              <a:t>The Advs are used by DRs </a:t>
            </a:r>
          </a:p>
          <a:p>
            <a:pPr lvl="2"/>
            <a:r>
              <a:rPr lang="en-US"/>
              <a:t>use a Hash function to map a group address to one C-RP whose ad includes the group</a:t>
            </a:r>
          </a:p>
          <a:p>
            <a:endParaRPr lang="en-US"/>
          </a:p>
        </p:txBody>
      </p:sp>
    </p:spTree>
    <p:extLst>
      <p:ext uri="{BB962C8B-B14F-4D97-AF65-F5344CB8AC3E}">
        <p14:creationId xmlns:p14="http://schemas.microsoft.com/office/powerpoint/2010/main" val="3431026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4000" dirty="0"/>
          </a:p>
        </p:txBody>
      </p:sp>
      <p:sp>
        <p:nvSpPr>
          <p:cNvPr id="3" name="Content Placeholder 2"/>
          <p:cNvSpPr>
            <a:spLocks noGrp="1"/>
          </p:cNvSpPr>
          <p:nvPr>
            <p:ph idx="1"/>
          </p:nvPr>
        </p:nvSpPr>
        <p:spPr/>
        <p:txBody>
          <a:bodyPr/>
          <a:lstStyle/>
          <a:p>
            <a:r>
              <a:rPr lang="en-US" dirty="0" smtClean="0"/>
              <a:t>Multicast link state routing uses the source based tree approach</a:t>
            </a:r>
            <a:endParaRPr lang="en-US" dirty="0"/>
          </a:p>
        </p:txBody>
      </p:sp>
    </p:spTree>
    <p:extLst>
      <p:ext uri="{BB962C8B-B14F-4D97-AF65-F5344CB8AC3E}">
        <p14:creationId xmlns:p14="http://schemas.microsoft.com/office/powerpoint/2010/main" val="952550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MOSPF(1)</a:t>
            </a:r>
            <a:endParaRPr lang="en-US" dirty="0"/>
          </a:p>
        </p:txBody>
      </p:sp>
      <p:sp>
        <p:nvSpPr>
          <p:cNvPr id="3" name="Content Placeholder 2"/>
          <p:cNvSpPr>
            <a:spLocks noGrp="1"/>
          </p:cNvSpPr>
          <p:nvPr>
            <p:ph idx="1"/>
          </p:nvPr>
        </p:nvSpPr>
        <p:spPr/>
        <p:txBody>
          <a:bodyPr/>
          <a:lstStyle/>
          <a:p>
            <a:pPr>
              <a:spcBef>
                <a:spcPct val="40000"/>
              </a:spcBef>
            </a:pPr>
            <a:r>
              <a:rPr lang="en-US" altLang="zh-TW" dirty="0">
                <a:solidFill>
                  <a:schemeClr val="tx2"/>
                </a:solidFill>
              </a:rPr>
              <a:t>Group membership LSA </a:t>
            </a:r>
            <a:r>
              <a:rPr lang="en-US" altLang="zh-TW" dirty="0">
                <a:solidFill>
                  <a:srgbClr val="0000CC"/>
                </a:solidFill>
              </a:rPr>
              <a:t>is flooded throughout the AS</a:t>
            </a:r>
          </a:p>
          <a:p>
            <a:pPr>
              <a:spcBef>
                <a:spcPct val="40000"/>
              </a:spcBef>
            </a:pPr>
            <a:r>
              <a:rPr lang="en-US" altLang="zh-TW" dirty="0">
                <a:solidFill>
                  <a:srgbClr val="0000CC"/>
                </a:solidFill>
              </a:rPr>
              <a:t>The router calculates the shortest path trees on demand (when it receives the first multicast packet)</a:t>
            </a:r>
          </a:p>
          <a:p>
            <a:pPr>
              <a:spcBef>
                <a:spcPct val="40000"/>
              </a:spcBef>
            </a:pPr>
            <a:r>
              <a:rPr lang="en-US" altLang="zh-TW" dirty="0">
                <a:solidFill>
                  <a:srgbClr val="0000CC"/>
                </a:solidFill>
              </a:rPr>
              <a:t>MOSPF is a </a:t>
            </a:r>
            <a:r>
              <a:rPr lang="en-US" altLang="zh-TW" dirty="0">
                <a:solidFill>
                  <a:schemeClr val="tx2"/>
                </a:solidFill>
              </a:rPr>
              <a:t>data-driven protocol</a:t>
            </a:r>
            <a:r>
              <a:rPr lang="en-US" altLang="zh-TW" dirty="0">
                <a:solidFill>
                  <a:srgbClr val="0000CC"/>
                </a:solidFill>
              </a:rPr>
              <a:t>; the first time an MOSPF router see a datagram with a </a:t>
            </a:r>
            <a:r>
              <a:rPr lang="en-US" altLang="zh-TW" dirty="0">
                <a:solidFill>
                  <a:schemeClr val="tx2"/>
                </a:solidFill>
              </a:rPr>
              <a:t>given source and group address</a:t>
            </a:r>
            <a:r>
              <a:rPr lang="en-US" altLang="zh-TW" dirty="0">
                <a:solidFill>
                  <a:srgbClr val="0000CC"/>
                </a:solidFill>
              </a:rPr>
              <a:t>, the router constructs the </a:t>
            </a:r>
            <a:r>
              <a:rPr lang="en-US" altLang="zh-TW" dirty="0" err="1">
                <a:solidFill>
                  <a:srgbClr val="0000CC"/>
                </a:solidFill>
              </a:rPr>
              <a:t>Dijkstra</a:t>
            </a:r>
            <a:r>
              <a:rPr lang="en-US" altLang="zh-TW" dirty="0">
                <a:solidFill>
                  <a:srgbClr val="0000CC"/>
                </a:solidFill>
              </a:rPr>
              <a:t> shortest path tree</a:t>
            </a:r>
          </a:p>
          <a:p>
            <a:endParaRPr lang="en-US" dirty="0"/>
          </a:p>
        </p:txBody>
      </p:sp>
    </p:spTree>
    <p:extLst>
      <p:ext uri="{BB962C8B-B14F-4D97-AF65-F5344CB8AC3E}">
        <p14:creationId xmlns:p14="http://schemas.microsoft.com/office/powerpoint/2010/main" val="1082562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MOSPF(2)</a:t>
            </a:r>
            <a:endParaRPr lang="en-US" dirty="0"/>
          </a:p>
        </p:txBody>
      </p:sp>
      <p:sp>
        <p:nvSpPr>
          <p:cNvPr id="3" name="Content Placeholder 2"/>
          <p:cNvSpPr>
            <a:spLocks noGrp="1"/>
          </p:cNvSpPr>
          <p:nvPr>
            <p:ph idx="1"/>
          </p:nvPr>
        </p:nvSpPr>
        <p:spPr/>
        <p:txBody>
          <a:bodyPr/>
          <a:lstStyle/>
          <a:p>
            <a:endParaRPr lang="en-US" altLang="zh-TW" dirty="0" smtClean="0">
              <a:solidFill>
                <a:srgbClr val="0000CC"/>
              </a:solidFill>
            </a:endParaRPr>
          </a:p>
          <a:p>
            <a:endParaRPr lang="en-US" altLang="zh-TW" dirty="0">
              <a:solidFill>
                <a:srgbClr val="0000CC"/>
              </a:solidFill>
            </a:endParaRPr>
          </a:p>
          <a:p>
            <a:r>
              <a:rPr lang="en-US" altLang="zh-TW" dirty="0" smtClean="0">
                <a:solidFill>
                  <a:srgbClr val="0000CC"/>
                </a:solidFill>
              </a:rPr>
              <a:t>The </a:t>
            </a:r>
            <a:r>
              <a:rPr lang="en-US" altLang="zh-TW" dirty="0">
                <a:solidFill>
                  <a:srgbClr val="0000CC"/>
                </a:solidFill>
              </a:rPr>
              <a:t>shortest path tree is made all at once instead of gradually (i.e. pre-made, pre-pruned, ready to use)</a:t>
            </a:r>
          </a:p>
          <a:p>
            <a:endParaRPr lang="en-US" dirty="0"/>
          </a:p>
        </p:txBody>
      </p:sp>
    </p:spTree>
    <p:extLst>
      <p:ext uri="{BB962C8B-B14F-4D97-AF65-F5344CB8AC3E}">
        <p14:creationId xmlns:p14="http://schemas.microsoft.com/office/powerpoint/2010/main" val="1506511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MOSPF with Areas (1)</a:t>
            </a:r>
            <a:endParaRPr lang="en-US" dirty="0"/>
          </a:p>
        </p:txBody>
      </p:sp>
      <p:sp>
        <p:nvSpPr>
          <p:cNvPr id="3" name="Content Placeholder 2"/>
          <p:cNvSpPr>
            <a:spLocks noGrp="1"/>
          </p:cNvSpPr>
          <p:nvPr>
            <p:ph idx="1"/>
          </p:nvPr>
        </p:nvSpPr>
        <p:spPr/>
        <p:txBody>
          <a:bodyPr/>
          <a:lstStyle/>
          <a:p>
            <a:pPr>
              <a:spcBef>
                <a:spcPct val="40000"/>
              </a:spcBef>
            </a:pPr>
            <a:r>
              <a:rPr lang="en-US" altLang="zh-TW" dirty="0">
                <a:solidFill>
                  <a:schemeClr val="tx2"/>
                </a:solidFill>
              </a:rPr>
              <a:t>Group management</a:t>
            </a:r>
          </a:p>
          <a:p>
            <a:pPr lvl="1">
              <a:spcBef>
                <a:spcPct val="40000"/>
              </a:spcBef>
            </a:pPr>
            <a:r>
              <a:rPr lang="en-US" altLang="zh-TW" dirty="0">
                <a:solidFill>
                  <a:srgbClr val="0000CC"/>
                </a:solidFill>
              </a:rPr>
              <a:t>Group-membership LSA is flooded in the same area.</a:t>
            </a:r>
          </a:p>
          <a:p>
            <a:pPr lvl="1">
              <a:spcBef>
                <a:spcPct val="40000"/>
              </a:spcBef>
            </a:pPr>
            <a:r>
              <a:rPr lang="en-US" altLang="zh-TW" b="1" dirty="0">
                <a:solidFill>
                  <a:schemeClr val="tx2"/>
                </a:solidFill>
              </a:rPr>
              <a:t>Inter-area multicast forwarders</a:t>
            </a:r>
            <a:r>
              <a:rPr lang="en-US" altLang="zh-TW" dirty="0">
                <a:solidFill>
                  <a:srgbClr val="0000CC"/>
                </a:solidFill>
              </a:rPr>
              <a:t> (area border routers) summarize their attached areas' group membership to the backbone.</a:t>
            </a:r>
          </a:p>
          <a:p>
            <a:pPr>
              <a:spcBef>
                <a:spcPct val="40000"/>
              </a:spcBef>
            </a:pPr>
            <a:r>
              <a:rPr lang="en-US" altLang="zh-TW" dirty="0">
                <a:solidFill>
                  <a:schemeClr val="tx2"/>
                </a:solidFill>
              </a:rPr>
              <a:t>Data routing</a:t>
            </a:r>
          </a:p>
          <a:p>
            <a:pPr lvl="1">
              <a:spcBef>
                <a:spcPct val="40000"/>
              </a:spcBef>
            </a:pPr>
            <a:r>
              <a:rPr lang="en-US" altLang="zh-TW" dirty="0">
                <a:solidFill>
                  <a:srgbClr val="0000CC"/>
                </a:solidFill>
              </a:rPr>
              <a:t>Introduction of the </a:t>
            </a:r>
            <a:r>
              <a:rPr lang="en-US" altLang="zh-TW" b="1" dirty="0">
                <a:solidFill>
                  <a:schemeClr val="tx2"/>
                </a:solidFill>
              </a:rPr>
              <a:t>wild-card multicast receivers</a:t>
            </a:r>
            <a:r>
              <a:rPr lang="en-US" altLang="zh-TW" dirty="0">
                <a:solidFill>
                  <a:schemeClr val="tx2"/>
                </a:solidFill>
              </a:rPr>
              <a:t> (area border routers)</a:t>
            </a:r>
            <a:endParaRPr lang="en-US" altLang="zh-TW" dirty="0">
              <a:solidFill>
                <a:srgbClr val="0000CC"/>
              </a:solidFill>
            </a:endParaRPr>
          </a:p>
          <a:p>
            <a:endParaRPr lang="en-US" dirty="0"/>
          </a:p>
        </p:txBody>
      </p:sp>
    </p:spTree>
    <p:extLst>
      <p:ext uri="{BB962C8B-B14F-4D97-AF65-F5344CB8AC3E}">
        <p14:creationId xmlns:p14="http://schemas.microsoft.com/office/powerpoint/2010/main" val="1157290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MOSPF with Areas(2)</a:t>
            </a:r>
            <a:endParaRPr lang="en-US" dirty="0"/>
          </a:p>
        </p:txBody>
      </p:sp>
      <p:sp>
        <p:nvSpPr>
          <p:cNvPr id="3" name="Content Placeholder 2"/>
          <p:cNvSpPr>
            <a:spLocks noGrp="1"/>
          </p:cNvSpPr>
          <p:nvPr>
            <p:ph idx="1"/>
          </p:nvPr>
        </p:nvSpPr>
        <p:spPr/>
        <p:txBody>
          <a:bodyPr>
            <a:normAutofit/>
          </a:bodyPr>
          <a:lstStyle/>
          <a:p>
            <a:pPr>
              <a:spcBef>
                <a:spcPct val="40000"/>
              </a:spcBef>
            </a:pPr>
            <a:r>
              <a:rPr lang="en-US" altLang="zh-TW" dirty="0">
                <a:solidFill>
                  <a:schemeClr val="tx2"/>
                </a:solidFill>
              </a:rPr>
              <a:t>Data routing (</a:t>
            </a:r>
            <a:r>
              <a:rPr lang="en-US" altLang="zh-TW" dirty="0" err="1">
                <a:solidFill>
                  <a:schemeClr val="tx2"/>
                </a:solidFill>
              </a:rPr>
              <a:t>cont</a:t>
            </a:r>
            <a:r>
              <a:rPr lang="en-US" altLang="zh-TW" dirty="0">
                <a:solidFill>
                  <a:schemeClr val="tx2"/>
                </a:solidFill>
              </a:rPr>
              <a:t>)</a:t>
            </a:r>
          </a:p>
          <a:p>
            <a:pPr lvl="1">
              <a:spcBef>
                <a:spcPct val="40000"/>
              </a:spcBef>
            </a:pPr>
            <a:r>
              <a:rPr lang="en-US" altLang="zh-TW" dirty="0">
                <a:solidFill>
                  <a:srgbClr val="0000CC"/>
                </a:solidFill>
              </a:rPr>
              <a:t>In the presence of OSPF areas, during tree pruning care must be taken so that the branches leading to other areas remain, since it is unknown whether there are group members in these (remote) areas.</a:t>
            </a:r>
          </a:p>
          <a:p>
            <a:pPr lvl="1">
              <a:spcBef>
                <a:spcPct val="40000"/>
              </a:spcBef>
              <a:buNone/>
            </a:pPr>
            <a:r>
              <a:rPr lang="en-US" altLang="zh-TW" dirty="0">
                <a:solidFill>
                  <a:srgbClr val="0000CC"/>
                </a:solidFill>
              </a:rPr>
              <a:t>	For this reason, only those branches having no group members nor </a:t>
            </a:r>
            <a:r>
              <a:rPr lang="en-US" altLang="zh-TW" b="1" dirty="0">
                <a:solidFill>
                  <a:schemeClr val="tx2"/>
                </a:solidFill>
              </a:rPr>
              <a:t>wild-card multicast receivers</a:t>
            </a:r>
            <a:r>
              <a:rPr lang="en-US" altLang="zh-TW" dirty="0">
                <a:solidFill>
                  <a:srgbClr val="0000CC"/>
                </a:solidFill>
              </a:rPr>
              <a:t> are pruned when producing the datagram shortest-path tree.</a:t>
            </a:r>
          </a:p>
          <a:p>
            <a:pPr marL="0" indent="0">
              <a:buNone/>
            </a:pPr>
            <a:endParaRPr lang="en-US" dirty="0"/>
          </a:p>
        </p:txBody>
      </p:sp>
    </p:spTree>
    <p:extLst>
      <p:ext uri="{BB962C8B-B14F-4D97-AF65-F5344CB8AC3E}">
        <p14:creationId xmlns:p14="http://schemas.microsoft.com/office/powerpoint/2010/main" val="1101760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MOSPF with Areas(3)</a:t>
            </a:r>
            <a:endParaRPr lang="en-US" dirty="0"/>
          </a:p>
        </p:txBody>
      </p:sp>
      <p:sp>
        <p:nvSpPr>
          <p:cNvPr id="3" name="Content Placeholder 2"/>
          <p:cNvSpPr>
            <a:spLocks noGrp="1"/>
          </p:cNvSpPr>
          <p:nvPr>
            <p:ph idx="1"/>
          </p:nvPr>
        </p:nvSpPr>
        <p:spPr/>
        <p:txBody>
          <a:bodyPr/>
          <a:lstStyle/>
          <a:p>
            <a:pPr>
              <a:spcBef>
                <a:spcPct val="40000"/>
              </a:spcBef>
            </a:pPr>
            <a:r>
              <a:rPr lang="en-US" altLang="zh-TW" dirty="0" smtClean="0">
                <a:solidFill>
                  <a:schemeClr val="tx2"/>
                </a:solidFill>
              </a:rPr>
              <a:t>Data routing (</a:t>
            </a:r>
            <a:r>
              <a:rPr lang="en-US" altLang="zh-TW" dirty="0" err="1" smtClean="0">
                <a:solidFill>
                  <a:schemeClr val="tx2"/>
                </a:solidFill>
              </a:rPr>
              <a:t>cont</a:t>
            </a:r>
            <a:r>
              <a:rPr lang="en-US" altLang="zh-TW" dirty="0" smtClean="0">
                <a:solidFill>
                  <a:schemeClr val="tx2"/>
                </a:solidFill>
              </a:rPr>
              <a:t>)</a:t>
            </a:r>
          </a:p>
          <a:p>
            <a:pPr lvl="1">
              <a:spcBef>
                <a:spcPct val="40000"/>
              </a:spcBef>
              <a:buNone/>
            </a:pPr>
            <a:r>
              <a:rPr lang="en-US" altLang="zh-TW" dirty="0" smtClean="0">
                <a:solidFill>
                  <a:srgbClr val="0000CC"/>
                </a:solidFill>
              </a:rPr>
              <a:t>1. </a:t>
            </a:r>
            <a:r>
              <a:rPr lang="en-US" altLang="zh-TW" dirty="0" smtClean="0"/>
              <a:t>Source area</a:t>
            </a:r>
            <a:r>
              <a:rPr lang="en-US" altLang="zh-TW" dirty="0" smtClean="0">
                <a:solidFill>
                  <a:srgbClr val="0000CC"/>
                </a:solidFill>
              </a:rPr>
              <a:t>: building </a:t>
            </a:r>
            <a:r>
              <a:rPr lang="en-US" altLang="zh-TW" b="1" dirty="0" smtClean="0">
                <a:solidFill>
                  <a:schemeClr val="tx2"/>
                </a:solidFill>
              </a:rPr>
              <a:t>intra-area shortest path tree</a:t>
            </a:r>
            <a:r>
              <a:rPr lang="en-US" altLang="zh-TW" dirty="0" smtClean="0">
                <a:solidFill>
                  <a:srgbClr val="0000CC"/>
                </a:solidFill>
              </a:rPr>
              <a:t> (</a:t>
            </a:r>
            <a:r>
              <a:rPr lang="en-US" altLang="zh-TW" dirty="0" smtClean="0">
                <a:solidFill>
                  <a:schemeClr val="tx2"/>
                </a:solidFill>
              </a:rPr>
              <a:t>forward cost</a:t>
            </a:r>
            <a:r>
              <a:rPr lang="en-US" altLang="zh-TW" dirty="0" smtClean="0">
                <a:solidFill>
                  <a:srgbClr val="0000CC"/>
                </a:solidFill>
              </a:rPr>
              <a:t>) with leaf nodes including wild-card multicast receivers.</a:t>
            </a:r>
          </a:p>
          <a:p>
            <a:pPr lvl="1">
              <a:spcBef>
                <a:spcPct val="40000"/>
              </a:spcBef>
              <a:buNone/>
            </a:pPr>
            <a:r>
              <a:rPr lang="en-US" altLang="zh-TW" dirty="0" smtClean="0">
                <a:solidFill>
                  <a:srgbClr val="0000CC"/>
                </a:solidFill>
              </a:rPr>
              <a:t>2. </a:t>
            </a:r>
            <a:r>
              <a:rPr lang="en-US" altLang="zh-TW" dirty="0" smtClean="0"/>
              <a:t>Backbone area</a:t>
            </a:r>
            <a:r>
              <a:rPr lang="en-US" altLang="zh-TW" dirty="0" smtClean="0">
                <a:solidFill>
                  <a:srgbClr val="0000CC"/>
                </a:solidFill>
              </a:rPr>
              <a:t>: each wild-card multicast receiver of the source area calculates the shortest path from the source to the multicast forwarders (with group members) of other areas using </a:t>
            </a:r>
            <a:r>
              <a:rPr lang="en-US" altLang="zh-TW" dirty="0" smtClean="0">
                <a:solidFill>
                  <a:schemeClr val="tx2"/>
                </a:solidFill>
              </a:rPr>
              <a:t>the reverse cost.</a:t>
            </a:r>
          </a:p>
          <a:p>
            <a:pPr lvl="1">
              <a:spcBef>
                <a:spcPct val="40000"/>
              </a:spcBef>
              <a:buNone/>
            </a:pPr>
            <a:r>
              <a:rPr lang="en-US" altLang="zh-TW" dirty="0" smtClean="0">
                <a:solidFill>
                  <a:schemeClr val="tx2"/>
                </a:solidFill>
              </a:rPr>
              <a:t>	</a:t>
            </a:r>
            <a:r>
              <a:rPr lang="en-US" altLang="zh-TW" dirty="0" smtClean="0"/>
              <a:t>(You must know the reason why using </a:t>
            </a:r>
            <a:r>
              <a:rPr lang="en-US" altLang="zh-TW" b="1" dirty="0" smtClean="0">
                <a:solidFill>
                  <a:schemeClr val="tx2"/>
                </a:solidFill>
              </a:rPr>
              <a:t>the reverse cost</a:t>
            </a:r>
            <a:r>
              <a:rPr lang="en-US" altLang="zh-TW" dirty="0" smtClean="0"/>
              <a:t> in this case)</a:t>
            </a:r>
          </a:p>
          <a:p>
            <a:endParaRPr lang="en-US" dirty="0"/>
          </a:p>
        </p:txBody>
      </p:sp>
    </p:spTree>
    <p:extLst>
      <p:ext uri="{BB962C8B-B14F-4D97-AF65-F5344CB8AC3E}">
        <p14:creationId xmlns:p14="http://schemas.microsoft.com/office/powerpoint/2010/main" val="3948853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MOSPF with Areas(4)</a:t>
            </a:r>
            <a:endParaRPr lang="en-US" dirty="0"/>
          </a:p>
        </p:txBody>
      </p:sp>
      <p:sp>
        <p:nvSpPr>
          <p:cNvPr id="3" name="Content Placeholder 2"/>
          <p:cNvSpPr>
            <a:spLocks noGrp="1"/>
          </p:cNvSpPr>
          <p:nvPr>
            <p:ph idx="1"/>
          </p:nvPr>
        </p:nvSpPr>
        <p:spPr/>
        <p:txBody>
          <a:bodyPr/>
          <a:lstStyle/>
          <a:p>
            <a:pPr>
              <a:spcBef>
                <a:spcPct val="40000"/>
              </a:spcBef>
            </a:pPr>
            <a:r>
              <a:rPr lang="en-US" altLang="zh-TW" dirty="0">
                <a:solidFill>
                  <a:schemeClr val="tx2"/>
                </a:solidFill>
              </a:rPr>
              <a:t>Data routing (</a:t>
            </a:r>
            <a:r>
              <a:rPr lang="en-US" altLang="zh-TW" dirty="0" err="1">
                <a:solidFill>
                  <a:schemeClr val="tx2"/>
                </a:solidFill>
              </a:rPr>
              <a:t>cont</a:t>
            </a:r>
            <a:r>
              <a:rPr lang="en-US" altLang="zh-TW" dirty="0">
                <a:solidFill>
                  <a:schemeClr val="tx2"/>
                </a:solidFill>
              </a:rPr>
              <a:t>)</a:t>
            </a:r>
          </a:p>
          <a:p>
            <a:pPr lvl="1">
              <a:lnSpc>
                <a:spcPct val="105000"/>
              </a:lnSpc>
              <a:spcBef>
                <a:spcPct val="40000"/>
              </a:spcBef>
              <a:buNone/>
            </a:pPr>
            <a:r>
              <a:rPr lang="en-US" altLang="zh-TW" dirty="0">
                <a:solidFill>
                  <a:srgbClr val="0000CC"/>
                </a:solidFill>
              </a:rPr>
              <a:t>   E.g. In Figure 4 of the sample MOSPF area configuration in the supplementary document, RT3 and RT4 can calculate and compare to determine which one of them should construct the shortest path from the source to RT7, RT10, and RT11 (the multicast forwarders in non-source areas). The result tree is shown in Figure 9 in the supplementary document.</a:t>
            </a:r>
          </a:p>
          <a:p>
            <a:endParaRPr lang="en-US" dirty="0"/>
          </a:p>
        </p:txBody>
      </p:sp>
    </p:spTree>
    <p:extLst>
      <p:ext uri="{BB962C8B-B14F-4D97-AF65-F5344CB8AC3E}">
        <p14:creationId xmlns:p14="http://schemas.microsoft.com/office/powerpoint/2010/main" val="1804800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1230</Words>
  <Application>Microsoft Office PowerPoint</Application>
  <PresentationFormat>Widescreen</PresentationFormat>
  <Paragraphs>192</Paragraphs>
  <Slides>27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新細明體</vt:lpstr>
      <vt:lpstr>Arial</vt:lpstr>
      <vt:lpstr>Calibri</vt:lpstr>
      <vt:lpstr>Calibri Light</vt:lpstr>
      <vt:lpstr>Times New Roman</vt:lpstr>
      <vt:lpstr>Office Theme</vt:lpstr>
      <vt:lpstr>MOSPF and PIM</vt:lpstr>
      <vt:lpstr>Taxonomy of common multicast protocols</vt:lpstr>
      <vt:lpstr>PowerPoint Presentation</vt:lpstr>
      <vt:lpstr>MOSPF(1)</vt:lpstr>
      <vt:lpstr>                      MOSPF(2)</vt:lpstr>
      <vt:lpstr>MOSPF with Areas (1)</vt:lpstr>
      <vt:lpstr>MOSPF with Areas(2)</vt:lpstr>
      <vt:lpstr>MOSPF with Areas(3)</vt:lpstr>
      <vt:lpstr>MOSPF with Areas(4)</vt:lpstr>
      <vt:lpstr>MOSPF with Areas(5)</vt:lpstr>
      <vt:lpstr>PowerPoint Presentation</vt:lpstr>
      <vt:lpstr>MOSPF Tree in Source Area</vt:lpstr>
      <vt:lpstr>MOSPF Tree in Backbone Area</vt:lpstr>
      <vt:lpstr>MOSPF Tree in Destination Area</vt:lpstr>
      <vt:lpstr>Protocol Independent Multicast (PIM)</vt:lpstr>
      <vt:lpstr>PIM Dense Mode</vt:lpstr>
      <vt:lpstr>PowerPoint Presentation</vt:lpstr>
      <vt:lpstr>PowerPoint Presentation</vt:lpstr>
      <vt:lpstr>Sparse - Mode</vt:lpstr>
      <vt:lpstr>PowerPoint Presentation</vt:lpstr>
      <vt:lpstr>PIM Sparse Mode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MOSPF and PIM</dc:title>
  <dc:creator>ADMIN</dc:creator>
  <cp:lastModifiedBy>ADMIN</cp:lastModifiedBy>
  <cp:revision>9</cp:revision>
  <dcterms:created xsi:type="dcterms:W3CDTF">2016-08-21T17:34:53Z</dcterms:created>
  <dcterms:modified xsi:type="dcterms:W3CDTF">2016-08-22T00:55:54Z</dcterms:modified>
</cp:coreProperties>
</file>