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7" r:id="rId18"/>
    <p:sldId id="276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A29A-68A5-4EE5-98BA-FA5755F4F78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AD82-1342-45A1-BAA7-51C73F845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8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A29A-68A5-4EE5-98BA-FA5755F4F78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AD82-1342-45A1-BAA7-51C73F845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6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A29A-68A5-4EE5-98BA-FA5755F4F78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AD82-1342-45A1-BAA7-51C73F845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4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A29A-68A5-4EE5-98BA-FA5755F4F78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AD82-1342-45A1-BAA7-51C73F845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6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A29A-68A5-4EE5-98BA-FA5755F4F78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AD82-1342-45A1-BAA7-51C73F845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7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A29A-68A5-4EE5-98BA-FA5755F4F78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AD82-1342-45A1-BAA7-51C73F845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4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A29A-68A5-4EE5-98BA-FA5755F4F78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AD82-1342-45A1-BAA7-51C73F845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1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A29A-68A5-4EE5-98BA-FA5755F4F78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AD82-1342-45A1-BAA7-51C73F845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75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A29A-68A5-4EE5-98BA-FA5755F4F78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AD82-1342-45A1-BAA7-51C73F845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1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A29A-68A5-4EE5-98BA-FA5755F4F78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AD82-1342-45A1-BAA7-51C73F845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2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A29A-68A5-4EE5-98BA-FA5755F4F78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AD82-1342-45A1-BAA7-51C73F845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5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1A29A-68A5-4EE5-98BA-FA5755F4F78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4AD82-1342-45A1-BAA7-51C73F845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0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3089"/>
          </a:xfrm>
        </p:spPr>
        <p:txBody>
          <a:bodyPr>
            <a:noAutofit/>
          </a:bodyPr>
          <a:lstStyle/>
          <a:p>
            <a:pPr algn="ctr"/>
            <a:r>
              <a:rPr lang="en-US" sz="8000" b="1" i="1" dirty="0" smtClean="0">
                <a:solidFill>
                  <a:srgbClr val="FF0066"/>
                </a:solidFill>
              </a:rPr>
              <a:t/>
            </a:r>
            <a:br>
              <a:rPr lang="en-US" sz="8000" b="1" i="1" dirty="0" smtClean="0">
                <a:solidFill>
                  <a:srgbClr val="FF0066"/>
                </a:solidFill>
              </a:rPr>
            </a:br>
            <a:r>
              <a:rPr lang="en-US" sz="8000" b="1" i="1" dirty="0">
                <a:solidFill>
                  <a:srgbClr val="FF0066"/>
                </a:solidFill>
              </a:rPr>
              <a:t/>
            </a:r>
            <a:br>
              <a:rPr lang="en-US" sz="8000" b="1" i="1" dirty="0">
                <a:solidFill>
                  <a:srgbClr val="FF0066"/>
                </a:solidFill>
              </a:rPr>
            </a:br>
            <a:r>
              <a:rPr lang="en-US" sz="8000" b="1" i="1" dirty="0" smtClean="0">
                <a:solidFill>
                  <a:srgbClr val="FF0066"/>
                </a:solidFill>
              </a:rPr>
              <a:t>Routing </a:t>
            </a:r>
            <a:br>
              <a:rPr lang="en-US" sz="8000" b="1" i="1" dirty="0" smtClean="0">
                <a:solidFill>
                  <a:srgbClr val="FF0066"/>
                </a:solidFill>
              </a:rPr>
            </a:br>
            <a:r>
              <a:rPr lang="en-US" sz="8000" b="1" i="1" dirty="0" smtClean="0">
                <a:solidFill>
                  <a:srgbClr val="FF0066"/>
                </a:solidFill>
              </a:rPr>
              <a:t>Protocols</a:t>
            </a:r>
            <a:br>
              <a:rPr lang="en-US" sz="8000" b="1" i="1" dirty="0" smtClean="0">
                <a:solidFill>
                  <a:srgbClr val="FF0066"/>
                </a:solidFill>
              </a:rPr>
            </a:br>
            <a:r>
              <a:rPr lang="en-US" sz="8000" b="1" i="1" dirty="0" smtClean="0">
                <a:solidFill>
                  <a:srgbClr val="FF0066"/>
                </a:solidFill>
              </a:rPr>
              <a:t>(RIP, OSPF, BGP)</a:t>
            </a:r>
            <a:br>
              <a:rPr lang="en-US" sz="8000" b="1" i="1" dirty="0" smtClean="0">
                <a:solidFill>
                  <a:srgbClr val="FF0066"/>
                </a:solidFill>
              </a:rPr>
            </a:b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825488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accent2"/>
                </a:solidFill>
                <a:latin typeface="Times" panose="02020603050405020304" pitchFamily="18" charset="0"/>
              </a:rPr>
              <a:t>                   Slow convergence</a:t>
            </a:r>
            <a:br>
              <a:rPr lang="en-US" altLang="en-US" b="1" dirty="0" smtClean="0">
                <a:solidFill>
                  <a:schemeClr val="accent2"/>
                </a:solidFill>
                <a:latin typeface="Times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26" y="2892943"/>
            <a:ext cx="10051147" cy="2216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5118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accent2"/>
                </a:solidFill>
                <a:latin typeface="Times" panose="02020603050405020304" pitchFamily="18" charset="0"/>
              </a:rPr>
              <a:t>                        Hop count</a:t>
            </a:r>
            <a:br>
              <a:rPr lang="en-US" altLang="en-US" b="1" dirty="0" smtClean="0">
                <a:solidFill>
                  <a:schemeClr val="accent2"/>
                </a:solidFill>
                <a:latin typeface="Times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26" y="2997329"/>
            <a:ext cx="10051147" cy="200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2296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Instability</a:t>
            </a:r>
            <a:endParaRPr lang="en-US" b="1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671" y="1825625"/>
            <a:ext cx="3668658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2693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smtClean="0">
                <a:solidFill>
                  <a:schemeClr val="accent2"/>
                </a:solidFill>
                <a:latin typeface="Times" panose="02020603050405020304" pitchFamily="18" charset="0"/>
              </a:rPr>
              <a:t>Split horizon</a:t>
            </a:r>
            <a:br>
              <a:rPr lang="en-US" altLang="en-US" b="1" dirty="0" smtClean="0">
                <a:solidFill>
                  <a:schemeClr val="accent2"/>
                </a:solidFill>
                <a:latin typeface="Times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024" y="2954506"/>
            <a:ext cx="7573952" cy="209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16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smtClean="0">
                <a:solidFill>
                  <a:schemeClr val="accent2"/>
                </a:solidFill>
                <a:latin typeface="Times" panose="02020603050405020304" pitchFamily="18" charset="0"/>
              </a:rPr>
              <a:t>Poison reverse</a:t>
            </a:r>
            <a:br>
              <a:rPr lang="en-US" altLang="en-US" b="1" dirty="0" smtClean="0">
                <a:solidFill>
                  <a:schemeClr val="accent2"/>
                </a:solidFill>
                <a:latin typeface="Times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024" y="2821278"/>
            <a:ext cx="7573952" cy="2360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8360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smtClean="0">
                <a:solidFill>
                  <a:schemeClr val="accent2"/>
                </a:solidFill>
                <a:latin typeface="Times" panose="02020603050405020304" pitchFamily="18" charset="0"/>
              </a:rPr>
              <a:t>RIP-v2  Format</a:t>
            </a:r>
            <a:br>
              <a:rPr lang="en-US" altLang="en-US" b="1" dirty="0" smtClean="0">
                <a:solidFill>
                  <a:schemeClr val="accent2"/>
                </a:solidFill>
                <a:latin typeface="Times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681" y="2730873"/>
            <a:ext cx="7374637" cy="2540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700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" panose="02020603050405020304" pitchFamily="18" charset="0"/>
              </a:rPr>
              <a:t>RIP uses the services of UDP on well-known port 520.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06490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927" y="2567412"/>
            <a:ext cx="10515600" cy="136064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" panose="02020603050405020304" pitchFamily="18" charset="0"/>
              </a:rPr>
              <a:t>OSPF: Open Shortest Path </a:t>
            </a:r>
            <a:r>
              <a:rPr lang="en-US" b="1" dirty="0">
                <a:latin typeface="Times" panose="02020603050405020304" pitchFamily="18" charset="0"/>
              </a:rPr>
              <a:t>First</a:t>
            </a:r>
            <a:br>
              <a:rPr lang="en-US" b="1" dirty="0">
                <a:latin typeface="Times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72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accent2"/>
                </a:solidFill>
                <a:latin typeface="Times" panose="02020603050405020304" pitchFamily="18" charset="0"/>
              </a:rPr>
              <a:t>Areas in an autonomous system</a:t>
            </a:r>
            <a:br>
              <a:rPr lang="en-US" altLang="en-US" b="1" dirty="0" smtClean="0">
                <a:solidFill>
                  <a:schemeClr val="accent2"/>
                </a:solidFill>
                <a:latin typeface="Times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66" y="2040945"/>
            <a:ext cx="10459267" cy="392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020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smtClean="0">
                <a:solidFill>
                  <a:schemeClr val="accent2"/>
                </a:solidFill>
                <a:latin typeface="Times" panose="02020603050405020304" pitchFamily="18" charset="0"/>
              </a:rPr>
              <a:t>Types of links</a:t>
            </a:r>
            <a:br>
              <a:rPr lang="en-US" altLang="en-US" b="1" dirty="0" smtClean="0">
                <a:solidFill>
                  <a:schemeClr val="accent2"/>
                </a:solidFill>
                <a:latin typeface="Times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147" y="3073459"/>
            <a:ext cx="7839705" cy="1855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789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accent2"/>
                </a:solidFill>
                <a:latin typeface="Times" panose="02020603050405020304" pitchFamily="18" charset="0"/>
              </a:rPr>
              <a:t>            Popular routing protocols</a:t>
            </a:r>
            <a:br>
              <a:rPr lang="en-US" altLang="en-US" b="1" dirty="0" smtClean="0">
                <a:solidFill>
                  <a:schemeClr val="accent2"/>
                </a:solidFill>
                <a:latin typeface="Times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102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45" y="2664260"/>
            <a:ext cx="6653309" cy="2674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6933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smtClean="0">
                <a:solidFill>
                  <a:schemeClr val="accent2"/>
                </a:solidFill>
                <a:latin typeface="Times" panose="02020603050405020304" pitchFamily="18" charset="0"/>
              </a:rPr>
              <a:t>Point-to-point link</a:t>
            </a:r>
            <a:br>
              <a:rPr lang="en-US" altLang="en-US" b="1" dirty="0" smtClean="0">
                <a:solidFill>
                  <a:schemeClr val="accent2"/>
                </a:solidFill>
                <a:latin typeface="Times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098" y="3501822"/>
            <a:ext cx="6121803" cy="998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2817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chemeClr val="accent2"/>
                </a:solidFill>
                <a:latin typeface="Times" panose="02020603050405020304" pitchFamily="18" charset="0"/>
              </a:rPr>
              <a:t>                     Transient link</a:t>
            </a:r>
            <a:endParaRPr lang="en-US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240" y="1825625"/>
            <a:ext cx="6701519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1442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solidFill>
                  <a:schemeClr val="accent2"/>
                </a:solidFill>
                <a:latin typeface="Times" panose="02020603050405020304" pitchFamily="18" charset="0"/>
              </a:rPr>
              <a:t>Stub link</a:t>
            </a:r>
            <a:br>
              <a:rPr lang="en-US" altLang="en-US" b="1" dirty="0">
                <a:solidFill>
                  <a:schemeClr val="accent2"/>
                </a:solidFill>
                <a:latin typeface="Times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335" y="3206686"/>
            <a:ext cx="6093330" cy="158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1860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2"/>
                </a:solidFill>
                <a:latin typeface="Times" panose="02020603050405020304" pitchFamily="18" charset="0"/>
              </a:rPr>
              <a:t>Types of LSAs</a:t>
            </a:r>
            <a:br>
              <a:rPr lang="en-US" altLang="en-US" b="1" dirty="0">
                <a:solidFill>
                  <a:schemeClr val="accent2"/>
                </a:solidFill>
                <a:latin typeface="Times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03" y="2816833"/>
            <a:ext cx="10430793" cy="2368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9119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2"/>
                </a:solidFill>
                <a:latin typeface="Times" panose="02020603050405020304" pitchFamily="18" charset="0"/>
              </a:rPr>
              <a:t>Router link</a:t>
            </a:r>
            <a:br>
              <a:rPr lang="en-US" altLang="en-US" b="1" dirty="0">
                <a:solidFill>
                  <a:schemeClr val="accent2"/>
                </a:solidFill>
                <a:latin typeface="Times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102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935" y="2274550"/>
            <a:ext cx="7384129" cy="345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935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2"/>
                </a:solidFill>
                <a:latin typeface="Times" panose="02020603050405020304" pitchFamily="18" charset="0"/>
              </a:rPr>
              <a:t>Network link</a:t>
            </a:r>
            <a:br>
              <a:rPr lang="en-US" altLang="en-US" b="1" dirty="0">
                <a:solidFill>
                  <a:schemeClr val="accent2"/>
                </a:solidFill>
                <a:latin typeface="Times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833" y="2954506"/>
            <a:ext cx="5552333" cy="209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4383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2"/>
                </a:solidFill>
                <a:latin typeface="Times" panose="02020603050405020304" pitchFamily="18" charset="0"/>
              </a:rPr>
              <a:t>Summary link to network</a:t>
            </a:r>
            <a:br>
              <a:rPr lang="en-US" altLang="en-US" b="1" dirty="0">
                <a:solidFill>
                  <a:schemeClr val="accent2"/>
                </a:solidFill>
                <a:latin typeface="Times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85" y="2045703"/>
            <a:ext cx="10392829" cy="3911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7559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2"/>
                </a:solidFill>
                <a:latin typeface="Times" panose="02020603050405020304" pitchFamily="18" charset="0"/>
              </a:rPr>
              <a:t>Summary link to AS boundary router</a:t>
            </a:r>
            <a:br>
              <a:rPr lang="en-US" altLang="en-US" b="1" dirty="0">
                <a:solidFill>
                  <a:schemeClr val="accent2"/>
                </a:solidFill>
                <a:latin typeface="Times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8094"/>
            <a:ext cx="10515600" cy="3886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61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2"/>
                </a:solidFill>
                <a:latin typeface="Times" panose="02020603050405020304" pitchFamily="18" charset="0"/>
              </a:rPr>
              <a:t>External link</a:t>
            </a:r>
            <a:br>
              <a:rPr lang="en-US" altLang="en-US" b="1" dirty="0">
                <a:solidFill>
                  <a:schemeClr val="accent2"/>
                </a:solidFill>
                <a:latin typeface="Times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70217"/>
            <a:ext cx="10515600" cy="3862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0386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2"/>
                </a:solidFill>
                <a:latin typeface="Times" panose="02020603050405020304" pitchFamily="18" charset="0"/>
              </a:rPr>
              <a:t>Types of OSPF packets</a:t>
            </a:r>
            <a:r>
              <a:rPr lang="en-US" b="1" dirty="0">
                <a:solidFill>
                  <a:schemeClr val="accent2"/>
                </a:solidFill>
                <a:latin typeface="Times" panose="02020603050405020304" pitchFamily="18" charset="0"/>
              </a:rPr>
              <a:t/>
            </a:r>
            <a:br>
              <a:rPr lang="en-US" b="1" dirty="0">
                <a:solidFill>
                  <a:schemeClr val="accent2"/>
                </a:solidFill>
                <a:latin typeface="Times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69777"/>
            <a:ext cx="10515600" cy="4263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50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1703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>
                <a:solidFill>
                  <a:schemeClr val="accent2"/>
                </a:solidFill>
                <a:latin typeface="Times" panose="02020603050405020304" pitchFamily="18" charset="0"/>
              </a:rPr>
              <a:t>                 Autonomous systems</a:t>
            </a:r>
            <a:br>
              <a:rPr lang="en-US" altLang="en-US" b="1" dirty="0" smtClean="0">
                <a:solidFill>
                  <a:schemeClr val="accent2"/>
                </a:solidFill>
                <a:latin typeface="Times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848" y="1825625"/>
            <a:ext cx="6960304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8101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2"/>
                </a:solidFill>
                <a:latin typeface="Times" panose="02020603050405020304" pitchFamily="18" charset="0"/>
              </a:rPr>
              <a:t>OSPF packet header</a:t>
            </a:r>
            <a:br>
              <a:rPr lang="en-US" altLang="en-US" b="1" dirty="0">
                <a:solidFill>
                  <a:schemeClr val="accent2"/>
                </a:solidFill>
                <a:latin typeface="Times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103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328" y="2730873"/>
            <a:ext cx="6615344" cy="2540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1564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2"/>
                </a:solidFill>
                <a:latin typeface="Times" panose="02020603050405020304" pitchFamily="18" charset="0"/>
              </a:rPr>
              <a:t>Hello packet</a:t>
            </a:r>
            <a:br>
              <a:rPr lang="en-US" altLang="en-US" b="1" dirty="0">
                <a:solidFill>
                  <a:schemeClr val="accent2"/>
                </a:solidFill>
                <a:latin typeface="Times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99" y="2155628"/>
            <a:ext cx="8058001" cy="3691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4866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2"/>
                </a:solidFill>
                <a:latin typeface="Times" panose="02020603050405020304" pitchFamily="18" charset="0"/>
              </a:rPr>
              <a:t>Database description packet</a:t>
            </a:r>
            <a:br>
              <a:rPr lang="en-US" altLang="en-US" b="1" dirty="0">
                <a:solidFill>
                  <a:schemeClr val="accent2"/>
                </a:solidFill>
                <a:latin typeface="Times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99" y="2593260"/>
            <a:ext cx="8058001" cy="2816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89732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2"/>
                </a:solidFill>
                <a:latin typeface="Times" panose="02020603050405020304" pitchFamily="18" charset="0"/>
              </a:rPr>
              <a:t>Link state request packet</a:t>
            </a:r>
            <a:br>
              <a:rPr lang="en-US" altLang="en-US" b="1" dirty="0">
                <a:solidFill>
                  <a:schemeClr val="accent2"/>
                </a:solidFill>
                <a:latin typeface="Times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253" y="2902457"/>
            <a:ext cx="8067493" cy="2197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3523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2"/>
                </a:solidFill>
                <a:latin typeface="Times" panose="02020603050405020304" pitchFamily="18" charset="0"/>
              </a:rPr>
              <a:t>Link state update packet</a:t>
            </a:r>
            <a:br>
              <a:rPr lang="en-US" altLang="en-US" b="1" dirty="0">
                <a:solidFill>
                  <a:schemeClr val="accent2"/>
                </a:solidFill>
                <a:latin typeface="Times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99" y="2688050"/>
            <a:ext cx="8058001" cy="262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54781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2"/>
                </a:solidFill>
                <a:latin typeface="Times" panose="02020603050405020304" pitchFamily="18" charset="0"/>
              </a:rPr>
              <a:t>LSA header</a:t>
            </a:r>
            <a:br>
              <a:rPr lang="en-US" altLang="en-US" b="1" dirty="0">
                <a:solidFill>
                  <a:schemeClr val="accent2"/>
                </a:solidFill>
                <a:latin typeface="Times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918" y="2902457"/>
            <a:ext cx="7346164" cy="2197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32258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2"/>
                </a:solidFill>
                <a:latin typeface="Times" panose="02020603050405020304" pitchFamily="18" charset="0"/>
              </a:rPr>
              <a:t>Router link LSA</a:t>
            </a:r>
            <a:br>
              <a:rPr lang="en-US" altLang="en-US" b="1" dirty="0">
                <a:solidFill>
                  <a:schemeClr val="accent2"/>
                </a:solidFill>
                <a:latin typeface="Times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596" y="2155628"/>
            <a:ext cx="8266807" cy="3691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68609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2"/>
                </a:solidFill>
                <a:latin typeface="Times" panose="02020603050405020304" pitchFamily="18" charset="0"/>
              </a:rPr>
              <a:t>Network link advertisement format</a:t>
            </a:r>
            <a:br>
              <a:rPr lang="en-US" altLang="en-US" b="1" dirty="0">
                <a:solidFill>
                  <a:schemeClr val="accent2"/>
                </a:solidFill>
                <a:latin typeface="Times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745" y="3011865"/>
            <a:ext cx="8048510" cy="1978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95664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2"/>
                </a:solidFill>
                <a:latin typeface="Times" panose="02020603050405020304" pitchFamily="18" charset="0"/>
              </a:rPr>
              <a:t>Summary link to network LSA</a:t>
            </a:r>
            <a:br>
              <a:rPr lang="en-US" altLang="en-US" b="1" dirty="0">
                <a:solidFill>
                  <a:schemeClr val="accent2"/>
                </a:solidFill>
                <a:latin typeface="Times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508" y="3011865"/>
            <a:ext cx="8076984" cy="1978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80611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2"/>
                </a:solidFill>
                <a:latin typeface="Times" panose="02020603050405020304" pitchFamily="18" charset="0"/>
              </a:rPr>
              <a:t>Summary link to AS boundary LSA</a:t>
            </a:r>
            <a:br>
              <a:rPr lang="en-US" altLang="en-US" b="1" dirty="0">
                <a:solidFill>
                  <a:schemeClr val="accent2"/>
                </a:solidFill>
                <a:latin typeface="Times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508" y="3011865"/>
            <a:ext cx="8076984" cy="1978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4820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" panose="02020603050405020304" pitchFamily="18" charset="0"/>
              </a:rPr>
              <a:t/>
            </a:r>
            <a:br>
              <a:rPr lang="en-US" b="1" dirty="0" smtClean="0">
                <a:latin typeface="Times" panose="02020603050405020304" pitchFamily="18" charset="0"/>
              </a:rPr>
            </a:br>
            <a:r>
              <a:rPr lang="en-US" b="1" dirty="0" smtClean="0">
                <a:latin typeface="Times" panose="02020603050405020304" pitchFamily="18" charset="0"/>
              </a:rPr>
              <a:t>     </a:t>
            </a:r>
            <a:r>
              <a:rPr lang="en-US" b="1" dirty="0" err="1" smtClean="0">
                <a:latin typeface="Times" panose="02020603050405020304" pitchFamily="18" charset="0"/>
              </a:rPr>
              <a:t>RIP:Routing</a:t>
            </a:r>
            <a:r>
              <a:rPr lang="en-US" b="1" dirty="0" smtClean="0">
                <a:latin typeface="Times" panose="02020603050405020304" pitchFamily="18" charset="0"/>
              </a:rPr>
              <a:t> Information Protocol</a:t>
            </a:r>
            <a:br>
              <a:rPr lang="en-US" b="1" dirty="0" smtClean="0">
                <a:latin typeface="Times" panose="02020603050405020304" pitchFamily="18" charset="0"/>
              </a:rPr>
            </a:br>
            <a:r>
              <a:rPr lang="en-US" b="1" dirty="0" smtClean="0">
                <a:latin typeface="Times" panose="02020603050405020304" pitchFamily="18" charset="0"/>
              </a:rPr>
              <a:t>(Example of updating a routing table)</a:t>
            </a:r>
            <a:r>
              <a:rPr lang="en-US" b="1" dirty="0">
                <a:latin typeface="Times" panose="02020603050405020304" pitchFamily="18" charset="0"/>
              </a:rPr>
              <a:t/>
            </a:r>
            <a:br>
              <a:rPr lang="en-US" b="1" dirty="0">
                <a:latin typeface="Times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222" y="1825625"/>
            <a:ext cx="5237555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92333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2"/>
                </a:solidFill>
                <a:latin typeface="Times" panose="02020603050405020304" pitchFamily="18" charset="0"/>
              </a:rPr>
              <a:t>External link LSA</a:t>
            </a:r>
            <a:br>
              <a:rPr lang="en-US" altLang="en-US" b="1" dirty="0">
                <a:solidFill>
                  <a:schemeClr val="accent2"/>
                </a:solidFill>
                <a:latin typeface="Times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508" y="2688050"/>
            <a:ext cx="8076984" cy="262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8767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2"/>
                </a:solidFill>
                <a:latin typeface="Times" panose="02020603050405020304" pitchFamily="18" charset="0"/>
              </a:rPr>
              <a:t>Link state acknowledgment packet</a:t>
            </a:r>
            <a:br>
              <a:rPr lang="en-US" altLang="en-US" b="1" dirty="0">
                <a:solidFill>
                  <a:schemeClr val="accent2"/>
                </a:solidFill>
                <a:latin typeface="Times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918" y="3116516"/>
            <a:ext cx="7346164" cy="1769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87933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1089529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ts val="1100"/>
              </a:spcBef>
              <a:spcAft>
                <a:spcPts val="1100"/>
              </a:spcAft>
              <a:defRPr/>
            </a:pPr>
            <a:r>
              <a:rPr lang="en-US" sz="3600" b="1" i="1" dirty="0">
                <a:latin typeface="Times" panose="02020603050405020304" pitchFamily="18" charset="0"/>
              </a:rPr>
              <a:t>OSPF packets are </a:t>
            </a:r>
            <a:br>
              <a:rPr lang="en-US" sz="3600" b="1" i="1" dirty="0">
                <a:latin typeface="Times" panose="02020603050405020304" pitchFamily="18" charset="0"/>
              </a:rPr>
            </a:br>
            <a:r>
              <a:rPr lang="en-US" sz="3600" b="1" i="1" dirty="0">
                <a:latin typeface="Times" panose="02020603050405020304" pitchFamily="18" charset="0"/>
              </a:rPr>
              <a:t>encapsulated in IP datagrams.</a:t>
            </a:r>
          </a:p>
        </p:txBody>
      </p:sp>
    </p:spTree>
    <p:extLst>
      <p:ext uri="{BB962C8B-B14F-4D97-AF65-F5344CB8AC3E}">
        <p14:creationId xmlns:p14="http://schemas.microsoft.com/office/powerpoint/2010/main" val="35431519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5400" dirty="0" smtClean="0"/>
              <a:t>BGP(Border Gateway Protocol)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815895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2"/>
                </a:solidFill>
                <a:latin typeface="Times" panose="02020603050405020304" pitchFamily="18" charset="0"/>
              </a:rPr>
              <a:t>Path vector packets</a:t>
            </a:r>
            <a:br>
              <a:rPr lang="en-US" altLang="en-US" b="1" dirty="0">
                <a:solidFill>
                  <a:schemeClr val="accent2"/>
                </a:solidFill>
                <a:latin typeface="Times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906" y="1825625"/>
            <a:ext cx="6542187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70341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2"/>
                </a:solidFill>
                <a:latin typeface="Times" panose="02020603050405020304" pitchFamily="18" charset="0"/>
              </a:rPr>
              <a:t>Types of BGP messages</a:t>
            </a:r>
            <a:br>
              <a:rPr lang="en-US" altLang="en-US" b="1" dirty="0">
                <a:solidFill>
                  <a:schemeClr val="accent2"/>
                </a:solidFill>
                <a:latin typeface="Times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628" y="2935755"/>
            <a:ext cx="7260743" cy="2131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89964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1089529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ts val="1100"/>
              </a:spcBef>
              <a:spcAft>
                <a:spcPts val="1100"/>
              </a:spcAft>
              <a:defRPr/>
            </a:pPr>
            <a:r>
              <a:rPr lang="en-US" sz="3600" b="1" i="1" dirty="0">
                <a:latin typeface="Times" panose="02020603050405020304" pitchFamily="18" charset="0"/>
              </a:rPr>
              <a:t>BGP supports classless </a:t>
            </a:r>
            <a:br>
              <a:rPr lang="en-US" sz="3600" b="1" i="1" dirty="0">
                <a:latin typeface="Times" panose="02020603050405020304" pitchFamily="18" charset="0"/>
              </a:rPr>
            </a:br>
            <a:r>
              <a:rPr lang="en-US" sz="3600" b="1" i="1" dirty="0">
                <a:latin typeface="Times" panose="02020603050405020304" pitchFamily="18" charset="0"/>
              </a:rPr>
              <a:t>addressing and CIDR.</a:t>
            </a:r>
          </a:p>
        </p:txBody>
      </p:sp>
    </p:spTree>
    <p:extLst>
      <p:ext uri="{BB962C8B-B14F-4D97-AF65-F5344CB8AC3E}">
        <p14:creationId xmlns:p14="http://schemas.microsoft.com/office/powerpoint/2010/main" val="24701391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2"/>
                </a:solidFill>
                <a:latin typeface="Times" panose="02020603050405020304" pitchFamily="18" charset="0"/>
              </a:rPr>
              <a:t>BGP packet header</a:t>
            </a:r>
            <a:br>
              <a:rPr lang="en-US" altLang="en-US" b="1" dirty="0">
                <a:solidFill>
                  <a:schemeClr val="accent2"/>
                </a:solidFill>
                <a:latin typeface="Times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670" y="1850620"/>
            <a:ext cx="9500659" cy="4301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30143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2"/>
                </a:solidFill>
                <a:latin typeface="Times" panose="02020603050405020304" pitchFamily="18" charset="0"/>
              </a:rPr>
              <a:t>Open message</a:t>
            </a:r>
            <a:br>
              <a:rPr lang="en-US" altLang="en-US" b="1" dirty="0">
                <a:solidFill>
                  <a:schemeClr val="accent2"/>
                </a:solidFill>
                <a:latin typeface="Times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693" y="1825625"/>
            <a:ext cx="8196614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99790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Message</a:t>
            </a: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597" y="1825625"/>
            <a:ext cx="4964806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1879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532" y="326488"/>
            <a:ext cx="10211873" cy="1325563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>
                <a:solidFill>
                  <a:schemeClr val="accent2"/>
                </a:solidFill>
                <a:latin typeface="Times" panose="02020603050405020304" pitchFamily="18" charset="0"/>
              </a:rPr>
              <a:t/>
            </a:r>
            <a:br>
              <a:rPr lang="en-US" altLang="en-US" b="1" dirty="0" smtClean="0">
                <a:solidFill>
                  <a:schemeClr val="accent2"/>
                </a:solidFill>
                <a:latin typeface="Times" panose="02020603050405020304" pitchFamily="18" charset="0"/>
              </a:rPr>
            </a:br>
            <a:r>
              <a:rPr lang="en-US" altLang="en-US" sz="3600" b="1" dirty="0" smtClean="0">
                <a:solidFill>
                  <a:schemeClr val="accent2"/>
                </a:solidFill>
                <a:latin typeface="Times" panose="02020603050405020304" pitchFamily="18" charset="0"/>
              </a:rPr>
              <a:t>Initial routing tables in a small autonomous system</a:t>
            </a:r>
            <a:br>
              <a:rPr lang="en-US" altLang="en-US" sz="3600" b="1" dirty="0" smtClean="0">
                <a:solidFill>
                  <a:schemeClr val="accent2"/>
                </a:solidFill>
                <a:latin typeface="Times" panose="02020603050405020304" pitchFamily="18" charset="0"/>
              </a:rPr>
            </a:br>
            <a:endParaRPr lang="en-US" sz="3600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342" y="1825625"/>
            <a:ext cx="7129315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72964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>
                <a:solidFill>
                  <a:schemeClr val="accent2"/>
                </a:solidFill>
                <a:latin typeface="Times" panose="02020603050405020304" pitchFamily="18" charset="0"/>
              </a:rPr>
              <a:t>Keepalive</a:t>
            </a:r>
            <a:r>
              <a:rPr lang="en-US" altLang="en-US" b="1" dirty="0">
                <a:solidFill>
                  <a:schemeClr val="accent2"/>
                </a:solidFill>
                <a:latin typeface="Times" panose="02020603050405020304" pitchFamily="18" charset="0"/>
              </a:rPr>
              <a:t> message</a:t>
            </a:r>
            <a:br>
              <a:rPr lang="en-US" altLang="en-US" b="1" dirty="0">
                <a:solidFill>
                  <a:schemeClr val="accent2"/>
                </a:solidFill>
                <a:latin typeface="Times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670" y="2940512"/>
            <a:ext cx="9500659" cy="2121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33065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2"/>
                </a:solidFill>
                <a:latin typeface="Times" panose="02020603050405020304" pitchFamily="18" charset="0"/>
              </a:rPr>
              <a:t>Notification message</a:t>
            </a:r>
            <a:br>
              <a:rPr lang="en-US" altLang="en-US" b="1" dirty="0">
                <a:solidFill>
                  <a:schemeClr val="accent2"/>
                </a:solidFill>
                <a:latin typeface="Times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670" y="1907717"/>
            <a:ext cx="9500659" cy="4187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5120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1089529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ts val="1100"/>
              </a:spcBef>
              <a:spcAft>
                <a:spcPts val="1100"/>
              </a:spcAft>
              <a:defRPr/>
            </a:pPr>
            <a:r>
              <a:rPr lang="en-US" sz="3600" b="1" i="1" dirty="0">
                <a:latin typeface="Times" panose="02020603050405020304" pitchFamily="18" charset="0"/>
              </a:rPr>
              <a:t>BGP uses the </a:t>
            </a:r>
            <a:br>
              <a:rPr lang="en-US" sz="3600" b="1" i="1" dirty="0">
                <a:latin typeface="Times" panose="02020603050405020304" pitchFamily="18" charset="0"/>
              </a:rPr>
            </a:br>
            <a:r>
              <a:rPr lang="en-US" sz="3600" b="1" i="1" dirty="0">
                <a:latin typeface="Times" panose="02020603050405020304" pitchFamily="18" charset="0"/>
              </a:rPr>
              <a:t>services of TCP on port 179.</a:t>
            </a:r>
          </a:p>
        </p:txBody>
      </p:sp>
    </p:spTree>
    <p:extLst>
      <p:ext uri="{BB962C8B-B14F-4D97-AF65-F5344CB8AC3E}">
        <p14:creationId xmlns:p14="http://schemas.microsoft.com/office/powerpoint/2010/main" val="308883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accent2"/>
                </a:solidFill>
                <a:latin typeface="Times" panose="02020603050405020304" pitchFamily="18" charset="0"/>
              </a:rPr>
              <a:t>Final routing tables for the previous figure</a:t>
            </a:r>
            <a:br>
              <a:rPr lang="en-US" altLang="en-US" b="1" dirty="0" smtClean="0">
                <a:solidFill>
                  <a:schemeClr val="accent2"/>
                </a:solidFill>
                <a:latin typeface="Times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934" y="1825625"/>
            <a:ext cx="5468132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8577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smtClean="0">
                <a:solidFill>
                  <a:schemeClr val="accent2"/>
                </a:solidFill>
                <a:latin typeface="Times" panose="02020603050405020304" pitchFamily="18" charset="0"/>
              </a:rPr>
              <a:t>RIP message format</a:t>
            </a:r>
            <a:br>
              <a:rPr lang="en-US" altLang="en-US" b="1" dirty="0" smtClean="0">
                <a:solidFill>
                  <a:schemeClr val="accent2"/>
                </a:solidFill>
                <a:latin typeface="Times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681" y="2730873"/>
            <a:ext cx="7374637" cy="2540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5158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smtClean="0">
                <a:solidFill>
                  <a:schemeClr val="accent2"/>
                </a:solidFill>
                <a:latin typeface="Times" panose="02020603050405020304" pitchFamily="18" charset="0"/>
              </a:rPr>
              <a:t>Request  messages</a:t>
            </a:r>
            <a:br>
              <a:rPr lang="en-US" altLang="en-US" b="1" dirty="0" smtClean="0">
                <a:solidFill>
                  <a:schemeClr val="accent2"/>
                </a:solidFill>
                <a:latin typeface="Times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58164"/>
            <a:ext cx="10515600" cy="2486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19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accent2"/>
                </a:solidFill>
                <a:latin typeface="Times" panose="02020603050405020304" pitchFamily="18" charset="0"/>
              </a:rPr>
              <a:t>                         RIP timers</a:t>
            </a:r>
            <a:r>
              <a:rPr lang="en-US" b="1" dirty="0" smtClean="0">
                <a:solidFill>
                  <a:schemeClr val="accent2"/>
                </a:solidFill>
                <a:latin typeface="Times" panose="02020603050405020304" pitchFamily="18" charset="0"/>
              </a:rPr>
              <a:t/>
            </a:r>
            <a:br>
              <a:rPr lang="en-US" b="1" dirty="0" smtClean="0">
                <a:solidFill>
                  <a:schemeClr val="accent2"/>
                </a:solidFill>
                <a:latin typeface="Times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176" y="2878375"/>
            <a:ext cx="8437648" cy="224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9310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160</Words>
  <Application>Microsoft Office PowerPoint</Application>
  <PresentationFormat>Widescreen</PresentationFormat>
  <Paragraphs>55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Times</vt:lpstr>
      <vt:lpstr>Office Theme</vt:lpstr>
      <vt:lpstr>  Routing  Protocols (RIP, OSPF, BGP) </vt:lpstr>
      <vt:lpstr>            Popular routing protocols </vt:lpstr>
      <vt:lpstr>                 Autonomous systems </vt:lpstr>
      <vt:lpstr>      RIP:Routing Information Protocol (Example of updating a routing table) </vt:lpstr>
      <vt:lpstr> Initial routing tables in a small autonomous system </vt:lpstr>
      <vt:lpstr>Final routing tables for the previous figure </vt:lpstr>
      <vt:lpstr>RIP message format </vt:lpstr>
      <vt:lpstr>Request  messages </vt:lpstr>
      <vt:lpstr>                         RIP timers </vt:lpstr>
      <vt:lpstr>                   Slow convergence </vt:lpstr>
      <vt:lpstr>                        Hop count </vt:lpstr>
      <vt:lpstr>Instability</vt:lpstr>
      <vt:lpstr>Split horizon </vt:lpstr>
      <vt:lpstr>Poison reverse </vt:lpstr>
      <vt:lpstr>RIP-v2  Format </vt:lpstr>
      <vt:lpstr>PowerPoint Presentation</vt:lpstr>
      <vt:lpstr>OSPF: Open Shortest Path First </vt:lpstr>
      <vt:lpstr>Areas in an autonomous system </vt:lpstr>
      <vt:lpstr>Types of links </vt:lpstr>
      <vt:lpstr>Point-to-point link </vt:lpstr>
      <vt:lpstr>                     Transient link</vt:lpstr>
      <vt:lpstr>Stub link </vt:lpstr>
      <vt:lpstr>Types of LSAs </vt:lpstr>
      <vt:lpstr>Router link </vt:lpstr>
      <vt:lpstr>Network link </vt:lpstr>
      <vt:lpstr>Summary link to network </vt:lpstr>
      <vt:lpstr>Summary link to AS boundary router </vt:lpstr>
      <vt:lpstr>External link </vt:lpstr>
      <vt:lpstr>Types of OSPF packets </vt:lpstr>
      <vt:lpstr>OSPF packet header </vt:lpstr>
      <vt:lpstr>Hello packet </vt:lpstr>
      <vt:lpstr>Database description packet </vt:lpstr>
      <vt:lpstr>Link state request packet </vt:lpstr>
      <vt:lpstr>Link state update packet </vt:lpstr>
      <vt:lpstr>LSA header </vt:lpstr>
      <vt:lpstr>Router link LSA </vt:lpstr>
      <vt:lpstr>Network link advertisement format </vt:lpstr>
      <vt:lpstr>Summary link to network LSA </vt:lpstr>
      <vt:lpstr>Summary link to AS boundary LSA </vt:lpstr>
      <vt:lpstr>External link LSA </vt:lpstr>
      <vt:lpstr>Link state acknowledgment packet </vt:lpstr>
      <vt:lpstr>PowerPoint Presentation</vt:lpstr>
      <vt:lpstr>PowerPoint Presentation</vt:lpstr>
      <vt:lpstr>Path vector packets </vt:lpstr>
      <vt:lpstr>Types of BGP messages </vt:lpstr>
      <vt:lpstr>PowerPoint Presentation</vt:lpstr>
      <vt:lpstr>BGP packet header </vt:lpstr>
      <vt:lpstr>Open message </vt:lpstr>
      <vt:lpstr>Update Message</vt:lpstr>
      <vt:lpstr>Keepalive message </vt:lpstr>
      <vt:lpstr>Notification message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19</cp:revision>
  <dcterms:created xsi:type="dcterms:W3CDTF">2016-08-19T22:43:48Z</dcterms:created>
  <dcterms:modified xsi:type="dcterms:W3CDTF">2016-08-22T01:21:57Z</dcterms:modified>
</cp:coreProperties>
</file>