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4A54-E5E7-4781-AC4C-A24B18B8A463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F22-5413-4811-999B-11BF69E3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6AD8B-1B12-4825-BCCE-8E66F16DF0E6}" type="slidenum">
              <a:rPr lang="en-US"/>
              <a:pPr/>
              <a:t>1</a:t>
            </a:fld>
            <a:endParaRPr lang="en-US"/>
          </a:p>
        </p:txBody>
      </p:sp>
      <p:sp>
        <p:nvSpPr>
          <p:cNvPr id="928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7BF98-22D3-4667-8BD8-B4C73A494853}" type="slidenum">
              <a:rPr lang="en-US"/>
              <a:pPr/>
              <a:t>10</a:t>
            </a:fld>
            <a:endParaRPr lang="en-US"/>
          </a:p>
        </p:txBody>
      </p:sp>
      <p:sp>
        <p:nvSpPr>
          <p:cNvPr id="93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CDED9-BA51-4C9E-99D0-F4880AEEBAAC}" type="slidenum">
              <a:rPr lang="en-US"/>
              <a:pPr/>
              <a:t>11</a:t>
            </a:fld>
            <a:endParaRPr lang="en-US"/>
          </a:p>
        </p:txBody>
      </p:sp>
      <p:sp>
        <p:nvSpPr>
          <p:cNvPr id="93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23206-4F96-43F5-B393-D2FDEA069725}" type="slidenum">
              <a:rPr lang="en-US"/>
              <a:pPr/>
              <a:t>12</a:t>
            </a:fld>
            <a:endParaRPr lang="en-US"/>
          </a:p>
        </p:txBody>
      </p:sp>
      <p:sp>
        <p:nvSpPr>
          <p:cNvPr id="94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6CD7B-9625-489E-9F0A-02091011E388}" type="slidenum">
              <a:rPr lang="en-US"/>
              <a:pPr/>
              <a:t>13</a:t>
            </a:fld>
            <a:endParaRPr lang="en-US"/>
          </a:p>
        </p:txBody>
      </p:sp>
      <p:sp>
        <p:nvSpPr>
          <p:cNvPr id="941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0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C635-A01C-4548-A40E-D0992E618982}" type="slidenum">
              <a:rPr lang="en-US"/>
              <a:pPr/>
              <a:t>14</a:t>
            </a:fld>
            <a:endParaRPr lang="en-US"/>
          </a:p>
        </p:txBody>
      </p:sp>
      <p:sp>
        <p:nvSpPr>
          <p:cNvPr id="942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6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AF102-4672-4015-A40A-068834A1A436}" type="slidenum">
              <a:rPr lang="en-US"/>
              <a:pPr/>
              <a:t>15</a:t>
            </a:fld>
            <a:endParaRPr lang="en-US"/>
          </a:p>
        </p:txBody>
      </p:sp>
      <p:sp>
        <p:nvSpPr>
          <p:cNvPr id="943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8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D5882-123A-409E-9B5A-6847458FE2D2}" type="slidenum">
              <a:rPr lang="en-US"/>
              <a:pPr/>
              <a:t>16</a:t>
            </a:fld>
            <a:endParaRPr lang="en-US"/>
          </a:p>
        </p:txBody>
      </p:sp>
      <p:sp>
        <p:nvSpPr>
          <p:cNvPr id="944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1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20B65-96BF-4904-8EA7-5F127A5A7585}" type="slidenum">
              <a:rPr lang="en-US"/>
              <a:pPr/>
              <a:t>17</a:t>
            </a:fld>
            <a:endParaRPr lang="en-US"/>
          </a:p>
        </p:txBody>
      </p:sp>
      <p:sp>
        <p:nvSpPr>
          <p:cNvPr id="945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65F6E-1031-4F48-893D-A435C269D0A6}" type="slidenum">
              <a:rPr lang="en-US"/>
              <a:pPr/>
              <a:t>18</a:t>
            </a:fld>
            <a:endParaRPr lang="en-US"/>
          </a:p>
        </p:txBody>
      </p:sp>
      <p:sp>
        <p:nvSpPr>
          <p:cNvPr id="946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5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816BE-1F4D-4EF2-A386-0E71A7B3E886}" type="slidenum">
              <a:rPr lang="en-US"/>
              <a:pPr/>
              <a:t>19</a:t>
            </a:fld>
            <a:endParaRPr lang="en-US"/>
          </a:p>
        </p:txBody>
      </p:sp>
      <p:sp>
        <p:nvSpPr>
          <p:cNvPr id="947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EA3F6-76B7-440A-8063-53789F744FD6}" type="slidenum">
              <a:rPr lang="en-US"/>
              <a:pPr/>
              <a:t>2</a:t>
            </a:fld>
            <a:endParaRPr lang="en-US"/>
          </a:p>
        </p:txBody>
      </p:sp>
      <p:sp>
        <p:nvSpPr>
          <p:cNvPr id="929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9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5330A-EC94-43BC-A8A1-D73CE8F83CDD}" type="slidenum">
              <a:rPr lang="en-US"/>
              <a:pPr/>
              <a:t>20</a:t>
            </a:fld>
            <a:endParaRPr lang="en-US"/>
          </a:p>
        </p:txBody>
      </p:sp>
      <p:sp>
        <p:nvSpPr>
          <p:cNvPr id="948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6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276D3-9F7D-4B09-8DB1-DFD87472E3DF}" type="slidenum">
              <a:rPr lang="en-US"/>
              <a:pPr/>
              <a:t>21</a:t>
            </a:fld>
            <a:endParaRPr lang="en-US"/>
          </a:p>
        </p:txBody>
      </p:sp>
      <p:sp>
        <p:nvSpPr>
          <p:cNvPr id="94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5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61448-A448-4329-81E0-3BC8562B08B7}" type="slidenum">
              <a:rPr lang="en-US"/>
              <a:pPr/>
              <a:t>22</a:t>
            </a:fld>
            <a:endParaRPr lang="en-US"/>
          </a:p>
        </p:txBody>
      </p:sp>
      <p:sp>
        <p:nvSpPr>
          <p:cNvPr id="950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89044-B722-493A-ACCA-A7F2A268FB38}" type="slidenum">
              <a:rPr lang="en-US"/>
              <a:pPr/>
              <a:t>23</a:t>
            </a:fld>
            <a:endParaRPr lang="en-US"/>
          </a:p>
        </p:txBody>
      </p:sp>
      <p:sp>
        <p:nvSpPr>
          <p:cNvPr id="951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B7160-CF48-4C28-904D-05A0C696372E}" type="slidenum">
              <a:rPr lang="en-US"/>
              <a:pPr/>
              <a:t>24</a:t>
            </a:fld>
            <a:endParaRPr lang="en-US"/>
          </a:p>
        </p:txBody>
      </p:sp>
      <p:sp>
        <p:nvSpPr>
          <p:cNvPr id="952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019D9-81E8-4839-9633-981EC0ED20D4}" type="slidenum">
              <a:rPr lang="en-US"/>
              <a:pPr/>
              <a:t>25</a:t>
            </a:fld>
            <a:endParaRPr lang="en-US"/>
          </a:p>
        </p:txBody>
      </p:sp>
      <p:sp>
        <p:nvSpPr>
          <p:cNvPr id="95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9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AA4EB-D246-4AD7-94E3-1C48340ACD4E}" type="slidenum">
              <a:rPr lang="en-US"/>
              <a:pPr/>
              <a:t>26</a:t>
            </a:fld>
            <a:endParaRPr lang="en-US"/>
          </a:p>
        </p:txBody>
      </p:sp>
      <p:sp>
        <p:nvSpPr>
          <p:cNvPr id="954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7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E346-CD2C-4182-A45F-0A48EAB5C9B8}" type="slidenum">
              <a:rPr lang="en-US"/>
              <a:pPr/>
              <a:t>3</a:t>
            </a:fld>
            <a:endParaRPr lang="en-US"/>
          </a:p>
        </p:txBody>
      </p:sp>
      <p:sp>
        <p:nvSpPr>
          <p:cNvPr id="930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64428-E487-4ACB-92AB-D68B2D2E1C13}" type="slidenum">
              <a:rPr lang="en-US"/>
              <a:pPr/>
              <a:t>4</a:t>
            </a:fld>
            <a:endParaRPr lang="en-US"/>
          </a:p>
        </p:txBody>
      </p:sp>
      <p:sp>
        <p:nvSpPr>
          <p:cNvPr id="931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2A7A9-BD49-4EAA-8957-47DCB6A71DF5}" type="slidenum">
              <a:rPr lang="en-US"/>
              <a:pPr/>
              <a:t>5</a:t>
            </a:fld>
            <a:endParaRPr lang="en-US"/>
          </a:p>
        </p:txBody>
      </p:sp>
      <p:sp>
        <p:nvSpPr>
          <p:cNvPr id="932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F3E5B-A45E-416D-B174-4449BBCD420A}" type="slidenum">
              <a:rPr lang="en-US"/>
              <a:pPr/>
              <a:t>6</a:t>
            </a:fld>
            <a:endParaRPr lang="en-US"/>
          </a:p>
        </p:txBody>
      </p:sp>
      <p:sp>
        <p:nvSpPr>
          <p:cNvPr id="933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6AE8E-FD12-480F-988F-9EB8384D30EB}" type="slidenum">
              <a:rPr lang="en-US"/>
              <a:pPr/>
              <a:t>7</a:t>
            </a:fld>
            <a:endParaRPr lang="en-US"/>
          </a:p>
        </p:txBody>
      </p:sp>
      <p:sp>
        <p:nvSpPr>
          <p:cNvPr id="934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34D92-343B-46FD-9A2B-B155D400A260}" type="slidenum">
              <a:rPr lang="en-US"/>
              <a:pPr/>
              <a:t>8</a:t>
            </a:fld>
            <a:endParaRPr lang="en-US"/>
          </a:p>
        </p:txBody>
      </p:sp>
      <p:sp>
        <p:nvSpPr>
          <p:cNvPr id="935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5FF11-4750-403B-99E4-C50853CA094F}" type="slidenum">
              <a:rPr lang="en-US"/>
              <a:pPr/>
              <a:t>9</a:t>
            </a:fld>
            <a:endParaRPr lang="en-US"/>
          </a:p>
        </p:txBody>
      </p:sp>
      <p:sp>
        <p:nvSpPr>
          <p:cNvPr id="936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8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14A-806E-4176-8B46-F6BB68F5AF4F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B77-CDB9-400A-82E2-4726E33744DB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3DEA-BB01-436D-A0FE-E96680954B16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601A-FC2C-4695-B18B-402C502861B0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DE1A-F434-4BEA-A2B3-CFBE694BE4A1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B5B-1449-4956-9956-7C0C4D441A65}" type="datetime1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67F4-718B-4AB4-8938-DD686287755A}" type="datetime1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D7CC-3949-4316-880D-97E3600C868B}" type="datetime1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4B5C-E8A8-4E67-8146-35F846068F1F}" type="datetime1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D639-D2F0-401E-BF1D-8FCCF00647B8}" type="datetime1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BD72-6FE3-4412-92FD-F01B8D73EAD4}" type="datetime1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EBFF-097F-401F-A044-2CBD665AA3F8}" type="datetime1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E073-919A-457B-9B19-CAEBBA08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1752601" y="406400"/>
            <a:ext cx="5270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</a:rPr>
              <a:t> </a:t>
            </a:r>
            <a:r>
              <a:rPr lang="en-US" sz="3600" b="1" dirty="0">
                <a:latin typeface="Times" panose="02020603050405020304" pitchFamily="18" charset="0"/>
              </a:rPr>
              <a:t>QUALITY OF SERVICE</a:t>
            </a: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1828800" y="1387476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Quality of service (QoS) is an internetworking issue that has been discussed more than defined. We can informally define quality of service as something a flow seeks to attain.</a:t>
            </a:r>
          </a:p>
        </p:txBody>
      </p:sp>
      <p:sp>
        <p:nvSpPr>
          <p:cNvPr id="861190" name="Rectangle 6"/>
          <p:cNvSpPr>
            <a:spLocks noChangeArrowheads="1"/>
          </p:cNvSpPr>
          <p:nvPr/>
        </p:nvSpPr>
        <p:spPr bwMode="auto">
          <a:xfrm>
            <a:off x="1676400" y="4679951"/>
            <a:ext cx="670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Flow Characteristics</a:t>
            </a: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>Flow Classes</a:t>
            </a:r>
            <a:endParaRPr 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1689101" y="4203701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579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47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49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50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51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52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2153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54" name="Line 10"/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55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369332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token bucket allows bursty traffic at a regulated maximum rate.</a:t>
            </a:r>
          </a:p>
        </p:txBody>
      </p:sp>
    </p:spTree>
    <p:extLst>
      <p:ext uri="{BB962C8B-B14F-4D97-AF65-F5344CB8AC3E}">
        <p14:creationId xmlns:p14="http://schemas.microsoft.com/office/powerpoint/2010/main" val="25209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1828800" y="762001"/>
            <a:ext cx="1520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Token </a:t>
            </a:r>
            <a:r>
              <a:rPr lang="en-US" sz="2000" i="1" dirty="0">
                <a:latin typeface="Times New Roman" panose="02020603050405020304" pitchFamily="18" charset="0"/>
              </a:rPr>
              <a:t>bucket</a:t>
            </a:r>
          </a:p>
        </p:txBody>
      </p:sp>
      <p:sp>
        <p:nvSpPr>
          <p:cNvPr id="88678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67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625600"/>
            <a:ext cx="7394575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7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1752600" y="406400"/>
            <a:ext cx="57190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INTEGRATED SERVICES</a:t>
            </a:r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1600200" y="1731616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Two models have been designed to provide quality of service in the Internet: Integrated Services and Differentiated Services. We discuss the first model here. </a:t>
            </a:r>
          </a:p>
        </p:txBody>
      </p:sp>
      <p:sp>
        <p:nvSpPr>
          <p:cNvPr id="863238" name="Rectangle 6"/>
          <p:cNvSpPr>
            <a:spLocks noChangeArrowheads="1"/>
          </p:cNvSpPr>
          <p:nvPr/>
        </p:nvSpPr>
        <p:spPr bwMode="auto">
          <a:xfrm>
            <a:off x="1676400" y="405765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Signaling</a:t>
            </a: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>Flow Specification</a:t>
            </a:r>
            <a:b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>Admission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Service Classes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RSVP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Problems with Integrated Services</a:t>
            </a:r>
          </a:p>
        </p:txBody>
      </p:sp>
      <p:sp>
        <p:nvSpPr>
          <p:cNvPr id="863239" name="Text Box 7"/>
          <p:cNvSpPr txBox="1">
            <a:spLocks noChangeArrowheads="1"/>
          </p:cNvSpPr>
          <p:nvPr/>
        </p:nvSpPr>
        <p:spPr bwMode="auto">
          <a:xfrm>
            <a:off x="1689101" y="3581401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21550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1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6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3177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79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369332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Integrated Services is a flow-based QoS model designed for IP.</a:t>
            </a:r>
          </a:p>
        </p:txBody>
      </p:sp>
    </p:spTree>
    <p:extLst>
      <p:ext uri="{BB962C8B-B14F-4D97-AF65-F5344CB8AC3E}">
        <p14:creationId xmlns:p14="http://schemas.microsoft.com/office/powerpoint/2010/main" val="24739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1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18549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Path messages</a:t>
            </a:r>
          </a:p>
        </p:txBody>
      </p:sp>
      <p:sp>
        <p:nvSpPr>
          <p:cNvPr id="887813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78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4" y="2667001"/>
            <a:ext cx="8345487" cy="222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35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36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</a:rPr>
              <a:t>Resv</a:t>
            </a:r>
            <a:r>
              <a:rPr lang="en-US" sz="2000" i="1" dirty="0">
                <a:latin typeface="Times New Roman" panose="02020603050405020304" pitchFamily="18" charset="0"/>
              </a:rPr>
              <a:t> messages</a:t>
            </a:r>
          </a:p>
        </p:txBody>
      </p:sp>
      <p:sp>
        <p:nvSpPr>
          <p:cNvPr id="88883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88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57476"/>
            <a:ext cx="83280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59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0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231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Reservation </a:t>
            </a:r>
            <a:r>
              <a:rPr lang="en-US" sz="2000" i="1" dirty="0">
                <a:latin typeface="Times New Roman" panose="02020603050405020304" pitchFamily="18" charset="0"/>
              </a:rPr>
              <a:t>merging</a:t>
            </a:r>
          </a:p>
        </p:txBody>
      </p:sp>
      <p:sp>
        <p:nvSpPr>
          <p:cNvPr id="889861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98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503488"/>
            <a:ext cx="8335962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5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83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2193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Reservation styles</a:t>
            </a:r>
          </a:p>
        </p:txBody>
      </p:sp>
      <p:sp>
        <p:nvSpPr>
          <p:cNvPr id="890885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08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9" y="2112964"/>
            <a:ext cx="7185025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0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768217" y="406400"/>
            <a:ext cx="59699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DIFFERENTIATED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SERVICES</a:t>
            </a: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1676400" y="1593504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Differentiated Services (DS or Diffserv) was introduced by the IETF (Internet Engineering Task Force) to handle the shortcomings of Integrated Services. </a:t>
            </a:r>
          </a:p>
        </p:txBody>
      </p:sp>
      <p:sp>
        <p:nvSpPr>
          <p:cNvPr id="864262" name="Rectangle 6"/>
          <p:cNvSpPr>
            <a:spLocks noChangeArrowheads="1"/>
          </p:cNvSpPr>
          <p:nvPr/>
        </p:nvSpPr>
        <p:spPr bwMode="auto">
          <a:xfrm>
            <a:off x="1676400" y="467995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DS Field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1689101" y="4203701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36296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7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4199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4200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4201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4202" name="Line 10"/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4203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369332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Differentiated Services is a class-based QoS model designed for IP.</a:t>
            </a:r>
          </a:p>
        </p:txBody>
      </p:sp>
    </p:spTree>
    <p:extLst>
      <p:ext uri="{BB962C8B-B14F-4D97-AF65-F5344CB8AC3E}">
        <p14:creationId xmlns:p14="http://schemas.microsoft.com/office/powerpoint/2010/main" val="6507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2449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Flow characteristics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75117"/>
            <a:ext cx="6078538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9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0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1828800" y="762000"/>
            <a:ext cx="1170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DS field</a:t>
            </a:r>
          </a:p>
        </p:txBody>
      </p:sp>
      <p:sp>
        <p:nvSpPr>
          <p:cNvPr id="89190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19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3000376"/>
            <a:ext cx="4713287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2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2264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Traffic conditioner</a:t>
            </a: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2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216150"/>
            <a:ext cx="82550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1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Text Box 3"/>
          <p:cNvSpPr txBox="1">
            <a:spLocks noChangeArrowheads="1"/>
          </p:cNvSpPr>
          <p:nvPr/>
        </p:nvSpPr>
        <p:spPr bwMode="auto">
          <a:xfrm>
            <a:off x="1752601" y="406400"/>
            <a:ext cx="7263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QoS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IN SWITCHED NETWORKS</a:t>
            </a: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1752600" y="1600201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Let us now discuss QoS as used in two switched networks: Frame Relay and ATM. These two networks are virtual-circuit networks that need a signaling protocol such as RSVP.</a:t>
            </a:r>
          </a:p>
        </p:txBody>
      </p:sp>
      <p:sp>
        <p:nvSpPr>
          <p:cNvPr id="865286" name="Rectangle 6"/>
          <p:cNvSpPr>
            <a:spLocks noChangeArrowheads="1"/>
          </p:cNvSpPr>
          <p:nvPr/>
        </p:nvSpPr>
        <p:spPr bwMode="auto">
          <a:xfrm>
            <a:off x="1676400" y="4800601"/>
            <a:ext cx="670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QoS in Frame Relay</a:t>
            </a: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>QoS in ATM</a:t>
            </a:r>
            <a:endParaRPr 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5287" name="Text Box 7"/>
          <p:cNvSpPr txBox="1">
            <a:spLocks noChangeArrowheads="1"/>
          </p:cNvSpPr>
          <p:nvPr/>
        </p:nvSpPr>
        <p:spPr bwMode="auto">
          <a:xfrm>
            <a:off x="1689101" y="4203701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7881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5232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Relationship between traffic control attributes</a:t>
            </a:r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39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781355"/>
            <a:ext cx="6718300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4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1828800" y="762000"/>
            <a:ext cx="4488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</a:rPr>
              <a:t>User rate in relation to </a:t>
            </a:r>
            <a:r>
              <a:rPr lang="en-US" sz="2000" i="1" dirty="0" err="1">
                <a:latin typeface="Times New Roman" panose="02020603050405020304" pitchFamily="18" charset="0"/>
              </a:rPr>
              <a:t>Bc</a:t>
            </a:r>
            <a:r>
              <a:rPr lang="en-US" sz="2000" i="1" dirty="0">
                <a:latin typeface="Times New Roman" panose="02020603050405020304" pitchFamily="18" charset="0"/>
              </a:rPr>
              <a:t> and </a:t>
            </a:r>
            <a:r>
              <a:rPr lang="en-US" sz="2000" i="1" dirty="0" err="1">
                <a:latin typeface="Times New Roman" panose="02020603050405020304" pitchFamily="18" charset="0"/>
              </a:rPr>
              <a:t>Bc</a:t>
            </a:r>
            <a:r>
              <a:rPr lang="en-US" sz="2000" i="1" dirty="0">
                <a:latin typeface="Times New Roman" panose="02020603050405020304" pitchFamily="18" charset="0"/>
              </a:rPr>
              <a:t> + Be</a:t>
            </a:r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4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17714"/>
            <a:ext cx="8491538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2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04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1803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</a:rPr>
              <a:t>Service classes</a:t>
            </a:r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60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2679700"/>
            <a:ext cx="75422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02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028" name="Text Box 4"/>
          <p:cNvSpPr txBox="1">
            <a:spLocks noChangeArrowheads="1"/>
          </p:cNvSpPr>
          <p:nvPr/>
        </p:nvSpPr>
        <p:spPr bwMode="auto">
          <a:xfrm>
            <a:off x="1649414" y="762000"/>
            <a:ext cx="7361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Relationship of service classes to the total capacity of the network</a:t>
            </a:r>
          </a:p>
        </p:txBody>
      </p:sp>
      <p:sp>
        <p:nvSpPr>
          <p:cNvPr id="89702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7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1811338"/>
            <a:ext cx="7037387" cy="397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7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1752600" y="406400"/>
            <a:ext cx="66400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TECHNIQUES TO IMPROVE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QoS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1676400" y="1664265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Earlier we defined </a:t>
            </a:r>
            <a:r>
              <a:rPr 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QoS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in terms of its characteristics. In this section, we discuss some techniques that can be used to improve the quality of service. We briefly discuss four common methods: scheduling, traffic shaping, admission control, and resource reservation.</a:t>
            </a:r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1676400" y="4679950"/>
            <a:ext cx="670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Scheduling</a:t>
            </a: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>Traffic Shaping</a:t>
            </a:r>
            <a:b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anose="02020603050405020304" pitchFamily="18" charset="0"/>
              </a:rPr>
              <a:t>Resource Reservation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Admission Control</a:t>
            </a:r>
          </a:p>
        </p:txBody>
      </p:sp>
      <p:sp>
        <p:nvSpPr>
          <p:cNvPr id="862215" name="Text Box 7"/>
          <p:cNvSpPr txBox="1">
            <a:spLocks noChangeArrowheads="1"/>
          </p:cNvSpPr>
          <p:nvPr/>
        </p:nvSpPr>
        <p:spPr bwMode="auto">
          <a:xfrm>
            <a:off x="1689101" y="4203701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2626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16001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FIFO queue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4" y="2998788"/>
            <a:ext cx="7285037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1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2037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Priority queuing</a:t>
            </a:r>
          </a:p>
        </p:txBody>
      </p:sp>
      <p:sp>
        <p:nvSpPr>
          <p:cNvPr id="882693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4" y="2132193"/>
            <a:ext cx="8593137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7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1828800" y="762000"/>
            <a:ext cx="2450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Weighted </a:t>
            </a:r>
            <a:r>
              <a:rPr lang="en-US" sz="2000" i="1" dirty="0">
                <a:latin typeface="Times New Roman" panose="02020603050405020304" pitchFamily="18" charset="0"/>
              </a:rPr>
              <a:t>fair queuing</a:t>
            </a: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4" y="1997076"/>
            <a:ext cx="7970837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9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39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1683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Leaky bucket</a:t>
            </a:r>
          </a:p>
        </p:txBody>
      </p:sp>
      <p:sp>
        <p:nvSpPr>
          <p:cNvPr id="884741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1944688"/>
            <a:ext cx="5630862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63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1828801" y="762000"/>
            <a:ext cx="3340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</a:rPr>
              <a:t>Leaky bucket implementation</a:t>
            </a: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57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2352676"/>
            <a:ext cx="72485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3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7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8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901129" name="Line 9"/>
          <p:cNvSpPr>
            <a:spLocks noChangeShapeType="1"/>
          </p:cNvSpPr>
          <p:nvPr/>
        </p:nvSpPr>
        <p:spPr bwMode="auto">
          <a:xfrm>
            <a:off x="1981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1982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1" name="Rectangle 11"/>
          <p:cNvSpPr>
            <a:spLocks noChangeArrowheads="1"/>
          </p:cNvSpPr>
          <p:nvPr/>
        </p:nvSpPr>
        <p:spPr bwMode="auto">
          <a:xfrm>
            <a:off x="2019300" y="2225676"/>
            <a:ext cx="8077200" cy="646331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leaky bucket algorithm shapes bursty traffic into fixed-rate traffic by averaging the data rate. It may drop the packets if the bucket is full.</a:t>
            </a:r>
          </a:p>
        </p:txBody>
      </p:sp>
    </p:spTree>
    <p:extLst>
      <p:ext uri="{BB962C8B-B14F-4D97-AF65-F5344CB8AC3E}">
        <p14:creationId xmlns:p14="http://schemas.microsoft.com/office/powerpoint/2010/main" val="1579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382</Words>
  <Application>Microsoft Office PowerPoint</Application>
  <PresentationFormat>Widescreen</PresentationFormat>
  <Paragraphs>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2016-08-21T01:56:28Z</dcterms:created>
  <dcterms:modified xsi:type="dcterms:W3CDTF">2016-08-21T02:02:10Z</dcterms:modified>
</cp:coreProperties>
</file>