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0" r:id="rId5"/>
    <p:sldId id="462" r:id="rId6"/>
    <p:sldId id="411" r:id="rId7"/>
    <p:sldId id="412" r:id="rId8"/>
    <p:sldId id="413" r:id="rId9"/>
    <p:sldId id="414" r:id="rId10"/>
    <p:sldId id="418" r:id="rId11"/>
    <p:sldId id="419" r:id="rId12"/>
    <p:sldId id="428" r:id="rId13"/>
    <p:sldId id="420" r:id="rId14"/>
    <p:sldId id="446" r:id="rId15"/>
    <p:sldId id="447" r:id="rId16"/>
    <p:sldId id="449" r:id="rId17"/>
    <p:sldId id="463" r:id="rId18"/>
    <p:sldId id="41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5.xml"/><Relationship Id="rId2" Type="http://schemas.openxmlformats.org/officeDocument/2006/relationships/slide" Target="slide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4.xml"/><Relationship Id="rId6" Type="http://schemas.openxmlformats.org/officeDocument/2006/relationships/slide" Target="slide3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slide" Target="slide11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1.xml"/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0535" y="2743835"/>
            <a:ext cx="1112393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外卖送餐系统</a:t>
            </a:r>
            <a:r>
              <a:rPr lang="zh-CN" altLang="en-US" sz="6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展示</a:t>
            </a:r>
            <a:endParaRPr lang="zh-CN" altLang="en-US" sz="60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9535" y="819785"/>
            <a:ext cx="35896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设计思路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10847705" y="6230620"/>
            <a:ext cx="727075" cy="37782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统计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65" y="1778000"/>
            <a:ext cx="6334125" cy="43745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9535" y="819785"/>
            <a:ext cx="35896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设计思路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图片 8" descr="未命名文件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95" y="1916430"/>
            <a:ext cx="7713345" cy="3711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635" y="570865"/>
            <a:ext cx="3589655" cy="107632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函数调用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algn="ctr"/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2" name="图片 1" descr="调用关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206500"/>
            <a:ext cx="10867390" cy="5168265"/>
          </a:xfrm>
          <a:prstGeom prst="rect">
            <a:avLst/>
          </a:prstGeom>
          <a:solidFill>
            <a:schemeClr val="accent2">
              <a:alpha val="27000"/>
            </a:schemeClr>
          </a:solidFill>
        </p:spPr>
      </p:pic>
      <p:sp>
        <p:nvSpPr>
          <p:cNvPr id="4" name="动作按钮: 自定义 3">
            <a:hlinkClick r:id="rId3" action="ppaction://hlinksldjump"/>
          </p:cNvPr>
          <p:cNvSpPr/>
          <p:nvPr/>
        </p:nvSpPr>
        <p:spPr>
          <a:xfrm>
            <a:off x="10633075" y="5951855"/>
            <a:ext cx="995680" cy="417830"/>
          </a:xfrm>
          <a:prstGeom prst="actionButtonBlank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动作按钮: 后退或前一项 4">
            <a:hlinkClick r:id="rId2" action="ppaction://hlinksldjump"/>
          </p:cNvPr>
          <p:cNvSpPr/>
          <p:nvPr/>
        </p:nvSpPr>
        <p:spPr>
          <a:xfrm>
            <a:off x="10967085" y="6160770"/>
            <a:ext cx="597535" cy="47815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135" y="789305"/>
            <a:ext cx="51562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遇到的问题（均已解决</a:t>
            </a:r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）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310" y="2152650"/>
            <a:ext cx="104667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r>
              <a:rPr lang="en-US" altLang="zh-CN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栈溢出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(2)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VC在Debug下生成的exe引起找不到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MSVCP100D.dll问题  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(3)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TXT文件乱码问题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(4)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数组越界问题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en-US" altLang="zh-CN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(5)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已取消订单的出队问题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91135" y="789305"/>
            <a:ext cx="35896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成果评价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7150" y="1659890"/>
            <a:ext cx="941070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SimHei" panose="02010609060101010101" charset="-122"/>
                <a:ea typeface="SimHei" panose="02010609060101010101" charset="-122"/>
                <a:cs typeface="SimSun" panose="02010600030101010101" pitchFamily="2" charset="-122"/>
              </a:rPr>
              <a:t>优点：</a:t>
            </a:r>
            <a:endParaRPr lang="zh-CN" altLang="en-US" sz="3200" b="1">
              <a:solidFill>
                <a:schemeClr val="bg1"/>
              </a:solidFill>
              <a:latin typeface="SimHei" panose="02010609060101010101" charset="-122"/>
              <a:ea typeface="SimHei" panose="02010609060101010101" charset="-122"/>
              <a:cs typeface="SimSun" panose="02010600030101010101" pitchFamily="2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   健壮性（</a:t>
            </a:r>
            <a:r>
              <a:rPr lang="en-US" altLang="zh-CN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Judge_And_Change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   细节优化（订单的动态派送，日期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的推导计算）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SimHei" panose="02010609060101010101" charset="-122"/>
                <a:ea typeface="SimHei" panose="02010609060101010101" charset="-122"/>
                <a:cs typeface="SimSun" panose="02010600030101010101" pitchFamily="2" charset="-122"/>
              </a:rPr>
              <a:t>缺点：</a:t>
            </a:r>
            <a:endParaRPr lang="zh-CN" altLang="en-US" sz="3200" b="1">
              <a:solidFill>
                <a:schemeClr val="bg1"/>
              </a:solidFill>
              <a:latin typeface="SimHei" panose="02010609060101010101" charset="-122"/>
              <a:ea typeface="SimHei" panose="02010609060101010101" charset="-122"/>
              <a:cs typeface="SimSun" panose="02010600030101010101" pitchFamily="2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    用弗洛伊德算法，时间消耗较大。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91135" y="789305"/>
            <a:ext cx="35896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成果评价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2960" y="2000250"/>
            <a:ext cx="76441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心得体会：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设计项目要有整体逻辑性，层次感，框架感；函数、变量命名要有代表性，普遍性；小组</a:t>
            </a:r>
            <a:r>
              <a:rPr lang="zh-CN" altLang="en-US" sz="320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合作要互相接纳，互相学习。</a:t>
            </a:r>
            <a:endParaRPr lang="zh-CN" altLang="en-US" sz="320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32560" y="282956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展</a:t>
            </a:r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示完毕，</a:t>
            </a:r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谢谢观看！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651635" y="1986280"/>
            <a:ext cx="943610" cy="3760470"/>
          </a:xfrm>
          <a:prstGeom prst="roundRect">
            <a:avLst/>
          </a:prstGeom>
          <a:solidFill>
            <a:schemeClr val="accent2"/>
          </a:solidFill>
          <a:ln w="34925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2905125" y="1288415"/>
            <a:ext cx="1447800" cy="5198745"/>
          </a:xfrm>
          <a:prstGeom prst="leftBrace">
            <a:avLst/>
          </a:prstGeom>
          <a:noFill/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78350" y="5829300"/>
            <a:ext cx="3710940" cy="657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578350" y="2365375"/>
            <a:ext cx="3710940" cy="7461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15180" y="3604260"/>
            <a:ext cx="3726180" cy="675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591050" y="4700905"/>
            <a:ext cx="3710305" cy="7169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93215" y="2377440"/>
            <a:ext cx="921385" cy="3175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>
                <a:latin typeface="SimSun" panose="02010600030101010101" pitchFamily="2" charset="-122"/>
                <a:ea typeface="SimSun" panose="02010600030101010101" pitchFamily="2" charset="-122"/>
              </a:rPr>
              <a:t>演示流程</a:t>
            </a:r>
            <a:endParaRPr lang="zh-CN" altLang="en-US" sz="4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15180" y="2508250"/>
            <a:ext cx="372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FFFFFF"/>
                      <wpsdc:hlinkUnderline xmlns:wpsdc="http://www.wps.cn/officeDocument/2017/drawingmlCustomData" val="1"/>
                    </a:ext>
                  </a:extLst>
                </a:hlinkClick>
              </a:rPr>
              <a:t>案例需求分析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hlinkClick r:id="rId2" action="ppaction://hlinksldjump">
                <a:extLst>
                  <a:ext uri="{DAF060AB-1E55-43B9-8AAB-6FB025537F2F}">
                    <wpsdc:hlinkClr xmlns:wpsdc="http://www.wps.cn/officeDocument/2017/drawingmlCustomData" val="000000"/>
                    <wpsdc:folHlinkClr xmlns:wpsdc="http://www.wps.cn/officeDocument/2017/drawingmlCustomData" val="FFFFFF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09465" y="3686175"/>
            <a:ext cx="3726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设计思路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2155" y="4866005"/>
            <a:ext cx="3749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遇到的问题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hlinkClick r:id="rId4" action="ppaction://hlinksldjump">
                <a:extLst>
                  <a:ext uri="{DAF060AB-1E55-43B9-8AAB-6FB025537F2F}">
                    <wpsdc:hlinkClr xmlns:wpsdc="http://www.wps.cn/officeDocument/2017/drawingmlCustomData" val="000000"/>
                    <wpsdc:folHlinkClr xmlns:wpsdc="http://www.wps.cn/officeDocument/2017/drawingmlCustomData" val="FAFAFA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algn="ctr"/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  <a:hlinkClick r:id="rId4" action="ppaction://hlinksldjump">
                <a:extLst>
                  <a:ext uri="{DAF060AB-1E55-43B9-8AAB-6FB025537F2F}">
                    <wpsdc:hlinkClr xmlns:wpsdc="http://www.wps.cn/officeDocument/2017/drawingmlCustomData" val="000000"/>
                    <wpsdc:folHlinkClr xmlns:wpsdc="http://www.wps.cn/officeDocument/2017/drawingmlCustomData" val="FAFAFA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99305" y="5927725"/>
            <a:ext cx="3702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FFFFFF"/>
                      <wpsdc:hlinkUnderline xmlns:wpsdc="http://www.wps.cn/officeDocument/2017/drawingmlCustomData" val="1"/>
                    </a:ext>
                  </a:extLst>
                </a:hlinkClick>
              </a:rPr>
              <a:t>成果评价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41850" y="1288415"/>
            <a:ext cx="3583305" cy="7054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19980" y="1426210"/>
            <a:ext cx="293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SimSun" panose="02010600030101010101" pitchFamily="2" charset="-122"/>
                <a:ea typeface="SimSun" panose="02010600030101010101" pitchFamily="2" charset="-122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FFFFFF"/>
                      <wpsdc:hlinkUnderline xmlns:wpsdc="http://www.wps.cn/officeDocument/2017/drawingmlCustomData" val="1"/>
                    </a:ext>
                  </a:extLst>
                </a:hlinkClick>
              </a:rPr>
              <a:t>完成的功能</a:t>
            </a:r>
            <a:endParaRPr lang="zh-CN" altLang="en-US" sz="24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12" descr="“宅急送”订餐管理系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955675"/>
            <a:ext cx="11156950" cy="5643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动作按钮: 自定义 3">
            <a:hlinkClick r:id="rId3" action="ppaction://hlinksldjump"/>
          </p:cNvPr>
          <p:cNvSpPr/>
          <p:nvPr/>
        </p:nvSpPr>
        <p:spPr>
          <a:xfrm>
            <a:off x="10911840" y="6170930"/>
            <a:ext cx="726440" cy="427990"/>
          </a:xfrm>
          <a:prstGeom prst="actionButtonBlank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0175" y="809625"/>
            <a:ext cx="3589655" cy="5835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案例需求分析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9050" y="1781810"/>
            <a:ext cx="9973310" cy="439991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fontAlgn="auto"/>
            <a:r>
              <a:rPr lang="en-US" altLang="zh-CN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1.</a:t>
            </a:r>
            <a:r>
              <a:rPr lang="zh-CN" altLang="en-US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实现对套餐信息、订单信息、地图信息等信息从文件的读出和写入；</a:t>
            </a:r>
            <a:endParaRPr lang="zh-CN" altLang="en-US" sz="2800" b="1">
              <a:solidFill>
                <a:schemeClr val="bg2"/>
              </a:solidFill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  <a:p>
            <a:pPr fontAlgn="auto"/>
            <a:r>
              <a:rPr lang="en-US" altLang="zh-CN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2.</a:t>
            </a:r>
            <a:r>
              <a:rPr lang="zh-CN" altLang="en-US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完成对套餐信息和订单信息的编辑和处理；求得地图中的最短路径；</a:t>
            </a:r>
            <a:endParaRPr lang="zh-CN" altLang="en-US" sz="2800" b="1">
              <a:solidFill>
                <a:schemeClr val="bg2"/>
              </a:solidFill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  <a:p>
            <a:pPr fontAlgn="auto"/>
            <a:r>
              <a:rPr lang="en-US" altLang="zh-CN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3.</a:t>
            </a:r>
            <a:r>
              <a:rPr lang="zh-CN" altLang="en-US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获取程序运行时的当前时间，自动生成订单号；</a:t>
            </a:r>
            <a:endParaRPr lang="zh-CN" altLang="en-US" sz="2800" b="1">
              <a:solidFill>
                <a:schemeClr val="bg2"/>
              </a:solidFill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  <a:p>
            <a:pPr fontAlgn="auto"/>
            <a:r>
              <a:rPr lang="en-US" altLang="zh-CN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4.</a:t>
            </a:r>
            <a:r>
              <a:rPr lang="zh-CN" altLang="en-US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计算数据统计的起止日期；</a:t>
            </a:r>
            <a:endParaRPr lang="zh-CN" altLang="en-US" sz="2800" b="1">
              <a:solidFill>
                <a:schemeClr val="bg2"/>
              </a:solidFill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  <a:p>
            <a:pPr fontAlgn="auto"/>
            <a:r>
              <a:rPr lang="en-US" altLang="zh-CN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5.</a:t>
            </a:r>
            <a:r>
              <a:rPr lang="zh-CN" altLang="en-US" sz="2800" b="1">
                <a:solidFill>
                  <a:schemeClr val="bg2"/>
                </a:solidFill>
                <a:latin typeface="SimHei" panose="02010609060101010101" charset="-122"/>
                <a:ea typeface="SimHei" panose="02010609060101010101" charset="-122"/>
                <a:cs typeface="SimHei" panose="02010609060101010101" charset="-122"/>
              </a:rPr>
              <a:t>在以上基础上完成对订单的接收、查询、显示、编辑、撤销功能，显示未派送订单、逐个派送的功能，对套餐信息的修改、删除，更新和维护的功能，以及对订单信息分别按当天、当周、当月和地点进行统计的功能。</a:t>
            </a:r>
            <a:endParaRPr lang="zh-CN" altLang="en-US" sz="2800" b="1">
              <a:solidFill>
                <a:schemeClr val="bg2"/>
              </a:solidFill>
              <a:latin typeface="SimHei" panose="02010609060101010101" charset="-122"/>
              <a:ea typeface="SimHei" panose="02010609060101010101" charset="-122"/>
              <a:cs typeface="SimHei" panose="02010609060101010101" charset="-122"/>
            </a:endParaRPr>
          </a:p>
        </p:txBody>
      </p:sp>
      <p:sp>
        <p:nvSpPr>
          <p:cNvPr id="3" name="动作按钮: 后退或前一项 2">
            <a:hlinkClick r:id="rId2" action="ppaction://hlinksldjump"/>
          </p:cNvPr>
          <p:cNvSpPr/>
          <p:nvPr/>
        </p:nvSpPr>
        <p:spPr>
          <a:xfrm>
            <a:off x="11407140" y="6320155"/>
            <a:ext cx="627380" cy="33845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784860"/>
            <a:ext cx="3589655" cy="5835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设计思路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11" name="图片 10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1429385"/>
            <a:ext cx="7218680" cy="50355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17140" y="1607820"/>
            <a:ext cx="6997700" cy="4678680"/>
          </a:xfrm>
          <a:prstGeom prst="rect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动作按钮: 自定义 13">
            <a:hlinkClick r:id="rId3" action="ppaction://hlinksldjump"/>
          </p:cNvPr>
          <p:cNvSpPr/>
          <p:nvPr/>
        </p:nvSpPr>
        <p:spPr>
          <a:xfrm>
            <a:off x="7812405" y="1891030"/>
            <a:ext cx="457835" cy="288290"/>
          </a:xfrm>
          <a:prstGeom prst="actionButtonBlan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动作按钮: 自定义 14">
            <a:hlinkClick r:id="rId4" action="ppaction://hlinksldjump"/>
          </p:cNvPr>
          <p:cNvSpPr/>
          <p:nvPr/>
        </p:nvSpPr>
        <p:spPr>
          <a:xfrm>
            <a:off x="7774305" y="2607945"/>
            <a:ext cx="866140" cy="417830"/>
          </a:xfrm>
          <a:prstGeom prst="actionButtonBlan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动作按钮: 自定义 15">
            <a:hlinkClick r:id="rId5" action="ppaction://hlinksldjump"/>
          </p:cNvPr>
          <p:cNvSpPr/>
          <p:nvPr/>
        </p:nvSpPr>
        <p:spPr>
          <a:xfrm>
            <a:off x="7703185" y="3404870"/>
            <a:ext cx="936625" cy="346710"/>
          </a:xfrm>
          <a:prstGeom prst="actionButtonBlan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动作按钮: 自定义 16">
            <a:hlinkClick r:id="rId6" action="ppaction://hlinksldjump"/>
          </p:cNvPr>
          <p:cNvSpPr/>
          <p:nvPr/>
        </p:nvSpPr>
        <p:spPr>
          <a:xfrm>
            <a:off x="7774940" y="4140200"/>
            <a:ext cx="1261745" cy="377825"/>
          </a:xfrm>
          <a:prstGeom prst="actionButtonBlan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动作按钮: 自定义 17">
            <a:hlinkClick r:id="rId7" action="ppaction://hlinksldjump"/>
          </p:cNvPr>
          <p:cNvSpPr/>
          <p:nvPr/>
        </p:nvSpPr>
        <p:spPr>
          <a:xfrm>
            <a:off x="7782560" y="4986020"/>
            <a:ext cx="457835" cy="308610"/>
          </a:xfrm>
          <a:prstGeom prst="actionButtonBlan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动作按钮: 自定义 18">
            <a:hlinkClick r:id="rId8" action="ppaction://hlinksldjump"/>
          </p:cNvPr>
          <p:cNvSpPr/>
          <p:nvPr/>
        </p:nvSpPr>
        <p:spPr>
          <a:xfrm>
            <a:off x="7703185" y="5762625"/>
            <a:ext cx="586740" cy="257810"/>
          </a:xfrm>
          <a:prstGeom prst="actionButtonBlank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9535" y="839470"/>
            <a:ext cx="3589655" cy="5835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设计思路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动作按钮: 后退或前一项 2">
            <a:hlinkClick r:id="" action="ppaction://hlinkshowjump?jump=previousslide"/>
          </p:cNvPr>
          <p:cNvSpPr/>
          <p:nvPr/>
        </p:nvSpPr>
        <p:spPr>
          <a:xfrm>
            <a:off x="10887710" y="5852795"/>
            <a:ext cx="617855" cy="387985"/>
          </a:xfrm>
          <a:prstGeom prst="actionButtonBackPrevious">
            <a:avLst/>
          </a:prstGeom>
          <a:solidFill>
            <a:srgbClr val="7030A0">
              <a:alpha val="58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未命名文件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70" y="1641475"/>
            <a:ext cx="7926070" cy="4211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9535" y="819785"/>
            <a:ext cx="35896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设计思路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10997565" y="5832475"/>
            <a:ext cx="596900" cy="417830"/>
          </a:xfrm>
          <a:prstGeom prst="actionButtonBackPrevious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&amp;quot;宅急送&amp;quot;外卖订单管理系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165" y="1517015"/>
            <a:ext cx="8170545" cy="459168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9535" y="819785"/>
            <a:ext cx="35896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设计思路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5" name="动作按钮: 后退或前一项 4">
            <a:hlinkClick r:id="rId2" action="ppaction://hlinksldjump"/>
          </p:cNvPr>
          <p:cNvSpPr/>
          <p:nvPr/>
        </p:nvSpPr>
        <p:spPr>
          <a:xfrm>
            <a:off x="11414760" y="6369685"/>
            <a:ext cx="537845" cy="368300"/>
          </a:xfrm>
          <a:prstGeom prst="actionButtonBackPrevious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派送订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35" y="1758950"/>
            <a:ext cx="8319135" cy="4183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9535" y="819785"/>
            <a:ext cx="35896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设计思路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10659110" y="6230620"/>
            <a:ext cx="636905" cy="40830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基础数据维护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10" y="1737360"/>
            <a:ext cx="7805420" cy="4204335"/>
          </a:xfrm>
          <a:prstGeom prst="rect">
            <a:avLst/>
          </a:prstGeom>
          <a:solidFill>
            <a:schemeClr val="tx2">
              <a:lumMod val="50000"/>
              <a:lumOff val="50000"/>
              <a:alpha val="37000"/>
            </a:schemeClr>
          </a:solidFill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64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</vt:lpstr>
      <vt:lpstr>方正粗黑宋简体</vt:lpstr>
      <vt:lpstr>SimHei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Scratch_06</cp:lastModifiedBy>
  <cp:revision>218</cp:revision>
  <dcterms:created xsi:type="dcterms:W3CDTF">2019-06-19T02:08:00Z</dcterms:created>
  <dcterms:modified xsi:type="dcterms:W3CDTF">2021-03-13T07:57:19Z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