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77" r:id="rId2"/>
  </p:sldMasterIdLst>
  <p:notesMasterIdLst>
    <p:notesMasterId r:id="rId28"/>
  </p:notesMasterIdLst>
  <p:sldIdLst>
    <p:sldId id="257" r:id="rId3"/>
    <p:sldId id="285" r:id="rId4"/>
    <p:sldId id="288" r:id="rId5"/>
    <p:sldId id="287" r:id="rId6"/>
    <p:sldId id="289" r:id="rId7"/>
    <p:sldId id="290" r:id="rId8"/>
    <p:sldId id="291" r:id="rId9"/>
    <p:sldId id="294" r:id="rId10"/>
    <p:sldId id="292" r:id="rId11"/>
    <p:sldId id="295" r:id="rId12"/>
    <p:sldId id="296" r:id="rId13"/>
    <p:sldId id="297" r:id="rId14"/>
    <p:sldId id="298" r:id="rId15"/>
    <p:sldId id="299" r:id="rId16"/>
    <p:sldId id="311" r:id="rId17"/>
    <p:sldId id="300" r:id="rId18"/>
    <p:sldId id="301" r:id="rId19"/>
    <p:sldId id="303" r:id="rId20"/>
    <p:sldId id="304" r:id="rId21"/>
    <p:sldId id="305" r:id="rId22"/>
    <p:sldId id="306" r:id="rId23"/>
    <p:sldId id="307" r:id="rId24"/>
    <p:sldId id="308" r:id="rId25"/>
    <p:sldId id="309" r:id="rId26"/>
    <p:sldId id="310" r:id="rId27"/>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5"/>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29B53-4AE4-7F48-A5E6-BAACEF0D6A2C}" type="datetimeFigureOut">
              <a:rPr lang="en-US" smtClean="0"/>
              <a:t>9/25/19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8229E-7B80-CF43-BF03-11AB874E3598}" type="slidenum">
              <a:rPr lang="en-US" smtClean="0"/>
              <a:t>‹#›</a:t>
            </a:fld>
            <a:endParaRPr lang="en-US"/>
          </a:p>
        </p:txBody>
      </p:sp>
    </p:spTree>
    <p:extLst>
      <p:ext uri="{BB962C8B-B14F-4D97-AF65-F5344CB8AC3E}">
        <p14:creationId xmlns:p14="http://schemas.microsoft.com/office/powerpoint/2010/main" val="199490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a:t>
            </a:fld>
            <a:endParaRPr lang="en-US"/>
          </a:p>
        </p:txBody>
      </p:sp>
    </p:spTree>
    <p:extLst>
      <p:ext uri="{BB962C8B-B14F-4D97-AF65-F5344CB8AC3E}">
        <p14:creationId xmlns:p14="http://schemas.microsoft.com/office/powerpoint/2010/main" val="198036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1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5148130" y="-5144189"/>
            <a:ext cx="1899684"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5024081" y="6085317"/>
            <a:ext cx="2147776"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fld id="{F7C83C21-5FB4-BB4A-9025-A54933A8CC46}" type="datetimeFigureOut">
              <a:rPr lang="en-US" smtClean="0"/>
              <a:t>9/25/19</a:t>
            </a:fld>
            <a:endParaRPr lang="en-US"/>
          </a:p>
        </p:txBody>
      </p:sp>
      <p:sp>
        <p:nvSpPr>
          <p:cNvPr id="11" name="Rectangle 3"/>
          <p:cNvSpPr>
            <a:spLocks noGrp="1" noChangeArrowheads="1"/>
          </p:cNvSpPr>
          <p:nvPr>
            <p:ph type="subTitle" idx="1"/>
          </p:nvPr>
        </p:nvSpPr>
        <p:spPr>
          <a:xfrm>
            <a:off x="1262251" y="4661592"/>
            <a:ext cx="9652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2" name="Rectangle 2"/>
          <p:cNvSpPr>
            <a:spLocks noGrp="1" noChangeArrowheads="1"/>
          </p:cNvSpPr>
          <p:nvPr>
            <p:ph type="ctrTitle" hasCustomPrompt="1"/>
          </p:nvPr>
        </p:nvSpPr>
        <p:spPr>
          <a:xfrm>
            <a:off x="1262251" y="2509285"/>
            <a:ext cx="9652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sp>
        <p:nvSpPr>
          <p:cNvPr id="8" name="Rectangle 7"/>
          <p:cNvSpPr>
            <a:spLocks noChangeArrowheads="1"/>
          </p:cNvSpPr>
          <p:nvPr/>
        </p:nvSpPr>
        <p:spPr bwMode="auto">
          <a:xfrm rot="5400000">
            <a:off x="5945572" y="611570"/>
            <a:ext cx="304800"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30" name="Picture 6" descr="Prim-H2L_School of Informatics Computing and Cyber Systems-rev.png">
            <a:extLst>
              <a:ext uri="{FF2B5EF4-FFF2-40B4-BE49-F238E27FC236}">
                <a16:creationId xmlns:a16="http://schemas.microsoft.com/office/drawing/2014/main" id="{1629A603-B828-4B44-B08F-4948D068A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323" y="183780"/>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0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609600" y="147287"/>
            <a:ext cx="11074400"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09600" y="1358555"/>
            <a:ext cx="110744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fld id="{F7C83C21-5FB4-BB4A-9025-A54933A8CC46}" type="datetimeFigureOut">
              <a:rPr lang="en-US" smtClean="0"/>
              <a:t>9/25/19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Tree>
    <p:extLst>
      <p:ext uri="{BB962C8B-B14F-4D97-AF65-F5344CB8AC3E}">
        <p14:creationId xmlns:p14="http://schemas.microsoft.com/office/powerpoint/2010/main" val="338479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609602" y="1358557"/>
            <a:ext cx="5442095"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358557"/>
            <a:ext cx="54864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11"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9/25/19</a:t>
            </a:fld>
            <a:endParaRPr lang="en-US"/>
          </a:p>
        </p:txBody>
      </p:sp>
    </p:spTree>
    <p:extLst>
      <p:ext uri="{BB962C8B-B14F-4D97-AF65-F5344CB8AC3E}">
        <p14:creationId xmlns:p14="http://schemas.microsoft.com/office/powerpoint/2010/main" val="893359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603857" y="1351145"/>
            <a:ext cx="5500347"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51145"/>
            <a:ext cx="5485716"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197602" y="3868933"/>
            <a:ext cx="5485716"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12"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9/25/19</a:t>
            </a:fld>
            <a:endParaRPr lang="en-US"/>
          </a:p>
        </p:txBody>
      </p:sp>
    </p:spTree>
    <p:extLst>
      <p:ext uri="{BB962C8B-B14F-4D97-AF65-F5344CB8AC3E}">
        <p14:creationId xmlns:p14="http://schemas.microsoft.com/office/powerpoint/2010/main" val="83173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4 Content">
    <p:spTree>
      <p:nvGrpSpPr>
        <p:cNvPr id="1" name=""/>
        <p:cNvGrpSpPr/>
        <p:nvPr/>
      </p:nvGrpSpPr>
      <p:grpSpPr>
        <a:xfrm>
          <a:off x="0" y="0"/>
          <a:ext cx="0" cy="0"/>
          <a:chOff x="0" y="0"/>
          <a:chExt cx="0" cy="0"/>
        </a:xfrm>
      </p:grpSpPr>
      <p:sp>
        <p:nvSpPr>
          <p:cNvPr id="13" name="Rectangle 12"/>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603860" y="1301923"/>
            <a:ext cx="5434711"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01923"/>
            <a:ext cx="5485716"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03860" y="3937846"/>
            <a:ext cx="5434711"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7602" y="3937846"/>
            <a:ext cx="5485716"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fld id="{F7C83C21-5FB4-BB4A-9025-A54933A8CC46}" type="datetimeFigureOut">
              <a:rPr lang="en-US" smtClean="0"/>
              <a:t>9/25/19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Tree>
    <p:extLst>
      <p:ext uri="{BB962C8B-B14F-4D97-AF65-F5344CB8AC3E}">
        <p14:creationId xmlns:p14="http://schemas.microsoft.com/office/powerpoint/2010/main" val="305688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603861" y="1348711"/>
            <a:ext cx="11079457"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8"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9/25/19</a:t>
            </a:fld>
            <a:endParaRPr lang="en-US"/>
          </a:p>
        </p:txBody>
      </p:sp>
    </p:spTree>
    <p:extLst>
      <p:ext uri="{BB962C8B-B14F-4D97-AF65-F5344CB8AC3E}">
        <p14:creationId xmlns:p14="http://schemas.microsoft.com/office/powerpoint/2010/main" val="342739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4662" y="4800601"/>
            <a:ext cx="8913452"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614663" y="612775"/>
            <a:ext cx="8913452"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614662" y="5367339"/>
            <a:ext cx="8913452"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EB68145-ECDF-F640-A2FB-C3E2468698DF}" type="slidenum">
              <a:rPr lang="en-US" smtClean="0"/>
              <a:t>‹#›</a:t>
            </a:fld>
            <a:endParaRPr lang="en-US"/>
          </a:p>
        </p:txBody>
      </p:sp>
      <p:sp>
        <p:nvSpPr>
          <p:cNvPr id="8"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fld id="{F7C83C21-5FB4-BB4A-9025-A54933A8CC46}" type="datetimeFigureOut">
              <a:rPr lang="en-US" smtClean="0"/>
              <a:t>9/25/19</a:t>
            </a:fld>
            <a:endParaRPr lang="en-US"/>
          </a:p>
        </p:txBody>
      </p:sp>
    </p:spTree>
    <p:extLst>
      <p:ext uri="{BB962C8B-B14F-4D97-AF65-F5344CB8AC3E}">
        <p14:creationId xmlns:p14="http://schemas.microsoft.com/office/powerpoint/2010/main" val="3882408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
        <p:nvSpPr>
          <p:cNvPr id="9" name="Rectangle 13"/>
          <p:cNvSpPr>
            <a:spLocks noChangeArrowheads="1"/>
          </p:cNvSpPr>
          <p:nvPr userDrawn="1"/>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4" name="Rectangle 4"/>
          <p:cNvSpPr>
            <a:spLocks noGrp="1" noChangeArrowheads="1"/>
          </p:cNvSpPr>
          <p:nvPr>
            <p:ph type="dt" sz="half" idx="10"/>
          </p:nvPr>
        </p:nvSpPr>
        <p:spPr>
          <a:xfrm>
            <a:off x="5024081" y="5745753"/>
            <a:ext cx="2147776"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5" name="Rectangle 3"/>
          <p:cNvSpPr>
            <a:spLocks noGrp="1" noChangeArrowheads="1"/>
          </p:cNvSpPr>
          <p:nvPr>
            <p:ph type="subTitle" idx="1"/>
          </p:nvPr>
        </p:nvSpPr>
        <p:spPr>
          <a:xfrm>
            <a:off x="1262251" y="4461865"/>
            <a:ext cx="9652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6" name="Rectangle 2"/>
          <p:cNvSpPr>
            <a:spLocks noGrp="1" noChangeArrowheads="1"/>
          </p:cNvSpPr>
          <p:nvPr>
            <p:ph type="ctrTitle" hasCustomPrompt="1"/>
          </p:nvPr>
        </p:nvSpPr>
        <p:spPr>
          <a:xfrm>
            <a:off x="1262251" y="2309558"/>
            <a:ext cx="9652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pic>
        <p:nvPicPr>
          <p:cNvPr id="8" name="Picture 6" descr="Prim-H2L_School of Informatics Computing and Cyber Systems-rev.png">
            <a:extLst>
              <a:ext uri="{FF2B5EF4-FFF2-40B4-BE49-F238E27FC236}">
                <a16:creationId xmlns:a16="http://schemas.microsoft.com/office/drawing/2014/main" id="{C7C4CDF3-AC9D-684C-94A1-6FCDF7B8F6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1323" y="388719"/>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993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591122" y="-1742878"/>
            <a:ext cx="50137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5024081" y="6085317"/>
            <a:ext cx="2147776"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1262251" y="4509981"/>
            <a:ext cx="9652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a:t>Click to edit Master subtitle style</a:t>
            </a:r>
            <a:endParaRPr lang="en-US" dirty="0"/>
          </a:p>
        </p:txBody>
      </p:sp>
      <p:sp>
        <p:nvSpPr>
          <p:cNvPr id="12" name="Rectangle 2"/>
          <p:cNvSpPr>
            <a:spLocks noGrp="1" noChangeArrowheads="1"/>
          </p:cNvSpPr>
          <p:nvPr>
            <p:ph type="ctrTitle" hasCustomPrompt="1"/>
          </p:nvPr>
        </p:nvSpPr>
        <p:spPr>
          <a:xfrm>
            <a:off x="1262251" y="2357674"/>
            <a:ext cx="9652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sp>
        <p:nvSpPr>
          <p:cNvPr id="8" name="Rectangle 7"/>
          <p:cNvSpPr>
            <a:spLocks noChangeArrowheads="1"/>
          </p:cNvSpPr>
          <p:nvPr/>
        </p:nvSpPr>
        <p:spPr bwMode="auto">
          <a:xfrm rot="5400000">
            <a:off x="5945572" y="611570"/>
            <a:ext cx="304800"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p:nvSpPr>
        <p:spPr bwMode="auto">
          <a:xfrm rot="5400000">
            <a:off x="5166360" y="-5171623"/>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649668"/>
            <a:ext cx="3124229" cy="861930"/>
          </a:xfrm>
          <a:prstGeom prst="rect">
            <a:avLst/>
          </a:prstGeom>
        </p:spPr>
      </p:pic>
    </p:spTree>
    <p:extLst>
      <p:ext uri="{BB962C8B-B14F-4D97-AF65-F5344CB8AC3E}">
        <p14:creationId xmlns:p14="http://schemas.microsoft.com/office/powerpoint/2010/main" val="2410683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0_Title Slide">
    <p:spTree>
      <p:nvGrpSpPr>
        <p:cNvPr id="1" name=""/>
        <p:cNvGrpSpPr/>
        <p:nvPr/>
      </p:nvGrpSpPr>
      <p:grpSpPr>
        <a:xfrm>
          <a:off x="0" y="0"/>
          <a:ext cx="0" cy="0"/>
          <a:chOff x="0" y="0"/>
          <a:chExt cx="0" cy="0"/>
        </a:xfrm>
      </p:grpSpPr>
      <p:sp>
        <p:nvSpPr>
          <p:cNvPr id="8" name="Rectangle 7"/>
          <p:cNvSpPr>
            <a:spLocks noChangeArrowheads="1"/>
          </p:cNvSpPr>
          <p:nvPr/>
        </p:nvSpPr>
        <p:spPr bwMode="auto">
          <a:xfrm rot="5400000">
            <a:off x="5945572" y="611570"/>
            <a:ext cx="304800" cy="12188061"/>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p:nvSpPr>
        <p:spPr bwMode="auto">
          <a:xfrm rot="5400000">
            <a:off x="5166360" y="-5171623"/>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3" name="Rectangle 4"/>
          <p:cNvSpPr>
            <a:spLocks noGrp="1" noChangeArrowheads="1"/>
          </p:cNvSpPr>
          <p:nvPr>
            <p:ph type="dt" sz="half" idx="10"/>
          </p:nvPr>
        </p:nvSpPr>
        <p:spPr>
          <a:xfrm>
            <a:off x="5024081" y="6085317"/>
            <a:ext cx="2147776"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4" name="Rectangle 3"/>
          <p:cNvSpPr>
            <a:spLocks noGrp="1" noChangeArrowheads="1"/>
          </p:cNvSpPr>
          <p:nvPr>
            <p:ph type="subTitle" idx="1"/>
          </p:nvPr>
        </p:nvSpPr>
        <p:spPr>
          <a:xfrm>
            <a:off x="1262251" y="4661592"/>
            <a:ext cx="9652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5" name="Rectangle 2"/>
          <p:cNvSpPr>
            <a:spLocks noGrp="1" noChangeArrowheads="1"/>
          </p:cNvSpPr>
          <p:nvPr>
            <p:ph type="ctrTitle" hasCustomPrompt="1"/>
          </p:nvPr>
        </p:nvSpPr>
        <p:spPr>
          <a:xfrm>
            <a:off x="1262251" y="2509285"/>
            <a:ext cx="9652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649668"/>
            <a:ext cx="3124229" cy="861930"/>
          </a:xfrm>
          <a:prstGeom prst="rect">
            <a:avLst/>
          </a:prstGeom>
        </p:spPr>
      </p:pic>
    </p:spTree>
    <p:extLst>
      <p:ext uri="{BB962C8B-B14F-4D97-AF65-F5344CB8AC3E}">
        <p14:creationId xmlns:p14="http://schemas.microsoft.com/office/powerpoint/2010/main" val="2007468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1262251" y="659971"/>
            <a:ext cx="9652000" cy="2819400"/>
          </a:xfrm>
        </p:spPr>
        <p:txBody>
          <a:bodyPr anchor="b"/>
          <a:lstStyle>
            <a:lvl1pPr algn="ctr">
              <a:spcAft>
                <a:spcPts val="0"/>
              </a:spcAft>
              <a:defRPr b="1">
                <a:solidFill>
                  <a:schemeClr val="bg1"/>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1262251" y="3707969"/>
            <a:ext cx="9652000" cy="137160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a:t>Click to edit Master subtitle style</a:t>
            </a:r>
            <a:endParaRPr lang="en-US" dirty="0"/>
          </a:p>
        </p:txBody>
      </p:sp>
      <p:sp>
        <p:nvSpPr>
          <p:cNvPr id="7" name="Rectangle 6"/>
          <p:cNvSpPr>
            <a:spLocks noChangeArrowheads="1"/>
          </p:cNvSpPr>
          <p:nvPr/>
        </p:nvSpPr>
        <p:spPr bwMode="auto">
          <a:xfrm rot="5400000">
            <a:off x="5166361" y="-157924"/>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9448800" y="6400800"/>
            <a:ext cx="2540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5485179"/>
            <a:ext cx="3124229" cy="861930"/>
          </a:xfrm>
          <a:prstGeom prst="rect">
            <a:avLst/>
          </a:prstGeom>
        </p:spPr>
      </p:pic>
    </p:spTree>
    <p:extLst>
      <p:ext uri="{BB962C8B-B14F-4D97-AF65-F5344CB8AC3E}">
        <p14:creationId xmlns:p14="http://schemas.microsoft.com/office/powerpoint/2010/main" val="311023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5208755" y="-125245"/>
            <a:ext cx="1778432"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1262251" y="659972"/>
            <a:ext cx="9652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1262251" y="3362155"/>
            <a:ext cx="9652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8" name="Rectangle 4"/>
          <p:cNvSpPr>
            <a:spLocks noGrp="1" noChangeArrowheads="1"/>
          </p:cNvSpPr>
          <p:nvPr>
            <p:ph type="dt" sz="half" idx="10"/>
          </p:nvPr>
        </p:nvSpPr>
        <p:spPr>
          <a:xfrm>
            <a:off x="9448800" y="6400800"/>
            <a:ext cx="2540000" cy="304800"/>
          </a:xfrm>
        </p:spPr>
        <p:txBody>
          <a:bodyPr anchor="ctr"/>
          <a:lstStyle>
            <a:lvl1pPr algn="r">
              <a:defRPr>
                <a:solidFill>
                  <a:schemeClr val="bg1">
                    <a:lumMod val="75000"/>
                  </a:schemeClr>
                </a:solidFill>
                <a:latin typeface="Arial" charset="0"/>
                <a:ea typeface="Arial" charset="0"/>
                <a:cs typeface="Arial" charset="0"/>
              </a:defRPr>
            </a:lvl1pPr>
          </a:lstStyle>
          <a:p>
            <a:fld id="{F7C83C21-5FB4-BB4A-9025-A54933A8CC46}" type="datetimeFigureOut">
              <a:rPr lang="en-US" smtClean="0"/>
              <a:t>9/25/19</a:t>
            </a:fld>
            <a:endParaRPr lang="en-US"/>
          </a:p>
        </p:txBody>
      </p:sp>
      <p:sp>
        <p:nvSpPr>
          <p:cNvPr id="7" name="Rectangle 6"/>
          <p:cNvSpPr>
            <a:spLocks noChangeArrowheads="1"/>
          </p:cNvSpPr>
          <p:nvPr/>
        </p:nvSpPr>
        <p:spPr bwMode="auto">
          <a:xfrm rot="5400000">
            <a:off x="6040632" y="-1067787"/>
            <a:ext cx="114680"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6" descr="Prim-H2L_School of Informatics Computing and Cyber Systems-rev.png">
            <a:extLst>
              <a:ext uri="{FF2B5EF4-FFF2-40B4-BE49-F238E27FC236}">
                <a16:creationId xmlns:a16="http://schemas.microsoft.com/office/drawing/2014/main" id="{B24F5D11-C35C-3B41-BEC0-B2B7C02EB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036" y="5204732"/>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4093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7" name="Rectangle 6"/>
          <p:cNvSpPr>
            <a:spLocks noChangeArrowheads="1"/>
          </p:cNvSpPr>
          <p:nvPr/>
        </p:nvSpPr>
        <p:spPr bwMode="auto">
          <a:xfrm rot="5400000">
            <a:off x="5166361" y="-157924"/>
            <a:ext cx="184378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9448800" y="6400800"/>
            <a:ext cx="2540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2"/>
          <p:cNvSpPr>
            <a:spLocks noGrp="1" noChangeArrowheads="1"/>
          </p:cNvSpPr>
          <p:nvPr>
            <p:ph type="ctrTitle" hasCustomPrompt="1"/>
          </p:nvPr>
        </p:nvSpPr>
        <p:spPr>
          <a:xfrm>
            <a:off x="1262251" y="659972"/>
            <a:ext cx="9652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2" name="Rectangle 3"/>
          <p:cNvSpPr>
            <a:spLocks noGrp="1" noChangeArrowheads="1"/>
          </p:cNvSpPr>
          <p:nvPr>
            <p:ph type="subTitle" idx="1"/>
          </p:nvPr>
        </p:nvSpPr>
        <p:spPr>
          <a:xfrm>
            <a:off x="1262251" y="3362155"/>
            <a:ext cx="9652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a:t>Click to edit Master subtitle style</a:t>
            </a:r>
            <a:endParaRPr lang="en-US" dirty="0"/>
          </a:p>
        </p:txBody>
      </p:sp>
      <p:sp>
        <p:nvSpPr>
          <p:cNvPr id="13" name="Rectangle 12"/>
          <p:cNvSpPr>
            <a:spLocks noChangeArrowheads="1"/>
          </p:cNvSpPr>
          <p:nvPr/>
        </p:nvSpPr>
        <p:spPr bwMode="auto">
          <a:xfrm rot="5400000">
            <a:off x="6040632" y="-1067787"/>
            <a:ext cx="114680" cy="12188061"/>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855" y="5485179"/>
            <a:ext cx="3124229" cy="861930"/>
          </a:xfrm>
          <a:prstGeom prst="rect">
            <a:avLst/>
          </a:prstGeom>
        </p:spPr>
      </p:pic>
    </p:spTree>
    <p:extLst>
      <p:ext uri="{BB962C8B-B14F-4D97-AF65-F5344CB8AC3E}">
        <p14:creationId xmlns:p14="http://schemas.microsoft.com/office/powerpoint/2010/main" val="1832844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p:nvSpPr>
        <p:spPr bwMode="auto">
          <a:xfrm rot="5400000">
            <a:off x="5553940" y="219941"/>
            <a:ext cx="108806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000" y="6038330"/>
            <a:ext cx="7362336" cy="466226"/>
          </a:xfrm>
          <a:prstGeom prst="rect">
            <a:avLst/>
          </a:prstGeom>
        </p:spPr>
      </p:pic>
    </p:spTree>
    <p:extLst>
      <p:ext uri="{BB962C8B-B14F-4D97-AF65-F5344CB8AC3E}">
        <p14:creationId xmlns:p14="http://schemas.microsoft.com/office/powerpoint/2010/main" val="3236145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Rectangle 13"/>
          <p:cNvSpPr>
            <a:spLocks noChangeArrowheads="1"/>
          </p:cNvSpPr>
          <p:nvPr/>
        </p:nvSpPr>
        <p:spPr bwMode="auto">
          <a:xfrm rot="5400000">
            <a:off x="2668971" y="-2665030"/>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694" y="6038330"/>
            <a:ext cx="7362949" cy="466226"/>
          </a:xfrm>
          <a:prstGeom prst="rect">
            <a:avLst/>
          </a:prstGeom>
        </p:spPr>
      </p:pic>
    </p:spTree>
    <p:extLst>
      <p:ext uri="{BB962C8B-B14F-4D97-AF65-F5344CB8AC3E}">
        <p14:creationId xmlns:p14="http://schemas.microsoft.com/office/powerpoint/2010/main" val="34571081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Blank">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9" name="Picture Placeholder 2"/>
          <p:cNvSpPr>
            <a:spLocks noGrp="1"/>
          </p:cNvSpPr>
          <p:nvPr>
            <p:ph type="pic" idx="1"/>
          </p:nvPr>
        </p:nvSpPr>
        <p:spPr>
          <a:xfrm>
            <a:off x="1" y="2"/>
            <a:ext cx="12192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10" name="Rectangle 13"/>
          <p:cNvSpPr>
            <a:spLocks noChangeArrowheads="1"/>
          </p:cNvSpPr>
          <p:nvPr/>
        </p:nvSpPr>
        <p:spPr bwMode="auto">
          <a:xfrm rot="5400000">
            <a:off x="5553940" y="219941"/>
            <a:ext cx="108806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000" y="6038330"/>
            <a:ext cx="7362336" cy="466226"/>
          </a:xfrm>
          <a:prstGeom prst="rect">
            <a:avLst/>
          </a:prstGeom>
        </p:spPr>
      </p:pic>
    </p:spTree>
    <p:extLst>
      <p:ext uri="{BB962C8B-B14F-4D97-AF65-F5344CB8AC3E}">
        <p14:creationId xmlns:p14="http://schemas.microsoft.com/office/powerpoint/2010/main" val="3873142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595427" y="147287"/>
            <a:ext cx="11086935"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595424" y="1358555"/>
            <a:ext cx="11086936"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9022016" y="6553200"/>
            <a:ext cx="2660344"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595425" y="6553200"/>
            <a:ext cx="6570492" cy="304800"/>
          </a:xfrm>
          <a:ln/>
        </p:spPr>
        <p:txBody>
          <a:bodyPr/>
          <a:lstStyle>
            <a:lvl1pPr>
              <a:defRPr/>
            </a:lvl1pPr>
          </a:lstStyle>
          <a:p>
            <a:pPr>
              <a:defRPr/>
            </a:pPr>
            <a:endParaRPr lang="en-US" dirty="0"/>
          </a:p>
        </p:txBody>
      </p:sp>
    </p:spTree>
    <p:extLst>
      <p:ext uri="{BB962C8B-B14F-4D97-AF65-F5344CB8AC3E}">
        <p14:creationId xmlns:p14="http://schemas.microsoft.com/office/powerpoint/2010/main" val="33498901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609600" y="147287"/>
            <a:ext cx="11074400"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09600" y="1358555"/>
            <a:ext cx="110744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36597509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609602" y="1358557"/>
            <a:ext cx="5442095"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358557"/>
            <a:ext cx="54864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166213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603857" y="1351145"/>
            <a:ext cx="5500347"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51145"/>
            <a:ext cx="5485716"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197602" y="3868933"/>
            <a:ext cx="5485716"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799797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4 Content">
    <p:spTree>
      <p:nvGrpSpPr>
        <p:cNvPr id="1" name=""/>
        <p:cNvGrpSpPr/>
        <p:nvPr/>
      </p:nvGrpSpPr>
      <p:grpSpPr>
        <a:xfrm>
          <a:off x="0" y="0"/>
          <a:ext cx="0" cy="0"/>
          <a:chOff x="0" y="0"/>
          <a:chExt cx="0" cy="0"/>
        </a:xfrm>
      </p:grpSpPr>
      <p:sp>
        <p:nvSpPr>
          <p:cNvPr id="13" name="Rectangle 12"/>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603860" y="1301923"/>
            <a:ext cx="5434711"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197602" y="1301923"/>
            <a:ext cx="5485716"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03860" y="3937846"/>
            <a:ext cx="5434711"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7602" y="3937846"/>
            <a:ext cx="5485716"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Tree>
    <p:extLst>
      <p:ext uri="{BB962C8B-B14F-4D97-AF65-F5344CB8AC3E}">
        <p14:creationId xmlns:p14="http://schemas.microsoft.com/office/powerpoint/2010/main" val="2321097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9" name="Rectangle 8"/>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603861" y="1348711"/>
            <a:ext cx="11079457"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49388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0_Title Slide">
    <p:spTree>
      <p:nvGrpSpPr>
        <p:cNvPr id="1" name=""/>
        <p:cNvGrpSpPr/>
        <p:nvPr/>
      </p:nvGrpSpPr>
      <p:grpSpPr>
        <a:xfrm>
          <a:off x="0" y="0"/>
          <a:ext cx="0" cy="0"/>
          <a:chOff x="0" y="0"/>
          <a:chExt cx="0" cy="0"/>
        </a:xfrm>
      </p:grpSpPr>
      <p:sp>
        <p:nvSpPr>
          <p:cNvPr id="9" name="Rectangle 13"/>
          <p:cNvSpPr>
            <a:spLocks noChangeArrowheads="1"/>
          </p:cNvSpPr>
          <p:nvPr/>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4" name="Rectangle 4"/>
          <p:cNvSpPr>
            <a:spLocks noGrp="1" noChangeArrowheads="1"/>
          </p:cNvSpPr>
          <p:nvPr>
            <p:ph type="dt" sz="half" idx="10"/>
          </p:nvPr>
        </p:nvSpPr>
        <p:spPr>
          <a:xfrm>
            <a:off x="5024081" y="5745753"/>
            <a:ext cx="2147776"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5" name="Rectangle 3"/>
          <p:cNvSpPr>
            <a:spLocks noGrp="1" noChangeArrowheads="1"/>
          </p:cNvSpPr>
          <p:nvPr>
            <p:ph type="subTitle" idx="1"/>
          </p:nvPr>
        </p:nvSpPr>
        <p:spPr>
          <a:xfrm>
            <a:off x="1262251" y="4461865"/>
            <a:ext cx="9652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a:t>Click to edit Master subtitle style</a:t>
            </a:r>
            <a:endParaRPr lang="en-US" dirty="0"/>
          </a:p>
        </p:txBody>
      </p:sp>
      <p:sp>
        <p:nvSpPr>
          <p:cNvPr id="16" name="Rectangle 2"/>
          <p:cNvSpPr>
            <a:spLocks noGrp="1" noChangeArrowheads="1"/>
          </p:cNvSpPr>
          <p:nvPr>
            <p:ph type="ctrTitle" hasCustomPrompt="1"/>
          </p:nvPr>
        </p:nvSpPr>
        <p:spPr>
          <a:xfrm>
            <a:off x="1262251" y="2309558"/>
            <a:ext cx="9652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pic>
        <p:nvPicPr>
          <p:cNvPr id="8" name="Picture 6" descr="Prim-H2L_School of Informatics Computing and Cyber Systems-rev.png">
            <a:extLst>
              <a:ext uri="{FF2B5EF4-FFF2-40B4-BE49-F238E27FC236}">
                <a16:creationId xmlns:a16="http://schemas.microsoft.com/office/drawing/2014/main" id="{C7C4CDF3-AC9D-684C-94A1-6FCDF7B8F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323" y="388719"/>
            <a:ext cx="8833856" cy="15321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a:extLst>
              <a:ext uri="{FF2B5EF4-FFF2-40B4-BE49-F238E27FC236}">
                <a16:creationId xmlns:a16="http://schemas.microsoft.com/office/drawing/2014/main" id="{9D1589CD-A3D2-6642-BC22-C00E6F722ACC}"/>
              </a:ext>
            </a:extLst>
          </p:cNvPr>
          <p:cNvSpPr>
            <a:spLocks noChangeArrowheads="1"/>
          </p:cNvSpPr>
          <p:nvPr userDrawn="1"/>
        </p:nvSpPr>
        <p:spPr bwMode="auto">
          <a:xfrm rot="5400000">
            <a:off x="2668971" y="-2665029"/>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pic>
        <p:nvPicPr>
          <p:cNvPr id="10" name="Picture 6" descr="Prim-H2L_School of Informatics Computing and Cyber Systems-rev.png">
            <a:extLst>
              <a:ext uri="{FF2B5EF4-FFF2-40B4-BE49-F238E27FC236}">
                <a16:creationId xmlns:a16="http://schemas.microsoft.com/office/drawing/2014/main" id="{840393FD-2507-204B-B9DB-46073154B9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1323" y="388719"/>
            <a:ext cx="8833856"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701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4662" y="4800601"/>
            <a:ext cx="8913452"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614663" y="612775"/>
            <a:ext cx="8913452"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614662" y="5367339"/>
            <a:ext cx="8913452"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7823885" y="6553200"/>
            <a:ext cx="3858475"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365270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5" name="Rectangle 13"/>
          <p:cNvSpPr>
            <a:spLocks noChangeArrowheads="1"/>
          </p:cNvSpPr>
          <p:nvPr/>
        </p:nvSpPr>
        <p:spPr bwMode="auto">
          <a:xfrm rot="5400000">
            <a:off x="5553938" y="219938"/>
            <a:ext cx="1088068"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4098" name="Picture 2" descr="NAU_Acronym_Horiz_1Line_rev-3514.png">
            <a:extLst>
              <a:ext uri="{FF2B5EF4-FFF2-40B4-BE49-F238E27FC236}">
                <a16:creationId xmlns:a16="http://schemas.microsoft.com/office/drawing/2014/main" id="{BBF33649-9580-B640-B874-C69CFE423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98" y="6142782"/>
            <a:ext cx="9426545"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8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49784" y="-2665024"/>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p:nvSpPr>
        <p:spPr bwMode="auto">
          <a:xfrm rot="5400000">
            <a:off x="5553940" y="219941"/>
            <a:ext cx="1088067" cy="12188061"/>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4" descr="NAU_Acronym_horiz_1Line-281.png">
            <a:extLst>
              <a:ext uri="{FF2B5EF4-FFF2-40B4-BE49-F238E27FC236}">
                <a16:creationId xmlns:a16="http://schemas.microsoft.com/office/drawing/2014/main" id="{F2D5B70D-8588-774A-9655-D973EBF37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407" y="6141515"/>
            <a:ext cx="9496755"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10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Rectangle 13"/>
          <p:cNvSpPr>
            <a:spLocks noChangeArrowheads="1"/>
          </p:cNvSpPr>
          <p:nvPr/>
        </p:nvSpPr>
        <p:spPr bwMode="auto">
          <a:xfrm rot="5400000">
            <a:off x="2668971" y="-2665030"/>
            <a:ext cx="68580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2" descr="NAU_Acronym_Horiz_1Line_rev-3514.png">
            <a:extLst>
              <a:ext uri="{FF2B5EF4-FFF2-40B4-BE49-F238E27FC236}">
                <a16:creationId xmlns:a16="http://schemas.microsoft.com/office/drawing/2014/main" id="{C42B1AFE-51D6-4146-8549-8CD89D6DF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98" y="6142782"/>
            <a:ext cx="9426545"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48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Blank">
    <p:spTree>
      <p:nvGrpSpPr>
        <p:cNvPr id="1" name=""/>
        <p:cNvGrpSpPr/>
        <p:nvPr/>
      </p:nvGrpSpPr>
      <p:grpSpPr>
        <a:xfrm>
          <a:off x="0" y="0"/>
          <a:ext cx="0" cy="0"/>
          <a:chOff x="0" y="0"/>
          <a:chExt cx="0" cy="0"/>
        </a:xfrm>
      </p:grpSpPr>
      <p:sp>
        <p:nvSpPr>
          <p:cNvPr id="5" name="Rectangle 13"/>
          <p:cNvSpPr>
            <a:spLocks noChangeArrowheads="1"/>
          </p:cNvSpPr>
          <p:nvPr/>
        </p:nvSpPr>
        <p:spPr bwMode="auto">
          <a:xfrm rot="5400000">
            <a:off x="2668971" y="-2665030"/>
            <a:ext cx="6858000" cy="12188059"/>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9" name="Rectangle 2"/>
          <p:cNvSpPr>
            <a:spLocks noGrp="1" noChangeArrowheads="1"/>
          </p:cNvSpPr>
          <p:nvPr>
            <p:ph type="ctrTitle" hasCustomPrompt="1"/>
          </p:nvPr>
        </p:nvSpPr>
        <p:spPr>
          <a:xfrm>
            <a:off x="1262251" y="1921457"/>
            <a:ext cx="9652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7" name="Picture 4" descr="NAU_Acronym_horiz_1Line-281.png">
            <a:extLst>
              <a:ext uri="{FF2B5EF4-FFF2-40B4-BE49-F238E27FC236}">
                <a16:creationId xmlns:a16="http://schemas.microsoft.com/office/drawing/2014/main" id="{8F1209B8-1B41-274D-B453-9A45948BE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407" y="6141515"/>
            <a:ext cx="9496755"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7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4" name="Rectangle 13"/>
          <p:cNvSpPr>
            <a:spLocks noChangeArrowheads="1"/>
          </p:cNvSpPr>
          <p:nvPr/>
        </p:nvSpPr>
        <p:spPr bwMode="auto">
          <a:xfrm rot="5400000">
            <a:off x="2668971" y="-2665029"/>
            <a:ext cx="6858000" cy="12188059"/>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5" name="Rectangle 13"/>
          <p:cNvSpPr>
            <a:spLocks noChangeArrowheads="1"/>
          </p:cNvSpPr>
          <p:nvPr/>
        </p:nvSpPr>
        <p:spPr bwMode="auto">
          <a:xfrm rot="5400000">
            <a:off x="5553938" y="219938"/>
            <a:ext cx="1088068"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6" name="Picture Placeholder 2"/>
          <p:cNvSpPr>
            <a:spLocks noGrp="1"/>
          </p:cNvSpPr>
          <p:nvPr>
            <p:ph type="pic" idx="1"/>
          </p:nvPr>
        </p:nvSpPr>
        <p:spPr>
          <a:xfrm>
            <a:off x="1" y="2"/>
            <a:ext cx="12192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endParaRPr lang="en-US" noProof="0" dirty="0"/>
          </a:p>
        </p:txBody>
      </p:sp>
      <p:pic>
        <p:nvPicPr>
          <p:cNvPr id="7" name="Picture 2" descr="NAU_Acronym_Horiz_1Line_rev-3514.png">
            <a:extLst>
              <a:ext uri="{FF2B5EF4-FFF2-40B4-BE49-F238E27FC236}">
                <a16:creationId xmlns:a16="http://schemas.microsoft.com/office/drawing/2014/main" id="{0887B146-0FDD-AE40-8ED9-1F3105650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98" y="6142782"/>
            <a:ext cx="9426545"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0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595427" y="147287"/>
            <a:ext cx="11086935"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595424" y="1358555"/>
            <a:ext cx="11086936"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9022016" y="6553200"/>
            <a:ext cx="2660344" cy="304800"/>
          </a:xfrm>
          <a:ln/>
        </p:spPr>
        <p:txBody>
          <a:bodyPr/>
          <a:lstStyle>
            <a:lvl1pPr>
              <a:defRPr>
                <a:latin typeface="Arial" charset="0"/>
                <a:ea typeface="Arial" charset="0"/>
                <a:cs typeface="Arial" charset="0"/>
              </a:defRPr>
            </a:lvl1pPr>
          </a:lstStyle>
          <a:p>
            <a:fld id="{F7C83C21-5FB4-BB4A-9025-A54933A8CC46}" type="datetimeFigureOut">
              <a:rPr lang="en-US" smtClean="0"/>
              <a:t>9/25/19</a:t>
            </a:fld>
            <a:endParaRPr lang="en-US"/>
          </a:p>
        </p:txBody>
      </p:sp>
      <p:sp>
        <p:nvSpPr>
          <p:cNvPr id="5" name="Rectangle 5"/>
          <p:cNvSpPr>
            <a:spLocks noGrp="1" noChangeArrowheads="1"/>
          </p:cNvSpPr>
          <p:nvPr>
            <p:ph type="ftr" sz="quarter" idx="11"/>
          </p:nvPr>
        </p:nvSpPr>
        <p:spPr>
          <a:xfrm>
            <a:off x="595425" y="6553200"/>
            <a:ext cx="6570492" cy="304800"/>
          </a:xfrm>
          <a:ln/>
        </p:spPr>
        <p:txBody>
          <a:bodyPr/>
          <a:lstStyle>
            <a:lvl1pPr>
              <a:defRPr/>
            </a:lvl1pPr>
          </a:lstStyle>
          <a:p>
            <a:endParaRPr lang="en-US"/>
          </a:p>
        </p:txBody>
      </p:sp>
    </p:spTree>
    <p:extLst>
      <p:ext uri="{BB962C8B-B14F-4D97-AF65-F5344CB8AC3E}">
        <p14:creationId xmlns:p14="http://schemas.microsoft.com/office/powerpoint/2010/main" val="117296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p:nvSpPr>
        <p:spPr bwMode="auto">
          <a:xfrm rot="5400000">
            <a:off x="5827329" y="497271"/>
            <a:ext cx="533400" cy="12188059"/>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p:nvSpPr>
        <p:spPr bwMode="auto">
          <a:xfrm rot="5400000">
            <a:off x="5529030" y="-5525089"/>
            <a:ext cx="1137884"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609600" y="147284"/>
            <a:ext cx="11074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4099" name="Rectangle 3"/>
          <p:cNvSpPr>
            <a:spLocks noGrp="1" noChangeArrowheads="1"/>
          </p:cNvSpPr>
          <p:nvPr>
            <p:ph type="body" idx="1"/>
          </p:nvPr>
        </p:nvSpPr>
        <p:spPr bwMode="auto">
          <a:xfrm>
            <a:off x="609600" y="1368403"/>
            <a:ext cx="110744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7797629" y="6553200"/>
            <a:ext cx="3884731"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rgbClr val="003264"/>
                </a:solidFill>
                <a:latin typeface="Arial" charset="0"/>
                <a:ea typeface="Arial" charset="0"/>
                <a:cs typeface="Arial" charset="0"/>
              </a:defRPr>
            </a:lvl1pPr>
          </a:lstStyle>
          <a:p>
            <a:fld id="{F7C83C21-5FB4-BB4A-9025-A54933A8CC46}" type="datetimeFigureOut">
              <a:rPr lang="en-US" smtClean="0"/>
              <a:t>9/25/19</a:t>
            </a:fld>
            <a:endParaRPr lang="en-US"/>
          </a:p>
        </p:txBody>
      </p:sp>
      <p:sp>
        <p:nvSpPr>
          <p:cNvPr id="1029" name="Rectangle 5"/>
          <p:cNvSpPr>
            <a:spLocks noGrp="1" noChangeArrowheads="1"/>
          </p:cNvSpPr>
          <p:nvPr>
            <p:ph type="ftr" sz="quarter" idx="3"/>
          </p:nvPr>
        </p:nvSpPr>
        <p:spPr bwMode="auto">
          <a:xfrm>
            <a:off x="603173" y="6553200"/>
            <a:ext cx="386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rgbClr val="003264"/>
                </a:solidFill>
                <a:latin typeface="Arial" charset="0"/>
                <a:ea typeface="Arial" charset="0"/>
                <a:cs typeface="Arial" charset="0"/>
              </a:defRPr>
            </a:lvl1pPr>
          </a:lstStyle>
          <a:p>
            <a:endParaRPr lang="en-US"/>
          </a:p>
        </p:txBody>
      </p:sp>
      <p:sp>
        <p:nvSpPr>
          <p:cNvPr id="1030" name="Rectangle 6"/>
          <p:cNvSpPr>
            <a:spLocks noGrp="1" noChangeArrowheads="1"/>
          </p:cNvSpPr>
          <p:nvPr>
            <p:ph type="sldNum" sz="quarter" idx="4"/>
          </p:nvPr>
        </p:nvSpPr>
        <p:spPr bwMode="auto">
          <a:xfrm>
            <a:off x="4873929" y="655320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rgbClr val="003264"/>
                </a:solidFill>
                <a:latin typeface="Rial"/>
                <a:cs typeface="Rial"/>
              </a:defRPr>
            </a:lvl1pPr>
          </a:lstStyle>
          <a:p>
            <a:fld id="{BEB68145-ECDF-F640-A2FB-C3E2468698DF}" type="slidenum">
              <a:rPr lang="en-US" smtClean="0"/>
              <a:t>‹#›</a:t>
            </a:fld>
            <a:endParaRPr lang="en-US"/>
          </a:p>
        </p:txBody>
      </p:sp>
      <p:cxnSp>
        <p:nvCxnSpPr>
          <p:cNvPr id="4106" name="Straight Connector 11"/>
          <p:cNvCxnSpPr>
            <a:cxnSpLocks noChangeShapeType="1"/>
          </p:cNvCxnSpPr>
          <p:nvPr/>
        </p:nvCxnSpPr>
        <p:spPr bwMode="auto">
          <a:xfrm>
            <a:off x="1432079" y="1137884"/>
            <a:ext cx="10353524"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11440850" y="723637"/>
            <a:ext cx="77788" cy="2116"/>
          </a:xfrm>
          <a:prstGeom prst="line">
            <a:avLst/>
          </a:prstGeom>
          <a:noFill/>
          <a:ln w="9525" algn="ctr">
            <a:noFill/>
            <a:round/>
            <a:headEnd/>
            <a:tailEnd/>
          </a:ln>
        </p:spPr>
      </p:cxnSp>
    </p:spTree>
    <p:extLst>
      <p:ext uri="{BB962C8B-B14F-4D97-AF65-F5344CB8AC3E}">
        <p14:creationId xmlns:p14="http://schemas.microsoft.com/office/powerpoint/2010/main" val="34475615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60" r:id="rId16"/>
  </p:sldLayoutIdLst>
  <p:txStyles>
    <p:titleStyle>
      <a:lvl1pPr algn="ctr" rtl="0" eaLnBrk="1" fontAlgn="base" hangingPunct="1">
        <a:spcBef>
          <a:spcPct val="0"/>
        </a:spcBef>
        <a:spcAft>
          <a:spcPct val="0"/>
        </a:spcAft>
        <a:defRPr sz="2800" b="1" cap="all">
          <a:solidFill>
            <a:schemeClr val="bg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p:nvSpPr>
        <p:spPr bwMode="auto">
          <a:xfrm rot="5400000">
            <a:off x="5827329" y="497271"/>
            <a:ext cx="533400" cy="12188059"/>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p:nvSpPr>
        <p:spPr bwMode="auto">
          <a:xfrm rot="5400000">
            <a:off x="5529030" y="-5525089"/>
            <a:ext cx="1137884" cy="12188059"/>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609600" y="147284"/>
            <a:ext cx="11074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4099" name="Rectangle 3"/>
          <p:cNvSpPr>
            <a:spLocks noGrp="1" noChangeArrowheads="1"/>
          </p:cNvSpPr>
          <p:nvPr>
            <p:ph type="body" idx="1"/>
          </p:nvPr>
        </p:nvSpPr>
        <p:spPr bwMode="auto">
          <a:xfrm>
            <a:off x="609600" y="1368403"/>
            <a:ext cx="110744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7797629" y="6553200"/>
            <a:ext cx="3884731"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chemeClr val="bg1"/>
                </a:solidFill>
                <a:latin typeface="Rial"/>
                <a:cs typeface="Rial"/>
              </a:defRPr>
            </a:lvl1pPr>
          </a:lstStyle>
          <a:p>
            <a:pPr>
              <a:defRPr/>
            </a:pPr>
            <a:endParaRPr lang="en-US" dirty="0"/>
          </a:p>
        </p:txBody>
      </p:sp>
      <p:sp>
        <p:nvSpPr>
          <p:cNvPr id="1029" name="Rectangle 5"/>
          <p:cNvSpPr>
            <a:spLocks noGrp="1" noChangeArrowheads="1"/>
          </p:cNvSpPr>
          <p:nvPr>
            <p:ph type="ftr" sz="quarter" idx="3"/>
          </p:nvPr>
        </p:nvSpPr>
        <p:spPr bwMode="auto">
          <a:xfrm>
            <a:off x="603173" y="6553200"/>
            <a:ext cx="386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chemeClr val="bg1"/>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4873929" y="655320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chemeClr val="bg1"/>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432079" y="1137884"/>
            <a:ext cx="10353524"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11440850" y="723637"/>
            <a:ext cx="77788" cy="2116"/>
          </a:xfrm>
          <a:prstGeom prst="line">
            <a:avLst/>
          </a:prstGeom>
          <a:noFill/>
          <a:ln w="9525" algn="ctr">
            <a:noFill/>
            <a:round/>
            <a:headEnd/>
            <a:tailEnd/>
          </a:ln>
        </p:spPr>
      </p:cxnSp>
    </p:spTree>
    <p:extLst>
      <p:ext uri="{BB962C8B-B14F-4D97-AF65-F5344CB8AC3E}">
        <p14:creationId xmlns:p14="http://schemas.microsoft.com/office/powerpoint/2010/main" val="12557510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rtl="0" eaLnBrk="1" fontAlgn="base" hangingPunct="1">
        <a:spcBef>
          <a:spcPct val="0"/>
        </a:spcBef>
        <a:spcAft>
          <a:spcPct val="0"/>
        </a:spcAft>
        <a:defRPr sz="2800" b="1" cap="all">
          <a:solidFill>
            <a:schemeClr val="tx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gor.Steinmacher@nau.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568C6B4-84BF-864B-9491-0EB7613D931D}"/>
              </a:ext>
            </a:extLst>
          </p:cNvPr>
          <p:cNvSpPr>
            <a:spLocks noGrp="1"/>
          </p:cNvSpPr>
          <p:nvPr>
            <p:ph type="subTitle" idx="1"/>
          </p:nvPr>
        </p:nvSpPr>
        <p:spPr>
          <a:xfrm>
            <a:off x="2470688" y="4461865"/>
            <a:ext cx="7239000" cy="1730213"/>
          </a:xfrm>
        </p:spPr>
        <p:txBody>
          <a:bodyPr>
            <a:normAutofit/>
          </a:bodyPr>
          <a:lstStyle/>
          <a:p>
            <a:r>
              <a:rPr lang="en-US" dirty="0"/>
              <a:t>Lecture: Python: Files, Exceptions, and some Modules</a:t>
            </a:r>
          </a:p>
          <a:p>
            <a:r>
              <a:rPr lang="en-US" b="1" dirty="0"/>
              <a:t>Dr. Igor Steinmacher</a:t>
            </a:r>
          </a:p>
          <a:p>
            <a:r>
              <a:rPr lang="en-US" dirty="0"/>
              <a:t>e-mail: </a:t>
            </a:r>
            <a:r>
              <a:rPr lang="en-US" dirty="0">
                <a:hlinkClick r:id="rId3"/>
              </a:rPr>
              <a:t>Igor.Steinmacher@nau.edu</a:t>
            </a:r>
            <a:endParaRPr lang="en-US" dirty="0"/>
          </a:p>
          <a:p>
            <a:endParaRPr lang="en-US" dirty="0"/>
          </a:p>
          <a:p>
            <a:r>
              <a:rPr lang="en-US" dirty="0"/>
              <a:t>Twitter: @</a:t>
            </a:r>
            <a:r>
              <a:rPr lang="en-US" dirty="0" err="1"/>
              <a:t>igorsteinmacher</a:t>
            </a:r>
            <a:endParaRPr lang="en-US" dirty="0"/>
          </a:p>
        </p:txBody>
      </p:sp>
      <p:sp>
        <p:nvSpPr>
          <p:cNvPr id="4" name="Title 3">
            <a:extLst>
              <a:ext uri="{FF2B5EF4-FFF2-40B4-BE49-F238E27FC236}">
                <a16:creationId xmlns:a16="http://schemas.microsoft.com/office/drawing/2014/main" id="{775C5A2E-10E3-FB48-BC45-17538C83D4DC}"/>
              </a:ext>
            </a:extLst>
          </p:cNvPr>
          <p:cNvSpPr>
            <a:spLocks noGrp="1"/>
          </p:cNvSpPr>
          <p:nvPr>
            <p:ph type="ctrTitle"/>
          </p:nvPr>
        </p:nvSpPr>
        <p:spPr/>
        <p:txBody>
          <a:bodyPr/>
          <a:lstStyle/>
          <a:p>
            <a:r>
              <a:rPr lang="en-US" dirty="0"/>
              <a:t>INF502</a:t>
            </a:r>
          </a:p>
        </p:txBody>
      </p:sp>
    </p:spTree>
    <p:extLst>
      <p:ext uri="{BB962C8B-B14F-4D97-AF65-F5344CB8AC3E}">
        <p14:creationId xmlns:p14="http://schemas.microsoft.com/office/powerpoint/2010/main" val="101732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File Open Modes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10</a:t>
            </a:fld>
            <a:endParaRPr lang="en-US"/>
          </a:p>
        </p:txBody>
      </p:sp>
      <p:pic>
        <p:nvPicPr>
          <p:cNvPr id="3" name="Picture 2">
            <a:extLst>
              <a:ext uri="{FF2B5EF4-FFF2-40B4-BE49-F238E27FC236}">
                <a16:creationId xmlns:a16="http://schemas.microsoft.com/office/drawing/2014/main" id="{E31A0109-651B-6D47-A5EB-74026348FE8F}"/>
              </a:ext>
            </a:extLst>
          </p:cNvPr>
          <p:cNvPicPr>
            <a:picLocks noChangeAspect="1"/>
          </p:cNvPicPr>
          <p:nvPr/>
        </p:nvPicPr>
        <p:blipFill>
          <a:blip r:embed="rId2"/>
          <a:stretch>
            <a:fillRect/>
          </a:stretch>
        </p:blipFill>
        <p:spPr>
          <a:xfrm>
            <a:off x="82723" y="1792428"/>
            <a:ext cx="12032112" cy="4018063"/>
          </a:xfrm>
          <a:prstGeom prst="rect">
            <a:avLst/>
          </a:prstGeom>
        </p:spPr>
      </p:pic>
    </p:spTree>
    <p:extLst>
      <p:ext uri="{BB962C8B-B14F-4D97-AF65-F5344CB8AC3E}">
        <p14:creationId xmlns:p14="http://schemas.microsoft.com/office/powerpoint/2010/main" val="113010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Hands On: 10 minutes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Create a file called </a:t>
            </a:r>
            <a:r>
              <a:rPr lang="en-US" dirty="0" err="1"/>
              <a:t>grades.csv</a:t>
            </a:r>
            <a:r>
              <a:rPr lang="en-US" dirty="0"/>
              <a:t>, with the following information:</a:t>
            </a:r>
          </a:p>
          <a:p>
            <a:pPr marL="457188" lvl="1" indent="0">
              <a:buNone/>
            </a:pPr>
            <a:r>
              <a:rPr lang="en-US" dirty="0"/>
              <a:t>John,9,9,5,9</a:t>
            </a:r>
          </a:p>
          <a:p>
            <a:pPr marL="457188" lvl="1" indent="0">
              <a:buNone/>
            </a:pPr>
            <a:r>
              <a:rPr lang="en-US" dirty="0"/>
              <a:t>Peter,7,4.3,6.7</a:t>
            </a:r>
          </a:p>
          <a:p>
            <a:pPr marL="457188" lvl="1" indent="0">
              <a:buNone/>
            </a:pPr>
            <a:r>
              <a:rPr lang="en-US" dirty="0"/>
              <a:t>Junior,7,3,2,4</a:t>
            </a:r>
          </a:p>
          <a:p>
            <a:pPr marL="457188" lvl="1" indent="0">
              <a:buNone/>
            </a:pPr>
            <a:r>
              <a:rPr lang="en-US" dirty="0"/>
              <a:t>Anthony,3,3,7.5,10</a:t>
            </a:r>
          </a:p>
          <a:p>
            <a:endParaRPr lang="en-US" dirty="0"/>
          </a:p>
          <a:p>
            <a:r>
              <a:rPr lang="en-US" dirty="0"/>
              <a:t>Now write an algorithm that:</a:t>
            </a:r>
          </a:p>
          <a:p>
            <a:pPr marL="857241" lvl="1" indent="-457200">
              <a:buFont typeface="+mj-lt"/>
              <a:buAutoNum type="arabicPeriod"/>
            </a:pPr>
            <a:r>
              <a:rPr lang="en-US" dirty="0"/>
              <a:t>For each line in the file, calculates the mean (for each person);</a:t>
            </a:r>
          </a:p>
          <a:p>
            <a:pPr marL="857241" lvl="1" indent="-457200">
              <a:buFont typeface="+mj-lt"/>
              <a:buAutoNum type="arabicPeriod"/>
            </a:pPr>
            <a:r>
              <a:rPr lang="en-US" dirty="0"/>
              <a:t>Defines if the person Passed or Failed (status)</a:t>
            </a:r>
          </a:p>
          <a:p>
            <a:pPr marL="857241" lvl="1" indent="-457200">
              <a:buFont typeface="+mj-lt"/>
              <a:buAutoNum type="arabicPeriod"/>
            </a:pPr>
            <a:r>
              <a:rPr lang="en-US" dirty="0"/>
              <a:t>Write a report (file named </a:t>
            </a:r>
            <a:r>
              <a:rPr lang="en-US" dirty="0" err="1"/>
              <a:t>report.txt</a:t>
            </a:r>
            <a:r>
              <a:rPr lang="en-US" dirty="0"/>
              <a:t>) in which each line needs to inform:</a:t>
            </a:r>
          </a:p>
          <a:p>
            <a:pPr marL="800080" lvl="2" indent="0">
              <a:buNone/>
            </a:pPr>
            <a:r>
              <a:rPr lang="en-US" dirty="0"/>
              <a:t>&lt;NAME&gt; &lt;STATUS&gt; (&lt;MEAN&gt;), for example:</a:t>
            </a:r>
          </a:p>
          <a:p>
            <a:pPr marL="800080" lvl="2" indent="0">
              <a:buNone/>
            </a:pPr>
            <a:r>
              <a:rPr lang="en-US" dirty="0"/>
              <a:t>John Passed (8.0)</a:t>
            </a:r>
          </a:p>
          <a:p>
            <a:pPr marL="0"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11</a:t>
            </a:fld>
            <a:endParaRPr lang="en-US"/>
          </a:p>
        </p:txBody>
      </p:sp>
    </p:spTree>
    <p:extLst>
      <p:ext uri="{BB962C8B-B14F-4D97-AF65-F5344CB8AC3E}">
        <p14:creationId xmlns:p14="http://schemas.microsoft.com/office/powerpoint/2010/main" val="386392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err="1"/>
              <a:t>Erros</a:t>
            </a:r>
            <a:r>
              <a:rPr lang="en-US" dirty="0"/>
              <a:t> And Exceptions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i="1" dirty="0"/>
              <a:t>Syntax errors </a:t>
            </a:r>
            <a:r>
              <a:rPr lang="en-US" dirty="0"/>
              <a:t>and </a:t>
            </a:r>
            <a:r>
              <a:rPr lang="en-US" i="1" dirty="0"/>
              <a:t>exceptions </a:t>
            </a:r>
          </a:p>
          <a:p>
            <a:pPr lvl="1"/>
            <a:r>
              <a:rPr lang="en-US" i="1" dirty="0"/>
              <a:t>Syntax Errors </a:t>
            </a:r>
            <a:r>
              <a:rPr lang="en-US" dirty="0"/>
              <a:t>occur when the </a:t>
            </a:r>
            <a:r>
              <a:rPr lang="en-US" i="1" dirty="0"/>
              <a:t>grammar </a:t>
            </a:r>
            <a:r>
              <a:rPr lang="en-US" dirty="0"/>
              <a:t>of a Python statement is incorrect</a:t>
            </a:r>
          </a:p>
          <a:p>
            <a:pPr lvl="1"/>
            <a:endParaRPr lang="en-US" dirty="0"/>
          </a:p>
          <a:p>
            <a:pPr lvl="1"/>
            <a:endParaRPr lang="en-US" dirty="0"/>
          </a:p>
          <a:p>
            <a:pPr lvl="1"/>
            <a:endParaRPr lang="en-US" dirty="0"/>
          </a:p>
          <a:p>
            <a:pPr lvl="1"/>
            <a:endParaRPr lang="en-US" dirty="0"/>
          </a:p>
          <a:p>
            <a:pPr lvl="1"/>
            <a:endParaRPr lang="en-US" dirty="0"/>
          </a:p>
          <a:p>
            <a:pPr lvl="1"/>
            <a:r>
              <a:rPr lang="en-US" dirty="0"/>
              <a:t>Exceptions are errors that happen in execution time, even with correct Syntax</a:t>
            </a:r>
          </a:p>
          <a:p>
            <a:pPr marL="457188" lvl="1"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12</a:t>
            </a:fld>
            <a:endParaRPr lang="en-US"/>
          </a:p>
        </p:txBody>
      </p:sp>
      <p:pic>
        <p:nvPicPr>
          <p:cNvPr id="5" name="Picture 4">
            <a:extLst>
              <a:ext uri="{FF2B5EF4-FFF2-40B4-BE49-F238E27FC236}">
                <a16:creationId xmlns:a16="http://schemas.microsoft.com/office/drawing/2014/main" id="{DA92936C-5590-7942-A662-3B2ADB196975}"/>
              </a:ext>
            </a:extLst>
          </p:cNvPr>
          <p:cNvPicPr>
            <a:picLocks noChangeAspect="1"/>
          </p:cNvPicPr>
          <p:nvPr/>
        </p:nvPicPr>
        <p:blipFill rotWithShape="1">
          <a:blip r:embed="rId2"/>
          <a:srcRect l="2327"/>
          <a:stretch/>
        </p:blipFill>
        <p:spPr>
          <a:xfrm>
            <a:off x="4916989" y="2245650"/>
            <a:ext cx="3495554" cy="1393396"/>
          </a:xfrm>
          <a:prstGeom prst="rect">
            <a:avLst/>
          </a:prstGeom>
        </p:spPr>
      </p:pic>
      <p:pic>
        <p:nvPicPr>
          <p:cNvPr id="6" name="Picture 5">
            <a:extLst>
              <a:ext uri="{FF2B5EF4-FFF2-40B4-BE49-F238E27FC236}">
                <a16:creationId xmlns:a16="http://schemas.microsoft.com/office/drawing/2014/main" id="{099F3478-6BA7-694D-AECF-447F5F48278A}"/>
              </a:ext>
            </a:extLst>
          </p:cNvPr>
          <p:cNvPicPr>
            <a:picLocks noChangeAspect="1"/>
          </p:cNvPicPr>
          <p:nvPr/>
        </p:nvPicPr>
        <p:blipFill>
          <a:blip r:embed="rId3"/>
          <a:stretch>
            <a:fillRect/>
          </a:stretch>
        </p:blipFill>
        <p:spPr>
          <a:xfrm>
            <a:off x="4916989" y="4154989"/>
            <a:ext cx="4216700" cy="1344455"/>
          </a:xfrm>
          <a:prstGeom prst="rect">
            <a:avLst/>
          </a:prstGeom>
        </p:spPr>
      </p:pic>
    </p:spTree>
    <p:extLst>
      <p:ext uri="{BB962C8B-B14F-4D97-AF65-F5344CB8AC3E}">
        <p14:creationId xmlns:p14="http://schemas.microsoft.com/office/powerpoint/2010/main" val="1095499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Errors And Exceptions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13</a:t>
            </a:fld>
            <a:endParaRPr lang="en-US"/>
          </a:p>
        </p:txBody>
      </p:sp>
      <p:graphicFrame>
        <p:nvGraphicFramePr>
          <p:cNvPr id="7" name="Table 6">
            <a:extLst>
              <a:ext uri="{FF2B5EF4-FFF2-40B4-BE49-F238E27FC236}">
                <a16:creationId xmlns:a16="http://schemas.microsoft.com/office/drawing/2014/main" id="{2F916D09-CF51-0C4E-AC05-48F44B63674F}"/>
              </a:ext>
            </a:extLst>
          </p:cNvPr>
          <p:cNvGraphicFramePr>
            <a:graphicFrameLocks noGrp="1"/>
          </p:cNvGraphicFramePr>
          <p:nvPr>
            <p:extLst>
              <p:ext uri="{D42A27DB-BD31-4B8C-83A1-F6EECF244321}">
                <p14:modId xmlns:p14="http://schemas.microsoft.com/office/powerpoint/2010/main" val="3088596420"/>
              </p:ext>
            </p:extLst>
          </p:nvPr>
        </p:nvGraphicFramePr>
        <p:xfrm>
          <a:off x="1438653" y="1300644"/>
          <a:ext cx="9314694" cy="4663440"/>
        </p:xfrm>
        <a:graphic>
          <a:graphicData uri="http://schemas.openxmlformats.org/drawingml/2006/table">
            <a:tbl>
              <a:tblPr firstRow="1" bandRow="1">
                <a:tableStyleId>{5C22544A-7EE6-4342-B048-85BDC9FD1C3A}</a:tableStyleId>
              </a:tblPr>
              <a:tblGrid>
                <a:gridCol w="2499778">
                  <a:extLst>
                    <a:ext uri="{9D8B030D-6E8A-4147-A177-3AD203B41FA5}">
                      <a16:colId xmlns:a16="http://schemas.microsoft.com/office/drawing/2014/main" val="2824859899"/>
                    </a:ext>
                  </a:extLst>
                </a:gridCol>
                <a:gridCol w="6814916">
                  <a:extLst>
                    <a:ext uri="{9D8B030D-6E8A-4147-A177-3AD203B41FA5}">
                      <a16:colId xmlns:a16="http://schemas.microsoft.com/office/drawing/2014/main" val="2376430225"/>
                    </a:ext>
                  </a:extLst>
                </a:gridCol>
              </a:tblGrid>
              <a:tr h="370840">
                <a:tc>
                  <a:txBody>
                    <a:bodyPr/>
                    <a:lstStyle/>
                    <a:p>
                      <a:r>
                        <a:rPr lang="en-US" sz="2400" dirty="0">
                          <a:solidFill>
                            <a:schemeClr val="tx1"/>
                          </a:solidFill>
                        </a:rPr>
                        <a:t>Error</a:t>
                      </a:r>
                    </a:p>
                  </a:txBody>
                  <a:tcPr/>
                </a:tc>
                <a:tc>
                  <a:txBody>
                    <a:bodyPr/>
                    <a:lstStyle/>
                    <a:p>
                      <a:r>
                        <a:rPr lang="en-US" sz="2400" dirty="0">
                          <a:solidFill>
                            <a:schemeClr val="tx1"/>
                          </a:solidFill>
                        </a:rPr>
                        <a:t>Description/example</a:t>
                      </a:r>
                    </a:p>
                  </a:txBody>
                  <a:tcPr/>
                </a:tc>
                <a:extLst>
                  <a:ext uri="{0D108BD9-81ED-4DB2-BD59-A6C34878D82A}">
                    <a16:rowId xmlns:a16="http://schemas.microsoft.com/office/drawing/2014/main" val="3581256851"/>
                  </a:ext>
                </a:extLst>
              </a:tr>
              <a:tr h="370840">
                <a:tc>
                  <a:txBody>
                    <a:bodyPr/>
                    <a:lstStyle/>
                    <a:p>
                      <a:r>
                        <a:rPr lang="en-US" sz="2400" dirty="0" err="1"/>
                        <a:t>IOError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e.g. file not found </a:t>
                      </a:r>
                    </a:p>
                  </a:txBody>
                  <a:tcPr/>
                </a:tc>
                <a:extLst>
                  <a:ext uri="{0D108BD9-81ED-4DB2-BD59-A6C34878D82A}">
                    <a16:rowId xmlns:a16="http://schemas.microsoft.com/office/drawing/2014/main" val="317947375"/>
                  </a:ext>
                </a:extLst>
              </a:tr>
              <a:tr h="370840">
                <a:tc>
                  <a:txBody>
                    <a:bodyPr/>
                    <a:lstStyle/>
                    <a:p>
                      <a:r>
                        <a:rPr lang="en-US" sz="2400" dirty="0" err="1"/>
                        <a:t>IndexError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an attempt to access a sequence (such as a list with an index out of range) </a:t>
                      </a:r>
                    </a:p>
                  </a:txBody>
                  <a:tcPr/>
                </a:tc>
                <a:extLst>
                  <a:ext uri="{0D108BD9-81ED-4DB2-BD59-A6C34878D82A}">
                    <a16:rowId xmlns:a16="http://schemas.microsoft.com/office/drawing/2014/main" val="1660831067"/>
                  </a:ext>
                </a:extLst>
              </a:tr>
              <a:tr h="370840">
                <a:tc>
                  <a:txBody>
                    <a:bodyPr/>
                    <a:lstStyle/>
                    <a:p>
                      <a:r>
                        <a:rPr lang="en-US" sz="2400" dirty="0" err="1"/>
                        <a:t>TypeError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an operation or function applied to an object of inappropriate type </a:t>
                      </a:r>
                    </a:p>
                  </a:txBody>
                  <a:tcPr/>
                </a:tc>
                <a:extLst>
                  <a:ext uri="{0D108BD9-81ED-4DB2-BD59-A6C34878D82A}">
                    <a16:rowId xmlns:a16="http://schemas.microsoft.com/office/drawing/2014/main" val="503876466"/>
                  </a:ext>
                </a:extLst>
              </a:tr>
              <a:tr h="370840">
                <a:tc>
                  <a:txBody>
                    <a:bodyPr/>
                    <a:lstStyle/>
                    <a:p>
                      <a:r>
                        <a:rPr lang="en-US" sz="2400" dirty="0" err="1"/>
                        <a:t>NameError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 variable name is not </a:t>
                      </a:r>
                      <a:r>
                        <a:rPr lang="en-US" sz="2400" dirty="0" err="1"/>
                        <a:t>recognised</a:t>
                      </a:r>
                      <a:r>
                        <a:rPr lang="en-US" sz="2400" dirty="0"/>
                        <a:t> </a:t>
                      </a:r>
                    </a:p>
                  </a:txBody>
                  <a:tcPr/>
                </a:tc>
                <a:extLst>
                  <a:ext uri="{0D108BD9-81ED-4DB2-BD59-A6C34878D82A}">
                    <a16:rowId xmlns:a16="http://schemas.microsoft.com/office/drawing/2014/main" val="3237812871"/>
                  </a:ext>
                </a:extLst>
              </a:tr>
              <a:tr h="370840">
                <a:tc>
                  <a:txBody>
                    <a:bodyPr/>
                    <a:lstStyle/>
                    <a:p>
                      <a:r>
                        <a:rPr lang="en-US" sz="2400" dirty="0" err="1"/>
                        <a:t>ValueError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an operation or function receives an argument of the right type but an inappropriate value </a:t>
                      </a:r>
                    </a:p>
                  </a:txBody>
                  <a:tcPr/>
                </a:tc>
                <a:extLst>
                  <a:ext uri="{0D108BD9-81ED-4DB2-BD59-A6C34878D82A}">
                    <a16:rowId xmlns:a16="http://schemas.microsoft.com/office/drawing/2014/main" val="2438007264"/>
                  </a:ext>
                </a:extLst>
              </a:tr>
              <a:tr h="370840">
                <a:tc>
                  <a:txBody>
                    <a:bodyPr/>
                    <a:lstStyle/>
                    <a:p>
                      <a:r>
                        <a:rPr lang="en-US" sz="2400" dirty="0" err="1"/>
                        <a:t>ZeroDivisionError</a:t>
                      </a:r>
                      <a:endParaRPr lang="en-US"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a specific type of </a:t>
                      </a:r>
                      <a:r>
                        <a:rPr lang="en-US" sz="2400" dirty="0" err="1"/>
                        <a:t>ValueError</a:t>
                      </a:r>
                      <a:r>
                        <a:rPr lang="en-US" sz="2400" dirty="0"/>
                        <a:t> raised when an attempt is made to divide by zero. </a:t>
                      </a:r>
                    </a:p>
                  </a:txBody>
                  <a:tcPr/>
                </a:tc>
                <a:extLst>
                  <a:ext uri="{0D108BD9-81ED-4DB2-BD59-A6C34878D82A}">
                    <a16:rowId xmlns:a16="http://schemas.microsoft.com/office/drawing/2014/main" val="3180361590"/>
                  </a:ext>
                </a:extLst>
              </a:tr>
            </a:tbl>
          </a:graphicData>
        </a:graphic>
      </p:graphicFrame>
    </p:spTree>
    <p:extLst>
      <p:ext uri="{BB962C8B-B14F-4D97-AF65-F5344CB8AC3E}">
        <p14:creationId xmlns:p14="http://schemas.microsoft.com/office/powerpoint/2010/main" val="152850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Exception Hunting</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Knowing the potential exceptions is key… Experience (bad ones) help you</a:t>
            </a:r>
          </a:p>
          <a:p>
            <a:r>
              <a:rPr lang="en-US" dirty="0"/>
              <a:t>Exceptions can be ‘caught’ and handled in Python script:</a:t>
            </a:r>
          </a:p>
          <a:p>
            <a:pPr lvl="1"/>
            <a:r>
              <a:rPr lang="en-US" dirty="0"/>
              <a:t>try … catch … finally</a:t>
            </a:r>
          </a:p>
          <a:p>
            <a:pPr lvl="1"/>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14</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95424" y="2889589"/>
            <a:ext cx="11349646" cy="2554545"/>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try</a:t>
            </a:r>
            <a:r>
              <a:rPr lang="en-US" b="1" dirty="0">
                <a:latin typeface="Andale Mono" panose="020B0509000000000004" pitchFamily="49" charset="0"/>
              </a:rPr>
              <a:t>: </a:t>
            </a:r>
          </a:p>
          <a:p>
            <a:r>
              <a:rPr lang="en-US" b="1" dirty="0">
                <a:solidFill>
                  <a:srgbClr val="00B050"/>
                </a:solidFill>
                <a:latin typeface="Andale Mono" panose="020B0509000000000004" pitchFamily="49" charset="0"/>
              </a:rPr>
              <a:t>   </a:t>
            </a:r>
            <a:r>
              <a:rPr lang="en-US" dirty="0">
                <a:solidFill>
                  <a:srgbClr val="00B050"/>
                </a:solidFill>
                <a:latin typeface="Andale Mono" panose="020B0509000000000004" pitchFamily="49" charset="0"/>
              </a:rPr>
              <a:t># &lt;do something that might fail&gt; </a:t>
            </a:r>
          </a:p>
          <a:p>
            <a:r>
              <a:rPr lang="en-US" b="1" dirty="0">
                <a:solidFill>
                  <a:srgbClr val="FF0000"/>
                </a:solidFill>
                <a:latin typeface="Andale Mono" panose="020B0509000000000004" pitchFamily="49" charset="0"/>
              </a:rPr>
              <a:t>except</a:t>
            </a:r>
            <a:r>
              <a:rPr lang="en-US" b="1" dirty="0">
                <a:latin typeface="Andale Mono" panose="020B0509000000000004" pitchFamily="49" charset="0"/>
              </a:rPr>
              <a:t> (&lt;exception1&gt;, &lt;exception2&gt;, ...): </a:t>
            </a:r>
          </a:p>
          <a:p>
            <a:r>
              <a:rPr lang="en-US" b="1" dirty="0">
                <a:latin typeface="Andale Mono" panose="020B0509000000000004" pitchFamily="49" charset="0"/>
              </a:rPr>
              <a:t>   </a:t>
            </a:r>
            <a:r>
              <a:rPr lang="en-US" b="1" dirty="0">
                <a:solidFill>
                  <a:srgbClr val="00B050"/>
                </a:solidFill>
                <a:latin typeface="Andale Mono" panose="020B0509000000000004" pitchFamily="49" charset="0"/>
              </a:rPr>
              <a:t># &lt;something went wrong: deal with it&gt;</a:t>
            </a:r>
          </a:p>
          <a:p>
            <a:r>
              <a:rPr lang="en-US" b="1" dirty="0">
                <a:solidFill>
                  <a:srgbClr val="FF0000"/>
                </a:solidFill>
                <a:latin typeface="Andale Mono" panose="020B0509000000000004" pitchFamily="49" charset="0"/>
              </a:rPr>
              <a:t>else:</a:t>
            </a:r>
          </a:p>
          <a:p>
            <a:r>
              <a:rPr lang="en-US" b="1" dirty="0">
                <a:solidFill>
                  <a:srgbClr val="00B050"/>
                </a:solidFill>
                <a:latin typeface="Andale Mono" panose="020B0509000000000004" pitchFamily="49" charset="0"/>
              </a:rPr>
              <a:t> </a:t>
            </a:r>
            <a:r>
              <a:rPr lang="en-US" b="1" dirty="0">
                <a:latin typeface="Andale Mono" panose="020B0509000000000004" pitchFamily="49" charset="0"/>
              </a:rPr>
              <a:t> </a:t>
            </a:r>
            <a:r>
              <a:rPr lang="en-US" b="1" dirty="0">
                <a:solidFill>
                  <a:srgbClr val="00B050"/>
                </a:solidFill>
                <a:latin typeface="Andale Mono" panose="020B0509000000000004" pitchFamily="49" charset="0"/>
              </a:rPr>
              <a:t># &lt;what to do if no exception&gt;</a:t>
            </a:r>
          </a:p>
          <a:p>
            <a:r>
              <a:rPr lang="en-US" b="1" dirty="0">
                <a:solidFill>
                  <a:srgbClr val="FF0000"/>
                </a:solidFill>
                <a:latin typeface="Andale Mono" panose="020B0509000000000004" pitchFamily="49" charset="0"/>
              </a:rPr>
              <a:t>finally</a:t>
            </a:r>
            <a:r>
              <a:rPr lang="en-US" b="1" dirty="0">
                <a:latin typeface="Andale Mono" panose="020B0509000000000004" pitchFamily="49" charset="0"/>
              </a:rPr>
              <a:t>: </a:t>
            </a:r>
          </a:p>
          <a:p>
            <a:r>
              <a:rPr lang="en-US" b="1" dirty="0">
                <a:latin typeface="Andale Mono" panose="020B0509000000000004" pitchFamily="49" charset="0"/>
              </a:rPr>
              <a:t>   </a:t>
            </a:r>
            <a:r>
              <a:rPr lang="en-US" b="1" dirty="0">
                <a:solidFill>
                  <a:srgbClr val="00B050"/>
                </a:solidFill>
                <a:latin typeface="Andale Mono" panose="020B0509000000000004" pitchFamily="49" charset="0"/>
              </a:rPr>
              <a:t># &lt;statements here are always executed&gt;</a:t>
            </a:r>
          </a:p>
        </p:txBody>
      </p:sp>
    </p:spTree>
    <p:extLst>
      <p:ext uri="{BB962C8B-B14F-4D97-AF65-F5344CB8AC3E}">
        <p14:creationId xmlns:p14="http://schemas.microsoft.com/office/powerpoint/2010/main" val="231632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Exception Hunting</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Knowing the potential exceptions is key… Experience (bad ones) help you</a:t>
            </a:r>
          </a:p>
          <a:p>
            <a:r>
              <a:rPr lang="en-US" dirty="0"/>
              <a:t>Exceptions can be ‘caught’ and handled in Python script:</a:t>
            </a:r>
          </a:p>
          <a:p>
            <a:pPr lvl="1"/>
            <a:r>
              <a:rPr lang="en-US" dirty="0"/>
              <a:t>try … catch … finally</a:t>
            </a:r>
          </a:p>
          <a:p>
            <a:pPr lvl="1"/>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15</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95424" y="2889589"/>
            <a:ext cx="11349646" cy="1631216"/>
          </a:xfrm>
          <a:prstGeom prst="rect">
            <a:avLst/>
          </a:prstGeom>
          <a:solidFill>
            <a:schemeClr val="bg1">
              <a:lumMod val="95000"/>
            </a:schemeClr>
          </a:solidFill>
        </p:spPr>
        <p:txBody>
          <a:bodyPr wrap="square" rtlCol="0">
            <a:spAutoFit/>
          </a:bodyPr>
          <a:lstStyle/>
          <a:p>
            <a:r>
              <a:rPr lang="en-US" b="1" dirty="0">
                <a:latin typeface="Andale Mono" panose="020B0509000000000004" pitchFamily="49" charset="0"/>
              </a:rPr>
              <a:t>filename</a:t>
            </a:r>
            <a:r>
              <a:rPr lang="en-US" b="1" dirty="0">
                <a:solidFill>
                  <a:srgbClr val="FF0000"/>
                </a:solidFill>
                <a:latin typeface="Andale Mono" panose="020B0509000000000004" pitchFamily="49" charset="0"/>
              </a:rPr>
              <a:t> = input</a:t>
            </a:r>
            <a:r>
              <a:rPr lang="en-US" b="1" dirty="0">
                <a:latin typeface="Andale Mono" panose="020B0509000000000004" pitchFamily="49" charset="0"/>
              </a:rPr>
              <a:t>("Enter a file name: ") </a:t>
            </a:r>
          </a:p>
          <a:p>
            <a:r>
              <a:rPr lang="en-US" b="1" dirty="0">
                <a:solidFill>
                  <a:srgbClr val="FF0000"/>
                </a:solidFill>
                <a:latin typeface="Andale Mono" panose="020B0509000000000004" pitchFamily="49" charset="0"/>
              </a:rPr>
              <a:t>try: </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f</a:t>
            </a:r>
            <a:r>
              <a:rPr lang="en-US" b="1" dirty="0">
                <a:solidFill>
                  <a:srgbClr val="FF0000"/>
                </a:solidFill>
                <a:latin typeface="Andale Mono" panose="020B0509000000000004" pitchFamily="49" charset="0"/>
              </a:rPr>
              <a:t> = open</a:t>
            </a:r>
            <a:r>
              <a:rPr lang="en-US" b="1" dirty="0">
                <a:latin typeface="Andale Mono" panose="020B0509000000000004" pitchFamily="49" charset="0"/>
              </a:rPr>
              <a:t>(filename, "r") </a:t>
            </a:r>
          </a:p>
          <a:p>
            <a:r>
              <a:rPr lang="en-US" b="1" dirty="0">
                <a:solidFill>
                  <a:srgbClr val="FF0000"/>
                </a:solidFill>
                <a:latin typeface="Andale Mono" panose="020B0509000000000004" pitchFamily="49" charset="0"/>
              </a:rPr>
              <a:t>except </a:t>
            </a:r>
            <a:r>
              <a:rPr lang="en-US" dirty="0" err="1"/>
              <a:t>FileNotFoundError</a:t>
            </a:r>
            <a:r>
              <a:rPr lang="en-US" b="1" dirty="0">
                <a:solidFill>
                  <a:srgbClr val="FF0000"/>
                </a:solidFill>
                <a:latin typeface="Andale Mono" panose="020B0509000000000004" pitchFamily="49" charset="0"/>
              </a:rPr>
              <a:t>: </a:t>
            </a:r>
          </a:p>
          <a:p>
            <a:r>
              <a:rPr lang="en-US" b="1" dirty="0">
                <a:solidFill>
                  <a:srgbClr val="FF0000"/>
                </a:solidFill>
                <a:latin typeface="Andale Mono" panose="020B0509000000000004" pitchFamily="49" charset="0"/>
              </a:rPr>
              <a:t>    print</a:t>
            </a:r>
            <a:r>
              <a:rPr lang="en-US" b="1" dirty="0">
                <a:latin typeface="Andale Mono" panose="020B0509000000000004" pitchFamily="49" charset="0"/>
              </a:rPr>
              <a:t>("There is no file named", filename)</a:t>
            </a:r>
          </a:p>
        </p:txBody>
      </p:sp>
    </p:spTree>
    <p:extLst>
      <p:ext uri="{BB962C8B-B14F-4D97-AF65-F5344CB8AC3E}">
        <p14:creationId xmlns:p14="http://schemas.microsoft.com/office/powerpoint/2010/main" val="157676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a:xfrm>
            <a:off x="567867" y="336799"/>
            <a:ext cx="11086935" cy="990600"/>
          </a:xfrm>
        </p:spPr>
        <p:txBody>
          <a:bodyPr/>
          <a:lstStyle/>
          <a:p>
            <a:r>
              <a:rPr lang="en-US" dirty="0"/>
              <a:t>Exception Hunting</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16</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67867" y="1358555"/>
            <a:ext cx="11349646" cy="4708981"/>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print</a:t>
            </a:r>
            <a:r>
              <a:rPr lang="en-US" b="1" dirty="0">
                <a:latin typeface="Andale Mono" panose="020B0509000000000004" pitchFamily="49" charset="0"/>
              </a:rPr>
              <a:t> ("Are you authorized to drink in AZ?")</a:t>
            </a:r>
          </a:p>
          <a:p>
            <a:r>
              <a:rPr lang="en-US" b="1" dirty="0">
                <a:solidFill>
                  <a:srgbClr val="FF0000"/>
                </a:solidFill>
                <a:latin typeface="Andale Mono" panose="020B0509000000000004" pitchFamily="49" charset="0"/>
              </a:rPr>
              <a:t>try</a:t>
            </a:r>
            <a:r>
              <a:rPr lang="en-US" b="1" dirty="0">
                <a:latin typeface="Andale Mono" panose="020B0509000000000004" pitchFamily="49" charset="0"/>
              </a:rPr>
              <a:t>:</a:t>
            </a:r>
          </a:p>
          <a:p>
            <a:r>
              <a:rPr lang="en-US" b="1" dirty="0">
                <a:latin typeface="Andale Mono" panose="020B0509000000000004" pitchFamily="49" charset="0"/>
              </a:rPr>
              <a:t>  age = </a:t>
            </a:r>
            <a:r>
              <a:rPr lang="en-US" b="1" dirty="0">
                <a:solidFill>
                  <a:srgbClr val="FF0000"/>
                </a:solidFill>
                <a:latin typeface="Andale Mono" panose="020B0509000000000004" pitchFamily="49" charset="0"/>
              </a:rPr>
              <a:t>input</a:t>
            </a:r>
            <a:r>
              <a:rPr lang="en-US" b="1" dirty="0">
                <a:latin typeface="Andale Mono" panose="020B0509000000000004" pitchFamily="49" charset="0"/>
              </a:rPr>
              <a:t> ("Type your age: ")</a:t>
            </a:r>
          </a:p>
          <a:p>
            <a:r>
              <a:rPr lang="en-US" b="1" dirty="0">
                <a:latin typeface="Andale Mono" panose="020B0509000000000004" pitchFamily="49" charset="0"/>
              </a:rPr>
              <a:t>  age = </a:t>
            </a:r>
            <a:r>
              <a:rPr lang="en-US" b="1" dirty="0">
                <a:solidFill>
                  <a:srgbClr val="FF0000"/>
                </a:solidFill>
                <a:latin typeface="Andale Mono" panose="020B0509000000000004" pitchFamily="49" charset="0"/>
              </a:rPr>
              <a:t>int</a:t>
            </a:r>
            <a:r>
              <a:rPr lang="en-US" b="1" dirty="0">
                <a:latin typeface="Andale Mono" panose="020B0509000000000004" pitchFamily="49" charset="0"/>
              </a:rPr>
              <a:t>(age)</a:t>
            </a:r>
          </a:p>
          <a:p>
            <a:endParaRPr lang="en-US" b="1" dirty="0">
              <a:solidFill>
                <a:srgbClr val="FF0000"/>
              </a:solidFill>
              <a:latin typeface="Andale Mono" panose="020B0509000000000004" pitchFamily="49" charset="0"/>
            </a:endParaRPr>
          </a:p>
          <a:p>
            <a:r>
              <a:rPr lang="en-US" b="1" dirty="0">
                <a:solidFill>
                  <a:srgbClr val="FF0000"/>
                </a:solidFill>
                <a:latin typeface="Andale Mono" panose="020B0509000000000004" pitchFamily="49" charset="0"/>
              </a:rPr>
              <a:t>except</a:t>
            </a:r>
            <a:r>
              <a:rPr lang="en-US" b="1" dirty="0">
                <a:latin typeface="Andale Mono" panose="020B0509000000000004" pitchFamily="49" charset="0"/>
              </a:rPr>
              <a:t> (</a:t>
            </a:r>
            <a:r>
              <a:rPr lang="en-US" b="1" dirty="0" err="1">
                <a:latin typeface="Andale Mono" panose="020B0509000000000004" pitchFamily="49" charset="0"/>
              </a:rPr>
              <a:t>ValueError</a:t>
            </a:r>
            <a:r>
              <a:rPr lang="en-US" b="1" dirty="0">
                <a:latin typeface="Andale Mono" panose="020B0509000000000004" pitchFamily="49" charset="0"/>
              </a:rPr>
              <a:t>):</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latin typeface="Andale Mono" panose="020B0509000000000004" pitchFamily="49" charset="0"/>
              </a:rPr>
              <a:t> ("The value typed is not an integer")</a:t>
            </a:r>
          </a:p>
          <a:p>
            <a:endParaRPr lang="en-US" b="1" dirty="0">
              <a:solidFill>
                <a:srgbClr val="FF0000"/>
              </a:solidFill>
              <a:latin typeface="Andale Mono" panose="020B0509000000000004" pitchFamily="49" charset="0"/>
            </a:endParaRPr>
          </a:p>
          <a:p>
            <a:r>
              <a:rPr lang="en-US" b="1" dirty="0">
                <a:solidFill>
                  <a:srgbClr val="FF0000"/>
                </a:solidFill>
                <a:latin typeface="Andale Mono" panose="020B0509000000000004" pitchFamily="49" charset="0"/>
              </a:rPr>
              <a:t>else</a:t>
            </a:r>
            <a:r>
              <a:rPr lang="en-US" b="1" dirty="0">
                <a:latin typeface="Andale Mono" panose="020B0509000000000004" pitchFamily="49" charset="0"/>
              </a:rPr>
              <a:t>:</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if</a:t>
            </a:r>
            <a:r>
              <a:rPr lang="en-US" b="1" dirty="0">
                <a:latin typeface="Andale Mono" panose="020B0509000000000004" pitchFamily="49" charset="0"/>
              </a:rPr>
              <a:t> (age &lt; 21):</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latin typeface="Andale Mono" panose="020B0509000000000004" pitchFamily="49" charset="0"/>
              </a:rPr>
              <a:t> ("You cannot drink")</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else</a:t>
            </a:r>
            <a:r>
              <a:rPr lang="en-US" b="1" dirty="0">
                <a:latin typeface="Andale Mono" panose="020B0509000000000004" pitchFamily="49" charset="0"/>
              </a:rPr>
              <a:t>:</a:t>
            </a:r>
          </a:p>
          <a:p>
            <a:r>
              <a:rPr lang="en-US" b="1" dirty="0">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latin typeface="Andale Mono" panose="020B0509000000000004" pitchFamily="49" charset="0"/>
              </a:rPr>
              <a:t> ("You can drink")</a:t>
            </a:r>
          </a:p>
          <a:p>
            <a:r>
              <a:rPr lang="en-US" b="1" dirty="0">
                <a:latin typeface="Andale Mono" panose="020B0509000000000004" pitchFamily="49" charset="0"/>
              </a:rPr>
              <a:t>    age = </a:t>
            </a:r>
            <a:r>
              <a:rPr lang="en-US" b="1" dirty="0">
                <a:solidFill>
                  <a:srgbClr val="FF0000"/>
                </a:solidFill>
                <a:latin typeface="Andale Mono" panose="020B0509000000000004" pitchFamily="49" charset="0"/>
              </a:rPr>
              <a:t>int</a:t>
            </a:r>
            <a:r>
              <a:rPr lang="en-US" b="1" dirty="0">
                <a:latin typeface="Andale Mono" panose="020B0509000000000004" pitchFamily="49" charset="0"/>
              </a:rPr>
              <a:t>(age)</a:t>
            </a:r>
          </a:p>
          <a:p>
            <a:endParaRPr lang="en-US" b="1" dirty="0">
              <a:solidFill>
                <a:srgbClr val="00B050"/>
              </a:solidFill>
              <a:latin typeface="Andale Mono" panose="020B0509000000000004" pitchFamily="49" charset="0"/>
            </a:endParaRPr>
          </a:p>
        </p:txBody>
      </p:sp>
    </p:spTree>
    <p:extLst>
      <p:ext uri="{BB962C8B-B14F-4D97-AF65-F5344CB8AC3E}">
        <p14:creationId xmlns:p14="http://schemas.microsoft.com/office/powerpoint/2010/main" val="125467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a:xfrm>
            <a:off x="567867" y="336799"/>
            <a:ext cx="11086935" cy="990600"/>
          </a:xfrm>
        </p:spPr>
        <p:txBody>
          <a:bodyPr/>
          <a:lstStyle/>
          <a:p>
            <a:r>
              <a:rPr lang="en-US" dirty="0"/>
              <a:t>Raising exceptions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17</a:t>
            </a:fld>
            <a:endParaRPr lang="en-US"/>
          </a:p>
        </p:txBody>
      </p:sp>
      <p:sp>
        <p:nvSpPr>
          <p:cNvPr id="7" name="TextBox 6">
            <a:extLst>
              <a:ext uri="{FF2B5EF4-FFF2-40B4-BE49-F238E27FC236}">
                <a16:creationId xmlns:a16="http://schemas.microsoft.com/office/drawing/2014/main" id="{D3DF51AE-7BD8-414B-AB08-9DBA551B20D9}"/>
              </a:ext>
            </a:extLst>
          </p:cNvPr>
          <p:cNvSpPr txBox="1"/>
          <p:nvPr/>
        </p:nvSpPr>
        <p:spPr>
          <a:xfrm>
            <a:off x="567867" y="1358555"/>
            <a:ext cx="11349646" cy="2246769"/>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def </a:t>
            </a:r>
            <a:r>
              <a:rPr lang="en-US" b="1" dirty="0" err="1">
                <a:latin typeface="Andale Mono" panose="020B0509000000000004" pitchFamily="49" charset="0"/>
              </a:rPr>
              <a:t>canDrink</a:t>
            </a:r>
            <a:r>
              <a:rPr lang="en-US" b="1" dirty="0">
                <a:latin typeface="Andale Mono" panose="020B0509000000000004" pitchFamily="49" charset="0"/>
              </a:rPr>
              <a:t> (age):</a:t>
            </a:r>
          </a:p>
          <a:p>
            <a:r>
              <a:rPr lang="en-US" b="1" dirty="0">
                <a:solidFill>
                  <a:srgbClr val="FF0000"/>
                </a:solidFill>
                <a:latin typeface="Andale Mono" panose="020B0509000000000004" pitchFamily="49" charset="0"/>
              </a:rPr>
              <a:t>  if </a:t>
            </a:r>
            <a:r>
              <a:rPr lang="en-US" b="1" dirty="0">
                <a:latin typeface="Andale Mono" panose="020B0509000000000004" pitchFamily="49" charset="0"/>
              </a:rPr>
              <a:t>(age &lt; 0):</a:t>
            </a:r>
          </a:p>
          <a:p>
            <a:r>
              <a:rPr lang="en-US" b="1" dirty="0">
                <a:latin typeface="Andale Mono" panose="020B0509000000000004" pitchFamily="49" charset="0"/>
              </a:rPr>
              <a:t> </a:t>
            </a:r>
            <a:r>
              <a:rPr lang="en-US" b="1" dirty="0">
                <a:solidFill>
                  <a:srgbClr val="00B050"/>
                </a:solidFill>
                <a:latin typeface="Andale Mono" panose="020B0509000000000004" pitchFamily="49" charset="0"/>
              </a:rPr>
              <a:t>   #a new </a:t>
            </a:r>
            <a:r>
              <a:rPr lang="en-US" b="1" dirty="0" err="1">
                <a:solidFill>
                  <a:srgbClr val="00B050"/>
                </a:solidFill>
                <a:latin typeface="Andale Mono" panose="020B0509000000000004" pitchFamily="49" charset="0"/>
              </a:rPr>
              <a:t>ValueError</a:t>
            </a:r>
            <a:r>
              <a:rPr lang="en-US" b="1" dirty="0">
                <a:solidFill>
                  <a:srgbClr val="00B050"/>
                </a:solidFill>
                <a:latin typeface="Andale Mono" panose="020B0509000000000004" pitchFamily="49" charset="0"/>
              </a:rPr>
              <a:t> will be raised to who called </a:t>
            </a:r>
            <a:r>
              <a:rPr lang="en-US" b="1" dirty="0" err="1">
                <a:solidFill>
                  <a:srgbClr val="00B050"/>
                </a:solidFill>
                <a:latin typeface="Andale Mono" panose="020B0509000000000004" pitchFamily="49" charset="0"/>
              </a:rPr>
              <a:t>canDrink</a:t>
            </a:r>
            <a:endParaRPr lang="en-US" b="1" dirty="0">
              <a:solidFill>
                <a:srgbClr val="00B050"/>
              </a:solidFill>
              <a:latin typeface="Andale Mono" panose="020B0509000000000004" pitchFamily="49" charset="0"/>
            </a:endParaRPr>
          </a:p>
          <a:p>
            <a:r>
              <a:rPr lang="en-US" b="1" dirty="0">
                <a:latin typeface="Andale Mono" panose="020B0509000000000004" pitchFamily="49" charset="0"/>
              </a:rPr>
              <a:t>    </a:t>
            </a:r>
            <a:r>
              <a:rPr lang="en-US" b="1" dirty="0" err="1">
                <a:latin typeface="Andale Mono" panose="020B0509000000000004" pitchFamily="49" charset="0"/>
              </a:rPr>
              <a:t>my_error</a:t>
            </a:r>
            <a:r>
              <a:rPr lang="en-US" b="1" dirty="0">
                <a:latin typeface="Andale Mono" panose="020B0509000000000004" pitchFamily="49" charset="0"/>
              </a:rPr>
              <a:t> = </a:t>
            </a:r>
            <a:r>
              <a:rPr lang="en-US" b="1" dirty="0" err="1">
                <a:latin typeface="Andale Mono" panose="020B0509000000000004" pitchFamily="49" charset="0"/>
              </a:rPr>
              <a:t>ValueError</a:t>
            </a:r>
            <a:r>
              <a:rPr lang="en-US" b="1" dirty="0">
                <a:latin typeface="Andale Mono" panose="020B0509000000000004" pitchFamily="49" charset="0"/>
              </a:rPr>
              <a:t>("{0} is not a valid age ". format(age)) </a:t>
            </a:r>
            <a:endParaRPr lang="en-US" b="1" dirty="0">
              <a:solidFill>
                <a:srgbClr val="00B050"/>
              </a:solidFill>
              <a:latin typeface="Andale Mono" panose="020B0509000000000004" pitchFamily="49" charset="0"/>
            </a:endParaRPr>
          </a:p>
          <a:p>
            <a:r>
              <a:rPr lang="en-US" b="1" dirty="0">
                <a:solidFill>
                  <a:srgbClr val="FF0000"/>
                </a:solidFill>
                <a:latin typeface="Andale Mono" panose="020B0509000000000004" pitchFamily="49" charset="0"/>
              </a:rPr>
              <a:t>    raise </a:t>
            </a:r>
            <a:r>
              <a:rPr lang="en-US" b="1" dirty="0" err="1">
                <a:latin typeface="Andale Mono" panose="020B0509000000000004" pitchFamily="49" charset="0"/>
              </a:rPr>
              <a:t>my_error</a:t>
            </a:r>
            <a:r>
              <a:rPr lang="en-US" b="1" dirty="0">
                <a:latin typeface="Andale Mono" panose="020B0509000000000004" pitchFamily="49" charset="0"/>
              </a:rPr>
              <a:t> </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result</a:t>
            </a:r>
            <a:r>
              <a:rPr lang="en-US" b="1" dirty="0">
                <a:solidFill>
                  <a:srgbClr val="FF0000"/>
                </a:solidFill>
                <a:latin typeface="Andale Mono" panose="020B0509000000000004" pitchFamily="49" charset="0"/>
              </a:rPr>
              <a:t> </a:t>
            </a:r>
            <a:r>
              <a:rPr lang="en-US" b="1" dirty="0">
                <a:latin typeface="Andale Mono" panose="020B0509000000000004" pitchFamily="49" charset="0"/>
              </a:rPr>
              <a:t>=</a:t>
            </a:r>
            <a:r>
              <a:rPr lang="en-US" b="1" dirty="0">
                <a:solidFill>
                  <a:srgbClr val="FF0000"/>
                </a:solidFill>
                <a:latin typeface="Andale Mono" panose="020B0509000000000004" pitchFamily="49" charset="0"/>
              </a:rPr>
              <a:t> </a:t>
            </a:r>
            <a:r>
              <a:rPr lang="en-US" b="1" dirty="0">
                <a:solidFill>
                  <a:schemeClr val="accent1">
                    <a:lumMod val="50000"/>
                  </a:schemeClr>
                </a:solidFill>
                <a:latin typeface="Andale Mono" panose="020B0509000000000004" pitchFamily="49" charset="0"/>
              </a:rPr>
              <a:t>True</a:t>
            </a:r>
            <a:r>
              <a:rPr lang="en-US" b="1" dirty="0">
                <a:solidFill>
                  <a:srgbClr val="FF0000"/>
                </a:solidFill>
                <a:latin typeface="Andale Mono" panose="020B0509000000000004" pitchFamily="49" charset="0"/>
              </a:rPr>
              <a:t> if </a:t>
            </a:r>
            <a:r>
              <a:rPr lang="en-US" b="1" dirty="0">
                <a:latin typeface="Andale Mono" panose="020B0509000000000004" pitchFamily="49" charset="0"/>
              </a:rPr>
              <a:t>(age &gt;= 21) </a:t>
            </a:r>
            <a:r>
              <a:rPr lang="en-US" b="1" dirty="0">
                <a:solidFill>
                  <a:srgbClr val="FF0000"/>
                </a:solidFill>
                <a:latin typeface="Andale Mono" panose="020B0509000000000004" pitchFamily="49" charset="0"/>
              </a:rPr>
              <a:t>else </a:t>
            </a:r>
            <a:r>
              <a:rPr lang="en-US" b="1" dirty="0">
                <a:solidFill>
                  <a:schemeClr val="accent1">
                    <a:lumMod val="50000"/>
                  </a:schemeClr>
                </a:solidFill>
                <a:latin typeface="Andale Mono" panose="020B0509000000000004" pitchFamily="49" charset="0"/>
              </a:rPr>
              <a:t>False</a:t>
            </a:r>
          </a:p>
          <a:p>
            <a:r>
              <a:rPr lang="en-US" b="1" dirty="0">
                <a:solidFill>
                  <a:srgbClr val="FF0000"/>
                </a:solidFill>
                <a:latin typeface="Andale Mono" panose="020B0509000000000004" pitchFamily="49" charset="0"/>
              </a:rPr>
              <a:t>  return </a:t>
            </a:r>
            <a:r>
              <a:rPr lang="en-US" b="1" dirty="0">
                <a:latin typeface="Andale Mono" panose="020B0509000000000004" pitchFamily="49" charset="0"/>
              </a:rPr>
              <a:t>result</a:t>
            </a:r>
          </a:p>
        </p:txBody>
      </p:sp>
    </p:spTree>
    <p:extLst>
      <p:ext uri="{BB962C8B-B14F-4D97-AF65-F5344CB8AC3E}">
        <p14:creationId xmlns:p14="http://schemas.microsoft.com/office/powerpoint/2010/main" val="220735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a:xfrm>
            <a:off x="567867" y="336799"/>
            <a:ext cx="11086935" cy="990600"/>
          </a:xfrm>
        </p:spPr>
        <p:txBody>
          <a:bodyPr/>
          <a:lstStyle/>
          <a:p>
            <a:r>
              <a:rPr lang="en-US" dirty="0"/>
              <a:t>HANDS ON!</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18</a:t>
            </a:fld>
            <a:endParaRPr lang="en-US"/>
          </a:p>
        </p:txBody>
      </p:sp>
      <p:sp>
        <p:nvSpPr>
          <p:cNvPr id="3" name="Rectangle 2">
            <a:extLst>
              <a:ext uri="{FF2B5EF4-FFF2-40B4-BE49-F238E27FC236}">
                <a16:creationId xmlns:a16="http://schemas.microsoft.com/office/drawing/2014/main" id="{80DC39E6-1063-DD47-9C16-0F93417F669C}"/>
              </a:ext>
            </a:extLst>
          </p:cNvPr>
          <p:cNvSpPr/>
          <p:nvPr/>
        </p:nvSpPr>
        <p:spPr>
          <a:xfrm>
            <a:off x="821803" y="1327399"/>
            <a:ext cx="10405640" cy="4154984"/>
          </a:xfrm>
          <a:prstGeom prst="rect">
            <a:avLst/>
          </a:prstGeom>
        </p:spPr>
        <p:txBody>
          <a:bodyPr wrap="square">
            <a:spAutoFit/>
          </a:bodyPr>
          <a:lstStyle/>
          <a:p>
            <a:r>
              <a:rPr lang="en-US" sz="3200" dirty="0"/>
              <a:t>Write a function named </a:t>
            </a:r>
            <a:r>
              <a:rPr lang="en-US" sz="3200" b="1" dirty="0" err="1"/>
              <a:t>readposint</a:t>
            </a:r>
            <a:r>
              <a:rPr lang="en-US" sz="3200" dirty="0"/>
              <a:t> that uses the </a:t>
            </a:r>
            <a:r>
              <a:rPr lang="en-US" sz="3200" b="1" dirty="0"/>
              <a:t>input</a:t>
            </a:r>
            <a:r>
              <a:rPr lang="en-US" sz="3200" dirty="0"/>
              <a:t> dialog to prompt the user for a positive integer and then checks the input to confirm that it meets the requirements. It should be able to handle inputs that cannot be converted to int, as well as negative </a:t>
            </a:r>
            <a:r>
              <a:rPr lang="en-US" sz="3200" dirty="0" err="1"/>
              <a:t>ints</a:t>
            </a:r>
            <a:r>
              <a:rPr lang="en-US" sz="3200" dirty="0"/>
              <a:t>, and edge cases (e.g. when the user closes the dialog, or does not enter anything at all.)</a:t>
            </a:r>
          </a:p>
          <a:p>
            <a:br>
              <a:rPr lang="en-US" dirty="0"/>
            </a:br>
            <a:endParaRPr lang="en-US" dirty="0">
              <a:effectLst/>
            </a:endParaRPr>
          </a:p>
        </p:txBody>
      </p:sp>
    </p:spTree>
    <p:extLst>
      <p:ext uri="{BB962C8B-B14F-4D97-AF65-F5344CB8AC3E}">
        <p14:creationId xmlns:p14="http://schemas.microsoft.com/office/powerpoint/2010/main" val="106432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Some Python Modules</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Longer programs can be split up into separate files</a:t>
            </a:r>
          </a:p>
          <a:p>
            <a:endParaRPr lang="en-US" dirty="0"/>
          </a:p>
          <a:p>
            <a:r>
              <a:rPr lang="en-US" dirty="0"/>
              <a:t>Each file, with functions and variables, can be considered a </a:t>
            </a:r>
            <a:r>
              <a:rPr lang="en-US" i="1" dirty="0"/>
              <a:t>module </a:t>
            </a:r>
            <a:endParaRPr lang="en-US" dirty="0"/>
          </a:p>
          <a:p>
            <a:pPr fontAlgn="auto"/>
            <a:endParaRPr lang="en-US" dirty="0"/>
          </a:p>
          <a:p>
            <a:pPr fontAlgn="auto"/>
            <a:r>
              <a:rPr lang="en-US" dirty="0"/>
              <a:t>Modules are </a:t>
            </a:r>
            <a:r>
              <a:rPr lang="en-US" i="1" dirty="0"/>
              <a:t>imported </a:t>
            </a:r>
            <a:r>
              <a:rPr lang="en-US" dirty="0"/>
              <a:t>using the </a:t>
            </a:r>
            <a:r>
              <a:rPr lang="en-US" b="1" dirty="0"/>
              <a:t>import</a:t>
            </a:r>
            <a:r>
              <a:rPr lang="en-US" dirty="0"/>
              <a:t> statement </a:t>
            </a:r>
          </a:p>
          <a:p>
            <a:pPr fontAlgn="auto"/>
            <a:endParaRPr lang="en-US" dirty="0"/>
          </a:p>
          <a:p>
            <a:pPr fontAlgn="auto"/>
            <a:r>
              <a:rPr lang="en-US" dirty="0"/>
              <a:t>The Standard Python Library consists of some modules (and packages of modules) </a:t>
            </a:r>
          </a:p>
          <a:p>
            <a:endParaRPr lang="en-US" dirty="0"/>
          </a:p>
        </p:txBody>
      </p:sp>
    </p:spTree>
    <p:extLst>
      <p:ext uri="{BB962C8B-B14F-4D97-AF65-F5344CB8AC3E}">
        <p14:creationId xmlns:p14="http://schemas.microsoft.com/office/powerpoint/2010/main" val="233430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Previously…</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endParaRPr lang="en-US" dirty="0"/>
          </a:p>
          <a:p>
            <a:r>
              <a:rPr lang="en-US" dirty="0"/>
              <a:t>Language Basics: format, variables</a:t>
            </a:r>
          </a:p>
          <a:p>
            <a:endParaRPr lang="en-US" dirty="0"/>
          </a:p>
          <a:p>
            <a:r>
              <a:rPr lang="en-US" dirty="0"/>
              <a:t>Conditional</a:t>
            </a:r>
          </a:p>
          <a:p>
            <a:endParaRPr lang="en-US" dirty="0"/>
          </a:p>
          <a:p>
            <a:r>
              <a:rPr lang="en-US" dirty="0"/>
              <a:t>Functions</a:t>
            </a:r>
          </a:p>
          <a:p>
            <a:endParaRPr lang="en-US" dirty="0"/>
          </a:p>
          <a:p>
            <a:r>
              <a:rPr lang="en-US" dirty="0"/>
              <a:t>Collections </a:t>
            </a:r>
          </a:p>
          <a:p>
            <a:endParaRPr lang="en-US" dirty="0"/>
          </a:p>
          <a:p>
            <a:r>
              <a:rPr lang="en-US" dirty="0"/>
              <a:t>Loops</a:t>
            </a:r>
          </a:p>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2</a:t>
            </a:fld>
            <a:endParaRPr lang="en-US"/>
          </a:p>
        </p:txBody>
      </p:sp>
    </p:spTree>
    <p:extLst>
      <p:ext uri="{BB962C8B-B14F-4D97-AF65-F5344CB8AC3E}">
        <p14:creationId xmlns:p14="http://schemas.microsoft.com/office/powerpoint/2010/main" val="4199650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Some Python Modules</a:t>
            </a:r>
          </a:p>
        </p:txBody>
      </p:sp>
      <p:graphicFrame>
        <p:nvGraphicFramePr>
          <p:cNvPr id="4" name="Table 3">
            <a:extLst>
              <a:ext uri="{FF2B5EF4-FFF2-40B4-BE49-F238E27FC236}">
                <a16:creationId xmlns:a16="http://schemas.microsoft.com/office/drawing/2014/main" id="{D4A05856-3EF1-EC47-9AB4-D7B13BBDAC60}"/>
              </a:ext>
            </a:extLst>
          </p:cNvPr>
          <p:cNvGraphicFramePr>
            <a:graphicFrameLocks noGrp="1"/>
          </p:cNvGraphicFramePr>
          <p:nvPr>
            <p:extLst>
              <p:ext uri="{D42A27DB-BD31-4B8C-83A1-F6EECF244321}">
                <p14:modId xmlns:p14="http://schemas.microsoft.com/office/powerpoint/2010/main" val="3861504555"/>
              </p:ext>
            </p:extLst>
          </p:nvPr>
        </p:nvGraphicFramePr>
        <p:xfrm>
          <a:off x="2032000" y="1634045"/>
          <a:ext cx="8128000" cy="3708400"/>
        </p:xfrm>
        <a:graphic>
          <a:graphicData uri="http://schemas.openxmlformats.org/drawingml/2006/table">
            <a:tbl>
              <a:tblPr firstRow="1" bandRow="1">
                <a:tableStyleId>{5C22544A-7EE6-4342-B048-85BDC9FD1C3A}</a:tableStyleId>
              </a:tblPr>
              <a:tblGrid>
                <a:gridCol w="1394106">
                  <a:extLst>
                    <a:ext uri="{9D8B030D-6E8A-4147-A177-3AD203B41FA5}">
                      <a16:colId xmlns:a16="http://schemas.microsoft.com/office/drawing/2014/main" val="1125179199"/>
                    </a:ext>
                  </a:extLst>
                </a:gridCol>
                <a:gridCol w="6733894">
                  <a:extLst>
                    <a:ext uri="{9D8B030D-6E8A-4147-A177-3AD203B41FA5}">
                      <a16:colId xmlns:a16="http://schemas.microsoft.com/office/drawing/2014/main" val="157202273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378504630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math</a:t>
                      </a:r>
                    </a:p>
                  </a:txBody>
                  <a:tcPr/>
                </a:tc>
                <a:tc>
                  <a:txBody>
                    <a:bodyPr/>
                    <a:lstStyle/>
                    <a:p>
                      <a:r>
                        <a:rPr lang="en-US" dirty="0"/>
                        <a:t>Mathematical functions</a:t>
                      </a:r>
                    </a:p>
                  </a:txBody>
                  <a:tcPr/>
                </a:tc>
                <a:extLst>
                  <a:ext uri="{0D108BD9-81ED-4DB2-BD59-A6C34878D82A}">
                    <a16:rowId xmlns:a16="http://schemas.microsoft.com/office/drawing/2014/main" val="1073034437"/>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sys</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System-specific parameters and functions </a:t>
                      </a:r>
                    </a:p>
                  </a:txBody>
                  <a:tcPr/>
                </a:tc>
                <a:extLst>
                  <a:ext uri="{0D108BD9-81ED-4DB2-BD59-A6C34878D82A}">
                    <a16:rowId xmlns:a16="http://schemas.microsoft.com/office/drawing/2014/main" val="215261498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os</a:t>
                      </a:r>
                      <a:endParaRPr lang="en-US" dirty="0"/>
                    </a:p>
                  </a:txBody>
                  <a:tcPr/>
                </a:tc>
                <a:tc>
                  <a:txBody>
                    <a:bodyPr/>
                    <a:lstStyle/>
                    <a:p>
                      <a:r>
                        <a:rPr lang="en-US" dirty="0"/>
                        <a:t>Miscellaneous operating system interfaces</a:t>
                      </a:r>
                    </a:p>
                  </a:txBody>
                  <a:tcPr/>
                </a:tc>
                <a:extLst>
                  <a:ext uri="{0D108BD9-81ED-4DB2-BD59-A6C34878D82A}">
                    <a16:rowId xmlns:a16="http://schemas.microsoft.com/office/drawing/2014/main" val="304706093"/>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random</a:t>
                      </a:r>
                    </a:p>
                  </a:txBody>
                  <a:tcPr/>
                </a:tc>
                <a:tc>
                  <a:txBody>
                    <a:bodyPr/>
                    <a:lstStyle/>
                    <a:p>
                      <a:r>
                        <a:rPr lang="en-US" dirty="0"/>
                        <a:t>Generate (pseudo-)random numbers</a:t>
                      </a:r>
                    </a:p>
                  </a:txBody>
                  <a:tcPr/>
                </a:tc>
                <a:extLst>
                  <a:ext uri="{0D108BD9-81ED-4DB2-BD59-A6C34878D82A}">
                    <a16:rowId xmlns:a16="http://schemas.microsoft.com/office/drawing/2014/main" val="107738293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zlib</a:t>
                      </a:r>
                      <a:endParaRPr lang="en-US" dirty="0"/>
                    </a:p>
                  </a:txBody>
                  <a:tcPr/>
                </a:tc>
                <a:tc>
                  <a:txBody>
                    <a:bodyPr/>
                    <a:lstStyle/>
                    <a:p>
                      <a:r>
                        <a:rPr lang="en-US" dirty="0"/>
                        <a:t>A compression library (compatible with </a:t>
                      </a:r>
                      <a:r>
                        <a:rPr lang="en-US" dirty="0" err="1"/>
                        <a:t>gzip</a:t>
                      </a:r>
                      <a:r>
                        <a:rPr lang="en-US" dirty="0"/>
                        <a:t>)</a:t>
                      </a:r>
                    </a:p>
                  </a:txBody>
                  <a:tcPr/>
                </a:tc>
                <a:extLst>
                  <a:ext uri="{0D108BD9-81ED-4DB2-BD59-A6C34878D82A}">
                    <a16:rowId xmlns:a16="http://schemas.microsoft.com/office/drawing/2014/main" val="426095637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argparse</a:t>
                      </a:r>
                      <a:endParaRPr lang="en-US" dirty="0"/>
                    </a:p>
                  </a:txBody>
                  <a:tcPr/>
                </a:tc>
                <a:tc>
                  <a:txBody>
                    <a:bodyPr/>
                    <a:lstStyle/>
                    <a:p>
                      <a:r>
                        <a:rPr lang="en-US" dirty="0"/>
                        <a:t>Command-line argument parsing</a:t>
                      </a:r>
                    </a:p>
                  </a:txBody>
                  <a:tcPr/>
                </a:tc>
                <a:extLst>
                  <a:ext uri="{0D108BD9-81ED-4DB2-BD59-A6C34878D82A}">
                    <a16:rowId xmlns:a16="http://schemas.microsoft.com/office/drawing/2014/main" val="110049352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urllib</a:t>
                      </a:r>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Open and access resources across the internet by URL</a:t>
                      </a:r>
                    </a:p>
                  </a:txBody>
                  <a:tcPr/>
                </a:tc>
                <a:extLst>
                  <a:ext uri="{0D108BD9-81ED-4DB2-BD59-A6C34878D82A}">
                    <a16:rowId xmlns:a16="http://schemas.microsoft.com/office/drawing/2014/main" val="387619589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datetime  </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Basic date and time types</a:t>
                      </a:r>
                    </a:p>
                  </a:txBody>
                  <a:tcPr/>
                </a:tc>
                <a:extLst>
                  <a:ext uri="{0D108BD9-81ED-4DB2-BD59-A6C34878D82A}">
                    <a16:rowId xmlns:a16="http://schemas.microsoft.com/office/drawing/2014/main" val="145539026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re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Regular expressions </a:t>
                      </a:r>
                    </a:p>
                  </a:txBody>
                  <a:tcPr/>
                </a:tc>
                <a:extLst>
                  <a:ext uri="{0D108BD9-81ED-4DB2-BD59-A6C34878D82A}">
                    <a16:rowId xmlns:a16="http://schemas.microsoft.com/office/drawing/2014/main" val="3912308924"/>
                  </a:ext>
                </a:extLst>
              </a:tr>
            </a:tbl>
          </a:graphicData>
        </a:graphic>
      </p:graphicFrame>
    </p:spTree>
    <p:extLst>
      <p:ext uri="{BB962C8B-B14F-4D97-AF65-F5344CB8AC3E}">
        <p14:creationId xmlns:p14="http://schemas.microsoft.com/office/powerpoint/2010/main" val="3594768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MATH module</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sqrt(x) </a:t>
            </a:r>
          </a:p>
          <a:p>
            <a:r>
              <a:rPr lang="en-US" dirty="0"/>
              <a:t>exp(x) </a:t>
            </a:r>
          </a:p>
          <a:p>
            <a:r>
              <a:rPr lang="en-US" dirty="0"/>
              <a:t>log(x) </a:t>
            </a:r>
          </a:p>
          <a:p>
            <a:r>
              <a:rPr lang="en-US" dirty="0"/>
              <a:t>log(x, base) </a:t>
            </a:r>
          </a:p>
          <a:p>
            <a:r>
              <a:rPr lang="en-US" dirty="0"/>
              <a:t>log10(x) </a:t>
            </a:r>
          </a:p>
          <a:p>
            <a:r>
              <a:rPr lang="en-US" dirty="0"/>
              <a:t>sin(x), etc. </a:t>
            </a:r>
          </a:p>
          <a:p>
            <a:r>
              <a:rPr lang="en-US" dirty="0" err="1"/>
              <a:t>asin</a:t>
            </a:r>
            <a:r>
              <a:rPr lang="en-US" dirty="0"/>
              <a:t>(x), etc. </a:t>
            </a:r>
          </a:p>
          <a:p>
            <a:r>
              <a:rPr lang="en-US" dirty="0" err="1"/>
              <a:t>sinh</a:t>
            </a:r>
            <a:r>
              <a:rPr lang="en-US" dirty="0"/>
              <a:t>(x), etc. </a:t>
            </a:r>
          </a:p>
          <a:p>
            <a:r>
              <a:rPr lang="en-US" dirty="0" err="1"/>
              <a:t>hypot</a:t>
            </a:r>
            <a:r>
              <a:rPr lang="en-US" dirty="0"/>
              <a:t>(x, y) </a:t>
            </a:r>
          </a:p>
          <a:p>
            <a:r>
              <a:rPr lang="en-US" dirty="0"/>
              <a:t>pi </a:t>
            </a:r>
          </a:p>
          <a:p>
            <a:r>
              <a:rPr lang="en-US" dirty="0"/>
              <a:t>e</a:t>
            </a:r>
          </a:p>
        </p:txBody>
      </p:sp>
    </p:spTree>
    <p:extLst>
      <p:ext uri="{BB962C8B-B14F-4D97-AF65-F5344CB8AC3E}">
        <p14:creationId xmlns:p14="http://schemas.microsoft.com/office/powerpoint/2010/main" val="3803486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Sys module</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System methods and constants, of which the most useful are: </a:t>
            </a:r>
          </a:p>
          <a:p>
            <a:pPr lvl="1"/>
            <a:r>
              <a:rPr lang="en-US" dirty="0" err="1"/>
              <a:t>argv</a:t>
            </a:r>
            <a:r>
              <a:rPr lang="en-US" dirty="0"/>
              <a:t> 	The list of command line arguments passed to a Python script. </a:t>
            </a:r>
          </a:p>
          <a:p>
            <a:pPr lvl="2"/>
            <a:r>
              <a:rPr lang="en-US" dirty="0" err="1"/>
              <a:t>argv</a:t>
            </a:r>
            <a:r>
              <a:rPr lang="en-US" dirty="0"/>
              <a:t>[0] is the script name. e.g. </a:t>
            </a:r>
          </a:p>
          <a:p>
            <a:pPr lvl="2"/>
            <a:r>
              <a:rPr lang="en-US" dirty="0"/>
              <a:t>$ python </a:t>
            </a:r>
            <a:r>
              <a:rPr lang="en-US" dirty="0" err="1"/>
              <a:t>my_script.py</a:t>
            </a:r>
            <a:r>
              <a:rPr lang="en-US" dirty="0"/>
              <a:t> hello 4 </a:t>
            </a:r>
          </a:p>
          <a:p>
            <a:pPr lvl="3"/>
            <a:r>
              <a:rPr lang="en-US" dirty="0" err="1"/>
              <a:t>sys.argv</a:t>
            </a:r>
            <a:r>
              <a:rPr lang="en-US" dirty="0"/>
              <a:t>[0] = ‘</a:t>
            </a:r>
            <a:r>
              <a:rPr lang="en-US" dirty="0" err="1"/>
              <a:t>my_script.py</a:t>
            </a:r>
            <a:r>
              <a:rPr lang="en-US" dirty="0"/>
              <a:t>’ </a:t>
            </a:r>
          </a:p>
          <a:p>
            <a:pPr lvl="3"/>
            <a:r>
              <a:rPr lang="en-US" dirty="0" err="1"/>
              <a:t>sys.argv</a:t>
            </a:r>
            <a:r>
              <a:rPr lang="en-US" dirty="0"/>
              <a:t>[1] = ‘hello’</a:t>
            </a:r>
          </a:p>
          <a:p>
            <a:pPr lvl="3"/>
            <a:r>
              <a:rPr lang="en-US" dirty="0" err="1"/>
              <a:t>sys.argv</a:t>
            </a:r>
            <a:r>
              <a:rPr lang="en-US" dirty="0"/>
              <a:t>[2] = ‘4’ </a:t>
            </a:r>
          </a:p>
          <a:p>
            <a:pPr lvl="3"/>
            <a:endParaRPr lang="en-US" dirty="0"/>
          </a:p>
          <a:p>
            <a:pPr lvl="1"/>
            <a:r>
              <a:rPr lang="en-US" dirty="0"/>
              <a:t>exit([n]) </a:t>
            </a:r>
          </a:p>
          <a:p>
            <a:pPr lvl="2"/>
            <a:r>
              <a:rPr lang="en-US" dirty="0"/>
              <a:t>Exit from Python. If not provided – n defaults to 0, indicating normal termination. </a:t>
            </a:r>
          </a:p>
          <a:p>
            <a:pPr lvl="2"/>
            <a:r>
              <a:rPr lang="en-US" dirty="0"/>
              <a:t>Different non-zero values are used to indicate to the shell various errors. </a:t>
            </a:r>
          </a:p>
          <a:p>
            <a:pPr lvl="1"/>
            <a:endParaRPr lang="en-US" dirty="0"/>
          </a:p>
        </p:txBody>
      </p:sp>
    </p:spTree>
    <p:extLst>
      <p:ext uri="{BB962C8B-B14F-4D97-AF65-F5344CB8AC3E}">
        <p14:creationId xmlns:p14="http://schemas.microsoft.com/office/powerpoint/2010/main" val="3110434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Sys module</a:t>
            </a:r>
          </a:p>
        </p:txBody>
      </p:sp>
      <p:sp>
        <p:nvSpPr>
          <p:cNvPr id="5" name="Content Placeholder 4">
            <a:extLst>
              <a:ext uri="{FF2B5EF4-FFF2-40B4-BE49-F238E27FC236}">
                <a16:creationId xmlns:a16="http://schemas.microsoft.com/office/drawing/2014/main" id="{07B700CE-D781-744E-859B-1B850BDA97E4}"/>
              </a:ext>
            </a:extLst>
          </p:cNvPr>
          <p:cNvSpPr>
            <a:spLocks noGrp="1"/>
          </p:cNvSpPr>
          <p:nvPr>
            <p:ph idx="1"/>
          </p:nvPr>
        </p:nvSpPr>
        <p:spPr/>
        <p:txBody>
          <a:bodyPr/>
          <a:lstStyle/>
          <a:p>
            <a:endParaRPr lang="en-US"/>
          </a:p>
        </p:txBody>
      </p:sp>
      <p:sp>
        <p:nvSpPr>
          <p:cNvPr id="6" name="TextBox 5">
            <a:extLst>
              <a:ext uri="{FF2B5EF4-FFF2-40B4-BE49-F238E27FC236}">
                <a16:creationId xmlns:a16="http://schemas.microsoft.com/office/drawing/2014/main" id="{B1671365-B166-F744-A493-BE05E1631238}"/>
              </a:ext>
            </a:extLst>
          </p:cNvPr>
          <p:cNvSpPr txBox="1"/>
          <p:nvPr/>
        </p:nvSpPr>
        <p:spPr>
          <a:xfrm>
            <a:off x="567867" y="1358555"/>
            <a:ext cx="11349646" cy="4401205"/>
          </a:xfrm>
          <a:prstGeom prst="rect">
            <a:avLst/>
          </a:prstGeom>
          <a:solidFill>
            <a:schemeClr val="bg1">
              <a:lumMod val="95000"/>
            </a:schemeClr>
          </a:solidFill>
        </p:spPr>
        <p:txBody>
          <a:bodyPr wrap="square" rtlCol="0">
            <a:spAutoFit/>
          </a:bodyPr>
          <a:lstStyle/>
          <a:p>
            <a:r>
              <a:rPr lang="en-US" b="1" dirty="0">
                <a:solidFill>
                  <a:srgbClr val="FF0000"/>
                </a:solidFill>
                <a:latin typeface="Andale Mono" panose="020B0509000000000004" pitchFamily="49" charset="0"/>
              </a:rPr>
              <a:t>import </a:t>
            </a:r>
            <a:r>
              <a:rPr lang="en-US" b="1" dirty="0">
                <a:latin typeface="Andale Mono" panose="020B0509000000000004" pitchFamily="49" charset="0"/>
              </a:rPr>
              <a:t>sys</a:t>
            </a:r>
          </a:p>
          <a:p>
            <a:r>
              <a:rPr lang="en-US" b="1" dirty="0">
                <a:solidFill>
                  <a:srgbClr val="FF0000"/>
                </a:solidFill>
                <a:latin typeface="Andale Mono" panose="020B0509000000000004" pitchFamily="49" charset="0"/>
              </a:rPr>
              <a:t>try:</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x = </a:t>
            </a:r>
            <a:r>
              <a:rPr lang="en-US" b="1" dirty="0">
                <a:solidFill>
                  <a:srgbClr val="FF0000"/>
                </a:solidFill>
                <a:latin typeface="Andale Mono" panose="020B0509000000000004" pitchFamily="49" charset="0"/>
              </a:rPr>
              <a:t>float</a:t>
            </a:r>
            <a:r>
              <a:rPr lang="en-US" b="1" dirty="0">
                <a:latin typeface="Andale Mono" panose="020B0509000000000004" pitchFamily="49" charset="0"/>
              </a:rPr>
              <a:t>(</a:t>
            </a:r>
            <a:r>
              <a:rPr lang="en-US" b="1" dirty="0" err="1">
                <a:solidFill>
                  <a:srgbClr val="FF0000"/>
                </a:solidFill>
                <a:latin typeface="Andale Mono" panose="020B0509000000000004" pitchFamily="49" charset="0"/>
              </a:rPr>
              <a:t>sys.argv</a:t>
            </a:r>
            <a:r>
              <a:rPr lang="en-US" b="1" dirty="0">
                <a:solidFill>
                  <a:srgbClr val="FF0000"/>
                </a:solidFill>
                <a:latin typeface="Andale Mono" panose="020B0509000000000004" pitchFamily="49" charset="0"/>
              </a:rPr>
              <a:t>[1]</a:t>
            </a:r>
            <a:r>
              <a:rPr lang="en-US" b="1" dirty="0">
                <a:latin typeface="Andale Mono" panose="020B0509000000000004" pitchFamily="49" charset="0"/>
              </a:rPr>
              <a:t>)</a:t>
            </a:r>
          </a:p>
          <a:p>
            <a:r>
              <a:rPr lang="en-US" b="1" dirty="0">
                <a:solidFill>
                  <a:srgbClr val="FF0000"/>
                </a:solidFill>
                <a:latin typeface="Andale Mono" panose="020B0509000000000004" pitchFamily="49" charset="0"/>
              </a:rPr>
              <a:t>except (</a:t>
            </a:r>
            <a:r>
              <a:rPr lang="en-US" b="1" dirty="0" err="1">
                <a:latin typeface="Andale Mono" panose="020B0509000000000004" pitchFamily="49" charset="0"/>
              </a:rPr>
              <a:t>IndexError</a:t>
            </a:r>
            <a:r>
              <a:rPr lang="en-US" b="1" dirty="0">
                <a:latin typeface="Andale Mono" panose="020B0509000000000004" pitchFamily="49" charset="0"/>
              </a:rPr>
              <a:t>, </a:t>
            </a:r>
            <a:r>
              <a:rPr lang="en-US" b="1" dirty="0" err="1">
                <a:latin typeface="Andale Mono" panose="020B0509000000000004" pitchFamily="49" charset="0"/>
              </a:rPr>
              <a:t>ValueError</a:t>
            </a:r>
            <a:r>
              <a:rPr lang="en-US" b="1" dirty="0">
                <a:latin typeface="Andale Mono" panose="020B0509000000000004" pitchFamily="49" charset="0"/>
              </a:rPr>
              <a:t>):</a:t>
            </a:r>
          </a:p>
          <a:p>
            <a:r>
              <a:rPr lang="en-US" b="1" dirty="0">
                <a:solidFill>
                  <a:srgbClr val="FF0000"/>
                </a:solidFill>
                <a:latin typeface="Andale Mono" panose="020B0509000000000004" pitchFamily="49" charset="0"/>
              </a:rPr>
              <a:t>    </a:t>
            </a:r>
            <a:r>
              <a:rPr lang="en-US" b="1" dirty="0" err="1">
                <a:solidFill>
                  <a:srgbClr val="FF0000"/>
                </a:solidFill>
                <a:latin typeface="Andale Mono" panose="020B0509000000000004" pitchFamily="49" charset="0"/>
              </a:rPr>
              <a:t>sys.exit</a:t>
            </a:r>
            <a:r>
              <a:rPr lang="en-US" b="1" dirty="0">
                <a:latin typeface="Andale Mono" panose="020B0509000000000004" pitchFamily="49" charset="0"/>
              </a:rPr>
              <a:t>("I need a number, please.")</a:t>
            </a:r>
          </a:p>
          <a:p>
            <a:r>
              <a:rPr lang="en-US" b="1" dirty="0">
                <a:solidFill>
                  <a:srgbClr val="FF0000"/>
                </a:solidFill>
                <a:latin typeface="Andale Mono" panose="020B0509000000000004" pitchFamily="49" charset="0"/>
              </a:rPr>
              <a:t>try:</a:t>
            </a:r>
          </a:p>
          <a:p>
            <a:r>
              <a:rPr lang="en-US" b="1" dirty="0">
                <a:solidFill>
                  <a:srgbClr val="FF0000"/>
                </a:solidFill>
                <a:latin typeface="Andale Mono" panose="020B0509000000000004" pitchFamily="49" charset="0"/>
              </a:rPr>
              <a:t>    </a:t>
            </a:r>
            <a:r>
              <a:rPr lang="en-US" b="1" dirty="0" err="1">
                <a:latin typeface="Andale Mono" panose="020B0509000000000004" pitchFamily="49" charset="0"/>
              </a:rPr>
              <a:t>rx</a:t>
            </a:r>
            <a:r>
              <a:rPr lang="en-US" b="1" dirty="0">
                <a:latin typeface="Andale Mono" panose="020B0509000000000004" pitchFamily="49" charset="0"/>
              </a:rPr>
              <a:t> = 1./x</a:t>
            </a:r>
          </a:p>
          <a:p>
            <a:r>
              <a:rPr lang="en-US" b="1" dirty="0">
                <a:solidFill>
                  <a:srgbClr val="FF0000"/>
                </a:solidFill>
                <a:latin typeface="Andale Mono" panose="020B0509000000000004" pitchFamily="49" charset="0"/>
              </a:rPr>
              <a:t>except </a:t>
            </a:r>
            <a:r>
              <a:rPr lang="en-US" b="1" dirty="0" err="1">
                <a:latin typeface="Andale Mono" panose="020B0509000000000004" pitchFamily="49" charset="0"/>
              </a:rPr>
              <a:t>ZeroDivisionError</a:t>
            </a:r>
            <a:r>
              <a:rPr lang="en-US" b="1" dirty="0">
                <a:latin typeface="Andale Mono" panose="020B0509000000000004" pitchFamily="49" charset="0"/>
              </a:rPr>
              <a:t>:</a:t>
            </a:r>
            <a:endParaRPr lang="en-US" b="1" dirty="0">
              <a:solidFill>
                <a:srgbClr val="FF0000"/>
              </a:solidFill>
              <a:latin typeface="Andale Mono" panose="020B0509000000000004" pitchFamily="49" charset="0"/>
            </a:endParaRPr>
          </a:p>
          <a:p>
            <a:r>
              <a:rPr lang="en-US" b="1" dirty="0">
                <a:solidFill>
                  <a:srgbClr val="FF0000"/>
                </a:solidFill>
                <a:latin typeface="Andale Mono" panose="020B0509000000000004" pitchFamily="49" charset="0"/>
              </a:rPr>
              <a:t>    </a:t>
            </a:r>
            <a:r>
              <a:rPr lang="en-US" b="1" dirty="0" err="1">
                <a:solidFill>
                  <a:srgbClr val="FF0000"/>
                </a:solidFill>
                <a:latin typeface="Andale Mono" panose="020B0509000000000004" pitchFamily="49" charset="0"/>
              </a:rPr>
              <a:t>sys.exit</a:t>
            </a:r>
            <a:r>
              <a:rPr lang="en-US" b="1" dirty="0">
                <a:latin typeface="Andale Mono" panose="020B0509000000000004" pitchFamily="49" charset="0"/>
              </a:rPr>
              <a:t>("You can't divide by zero!")</a:t>
            </a:r>
          </a:p>
          <a:p>
            <a:r>
              <a:rPr lang="en-US" b="1" dirty="0">
                <a:solidFill>
                  <a:srgbClr val="FF0000"/>
                </a:solidFill>
                <a:latin typeface="Andale Mono" panose="020B0509000000000004" pitchFamily="49" charset="0"/>
              </a:rPr>
              <a:t>print</a:t>
            </a:r>
            <a:r>
              <a:rPr lang="en-US" b="1" dirty="0">
                <a:latin typeface="Andale Mono" panose="020B0509000000000004" pitchFamily="49" charset="0"/>
              </a:rPr>
              <a:t>(</a:t>
            </a:r>
            <a:r>
              <a:rPr lang="en-US" b="1" dirty="0" err="1">
                <a:latin typeface="Andale Mono" panose="020B0509000000000004" pitchFamily="49" charset="0"/>
              </a:rPr>
              <a:t>rx</a:t>
            </a:r>
            <a:r>
              <a:rPr lang="en-US" b="1" dirty="0">
                <a:latin typeface="Andale Mono" panose="020B0509000000000004" pitchFamily="49" charset="0"/>
              </a:rPr>
              <a:t>)</a:t>
            </a:r>
          </a:p>
          <a:p>
            <a:br>
              <a:rPr lang="en-US" b="1" dirty="0">
                <a:solidFill>
                  <a:srgbClr val="FF0000"/>
                </a:solidFill>
                <a:latin typeface="Andale Mono" panose="020B0509000000000004" pitchFamily="49" charset="0"/>
              </a:rPr>
            </a:br>
            <a:endParaRPr lang="en-US" b="1" dirty="0">
              <a:solidFill>
                <a:srgbClr val="FF0000"/>
              </a:solidFill>
              <a:latin typeface="Andale Mono" panose="020B0509000000000004" pitchFamily="49" charset="0"/>
            </a:endParaRPr>
          </a:p>
          <a:p>
            <a:br>
              <a:rPr lang="en-US" b="1" dirty="0">
                <a:solidFill>
                  <a:srgbClr val="FF0000"/>
                </a:solidFill>
                <a:latin typeface="Andale Mono" panose="020B0509000000000004" pitchFamily="49" charset="0"/>
              </a:rPr>
            </a:br>
            <a:endParaRPr lang="en-US" b="1" dirty="0">
              <a:solidFill>
                <a:srgbClr val="FF0000"/>
              </a:solidFill>
              <a:latin typeface="Andale Mono" panose="020B0509000000000004" pitchFamily="49" charset="0"/>
            </a:endParaRPr>
          </a:p>
        </p:txBody>
      </p:sp>
    </p:spTree>
    <p:extLst>
      <p:ext uri="{BB962C8B-B14F-4D97-AF65-F5344CB8AC3E}">
        <p14:creationId xmlns:p14="http://schemas.microsoft.com/office/powerpoint/2010/main" val="1011440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OS module</a:t>
            </a:r>
          </a:p>
        </p:txBody>
      </p:sp>
      <p:sp>
        <p:nvSpPr>
          <p:cNvPr id="3" name="Content Placeholder 2">
            <a:extLst>
              <a:ext uri="{FF2B5EF4-FFF2-40B4-BE49-F238E27FC236}">
                <a16:creationId xmlns:a16="http://schemas.microsoft.com/office/drawing/2014/main" id="{99D3841B-FDA5-BE42-9014-E113061A2770}"/>
              </a:ext>
            </a:extLst>
          </p:cNvPr>
          <p:cNvSpPr>
            <a:spLocks noGrp="1"/>
          </p:cNvSpPr>
          <p:nvPr>
            <p:ph idx="1"/>
          </p:nvPr>
        </p:nvSpPr>
        <p:spPr/>
        <p:txBody>
          <a:bodyPr/>
          <a:lstStyle/>
          <a:p>
            <a:r>
              <a:rPr lang="en-US" dirty="0"/>
              <a:t>Miscellaneous operating system interfaces </a:t>
            </a:r>
          </a:p>
          <a:p>
            <a:pPr lvl="1"/>
            <a:r>
              <a:rPr lang="en-US" dirty="0"/>
              <a:t>path: Manipulate file and directory names </a:t>
            </a:r>
          </a:p>
          <a:p>
            <a:pPr lvl="1"/>
            <a:r>
              <a:rPr lang="en-US" dirty="0"/>
              <a:t>environ: A mapping object representing the string environment. </a:t>
            </a:r>
            <a:r>
              <a:rPr lang="en-US" i="1" dirty="0"/>
              <a:t>e.g. </a:t>
            </a:r>
            <a:r>
              <a:rPr lang="en-US" dirty="0" err="1"/>
              <a:t>os.environ</a:t>
            </a:r>
            <a:r>
              <a:rPr lang="en-US" dirty="0"/>
              <a:t>[‘HOME’] is the pathname of your home directory (on some systems)</a:t>
            </a:r>
          </a:p>
          <a:p>
            <a:pPr lvl="1"/>
            <a:r>
              <a:rPr lang="en-US" dirty="0"/>
              <a:t>remove: Delete a file</a:t>
            </a:r>
          </a:p>
          <a:p>
            <a:pPr lvl="1"/>
            <a:r>
              <a:rPr lang="en-US" dirty="0"/>
              <a:t>rename: Rename a file </a:t>
            </a:r>
          </a:p>
          <a:p>
            <a:pPr lvl="1"/>
            <a:r>
              <a:rPr lang="en-US" dirty="0"/>
              <a:t>stat: get information about file read/write permissions, last time of modification, etc. </a:t>
            </a:r>
          </a:p>
          <a:p>
            <a:pPr lvl="1"/>
            <a:r>
              <a:rPr lang="en-US" dirty="0" err="1"/>
              <a:t>listdir</a:t>
            </a:r>
            <a:r>
              <a:rPr lang="en-US" dirty="0"/>
              <a:t> : Return a list of the entries in a directory </a:t>
            </a:r>
          </a:p>
          <a:p>
            <a:pPr lvl="1"/>
            <a:endParaRPr lang="en-US" dirty="0"/>
          </a:p>
        </p:txBody>
      </p:sp>
    </p:spTree>
    <p:extLst>
      <p:ext uri="{BB962C8B-B14F-4D97-AF65-F5344CB8AC3E}">
        <p14:creationId xmlns:p14="http://schemas.microsoft.com/office/powerpoint/2010/main" val="1584833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AE0-C542-7647-9730-AC4D5BC808B7}"/>
              </a:ext>
            </a:extLst>
          </p:cNvPr>
          <p:cNvSpPr>
            <a:spLocks noGrp="1"/>
          </p:cNvSpPr>
          <p:nvPr>
            <p:ph type="title"/>
          </p:nvPr>
        </p:nvSpPr>
        <p:spPr/>
        <p:txBody>
          <a:bodyPr/>
          <a:lstStyle/>
          <a:p>
            <a:r>
              <a:rPr lang="en-US" dirty="0"/>
              <a:t>OS module</a:t>
            </a:r>
          </a:p>
        </p:txBody>
      </p:sp>
      <p:sp>
        <p:nvSpPr>
          <p:cNvPr id="5" name="Content Placeholder 4">
            <a:extLst>
              <a:ext uri="{FF2B5EF4-FFF2-40B4-BE49-F238E27FC236}">
                <a16:creationId xmlns:a16="http://schemas.microsoft.com/office/drawing/2014/main" id="{07B700CE-D781-744E-859B-1B850BDA97E4}"/>
              </a:ext>
            </a:extLst>
          </p:cNvPr>
          <p:cNvSpPr>
            <a:spLocks noGrp="1"/>
          </p:cNvSpPr>
          <p:nvPr>
            <p:ph idx="1"/>
          </p:nvPr>
        </p:nvSpPr>
        <p:spPr/>
        <p:txBody>
          <a:bodyPr/>
          <a:lstStyle/>
          <a:p>
            <a:endParaRPr lang="en-US" dirty="0"/>
          </a:p>
        </p:txBody>
      </p:sp>
      <p:sp>
        <p:nvSpPr>
          <p:cNvPr id="6" name="TextBox 5">
            <a:extLst>
              <a:ext uri="{FF2B5EF4-FFF2-40B4-BE49-F238E27FC236}">
                <a16:creationId xmlns:a16="http://schemas.microsoft.com/office/drawing/2014/main" id="{B1671365-B166-F744-A493-BE05E1631238}"/>
              </a:ext>
            </a:extLst>
          </p:cNvPr>
          <p:cNvSpPr txBox="1"/>
          <p:nvPr/>
        </p:nvSpPr>
        <p:spPr>
          <a:xfrm>
            <a:off x="567867" y="1358555"/>
            <a:ext cx="11349646" cy="1631216"/>
          </a:xfrm>
          <a:prstGeom prst="rect">
            <a:avLst/>
          </a:prstGeom>
          <a:solidFill>
            <a:schemeClr val="bg1">
              <a:lumMod val="95000"/>
            </a:schemeClr>
          </a:solidFill>
        </p:spPr>
        <p:txBody>
          <a:bodyPr wrap="square" rtlCol="0">
            <a:spAutoFit/>
          </a:bodyPr>
          <a:lstStyle/>
          <a:p>
            <a:r>
              <a:rPr lang="en-US" dirty="0">
                <a:latin typeface="Andale Mono" panose="020B0509000000000004" pitchFamily="49" charset="0"/>
              </a:rPr>
              <a:t>&gt;&gt;&gt; import </a:t>
            </a:r>
            <a:r>
              <a:rPr lang="en-US" dirty="0" err="1">
                <a:latin typeface="Andale Mono" panose="020B0509000000000004" pitchFamily="49" charset="0"/>
              </a:rPr>
              <a:t>os</a:t>
            </a:r>
            <a:r>
              <a:rPr lang="en-US" dirty="0">
                <a:latin typeface="Andale Mono" panose="020B0509000000000004" pitchFamily="49" charset="0"/>
              </a:rPr>
              <a:t> </a:t>
            </a:r>
          </a:p>
          <a:p>
            <a:r>
              <a:rPr lang="en-US" dirty="0">
                <a:latin typeface="Andale Mono" panose="020B0509000000000004" pitchFamily="49" charset="0"/>
              </a:rPr>
              <a:t>&gt;&gt;&gt; HOME = </a:t>
            </a:r>
            <a:r>
              <a:rPr lang="en-US" dirty="0" err="1">
                <a:latin typeface="Andale Mono" panose="020B0509000000000004" pitchFamily="49" charset="0"/>
              </a:rPr>
              <a:t>os.environ</a:t>
            </a:r>
            <a:r>
              <a:rPr lang="en-US" dirty="0">
                <a:latin typeface="Andale Mono" panose="020B0509000000000004" pitchFamily="49" charset="0"/>
              </a:rPr>
              <a:t>[‘HOME’] </a:t>
            </a:r>
          </a:p>
          <a:p>
            <a:r>
              <a:rPr lang="en-US" dirty="0">
                <a:latin typeface="Andale Mono" panose="020B0509000000000004" pitchFamily="49" charset="0"/>
              </a:rPr>
              <a:t>&gt;&gt;&gt; print(</a:t>
            </a:r>
            <a:r>
              <a:rPr lang="en-US" dirty="0" err="1">
                <a:latin typeface="Andale Mono" panose="020B0509000000000004" pitchFamily="49" charset="0"/>
              </a:rPr>
              <a:t>os.listdir</a:t>
            </a:r>
            <a:r>
              <a:rPr lang="en-US" dirty="0">
                <a:latin typeface="Andale Mono" panose="020B0509000000000004" pitchFamily="49" charset="0"/>
              </a:rPr>
              <a:t>(HOME)) </a:t>
            </a:r>
          </a:p>
          <a:p>
            <a:r>
              <a:rPr lang="en-US" dirty="0">
                <a:latin typeface="Andale Mono" panose="020B0509000000000004" pitchFamily="49" charset="0"/>
              </a:rPr>
              <a:t>[‘.</a:t>
            </a:r>
            <a:r>
              <a:rPr lang="en-US" dirty="0" err="1">
                <a:latin typeface="Andale Mono" panose="020B0509000000000004" pitchFamily="49" charset="0"/>
              </a:rPr>
              <a:t>bash_history</a:t>
            </a:r>
            <a:r>
              <a:rPr lang="en-US" dirty="0">
                <a:latin typeface="Andale Mono" panose="020B0509000000000004" pitchFamily="49" charset="0"/>
              </a:rPr>
              <a:t>’, ‘.</a:t>
            </a:r>
            <a:r>
              <a:rPr lang="en-US" dirty="0" err="1">
                <a:latin typeface="Andale Mono" panose="020B0509000000000004" pitchFamily="49" charset="0"/>
              </a:rPr>
              <a:t>bash_profile</a:t>
            </a:r>
            <a:r>
              <a:rPr lang="en-US" dirty="0">
                <a:latin typeface="Andale Mono" panose="020B0509000000000004" pitchFamily="49" charset="0"/>
              </a:rPr>
              <a:t>’, ‘Desktop’, ‘Documents, ‘Downloads’, ‘Library’, ‘research’, ‘teaching’, ... ] </a:t>
            </a:r>
          </a:p>
        </p:txBody>
      </p:sp>
    </p:spTree>
    <p:extLst>
      <p:ext uri="{BB962C8B-B14F-4D97-AF65-F5344CB8AC3E}">
        <p14:creationId xmlns:p14="http://schemas.microsoft.com/office/powerpoint/2010/main" val="87772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From Now On</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err="1"/>
              <a:t>Input/Output</a:t>
            </a:r>
            <a:r>
              <a:rPr lang="en-US" dirty="0"/>
              <a:t> (I/O)</a:t>
            </a:r>
          </a:p>
          <a:p>
            <a:pPr lvl="1"/>
            <a:r>
              <a:rPr lang="en-US" dirty="0"/>
              <a:t>Files</a:t>
            </a:r>
          </a:p>
          <a:p>
            <a:pPr lvl="1"/>
            <a:endParaRPr lang="en-US" dirty="0"/>
          </a:p>
          <a:p>
            <a:r>
              <a:rPr lang="en-US" dirty="0"/>
              <a:t>Errors and Exception</a:t>
            </a:r>
          </a:p>
          <a:p>
            <a:endParaRPr lang="en-US" dirty="0"/>
          </a:p>
          <a:p>
            <a:r>
              <a:rPr lang="en-US" dirty="0"/>
              <a:t>Modules</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3</a:t>
            </a:fld>
            <a:endParaRPr lang="en-US"/>
          </a:p>
        </p:txBody>
      </p:sp>
    </p:spTree>
    <p:extLst>
      <p:ext uri="{BB962C8B-B14F-4D97-AF65-F5344CB8AC3E}">
        <p14:creationId xmlns:p14="http://schemas.microsoft.com/office/powerpoint/2010/main" val="15369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Dealing with Files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A file in Python serves as a link to an actual file from the computer </a:t>
            </a:r>
          </a:p>
          <a:p>
            <a:r>
              <a:rPr lang="en-US" dirty="0"/>
              <a:t>Read from/write to a file:</a:t>
            </a:r>
          </a:p>
          <a:p>
            <a:endParaRPr lang="en-US" dirty="0"/>
          </a:p>
          <a:p>
            <a:r>
              <a:rPr lang="en-US" dirty="0"/>
              <a:t>Reading from a file:</a:t>
            </a:r>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4</a:t>
            </a:fld>
            <a:endParaRPr lang="en-US"/>
          </a:p>
        </p:txBody>
      </p:sp>
      <p:graphicFrame>
        <p:nvGraphicFramePr>
          <p:cNvPr id="6" name="Group 25">
            <a:extLst>
              <a:ext uri="{FF2B5EF4-FFF2-40B4-BE49-F238E27FC236}">
                <a16:creationId xmlns:a16="http://schemas.microsoft.com/office/drawing/2014/main" id="{5F9DBAAF-BF08-6843-9426-8681E33AF398}"/>
              </a:ext>
            </a:extLst>
          </p:cNvPr>
          <p:cNvGraphicFramePr>
            <a:graphicFrameLocks noGrp="1"/>
          </p:cNvGraphicFramePr>
          <p:nvPr>
            <p:extLst>
              <p:ext uri="{D42A27DB-BD31-4B8C-83A1-F6EECF244321}">
                <p14:modId xmlns:p14="http://schemas.microsoft.com/office/powerpoint/2010/main" val="1509198560"/>
              </p:ext>
            </p:extLst>
          </p:nvPr>
        </p:nvGraphicFramePr>
        <p:xfrm>
          <a:off x="1145893" y="3055995"/>
          <a:ext cx="9086128" cy="2443450"/>
        </p:xfrm>
        <a:graphic>
          <a:graphicData uri="http://schemas.openxmlformats.org/drawingml/2006/table">
            <a:tbl>
              <a:tblPr/>
              <a:tblGrid>
                <a:gridCol w="4415688">
                  <a:extLst>
                    <a:ext uri="{9D8B030D-6E8A-4147-A177-3AD203B41FA5}">
                      <a16:colId xmlns:a16="http://schemas.microsoft.com/office/drawing/2014/main" val="20000"/>
                    </a:ext>
                  </a:extLst>
                </a:gridCol>
                <a:gridCol w="4670440">
                  <a:extLst>
                    <a:ext uri="{9D8B030D-6E8A-4147-A177-3AD203B41FA5}">
                      <a16:colId xmlns:a16="http://schemas.microsoft.com/office/drawing/2014/main" val="20001"/>
                    </a:ext>
                  </a:extLst>
                </a:gridCol>
              </a:tblGrid>
              <a:tr h="4124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pitchFamily="18" charset="0"/>
                        </a:rPr>
                        <a:t>file_handle</a:t>
                      </a:r>
                      <a:r>
                        <a:rPr kumimoji="0" lang="en-US" sz="2000" b="0" i="0" u="none" strike="noStrike" cap="none" normalizeH="0" baseline="0" dirty="0">
                          <a:ln>
                            <a:noFill/>
                          </a:ln>
                          <a:solidFill>
                            <a:schemeClr val="tx1"/>
                          </a:solidFill>
                          <a:effectLst/>
                          <a:latin typeface="Times New Roman" pitchFamily="18" charset="0"/>
                        </a:rPr>
                        <a:t> = open(‘</a:t>
                      </a:r>
                      <a:r>
                        <a:rPr kumimoji="0" lang="en-US" sz="2000" b="0" i="0" u="none" strike="noStrike" cap="none" normalizeH="0" baseline="0" dirty="0" err="1">
                          <a:ln>
                            <a:noFill/>
                          </a:ln>
                          <a:solidFill>
                            <a:schemeClr val="tx1"/>
                          </a:solidFill>
                          <a:effectLst/>
                          <a:latin typeface="Times New Roman" pitchFamily="18" charset="0"/>
                        </a:rPr>
                        <a:t>data.csv</a:t>
                      </a:r>
                      <a:r>
                        <a:rPr kumimoji="0" lang="en-US" sz="2000" b="0" i="0" u="none" strike="noStrike" cap="none" normalizeH="0" baseline="0" dirty="0">
                          <a:ln>
                            <a:noFill/>
                          </a:ln>
                          <a:solidFill>
                            <a:schemeClr val="tx1"/>
                          </a:solidFill>
                          <a:effectLst/>
                          <a:latin typeface="Times New Roman" pitchFamily="18" charset="0"/>
                        </a:rPr>
                        <a:t>’,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Open the file ‘csv’ in read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file_handle.read</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Read whole file content into a 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5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file_handle.read</a:t>
                      </a:r>
                      <a:r>
                        <a:rPr kumimoji="0" lang="en-US" sz="2000" b="0" i="0" u="none" strike="noStrike" cap="none" normalizeH="0" baseline="0" dirty="0">
                          <a:ln>
                            <a:noFill/>
                          </a:ln>
                          <a:solidFill>
                            <a:schemeClr val="tx1"/>
                          </a:solidFill>
                          <a:effectLst/>
                          <a:latin typeface="Times New Roman" pitchFamily="18"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Reads N bytes (N &gt;= 1) into a 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5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line = </a:t>
                      </a:r>
                      <a:r>
                        <a:rPr kumimoji="0" lang="en-US" sz="2000" b="0" i="0" u="none" strike="noStrike" cap="none" normalizeH="0" baseline="0" dirty="0" err="1">
                          <a:ln>
                            <a:noFill/>
                          </a:ln>
                          <a:solidFill>
                            <a:schemeClr val="tx1"/>
                          </a:solidFill>
                          <a:effectLst/>
                          <a:latin typeface="Times New Roman" pitchFamily="18" charset="0"/>
                        </a:rPr>
                        <a:t>file_handle.readline</a:t>
                      </a:r>
                      <a:r>
                        <a:rPr kumimoji="0" lang="en-US" sz="2000" b="0" i="0" u="none" strike="noStrike" cap="none" normalizeH="0" baseline="0" dirty="0">
                          <a:ln>
                            <a:noFill/>
                          </a:ln>
                          <a:solidFill>
                            <a:schemeClr val="tx1"/>
                          </a:solidFill>
                          <a:effectLst/>
                          <a:latin typeface="Times New Roman"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Read one line from the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9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lines = </a:t>
                      </a:r>
                      <a:r>
                        <a:rPr kumimoji="0" lang="en-US" sz="2000" b="0" i="0" u="none" strike="noStrike" cap="none" normalizeH="0" baseline="0" dirty="0" err="1">
                          <a:ln>
                            <a:noFill/>
                          </a:ln>
                          <a:solidFill>
                            <a:schemeClr val="tx1"/>
                          </a:solidFill>
                          <a:effectLst/>
                          <a:latin typeface="Times New Roman" pitchFamily="18" charset="0"/>
                        </a:rPr>
                        <a:t>file_handle.readlines</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Returns a list of line strings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99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err="1">
                          <a:ln>
                            <a:noFill/>
                          </a:ln>
                          <a:solidFill>
                            <a:schemeClr val="tx1"/>
                          </a:solidFill>
                          <a:effectLst/>
                          <a:latin typeface="Times New Roman" pitchFamily="18" charset="0"/>
                        </a:rPr>
                        <a:t>file_handle.close</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Close the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4605917"/>
                  </a:ext>
                </a:extLst>
              </a:tr>
            </a:tbl>
          </a:graphicData>
        </a:graphic>
      </p:graphicFrame>
    </p:spTree>
    <p:extLst>
      <p:ext uri="{BB962C8B-B14F-4D97-AF65-F5344CB8AC3E}">
        <p14:creationId xmlns:p14="http://schemas.microsoft.com/office/powerpoint/2010/main" val="238246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Reading from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5</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8165592" cy="1631216"/>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lines.csv</a:t>
            </a:r>
            <a:r>
              <a:rPr lang="en-US" b="1" dirty="0">
                <a:latin typeface="Andale Mono" panose="020B0509000000000004" pitchFamily="49" charset="0"/>
              </a:rPr>
              <a:t>’, ‘r’)</a:t>
            </a:r>
          </a:p>
          <a:p>
            <a:r>
              <a:rPr lang="en-US" b="1" dirty="0">
                <a:solidFill>
                  <a:srgbClr val="FF0000"/>
                </a:solidFill>
                <a:latin typeface="Andale Mono" panose="020B0509000000000004" pitchFamily="49" charset="0"/>
              </a:rPr>
              <a:t>for </a:t>
            </a:r>
            <a:r>
              <a:rPr lang="en-US" b="1" dirty="0">
                <a:latin typeface="Andale Mono" panose="020B0509000000000004" pitchFamily="49" charset="0"/>
              </a:rPr>
              <a:t>line</a:t>
            </a:r>
            <a:r>
              <a:rPr lang="en-US" b="1" dirty="0">
                <a:solidFill>
                  <a:srgbClr val="FF0000"/>
                </a:solidFill>
                <a:latin typeface="Andale Mono" panose="020B0509000000000004" pitchFamily="49" charset="0"/>
              </a:rPr>
              <a:t> in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.readlines</a:t>
            </a:r>
            <a:r>
              <a:rPr lang="en-US" b="1" dirty="0">
                <a:latin typeface="Andale Mono" panose="020B0509000000000004" pitchFamily="49" charset="0"/>
              </a:rPr>
              <a:t>()</a:t>
            </a:r>
            <a:r>
              <a:rPr lang="en-US" b="1" dirty="0">
                <a:solidFill>
                  <a:srgbClr val="FF0000"/>
                </a:solidFill>
                <a:latin typeface="Andale Mono" panose="020B0509000000000004" pitchFamily="49" charset="0"/>
              </a:rPr>
              <a:t>:</a:t>
            </a:r>
          </a:p>
          <a:p>
            <a:r>
              <a:rPr lang="en-US" b="1" dirty="0">
                <a:solidFill>
                  <a:srgbClr val="FF0000"/>
                </a:solidFill>
                <a:latin typeface="Andale Mono" panose="020B0509000000000004" pitchFamily="49" charset="0"/>
              </a:rPr>
              <a:t>   print </a:t>
            </a:r>
            <a:r>
              <a:rPr lang="en-US" b="1" dirty="0">
                <a:latin typeface="Andale Mono" panose="020B0509000000000004" pitchFamily="49" charset="0"/>
              </a:rPr>
              <a:t>(line)</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pic>
        <p:nvPicPr>
          <p:cNvPr id="5" name="Picture 4">
            <a:extLst>
              <a:ext uri="{FF2B5EF4-FFF2-40B4-BE49-F238E27FC236}">
                <a16:creationId xmlns:a16="http://schemas.microsoft.com/office/drawing/2014/main" id="{B4F92C8E-61C7-F847-88E3-22A74A3FB3ED}"/>
              </a:ext>
            </a:extLst>
          </p:cNvPr>
          <p:cNvPicPr>
            <a:picLocks noChangeAspect="1"/>
          </p:cNvPicPr>
          <p:nvPr/>
        </p:nvPicPr>
        <p:blipFill>
          <a:blip r:embed="rId2"/>
          <a:stretch>
            <a:fillRect/>
          </a:stretch>
        </p:blipFill>
        <p:spPr>
          <a:xfrm>
            <a:off x="6061275" y="3888329"/>
            <a:ext cx="4926876" cy="2229209"/>
          </a:xfrm>
          <a:prstGeom prst="rect">
            <a:avLst/>
          </a:prstGeom>
          <a:ln>
            <a:solidFill>
              <a:schemeClr val="tx1"/>
            </a:solidFill>
          </a:ln>
        </p:spPr>
      </p:pic>
      <p:pic>
        <p:nvPicPr>
          <p:cNvPr id="6" name="Picture 5">
            <a:extLst>
              <a:ext uri="{FF2B5EF4-FFF2-40B4-BE49-F238E27FC236}">
                <a16:creationId xmlns:a16="http://schemas.microsoft.com/office/drawing/2014/main" id="{9A478DA3-855A-B74F-9DCB-50299A4313E4}"/>
              </a:ext>
            </a:extLst>
          </p:cNvPr>
          <p:cNvPicPr>
            <a:picLocks noChangeAspect="1"/>
          </p:cNvPicPr>
          <p:nvPr/>
        </p:nvPicPr>
        <p:blipFill>
          <a:blip r:embed="rId3"/>
          <a:stretch>
            <a:fillRect/>
          </a:stretch>
        </p:blipFill>
        <p:spPr>
          <a:xfrm>
            <a:off x="149103" y="3227461"/>
            <a:ext cx="8948597" cy="494287"/>
          </a:xfrm>
          <a:prstGeom prst="rect">
            <a:avLst/>
          </a:prstGeom>
          <a:ln>
            <a:noFill/>
          </a:ln>
        </p:spPr>
      </p:pic>
      <p:sp>
        <p:nvSpPr>
          <p:cNvPr id="7" name="Rectangle 6">
            <a:extLst>
              <a:ext uri="{FF2B5EF4-FFF2-40B4-BE49-F238E27FC236}">
                <a16:creationId xmlns:a16="http://schemas.microsoft.com/office/drawing/2014/main" id="{10AEB1E3-9E13-6F40-905A-24C946FA0C1F}"/>
              </a:ext>
            </a:extLst>
          </p:cNvPr>
          <p:cNvSpPr/>
          <p:nvPr/>
        </p:nvSpPr>
        <p:spPr bwMode="auto">
          <a:xfrm>
            <a:off x="213461" y="3239036"/>
            <a:ext cx="2691783" cy="24714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F8BC42D1-97C5-8946-8B72-4BCB3AAE6B7D}"/>
              </a:ext>
            </a:extLst>
          </p:cNvPr>
          <p:cNvSpPr/>
          <p:nvPr/>
        </p:nvSpPr>
        <p:spPr bwMode="auto">
          <a:xfrm>
            <a:off x="2905244" y="3242856"/>
            <a:ext cx="2916820" cy="25117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B69C2F84-879A-374D-9E0F-54A8EF9FD4DB}"/>
              </a:ext>
            </a:extLst>
          </p:cNvPr>
          <p:cNvSpPr/>
          <p:nvPr/>
        </p:nvSpPr>
        <p:spPr bwMode="auto">
          <a:xfrm>
            <a:off x="2500129" y="3215886"/>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2" name="Oval 11">
            <a:extLst>
              <a:ext uri="{FF2B5EF4-FFF2-40B4-BE49-F238E27FC236}">
                <a16:creationId xmlns:a16="http://schemas.microsoft.com/office/drawing/2014/main" id="{A06F976A-7A43-9142-8182-F54C660515A7}"/>
              </a:ext>
            </a:extLst>
          </p:cNvPr>
          <p:cNvSpPr/>
          <p:nvPr/>
        </p:nvSpPr>
        <p:spPr bwMode="auto">
          <a:xfrm>
            <a:off x="5532697" y="3229324"/>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14" name="Elbow Connector 13">
            <a:extLst>
              <a:ext uri="{FF2B5EF4-FFF2-40B4-BE49-F238E27FC236}">
                <a16:creationId xmlns:a16="http://schemas.microsoft.com/office/drawing/2014/main" id="{ECB34845-3A04-F64B-923E-0F5A7D24C6AB}"/>
              </a:ext>
            </a:extLst>
          </p:cNvPr>
          <p:cNvCxnSpPr>
            <a:cxnSpLocks/>
            <a:stCxn id="11" idx="4"/>
          </p:cNvCxnSpPr>
          <p:nvPr/>
        </p:nvCxnSpPr>
        <p:spPr bwMode="auto">
          <a:xfrm rot="16200000" flipH="1">
            <a:off x="4048928" y="2078337"/>
            <a:ext cx="742307" cy="3550536"/>
          </a:xfrm>
          <a:prstGeom prst="bentConnector2">
            <a:avLst/>
          </a:prstGeom>
          <a:noFill/>
          <a:ln w="19050" cap="flat" cmpd="sng" algn="ctr">
            <a:solidFill>
              <a:schemeClr val="tx1"/>
            </a:solidFill>
            <a:prstDash val="solid"/>
            <a:round/>
            <a:headEnd type="none" w="med" len="med"/>
            <a:tailEnd type="triangle"/>
          </a:ln>
          <a:effectLst/>
        </p:spPr>
      </p:cxnSp>
      <p:cxnSp>
        <p:nvCxnSpPr>
          <p:cNvPr id="25" name="Elbow Connector 24">
            <a:extLst>
              <a:ext uri="{FF2B5EF4-FFF2-40B4-BE49-F238E27FC236}">
                <a16:creationId xmlns:a16="http://schemas.microsoft.com/office/drawing/2014/main" id="{51965CD4-6E20-5F49-872F-48BA69D41EE2}"/>
              </a:ext>
            </a:extLst>
          </p:cNvPr>
          <p:cNvCxnSpPr>
            <a:stCxn id="12" idx="4"/>
          </p:cNvCxnSpPr>
          <p:nvPr/>
        </p:nvCxnSpPr>
        <p:spPr bwMode="auto">
          <a:xfrm rot="16200000" flipH="1">
            <a:off x="5323075" y="3850195"/>
            <a:ext cx="1226581" cy="517969"/>
          </a:xfrm>
          <a:prstGeom prst="bentConnector3">
            <a:avLst>
              <a:gd name="adj1" fmla="val 99070"/>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0788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Reading from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6</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8165592" cy="1631216"/>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lines.csv</a:t>
            </a:r>
            <a:r>
              <a:rPr lang="en-US" b="1" dirty="0">
                <a:latin typeface="Andale Mono" panose="020B0509000000000004" pitchFamily="49" charset="0"/>
              </a:rPr>
              <a:t>’, ‘r’)</a:t>
            </a:r>
          </a:p>
          <a:p>
            <a:r>
              <a:rPr lang="en-US" b="1" dirty="0">
                <a:solidFill>
                  <a:srgbClr val="FF0000"/>
                </a:solidFill>
                <a:latin typeface="Andale Mono" panose="020B0509000000000004" pitchFamily="49" charset="0"/>
              </a:rPr>
              <a:t>for </a:t>
            </a:r>
            <a:r>
              <a:rPr lang="en-US" b="1" dirty="0">
                <a:latin typeface="Andale Mono" panose="020B0509000000000004" pitchFamily="49" charset="0"/>
              </a:rPr>
              <a:t>line</a:t>
            </a:r>
            <a:r>
              <a:rPr lang="en-US" b="1" dirty="0">
                <a:solidFill>
                  <a:srgbClr val="FF0000"/>
                </a:solidFill>
                <a:latin typeface="Andale Mono" panose="020B0509000000000004" pitchFamily="49" charset="0"/>
              </a:rPr>
              <a:t> in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.readlines</a:t>
            </a:r>
            <a:r>
              <a:rPr lang="en-US" b="1" dirty="0">
                <a:latin typeface="Andale Mono" panose="020B0509000000000004" pitchFamily="49" charset="0"/>
              </a:rPr>
              <a:t>()</a:t>
            </a:r>
            <a:r>
              <a:rPr lang="en-US" b="1" dirty="0">
                <a:solidFill>
                  <a:srgbClr val="FF0000"/>
                </a:solidFill>
                <a:latin typeface="Andale Mono" panose="020B0509000000000004" pitchFamily="49" charset="0"/>
              </a:rPr>
              <a:t>:</a:t>
            </a:r>
          </a:p>
          <a:p>
            <a:r>
              <a:rPr lang="en-US" b="1" dirty="0">
                <a:solidFill>
                  <a:srgbClr val="FF0000"/>
                </a:solidFill>
                <a:latin typeface="Andale Mono" panose="020B0509000000000004" pitchFamily="49" charset="0"/>
              </a:rPr>
              <a:t>   print </a:t>
            </a:r>
            <a:r>
              <a:rPr lang="en-US" b="1" dirty="0">
                <a:latin typeface="Andale Mono" panose="020B0509000000000004" pitchFamily="49" charset="0"/>
              </a:rPr>
              <a:t>(</a:t>
            </a:r>
            <a:r>
              <a:rPr lang="en-US" b="1" dirty="0" err="1">
                <a:latin typeface="Andale Mono" panose="020B0509000000000004" pitchFamily="49" charset="0"/>
              </a:rPr>
              <a:t>line</a:t>
            </a:r>
            <a:r>
              <a:rPr lang="en-US" b="1" i="1" dirty="0" err="1">
                <a:latin typeface="Andale Mono" panose="020B0509000000000004" pitchFamily="49" charset="0"/>
              </a:rPr>
              <a:t>.rstrip</a:t>
            </a:r>
            <a:r>
              <a:rPr lang="en-US" b="1" i="1" dirty="0">
                <a:latin typeface="Andale Mono" panose="020B0509000000000004" pitchFamily="49" charset="0"/>
              </a:rPr>
              <a:t>(‘\n’)</a:t>
            </a:r>
            <a:r>
              <a:rPr lang="en-US" b="1" dirty="0">
                <a:latin typeface="Andale Mono" panose="020B0509000000000004" pitchFamily="49" charset="0"/>
              </a:rPr>
              <a:t>)</a:t>
            </a:r>
            <a:endParaRPr lang="en-US" dirty="0">
              <a:solidFill>
                <a:srgbClr val="00B050"/>
              </a:solidFill>
              <a:latin typeface="Andale Mono" panose="020B0509000000000004" pitchFamily="49" charset="0"/>
            </a:endParaRP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pic>
        <p:nvPicPr>
          <p:cNvPr id="6" name="Picture 5">
            <a:extLst>
              <a:ext uri="{FF2B5EF4-FFF2-40B4-BE49-F238E27FC236}">
                <a16:creationId xmlns:a16="http://schemas.microsoft.com/office/drawing/2014/main" id="{9A478DA3-855A-B74F-9DCB-50299A4313E4}"/>
              </a:ext>
            </a:extLst>
          </p:cNvPr>
          <p:cNvPicPr>
            <a:picLocks noChangeAspect="1"/>
          </p:cNvPicPr>
          <p:nvPr/>
        </p:nvPicPr>
        <p:blipFill>
          <a:blip r:embed="rId2"/>
          <a:stretch>
            <a:fillRect/>
          </a:stretch>
        </p:blipFill>
        <p:spPr>
          <a:xfrm>
            <a:off x="149103" y="3227461"/>
            <a:ext cx="8948597" cy="494287"/>
          </a:xfrm>
          <a:prstGeom prst="rect">
            <a:avLst/>
          </a:prstGeom>
          <a:ln>
            <a:noFill/>
          </a:ln>
        </p:spPr>
      </p:pic>
      <p:sp>
        <p:nvSpPr>
          <p:cNvPr id="7" name="Rectangle 6">
            <a:extLst>
              <a:ext uri="{FF2B5EF4-FFF2-40B4-BE49-F238E27FC236}">
                <a16:creationId xmlns:a16="http://schemas.microsoft.com/office/drawing/2014/main" id="{10AEB1E3-9E13-6F40-905A-24C946FA0C1F}"/>
              </a:ext>
            </a:extLst>
          </p:cNvPr>
          <p:cNvSpPr/>
          <p:nvPr/>
        </p:nvSpPr>
        <p:spPr bwMode="auto">
          <a:xfrm>
            <a:off x="213461" y="3239036"/>
            <a:ext cx="2691783" cy="24714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F8BC42D1-97C5-8946-8B72-4BCB3AAE6B7D}"/>
              </a:ext>
            </a:extLst>
          </p:cNvPr>
          <p:cNvSpPr/>
          <p:nvPr/>
        </p:nvSpPr>
        <p:spPr bwMode="auto">
          <a:xfrm>
            <a:off x="2905244" y="3242856"/>
            <a:ext cx="2916820" cy="25117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B69C2F84-879A-374D-9E0F-54A8EF9FD4DB}"/>
              </a:ext>
            </a:extLst>
          </p:cNvPr>
          <p:cNvSpPr/>
          <p:nvPr/>
        </p:nvSpPr>
        <p:spPr bwMode="auto">
          <a:xfrm>
            <a:off x="2500129" y="3215886"/>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2" name="Oval 11">
            <a:extLst>
              <a:ext uri="{FF2B5EF4-FFF2-40B4-BE49-F238E27FC236}">
                <a16:creationId xmlns:a16="http://schemas.microsoft.com/office/drawing/2014/main" id="{A06F976A-7A43-9142-8182-F54C660515A7}"/>
              </a:ext>
            </a:extLst>
          </p:cNvPr>
          <p:cNvSpPr/>
          <p:nvPr/>
        </p:nvSpPr>
        <p:spPr bwMode="auto">
          <a:xfrm>
            <a:off x="5532697" y="3229324"/>
            <a:ext cx="289367" cy="266566"/>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pic>
        <p:nvPicPr>
          <p:cNvPr id="3" name="Picture 2">
            <a:extLst>
              <a:ext uri="{FF2B5EF4-FFF2-40B4-BE49-F238E27FC236}">
                <a16:creationId xmlns:a16="http://schemas.microsoft.com/office/drawing/2014/main" id="{DF357EE7-5B57-1E4C-8AF4-827EADF0BDB7}"/>
              </a:ext>
            </a:extLst>
          </p:cNvPr>
          <p:cNvPicPr>
            <a:picLocks noChangeAspect="1"/>
          </p:cNvPicPr>
          <p:nvPr/>
        </p:nvPicPr>
        <p:blipFill>
          <a:blip r:embed="rId3"/>
          <a:stretch>
            <a:fillRect/>
          </a:stretch>
        </p:blipFill>
        <p:spPr>
          <a:xfrm>
            <a:off x="5255789" y="3817644"/>
            <a:ext cx="4041195" cy="1815296"/>
          </a:xfrm>
          <a:prstGeom prst="rect">
            <a:avLst/>
          </a:prstGeom>
        </p:spPr>
      </p:pic>
    </p:spTree>
    <p:extLst>
      <p:ext uri="{BB962C8B-B14F-4D97-AF65-F5344CB8AC3E}">
        <p14:creationId xmlns:p14="http://schemas.microsoft.com/office/powerpoint/2010/main" val="333704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Reading from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7</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11349646" cy="2246769"/>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lines.csv</a:t>
            </a:r>
            <a:r>
              <a:rPr lang="en-US" b="1" dirty="0">
                <a:latin typeface="Andale Mono" panose="020B0509000000000004" pitchFamily="49" charset="0"/>
              </a:rPr>
              <a:t>', 'r')</a:t>
            </a:r>
          </a:p>
          <a:p>
            <a:r>
              <a:rPr lang="en-US" b="1" dirty="0">
                <a:solidFill>
                  <a:srgbClr val="FF0000"/>
                </a:solidFill>
                <a:latin typeface="Andale Mono" panose="020B0509000000000004" pitchFamily="49" charset="0"/>
              </a:rPr>
              <a:t>for </a:t>
            </a:r>
            <a:r>
              <a:rPr lang="en-US" b="1" dirty="0">
                <a:latin typeface="Andale Mono" panose="020B0509000000000004" pitchFamily="49" charset="0"/>
              </a:rPr>
              <a:t>line</a:t>
            </a:r>
            <a:r>
              <a:rPr lang="en-US" b="1" dirty="0">
                <a:solidFill>
                  <a:srgbClr val="FF0000"/>
                </a:solidFill>
                <a:latin typeface="Andale Mono" panose="020B0509000000000004" pitchFamily="49" charset="0"/>
              </a:rPr>
              <a:t> in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.readlines</a:t>
            </a:r>
            <a:r>
              <a:rPr lang="en-US" b="1" dirty="0">
                <a:latin typeface="Andale Mono" panose="020B0509000000000004" pitchFamily="49" charset="0"/>
              </a:rPr>
              <a:t>()</a:t>
            </a:r>
            <a:r>
              <a:rPr lang="en-US" b="1" dirty="0">
                <a:solidFill>
                  <a:srgbClr val="FF0000"/>
                </a:solidFill>
                <a:latin typeface="Andale Mono" panose="020B0509000000000004" pitchFamily="49" charset="0"/>
              </a:rPr>
              <a:t>:</a:t>
            </a:r>
          </a:p>
          <a:p>
            <a:r>
              <a:rPr lang="en-US" b="1" dirty="0">
                <a:solidFill>
                  <a:srgbClr val="FF0000"/>
                </a:solidFill>
                <a:latin typeface="Andale Mono" panose="020B0509000000000004" pitchFamily="49" charset="0"/>
              </a:rPr>
              <a:t>   </a:t>
            </a:r>
            <a:r>
              <a:rPr lang="en-US" b="1" dirty="0">
                <a:latin typeface="Andale Mono" panose="020B0509000000000004" pitchFamily="49" charset="0"/>
              </a:rPr>
              <a:t>line = </a:t>
            </a:r>
            <a:r>
              <a:rPr lang="en-US" b="1" dirty="0" err="1">
                <a:latin typeface="Andale Mono" panose="020B0509000000000004" pitchFamily="49" charset="0"/>
              </a:rPr>
              <a:t>line</a:t>
            </a:r>
            <a:r>
              <a:rPr lang="en-US" b="1" dirty="0" err="1">
                <a:solidFill>
                  <a:srgbClr val="FF0000"/>
                </a:solidFill>
                <a:latin typeface="Andale Mono" panose="020B0509000000000004" pitchFamily="49" charset="0"/>
              </a:rPr>
              <a:t>.rstrip</a:t>
            </a:r>
            <a:r>
              <a:rPr lang="en-US" b="1" i="1" dirty="0">
                <a:latin typeface="Andale Mono" panose="020B0509000000000004" pitchFamily="49" charset="0"/>
              </a:rPr>
              <a:t>(</a:t>
            </a:r>
            <a:r>
              <a:rPr lang="en-US" b="1" dirty="0">
                <a:latin typeface="Andale Mono" panose="020B0509000000000004" pitchFamily="49" charset="0"/>
              </a:rPr>
              <a:t>'</a:t>
            </a:r>
            <a:r>
              <a:rPr lang="en-US" b="1" i="1" dirty="0">
                <a:latin typeface="Andale Mono" panose="020B0509000000000004" pitchFamily="49" charset="0"/>
              </a:rPr>
              <a:t>\n</a:t>
            </a:r>
            <a:r>
              <a:rPr lang="en-US" b="1" dirty="0">
                <a:latin typeface="Andale Mono" panose="020B0509000000000004" pitchFamily="49" charset="0"/>
              </a:rPr>
              <a:t>'</a:t>
            </a:r>
            <a:r>
              <a:rPr lang="en-US" b="1" i="1" dirty="0">
                <a:latin typeface="Andale Mono" panose="020B0509000000000004" pitchFamily="49" charset="0"/>
              </a:rPr>
              <a:t>)</a:t>
            </a:r>
            <a:endParaRPr lang="en-US" b="1" dirty="0">
              <a:latin typeface="Andale Mono" panose="020B0509000000000004" pitchFamily="49" charset="0"/>
            </a:endParaRPr>
          </a:p>
          <a:p>
            <a:r>
              <a:rPr lang="en-US" b="1" dirty="0">
                <a:solidFill>
                  <a:srgbClr val="00B050"/>
                </a:solidFill>
                <a:latin typeface="Andale Mono" panose="020B0509000000000004" pitchFamily="49" charset="0"/>
              </a:rPr>
              <a:t>   </a:t>
            </a:r>
            <a:r>
              <a:rPr lang="en-US" b="1" dirty="0">
                <a:latin typeface="Andale Mono" panose="020B0509000000000004" pitchFamily="49" charset="0"/>
              </a:rPr>
              <a:t>field = </a:t>
            </a:r>
            <a:r>
              <a:rPr lang="en-US" b="1" dirty="0" err="1">
                <a:latin typeface="Andale Mono" panose="020B0509000000000004" pitchFamily="49" charset="0"/>
              </a:rPr>
              <a:t>line</a:t>
            </a:r>
            <a:r>
              <a:rPr lang="en-US" b="1" dirty="0" err="1">
                <a:solidFill>
                  <a:srgbClr val="FF0000"/>
                </a:solidFill>
                <a:latin typeface="Andale Mono" panose="020B0509000000000004" pitchFamily="49" charset="0"/>
              </a:rPr>
              <a:t>.split</a:t>
            </a:r>
            <a:r>
              <a:rPr lang="en-US" b="1" dirty="0">
                <a:latin typeface="Andale Mono" panose="020B0509000000000004" pitchFamily="49" charset="0"/>
              </a:rPr>
              <a:t>(',')</a:t>
            </a:r>
            <a:r>
              <a:rPr lang="en-US" b="1" dirty="0">
                <a:solidFill>
                  <a:srgbClr val="00B050"/>
                </a:solidFill>
                <a:latin typeface="Andale Mono" panose="020B0509000000000004" pitchFamily="49" charset="0"/>
              </a:rPr>
              <a:t> #break the string into a list (split – comma)</a:t>
            </a:r>
          </a:p>
          <a:p>
            <a:r>
              <a:rPr lang="en-US" b="1" dirty="0">
                <a:solidFill>
                  <a:srgbClr val="00B050"/>
                </a:solidFill>
                <a:latin typeface="Andale Mono" panose="020B0509000000000004" pitchFamily="49" charset="0"/>
              </a:rPr>
              <a:t>   </a:t>
            </a:r>
            <a:r>
              <a:rPr lang="en-US" b="1" dirty="0">
                <a:solidFill>
                  <a:srgbClr val="FF0000"/>
                </a:solidFill>
                <a:latin typeface="Andale Mono" panose="020B0509000000000004" pitchFamily="49" charset="0"/>
              </a:rPr>
              <a:t>print</a:t>
            </a:r>
            <a:r>
              <a:rPr lang="en-US" b="1" dirty="0">
                <a:solidFill>
                  <a:srgbClr val="00B050"/>
                </a:solidFill>
                <a:latin typeface="Andale Mono" panose="020B0509000000000004" pitchFamily="49" charset="0"/>
              </a:rPr>
              <a:t> </a:t>
            </a:r>
            <a:r>
              <a:rPr lang="en-US" b="1" dirty="0">
                <a:latin typeface="Andale Mono" panose="020B0509000000000004" pitchFamily="49" charset="0"/>
              </a:rPr>
              <a:t>(field)</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pic>
        <p:nvPicPr>
          <p:cNvPr id="5" name="Picture 4">
            <a:extLst>
              <a:ext uri="{FF2B5EF4-FFF2-40B4-BE49-F238E27FC236}">
                <a16:creationId xmlns:a16="http://schemas.microsoft.com/office/drawing/2014/main" id="{F981954C-322B-A64C-9575-912022D44F49}"/>
              </a:ext>
            </a:extLst>
          </p:cNvPr>
          <p:cNvPicPr>
            <a:picLocks noChangeAspect="1"/>
          </p:cNvPicPr>
          <p:nvPr/>
        </p:nvPicPr>
        <p:blipFill>
          <a:blip r:embed="rId2"/>
          <a:stretch>
            <a:fillRect/>
          </a:stretch>
        </p:blipFill>
        <p:spPr>
          <a:xfrm>
            <a:off x="4235450" y="3920923"/>
            <a:ext cx="6323514" cy="1553901"/>
          </a:xfrm>
          <a:prstGeom prst="rect">
            <a:avLst/>
          </a:prstGeom>
        </p:spPr>
      </p:pic>
    </p:spTree>
    <p:extLst>
      <p:ext uri="{BB962C8B-B14F-4D97-AF65-F5344CB8AC3E}">
        <p14:creationId xmlns:p14="http://schemas.microsoft.com/office/powerpoint/2010/main" val="75062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Writing to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8</a:t>
            </a:fld>
            <a:endParaRPr lang="en-US"/>
          </a:p>
        </p:txBody>
      </p:sp>
      <p:graphicFrame>
        <p:nvGraphicFramePr>
          <p:cNvPr id="6" name="Group 25">
            <a:extLst>
              <a:ext uri="{FF2B5EF4-FFF2-40B4-BE49-F238E27FC236}">
                <a16:creationId xmlns:a16="http://schemas.microsoft.com/office/drawing/2014/main" id="{5F9DBAAF-BF08-6843-9426-8681E33AF398}"/>
              </a:ext>
            </a:extLst>
          </p:cNvPr>
          <p:cNvGraphicFramePr>
            <a:graphicFrameLocks noGrp="1"/>
          </p:cNvGraphicFramePr>
          <p:nvPr>
            <p:extLst>
              <p:ext uri="{D42A27DB-BD31-4B8C-83A1-F6EECF244321}">
                <p14:modId xmlns:p14="http://schemas.microsoft.com/office/powerpoint/2010/main" val="2046102889"/>
              </p:ext>
            </p:extLst>
          </p:nvPr>
        </p:nvGraphicFramePr>
        <p:xfrm>
          <a:off x="1145893" y="2002699"/>
          <a:ext cx="9086128" cy="1642096"/>
        </p:xfrm>
        <a:graphic>
          <a:graphicData uri="http://schemas.openxmlformats.org/drawingml/2006/table">
            <a:tbl>
              <a:tblPr/>
              <a:tblGrid>
                <a:gridCol w="4415688">
                  <a:extLst>
                    <a:ext uri="{9D8B030D-6E8A-4147-A177-3AD203B41FA5}">
                      <a16:colId xmlns:a16="http://schemas.microsoft.com/office/drawing/2014/main" val="20000"/>
                    </a:ext>
                  </a:extLst>
                </a:gridCol>
                <a:gridCol w="4670440">
                  <a:extLst>
                    <a:ext uri="{9D8B030D-6E8A-4147-A177-3AD203B41FA5}">
                      <a16:colId xmlns:a16="http://schemas.microsoft.com/office/drawing/2014/main" val="20001"/>
                    </a:ext>
                  </a:extLst>
                </a:gridCol>
              </a:tblGrid>
              <a:tr h="4124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pitchFamily="18" charset="0"/>
                        </a:rPr>
                        <a:t>file_handle</a:t>
                      </a:r>
                      <a:r>
                        <a:rPr kumimoji="0" lang="en-US" sz="2000" b="0" i="0" u="none" strike="noStrike" cap="none" normalizeH="0" baseline="0" dirty="0">
                          <a:ln>
                            <a:noFill/>
                          </a:ln>
                          <a:solidFill>
                            <a:schemeClr val="tx1"/>
                          </a:solidFill>
                          <a:effectLst/>
                          <a:latin typeface="Times New Roman" pitchFamily="18" charset="0"/>
                        </a:rPr>
                        <a:t> = open(‘</a:t>
                      </a:r>
                      <a:r>
                        <a:rPr kumimoji="0" lang="en-US" sz="2000" b="0" i="0" u="none" strike="noStrike" cap="none" normalizeH="0" baseline="0" dirty="0" err="1">
                          <a:ln>
                            <a:noFill/>
                          </a:ln>
                          <a:solidFill>
                            <a:schemeClr val="tx1"/>
                          </a:solidFill>
                          <a:effectLst/>
                          <a:latin typeface="Times New Roman" pitchFamily="18" charset="0"/>
                        </a:rPr>
                        <a:t>data.csv</a:t>
                      </a:r>
                      <a:r>
                        <a:rPr kumimoji="0" lang="en-US" sz="2000" b="0" i="0" u="none" strike="noStrike" cap="none" normalizeH="0" baseline="0" dirty="0">
                          <a:ln>
                            <a:noFill/>
                          </a:ln>
                          <a:solidFill>
                            <a:schemeClr val="tx1"/>
                          </a:solidFill>
                          <a:effectLst/>
                          <a:latin typeface="Times New Roman" pitchFamily="18" charset="0"/>
                        </a:rPr>
                        <a:t>’, ‘w’)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Open the file ‘</a:t>
                      </a:r>
                      <a:r>
                        <a:rPr kumimoji="0" lang="en-US" sz="2000" b="0" i="0" u="none" strike="noStrike" cap="none" normalizeH="0" baseline="0" dirty="0" err="1">
                          <a:ln>
                            <a:noFill/>
                          </a:ln>
                          <a:solidFill>
                            <a:schemeClr val="tx1"/>
                          </a:solidFill>
                          <a:effectLst/>
                          <a:latin typeface="Times New Roman" pitchFamily="18" charset="0"/>
                        </a:rPr>
                        <a:t>data.csv</a:t>
                      </a:r>
                      <a:r>
                        <a:rPr kumimoji="0" lang="en-US" sz="2000" b="0" i="0" u="none" strike="noStrike" cap="none" normalizeH="0" baseline="0" dirty="0">
                          <a:ln>
                            <a:noFill/>
                          </a:ln>
                          <a:solidFill>
                            <a:schemeClr val="tx1"/>
                          </a:solidFill>
                          <a:effectLst/>
                          <a:latin typeface="Times New Roman" pitchFamily="18" charset="0"/>
                        </a:rPr>
                        <a:t>’ in write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file_handle.write</a:t>
                      </a:r>
                      <a:r>
                        <a:rPr kumimoji="0" lang="en-US" sz="2000" b="0" i="0" u="none" strike="noStrike" cap="none" normalizeH="0" baseline="0" dirty="0">
                          <a:ln>
                            <a:noFill/>
                          </a:ln>
                          <a:solidFill>
                            <a:schemeClr val="tx1"/>
                          </a:solidFill>
                          <a:effectLst/>
                          <a:latin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Write string S to a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5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content = </a:t>
                      </a:r>
                      <a:r>
                        <a:rPr kumimoji="0" lang="en-US" sz="2000" b="0" i="0" u="none" strike="noStrike" cap="none" normalizeH="0" baseline="0" dirty="0" err="1">
                          <a:ln>
                            <a:noFill/>
                          </a:ln>
                          <a:solidFill>
                            <a:schemeClr val="tx1"/>
                          </a:solidFill>
                          <a:effectLst/>
                          <a:latin typeface="Times New Roman" pitchFamily="18" charset="0"/>
                        </a:rPr>
                        <a:t>file_handle.writelines</a:t>
                      </a:r>
                      <a:r>
                        <a:rPr kumimoji="0" lang="en-US" sz="2000" b="0" i="0" u="none" strike="noStrike" cap="none" normalizeH="0" baseline="0" dirty="0">
                          <a:ln>
                            <a:noFill/>
                          </a:ln>
                          <a:solidFill>
                            <a:schemeClr val="tx1"/>
                          </a:solidFill>
                          <a:effectLst/>
                          <a:latin typeface="Times New Roman" pitchFamily="18"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Write the strings in the list L to a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9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err="1">
                          <a:ln>
                            <a:noFill/>
                          </a:ln>
                          <a:solidFill>
                            <a:schemeClr val="tx1"/>
                          </a:solidFill>
                          <a:effectLst/>
                          <a:latin typeface="Times New Roman" pitchFamily="18" charset="0"/>
                        </a:rPr>
                        <a:t>file_handle.close</a:t>
                      </a:r>
                      <a:r>
                        <a:rPr kumimoji="0" lang="en-US" sz="2000" b="0" i="0" u="none" strike="noStrike" cap="none" normalizeH="0" baseline="0" dirty="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Times New Roman" pitchFamily="18" charset="0"/>
                        </a:rPr>
                        <a:t>Close the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4605917"/>
                  </a:ext>
                </a:extLst>
              </a:tr>
            </a:tbl>
          </a:graphicData>
        </a:graphic>
      </p:graphicFrame>
    </p:spTree>
    <p:extLst>
      <p:ext uri="{BB962C8B-B14F-4D97-AF65-F5344CB8AC3E}">
        <p14:creationId xmlns:p14="http://schemas.microsoft.com/office/powerpoint/2010/main" val="350116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Writing to a file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4294967295"/>
          </p:nvPr>
        </p:nvSpPr>
        <p:spPr>
          <a:xfrm>
            <a:off x="9448800" y="6356350"/>
            <a:ext cx="2743200" cy="365125"/>
          </a:xfrm>
        </p:spPr>
        <p:txBody>
          <a:bodyPr/>
          <a:lstStyle/>
          <a:p>
            <a:pPr>
              <a:defRPr/>
            </a:pPr>
            <a:fld id="{3464530E-D695-45C9-AFB6-E411BBE0972A}" type="slidenum">
              <a:rPr lang="en-US" smtClean="0"/>
              <a:pPr>
                <a:defRPr/>
              </a:pPr>
              <a:t>9</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595427" y="1500349"/>
            <a:ext cx="11349646" cy="1631216"/>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other.csv</a:t>
            </a:r>
            <a:r>
              <a:rPr lang="en-US" b="1" dirty="0">
                <a:latin typeface="Andale Mono" panose="020B0509000000000004" pitchFamily="49" charset="0"/>
              </a:rPr>
              <a:t>', 'w')</a:t>
            </a:r>
          </a:p>
          <a:p>
            <a:r>
              <a:rPr lang="en-US" b="1" dirty="0">
                <a:latin typeface="Andale Mono" panose="020B0509000000000004" pitchFamily="49" charset="0"/>
              </a:rPr>
              <a:t>list_1 = ('banana', 'carrot', 'avocado', 'orange', 'grapefruit')</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writelist</a:t>
            </a:r>
            <a:r>
              <a:rPr lang="en-US" b="1" dirty="0">
                <a:latin typeface="Andale Mono" panose="020B0509000000000004" pitchFamily="49" charset="0"/>
              </a:rPr>
              <a:t>(list_1)</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sp>
        <p:nvSpPr>
          <p:cNvPr id="6" name="TextBox 5">
            <a:extLst>
              <a:ext uri="{FF2B5EF4-FFF2-40B4-BE49-F238E27FC236}">
                <a16:creationId xmlns:a16="http://schemas.microsoft.com/office/drawing/2014/main" id="{A59AABCE-FE6D-794E-96AF-E0945E092D83}"/>
              </a:ext>
            </a:extLst>
          </p:cNvPr>
          <p:cNvSpPr txBox="1"/>
          <p:nvPr/>
        </p:nvSpPr>
        <p:spPr>
          <a:xfrm>
            <a:off x="595427" y="3928349"/>
            <a:ext cx="11349646" cy="1938992"/>
          </a:xfrm>
          <a:prstGeom prst="rect">
            <a:avLst/>
          </a:prstGeom>
          <a:solidFill>
            <a:schemeClr val="bg1">
              <a:lumMod val="95000"/>
            </a:schemeClr>
          </a:solidFill>
        </p:spPr>
        <p:txBody>
          <a:bodyPr wrap="square" rtlCol="0">
            <a:spAutoFit/>
          </a:bodyPr>
          <a:lstStyle/>
          <a:p>
            <a:r>
              <a:rPr lang="en-US" b="1" dirty="0" err="1">
                <a:latin typeface="Andale Mono" panose="020B0509000000000004" pitchFamily="49" charset="0"/>
              </a:rPr>
              <a:t>file_handler</a:t>
            </a:r>
            <a:r>
              <a:rPr lang="en-US" b="1" dirty="0">
                <a:solidFill>
                  <a:srgbClr val="FF0000"/>
                </a:solidFill>
                <a:latin typeface="Andale Mono" panose="020B0509000000000004" pitchFamily="49" charset="0"/>
              </a:rPr>
              <a:t> </a:t>
            </a:r>
            <a:r>
              <a:rPr lang="en-US" b="1" dirty="0">
                <a:latin typeface="Andale Mono" panose="020B0509000000000004" pitchFamily="49" charset="0"/>
              </a:rPr>
              <a:t>= </a:t>
            </a:r>
            <a:r>
              <a:rPr lang="en-US" b="1" dirty="0">
                <a:solidFill>
                  <a:srgbClr val="FF0000"/>
                </a:solidFill>
                <a:latin typeface="Andale Mono" panose="020B0509000000000004" pitchFamily="49" charset="0"/>
              </a:rPr>
              <a:t>open</a:t>
            </a:r>
            <a:r>
              <a:rPr lang="en-US" b="1" dirty="0">
                <a:latin typeface="Andale Mono" panose="020B0509000000000004" pitchFamily="49" charset="0"/>
              </a:rPr>
              <a:t>('</a:t>
            </a:r>
            <a:r>
              <a:rPr lang="en-US" b="1" dirty="0" err="1">
                <a:latin typeface="Andale Mono" panose="020B0509000000000004" pitchFamily="49" charset="0"/>
              </a:rPr>
              <a:t>other.csv</a:t>
            </a:r>
            <a:r>
              <a:rPr lang="en-US" b="1" dirty="0">
                <a:latin typeface="Andale Mono" panose="020B0509000000000004" pitchFamily="49" charset="0"/>
              </a:rPr>
              <a:t>', 'w')</a:t>
            </a:r>
          </a:p>
          <a:p>
            <a:r>
              <a:rPr lang="en-US" b="1" dirty="0">
                <a:latin typeface="Andale Mono" panose="020B0509000000000004" pitchFamily="49" charset="0"/>
              </a:rPr>
              <a:t>list_1 = ('banana', 'carrot', 'avocado', 'orange', 'grapefruit’)</a:t>
            </a:r>
          </a:p>
          <a:p>
            <a:r>
              <a:rPr lang="en-US" b="1" dirty="0">
                <a:solidFill>
                  <a:srgbClr val="FF0000"/>
                </a:solidFill>
                <a:latin typeface="Andale Mono" panose="020B0509000000000004" pitchFamily="49" charset="0"/>
              </a:rPr>
              <a:t>for</a:t>
            </a:r>
            <a:r>
              <a:rPr lang="en-US" b="1" dirty="0">
                <a:latin typeface="Andale Mono" panose="020B0509000000000004" pitchFamily="49" charset="0"/>
              </a:rPr>
              <a:t> item </a:t>
            </a:r>
            <a:r>
              <a:rPr lang="en-US" b="1" dirty="0">
                <a:solidFill>
                  <a:srgbClr val="FF0000"/>
                </a:solidFill>
                <a:latin typeface="Andale Mono" panose="020B0509000000000004" pitchFamily="49" charset="0"/>
              </a:rPr>
              <a:t>in</a:t>
            </a:r>
            <a:r>
              <a:rPr lang="en-US" b="1" dirty="0">
                <a:latin typeface="Andale Mono" panose="020B0509000000000004" pitchFamily="49" charset="0"/>
              </a:rPr>
              <a:t> list_1:</a:t>
            </a:r>
          </a:p>
          <a:p>
            <a:r>
              <a:rPr lang="en-US" b="1" dirty="0">
                <a:latin typeface="Andale Mono" panose="020B0509000000000004" pitchFamily="49" charset="0"/>
              </a:rPr>
              <a:t>   </a:t>
            </a:r>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write</a:t>
            </a:r>
            <a:r>
              <a:rPr lang="en-US" b="1" dirty="0">
                <a:latin typeface="Andale Mono" panose="020B0509000000000004" pitchFamily="49" charset="0"/>
              </a:rPr>
              <a:t>(item + '\n')</a:t>
            </a:r>
          </a:p>
          <a:p>
            <a:r>
              <a:rPr lang="en-US" b="1" dirty="0" err="1">
                <a:latin typeface="Andale Mono" panose="020B0509000000000004" pitchFamily="49" charset="0"/>
              </a:rPr>
              <a:t>file_handler</a:t>
            </a:r>
            <a:r>
              <a:rPr lang="en-US" b="1" dirty="0" err="1">
                <a:solidFill>
                  <a:srgbClr val="FF0000"/>
                </a:solidFill>
                <a:latin typeface="Andale Mono" panose="020B0509000000000004" pitchFamily="49" charset="0"/>
              </a:rPr>
              <a:t>.close</a:t>
            </a:r>
            <a:r>
              <a:rPr lang="en-US" b="1" dirty="0">
                <a:latin typeface="Andale Mono" panose="020B0509000000000004" pitchFamily="49" charset="0"/>
              </a:rPr>
              <a:t>()</a:t>
            </a:r>
          </a:p>
          <a:p>
            <a:endParaRPr lang="en-US" b="1" dirty="0">
              <a:latin typeface="Andale Mono" panose="020B0509000000000004" pitchFamily="49" charset="0"/>
            </a:endParaRPr>
          </a:p>
        </p:txBody>
      </p:sp>
    </p:spTree>
    <p:extLst>
      <p:ext uri="{BB962C8B-B14F-4D97-AF65-F5344CB8AC3E}">
        <p14:creationId xmlns:p14="http://schemas.microsoft.com/office/powerpoint/2010/main" val="4154420110"/>
      </p:ext>
    </p:extLst>
  </p:cSld>
  <p:clrMapOvr>
    <a:masterClrMapping/>
  </p:clrMapOvr>
</p:sld>
</file>

<file path=ppt/theme/theme1.xml><?xml version="1.0" encoding="utf-8"?>
<a:theme xmlns:a="http://schemas.openxmlformats.org/drawingml/2006/main" name="NAU">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20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triangle"/>
        </a:ln>
        <a:effectLst/>
      </a:spPr>
      <a:body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AU" id="{4FA46EE1-9A70-3F4D-A76F-3903DCCF8AED}" vid="{E49527F7-84CE-5A4B-A37A-868CC1514414}"/>
    </a:ext>
  </a:extLst>
</a:theme>
</file>

<file path=ppt/theme/theme2.xml><?xml version="1.0" encoding="utf-8"?>
<a:theme xmlns:a="http://schemas.openxmlformats.org/drawingml/2006/main" name="1_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NAU</Template>
  <TotalTime>2463</TotalTime>
  <Words>1282</Words>
  <Application>Microsoft Macintosh PowerPoint</Application>
  <PresentationFormat>Widescreen</PresentationFormat>
  <Paragraphs>261</Paragraphs>
  <Slides>25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Andale Mono</vt:lpstr>
      <vt:lpstr>Arial</vt:lpstr>
      <vt:lpstr>Arial Hebrew Scholar</vt:lpstr>
      <vt:lpstr>Calibri</vt:lpstr>
      <vt:lpstr>Rial</vt:lpstr>
      <vt:lpstr>Times New Roman</vt:lpstr>
      <vt:lpstr>NAU</vt:lpstr>
      <vt:lpstr>1_Dark-Blue-Vertical-PPT-Template</vt:lpstr>
      <vt:lpstr>INF502</vt:lpstr>
      <vt:lpstr>Previously…</vt:lpstr>
      <vt:lpstr>From Now On</vt:lpstr>
      <vt:lpstr>Dealing with Files</vt:lpstr>
      <vt:lpstr>Reading from a file</vt:lpstr>
      <vt:lpstr>Reading from a file</vt:lpstr>
      <vt:lpstr>Reading from a file</vt:lpstr>
      <vt:lpstr>Writing to a file</vt:lpstr>
      <vt:lpstr>Writing to a file</vt:lpstr>
      <vt:lpstr>File Open Modes</vt:lpstr>
      <vt:lpstr>Hands On: 10 minutes</vt:lpstr>
      <vt:lpstr>Erros And Exceptions</vt:lpstr>
      <vt:lpstr>Errors And Exceptions</vt:lpstr>
      <vt:lpstr>Exception Hunting</vt:lpstr>
      <vt:lpstr>Exception Hunting</vt:lpstr>
      <vt:lpstr>Exception Hunting</vt:lpstr>
      <vt:lpstr>Raising exceptions</vt:lpstr>
      <vt:lpstr>HANDS ON!</vt:lpstr>
      <vt:lpstr>Some Python Modules</vt:lpstr>
      <vt:lpstr>Some Python Modules</vt:lpstr>
      <vt:lpstr>MATH module</vt:lpstr>
      <vt:lpstr>Sys module</vt:lpstr>
      <vt:lpstr>Sys module</vt:lpstr>
      <vt:lpstr>OS module</vt:lpstr>
      <vt:lpstr>OS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INF502</dc:title>
  <dc:creator>Igor F Steinmacher</dc:creator>
  <cp:lastModifiedBy>Igor F Steinmacher</cp:lastModifiedBy>
  <cp:revision>26</cp:revision>
  <dcterms:created xsi:type="dcterms:W3CDTF">2019-09-16T00:55:31Z</dcterms:created>
  <dcterms:modified xsi:type="dcterms:W3CDTF">2019-09-26T04:10:08Z</dcterms:modified>
</cp:coreProperties>
</file>