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B15D6D-E8A5-4DF5-9746-C83AF1079DD3}">
  <a:tblStyle styleId="{C7B15D6D-E8A5-4DF5-9746-C83AF1079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842ee022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842ee022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b70079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b70079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7fe5608a5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7fe5608a5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842ee022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842ee022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7fe5608a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7fe5608a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fe5608a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7fe5608a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08022b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808022b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81fe5b0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81fe5b0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1fe5b0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81fe5b0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c9a2e4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c9a2e4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7fe5608a5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7fe5608a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fc23e3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7fc23e3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d09a99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d09a99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온실가스 배출량이 종속변수면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독립변수들이 특정 값을 가질때 특정량의 온실가스가 나온다, 하는걸 알기 위한건데, 에너지원별 소비량을 독립변수로 넣으면 에너지 100프로 소비량 중에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에너지원별 사용비율이 달라지면 온실가스 발생량이 몇 퍼센트 줄어들고 늘어나는지 알 수 있겠지.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근데 이건 에너지원별 단위량당 온실가스 발생량 알면 산수로도 계산 가능한거 아닌가? 석탄 1톤이 발생시키는 온실가스량은 정해져 있을거아냐. 왜냐면 석탄 안에 들어있는 탄소 양은 정해져 있으니까.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그럼 퍼센테지로 하지말고 소비량으로 하는게 낫지. 종속변수도 실제 발생하는 온실가스 배출량으로 나올거니까.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0.jpg"/><Relationship Id="rId5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ourworldindata.org/greenhouse-gas-emissions" TargetMode="External"/><Relationship Id="rId6" Type="http://schemas.openxmlformats.org/officeDocument/2006/relationships/hyperlink" Target="https://data.kma.go.kr/stcs/grnd/grndRnList.d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jp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1.jpg"/><Relationship Id="rId5" Type="http://schemas.openxmlformats.org/officeDocument/2006/relationships/image" Target="../media/image33.jp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esis.net/" TargetMode="External"/><Relationship Id="rId4" Type="http://schemas.openxmlformats.org/officeDocument/2006/relationships/hyperlink" Target="https://stat.molit.go.kr/portal/cate/statMetaView.do?hRsId=58&amp;hFormId=1244&amp;hSelectId=1244&amp;sStyleNum=562&amp;sStart=2023&amp;sEnd=2023&amp;hPoint=00&amp;hAppr=1&amp;oFileName=&amp;rFileName=&amp;midpath=" TargetMode="External"/><Relationship Id="rId5" Type="http://schemas.openxmlformats.org/officeDocument/2006/relationships/hyperlink" Target="https://stat.molit.go.kr/portal/cate/statMetaView.do?hRsId=58&amp;hFormId=1244&amp;hSelectId=1244&amp;sStyleNum=562&amp;sStart=2023&amp;sEnd=2023&amp;hPoint=00&amp;hAppr=1&amp;oFileName=&amp;rFileName=&amp;midpath=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55325" y="1330125"/>
            <a:ext cx="8029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</a:rPr>
              <a:t>에너지 사용 환경 분석을 통한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</a:rPr>
              <a:t>미래 에너지와 환경 변화 예측 서비스</a:t>
            </a:r>
            <a:endParaRPr b="1" sz="3600">
              <a:solidFill>
                <a:schemeClr val="accent1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229625" y="4094350"/>
            <a:ext cx="2680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D9EEB"/>
                </a:solidFill>
              </a:rPr>
              <a:t>Team4K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김명진 김성훈 김민준 김유나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4600" y="121750"/>
            <a:ext cx="1033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2024.06.26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4535825" y="4068275"/>
            <a:ext cx="4231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소비량 변화</a:t>
            </a:r>
            <a:r>
              <a:rPr b="1" lang="ko" sz="1000">
                <a:solidFill>
                  <a:schemeClr val="dk1"/>
                </a:solidFill>
              </a:rPr>
              <a:t>와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온실 가스 배출량</a:t>
            </a:r>
            <a:r>
              <a:rPr b="1" lang="ko" sz="1000">
                <a:solidFill>
                  <a:schemeClr val="dk1"/>
                </a:solidFill>
              </a:rPr>
              <a:t>의 관계 분석을 통해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효율 향상 및 향후 온실가스 배출량</a:t>
            </a:r>
            <a:r>
              <a:rPr b="1" lang="ko" sz="1000">
                <a:solidFill>
                  <a:schemeClr val="dk1"/>
                </a:solidFill>
                <a:highlight>
                  <a:schemeClr val="lt1"/>
                </a:highlight>
              </a:rPr>
              <a:t>을 예측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0" y="1245083"/>
            <a:ext cx="3677198" cy="6504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70" name="Google Shape;270;p22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2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2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2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1126775" y="684000"/>
            <a:ext cx="322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에너지별 소비량과 온실가스 배출량의 관계성 분석/예측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7327450" y="4862400"/>
            <a:ext cx="1660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</a:t>
            </a:r>
            <a:r>
              <a:rPr lang="ko" sz="400">
                <a:solidFill>
                  <a:srgbClr val="666666"/>
                </a:solidFill>
              </a:rPr>
              <a:t>https://tips.energy.or.kr/statistics/statistics_view0205.do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 : </a:t>
            </a:r>
            <a:r>
              <a:rPr lang="ko" sz="400">
                <a:solidFill>
                  <a:srgbClr val="666666"/>
                </a:solidFill>
              </a:rPr>
              <a:t>https://www.index.go.kr/unify/idx-info.do?idxCd=4288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4862538" y="1714863"/>
            <a:ext cx="38043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1.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에너지 소비량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온실가스 배출량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 등을 결측값을 처리하고 이상치를 제거하는 등의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전처리 작업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을 해준다.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2. 온실가스를 종속 변수로 설정하고,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단계적 선택법</a:t>
            </a:r>
            <a:r>
              <a:rPr lang="ko" sz="900">
                <a:solidFill>
                  <a:srgbClr val="434343"/>
                </a:solidFill>
              </a:rPr>
              <a:t>을 사용하여 유의미한 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최적의 독립 변수</a:t>
            </a:r>
            <a:r>
              <a:rPr lang="ko" sz="900">
                <a:solidFill>
                  <a:srgbClr val="434343"/>
                </a:solidFill>
              </a:rPr>
              <a:t>를 선택한다. 그 후,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다중선형회귀모델</a:t>
            </a:r>
            <a:r>
              <a:rPr lang="ko" sz="900">
                <a:solidFill>
                  <a:srgbClr val="434343"/>
                </a:solidFill>
              </a:rPr>
              <a:t>을 구축하고 훈련시킨다.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3. ‘2’에서 구축한 모델을 활용하여 향후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에너지별 소비량의 변화</a:t>
            </a:r>
            <a:r>
              <a:rPr lang="ko" sz="900">
                <a:solidFill>
                  <a:srgbClr val="434343"/>
                </a:solidFill>
              </a:rPr>
              <a:t>에 따른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온실가스 배출량의 변화</a:t>
            </a:r>
            <a:r>
              <a:rPr lang="ko" sz="900">
                <a:solidFill>
                  <a:srgbClr val="434343"/>
                </a:solidFill>
              </a:rPr>
              <a:t>를 예측한다.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4. 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‘3’에서 도출된 예측값</a:t>
            </a:r>
            <a:r>
              <a:rPr lang="ko" sz="900">
                <a:solidFill>
                  <a:schemeClr val="dk1"/>
                </a:solidFill>
              </a:rPr>
              <a:t>을 시각화한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그래프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로 </a:t>
            </a:r>
            <a:r>
              <a:rPr lang="ko" sz="900">
                <a:solidFill>
                  <a:schemeClr val="dk1"/>
                </a:solidFill>
              </a:rPr>
              <a:t>화면에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렌더링</a:t>
            </a:r>
            <a:r>
              <a:rPr lang="ko" sz="900">
                <a:solidFill>
                  <a:schemeClr val="dk1"/>
                </a:solidFill>
              </a:rPr>
              <a:t>한다.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5. 사용자는 이러한 예측값을 가지고 환경 관련 다가오게 될 규제나 제재에 대해 준비를 하고, 비용을 좀 더 효율적으로 다룰 수 있다.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75" y="2942813"/>
            <a:ext cx="3693575" cy="1544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87" y="1245087"/>
            <a:ext cx="3693574" cy="151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7" name="Google Shape;287;p22"/>
          <p:cNvSpPr/>
          <p:nvPr/>
        </p:nvSpPr>
        <p:spPr>
          <a:xfrm>
            <a:off x="4804763" y="565650"/>
            <a:ext cx="3693600" cy="975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사용량 통계</a:t>
            </a:r>
            <a:r>
              <a:rPr lang="ko" sz="800"/>
              <a:t>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산업부문 에너지 사용 및 온실가스 배출량 통계(한국에너지공단)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온실가스배출량(국가발전지표)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사용 및 온실가스 배출량(한국에너지공단)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에너지진단통계(한국에너지공단)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산업 활동, 기후 조건(등의 변수들)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23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3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3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3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3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895350" y="1602075"/>
            <a:ext cx="35715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1. 상기의 데이터들을 로컬에 가져와 분석한다.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2. 온실가스 배출 변화량에 따라 변하는 환경적인 요인들을 독립변수로 두고 강수량, 역대 가뭄 지수를 종속변수로 두어 다중회귀분석을 시행하여 총 2개의 회귀모델을 구축한다.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3. ‘2’의 모델을 단계적 선택법등의 방법으로 p-value가 0.05미만이 될 때 까지 성능을 개선한다.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 ‘3’의 </a:t>
            </a:r>
            <a:r>
              <a:rPr lang="ko" sz="900"/>
              <a:t>개선된 모델을 이용하여 온실가스 배출 변화량에 따른 강수량 및 가뭄 지수 데이터를 예측한다.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5. 모델을 통해 얻은 예측 값을 시각화하여 화면에 렌더링 해주고 웹 사용자들에게 정보를 제공한다.</a:t>
            </a:r>
            <a:endParaRPr sz="900"/>
          </a:p>
        </p:txBody>
      </p:sp>
      <p:sp>
        <p:nvSpPr>
          <p:cNvPr id="305" name="Google Shape;305;p23"/>
          <p:cNvSpPr txBox="1"/>
          <p:nvPr/>
        </p:nvSpPr>
        <p:spPr>
          <a:xfrm>
            <a:off x="4316950" y="4068277"/>
            <a:ext cx="46692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전 세계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온실가스 배출량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 변화로 인한 기후변화</a:t>
            </a:r>
            <a:r>
              <a:rPr b="1" lang="ko" sz="1000">
                <a:solidFill>
                  <a:schemeClr val="dk1"/>
                </a:solidFill>
              </a:rPr>
              <a:t>를</a:t>
            </a:r>
            <a:r>
              <a:rPr b="1" lang="ko" sz="1000">
                <a:solidFill>
                  <a:schemeClr val="dk1"/>
                </a:solidFill>
              </a:rPr>
              <a:t> 분석하고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기후변화에 따른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강수량 및 가뭄지수</a:t>
            </a:r>
            <a:r>
              <a:rPr b="1" lang="ko" sz="1000">
                <a:solidFill>
                  <a:schemeClr val="dk1"/>
                </a:solidFill>
              </a:rPr>
              <a:t>와의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상관관계를 모델링하여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미래 기후의 양극화</a:t>
            </a:r>
            <a:r>
              <a:rPr b="1" lang="ko" sz="1000">
                <a:solidFill>
                  <a:schemeClr val="dk1"/>
                </a:solidFill>
              </a:rPr>
              <a:t>를 예측함.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1126775" y="684000"/>
            <a:ext cx="3571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온실가스 배출량 변화에 따른 미래 기후 양극화 예측</a:t>
            </a:r>
            <a:endParaRPr sz="900">
              <a:solidFill>
                <a:srgbClr val="666666"/>
              </a:solidFill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87" y="1224925"/>
            <a:ext cx="3031850" cy="182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" name="Google Shape;3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163" y="3146225"/>
            <a:ext cx="3066976" cy="147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9" name="Google Shape;309;p23"/>
          <p:cNvSpPr/>
          <p:nvPr/>
        </p:nvSpPr>
        <p:spPr>
          <a:xfrm>
            <a:off x="4895350" y="512350"/>
            <a:ext cx="3512400" cy="1234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World greenhouse gas emissions (OWID)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각 지역별 역대 강수량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각 지역별 역대 지표면 온도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각 지역별 역대 풍속,풍향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각 지역별 역대 가뭄 지수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우리나라 주변 해양별 역대 해수면 수온(기상청)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이외의 각 지역별 현지기압, 해면기압, 습도 등 방재기상관측 데이터 (기상청)</a:t>
            </a:r>
            <a:endParaRPr sz="800"/>
          </a:p>
        </p:txBody>
      </p:sp>
      <p:sp>
        <p:nvSpPr>
          <p:cNvPr id="310" name="Google Shape;310;p23"/>
          <p:cNvSpPr txBox="1"/>
          <p:nvPr/>
        </p:nvSpPr>
        <p:spPr>
          <a:xfrm>
            <a:off x="7327450" y="4862400"/>
            <a:ext cx="1660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</a:t>
            </a:r>
            <a:r>
              <a:rPr lang="ko" sz="400" u="sng">
                <a:solidFill>
                  <a:schemeClr val="hlink"/>
                </a:solidFill>
                <a:hlinkClick r:id="rId5"/>
              </a:rPr>
              <a:t>https://ourworldindata.org/greenhouse-gas-emissions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 : </a:t>
            </a:r>
            <a:r>
              <a:rPr lang="ko" sz="400" u="sng">
                <a:solidFill>
                  <a:schemeClr val="hlink"/>
                </a:solidFill>
                <a:hlinkClick r:id="rId6"/>
              </a:rPr>
              <a:t>https://data.kma.go.kr/stcs/grnd/grndRnList.do</a:t>
            </a:r>
            <a:endParaRPr sz="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lt;svg xmlns=&quot;http://www.w3.org/2000/svg&quot; height=&quot;48px&quot; viewBox=&quot;0 -960 960 960&quot; width=&quot;48px&quot; fill=&quot;#999999&quot;&gt;&lt;path d=&quot;M480-80q-83 0-156-31.5T197-197q-54-54-85.5-127T80-480q0-83 31.5-156T197-763q54-54 127-85.5T480-880q83 0 156 31.5T763-763q54 54 85.5 127T880-480q0 83-31.5 156T763-197q-54 54-127 85.5T480-80Zm-43-61v-82q-35 0-59-26t-24-61v-44L149-559q-5 20-7 39.5t-2 39.5q0 130 84.5 227T437-141Zm294-108q22-24 38.5-51t28-56.5q11.5-29.5 17-60.5t5.5-63q0-106-58-192.5T607-799v18q0 35-24 61t-59 26h-87v87q0 17-13.5 28T393-568h-83v88h258q17 0 28 13t11 30v127h43q29 0 51 17t30 44Z&quot;/&gt;&lt;/svg&gt;"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838" y="18401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B7B7B7&quot;&gt;&lt;path d=&quot;M270-362v-45H160v-60h220v-105H191q-12 0-21.5-9t-9.5-22v-164q0-13 9-21.5t21-8.5h80v-45h60v45h110v60H220v105h189q13 0 22 8.5t9 22.5v164q0 12-8.5 21t-21.5 9h-80v45h-60Zm288 240L388-292l42-42 128 128 240-240 42 42-282 282Z&quot;/&gt;&lt;/svg&gt;" id="316" name="Google Shape;3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00" y="184993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5985E1&quot;&gt;&lt;path d=&quot;M270-362v-45H160v-60h220v-105H191q-12 0-21.5-9t-9.5-22v-164q0-13 9-21.5t21-8.5h80v-45h60v45h110v60H220v105h189q13 0 22 8.5t9 22.5v164q0 12-8.5 21t-21.5 9h-80v45h-60Zm288 240L388-292l42-42 128 128 240-240 42 42-282 282Z&quot;/&gt;&lt;/svg&gt;" id="317" name="Google Shape;3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600" y="1821950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4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4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4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4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4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04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087900" y="552400"/>
            <a:ext cx="11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기대효과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27" name="Google Shape;327;p24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736875" y="3025125"/>
            <a:ext cx="2193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배터리 재활용 효율과 잔존가치 상승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2748712" y="3025125"/>
            <a:ext cx="1601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효율적인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비용 집행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4574287" y="3025125"/>
            <a:ext cx="1601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기후변화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대비(?)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6399862" y="3025125"/>
            <a:ext cx="1601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환경보호에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기여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6636650" y="347100"/>
            <a:ext cx="188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00FF"/>
                </a:solidFill>
              </a:rPr>
              <a:t>수정필요</a:t>
            </a:r>
            <a:endParaRPr b="1" sz="3000">
              <a:solidFill>
                <a:srgbClr val="FF00FF"/>
              </a:solidFill>
            </a:endParaRPr>
          </a:p>
        </p:txBody>
      </p:sp>
      <p:pic>
        <p:nvPicPr>
          <p:cNvPr descr="&lt;svg xmlns=&quot;http://www.w3.org/2000/svg&quot; height=&quot;48px&quot; viewBox=&quot;0 -960 960 960&quot; width=&quot;48px&quot; fill=&quot;#5985E1&quot;&gt;&lt;path d=&quot;M480-80q-83 0-156-31.5T197-197q-54-54-85.5-127T80-480q0-83 31.5-156T197-763q54-54 127-85.5T480-880q83 0 156 31.5T763-763q54 54 85.5 127T880-480q0 83-31.5 156T763-197q-54 54-127 85.5T480-80Zm-43-61v-82q-35 0-59-26t-24-61v-44L149-559q-5 20-7 39.5t-2 39.5q0 130 84.5 227T437-141Zm294-108q22-24 38.5-51t28-56.5q11.5-29.5 17-60.5t5.5-63q0-106-58-192.5T607-799v18q0 35-24 61t-59 26h-87v87q0 17-13.5 28T393-568h-83v88h258q17 0 28 13t11 30v127h43q29 0 51 17t30 44Z&quot;/&gt;&lt;/svg&gt;" id="335" name="Google Shape;3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313" y="18037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999999&quot;&gt;&lt;path d=&quot;M440-366q-14.45 0-24.23-9.77Q406-385.55 406-400v-160q0-14.45 9.77-24.22Q425.55-594 440-594h120q14.45 0 24.22 9.78Q594-574.45 594-560v160q0 14.45-9.78 24.23Q574.45-366 560-366H440Zm14-48h92v-132h-92v132Zm-294 48q-14.45 0-24.23-9.77Q126-385.55 126-400v-160q0-14.45 9.77-24.22Q145.55-594 160-594h120q14.45 0 24.23 9.78Q314-574.45 314-560v34h-48v-20h-92v132h92v-20h48v33.68q0 14.32-9.77 24.32-9.78 10-24.23 10H160Zm526 120v-94q0-14.45 9.78-24.23Q705.55-374 720-374h86v-52H686v-48h134q14.45 0 24.22 9.77Q854-454.45 854-440v60q0 14.45-9.78 24.23Q834.45-346 820-346h-86v52h120v48H686Z&quot;/&gt;&lt;/svg&gt;" id="336" name="Google Shape;33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4550" y="18027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5985E1&quot;&gt;&lt;path d=&quot;M440-366q-14.45 0-24.23-9.77Q406-385.55 406-400v-160q0-14.45 9.77-24.22Q425.55-594 440-594h120q14.45 0 24.22 9.78Q594-574.45 594-560v160q0 14.45-9.78 24.23Q574.45-366 560-366H440Zm14-48h92v-132h-92v132Zm-294 48q-14.45 0-24.23-9.77Q126-385.55 126-400v-160q0-14.45 9.77-24.22Q145.55-594 160-594h120q14.45 0 24.23 9.78Q314-574.45 314-560v34h-48v-20h-92v132h92v-20h48v33.68q0 14.32-9.77 24.32-9.78 10-24.23 10H160Zm526 120v-94q0-14.45 9.78-24.23Q705.55-374 720-374h86v-52H686v-48h134q14.45 0 24.22 9.77Q854-454.45 854-440v60q0 14.45-9.78 24.23Q834.45-346 820-346h-86v52h120v48H686Z&quot;/&gt;&lt;/svg&gt;" id="337" name="Google Shape;33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100" y="17767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999999&quot;&gt;&lt;path d=&quot;M200-364v54q0 12.75-8.62 21.37Q182.75-280 170-280h-20q-12.75 0-21.37-8.63Q120-297.25 120-310v-324l85-256q3-14 15.4-22t27.6-8h464q15.2 0 27.6 8 12.4 8 15.4 22l85 256v324q0 12.75-8.62 21.37Q822.75-280 810-280h-21q-12.75 0-21.37-8.63Q759-297.25 759-310v-54H200Zm3-330h554l-55-166H258l-55 166Zm-23 60v210-210Zm105.76 160q23.24 0 38.74-15.75Q340-505.5 340-528q0-23.33-15.75-39.67Q308.5-584 286-584q-23.33 0-39.67 16.26Q230-551.47 230-528.24q0 23.24 16.26 38.74 16.27 15.5 39.5 15.5ZM675-474q23.33 0 39.67-15.75Q731-505.5 731-528q0-23.33-16.26-39.67Q698.47-584 675.24-584q-23.24 0-38.74 16.26-15.5 16.27-15.5 39.5 0 23.24 15.75 38.74Q652.5-474 675-474ZM516-40 292-158h148v-76l228 114H516v80ZM180-424h600v-210H180v210Z&quot;/&gt;&lt;/svg&gt;" id="338" name="Google Shape;33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588" y="18587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5985E1&quot;&gt;&lt;path d=&quot;M200-364v54q0 12.75-8.62 21.37Q182.75-280 170-280h-20q-12.75 0-21.37-8.63Q120-297.25 120-310v-324l85-256q3-14 15.4-22t27.6-8h464q15.2 0 27.6 8 12.4 8 15.4 22l85 256v324q0 12.75-8.62 21.37Q822.75-280 810-280h-21q-12.75 0-21.37-8.63Q759-297.25 759-310v-54H200Zm3-330h554l-55-166H258l-55 166Zm-23 60v210-210Zm105.76 160q23.24 0 38.74-15.75Q340-505.5 340-528q0-23.33-15.75-39.67Q308.5-584 286-584q-23.33 0-39.67 16.26Q230-551.47 230-528.24q0 23.24 16.26 38.74 16.27 15.5 39.5 15.5ZM675-474q23.33 0 39.67-15.75Q731-505.5 731-528q0-23.33-16.26-39.67Q698.47-584 675.24-584q-23.24 0-38.74 16.26-15.5 16.27-15.5 39.5 0 23.24 15.75 38.74Q652.5-474 675-474ZM516-40 292-158h148v-76l228 114H516v80ZM180-424h600v-210H180v210Z&quot;/&gt;&lt;/svg&gt;" id="339" name="Google Shape;33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7263" y="18411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4"/>
          <p:cNvSpPr/>
          <p:nvPr/>
        </p:nvSpPr>
        <p:spPr>
          <a:xfrm rot="2382514">
            <a:off x="6043726" y="779183"/>
            <a:ext cx="499152" cy="13061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 b="10596" l="0" r="13186" t="16870"/>
          <a:stretch/>
        </p:blipFill>
        <p:spPr>
          <a:xfrm>
            <a:off x="3684425" y="736600"/>
            <a:ext cx="3852499" cy="373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5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5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5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05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1087900" y="552400"/>
            <a:ext cx="1239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업무분장표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1888800" y="1740875"/>
            <a:ext cx="597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>
                <a:solidFill>
                  <a:srgbClr val="FF00FF"/>
                </a:solidFill>
              </a:rPr>
              <a:t>수정예정</a:t>
            </a:r>
            <a:endParaRPr b="1" sz="96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26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6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6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6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6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6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6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866825" y="1634925"/>
            <a:ext cx="74064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THANK</a:t>
            </a:r>
            <a:endParaRPr b="1" sz="4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YOU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3445325" y="1444650"/>
            <a:ext cx="2249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감사합니다</a:t>
            </a:r>
            <a:endParaRPr b="1" sz="1200">
              <a:solidFill>
                <a:srgbClr val="999999"/>
              </a:solidFill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3231600" y="4094350"/>
            <a:ext cx="2680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D9EEB"/>
                </a:solidFill>
              </a:rPr>
              <a:t>Team4K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김명진 김성훈 김민준 김유나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434343"/>
                </a:solidFill>
              </a:rPr>
              <a:t>Team4K</a:t>
            </a:r>
            <a:endParaRPr b="1"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54975" y="249688"/>
            <a:ext cx="146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History</a:t>
            </a:r>
            <a:endParaRPr b="1" sz="2400">
              <a:solidFill>
                <a:schemeClr val="dk2"/>
              </a:solidFill>
            </a:endParaRPr>
          </a:p>
        </p:txBody>
      </p:sp>
      <p:graphicFrame>
        <p:nvGraphicFramePr>
          <p:cNvPr id="79" name="Google Shape;79;p14"/>
          <p:cNvGraphicFramePr/>
          <p:nvPr/>
        </p:nvGraphicFramePr>
        <p:xfrm>
          <a:off x="589925" y="87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{C7B15D6D-E8A5-4DF5-9746-C83AF1079DD3}</a:tableStyleId>
              </a:tblPr>
              <a:tblGrid>
                <a:gridCol w="638350"/>
                <a:gridCol w="1098900"/>
                <a:gridCol w="5442500"/>
                <a:gridCol w="861350"/>
              </a:tblGrid>
              <a:tr h="3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날짜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2024.06.25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프로젝트 PPT 초안 작성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기획의도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김유나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개발목표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김성훈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0.0.3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기대효과 및 업무분장표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김유나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0.1.3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0.1.4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김성훈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0.1.5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2024.07.26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핵심기술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2024.07.27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기획의도, 개발목표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160550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5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-357050" y="725199"/>
            <a:ext cx="2926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Index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0567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02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92913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03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88017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04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118450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01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94000" y="3556025"/>
            <a:ext cx="1702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기획의도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위협받는 에너지 안보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증가하는 에너지 사용량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해외의 탄소배출 크레딧 확보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869950" y="3556025"/>
            <a:ext cx="1702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개요 및 개발목표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전기차 배터리 수명 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에너지 수입 예산 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에너지 소비 효율 분석/예측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온실가스와 기후변화 예측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468688" y="3556025"/>
            <a:ext cx="1546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주요특징 및 핵심기술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</a:t>
            </a:r>
            <a:r>
              <a:rPr lang="ko" sz="900">
                <a:solidFill>
                  <a:srgbClr val="999999"/>
                </a:solidFill>
              </a:rPr>
              <a:t>빅데이터 분석 및 예측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069200" y="3556025"/>
            <a:ext cx="16602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기대효과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에너지 안보 확보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에너지 예산안 수립에 도움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46742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05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719600" y="3556025"/>
            <a:ext cx="1546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업무분장표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42850" y="576150"/>
            <a:ext cx="3033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에너지 소비 패턴 분석을 통한 미래 에너지 예측 서비스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1033825" y="684000"/>
            <a:ext cx="2358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국내 에너지 소비량이 증가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93808" y="15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389200" y="371672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e-나라지표</a:t>
            </a:r>
            <a:endParaRPr sz="400">
              <a:solidFill>
                <a:srgbClr val="666666"/>
              </a:solidFill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50" y="2447798"/>
            <a:ext cx="2435401" cy="12672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6"/>
          <p:cNvSpPr txBox="1"/>
          <p:nvPr/>
        </p:nvSpPr>
        <p:spPr>
          <a:xfrm>
            <a:off x="5545788" y="383582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뉴스트리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285275" y="4862400"/>
            <a:ext cx="3695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출처(좌상, 우상) : </a:t>
            </a:r>
            <a:r>
              <a:rPr lang="ko" sz="400">
                <a:solidFill>
                  <a:srgbClr val="666666"/>
                </a:solidFill>
              </a:rPr>
              <a:t>https://www.electimes.com/news/articleView.html?idxno=324052</a:t>
            </a:r>
            <a:r>
              <a:rPr lang="ko" sz="400">
                <a:solidFill>
                  <a:schemeClr val="dk2"/>
                </a:solidFill>
              </a:rPr>
              <a:t>, https://www.opinionnews.co.kr/news/articleView.html?idxno=84300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출처(좌하, 우하) : </a:t>
            </a:r>
            <a:r>
              <a:rPr lang="ko" sz="400">
                <a:solidFill>
                  <a:srgbClr val="666666"/>
                </a:solidFill>
              </a:rPr>
              <a:t>https://www.index.go.kr/unity/potal/main/EachDtlPageDetail.do?idx_cd=2781</a:t>
            </a:r>
            <a:r>
              <a:rPr lang="ko" sz="400">
                <a:solidFill>
                  <a:schemeClr val="dk2"/>
                </a:solidFill>
              </a:rPr>
              <a:t>,https://www.newstree.kr/newsView/ntr202402050014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 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기획의도(1)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540088" y="2136575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전기신문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472288" y="2133350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오피니언 뉴스</a:t>
            </a:r>
            <a:endParaRPr sz="400">
              <a:solidFill>
                <a:srgbClr val="666666"/>
              </a:solidFill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250" y="1251599"/>
            <a:ext cx="2435400" cy="8817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376" y="832750"/>
            <a:ext cx="2899538" cy="13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375" y="2449425"/>
            <a:ext cx="3348324" cy="13864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16"/>
          <p:cNvSpPr txBox="1"/>
          <p:nvPr/>
        </p:nvSpPr>
        <p:spPr>
          <a:xfrm>
            <a:off x="2667775" y="3936450"/>
            <a:ext cx="3804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증가한 전기차 공급, 부족한 발전용량에 더불어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국내 에너지 사용량은 꾸준한 증가추세</a:t>
            </a:r>
            <a:r>
              <a:rPr b="1" lang="ko">
                <a:solidFill>
                  <a:srgbClr val="434343"/>
                </a:solidFill>
              </a:rPr>
              <a:t>”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7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-5400000">
            <a:off x="222750" y="246152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068675" y="684000"/>
            <a:ext cx="2358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위협받는</a:t>
            </a:r>
            <a:r>
              <a:rPr lang="ko" sz="900">
                <a:solidFill>
                  <a:srgbClr val="666666"/>
                </a:solidFill>
              </a:rPr>
              <a:t> 국내</a:t>
            </a:r>
            <a:r>
              <a:rPr lang="ko" sz="900">
                <a:solidFill>
                  <a:srgbClr val="666666"/>
                </a:solidFill>
              </a:rPr>
              <a:t> 에너지 안보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기획의도(2)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1464684" y="1265563"/>
            <a:ext cx="6214630" cy="2527938"/>
            <a:chOff x="1464684" y="1422388"/>
            <a:chExt cx="6214630" cy="2527938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2303838" y="3640725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출처 : KBS</a:t>
              </a:r>
              <a:endParaRPr sz="400">
                <a:solidFill>
                  <a:srgbClr val="666666"/>
                </a:solidFill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5653250" y="3640725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출처: </a:t>
              </a:r>
              <a:r>
                <a:rPr lang="ko" sz="400">
                  <a:solidFill>
                    <a:srgbClr val="666666"/>
                  </a:solidFill>
                </a:rPr>
                <a:t>한국석유공사, 2024</a:t>
              </a:r>
              <a:endParaRPr sz="400">
                <a:solidFill>
                  <a:srgbClr val="666666"/>
                </a:solidFill>
              </a:endParaRPr>
            </a:p>
          </p:txBody>
        </p:sp>
        <p:pic>
          <p:nvPicPr>
            <p:cNvPr id="155" name="Google Shape;15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713" y="1422388"/>
              <a:ext cx="2358602" cy="2220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6" name="Google Shape;15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4684" y="1424462"/>
              <a:ext cx="3371851" cy="22162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57" name="Google Shape;157;p17"/>
          <p:cNvSpPr txBox="1"/>
          <p:nvPr/>
        </p:nvSpPr>
        <p:spPr>
          <a:xfrm>
            <a:off x="7123200" y="4862400"/>
            <a:ext cx="1857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출처(좌) : </a:t>
            </a:r>
            <a:r>
              <a:rPr lang="ko" sz="400">
                <a:solidFill>
                  <a:srgbClr val="666666"/>
                </a:solidFill>
              </a:rPr>
              <a:t>https://news.kbs.co.kr/news/pc/view/view.do?ncd=7922216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https://www.joongang.co.kr/article/25252537#home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472425" y="3892825"/>
            <a:ext cx="41805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전쟁과 기후변화 등 에너지 자원 확보에 불확실성이 커지고 있지만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수입에 의존하여 취약한 국내 에너지 안보”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705425" y="1393850"/>
            <a:ext cx="188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925" y="1159899"/>
            <a:ext cx="2915750" cy="152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18"/>
          <p:cNvSpPr txBox="1"/>
          <p:nvPr/>
        </p:nvSpPr>
        <p:spPr>
          <a:xfrm>
            <a:off x="1062850" y="684000"/>
            <a:ext cx="3332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666666"/>
                </a:solidFill>
              </a:rPr>
              <a:t>온실가스 배출로 증가하는 이상기후현상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8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93808" y="15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기획의도(3)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925" y="2990598"/>
            <a:ext cx="2915751" cy="10612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9" name="Google Shape;1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100" y="797473"/>
            <a:ext cx="2915749" cy="12458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0" name="Google Shape;180;p18"/>
          <p:cNvSpPr txBox="1"/>
          <p:nvPr/>
        </p:nvSpPr>
        <p:spPr>
          <a:xfrm>
            <a:off x="1970850" y="4103075"/>
            <a:ext cx="5202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 세계적으로 온실가스 배출량이 증가함에 따라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이상기후의 발생 빈도 수 증가로 인한 댐 월류 및 가뭄</a:t>
            </a:r>
            <a:r>
              <a:rPr b="1" lang="ko">
                <a:solidFill>
                  <a:srgbClr val="434343"/>
                </a:solidFill>
              </a:rPr>
              <a:t>”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13525" y="4839625"/>
            <a:ext cx="3166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출처(좌상) : </a:t>
            </a:r>
            <a:r>
              <a:rPr lang="ko" sz="400">
                <a:solidFill>
                  <a:schemeClr val="dk2"/>
                </a:solidFill>
              </a:rPr>
              <a:t>https://www.engdaily.com/news/articleView.html?idxno=17740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출처(우상) : </a:t>
            </a:r>
            <a:r>
              <a:rPr lang="ko" sz="400">
                <a:solidFill>
                  <a:schemeClr val="dk2"/>
                </a:solidFill>
              </a:rPr>
              <a:t>https://www.viva100.com/main/view.php?key=20240617010005333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출처(좌하, 우하) : </a:t>
            </a:r>
            <a:r>
              <a:rPr lang="ko" sz="400">
                <a:solidFill>
                  <a:schemeClr val="dk2"/>
                </a:solidFill>
              </a:rPr>
              <a:t>https://m.dongascience.com/news.php?idx=65455, https://www.hani.co.kr/arti/society/environment/1130673.html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5356225" y="204327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브릿지경제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053300" y="2681000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엔지니어링데일리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072800" y="405187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동아사이언스</a:t>
            </a:r>
            <a:endParaRPr sz="400">
              <a:solidFill>
                <a:srgbClr val="666666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100" y="2352874"/>
            <a:ext cx="2915750" cy="1699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6" name="Google Shape;186;p18"/>
          <p:cNvSpPr txBox="1"/>
          <p:nvPr/>
        </p:nvSpPr>
        <p:spPr>
          <a:xfrm>
            <a:off x="5356225" y="405187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한겨레신문</a:t>
            </a:r>
            <a:endParaRPr sz="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9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1307550" y="2825075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전기차 배터리 검사 결과 데이터를 분석하여 배터리의 수명 및 잔존가치를 예측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02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1126775" y="476200"/>
            <a:ext cx="1767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개발목표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488" y="1571425"/>
            <a:ext cx="1104125" cy="903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5" name="Google Shape;205;p19"/>
          <p:cNvSpPr txBox="1"/>
          <p:nvPr/>
        </p:nvSpPr>
        <p:spPr>
          <a:xfrm>
            <a:off x="6040450" y="4846950"/>
            <a:ext cx="295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출처(가운데) : https://www.joongang.co.kr/article/25029164#home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https://www.linkedin.com/pulse/what-carbon-credit-how-does-work-companies-dr-ujjal-ghosh</a:t>
            </a:r>
            <a:endParaRPr sz="400">
              <a:solidFill>
                <a:srgbClr val="666666"/>
              </a:solidFill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006397" y="2023087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7758047" y="2023112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 rot="10800000">
            <a:off x="2664697" y="2023087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rot="10800000">
            <a:off x="4324772" y="2023087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 rot="10800000">
            <a:off x="5985297" y="2023099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 txBox="1"/>
          <p:nvPr/>
        </p:nvSpPr>
        <p:spPr>
          <a:xfrm>
            <a:off x="2965138" y="2825063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에너지 자원별 수입 비용 데이터를 분석해 미래 에너지 수입에 필요한 예산을 예측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622738" y="2825063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에너지 소비량 증가와 온실 가스 발생량 간의 상관 관계 분석을 통한 에너지 효율 분석 및 온실가스 배출량 예측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6280350" y="2825075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온실가스 배출량 변화에 따른 기후와의 상관관계를 분석하여 미래 강수량 및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가뭄 지수를 예측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125" y="1571400"/>
            <a:ext cx="1110449" cy="903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425" y="1571375"/>
            <a:ext cx="1112223" cy="903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600" y="1571375"/>
            <a:ext cx="1207750" cy="90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1126775" y="684000"/>
            <a:ext cx="278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전기차 배터리 수명 예측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</a:t>
            </a:r>
            <a:r>
              <a:rPr b="1" lang="ko" sz="1600">
                <a:solidFill>
                  <a:srgbClr val="434343"/>
                </a:solidFill>
              </a:rPr>
              <a:t>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764550" y="4833900"/>
            <a:ext cx="421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 </a:t>
            </a:r>
            <a:r>
              <a:rPr lang="ko" sz="400" u="sng">
                <a:solidFill>
                  <a:schemeClr val="hlink"/>
                </a:solidFill>
                <a:hlinkClick r:id="rId3"/>
              </a:rPr>
              <a:t>https://www.data.go.kr/data/15039549/fileData.do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출처(우하): https://</a:t>
            </a:r>
            <a:r>
              <a:rPr lang="ko" sz="400">
                <a:solidFill>
                  <a:srgbClr val="66666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stat.molit.go.kr/portal/cate/statMetaView.do?hRsId=58&amp;hFormId=1244&amp;hSelectId=1244&amp;sStyleNum=562&amp;sStart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">
                <a:solidFill>
                  <a:srgbClr val="66666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=2023&amp;sEnd=2023&amp;hPoint=00&amp;hAppr=1&amp;oFileName=&amp;rFileName=&amp;midpath=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출처(좌하): https://www.data.go.kr/iim/api/selectAPIAcountView.do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4895350" y="1749175"/>
            <a:ext cx="35715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1. 상기의 데이터를 로컬에 가져와 분석한다.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2. 해당 분석을 토대로 차량 연식과 주행거리에 따른 배터리 성능 저하를 모델링한다.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3. ‘2’의 모델을 단계선택법등의 방법으로 p-value가 0.05미만이 될 때 까지 성능을 개선한다.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 해당 모델을 서비스 웹 페이지에 그래프로 렌더링한다.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5. 사용자의 차종과 주행거리, 연식에 따른 배터리 성능을 출력하고 해당 배터리가 보유한 잔존가치를 제공한다.</a:t>
            </a:r>
            <a:endParaRPr sz="900"/>
          </a:p>
        </p:txBody>
      </p:sp>
      <p:sp>
        <p:nvSpPr>
          <p:cNvPr id="236" name="Google Shape;236;p20"/>
          <p:cNvSpPr txBox="1"/>
          <p:nvPr/>
        </p:nvSpPr>
        <p:spPr>
          <a:xfrm>
            <a:off x="4346500" y="4068263"/>
            <a:ext cx="4669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전기차 차량 검사 결과</a:t>
            </a:r>
            <a:r>
              <a:rPr b="1" lang="ko" sz="1000">
                <a:solidFill>
                  <a:schemeClr val="dk1"/>
                </a:solidFill>
              </a:rPr>
              <a:t>와</a:t>
            </a:r>
            <a:r>
              <a:rPr b="1" lang="ko" sz="1000">
                <a:solidFill>
                  <a:schemeClr val="dk1"/>
                </a:solidFill>
              </a:rPr>
              <a:t>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 차량 모델별 정보 </a:t>
            </a:r>
            <a:r>
              <a:rPr b="1" lang="ko" sz="1000">
                <a:solidFill>
                  <a:schemeClr val="dk1"/>
                </a:solidFill>
              </a:rPr>
              <a:t>데이터를 분석하여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전기차 운행과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배터리 성능의 관계</a:t>
            </a:r>
            <a:r>
              <a:rPr b="1" lang="ko" sz="1000">
                <a:solidFill>
                  <a:schemeClr val="dk1"/>
                </a:solidFill>
              </a:rPr>
              <a:t>를</a:t>
            </a:r>
            <a:r>
              <a:rPr b="1" lang="ko" sz="1000">
                <a:solidFill>
                  <a:schemeClr val="dk1"/>
                </a:solidFill>
              </a:rPr>
              <a:t> 모델링하고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배터리 수명과 잔존가치</a:t>
            </a:r>
            <a:r>
              <a:rPr b="1" lang="ko" sz="1000">
                <a:solidFill>
                  <a:schemeClr val="dk1"/>
                </a:solidFill>
              </a:rPr>
              <a:t>를 예측한다.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4895350" y="1150750"/>
            <a:ext cx="3512400" cy="78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자동차검사 전기자동차 배터리 전압 데이터(한국교통안전공단)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연도별 전기차 등록 현황(국토교통 통계누리)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전기차량 모델별 충전타입 및 연비 등 정보(한국전력공사)</a:t>
            </a:r>
            <a:endParaRPr sz="800"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150" y="1150745"/>
            <a:ext cx="3989400" cy="1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237" y="2490175"/>
            <a:ext cx="2281580" cy="2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3826" y="2484469"/>
            <a:ext cx="1770701" cy="178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/>
        </p:nvSpPr>
        <p:spPr>
          <a:xfrm>
            <a:off x="4531500" y="3854850"/>
            <a:ext cx="4295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자원 국제 시세</a:t>
            </a:r>
            <a:r>
              <a:rPr b="1" lang="ko" sz="1000">
                <a:solidFill>
                  <a:schemeClr val="dk1"/>
                </a:solidFill>
              </a:rPr>
              <a:t> 데이터와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한국의 에너지 자원 수입 비용</a:t>
            </a:r>
            <a:r>
              <a:rPr b="1" lang="ko" sz="1000">
                <a:solidFill>
                  <a:schemeClr val="dk1"/>
                </a:solidFill>
              </a:rPr>
              <a:t> 데이터 간의 관계 분석을 통해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미래 에너지 수입에 필요한 비용</a:t>
            </a:r>
            <a:r>
              <a:rPr b="1" lang="ko" sz="1000">
                <a:solidFill>
                  <a:schemeClr val="dk1"/>
                </a:solidFill>
              </a:rPr>
              <a:t>을 다중 선형 회귀 모델로 예측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126775" y="684000"/>
            <a:ext cx="278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에너지 자원 미래 수입 비용 예측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1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94600" y="4833900"/>
            <a:ext cx="2585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출처(상): </a:t>
            </a:r>
            <a:r>
              <a:rPr lang="ko" sz="400">
                <a:solidFill>
                  <a:schemeClr val="dk2"/>
                </a:solidFill>
              </a:rPr>
              <a:t>https://www.ibisworld.com/de/bed/weltmarktpreis-fuer-rohol/432/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출처(하):</a:t>
            </a:r>
            <a:r>
              <a:rPr lang="ko" sz="400">
                <a:solidFill>
                  <a:schemeClr val="dk2"/>
                </a:solidFill>
              </a:rPr>
              <a:t>https://kosis.kr/statHtml/statHtml.do?orgId=339&amp;tblId=DT_F_Y160&amp;vw_cd=MT_ZTITLE&amp;list_id=339_33901_01&amp;seqNo=&amp;lang_mode=ko&amp;language=kor&amp;obj_var_id=&amp;itm_id=&amp;conn_path=MT_ZTITLE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4788300" y="1563488"/>
            <a:ext cx="37287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1. 상기의 </a:t>
            </a:r>
            <a:r>
              <a:rPr lang="ko" sz="800">
                <a:solidFill>
                  <a:schemeClr val="dk1"/>
                </a:solidFill>
                <a:highlight>
                  <a:schemeClr val="lt1"/>
                </a:highlight>
              </a:rPr>
              <a:t>에너지 자원 4가지(원유, 무연탄, LNG, 우라늄)의 </a:t>
            </a:r>
            <a:r>
              <a:rPr lang="ko" sz="800">
                <a:solidFill>
                  <a:schemeClr val="lt1"/>
                </a:solidFill>
                <a:highlight>
                  <a:srgbClr val="3D85C6"/>
                </a:highlight>
              </a:rPr>
              <a:t>수입 비용 데이터</a:t>
            </a:r>
            <a:r>
              <a:rPr lang="ko" sz="800">
                <a:solidFill>
                  <a:schemeClr val="dk1"/>
                </a:solidFill>
              </a:rPr>
              <a:t>와 </a:t>
            </a:r>
            <a:r>
              <a:rPr lang="ko" sz="800">
                <a:solidFill>
                  <a:schemeClr val="lt1"/>
                </a:solidFill>
                <a:highlight>
                  <a:srgbClr val="3D85C6"/>
                </a:highlight>
              </a:rPr>
              <a:t>국제 시세 데이터</a:t>
            </a:r>
            <a:r>
              <a:rPr lang="ko" sz="800">
                <a:solidFill>
                  <a:schemeClr val="dk1"/>
                </a:solidFill>
              </a:rPr>
              <a:t>와 시세 데이터 도출을 위한 모델에 사용되는 독립변수 데이터들을 연도를 기준으로</a:t>
            </a:r>
            <a:r>
              <a:rPr lang="ko" sz="800">
                <a:solidFill>
                  <a:schemeClr val="dk1"/>
                </a:solidFill>
              </a:rPr>
              <a:t> 전처리 과정을 진행 한다.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2. 에너지 자원들의 국제 시세와 수입 비용의 관계를 파악하는 다중선형회귀모델을 생성 후, 스텝와이즈 기법을 통해 비용에 중요한 영향을 미치지 않는 독립변수를 제거하여</a:t>
            </a:r>
            <a:r>
              <a:rPr lang="ko" sz="800">
                <a:solidFill>
                  <a:schemeClr val="dk1"/>
                </a:solidFill>
              </a:rPr>
              <a:t> 모델의 성능과 정확도를 개선한다.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4. 에너지 자원의 현재 시세 현황을 입력 시 한국의 내년도 에너지 자원 비용을 예측 가능하다.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5. 예산 예측값을 계산하는 기능과 모델의 정확도를 설명하는 차트들을 </a:t>
            </a:r>
            <a:r>
              <a:rPr lang="ko" sz="800">
                <a:solidFill>
                  <a:schemeClr val="lt1"/>
                </a:solidFill>
                <a:highlight>
                  <a:srgbClr val="3D85C6"/>
                </a:highlight>
              </a:rPr>
              <a:t>화면에 렌더링</a:t>
            </a:r>
            <a:r>
              <a:rPr lang="ko" sz="800">
                <a:solidFill>
                  <a:schemeClr val="dk1"/>
                </a:solidFill>
              </a:rPr>
              <a:t> 한다.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896450" y="754000"/>
            <a:ext cx="3512400" cy="916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ko" sz="800">
                <a:solidFill>
                  <a:schemeClr val="dk1"/>
                </a:solidFill>
              </a:rPr>
              <a:t>국제 원유 시세</a:t>
            </a:r>
            <a:r>
              <a:rPr lang="ko" sz="800">
                <a:solidFill>
                  <a:schemeClr val="dk1"/>
                </a:solidFill>
              </a:rPr>
              <a:t>(IBISWorld)</a:t>
            </a:r>
            <a:endParaRPr sz="8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ko" sz="800">
                <a:solidFill>
                  <a:schemeClr val="dk1"/>
                </a:solidFill>
              </a:rPr>
              <a:t>국제 석탄 시세(IBISWorld)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국제 천연가스 시세(IBISWorld)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국제 우라늄 시세(IBISWorld)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/>
              <a:t>에너지 수입액(KOSIS, 에너지경제연구원)</a:t>
            </a:r>
            <a:endParaRPr sz="800"/>
          </a:p>
        </p:txBody>
      </p:sp>
      <p:pic>
        <p:nvPicPr>
          <p:cNvPr id="262" name="Google Shape;2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50" y="2834675"/>
            <a:ext cx="3677175" cy="15604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3" name="Google Shape;2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950" y="1304634"/>
            <a:ext cx="3677174" cy="14540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