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AF11BB-EBCF-49A3-894F-45F388D0B6FD}">
  <a:tblStyle styleId="{B7AF11BB-EBCF-49A3-894F-45F388D0B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842ee022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842ee022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b700798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b70079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7fe5608a5_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7fe5608a5_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에너지 안보 강화를 위해 </a:t>
            </a:r>
            <a:r>
              <a:rPr lang="ko" sz="1000">
                <a:solidFill>
                  <a:srgbClr val="595959"/>
                </a:solidFill>
              </a:rPr>
              <a:t>글로벌 에너지 시장에서 안정적인 수급능력을 확보하는데 기여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효율적인 에너지 예산 분배에 기여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온실가스 배출량 예측으로 계획적인 에너지 소비 =&gt; 탄소 크레딧 조절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842ee022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842ee022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7fe5608a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7fe5608a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7fe5608a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7fe5608a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08022b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08022b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81fe5b0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81fe5b0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81fe5b0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81fe5b0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81fe5b0f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81fe5b0f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7fe5608a5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7fe5608a5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7fc23e3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7fc23e3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bb07fc6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bb07fc6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25.jpg"/><Relationship Id="rId5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4.png"/><Relationship Id="rId6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866825" y="1330125"/>
            <a:ext cx="74064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에너지 소비 패턴 분석을 통한 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chemeClr val="accent1"/>
                </a:solidFill>
              </a:rPr>
              <a:t>미래 에너지 예측 서비스</a:t>
            </a:r>
            <a:endParaRPr b="1" sz="3600">
              <a:solidFill>
                <a:schemeClr val="accent1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3229625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4600" y="121750"/>
            <a:ext cx="1033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2024.06.26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4306600" y="4068275"/>
            <a:ext cx="423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소비량</a:t>
            </a:r>
            <a:r>
              <a:rPr b="1" lang="ko" sz="1000">
                <a:solidFill>
                  <a:schemeClr val="dk1"/>
                </a:solidFill>
              </a:rPr>
              <a:t> 변화와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온실 가스 배출량</a:t>
            </a:r>
            <a:r>
              <a:rPr b="1" lang="ko" sz="1000">
                <a:solidFill>
                  <a:schemeClr val="dk1"/>
                </a:solidFill>
              </a:rPr>
              <a:t>의 관계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효율 향상 및 향후 온실가스 배출량</a:t>
            </a:r>
            <a:r>
              <a:rPr b="1" lang="ko" sz="1000">
                <a:solidFill>
                  <a:schemeClr val="dk1"/>
                </a:solidFill>
                <a:highlight>
                  <a:schemeClr val="lt1"/>
                </a:highlight>
              </a:rPr>
              <a:t>을 예측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1245083"/>
            <a:ext cx="3677198" cy="650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69" name="Google Shape;269;p22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2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2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2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2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2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1126775" y="684000"/>
            <a:ext cx="322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에너지 소비량과 온실가스 배출량의 관계성 분석/예측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</a:t>
            </a:r>
            <a:r>
              <a:rPr lang="ko" sz="400">
                <a:solidFill>
                  <a:srgbClr val="666666"/>
                </a:solidFill>
              </a:rPr>
              <a:t>https://tips.energy.or.kr/statistics/statistics_view0205.do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</a:t>
            </a:r>
            <a:r>
              <a:rPr lang="ko" sz="400">
                <a:solidFill>
                  <a:srgbClr val="666666"/>
                </a:solidFill>
              </a:rPr>
              <a:t>https://www.index.go.kr/unify/idx-info.do?idxCd=4288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4895338" y="1714863"/>
            <a:ext cx="3804300" cy="2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1.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 소비량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 등을 결측값을 처리하고 이상치를 제거하는 등의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전처리 작업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을 해준다.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2. 온실가스를 종속 변수로 설정하고,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단계적 선택법</a:t>
            </a:r>
            <a:r>
              <a:rPr lang="ko" sz="900">
                <a:solidFill>
                  <a:srgbClr val="434343"/>
                </a:solidFill>
              </a:rPr>
              <a:t>을 사용하여 유의미한 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최적의 독립 변수</a:t>
            </a:r>
            <a:r>
              <a:rPr lang="ko" sz="900">
                <a:solidFill>
                  <a:srgbClr val="434343"/>
                </a:solidFill>
              </a:rPr>
              <a:t>를 선택한다. 그 후,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다중 선형회귀모델</a:t>
            </a:r>
            <a:r>
              <a:rPr lang="ko" sz="900">
                <a:solidFill>
                  <a:srgbClr val="434343"/>
                </a:solidFill>
              </a:rPr>
              <a:t>을 구축하고 훈련시킨다.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3. ‘2’에서 구축한 모델을 활용하여 향후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에너지별 소비량의 변화</a:t>
            </a:r>
            <a:r>
              <a:rPr lang="ko" sz="900">
                <a:solidFill>
                  <a:srgbClr val="434343"/>
                </a:solidFill>
              </a:rPr>
              <a:t>에 따른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온실가스 배출량의 변화</a:t>
            </a:r>
            <a:r>
              <a:rPr lang="ko" sz="900">
                <a:solidFill>
                  <a:srgbClr val="434343"/>
                </a:solidFill>
              </a:rPr>
              <a:t>를 예측한다. 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</a:rPr>
              <a:t>4. 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‘3’에서 도출된 예측값</a:t>
            </a:r>
            <a:r>
              <a:rPr lang="ko" sz="900">
                <a:solidFill>
                  <a:schemeClr val="dk1"/>
                </a:solidFill>
              </a:rPr>
              <a:t>을 시각화한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그래프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로 </a:t>
            </a:r>
            <a:r>
              <a:rPr lang="ko" sz="900">
                <a:solidFill>
                  <a:schemeClr val="dk1"/>
                </a:solidFill>
              </a:rPr>
              <a:t>화면에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렌더링</a:t>
            </a:r>
            <a:r>
              <a:rPr lang="ko" sz="900">
                <a:solidFill>
                  <a:schemeClr val="dk1"/>
                </a:solidFill>
              </a:rPr>
              <a:t>한다.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5. 사용자는 이러한 예측값을 가지고 환경 관련 다가오게 될 규제나 제재에 대해 준비를 하고, 비용을 좀 더 효율적으로 다룰 수 있다.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284" name="Google Shape;2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875" y="2942813"/>
            <a:ext cx="3693575" cy="15442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5" name="Google Shape;2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87" y="1245087"/>
            <a:ext cx="3693574" cy="1517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6" name="Google Shape;286;p22"/>
          <p:cNvSpPr/>
          <p:nvPr/>
        </p:nvSpPr>
        <p:spPr>
          <a:xfrm>
            <a:off x="4804763" y="565650"/>
            <a:ext cx="3693600" cy="975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사용량 통계</a:t>
            </a:r>
            <a:r>
              <a:rPr lang="ko" sz="800"/>
              <a:t>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산업부문 에너지 사용 및 온실가스 배출량 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온실가스배출량(국가발전지표)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사용 및 온실가스 배출량(한국에너지공단)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에너지진단통계(한국에너지공단)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산업 활동, 기후 조건(등의 변수들)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1245083"/>
            <a:ext cx="3677198" cy="650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92" name="Google Shape;292;p23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3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3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3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3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23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03" name="Google Shape;303;p23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1126775" y="684000"/>
            <a:ext cx="3512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나라별 에너지 소비비율 변화에 따른 기후변화 예측 서비스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7327450" y="4862400"/>
            <a:ext cx="1660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:https://tips.energy.or.kr/statistics/statistics_view0205.do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 : https://www.index.go.kr/unify/idx-info.do?idxCd=4288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4895350" y="1525875"/>
            <a:ext cx="35715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데이터들을 다중선형회귀 분석을 시행하기 위한 데이터셋의 속성 통일 및 전처리 과정을 진행 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전처리된 데이터들을 통해 에너지 소비비율 변화에 따른 기후변화를 모델링 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‘3’의 개선된 모델을 이용하여 각 나라별 미래 기후변화를 예측 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두 데이터셋의 상관관계 및 예측값을 시각화 하여 화면에 렌더링 해주고 웹 사용자들에게 정보를 제공한다.</a:t>
            </a:r>
            <a:endParaRPr sz="900"/>
          </a:p>
        </p:txBody>
      </p:sp>
      <p:sp>
        <p:nvSpPr>
          <p:cNvPr id="307" name="Google Shape;307;p23"/>
          <p:cNvSpPr/>
          <p:nvPr/>
        </p:nvSpPr>
        <p:spPr>
          <a:xfrm>
            <a:off x="4895350" y="576150"/>
            <a:ext cx="3512400" cy="954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World Energy Consumption(kaggle)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Climate change Indicators(kaggle)</a:t>
            </a:r>
            <a:endParaRPr sz="800"/>
          </a:p>
        </p:txBody>
      </p:sp>
      <p:sp>
        <p:nvSpPr>
          <p:cNvPr id="308" name="Google Shape;308;p23"/>
          <p:cNvSpPr txBox="1"/>
          <p:nvPr/>
        </p:nvSpPr>
        <p:spPr>
          <a:xfrm>
            <a:off x="4084575" y="4068263"/>
            <a:ext cx="4669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국내·외 각 나라의 연도별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소비비율 변화</a:t>
            </a:r>
            <a:r>
              <a:rPr b="1" lang="ko" sz="1000">
                <a:solidFill>
                  <a:schemeClr val="dk1"/>
                </a:solidFill>
              </a:rPr>
              <a:t>에 대해 분석하고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그에 따른 각 나라별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기후변화를 예측</a:t>
            </a:r>
            <a:r>
              <a:rPr b="1" lang="ko" sz="1000">
                <a:solidFill>
                  <a:schemeClr val="dk1"/>
                </a:solidFill>
              </a:rPr>
              <a:t>함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212" y="1245086"/>
            <a:ext cx="3693574" cy="14546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768" y="2755837"/>
            <a:ext cx="3117815" cy="1940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2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04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1087900" y="552400"/>
            <a:ext cx="11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기대효과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24" name="Google Shape;324;p2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2093301" y="3907423"/>
            <a:ext cx="13812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에너지 안보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강화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634900" y="2067150"/>
            <a:ext cx="17967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효율적인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예산안 집행 가능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329" name="Google Shape;3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127" y="681947"/>
            <a:ext cx="1264250" cy="1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/>
        </p:nvSpPr>
        <p:spPr>
          <a:xfrm>
            <a:off x="5630756" y="3966825"/>
            <a:ext cx="13812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환경보호에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기여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225" y="2643520"/>
            <a:ext cx="1264250" cy="1259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975" y="2736375"/>
            <a:ext cx="1051825" cy="107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2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05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1087900" y="552400"/>
            <a:ext cx="12390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업무분장표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00" y="304800"/>
            <a:ext cx="4697310" cy="45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2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866825" y="1634925"/>
            <a:ext cx="74064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THANK</a:t>
            </a:r>
            <a:endParaRPr b="1" sz="4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YOU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3445325" y="1444650"/>
            <a:ext cx="2249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9999"/>
                </a:solidFill>
              </a:rPr>
              <a:t>감사합니다</a:t>
            </a:r>
            <a:endParaRPr b="1" sz="1200">
              <a:solidFill>
                <a:srgbClr val="999999"/>
              </a:solidFill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231600" y="4094350"/>
            <a:ext cx="26808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D9EEB"/>
                </a:solidFill>
              </a:rPr>
              <a:t>Team4K</a:t>
            </a:r>
            <a:endParaRPr b="1" sz="1200">
              <a:solidFill>
                <a:srgbClr val="6D9EE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김명진 김성훈 김민준 김유나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rgbClr val="434343"/>
                </a:solidFill>
              </a:rPr>
              <a:t>Team4K</a:t>
            </a:r>
            <a:endParaRPr b="1"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54975" y="249688"/>
            <a:ext cx="146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2"/>
                </a:solidFill>
              </a:rPr>
              <a:t>History</a:t>
            </a:r>
            <a:endParaRPr b="1" sz="2400">
              <a:solidFill>
                <a:schemeClr val="dk2"/>
              </a:solidFill>
            </a:endParaRPr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589925" y="874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{B7AF11BB-EBCF-49A3-894F-45F388D0B6FD}</a:tableStyleId>
              </a:tblPr>
              <a:tblGrid>
                <a:gridCol w="638350"/>
                <a:gridCol w="1098900"/>
                <a:gridCol w="5442500"/>
                <a:gridCol w="861350"/>
              </a:tblGrid>
              <a:tr h="3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날짜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2024.06.25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프로젝트 PPT 초안 작성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기획의도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0.0.3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2024.06.26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기대효과 및 업무분장표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0.1.1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김명진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김유나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0.1.3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김민준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0.1.4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2024.07.12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개발 목표 내용 추가 및 수정</a:t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김성훈</a:t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  <a:tr h="29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160550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5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-357050" y="725199"/>
            <a:ext cx="2926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Index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7056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02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92913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03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8017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04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118450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01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94000" y="3556025"/>
            <a:ext cx="17028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기획의도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위협받는 에너지 안보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증가하는 에너지 사용량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해외의 탄소배출 크레딧 확보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869950" y="3556025"/>
            <a:ext cx="17028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개요 및 개발목표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전기차 전력 수요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수입 예산 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에너지 소비 효율 분석/예측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 온실가스와 기후변화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468688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주요특징 및 핵심기술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</a:t>
            </a:r>
            <a:r>
              <a:rPr lang="ko" sz="900">
                <a:solidFill>
                  <a:srgbClr val="999999"/>
                </a:solidFill>
              </a:rPr>
              <a:t>빅데이터 분석 및 예측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069200" y="3556025"/>
            <a:ext cx="16602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기대효과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안보 확보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999999"/>
                </a:solidFill>
              </a:rPr>
              <a:t> 에너지 예산안 수립에 도움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467425" y="2815150"/>
            <a:ext cx="1149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6D9EEB"/>
                </a:solidFill>
              </a:rPr>
              <a:t>05</a:t>
            </a:r>
            <a:endParaRPr b="1" sz="4800">
              <a:solidFill>
                <a:srgbClr val="6D9EEB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719600" y="3556025"/>
            <a:ext cx="15465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업무분장표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42850" y="576150"/>
            <a:ext cx="3033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999999"/>
                </a:solidFill>
              </a:rPr>
              <a:t>에너지 소비 패턴 분석을 통한 미래 에너지 예측 서비스</a:t>
            </a:r>
            <a:endParaRPr b="1" sz="900">
              <a:solidFill>
                <a:srgbClr val="999999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6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-5400000">
            <a:off x="222750" y="246152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06867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위협받는</a:t>
            </a:r>
            <a:r>
              <a:rPr lang="ko" sz="900">
                <a:solidFill>
                  <a:srgbClr val="666666"/>
                </a:solidFill>
              </a:rPr>
              <a:t> 국내</a:t>
            </a:r>
            <a:r>
              <a:rPr lang="ko" sz="900">
                <a:solidFill>
                  <a:srgbClr val="666666"/>
                </a:solidFill>
              </a:rPr>
              <a:t> 에너지 안보</a:t>
            </a:r>
            <a:endParaRPr sz="900">
              <a:solidFill>
                <a:srgbClr val="666666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기획의도(1)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1464684" y="1265563"/>
            <a:ext cx="6214630" cy="2480863"/>
            <a:chOff x="1464684" y="1422388"/>
            <a:chExt cx="6214630" cy="2480863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2303838" y="3593650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KBS, 한국의 취약한 에너지 안보</a:t>
              </a:r>
              <a:endParaRPr sz="400">
                <a:solidFill>
                  <a:srgbClr val="666666"/>
                </a:solidFill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5653250" y="3593650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국제유가</a:t>
              </a:r>
              <a:r>
                <a:rPr lang="ko" sz="400">
                  <a:solidFill>
                    <a:srgbClr val="666666"/>
                  </a:solidFill>
                </a:rPr>
                <a:t>(한국석유공사, 2024)</a:t>
              </a:r>
              <a:endParaRPr sz="400">
                <a:solidFill>
                  <a:srgbClr val="666666"/>
                </a:solidFill>
              </a:endParaRPr>
            </a:p>
          </p:txBody>
        </p:sp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713" y="1422388"/>
              <a:ext cx="2358602" cy="2220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4684" y="1424462"/>
              <a:ext cx="3371851" cy="22162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30" name="Google Shape;130;p16"/>
          <p:cNvSpPr txBox="1"/>
          <p:nvPr/>
        </p:nvSpPr>
        <p:spPr>
          <a:xfrm>
            <a:off x="7123200" y="4862400"/>
            <a:ext cx="185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출처(좌) : </a:t>
            </a:r>
            <a:r>
              <a:rPr lang="ko" sz="400">
                <a:solidFill>
                  <a:srgbClr val="666666"/>
                </a:solidFill>
              </a:rPr>
              <a:t>https://news.kbs.co.kr/news/pc/view/view.do?ncd=7922216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https://www.joongang.co.kr/article/25252537#home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638950" y="3626125"/>
            <a:ext cx="58476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전쟁과 기후변화 등 에너지 자원 확보에 불확실성이 커지고 있지만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수입에 의존하여 취약한 국내 에너지 안보”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1033825" y="684000"/>
            <a:ext cx="2358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국내 에너지 소비량이 증가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7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252525" y="3492725"/>
            <a:ext cx="46350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“국내 에너지 사용량은 꾸준한 증가추세</a:t>
            </a:r>
            <a:r>
              <a:rPr b="1" lang="ko" sz="1800">
                <a:solidFill>
                  <a:srgbClr val="434343"/>
                </a:solidFill>
              </a:rPr>
              <a:t>”</a:t>
            </a:r>
            <a:endParaRPr b="1" sz="1800">
              <a:solidFill>
                <a:srgbClr val="434343"/>
              </a:solidFill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1258338" y="1495900"/>
            <a:ext cx="6498538" cy="2142200"/>
            <a:chOff x="1258338" y="1298400"/>
            <a:chExt cx="6498538" cy="2142200"/>
          </a:xfrm>
        </p:grpSpPr>
        <p:sp>
          <p:nvSpPr>
            <p:cNvPr id="150" name="Google Shape;150;p17"/>
            <p:cNvSpPr txBox="1"/>
            <p:nvPr/>
          </p:nvSpPr>
          <p:spPr>
            <a:xfrm>
              <a:off x="2190925" y="3131000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 : e-나라지표</a:t>
              </a:r>
              <a:endParaRPr sz="400">
                <a:solidFill>
                  <a:srgbClr val="666666"/>
                </a:solidFill>
              </a:endParaRPr>
            </a:p>
          </p:txBody>
        </p:sp>
        <p:pic>
          <p:nvPicPr>
            <p:cNvPr id="151" name="Google Shape;15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51156" y="1298400"/>
              <a:ext cx="2305720" cy="185685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2" name="Google Shape;15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58338" y="1298400"/>
              <a:ext cx="3568382" cy="1856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53" name="Google Shape;153;p17"/>
            <p:cNvSpPr txBox="1"/>
            <p:nvPr/>
          </p:nvSpPr>
          <p:spPr>
            <a:xfrm>
              <a:off x="5752413" y="3131000"/>
              <a:ext cx="16935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rgbClr val="666666"/>
                  </a:solidFill>
                </a:rPr>
                <a:t>출처 : 뉴스트리</a:t>
              </a:r>
              <a:endParaRPr sz="400">
                <a:solidFill>
                  <a:srgbClr val="666666"/>
                </a:solidFill>
              </a:endParaRPr>
            </a:p>
          </p:txBody>
        </p:sp>
      </p:grpSp>
      <p:sp>
        <p:nvSpPr>
          <p:cNvPr id="154" name="Google Shape;154;p17"/>
          <p:cNvSpPr txBox="1"/>
          <p:nvPr/>
        </p:nvSpPr>
        <p:spPr>
          <a:xfrm>
            <a:off x="6545100" y="4862400"/>
            <a:ext cx="2435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출처(좌) : </a:t>
            </a:r>
            <a:r>
              <a:rPr lang="ko" sz="400">
                <a:solidFill>
                  <a:srgbClr val="666666"/>
                </a:solidFill>
              </a:rPr>
              <a:t>https://www.index.go.kr/unity/potal/main/EachDtlPageDetail.do?idx_cd=2781ndex.go.kr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https://www.newstree.kr/newsView/ntr202402050014</a:t>
            </a:r>
            <a:endParaRPr sz="200">
              <a:solidFill>
                <a:srgbClr val="666666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기획의도(2)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1062850" y="684000"/>
            <a:ext cx="2642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해외와 협력하여 배출 크레딧 확보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8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93808" y="1547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01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883213" y="4552800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안타라(해외매체, 인도네시아)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028150" y="4839625"/>
            <a:ext cx="295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출처(좌상) : </a:t>
            </a:r>
            <a:r>
              <a:rPr lang="ko" sz="400">
                <a:solidFill>
                  <a:srgbClr val="666666"/>
                </a:solidFill>
              </a:rPr>
              <a:t>https://carbon-pulse.com/235833/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출처(우상) : https://www.korea.kr/news/policyNewsView.do?newsId=148930239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출처(좌하) : https://en.antaranews.com/news/315411/indonesia-south-korea-sign-cooperation-in-carbon-emission-reduction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883213" y="2737800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카본 플러스(해외매체, 영국)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188550" y="3202100"/>
            <a:ext cx="48849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초과한 국내의 탄소배출량 처리를 위해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“</a:t>
            </a:r>
            <a:r>
              <a:rPr b="1" lang="ko">
                <a:solidFill>
                  <a:srgbClr val="434343"/>
                </a:solidFill>
              </a:rPr>
              <a:t>국가예산을 사용하여 해외의 감축 프로그램 참여 후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34343"/>
                </a:solidFill>
              </a:rPr>
              <a:t>탄소 배출 크레딧 확보”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03382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기획의도(3)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3" y="1127599"/>
            <a:ext cx="2054497" cy="1649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78" name="Google Shape;178;p18"/>
          <p:cNvGrpSpPr/>
          <p:nvPr/>
        </p:nvGrpSpPr>
        <p:grpSpPr>
          <a:xfrm>
            <a:off x="969600" y="1127611"/>
            <a:ext cx="3218950" cy="1649058"/>
            <a:chOff x="5040925" y="1397874"/>
            <a:chExt cx="3218950" cy="1649058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40925" y="1397874"/>
              <a:ext cx="3218950" cy="9542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40925" y="2352125"/>
              <a:ext cx="3218950" cy="69480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81" name="Google Shape;181;p18"/>
          <p:cNvGrpSpPr/>
          <p:nvPr/>
        </p:nvGrpSpPr>
        <p:grpSpPr>
          <a:xfrm>
            <a:off x="969599" y="3102875"/>
            <a:ext cx="3218951" cy="1476003"/>
            <a:chOff x="1421424" y="3621300"/>
            <a:chExt cx="3218951" cy="1476003"/>
          </a:xfrm>
        </p:grpSpPr>
        <p:pic>
          <p:nvPicPr>
            <p:cNvPr id="182" name="Google Shape;182;p18"/>
            <p:cNvPicPr preferRelativeResize="0"/>
            <p:nvPr/>
          </p:nvPicPr>
          <p:blipFill rotWithShape="1">
            <a:blip r:embed="rId6">
              <a:alphaModFix/>
            </a:blip>
            <a:srcRect b="85747" l="0" r="0" t="0"/>
            <a:stretch/>
          </p:blipFill>
          <p:spPr>
            <a:xfrm>
              <a:off x="1421425" y="3621300"/>
              <a:ext cx="3218950" cy="52939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83" name="Google Shape;183;p18"/>
            <p:cNvPicPr preferRelativeResize="0"/>
            <p:nvPr/>
          </p:nvPicPr>
          <p:blipFill rotWithShape="1">
            <a:blip r:embed="rId6">
              <a:alphaModFix/>
            </a:blip>
            <a:srcRect b="0" l="0" r="0" t="85626"/>
            <a:stretch/>
          </p:blipFill>
          <p:spPr>
            <a:xfrm>
              <a:off x="1421425" y="4150700"/>
              <a:ext cx="3218950" cy="53392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84" name="Google Shape;184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21424" y="4684626"/>
              <a:ext cx="3218950" cy="41267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85" name="Google Shape;185;p18"/>
          <p:cNvSpPr txBox="1"/>
          <p:nvPr/>
        </p:nvSpPr>
        <p:spPr>
          <a:xfrm>
            <a:off x="5935138" y="2737800"/>
            <a:ext cx="13917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 : 대한민국 정책브리핑</a:t>
            </a:r>
            <a:endParaRPr sz="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9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9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9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1298850" y="2937338"/>
            <a:ext cx="14316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“전기에너지 수송부문 소비 패턴을 분석하여 전기차 보급으로 인한 미래 전력 수요를 예측”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02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1126775" y="476200"/>
            <a:ext cx="1767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개발목표</a:t>
            </a:r>
            <a:endParaRPr b="1" sz="1600">
              <a:solidFill>
                <a:srgbClr val="434343"/>
              </a:solidFill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124" y="1683671"/>
            <a:ext cx="1017900" cy="90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99" y="1683700"/>
            <a:ext cx="1203160" cy="90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6040450" y="4846950"/>
            <a:ext cx="2952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출처(가운데) : https://www.joongang.co.kr/article/25029164#home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출처(우) : </a:t>
            </a:r>
            <a:r>
              <a:rPr lang="ko" sz="400">
                <a:solidFill>
                  <a:srgbClr val="666666"/>
                </a:solidFill>
              </a:rPr>
              <a:t>https://www.linkedin.com/pulse/what-carbon-credit-how-does-work-companies-dr-ujjal-ghosh</a:t>
            </a:r>
            <a:endParaRPr sz="400">
              <a:solidFill>
                <a:srgbClr val="666666"/>
              </a:solidFill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1129072" y="2135399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 rot="10800000">
            <a:off x="7635397" y="2135424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 rot="10800000">
            <a:off x="2760022" y="2135399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 rot="10800000">
            <a:off x="4274272" y="2135399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/>
          <p:nvPr/>
        </p:nvCxnSpPr>
        <p:spPr>
          <a:xfrm rot="10800000">
            <a:off x="6082872" y="2135412"/>
            <a:ext cx="37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 txBox="1"/>
          <p:nvPr/>
        </p:nvSpPr>
        <p:spPr>
          <a:xfrm>
            <a:off x="2890575" y="29373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“에너지 자원 수입 비용 데이터와 에너지 소비량 데이터를 분석해 미래 에너지 수입에 필요한 예산을 예측”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614063" y="2937363"/>
            <a:ext cx="14316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“에너지 소비량 증가와 온실 가스 발생량 간의 상관 관계 분석을 통한 에너지 효율 분석 및 온실가스 배출량 예측”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6375800" y="2937338"/>
            <a:ext cx="14316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“</a:t>
            </a:r>
            <a:r>
              <a:rPr b="1" lang="ko" sz="900">
                <a:solidFill>
                  <a:schemeClr val="dk1"/>
                </a:solidFill>
              </a:rPr>
              <a:t>에너지 소비패턴에 따른 기후변화 예측”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</a:rPr>
              <a:t>이미지 바꿔야해요</a:t>
            </a:r>
            <a:endParaRPr b="1" sz="900">
              <a:solidFill>
                <a:srgbClr val="FF0000"/>
              </a:solidFill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463" y="1565750"/>
            <a:ext cx="1176925" cy="113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2912" y="1748819"/>
            <a:ext cx="1110427" cy="77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전기차 보급으로 인한 미래 전기 에너지 수요 예측</a:t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0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</a:t>
            </a:r>
            <a:r>
              <a:rPr b="1" lang="ko" sz="1600">
                <a:solidFill>
                  <a:srgbClr val="434343"/>
                </a:solidFill>
              </a:rPr>
              <a:t>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5796300" y="4833900"/>
            <a:ext cx="3184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 https://www.kesis.net/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출처(하): </a:t>
            </a:r>
            <a:r>
              <a:rPr lang="ko" sz="400">
                <a:solidFill>
                  <a:srgbClr val="666666"/>
                </a:solidFill>
              </a:rPr>
              <a:t>https://stat.molit.go.kr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4895350" y="1691175"/>
            <a:ext cx="35715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1. 상기의 데이터를 로컬에 가져와 분석한다.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2. 해당 분석을 토대로 전기차 보급률에 따른 전력 소비량을 모델링한다.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3. ‘2’의 모델을 단계선택법등의 방법으로 p-value가 0.05미만이 될 때 까지 성능을 개선한다.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 해당 모델을 서비스 웹 페이지에 그래프로 렌더링한다.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5. 사용자가 원하는 특정 년도에 따른 전기 수요량을 출력하고 해당 전력을 생산할 수 있는 다양한 발전소들의 수치를 제공한다.</a:t>
            </a:r>
            <a:endParaRPr sz="900"/>
          </a:p>
        </p:txBody>
      </p:sp>
      <p:sp>
        <p:nvSpPr>
          <p:cNvPr id="235" name="Google Shape;235;p20"/>
          <p:cNvSpPr txBox="1"/>
          <p:nvPr/>
        </p:nvSpPr>
        <p:spPr>
          <a:xfrm>
            <a:off x="4084575" y="4068263"/>
            <a:ext cx="4669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국내 전기차 보급률</a:t>
            </a:r>
            <a:r>
              <a:rPr b="1" lang="ko" sz="1000">
                <a:solidFill>
                  <a:schemeClr val="dk1"/>
                </a:solidFill>
              </a:rPr>
              <a:t>과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수송부문 전력 소비량</a:t>
            </a:r>
            <a:r>
              <a:rPr b="1" lang="ko" sz="1000">
                <a:solidFill>
                  <a:schemeClr val="dk1"/>
                </a:solidFill>
              </a:rPr>
              <a:t> 데이터를 분석하여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전기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 관계</a:t>
            </a:r>
            <a:r>
              <a:rPr b="1" lang="ko" sz="1000">
                <a:solidFill>
                  <a:schemeClr val="dk1"/>
                </a:solidFill>
              </a:rPr>
              <a:t>를</a:t>
            </a:r>
            <a:r>
              <a:rPr b="1" lang="ko" sz="1000">
                <a:solidFill>
                  <a:schemeClr val="dk1"/>
                </a:solidFill>
              </a:rPr>
              <a:t> 모델링하고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수요</a:t>
            </a:r>
            <a:r>
              <a:rPr b="1" lang="ko" sz="1000">
                <a:solidFill>
                  <a:schemeClr val="dk1"/>
                </a:solidFill>
              </a:rPr>
              <a:t>를 예측한다.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0" y="2020737"/>
            <a:ext cx="3677199" cy="24663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7" name="Google Shape;2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50" y="1245083"/>
            <a:ext cx="3677198" cy="6504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p20"/>
          <p:cNvSpPr/>
          <p:nvPr/>
        </p:nvSpPr>
        <p:spPr>
          <a:xfrm>
            <a:off x="4895350" y="1150750"/>
            <a:ext cx="3512400" cy="78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수송부문 전력 소비량(국가에너지 통계 종합정보 시스템)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연도별 자동차 등록 현황(국토교통 통계누리)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연도별 전기차 등록 현황(국토교통 통계누리)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연도별 전기차 충전 전력 판매실적(한국전력공사)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4084575" y="4068263"/>
            <a:ext cx="4669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자원 수입 비용</a:t>
            </a:r>
            <a:r>
              <a:rPr b="1" lang="ko" sz="1000">
                <a:solidFill>
                  <a:schemeClr val="dk1"/>
                </a:solidFill>
              </a:rPr>
              <a:t> 데이터와 </a:t>
            </a: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에너지 소비량</a:t>
            </a:r>
            <a:r>
              <a:rPr b="1" lang="ko" sz="1000">
                <a:solidFill>
                  <a:schemeClr val="dk1"/>
                </a:solidFill>
              </a:rPr>
              <a:t> 데이터의 분석을 통해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highlight>
                  <a:srgbClr val="C9DAF8"/>
                </a:highlight>
              </a:rPr>
              <a:t>미래 에너지 수입에 필요한 예산</a:t>
            </a:r>
            <a:r>
              <a:rPr b="1" lang="ko" sz="1000">
                <a:solidFill>
                  <a:schemeClr val="dk1"/>
                </a:solidFill>
              </a:rPr>
              <a:t>을 </a:t>
            </a:r>
            <a:r>
              <a:rPr b="1" lang="ko" sz="1000">
                <a:solidFill>
                  <a:schemeClr val="dk1"/>
                </a:solidFill>
              </a:rPr>
              <a:t>다중 선형 회귀 모델로 </a:t>
            </a:r>
            <a:r>
              <a:rPr b="1" lang="ko" sz="1000">
                <a:solidFill>
                  <a:schemeClr val="dk1"/>
                </a:solidFill>
              </a:rPr>
              <a:t>예측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126775" y="684000"/>
            <a:ext cx="2788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</a:rPr>
              <a:t>미래 에너지 자원 예산 예측</a:t>
            </a:r>
            <a:endParaRPr sz="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 rot="10800000">
            <a:off x="2424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/>
          <p:nvPr/>
        </p:nvCxnSpPr>
        <p:spPr>
          <a:xfrm>
            <a:off x="242850" y="25315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 rot="10800000">
            <a:off x="8905525" y="24825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 rot="10800000">
            <a:off x="2404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240875" y="4905100"/>
            <a:ext cx="86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1"/>
          <p:cNvCxnSpPr/>
          <p:nvPr/>
        </p:nvCxnSpPr>
        <p:spPr>
          <a:xfrm rot="10800000">
            <a:off x="8903550" y="4711000"/>
            <a:ext cx="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1"/>
          <p:cNvSpPr/>
          <p:nvPr/>
        </p:nvSpPr>
        <p:spPr>
          <a:xfrm rot="5400000">
            <a:off x="880890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 rot="-5400000">
            <a:off x="222750" y="2502175"/>
            <a:ext cx="189300" cy="1539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493808" y="1825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4158575" y="4890900"/>
            <a:ext cx="822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Team4K</a:t>
            </a:r>
            <a:endParaRPr b="1"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240450" y="315300"/>
            <a:ext cx="1017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chemeClr val="accent1"/>
                </a:solidFill>
              </a:rPr>
              <a:t>03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126775" y="439425"/>
            <a:ext cx="2164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434343"/>
                </a:solidFill>
              </a:rPr>
              <a:t>주요특징 및 핵심기술</a:t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796300" y="4833900"/>
            <a:ext cx="31842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출처(상) : </a:t>
            </a:r>
            <a:r>
              <a:rPr lang="ko" sz="400">
                <a:solidFill>
                  <a:srgbClr val="666666"/>
                </a:solidFill>
              </a:rPr>
              <a:t>https://www.data.go.kr/data/15054606/fileData.do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출처(중): https://www.data.go.kr/data/15088508/fileData.do</a:t>
            </a:r>
            <a:endParaRPr sz="4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rgbClr val="666666"/>
                </a:solidFill>
              </a:rPr>
              <a:t>출처(하): </a:t>
            </a:r>
            <a:r>
              <a:rPr lang="ko" sz="400">
                <a:solidFill>
                  <a:srgbClr val="666666"/>
                </a:solidFill>
              </a:rPr>
              <a:t>https://www.kocoal.or.kr/newpage/newpage.php?f_id=know_02_02</a:t>
            </a:r>
            <a:endParaRPr sz="400">
              <a:solidFill>
                <a:srgbClr val="666666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869263" y="1760750"/>
            <a:ext cx="35715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1. 상기의 </a:t>
            </a:r>
            <a:r>
              <a:rPr lang="ko" sz="900">
                <a:solidFill>
                  <a:schemeClr val="dk1"/>
                </a:solidFill>
                <a:highlight>
                  <a:schemeClr val="lt1"/>
                </a:highlight>
              </a:rPr>
              <a:t>에너지 자원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수입 비용 데이터</a:t>
            </a:r>
            <a:r>
              <a:rPr lang="ko" sz="900">
                <a:solidFill>
                  <a:schemeClr val="dk1"/>
                </a:solidFill>
              </a:rPr>
              <a:t>, 소비량 등의 데이터들을 전처리 과정을 진행 한 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모델을 구축</a:t>
            </a:r>
            <a:r>
              <a:rPr lang="ko" sz="900">
                <a:solidFill>
                  <a:schemeClr val="dk1"/>
                </a:solidFill>
              </a:rPr>
              <a:t>한다.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2. 해당 모델을 </a:t>
            </a:r>
            <a:r>
              <a:rPr lang="ko" sz="900">
                <a:solidFill>
                  <a:schemeClr val="dk1"/>
                </a:solidFill>
              </a:rPr>
              <a:t>p-value가 0.05미만이 될 때 까지 성능을 개선한다.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 </a:t>
            </a:r>
            <a:r>
              <a:rPr lang="ko" sz="900">
                <a:solidFill>
                  <a:schemeClr val="dk1"/>
                </a:solidFill>
              </a:rPr>
              <a:t>원하는 시기의 자원 시세값과 각 자원들의 소비량을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예측</a:t>
            </a:r>
            <a:r>
              <a:rPr lang="ko" sz="900">
                <a:solidFill>
                  <a:schemeClr val="dk1"/>
                </a:solidFill>
              </a:rPr>
              <a:t>하여 미래 에너지 수입에 필요한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예산을 예측</a:t>
            </a:r>
            <a:r>
              <a:rPr lang="ko" sz="900">
                <a:solidFill>
                  <a:schemeClr val="dk1"/>
                </a:solidFill>
              </a:rPr>
              <a:t>한다.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4. 미래 에너지 수입 예산 예측값을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그래프로 생성</a:t>
            </a:r>
            <a:r>
              <a:rPr lang="ko" sz="900">
                <a:solidFill>
                  <a:schemeClr val="dk1"/>
                </a:solidFill>
              </a:rPr>
              <a:t>하여 </a:t>
            </a:r>
            <a:r>
              <a:rPr lang="ko" sz="900">
                <a:solidFill>
                  <a:schemeClr val="lt1"/>
                </a:solidFill>
                <a:highlight>
                  <a:srgbClr val="3D85C6"/>
                </a:highlight>
              </a:rPr>
              <a:t>화면에 렌더링</a:t>
            </a:r>
            <a:r>
              <a:rPr lang="ko" sz="900">
                <a:solidFill>
                  <a:schemeClr val="dk1"/>
                </a:solidFill>
              </a:rPr>
              <a:t> 한다.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895350" y="583800"/>
            <a:ext cx="3465000" cy="939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국가별 국내 원유수입(물량, 금액, 한국석유공사</a:t>
            </a:r>
            <a:r>
              <a:rPr lang="ko" sz="800">
                <a:solidFill>
                  <a:schemeClr val="dk2"/>
                </a:solidFill>
              </a:rPr>
              <a:t>)  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산업통상자원부 에너지및자원사업특별회계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(기재부 재정정보공개시스템)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한국의 대륙별 천연가스 수입 현황(한국가스공사)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-"/>
            </a:pPr>
            <a:r>
              <a:rPr lang="ko" sz="800">
                <a:solidFill>
                  <a:schemeClr val="dk1"/>
                </a:solidFill>
              </a:rPr>
              <a:t>우라늄 수입액(에너지온실가스종합정보플랫폼)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ko" sz="800"/>
              <a:t>에너지 수급현황(일차에너지소비, 에너지경제연구원) </a:t>
            </a:r>
            <a:endParaRPr sz="800"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64131" l="0" r="0" t="0"/>
          <a:stretch/>
        </p:blipFill>
        <p:spPr>
          <a:xfrm>
            <a:off x="806263" y="1245069"/>
            <a:ext cx="3677199" cy="7232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1" name="Google Shape;2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63" y="2036700"/>
            <a:ext cx="3677200" cy="75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250" y="2856838"/>
            <a:ext cx="3677176" cy="16302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