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2" r:id="rId3"/>
    <p:sldId id="257" r:id="rId4"/>
    <p:sldId id="277" r:id="rId5"/>
    <p:sldId id="259" r:id="rId6"/>
    <p:sldId id="293" r:id="rId7"/>
    <p:sldId id="260" r:id="rId8"/>
    <p:sldId id="275" r:id="rId9"/>
    <p:sldId id="276" r:id="rId10"/>
    <p:sldId id="287" r:id="rId11"/>
    <p:sldId id="266" r:id="rId12"/>
    <p:sldId id="286" r:id="rId13"/>
    <p:sldId id="278" r:id="rId14"/>
    <p:sldId id="280" r:id="rId15"/>
    <p:sldId id="288" r:id="rId16"/>
    <p:sldId id="289" r:id="rId17"/>
    <p:sldId id="290" r:id="rId18"/>
    <p:sldId id="281" r:id="rId19"/>
    <p:sldId id="291" r:id="rId20"/>
    <p:sldId id="282" r:id="rId21"/>
    <p:sldId id="283" r:id="rId22"/>
    <p:sldId id="284" r:id="rId23"/>
    <p:sldId id="292" r:id="rId24"/>
    <p:sldId id="285"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9" autoAdjust="0"/>
    <p:restoredTop sz="95009"/>
  </p:normalViewPr>
  <p:slideViewPr>
    <p:cSldViewPr snapToGrid="0">
      <p:cViewPr varScale="1">
        <p:scale>
          <a:sx n="63" d="100"/>
          <a:sy n="63" d="100"/>
        </p:scale>
        <p:origin x="8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140B8-0B25-784B-8B19-5BDBE59F8006}" type="datetimeFigureOut">
              <a:rPr lang="en-US" smtClean="0"/>
              <a:t>4/28/2016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3245BA-B4CA-CB47-B6E0-51C270201753}" type="slidenum">
              <a:rPr lang="en-US" smtClean="0"/>
              <a:t>‹#›</a:t>
            </a:fld>
            <a:endParaRPr lang="en-US"/>
          </a:p>
        </p:txBody>
      </p:sp>
    </p:spTree>
    <p:extLst>
      <p:ext uri="{BB962C8B-B14F-4D97-AF65-F5344CB8AC3E}">
        <p14:creationId xmlns:p14="http://schemas.microsoft.com/office/powerpoint/2010/main" val="1676869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4/28/2016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oogle/gdata-python-client" TargetMode="External"/><Relationship Id="rId2" Type="http://schemas.openxmlformats.org/officeDocument/2006/relationships/hyperlink" Target="https://developers.google.com/discovery/v1/reference/apis/getRest#paramete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boxofficemojo.com/" TargetMode="External"/><Relationship Id="rId3" Type="http://schemas.openxmlformats.org/officeDocument/2006/relationships/hyperlink" Target="http://pandas.pydata.org/" TargetMode="External"/><Relationship Id="rId7" Type="http://schemas.openxmlformats.org/officeDocument/2006/relationships/hyperlink" Target="http://www.imdb.com/" TargetMode="External"/><Relationship Id="rId2" Type="http://schemas.openxmlformats.org/officeDocument/2006/relationships/hyperlink" Target="https://www.scipy.org/" TargetMode="External"/><Relationship Id="rId1" Type="http://schemas.openxmlformats.org/officeDocument/2006/relationships/slideLayout" Target="../slideLayouts/slideLayout2.xml"/><Relationship Id="rId6" Type="http://schemas.openxmlformats.org/officeDocument/2006/relationships/hyperlink" Target="http://thinknook.com/twitter-sentiment-analysis-training-corpus-dataset-2012-09-22/" TargetMode="External"/><Relationship Id="rId5" Type="http://schemas.openxmlformats.org/officeDocument/2006/relationships/hyperlink" Target="http://nlp.stanford.edu/nlp/javadoc/javanlp/edu/stanford/nlp/pipeline/StanfordCoreNLP.html" TargetMode="External"/><Relationship Id="rId4" Type="http://schemas.openxmlformats.org/officeDocument/2006/relationships/hyperlink" Target="https://developers.google.com/youtube/v3/docs/commentThreads/lis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2257" y="840658"/>
            <a:ext cx="9292355" cy="3936723"/>
          </a:xfrm>
        </p:spPr>
        <p:txBody>
          <a:bodyPr>
            <a:normAutofit/>
          </a:bodyPr>
          <a:lstStyle/>
          <a:p>
            <a:r>
              <a:rPr lang="en-US" sz="5600" b="1" dirty="0">
                <a:latin typeface="Times New Roman" charset="0"/>
                <a:ea typeface="Times New Roman" charset="0"/>
                <a:cs typeface="Times New Roman" charset="0"/>
              </a:rPr>
              <a:t>Prediction of </a:t>
            </a:r>
            <a:r>
              <a:rPr lang="en-US" sz="5600" b="1" dirty="0" smtClean="0">
                <a:latin typeface="Times New Roman" charset="0"/>
                <a:ea typeface="Times New Roman" charset="0"/>
                <a:cs typeface="Times New Roman" charset="0"/>
              </a:rPr>
              <a:t>Movies </a:t>
            </a:r>
            <a:r>
              <a:rPr lang="en-US" sz="5600" b="1" dirty="0">
                <a:latin typeface="Times New Roman" charset="0"/>
                <a:ea typeface="Times New Roman" charset="0"/>
                <a:cs typeface="Times New Roman" charset="0"/>
              </a:rPr>
              <a:t>B</a:t>
            </a:r>
            <a:r>
              <a:rPr lang="en-US" sz="5600" b="1" dirty="0" smtClean="0">
                <a:latin typeface="Times New Roman" charset="0"/>
                <a:ea typeface="Times New Roman" charset="0"/>
                <a:cs typeface="Times New Roman" charset="0"/>
              </a:rPr>
              <a:t>ox </a:t>
            </a:r>
            <a:r>
              <a:rPr lang="en-US" sz="5600" b="1" dirty="0">
                <a:latin typeface="Times New Roman" charset="0"/>
                <a:ea typeface="Times New Roman" charset="0"/>
                <a:cs typeface="Times New Roman" charset="0"/>
              </a:rPr>
              <a:t>O</a:t>
            </a:r>
            <a:r>
              <a:rPr lang="en-US" sz="5600" b="1" dirty="0" smtClean="0">
                <a:latin typeface="Times New Roman" charset="0"/>
                <a:ea typeface="Times New Roman" charset="0"/>
                <a:cs typeface="Times New Roman" charset="0"/>
              </a:rPr>
              <a:t>ffice </a:t>
            </a:r>
            <a:r>
              <a:rPr lang="en-US" sz="5600" b="1" dirty="0">
                <a:latin typeface="Times New Roman" charset="0"/>
                <a:ea typeface="Times New Roman" charset="0"/>
                <a:cs typeface="Times New Roman" charset="0"/>
              </a:rPr>
              <a:t>P</a:t>
            </a:r>
            <a:r>
              <a:rPr lang="en-US" sz="5600" b="1" dirty="0" smtClean="0">
                <a:latin typeface="Times New Roman" charset="0"/>
                <a:ea typeface="Times New Roman" charset="0"/>
                <a:cs typeface="Times New Roman" charset="0"/>
              </a:rPr>
              <a:t>erformance using </a:t>
            </a:r>
            <a:r>
              <a:rPr lang="en-US" sz="5600" b="1" dirty="0">
                <a:latin typeface="Times New Roman" charset="0"/>
                <a:ea typeface="Times New Roman" charset="0"/>
                <a:cs typeface="Times New Roman" charset="0"/>
              </a:rPr>
              <a:t>S</a:t>
            </a:r>
            <a:r>
              <a:rPr lang="en-US" sz="5600" b="1" dirty="0" smtClean="0">
                <a:latin typeface="Times New Roman" charset="0"/>
                <a:ea typeface="Times New Roman" charset="0"/>
                <a:cs typeface="Times New Roman" charset="0"/>
              </a:rPr>
              <a:t>ocial </a:t>
            </a:r>
            <a:r>
              <a:rPr lang="en-US" sz="5600" b="1" dirty="0">
                <a:latin typeface="Times New Roman" charset="0"/>
                <a:ea typeface="Times New Roman" charset="0"/>
                <a:cs typeface="Times New Roman" charset="0"/>
              </a:rPr>
              <a:t>M</a:t>
            </a:r>
            <a:r>
              <a:rPr lang="en-US" sz="5600" b="1" dirty="0" smtClean="0">
                <a:latin typeface="Times New Roman" charset="0"/>
                <a:ea typeface="Times New Roman" charset="0"/>
                <a:cs typeface="Times New Roman" charset="0"/>
              </a:rPr>
              <a:t>edia</a:t>
            </a:r>
            <a:r>
              <a:rPr lang="en-US" dirty="0"/>
              <a:t/>
            </a:r>
            <a:br>
              <a:rPr lang="en-US" dirty="0"/>
            </a:br>
            <a:endParaRPr lang="en-US" dirty="0"/>
          </a:p>
        </p:txBody>
      </p:sp>
      <p:sp>
        <p:nvSpPr>
          <p:cNvPr id="3" name="Subtitle 2"/>
          <p:cNvSpPr>
            <a:spLocks noGrp="1"/>
          </p:cNvSpPr>
          <p:nvPr>
            <p:ph type="subTitle" idx="1"/>
          </p:nvPr>
        </p:nvSpPr>
        <p:spPr/>
        <p:txBody>
          <a:bodyPr>
            <a:noAutofit/>
          </a:bodyPr>
          <a:lstStyle/>
          <a:p>
            <a:pPr algn="r">
              <a:lnSpc>
                <a:spcPct val="100000"/>
              </a:lnSpc>
            </a:pPr>
            <a:r>
              <a:rPr lang="es-ES" sz="2000" b="1" dirty="0" err="1" smtClean="0">
                <a:solidFill>
                  <a:srgbClr val="595959"/>
                </a:solidFill>
                <a:latin typeface="Times New Roman" charset="0"/>
                <a:ea typeface="Times New Roman" charset="0"/>
                <a:cs typeface="Times New Roman" charset="0"/>
              </a:rPr>
              <a:t>Ojas</a:t>
            </a:r>
            <a:r>
              <a:rPr lang="es-ES" sz="2000" b="1" dirty="0" smtClean="0">
                <a:solidFill>
                  <a:srgbClr val="595959"/>
                </a:solidFill>
                <a:latin typeface="Times New Roman" charset="0"/>
                <a:ea typeface="Times New Roman" charset="0"/>
                <a:cs typeface="Times New Roman" charset="0"/>
              </a:rPr>
              <a:t> </a:t>
            </a:r>
            <a:r>
              <a:rPr lang="es-ES" sz="2000" b="1" dirty="0" err="1" smtClean="0">
                <a:solidFill>
                  <a:srgbClr val="595959"/>
                </a:solidFill>
                <a:latin typeface="Times New Roman" charset="0"/>
                <a:ea typeface="Times New Roman" charset="0"/>
                <a:cs typeface="Times New Roman" charset="0"/>
              </a:rPr>
              <a:t>Juneja</a:t>
            </a:r>
            <a:r>
              <a:rPr lang="es-ES" sz="2000" b="1" dirty="0" smtClean="0">
                <a:solidFill>
                  <a:srgbClr val="595959"/>
                </a:solidFill>
                <a:latin typeface="Times New Roman" charset="0"/>
                <a:ea typeface="Times New Roman" charset="0"/>
                <a:cs typeface="Times New Roman" charset="0"/>
              </a:rPr>
              <a:t> </a:t>
            </a:r>
          </a:p>
          <a:p>
            <a:pPr algn="r">
              <a:lnSpc>
                <a:spcPct val="100000"/>
              </a:lnSpc>
            </a:pPr>
            <a:r>
              <a:rPr lang="es-ES" sz="2000" b="1" dirty="0" smtClean="0">
                <a:solidFill>
                  <a:srgbClr val="595959"/>
                </a:solidFill>
                <a:latin typeface="Times New Roman" charset="0"/>
                <a:ea typeface="Times New Roman" charset="0"/>
                <a:cs typeface="Times New Roman" charset="0"/>
              </a:rPr>
              <a:t>Saurabh </a:t>
            </a:r>
            <a:r>
              <a:rPr lang="es-ES" sz="2000" b="1" dirty="0" err="1" smtClean="0">
                <a:solidFill>
                  <a:srgbClr val="595959"/>
                </a:solidFill>
                <a:latin typeface="Times New Roman" charset="0"/>
                <a:ea typeface="Times New Roman" charset="0"/>
                <a:cs typeface="Times New Roman" charset="0"/>
              </a:rPr>
              <a:t>Patel</a:t>
            </a:r>
            <a:r>
              <a:rPr lang="es-ES" sz="2000" b="1" dirty="0" smtClean="0">
                <a:solidFill>
                  <a:srgbClr val="595959"/>
                </a:solidFill>
                <a:latin typeface="Times New Roman" charset="0"/>
                <a:ea typeface="Times New Roman" charset="0"/>
                <a:cs typeface="Times New Roman" charset="0"/>
              </a:rPr>
              <a:t> </a:t>
            </a:r>
          </a:p>
          <a:p>
            <a:pPr algn="r">
              <a:lnSpc>
                <a:spcPct val="100000"/>
              </a:lnSpc>
            </a:pPr>
            <a:r>
              <a:rPr lang="es-ES" sz="2000" b="1" dirty="0" err="1" smtClean="0">
                <a:solidFill>
                  <a:srgbClr val="595959"/>
                </a:solidFill>
                <a:latin typeface="Times New Roman" charset="0"/>
                <a:ea typeface="Times New Roman" charset="0"/>
                <a:cs typeface="Times New Roman" charset="0"/>
              </a:rPr>
              <a:t>Ronak</a:t>
            </a:r>
            <a:r>
              <a:rPr lang="es-ES" sz="2000" b="1" dirty="0" smtClean="0">
                <a:solidFill>
                  <a:srgbClr val="595959"/>
                </a:solidFill>
                <a:latin typeface="Times New Roman" charset="0"/>
                <a:ea typeface="Times New Roman" charset="0"/>
                <a:cs typeface="Times New Roman" charset="0"/>
              </a:rPr>
              <a:t> </a:t>
            </a:r>
            <a:r>
              <a:rPr lang="es-ES" sz="2000" b="1" dirty="0" err="1" smtClean="0">
                <a:solidFill>
                  <a:srgbClr val="595959"/>
                </a:solidFill>
                <a:latin typeface="Times New Roman" charset="0"/>
                <a:ea typeface="Times New Roman" charset="0"/>
                <a:cs typeface="Times New Roman" charset="0"/>
              </a:rPr>
              <a:t>Bhuptani</a:t>
            </a:r>
            <a:endParaRPr lang="es-ES" sz="2000" b="1" dirty="0">
              <a:latin typeface="Times New Roman" charset="0"/>
              <a:ea typeface="Times New Roman" charset="0"/>
              <a:cs typeface="Times New Roman" charset="0"/>
            </a:endParaRPr>
          </a:p>
          <a:p>
            <a:endParaRPr lang="en-US" sz="20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928995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561" y="624110"/>
            <a:ext cx="10191136" cy="1280890"/>
          </a:xfrm>
        </p:spPr>
        <p:txBody>
          <a:bodyPr>
            <a:noAutofit/>
          </a:bodyPr>
          <a:lstStyle/>
          <a:p>
            <a:r>
              <a:rPr lang="en-US" sz="4200" dirty="0">
                <a:latin typeface="Times New Roman" charset="0"/>
                <a:ea typeface="Times New Roman" charset="0"/>
                <a:cs typeface="Times New Roman" charset="0"/>
              </a:rPr>
              <a:t> </a:t>
            </a:r>
            <a:r>
              <a:rPr lang="en-US" sz="4200" b="1" dirty="0" smtClean="0">
                <a:latin typeface="Times New Roman" charset="0"/>
                <a:ea typeface="Times New Roman" charset="0"/>
                <a:cs typeface="Times New Roman" charset="0"/>
              </a:rPr>
              <a:t>What is Hype (Continue...)</a:t>
            </a:r>
            <a:endParaRPr lang="en-US" sz="4200" b="1" dirty="0">
              <a:latin typeface="Times New Roman" charset="0"/>
              <a:ea typeface="Times New Roman" charset="0"/>
              <a:cs typeface="Times New Roman" charset="0"/>
            </a:endParaRPr>
          </a:p>
        </p:txBody>
      </p:sp>
      <p:sp>
        <p:nvSpPr>
          <p:cNvPr id="7" name="Content Placeholder 6"/>
          <p:cNvSpPr>
            <a:spLocks noGrp="1"/>
          </p:cNvSpPr>
          <p:nvPr>
            <p:ph idx="1"/>
          </p:nvPr>
        </p:nvSpPr>
        <p:spPr>
          <a:xfrm>
            <a:off x="1725561" y="1519084"/>
            <a:ext cx="9779051" cy="4392138"/>
          </a:xfrm>
        </p:spPr>
        <p:txBody>
          <a:bodyPr/>
          <a:lstStyle/>
          <a:p>
            <a:r>
              <a:rPr lang="en-US" sz="3600" b="1" dirty="0" smtClean="0">
                <a:latin typeface="Times New Roman" charset="0"/>
                <a:ea typeface="Times New Roman" charset="0"/>
                <a:cs typeface="Times New Roman" charset="0"/>
              </a:rPr>
              <a:t>Tweet Rate </a:t>
            </a:r>
          </a:p>
          <a:p>
            <a:pPr marL="0" indent="0">
              <a:buNone/>
            </a:pPr>
            <a:r>
              <a:rPr lang="en-US" sz="2000" dirty="0" smtClean="0">
                <a:latin typeface="Times New Roman" charset="0"/>
                <a:ea typeface="Times New Roman" charset="0"/>
                <a:cs typeface="Times New Roman" charset="0"/>
              </a:rPr>
              <a:t>		= (Total Number of Tweets)/ (Number of Hours)</a:t>
            </a:r>
          </a:p>
          <a:p>
            <a:r>
              <a:rPr lang="en-US" sz="3600" b="1" dirty="0">
                <a:latin typeface="Times New Roman" charset="0"/>
                <a:ea typeface="Times New Roman" charset="0"/>
                <a:cs typeface="Times New Roman" charset="0"/>
              </a:rPr>
              <a:t>	</a:t>
            </a:r>
            <a:r>
              <a:rPr lang="en-US" sz="3600" b="1" dirty="0" smtClean="0">
                <a:latin typeface="Times New Roman" charset="0"/>
                <a:ea typeface="Times New Roman" charset="0"/>
                <a:cs typeface="Times New Roman" charset="0"/>
              </a:rPr>
              <a:t>Hype</a:t>
            </a:r>
            <a:endParaRPr lang="en-US" dirty="0"/>
          </a:p>
          <a:p>
            <a:endParaRPr lang="en-US" dirty="0"/>
          </a:p>
        </p:txBody>
      </p:sp>
      <p:pic>
        <p:nvPicPr>
          <p:cNvPr id="8" name="Picture 7"/>
          <p:cNvPicPr>
            <a:picLocks noChangeAspect="1"/>
          </p:cNvPicPr>
          <p:nvPr/>
        </p:nvPicPr>
        <p:blipFill>
          <a:blip r:embed="rId2"/>
          <a:stretch>
            <a:fillRect/>
          </a:stretch>
        </p:blipFill>
        <p:spPr>
          <a:xfrm>
            <a:off x="2253998" y="3549438"/>
            <a:ext cx="4038692" cy="1511300"/>
          </a:xfrm>
          <a:prstGeom prst="rect">
            <a:avLst/>
          </a:prstGeom>
        </p:spPr>
      </p:pic>
    </p:spTree>
    <p:extLst>
      <p:ext uri="{BB962C8B-B14F-4D97-AF65-F5344CB8AC3E}">
        <p14:creationId xmlns:p14="http://schemas.microsoft.com/office/powerpoint/2010/main" val="929764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645" y="605256"/>
            <a:ext cx="8911687" cy="1280890"/>
          </a:xfrm>
        </p:spPr>
        <p:txBody>
          <a:bodyPr/>
          <a:lstStyle/>
          <a:p>
            <a:r>
              <a:rPr lang="en-US" sz="4200" b="1" dirty="0" smtClean="0">
                <a:solidFill>
                  <a:srgbClr val="262626"/>
                </a:solidFill>
                <a:latin typeface="Times New Roman" panose="02020603050405020304" pitchFamily="18" charset="0"/>
                <a:cs typeface="Times New Roman" panose="02020603050405020304" pitchFamily="18" charset="0"/>
              </a:rPr>
              <a:t>Data Collection</a:t>
            </a:r>
            <a:endParaRPr lang="en-US" sz="4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14052" y="1489587"/>
            <a:ext cx="9690560" cy="4421635"/>
          </a:xfrm>
        </p:spPr>
        <p:txBody>
          <a:bodyPr>
            <a:normAutofit lnSpcReduction="10000"/>
          </a:bodyPr>
          <a:lstStyle/>
          <a:p>
            <a:r>
              <a:rPr lang="en-US" sz="2000" dirty="0" smtClean="0">
                <a:latin typeface="Times New Roman" panose="02020603050405020304" pitchFamily="18" charset="0"/>
                <a:cs typeface="Times New Roman" panose="02020603050405020304" pitchFamily="18" charset="0"/>
              </a:rPr>
              <a:t>We faced many problems in terms of collecting data from Twitter, Facebook, YouTube</a:t>
            </a:r>
          </a:p>
          <a:p>
            <a:r>
              <a:rPr lang="en-US" sz="2000" b="1" dirty="0" smtClean="0">
                <a:latin typeface="Times New Roman" panose="02020603050405020304" pitchFamily="18" charset="0"/>
                <a:cs typeface="Times New Roman" panose="02020603050405020304" pitchFamily="18" charset="0"/>
              </a:rPr>
              <a:t>Problems we faced :</a:t>
            </a:r>
          </a:p>
          <a:p>
            <a:pPr lvl="1"/>
            <a:r>
              <a:rPr lang="en-US" sz="2000" dirty="0" smtClean="0">
                <a:latin typeface="Times New Roman" panose="02020603050405020304" pitchFamily="18" charset="0"/>
                <a:cs typeface="Times New Roman" panose="02020603050405020304" pitchFamily="18" charset="0"/>
              </a:rPr>
              <a:t>Multiple Twitter/Facebook session </a:t>
            </a: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onnection for every movie.</a:t>
            </a:r>
          </a:p>
          <a:p>
            <a:pPr lvl="1"/>
            <a:r>
              <a:rPr lang="en-US" sz="2000" dirty="0" smtClean="0">
                <a:latin typeface="Times New Roman" panose="02020603050405020304" pitchFamily="18" charset="0"/>
                <a:cs typeface="Times New Roman" panose="02020603050405020304" pitchFamily="18" charset="0"/>
              </a:rPr>
              <a:t>How to run python script continues to gather data.</a:t>
            </a:r>
          </a:p>
          <a:p>
            <a:pPr lvl="1"/>
            <a:r>
              <a:rPr lang="en-US" sz="2000" dirty="0" smtClean="0">
                <a:latin typeface="Times New Roman" panose="02020603050405020304" pitchFamily="18" charset="0"/>
                <a:cs typeface="Times New Roman" panose="02020603050405020304" pitchFamily="18" charset="0"/>
              </a:rPr>
              <a:t>Getting more than 100 comments from YouTube videos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Used single connection and segregated tweets in different movie category based on movie related query keywords match.</a:t>
            </a:r>
          </a:p>
          <a:p>
            <a:r>
              <a:rPr lang="en-US" sz="2000" dirty="0" smtClean="0">
                <a:latin typeface="Times New Roman" panose="02020603050405020304" pitchFamily="18" charset="0"/>
                <a:cs typeface="Times New Roman" panose="02020603050405020304" pitchFamily="18" charset="0"/>
              </a:rPr>
              <a:t>Used Amazon EC2, instance to run python script continues 24*7.</a:t>
            </a:r>
          </a:p>
          <a:p>
            <a:r>
              <a:rPr lang="en-US" sz="2000" b="1" dirty="0">
                <a:latin typeface="Times New Roman" panose="02020603050405020304" pitchFamily="18" charset="0"/>
                <a:cs typeface="Times New Roman" panose="02020603050405020304" pitchFamily="18" charset="0"/>
              </a:rPr>
              <a:t>For Calculation of Hype</a:t>
            </a:r>
          </a:p>
          <a:p>
            <a:pPr lvl="1"/>
            <a:r>
              <a:rPr lang="en-US" sz="2000" dirty="0">
                <a:latin typeface="Times New Roman" panose="02020603050405020304" pitchFamily="18" charset="0"/>
                <a:cs typeface="Times New Roman" panose="02020603050405020304" pitchFamily="18" charset="0"/>
              </a:rPr>
              <a:t>Created csv file which contains only one week before tweets with timestamp, user ID and followers count.</a:t>
            </a:r>
          </a:p>
          <a:p>
            <a:pPr marL="0" indent="0">
              <a:buNone/>
            </a:pPr>
            <a:endParaRPr lang="en-US" dirty="0"/>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02827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9351" y="633537"/>
            <a:ext cx="8911687" cy="1280890"/>
          </a:xfrm>
        </p:spPr>
        <p:txBody>
          <a:bodyPr/>
          <a:lstStyle/>
          <a:p>
            <a:r>
              <a:rPr lang="en-US" sz="4200" dirty="0" smtClean="0">
                <a:latin typeface="Times New Roman" panose="02020603050405020304" pitchFamily="18" charset="0"/>
                <a:cs typeface="Times New Roman" panose="02020603050405020304" pitchFamily="18" charset="0"/>
              </a:rPr>
              <a:t>YouTube Data API</a:t>
            </a:r>
            <a:endParaRPr lang="en-US" sz="4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2518" y="1426589"/>
            <a:ext cx="8915400" cy="5096759"/>
          </a:xfrm>
        </p:spPr>
        <p:txBody>
          <a:bodyPr>
            <a:normAutofit fontScale="92500" lnSpcReduction="10000"/>
          </a:bodyPr>
          <a:lstStyle/>
          <a:p>
            <a:r>
              <a:rPr lang="en-US" sz="2000" dirty="0" smtClean="0">
                <a:latin typeface="Times New Roman" panose="02020603050405020304" pitchFamily="18" charset="0"/>
                <a:cs typeface="Times New Roman" panose="02020603050405020304" pitchFamily="18" charset="0"/>
              </a:rPr>
              <a:t>We have used YouTube Data API V3 to extract comments from official trailer videos from YouTube.</a:t>
            </a:r>
          </a:p>
          <a:p>
            <a:r>
              <a:rPr lang="en-US" sz="2000" dirty="0" smtClean="0">
                <a:latin typeface="Times New Roman" panose="02020603050405020304" pitchFamily="18" charset="0"/>
                <a:cs typeface="Times New Roman" panose="02020603050405020304" pitchFamily="18" charset="0"/>
              </a:rPr>
              <a:t>To use this API, we need Google account to access google developer console, request an API and register our application.</a:t>
            </a:r>
          </a:p>
          <a:p>
            <a:r>
              <a:rPr lang="en-US" sz="2000" dirty="0" smtClean="0">
                <a:latin typeface="Times New Roman" panose="02020603050405020304" pitchFamily="18" charset="0"/>
                <a:cs typeface="Times New Roman" panose="02020603050405020304" pitchFamily="18" charset="0"/>
              </a:rPr>
              <a:t>We need to create and download discovery </a:t>
            </a:r>
            <a:r>
              <a:rPr lang="en-US" sz="2000" dirty="0">
                <a:latin typeface="Times New Roman" panose="02020603050405020304" pitchFamily="18" charset="0"/>
                <a:cs typeface="Times New Roman" panose="02020603050405020304" pitchFamily="18" charset="0"/>
              </a:rPr>
              <a:t>document from </a:t>
            </a:r>
            <a:r>
              <a:rPr lang="en-US" sz="2000" dirty="0" smtClean="0">
                <a:latin typeface="Times New Roman" panose="02020603050405020304" pitchFamily="18" charset="0"/>
                <a:cs typeface="Times New Roman" panose="02020603050405020304" pitchFamily="18" charset="0"/>
                <a:hlinkClick r:id="rId2"/>
              </a:rPr>
              <a:t>Download Discovery Document</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We need to create </a:t>
            </a:r>
            <a:r>
              <a:rPr lang="en-US" sz="2000" dirty="0" err="1" smtClean="0">
                <a:latin typeface="Times New Roman" panose="02020603050405020304" pitchFamily="18" charset="0"/>
                <a:cs typeface="Times New Roman" panose="02020603050405020304" pitchFamily="18" charset="0"/>
              </a:rPr>
              <a:t>client_secret.json</a:t>
            </a:r>
            <a:r>
              <a:rPr lang="en-US" sz="2000" dirty="0" smtClean="0">
                <a:latin typeface="Times New Roman" panose="02020603050405020304" pitchFamily="18" charset="0"/>
                <a:cs typeface="Times New Roman" panose="02020603050405020304" pitchFamily="18" charset="0"/>
              </a:rPr>
              <a:t> file which will have </a:t>
            </a:r>
            <a:r>
              <a:rPr lang="en-US" sz="2000" dirty="0" err="1" smtClean="0">
                <a:latin typeface="Times New Roman" panose="02020603050405020304" pitchFamily="18" charset="0"/>
                <a:cs typeface="Times New Roman" panose="02020603050405020304" pitchFamily="18" charset="0"/>
              </a:rPr>
              <a:t>client_id</a:t>
            </a:r>
            <a:r>
              <a:rPr lang="en-US" sz="2000" dirty="0" smtClean="0">
                <a:latin typeface="Times New Roman" panose="02020603050405020304" pitchFamily="18" charset="0"/>
                <a:cs typeface="Times New Roman" panose="02020603050405020304" pitchFamily="18" charset="0"/>
              </a:rPr>
              <a:t> and </a:t>
            </a:r>
            <a:r>
              <a:rPr lang="en-US" sz="2000" dirty="0" err="1" smtClean="0">
                <a:latin typeface="Times New Roman" panose="02020603050405020304" pitchFamily="18" charset="0"/>
                <a:cs typeface="Times New Roman" panose="02020603050405020304" pitchFamily="18" charset="0"/>
              </a:rPr>
              <a:t>client_secret</a:t>
            </a:r>
            <a:r>
              <a:rPr lang="en-US" sz="2000" dirty="0" smtClean="0">
                <a:latin typeface="Times New Roman" panose="02020603050405020304" pitchFamily="18" charset="0"/>
                <a:cs typeface="Times New Roman" panose="02020603050405020304" pitchFamily="18" charset="0"/>
              </a:rPr>
              <a:t> and authentication URI.</a:t>
            </a:r>
          </a:p>
          <a:p>
            <a:r>
              <a:rPr lang="en-US" sz="2000" dirty="0" smtClean="0">
                <a:latin typeface="Times New Roman" panose="02020603050405020304" pitchFamily="18" charset="0"/>
                <a:cs typeface="Times New Roman" panose="02020603050405020304" pitchFamily="18" charset="0"/>
              </a:rPr>
              <a:t>Next, we need to get YouTube Service object using discovery document and </a:t>
            </a:r>
            <a:r>
              <a:rPr lang="en-US" sz="2000" dirty="0" err="1" smtClean="0">
                <a:latin typeface="Times New Roman" panose="02020603050405020304" pitchFamily="18" charset="0"/>
                <a:cs typeface="Times New Roman" panose="02020603050405020304" pitchFamily="18" charset="0"/>
              </a:rPr>
              <a:t>client_secrets.json</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Lastly, we can get comments from YouTube video </a:t>
            </a:r>
            <a:r>
              <a:rPr lang="en-US" sz="2000" dirty="0">
                <a:latin typeface="Times New Roman" panose="02020603050405020304" pitchFamily="18" charset="0"/>
                <a:cs typeface="Times New Roman" panose="02020603050405020304" pitchFamily="18" charset="0"/>
              </a:rPr>
              <a:t>using </a:t>
            </a:r>
            <a:r>
              <a:rPr lang="en-US" sz="2000" dirty="0" err="1" smtClean="0">
                <a:latin typeface="Times New Roman" panose="02020603050405020304" pitchFamily="18" charset="0"/>
                <a:cs typeface="Times New Roman" panose="02020603050405020304" pitchFamily="18" charset="0"/>
              </a:rPr>
              <a:t>youtube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commentThreads</a:t>
            </a:r>
            <a:r>
              <a:rPr lang="en-US" sz="2000" dirty="0" smtClean="0">
                <a:latin typeface="Times New Roman" panose="02020603050405020304" pitchFamily="18" charset="0"/>
                <a:cs typeface="Times New Roman" panose="02020603050405020304" pitchFamily="18" charset="0"/>
              </a:rPr>
              <a:t> method in which we need to specify </a:t>
            </a:r>
            <a:r>
              <a:rPr lang="en-US" sz="2000" dirty="0" err="1" smtClean="0">
                <a:latin typeface="Times New Roman" panose="02020603050405020304" pitchFamily="18" charset="0"/>
                <a:cs typeface="Times New Roman" panose="02020603050405020304" pitchFamily="18" charset="0"/>
              </a:rPr>
              <a:t>pageToken</a:t>
            </a:r>
            <a:r>
              <a:rPr lang="en-US" sz="2000" dirty="0" smtClean="0">
                <a:latin typeface="Times New Roman" panose="02020603050405020304" pitchFamily="18" charset="0"/>
                <a:cs typeface="Times New Roman" panose="02020603050405020304" pitchFamily="18" charset="0"/>
              </a:rPr>
              <a:t> recursively if the video has more than 100 comments as YouTube Data API does not give more than 100 comments.</a:t>
            </a:r>
          </a:p>
          <a:p>
            <a:r>
              <a:rPr lang="en-US" sz="2000" dirty="0" smtClean="0">
                <a:latin typeface="Times New Roman" panose="02020603050405020304" pitchFamily="18" charset="0"/>
                <a:cs typeface="Times New Roman" panose="02020603050405020304" pitchFamily="18" charset="0"/>
              </a:rPr>
              <a:t>It uses </a:t>
            </a:r>
            <a:r>
              <a:rPr lang="en-US" sz="2000" dirty="0" err="1" smtClean="0">
                <a:latin typeface="Times New Roman" panose="02020603050405020304" pitchFamily="18" charset="0"/>
                <a:cs typeface="Times New Roman" panose="02020603050405020304" pitchFamily="18" charset="0"/>
              </a:rPr>
              <a:t>ElementTree</a:t>
            </a:r>
            <a:r>
              <a:rPr lang="en-US" sz="2000" dirty="0" smtClean="0">
                <a:latin typeface="Times New Roman" panose="02020603050405020304" pitchFamily="18" charset="0"/>
                <a:cs typeface="Times New Roman" panose="02020603050405020304" pitchFamily="18" charset="0"/>
              </a:rPr>
              <a:t> for XML parsing and we can get respective </a:t>
            </a:r>
            <a:r>
              <a:rPr lang="en-US" sz="2000" dirty="0">
                <a:latin typeface="Times New Roman" panose="02020603050405020304" pitchFamily="18" charset="0"/>
                <a:cs typeface="Times New Roman" panose="02020603050405020304" pitchFamily="18" charset="0"/>
              </a:rPr>
              <a:t>library </a:t>
            </a:r>
            <a:r>
              <a:rPr lang="en-US" sz="2000" dirty="0" smtClean="0">
                <a:latin typeface="Times New Roman" panose="02020603050405020304" pitchFamily="18" charset="0"/>
                <a:cs typeface="Times New Roman" panose="02020603050405020304" pitchFamily="18" charset="0"/>
              </a:rPr>
              <a:t>from </a:t>
            </a:r>
            <a:r>
              <a:rPr lang="en-US" sz="2000" dirty="0" smtClean="0">
                <a:latin typeface="Times New Roman" panose="02020603050405020304" pitchFamily="18" charset="0"/>
                <a:cs typeface="Times New Roman" panose="02020603050405020304" pitchFamily="18" charset="0"/>
                <a:hlinkClick r:id="rId3"/>
              </a:rPr>
              <a:t>gdata-python-client</a:t>
            </a:r>
            <a:r>
              <a:rPr lang="en-US" sz="2000" dirty="0" smtClean="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138691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5686" y="641176"/>
            <a:ext cx="9484083" cy="1329813"/>
          </a:xfrm>
        </p:spPr>
        <p:txBody>
          <a:bodyPr/>
          <a:lstStyle/>
          <a:p>
            <a:r>
              <a:rPr lang="en-US" sz="4200" b="1" dirty="0" smtClean="0">
                <a:solidFill>
                  <a:srgbClr val="262626"/>
                </a:solidFill>
                <a:latin typeface="Times New Roman" panose="02020603050405020304" pitchFamily="18" charset="0"/>
                <a:cs typeface="Times New Roman" panose="02020603050405020304" pitchFamily="18" charset="0"/>
              </a:rPr>
              <a:t>Data Collection</a:t>
            </a:r>
            <a:endParaRPr lang="en-US" sz="4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54540" y="1650471"/>
            <a:ext cx="9484083" cy="4318396"/>
          </a:xfrm>
        </p:spPr>
        <p:txBody>
          <a:bodyPr/>
          <a:lstStyle/>
          <a:p>
            <a:pPr marL="0" indent="0">
              <a:buNone/>
            </a:pPr>
            <a:r>
              <a:rPr lang="en-US" sz="2000" dirty="0" smtClean="0">
                <a:latin typeface="Times New Roman" panose="02020603050405020304" pitchFamily="18" charset="0"/>
                <a:cs typeface="Times New Roman" panose="02020603050405020304" pitchFamily="18" charset="0"/>
              </a:rPr>
              <a:t>We collected following data over 23 days of period for sentimental analysis.</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pic>
        <p:nvPicPr>
          <p:cNvPr id="7" name="Picture 6"/>
          <p:cNvPicPr>
            <a:picLocks noChangeAspect="1"/>
          </p:cNvPicPr>
          <p:nvPr/>
        </p:nvPicPr>
        <p:blipFill>
          <a:blip r:embed="rId2"/>
          <a:stretch>
            <a:fillRect/>
          </a:stretch>
        </p:blipFill>
        <p:spPr>
          <a:xfrm>
            <a:off x="2017334" y="2336221"/>
            <a:ext cx="7890235" cy="3338713"/>
          </a:xfrm>
          <a:prstGeom prst="rect">
            <a:avLst/>
          </a:prstGeom>
        </p:spPr>
      </p:pic>
    </p:spTree>
    <p:extLst>
      <p:ext uri="{BB962C8B-B14F-4D97-AF65-F5344CB8AC3E}">
        <p14:creationId xmlns:p14="http://schemas.microsoft.com/office/powerpoint/2010/main" val="1391021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0529" y="575187"/>
            <a:ext cx="9484083" cy="1329813"/>
          </a:xfrm>
        </p:spPr>
        <p:txBody>
          <a:bodyPr/>
          <a:lstStyle/>
          <a:p>
            <a:r>
              <a:rPr lang="en-US" sz="4200" b="1" dirty="0" smtClean="0">
                <a:solidFill>
                  <a:srgbClr val="262626"/>
                </a:solidFill>
                <a:latin typeface="Times New Roman" panose="02020603050405020304" pitchFamily="18" charset="0"/>
                <a:cs typeface="Times New Roman" panose="02020603050405020304" pitchFamily="18" charset="0"/>
              </a:rPr>
              <a:t>Data Collection</a:t>
            </a:r>
            <a:endParaRPr lang="en-US" sz="4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20528" y="1401519"/>
            <a:ext cx="9484083" cy="5028777"/>
          </a:xfrm>
        </p:spPr>
        <p:txBody>
          <a:bodyPr/>
          <a:lstStyle/>
          <a:p>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collected following data </a:t>
            </a:r>
            <a:r>
              <a:rPr lang="en-US" sz="2000" dirty="0" smtClean="0">
                <a:latin typeface="Times New Roman" panose="02020603050405020304" pitchFamily="18" charset="0"/>
                <a:cs typeface="Times New Roman" panose="02020603050405020304" pitchFamily="18" charset="0"/>
              </a:rPr>
              <a:t>in one week before to it’s release date for calculation Hype factor.</a:t>
            </a:r>
          </a:p>
          <a:p>
            <a:pPr marL="0" indent="0">
              <a:buNone/>
            </a:pPr>
            <a:endParaRPr lang="en-US" dirty="0" smtClean="0"/>
          </a:p>
          <a:p>
            <a:pPr marL="0" indent="0">
              <a:buNone/>
            </a:pPr>
            <a:endParaRPr lang="en-US" dirty="0" smtClean="0"/>
          </a:p>
          <a:p>
            <a:pPr marL="0" indent="0">
              <a:buNone/>
            </a:pPr>
            <a:endParaRPr lang="en-US"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473416717"/>
              </p:ext>
            </p:extLst>
          </p:nvPr>
        </p:nvGraphicFramePr>
        <p:xfrm>
          <a:off x="2153266" y="2177591"/>
          <a:ext cx="7610166" cy="4356401"/>
        </p:xfrm>
        <a:graphic>
          <a:graphicData uri="http://schemas.openxmlformats.org/presentationml/2006/ole">
            <mc:AlternateContent xmlns:mc="http://schemas.openxmlformats.org/markup-compatibility/2006">
              <mc:Choice xmlns:v="urn:schemas-microsoft-com:vml" Requires="v">
                <p:oleObj spid="_x0000_s2344" name="Worksheet" r:id="rId3" imgW="5156200" imgH="2298700" progId="Excel.Sheet.12">
                  <p:embed/>
                </p:oleObj>
              </mc:Choice>
              <mc:Fallback>
                <p:oleObj name="Worksheet" r:id="rId3" imgW="5156200" imgH="2298700" progId="Excel.Sheet.12">
                  <p:embed/>
                  <p:pic>
                    <p:nvPicPr>
                      <p:cNvPr id="0" name=""/>
                      <p:cNvPicPr/>
                      <p:nvPr/>
                    </p:nvPicPr>
                    <p:blipFill>
                      <a:blip r:embed="rId4"/>
                      <a:stretch>
                        <a:fillRect/>
                      </a:stretch>
                    </p:blipFill>
                    <p:spPr>
                      <a:xfrm>
                        <a:off x="2153266" y="2177591"/>
                        <a:ext cx="7610166" cy="4356401"/>
                      </a:xfrm>
                      <a:prstGeom prst="rect">
                        <a:avLst/>
                      </a:prstGeom>
                    </p:spPr>
                  </p:pic>
                </p:oleObj>
              </mc:Fallback>
            </mc:AlternateContent>
          </a:graphicData>
        </a:graphic>
      </p:graphicFrame>
    </p:spTree>
    <p:extLst>
      <p:ext uri="{BB962C8B-B14F-4D97-AF65-F5344CB8AC3E}">
        <p14:creationId xmlns:p14="http://schemas.microsoft.com/office/powerpoint/2010/main" val="1512012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780" y="614683"/>
            <a:ext cx="8911687" cy="1280890"/>
          </a:xfrm>
        </p:spPr>
        <p:txBody>
          <a:bodyPr/>
          <a:lstStyle/>
          <a:p>
            <a:r>
              <a:rPr lang="en-US" sz="4200" b="1" dirty="0" smtClean="0">
                <a:latin typeface="Times New Roman" panose="02020603050405020304" pitchFamily="18" charset="0"/>
                <a:cs typeface="Times New Roman" panose="02020603050405020304" pitchFamily="18" charset="0"/>
              </a:rPr>
              <a:t>Box Office Prediction</a:t>
            </a:r>
            <a:endParaRPr lang="en-US" sz="4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35067" y="1492577"/>
            <a:ext cx="8915400" cy="807562"/>
          </a:xfrm>
        </p:spPr>
        <p:txBody>
          <a:bodyPr/>
          <a:lstStyle/>
          <a:p>
            <a:r>
              <a:rPr lang="en-US" sz="2000" dirty="0" smtClean="0">
                <a:latin typeface="Times New Roman" panose="02020603050405020304" pitchFamily="18" charset="0"/>
                <a:cs typeface="Times New Roman" panose="02020603050405020304" pitchFamily="18" charset="0"/>
              </a:rPr>
              <a:t>Steps to predict opening weekend collection: </a:t>
            </a:r>
          </a:p>
          <a:p>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459" y="1987823"/>
            <a:ext cx="8620008" cy="2924154"/>
          </a:xfrm>
          <a:prstGeom prst="rect">
            <a:avLst/>
          </a:prstGeom>
        </p:spPr>
      </p:pic>
      <p:pic>
        <p:nvPicPr>
          <p:cNvPr id="16" name="Picture 15"/>
          <p:cNvPicPr>
            <a:picLocks noChangeAspect="1"/>
          </p:cNvPicPr>
          <p:nvPr/>
        </p:nvPicPr>
        <p:blipFill>
          <a:blip r:embed="rId3"/>
          <a:stretch>
            <a:fillRect/>
          </a:stretch>
        </p:blipFill>
        <p:spPr>
          <a:xfrm>
            <a:off x="2130459" y="5451837"/>
            <a:ext cx="3610465" cy="901664"/>
          </a:xfrm>
          <a:prstGeom prst="rect">
            <a:avLst/>
          </a:prstGeom>
        </p:spPr>
      </p:pic>
      <p:sp>
        <p:nvSpPr>
          <p:cNvPr id="17" name="Content Placeholder 2"/>
          <p:cNvSpPr txBox="1">
            <a:spLocks/>
          </p:cNvSpPr>
          <p:nvPr/>
        </p:nvSpPr>
        <p:spPr>
          <a:xfrm>
            <a:off x="1893200" y="5000920"/>
            <a:ext cx="8915400" cy="8075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latin typeface="Times New Roman" panose="02020603050405020304" pitchFamily="18" charset="0"/>
                <a:cs typeface="Times New Roman" panose="02020603050405020304" pitchFamily="18" charset="0"/>
              </a:rPr>
              <a:t>Formula to predict opening weekend collection and calculate Mean Square Error </a:t>
            </a:r>
          </a:p>
          <a:p>
            <a:endParaRPr lang="en-US" dirty="0"/>
          </a:p>
        </p:txBody>
      </p:sp>
      <p:pic>
        <p:nvPicPr>
          <p:cNvPr id="18" name="Picture 17"/>
          <p:cNvPicPr>
            <a:picLocks noChangeAspect="1"/>
          </p:cNvPicPr>
          <p:nvPr/>
        </p:nvPicPr>
        <p:blipFill>
          <a:blip r:embed="rId4"/>
          <a:stretch>
            <a:fillRect/>
          </a:stretch>
        </p:blipFill>
        <p:spPr>
          <a:xfrm>
            <a:off x="6166562" y="5451837"/>
            <a:ext cx="4216400" cy="901664"/>
          </a:xfrm>
          <a:prstGeom prst="rect">
            <a:avLst/>
          </a:prstGeom>
        </p:spPr>
      </p:pic>
    </p:spTree>
    <p:extLst>
      <p:ext uri="{BB962C8B-B14F-4D97-AF65-F5344CB8AC3E}">
        <p14:creationId xmlns:p14="http://schemas.microsoft.com/office/powerpoint/2010/main" val="663428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780" y="614683"/>
            <a:ext cx="8911687" cy="1280890"/>
          </a:xfrm>
        </p:spPr>
        <p:txBody>
          <a:bodyPr/>
          <a:lstStyle/>
          <a:p>
            <a:r>
              <a:rPr lang="en-US" sz="4200" b="1" dirty="0" smtClean="0">
                <a:latin typeface="Times New Roman" panose="02020603050405020304" pitchFamily="18" charset="0"/>
                <a:cs typeface="Times New Roman" panose="02020603050405020304" pitchFamily="18" charset="0"/>
              </a:rPr>
              <a:t>Box Office Prediction (Continue...)</a:t>
            </a:r>
            <a:endParaRPr lang="en-US" sz="4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38780" y="1615127"/>
            <a:ext cx="8915400" cy="3777622"/>
          </a:xfrm>
        </p:spPr>
        <p:txBody>
          <a:bodyPr/>
          <a:lstStyle/>
          <a:p>
            <a:r>
              <a:rPr lang="en-US" dirty="0" smtClean="0"/>
              <a:t>We have calculated following data to estimate the opening weekend gross.</a:t>
            </a:r>
          </a:p>
          <a:p>
            <a:endParaRPr lang="en-US" dirty="0"/>
          </a:p>
        </p:txBody>
      </p:sp>
      <p:pic>
        <p:nvPicPr>
          <p:cNvPr id="14" name="Picture 13"/>
          <p:cNvPicPr>
            <a:picLocks noChangeAspect="1"/>
          </p:cNvPicPr>
          <p:nvPr/>
        </p:nvPicPr>
        <p:blipFill>
          <a:blip r:embed="rId2"/>
          <a:stretch>
            <a:fillRect/>
          </a:stretch>
        </p:blipFill>
        <p:spPr>
          <a:xfrm>
            <a:off x="1998482" y="2510733"/>
            <a:ext cx="9341963" cy="3522422"/>
          </a:xfrm>
          <a:prstGeom prst="rect">
            <a:avLst/>
          </a:prstGeom>
        </p:spPr>
      </p:pic>
    </p:spTree>
    <p:extLst>
      <p:ext uri="{BB962C8B-B14F-4D97-AF65-F5344CB8AC3E}">
        <p14:creationId xmlns:p14="http://schemas.microsoft.com/office/powerpoint/2010/main" val="4136980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780" y="614683"/>
            <a:ext cx="8911687" cy="1280890"/>
          </a:xfrm>
        </p:spPr>
        <p:txBody>
          <a:bodyPr/>
          <a:lstStyle/>
          <a:p>
            <a:r>
              <a:rPr lang="en-US" sz="4200" b="1" dirty="0" smtClean="0">
                <a:latin typeface="Times New Roman" panose="02020603050405020304" pitchFamily="18" charset="0"/>
                <a:cs typeface="Times New Roman" panose="02020603050405020304" pitchFamily="18" charset="0"/>
              </a:rPr>
              <a:t>Box Office Prediction (Continue...)</a:t>
            </a:r>
            <a:endParaRPr lang="en-US" sz="4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38780" y="1615127"/>
            <a:ext cx="8915400" cy="3777622"/>
          </a:xfrm>
        </p:spPr>
        <p:txBody>
          <a:bodyPr/>
          <a:lstStyle/>
          <a:p>
            <a:r>
              <a:rPr lang="en-US" dirty="0" smtClean="0"/>
              <a:t>Based on above table and formula, we have come with following results. Following collection is shown in Million $ except for Fan movie which is based in India and its collection is shown in Million INR.</a:t>
            </a:r>
          </a:p>
          <a:p>
            <a:endParaRPr lang="en-US" dirty="0"/>
          </a:p>
        </p:txBody>
      </p:sp>
      <p:pic>
        <p:nvPicPr>
          <p:cNvPr id="5" name="Picture 4"/>
          <p:cNvPicPr>
            <a:picLocks noChangeAspect="1"/>
          </p:cNvPicPr>
          <p:nvPr/>
        </p:nvPicPr>
        <p:blipFill>
          <a:blip r:embed="rId2"/>
          <a:stretch>
            <a:fillRect/>
          </a:stretch>
        </p:blipFill>
        <p:spPr>
          <a:xfrm>
            <a:off x="2225266" y="2716030"/>
            <a:ext cx="8681546" cy="3873306"/>
          </a:xfrm>
          <a:prstGeom prst="rect">
            <a:avLst/>
          </a:prstGeom>
        </p:spPr>
      </p:pic>
    </p:spTree>
    <p:extLst>
      <p:ext uri="{BB962C8B-B14F-4D97-AF65-F5344CB8AC3E}">
        <p14:creationId xmlns:p14="http://schemas.microsoft.com/office/powerpoint/2010/main" val="1634888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6488" y="652391"/>
            <a:ext cx="8911687" cy="1280890"/>
          </a:xfrm>
        </p:spPr>
        <p:txBody>
          <a:bodyPr/>
          <a:lstStyle/>
          <a:p>
            <a:r>
              <a:rPr lang="en-US" sz="4200" b="1" dirty="0">
                <a:latin typeface="Times New Roman" panose="02020603050405020304" pitchFamily="18" charset="0"/>
                <a:cs typeface="Times New Roman" panose="02020603050405020304" pitchFamily="18" charset="0"/>
              </a:rPr>
              <a:t>Sentimental Analysis</a:t>
            </a:r>
          </a:p>
        </p:txBody>
      </p:sp>
      <p:sp>
        <p:nvSpPr>
          <p:cNvPr id="3" name="Content Placeholder 2"/>
          <p:cNvSpPr>
            <a:spLocks noGrp="1"/>
          </p:cNvSpPr>
          <p:nvPr>
            <p:ph idx="1"/>
          </p:nvPr>
        </p:nvSpPr>
        <p:spPr>
          <a:xfrm>
            <a:off x="1876488" y="1718820"/>
            <a:ext cx="8915400" cy="3777622"/>
          </a:xfrm>
        </p:spPr>
        <p:txBody>
          <a:bodyPr>
            <a:normAutofit/>
          </a:bodyPr>
          <a:lstStyle/>
          <a:p>
            <a:r>
              <a:rPr lang="en-US" sz="2000" dirty="0">
                <a:latin typeface="Times New Roman" panose="02020603050405020304" pitchFamily="18" charset="0"/>
                <a:cs typeface="Times New Roman" panose="02020603050405020304" pitchFamily="18" charset="0"/>
              </a:rPr>
              <a:t>Sentimental Analysis using Stanford Core NLP</a:t>
            </a:r>
          </a:p>
          <a:p>
            <a:pPr algn="just"/>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have done sentimental analysis on twitter data using Stanford Core </a:t>
            </a:r>
            <a:r>
              <a:rPr lang="en-US" sz="2000" dirty="0" smtClean="0">
                <a:latin typeface="Times New Roman" panose="02020603050405020304" pitchFamily="18" charset="0"/>
                <a:cs typeface="Times New Roman" panose="02020603050405020304" pitchFamily="18" charset="0"/>
              </a:rPr>
              <a:t>NLP which </a:t>
            </a:r>
            <a:r>
              <a:rPr lang="en-US" sz="2000" dirty="0">
                <a:latin typeface="Times New Roman" panose="02020603050405020304" pitchFamily="18" charset="0"/>
                <a:cs typeface="Times New Roman" panose="02020603050405020304" pitchFamily="18" charset="0"/>
              </a:rPr>
              <a:t>classifies data into positive, negative and </a:t>
            </a:r>
            <a:r>
              <a:rPr lang="en-US" sz="2000" dirty="0" smtClean="0">
                <a:latin typeface="Times New Roman" panose="02020603050405020304" pitchFamily="18" charset="0"/>
                <a:cs typeface="Times New Roman" panose="02020603050405020304" pitchFamily="18" charset="0"/>
              </a:rPr>
              <a:t>neutral. We considered neutral </a:t>
            </a:r>
            <a:r>
              <a:rPr lang="en-US" sz="2000" dirty="0">
                <a:latin typeface="Times New Roman" panose="02020603050405020304" pitchFamily="18" charset="0"/>
                <a:cs typeface="Times New Roman" panose="02020603050405020304" pitchFamily="18" charset="0"/>
              </a:rPr>
              <a:t>data as noisy data.</a:t>
            </a:r>
          </a:p>
          <a:p>
            <a:pPr marL="0" indent="0" algn="just">
              <a:buNone/>
            </a:pPr>
            <a:r>
              <a:rPr lang="en-US" sz="2000" dirty="0">
                <a:latin typeface="Times New Roman" panose="02020603050405020304" pitchFamily="18" charset="0"/>
                <a:cs typeface="Times New Roman" panose="02020603050405020304" pitchFamily="18" charset="0"/>
              </a:rPr>
              <a:t>	e.g. Neutral tweet = </a:t>
            </a:r>
            <a:r>
              <a:rPr lang="en-US" sz="2000" b="1" dirty="0" smtClean="0">
                <a:latin typeface="Times New Roman" panose="02020603050405020304" pitchFamily="18" charset="0"/>
                <a:cs typeface="Times New Roman" panose="02020603050405020304" pitchFamily="18" charset="0"/>
              </a:rPr>
              <a:t>“chance </a:t>
            </a:r>
            <a:r>
              <a:rPr lang="en-US" sz="2000" b="1" dirty="0">
                <a:latin typeface="Times New Roman" panose="02020603050405020304" pitchFamily="18" charset="0"/>
                <a:cs typeface="Times New Roman" panose="02020603050405020304" pitchFamily="18" charset="0"/>
              </a:rPr>
              <a:t>win x tickets movie London </a:t>
            </a:r>
            <a:r>
              <a:rPr lang="en-US" sz="2000" b="1" dirty="0" smtClean="0">
                <a:latin typeface="Times New Roman" panose="02020603050405020304" pitchFamily="18" charset="0"/>
                <a:cs typeface="Times New Roman" panose="02020603050405020304" pitchFamily="18" charset="0"/>
              </a:rPr>
              <a:t>premiere”</a:t>
            </a:r>
          </a:p>
          <a:p>
            <a:pPr algn="just"/>
            <a:r>
              <a:rPr lang="en-US" sz="2000" dirty="0" smtClean="0">
                <a:latin typeface="Times New Roman" panose="02020603050405020304" pitchFamily="18" charset="0"/>
                <a:cs typeface="Times New Roman" panose="02020603050405020304" pitchFamily="18" charset="0"/>
              </a:rPr>
              <a:t>Problems while doing </a:t>
            </a:r>
            <a:r>
              <a:rPr lang="en-US" sz="2000" dirty="0">
                <a:latin typeface="Times New Roman" panose="02020603050405020304" pitchFamily="18" charset="0"/>
                <a:cs typeface="Times New Roman" panose="02020603050405020304" pitchFamily="18" charset="0"/>
              </a:rPr>
              <a:t>sentimental </a:t>
            </a:r>
            <a:r>
              <a:rPr lang="en-US" sz="2000" dirty="0" smtClean="0">
                <a:latin typeface="Times New Roman" panose="02020603050405020304" pitchFamily="18" charset="0"/>
                <a:cs typeface="Times New Roman" panose="02020603050405020304" pitchFamily="18" charset="0"/>
              </a:rPr>
              <a:t>analysis </a:t>
            </a:r>
            <a:r>
              <a:rPr lang="en-US" sz="2000" dirty="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	1. Since we have unsupervised data, there is no train data available.</a:t>
            </a:r>
          </a:p>
          <a:p>
            <a:pPr marL="0" indent="0" algn="just">
              <a:buNone/>
            </a:pPr>
            <a:r>
              <a:rPr lang="en-US" sz="2000" dirty="0">
                <a:latin typeface="Times New Roman" panose="02020603050405020304" pitchFamily="18" charset="0"/>
                <a:cs typeface="Times New Roman" panose="02020603050405020304" pitchFamily="18" charset="0"/>
              </a:rPr>
              <a:t>	2. Even if there is train data, it should be in Positive, Negative, Neutral 	  	  	   </a:t>
            </a:r>
            <a:r>
              <a:rPr lang="en-US" sz="2000" dirty="0" smtClean="0">
                <a:latin typeface="Times New Roman" panose="02020603050405020304" pitchFamily="18" charset="0"/>
                <a:cs typeface="Times New Roman" panose="02020603050405020304" pitchFamily="18" charset="0"/>
              </a:rPr>
              <a:t>  	    format </a:t>
            </a:r>
            <a:r>
              <a:rPr lang="en-US" sz="2000" dirty="0">
                <a:latin typeface="Times New Roman" panose="02020603050405020304" pitchFamily="18" charset="0"/>
                <a:cs typeface="Times New Roman" panose="02020603050405020304" pitchFamily="18" charset="0"/>
              </a:rPr>
              <a:t>because neutral text need to be removed from our analysis</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1533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634" y="595829"/>
            <a:ext cx="8911687" cy="1280890"/>
          </a:xfrm>
        </p:spPr>
        <p:txBody>
          <a:bodyPr/>
          <a:lstStyle/>
          <a:p>
            <a:r>
              <a:rPr lang="en-US" sz="4200" b="1" dirty="0">
                <a:latin typeface="Times New Roman" panose="02020603050405020304" pitchFamily="18" charset="0"/>
                <a:cs typeface="Times New Roman" panose="02020603050405020304" pitchFamily="18" charset="0"/>
              </a:rPr>
              <a:t>Sentimental Analysis</a:t>
            </a:r>
            <a:endParaRPr lang="en-US" sz="4200" dirty="0"/>
          </a:p>
        </p:txBody>
      </p:sp>
      <p:sp>
        <p:nvSpPr>
          <p:cNvPr id="3" name="Content Placeholder 2"/>
          <p:cNvSpPr>
            <a:spLocks noGrp="1"/>
          </p:cNvSpPr>
          <p:nvPr>
            <p:ph idx="1"/>
          </p:nvPr>
        </p:nvSpPr>
        <p:spPr>
          <a:xfrm>
            <a:off x="1857634" y="1615125"/>
            <a:ext cx="8915400" cy="3777622"/>
          </a:xfrm>
        </p:spPr>
        <p:txBody>
          <a:bodyPr>
            <a:normAutofit fontScale="25000" lnSpcReduction="20000"/>
          </a:bodyPr>
          <a:lstStyle/>
          <a:p>
            <a:r>
              <a:rPr lang="en-US" sz="8000" b="1" dirty="0">
                <a:latin typeface="Times New Roman" panose="02020603050405020304" pitchFamily="18" charset="0"/>
                <a:cs typeface="Times New Roman" panose="02020603050405020304" pitchFamily="18" charset="0"/>
              </a:rPr>
              <a:t>Preprocessing of </a:t>
            </a:r>
            <a:r>
              <a:rPr lang="en-US" sz="8000" b="1" dirty="0" smtClean="0">
                <a:latin typeface="Times New Roman" panose="02020603050405020304" pitchFamily="18" charset="0"/>
                <a:cs typeface="Times New Roman" panose="02020603050405020304" pitchFamily="18" charset="0"/>
              </a:rPr>
              <a:t>Data</a:t>
            </a:r>
            <a:endParaRPr lang="en-US" sz="8000" b="1" dirty="0">
              <a:latin typeface="Times New Roman" panose="02020603050405020304" pitchFamily="18" charset="0"/>
              <a:cs typeface="Times New Roman" panose="02020603050405020304" pitchFamily="18" charset="0"/>
            </a:endParaRPr>
          </a:p>
          <a:p>
            <a:pPr lvl="1"/>
            <a:r>
              <a:rPr lang="en-US" sz="8000" dirty="0" smtClean="0">
                <a:latin typeface="Times New Roman" panose="02020603050405020304" pitchFamily="18" charset="0"/>
                <a:cs typeface="Times New Roman" panose="02020603050405020304" pitchFamily="18" charset="0"/>
              </a:rPr>
              <a:t>Remove </a:t>
            </a:r>
            <a:r>
              <a:rPr lang="en-US" sz="8000" dirty="0">
                <a:latin typeface="Times New Roman" panose="02020603050405020304" pitchFamily="18" charset="0"/>
                <a:cs typeface="Times New Roman" panose="02020603050405020304" pitchFamily="18" charset="0"/>
              </a:rPr>
              <a:t>English stop words</a:t>
            </a:r>
          </a:p>
          <a:p>
            <a:pPr lvl="1"/>
            <a:r>
              <a:rPr lang="en-US" sz="8000" dirty="0">
                <a:latin typeface="Times New Roman" panose="02020603050405020304" pitchFamily="18" charset="0"/>
                <a:cs typeface="Times New Roman" panose="02020603050405020304" pitchFamily="18" charset="0"/>
              </a:rPr>
              <a:t>Remove punctuation, Special characters</a:t>
            </a:r>
          </a:p>
          <a:p>
            <a:pPr lvl="1"/>
            <a:r>
              <a:rPr lang="en-US" sz="8000" dirty="0">
                <a:latin typeface="Times New Roman" panose="02020603050405020304" pitchFamily="18" charset="0"/>
                <a:cs typeface="Times New Roman" panose="02020603050405020304" pitchFamily="18" charset="0"/>
              </a:rPr>
              <a:t>Remove User mentions and user id from tweets.</a:t>
            </a:r>
          </a:p>
          <a:p>
            <a:pPr lvl="1"/>
            <a:r>
              <a:rPr lang="en-US" sz="8000" dirty="0">
                <a:latin typeface="Times New Roman" panose="02020603050405020304" pitchFamily="18" charset="0"/>
                <a:cs typeface="Times New Roman" panose="02020603050405020304" pitchFamily="18" charset="0"/>
              </a:rPr>
              <a:t>Remove URL, Hashtags, replace movie name with “MOVIE” word as it gives problem for sentimental analysis. For example,  Criminal, Die, Demolition words creates negative sentimental</a:t>
            </a:r>
            <a:r>
              <a:rPr lang="en-US" sz="8000" dirty="0" smtClean="0">
                <a:latin typeface="Times New Roman" panose="02020603050405020304" pitchFamily="18" charset="0"/>
                <a:cs typeface="Times New Roman" panose="02020603050405020304" pitchFamily="18" charset="0"/>
              </a:rPr>
              <a:t>.</a:t>
            </a:r>
          </a:p>
          <a:p>
            <a:pPr lvl="1"/>
            <a:r>
              <a:rPr lang="en-US" sz="8000" dirty="0" smtClean="0">
                <a:latin typeface="Times New Roman" panose="02020603050405020304" pitchFamily="18" charset="0"/>
                <a:cs typeface="Times New Roman" panose="02020603050405020304" pitchFamily="18" charset="0"/>
              </a:rPr>
              <a:t>Used Porter Stemmer to </a:t>
            </a:r>
            <a:r>
              <a:rPr lang="en-US" sz="8000" dirty="0" smtClean="0">
                <a:latin typeface="Times New Roman" panose="02020603050405020304" pitchFamily="18" charset="0"/>
                <a:cs typeface="Times New Roman" panose="02020603050405020304" pitchFamily="18" charset="0"/>
              </a:rPr>
              <a:t>remove morphological </a:t>
            </a:r>
            <a:r>
              <a:rPr lang="en-US" sz="8000" dirty="0" smtClean="0">
                <a:latin typeface="Times New Roman" panose="02020603050405020304" pitchFamily="18" charset="0"/>
                <a:cs typeface="Times New Roman" panose="02020603050405020304" pitchFamily="18" charset="0"/>
              </a:rPr>
              <a:t>endings </a:t>
            </a:r>
            <a:r>
              <a:rPr lang="en-US" sz="8000" dirty="0">
                <a:latin typeface="Times New Roman" panose="02020603050405020304" pitchFamily="18" charset="0"/>
                <a:cs typeface="Times New Roman" panose="02020603050405020304" pitchFamily="18" charset="0"/>
              </a:rPr>
              <a:t>from words in English</a:t>
            </a:r>
            <a:endParaRPr lang="en-US" sz="8000" dirty="0" smtClean="0">
              <a:latin typeface="Times New Roman" panose="02020603050405020304" pitchFamily="18" charset="0"/>
              <a:cs typeface="Times New Roman" panose="02020603050405020304" pitchFamily="18" charset="0"/>
            </a:endParaRPr>
          </a:p>
          <a:p>
            <a:pPr lvl="1"/>
            <a:endParaRPr lang="en-US" sz="7200" dirty="0">
              <a:cs typeface="Times New Roman" panose="02020603050405020304" pitchFamily="18" charset="0"/>
            </a:endParaRPr>
          </a:p>
          <a:p>
            <a:pPr>
              <a:buFont typeface="Wingdings" panose="05000000000000000000" pitchFamily="2" charset="2"/>
              <a:buChar char="Ø"/>
            </a:pPr>
            <a:endParaRPr lang="en-US" sz="7200" b="1" dirty="0"/>
          </a:p>
          <a:p>
            <a:pPr>
              <a:buFont typeface="Wingdings" panose="05000000000000000000" pitchFamily="2" charset="2"/>
              <a:buChar char="Ø"/>
            </a:pPr>
            <a:endParaRPr lang="en-US" sz="7200" dirty="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t>	</a:t>
            </a:r>
          </a:p>
          <a:p>
            <a:endParaRPr lang="en-US" dirty="0"/>
          </a:p>
          <a:p>
            <a:endParaRPr lang="en-US" dirty="0"/>
          </a:p>
        </p:txBody>
      </p:sp>
    </p:spTree>
    <p:extLst>
      <p:ext uri="{BB962C8B-B14F-4D97-AF65-F5344CB8AC3E}">
        <p14:creationId xmlns:p14="http://schemas.microsoft.com/office/powerpoint/2010/main" val="589021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487" y="366013"/>
            <a:ext cx="8911687" cy="1280890"/>
          </a:xfrm>
        </p:spPr>
        <p:txBody>
          <a:bodyPr>
            <a:normAutofit/>
          </a:bodyPr>
          <a:lstStyle/>
          <a:p>
            <a:r>
              <a:rPr lang="en-US" b="1" dirty="0" smtClean="0">
                <a:latin typeface="Times New Roman" charset="0"/>
                <a:ea typeface="Times New Roman" charset="0"/>
                <a:cs typeface="Times New Roman" charset="0"/>
              </a:rPr>
              <a:t>Outline</a:t>
            </a:r>
            <a:endParaRPr lang="en-US" b="1" dirty="0">
              <a:latin typeface="Times New Roman" charset="0"/>
              <a:ea typeface="Times New Roman" charset="0"/>
              <a:cs typeface="Times New Roman" charset="0"/>
            </a:endParaRPr>
          </a:p>
        </p:txBody>
      </p:sp>
      <p:sp>
        <p:nvSpPr>
          <p:cNvPr id="3" name="Content Placeholder 2"/>
          <p:cNvSpPr>
            <a:spLocks noGrp="1"/>
          </p:cNvSpPr>
          <p:nvPr>
            <p:ph idx="1"/>
          </p:nvPr>
        </p:nvSpPr>
        <p:spPr>
          <a:xfrm>
            <a:off x="2028774" y="1646903"/>
            <a:ext cx="8915400" cy="3777622"/>
          </a:xfrm>
        </p:spPr>
        <p:txBody>
          <a:bodyPr>
            <a:normAutofit lnSpcReduction="10000"/>
          </a:bodyPr>
          <a:lstStyle/>
          <a:p>
            <a:r>
              <a:rPr lang="en-US" sz="2000" dirty="0" smtClean="0">
                <a:latin typeface="Times New Roman" charset="0"/>
                <a:ea typeface="Times New Roman" charset="0"/>
                <a:cs typeface="Times New Roman" charset="0"/>
              </a:rPr>
              <a:t>Problem Statement</a:t>
            </a:r>
          </a:p>
          <a:p>
            <a:r>
              <a:rPr lang="en-IN" sz="2000" dirty="0" smtClean="0">
                <a:latin typeface="Times New Roman" charset="0"/>
                <a:ea typeface="Times New Roman" charset="0"/>
                <a:cs typeface="Times New Roman" charset="0"/>
              </a:rPr>
              <a:t>Related Work</a:t>
            </a:r>
          </a:p>
          <a:p>
            <a:r>
              <a:rPr lang="en-IN" sz="2000" dirty="0" smtClean="0">
                <a:latin typeface="Times New Roman" charset="0"/>
                <a:ea typeface="Times New Roman" charset="0"/>
                <a:cs typeface="Times New Roman" charset="0"/>
              </a:rPr>
              <a:t>Main Tasks</a:t>
            </a:r>
          </a:p>
          <a:p>
            <a:r>
              <a:rPr lang="en-IN" sz="2000" dirty="0" smtClean="0">
                <a:latin typeface="Times New Roman" charset="0"/>
                <a:ea typeface="Times New Roman" charset="0"/>
                <a:cs typeface="Times New Roman" charset="0"/>
              </a:rPr>
              <a:t>What is Hype</a:t>
            </a:r>
            <a:endParaRPr lang="en-IN" sz="2000" dirty="0">
              <a:latin typeface="Times New Roman" charset="0"/>
              <a:ea typeface="Times New Roman" charset="0"/>
              <a:cs typeface="Times New Roman" charset="0"/>
            </a:endParaRPr>
          </a:p>
          <a:p>
            <a:r>
              <a:rPr lang="en-US" sz="2000" dirty="0" smtClean="0">
                <a:latin typeface="Times New Roman" charset="0"/>
                <a:ea typeface="Times New Roman" charset="0"/>
                <a:cs typeface="Times New Roman" charset="0"/>
              </a:rPr>
              <a:t>Data Collection</a:t>
            </a:r>
          </a:p>
          <a:p>
            <a:r>
              <a:rPr lang="en-US" sz="2000" dirty="0" smtClean="0">
                <a:latin typeface="Times New Roman" charset="0"/>
                <a:ea typeface="Times New Roman" charset="0"/>
                <a:cs typeface="Times New Roman" charset="0"/>
              </a:rPr>
              <a:t>Box Office prediction</a:t>
            </a:r>
          </a:p>
          <a:p>
            <a:r>
              <a:rPr lang="en-US" sz="2000" dirty="0" smtClean="0">
                <a:latin typeface="Times New Roman" charset="0"/>
                <a:ea typeface="Times New Roman" charset="0"/>
                <a:cs typeface="Times New Roman" charset="0"/>
              </a:rPr>
              <a:t>Sentimental Analysis</a:t>
            </a:r>
          </a:p>
          <a:p>
            <a:r>
              <a:rPr lang="en-US" sz="2000" dirty="0" smtClean="0">
                <a:latin typeface="Times New Roman" charset="0"/>
                <a:ea typeface="Times New Roman" charset="0"/>
                <a:cs typeface="Times New Roman" charset="0"/>
              </a:rPr>
              <a:t>Movie Performance Classification</a:t>
            </a:r>
          </a:p>
          <a:p>
            <a:r>
              <a:rPr lang="en-US" sz="2000" smtClean="0">
                <a:latin typeface="Times New Roman" charset="0"/>
                <a:ea typeface="Times New Roman" charset="0"/>
                <a:cs typeface="Times New Roman" charset="0"/>
              </a:rPr>
              <a:t>References</a:t>
            </a:r>
            <a:endParaRPr lang="en-US" sz="2000" dirty="0" smtClean="0">
              <a:latin typeface="Times New Roman" charset="0"/>
              <a:ea typeface="Times New Roman" charset="0"/>
              <a:cs typeface="Times New Roman" charset="0"/>
            </a:endParaRPr>
          </a:p>
        </p:txBody>
      </p:sp>
      <p:sp>
        <p:nvSpPr>
          <p:cNvPr id="4" name="TextBox 3"/>
          <p:cNvSpPr txBox="1"/>
          <p:nvPr/>
        </p:nvSpPr>
        <p:spPr>
          <a:xfrm>
            <a:off x="10633587" y="501445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69547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207" y="624110"/>
            <a:ext cx="8911687" cy="818928"/>
          </a:xfrm>
        </p:spPr>
        <p:txBody>
          <a:bodyPr/>
          <a:lstStyle/>
          <a:p>
            <a:r>
              <a:rPr lang="en-US" sz="4200" b="1" dirty="0" smtClean="0">
                <a:latin typeface="Times New Roman" panose="02020603050405020304" pitchFamily="18" charset="0"/>
                <a:cs typeface="Times New Roman" panose="02020603050405020304" pitchFamily="18" charset="0"/>
              </a:rPr>
              <a:t>Sentimental Analysis</a:t>
            </a:r>
            <a:endParaRPr lang="en-US" sz="4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44494" y="1424921"/>
            <a:ext cx="8915400" cy="4296734"/>
          </a:xfrm>
        </p:spPr>
        <p:txBody>
          <a:bodyPr>
            <a:normAutofit lnSpcReduction="10000"/>
          </a:bodyPr>
          <a:lstStyle/>
          <a:p>
            <a:endParaRPr lang="en-US" sz="2000" dirty="0" smtClean="0">
              <a:latin typeface="Times New Roman" panose="02020603050405020304" pitchFamily="18" charset="0"/>
              <a:cs typeface="Times New Roman" panose="02020603050405020304" pitchFamily="18" charset="0"/>
            </a:endParaRPr>
          </a:p>
          <a:p>
            <a:r>
              <a:rPr lang="en-US" b="1" dirty="0" smtClean="0"/>
              <a:t>Using Classifiers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sz="2000" dirty="0">
                <a:latin typeface="Times New Roman" panose="02020603050405020304" pitchFamily="18" charset="0"/>
                <a:cs typeface="Times New Roman" panose="02020603050405020304" pitchFamily="18" charset="0"/>
              </a:rPr>
              <a:t>Stanford Core NLP removes all this drawbacks by classifying data into positive, negative and neutral and we do not require any train data for this.</a:t>
            </a:r>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616337718"/>
              </p:ext>
            </p:extLst>
          </p:nvPr>
        </p:nvGraphicFramePr>
        <p:xfrm>
          <a:off x="1844494" y="2391127"/>
          <a:ext cx="8647113" cy="2286007"/>
        </p:xfrm>
        <a:graphic>
          <a:graphicData uri="http://schemas.openxmlformats.org/drawingml/2006/table">
            <a:tbl>
              <a:tblPr firstRow="1" bandRow="1">
                <a:tableStyleId>{5C22544A-7EE6-4342-B048-85BDC9FD1C3A}</a:tableStyleId>
              </a:tblPr>
              <a:tblGrid>
                <a:gridCol w="2882371"/>
                <a:gridCol w="2882371"/>
                <a:gridCol w="2882371"/>
              </a:tblGrid>
              <a:tr h="365761">
                <a:tc>
                  <a:txBody>
                    <a:bodyPr/>
                    <a:lstStyle/>
                    <a:p>
                      <a:r>
                        <a:rPr lang="en-US" dirty="0" smtClean="0">
                          <a:latin typeface="Times New Roman" panose="02020603050405020304" pitchFamily="18" charset="0"/>
                          <a:cs typeface="Times New Roman" panose="02020603050405020304" pitchFamily="18" charset="0"/>
                        </a:rPr>
                        <a:t>Classifier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Input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F-Score</a:t>
                      </a:r>
                      <a:endParaRPr lang="en-US" dirty="0">
                        <a:latin typeface="Times New Roman" panose="02020603050405020304" pitchFamily="18" charset="0"/>
                        <a:cs typeface="Times New Roman" panose="02020603050405020304" pitchFamily="18" charset="0"/>
                      </a:endParaRPr>
                    </a:p>
                  </a:txBody>
                  <a:tcPr/>
                </a:tc>
              </a:tr>
              <a:tr h="640082">
                <a:tc>
                  <a:txBody>
                    <a:bodyPr/>
                    <a:lstStyle/>
                    <a:p>
                      <a:r>
                        <a:rPr lang="en-US" dirty="0" smtClean="0">
                          <a:latin typeface="Times New Roman" panose="02020603050405020304" pitchFamily="18" charset="0"/>
                          <a:cs typeface="Times New Roman" panose="02020603050405020304" pitchFamily="18" charset="0"/>
                        </a:rPr>
                        <a:t>SVM – linear kernel</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Sentimental140</a:t>
                      </a:r>
                      <a:r>
                        <a:rPr lang="en-US" baseline="0" dirty="0" smtClean="0">
                          <a:latin typeface="Times New Roman" panose="02020603050405020304" pitchFamily="18" charset="0"/>
                          <a:cs typeface="Times New Roman" panose="02020603050405020304" pitchFamily="18" charset="0"/>
                        </a:rPr>
                        <a:t> – 25K positive,25K negative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0.701</a:t>
                      </a:r>
                      <a:endParaRPr lang="en-US" dirty="0">
                        <a:latin typeface="Times New Roman" panose="02020603050405020304" pitchFamily="18" charset="0"/>
                        <a:cs typeface="Times New Roman" panose="02020603050405020304" pitchFamily="18" charset="0"/>
                      </a:endParaRPr>
                    </a:p>
                  </a:txBody>
                  <a:tcPr/>
                </a:tc>
              </a:tr>
              <a:tr h="640082">
                <a:tc>
                  <a:txBody>
                    <a:bodyPr/>
                    <a:lstStyle/>
                    <a:p>
                      <a:r>
                        <a:rPr lang="en-US" dirty="0" smtClean="0">
                          <a:latin typeface="Times New Roman" panose="02020603050405020304" pitchFamily="18" charset="0"/>
                          <a:cs typeface="Times New Roman" panose="02020603050405020304" pitchFamily="18" charset="0"/>
                        </a:rPr>
                        <a:t>SVM – RBF kernel</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Sentimental140</a:t>
                      </a:r>
                      <a:r>
                        <a:rPr lang="en-US" baseline="0" dirty="0" smtClean="0">
                          <a:latin typeface="Times New Roman" panose="02020603050405020304" pitchFamily="18" charset="0"/>
                          <a:cs typeface="Times New Roman" panose="02020603050405020304" pitchFamily="18" charset="0"/>
                        </a:rPr>
                        <a:t> – 25K positive,25K negative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0.72</a:t>
                      </a:r>
                      <a:endParaRPr lang="en-US" dirty="0">
                        <a:latin typeface="Times New Roman" panose="02020603050405020304" pitchFamily="18" charset="0"/>
                        <a:cs typeface="Times New Roman" panose="02020603050405020304" pitchFamily="18" charset="0"/>
                      </a:endParaRPr>
                    </a:p>
                  </a:txBody>
                  <a:tcPr/>
                </a:tc>
              </a:tr>
              <a:tr h="640082">
                <a:tc>
                  <a:txBody>
                    <a:bodyPr/>
                    <a:lstStyle/>
                    <a:p>
                      <a:r>
                        <a:rPr lang="en-US" dirty="0" smtClean="0">
                          <a:latin typeface="Times New Roman" panose="02020603050405020304" pitchFamily="18" charset="0"/>
                          <a:cs typeface="Times New Roman" panose="02020603050405020304" pitchFamily="18" charset="0"/>
                        </a:rPr>
                        <a:t>Naïve Bayes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Sentimental140</a:t>
                      </a:r>
                      <a:r>
                        <a:rPr lang="en-US" baseline="0" dirty="0" smtClean="0">
                          <a:latin typeface="Times New Roman" panose="02020603050405020304" pitchFamily="18" charset="0"/>
                          <a:cs typeface="Times New Roman" panose="02020603050405020304" pitchFamily="18" charset="0"/>
                        </a:rPr>
                        <a:t> – 25K positive,25K negative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0.61</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077630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6487" y="682211"/>
            <a:ext cx="8911687" cy="1280890"/>
          </a:xfrm>
        </p:spPr>
        <p:txBody>
          <a:bodyPr/>
          <a:lstStyle/>
          <a:p>
            <a:r>
              <a:rPr lang="en-US" sz="4200" b="1" dirty="0">
                <a:latin typeface="Times New Roman" panose="02020603050405020304" pitchFamily="18" charset="0"/>
                <a:cs typeface="Times New Roman" panose="02020603050405020304" pitchFamily="18" charset="0"/>
              </a:rPr>
              <a:t>Sentimental Analysis</a:t>
            </a:r>
          </a:p>
        </p:txBody>
      </p:sp>
      <p:sp>
        <p:nvSpPr>
          <p:cNvPr id="3" name="Content Placeholder 2"/>
          <p:cNvSpPr>
            <a:spLocks noGrp="1"/>
          </p:cNvSpPr>
          <p:nvPr>
            <p:ph idx="1"/>
          </p:nvPr>
        </p:nvSpPr>
        <p:spPr>
          <a:xfrm>
            <a:off x="1876487" y="1660210"/>
            <a:ext cx="8915400" cy="4724400"/>
          </a:xfrm>
        </p:spPr>
        <p:txBody>
          <a:bodyPr>
            <a:normAutofit/>
          </a:bodyPr>
          <a:lstStyle/>
          <a:p>
            <a:r>
              <a:rPr lang="en-US" sz="2200" dirty="0" smtClean="0">
                <a:latin typeface="Times New Roman" panose="02020603050405020304" pitchFamily="18" charset="0"/>
                <a:cs typeface="Times New Roman" panose="02020603050405020304" pitchFamily="18" charset="0"/>
              </a:rPr>
              <a:t>Stanford Core NLP Processing</a:t>
            </a: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Prepared classifier with ~12000 sentences using Recursive Deep Learning</a:t>
            </a:r>
            <a:r>
              <a:rPr lang="en-US" sz="2200" cap="all" dirty="0">
                <a:latin typeface="Times New Roman" panose="02020603050405020304" pitchFamily="18" charset="0"/>
                <a:cs typeface="Times New Roman" panose="02020603050405020304" pitchFamily="18" charset="0"/>
              </a:rPr>
              <a:t> </a:t>
            </a:r>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2088920" y="2145446"/>
            <a:ext cx="8181975" cy="3095625"/>
          </a:xfrm>
          <a:prstGeom prst="rect">
            <a:avLst/>
          </a:prstGeom>
        </p:spPr>
      </p:pic>
    </p:spTree>
    <p:extLst>
      <p:ext uri="{BB962C8B-B14F-4D97-AF65-F5344CB8AC3E}">
        <p14:creationId xmlns:p14="http://schemas.microsoft.com/office/powerpoint/2010/main" val="1432791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500" y="633537"/>
            <a:ext cx="8911687" cy="1280890"/>
          </a:xfrm>
        </p:spPr>
        <p:txBody>
          <a:bodyPr/>
          <a:lstStyle/>
          <a:p>
            <a:r>
              <a:rPr lang="en-US" sz="4200" b="1" dirty="0" smtClean="0">
                <a:latin typeface="Times New Roman" panose="02020603050405020304" pitchFamily="18" charset="0"/>
                <a:cs typeface="Times New Roman" panose="02020603050405020304" pitchFamily="18" charset="0"/>
              </a:rPr>
              <a:t>Movie Performance</a:t>
            </a:r>
            <a:endParaRPr lang="en-US" sz="4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6787" y="1596272"/>
            <a:ext cx="8915400" cy="3777622"/>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After doing Sentimental analysis on data we classified the movie into Hit, Flop and average by considering the factors: </a:t>
            </a:r>
          </a:p>
          <a:p>
            <a:pPr lvl="1" algn="just"/>
            <a:r>
              <a:rPr lang="en-US" sz="2000" dirty="0" smtClean="0">
                <a:latin typeface="Times New Roman" panose="02020603050405020304" pitchFamily="18" charset="0"/>
                <a:cs typeface="Times New Roman" panose="02020603050405020304" pitchFamily="18" charset="0"/>
              </a:rPr>
              <a:t>PN ratio, </a:t>
            </a:r>
          </a:p>
          <a:p>
            <a:pPr lvl="1" algn="just"/>
            <a:r>
              <a:rPr lang="en-US" sz="2000" dirty="0" smtClean="0">
                <a:latin typeface="Times New Roman" panose="02020603050405020304" pitchFamily="18" charset="0"/>
                <a:cs typeface="Times New Roman" panose="02020603050405020304" pitchFamily="18" charset="0"/>
              </a:rPr>
              <a:t>Actor popularity, </a:t>
            </a:r>
          </a:p>
          <a:p>
            <a:pPr lvl="1" algn="just"/>
            <a:r>
              <a:rPr lang="en-US" sz="2000" dirty="0" smtClean="0">
                <a:latin typeface="Times New Roman" panose="02020603050405020304" pitchFamily="18" charset="0"/>
                <a:cs typeface="Times New Roman" panose="02020603050405020304" pitchFamily="18" charset="0"/>
              </a:rPr>
              <a:t>Actress popularity, </a:t>
            </a:r>
          </a:p>
          <a:p>
            <a:pPr lvl="1" algn="just"/>
            <a:r>
              <a:rPr lang="en-US" sz="2000" dirty="0" smtClean="0">
                <a:latin typeface="Times New Roman" panose="02020603050405020304" pitchFamily="18" charset="0"/>
                <a:cs typeface="Times New Roman" panose="02020603050405020304" pitchFamily="18" charset="0"/>
              </a:rPr>
              <a:t>Director Popularity</a:t>
            </a:r>
          </a:p>
          <a:p>
            <a:pPr lvl="1" algn="just"/>
            <a:r>
              <a:rPr lang="en-US" sz="2000" dirty="0" smtClean="0">
                <a:latin typeface="Times New Roman" panose="02020603050405020304" pitchFamily="18" charset="0"/>
                <a:cs typeface="Times New Roman" panose="02020603050405020304" pitchFamily="18" charset="0"/>
              </a:rPr>
              <a:t>PN ratio = Number of positive tweets &amp;comments/ negative tweets &amp; comments.</a:t>
            </a:r>
          </a:p>
          <a:p>
            <a:pPr lvl="1"/>
            <a:r>
              <a:rPr lang="en-US" sz="2000" dirty="0" smtClean="0">
                <a:latin typeface="Times New Roman" panose="02020603050405020304" pitchFamily="18" charset="0"/>
                <a:cs typeface="Times New Roman" panose="02020603050405020304" pitchFamily="18" charset="0"/>
              </a:rPr>
              <a:t>Director, Actor, Actress popularity = Number of followers on twitter.</a:t>
            </a:r>
          </a:p>
          <a:p>
            <a:r>
              <a:rPr lang="en-US" sz="2000" dirty="0" smtClean="0">
                <a:latin typeface="Times New Roman" panose="02020603050405020304" pitchFamily="18" charset="0"/>
                <a:cs typeface="Times New Roman" panose="02020603050405020304" pitchFamily="18" charset="0"/>
              </a:rPr>
              <a:t>Problems with collecting popularity data:</a:t>
            </a:r>
          </a:p>
          <a:p>
            <a:pPr marL="0" indent="0" algn="just">
              <a:buNone/>
            </a:pPr>
            <a:r>
              <a:rPr lang="en-US" sz="2000" dirty="0" smtClean="0">
                <a:latin typeface="Times New Roman" panose="02020603050405020304" pitchFamily="18" charset="0"/>
                <a:cs typeface="Times New Roman" panose="02020603050405020304" pitchFamily="18" charset="0"/>
              </a:rPr>
              <a:t>	1) For some movies, there is no Facebook page or tweet page for  	 	director/Actor/Actress.</a:t>
            </a:r>
          </a:p>
          <a:p>
            <a:pPr marL="0" indent="0" algn="just">
              <a:buNone/>
            </a:pPr>
            <a:r>
              <a:rPr lang="en-US" sz="2000" dirty="0" smtClean="0">
                <a:latin typeface="Times New Roman" panose="02020603050405020304" pitchFamily="18" charset="0"/>
                <a:cs typeface="Times New Roman" panose="02020603050405020304" pitchFamily="18" charset="0"/>
              </a:rPr>
              <a:t>	2) For some movies, there are more than one lead actors/actress.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3125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232" y="548695"/>
            <a:ext cx="8911687" cy="1280890"/>
          </a:xfrm>
        </p:spPr>
        <p:txBody>
          <a:bodyPr/>
          <a:lstStyle/>
          <a:p>
            <a:r>
              <a:rPr lang="en-US" sz="4200" b="1" dirty="0">
                <a:latin typeface="Times New Roman" panose="02020603050405020304" pitchFamily="18" charset="0"/>
                <a:cs typeface="Times New Roman" panose="02020603050405020304" pitchFamily="18" charset="0"/>
              </a:rPr>
              <a:t>Movie </a:t>
            </a:r>
            <a:r>
              <a:rPr lang="en-US" sz="4200" b="1" dirty="0" smtClean="0">
                <a:latin typeface="Times New Roman" panose="02020603050405020304" pitchFamily="18" charset="0"/>
                <a:cs typeface="Times New Roman" panose="02020603050405020304" pitchFamily="18" charset="0"/>
              </a:rPr>
              <a:t>Performance (Continue…) </a:t>
            </a:r>
            <a:endParaRPr lang="en-US" sz="4200" dirty="0"/>
          </a:p>
        </p:txBody>
      </p:sp>
      <p:pic>
        <p:nvPicPr>
          <p:cNvPr id="10" name="Picture 9"/>
          <p:cNvPicPr>
            <a:picLocks noChangeAspect="1"/>
          </p:cNvPicPr>
          <p:nvPr/>
        </p:nvPicPr>
        <p:blipFill>
          <a:blip r:embed="rId2"/>
          <a:stretch>
            <a:fillRect/>
          </a:stretch>
        </p:blipFill>
        <p:spPr>
          <a:xfrm>
            <a:off x="1844040" y="1616225"/>
            <a:ext cx="9128760" cy="4449295"/>
          </a:xfrm>
          <a:prstGeom prst="rect">
            <a:avLst/>
          </a:prstGeom>
        </p:spPr>
      </p:pic>
    </p:spTree>
    <p:extLst>
      <p:ext uri="{BB962C8B-B14F-4D97-AF65-F5344CB8AC3E}">
        <p14:creationId xmlns:p14="http://schemas.microsoft.com/office/powerpoint/2010/main" val="4060443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098" y="652390"/>
            <a:ext cx="8911687" cy="1280890"/>
          </a:xfrm>
        </p:spPr>
        <p:txBody>
          <a:bodyPr/>
          <a:lstStyle/>
          <a:p>
            <a:r>
              <a:rPr lang="en-US" sz="4200" b="1" dirty="0">
                <a:latin typeface="Times New Roman" panose="02020603050405020304" pitchFamily="18" charset="0"/>
                <a:cs typeface="Times New Roman" panose="02020603050405020304" pitchFamily="18" charset="0"/>
              </a:rPr>
              <a:t>Movie </a:t>
            </a:r>
            <a:r>
              <a:rPr lang="en-US" sz="4200" b="1" dirty="0" smtClean="0">
                <a:latin typeface="Times New Roman" panose="02020603050405020304" pitchFamily="18" charset="0"/>
                <a:cs typeface="Times New Roman" panose="02020603050405020304" pitchFamily="18" charset="0"/>
              </a:rPr>
              <a:t>Performance: Classification</a:t>
            </a:r>
            <a:endParaRPr lang="en-US" sz="4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69098" y="1505855"/>
            <a:ext cx="9198794" cy="4255716"/>
          </a:xfrm>
        </p:spPr>
        <p:txBody>
          <a:bodyPr/>
          <a:lstStyle/>
          <a:p>
            <a:pPr algn="just"/>
            <a:r>
              <a:rPr lang="en-US" sz="2000" dirty="0" smtClean="0">
                <a:latin typeface="Times New Roman" panose="02020603050405020304" pitchFamily="18" charset="0"/>
                <a:cs typeface="Times New Roman" panose="02020603050405020304" pitchFamily="18" charset="0"/>
              </a:rPr>
              <a:t>Hit, Flop and Average is decided by the ratings from </a:t>
            </a:r>
            <a:r>
              <a:rPr lang="en-US" sz="2000" dirty="0" err="1" smtClean="0">
                <a:latin typeface="Times New Roman" panose="02020603050405020304" pitchFamily="18" charset="0"/>
                <a:cs typeface="Times New Roman" panose="02020603050405020304" pitchFamily="18" charset="0"/>
              </a:rPr>
              <a:t>IMDB.com</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Normalization Equation :</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y </a:t>
            </a:r>
            <a:r>
              <a:rPr lang="fr-FR" sz="2000" dirty="0">
                <a:latin typeface="Times New Roman" panose="02020603050405020304" pitchFamily="18" charset="0"/>
                <a:cs typeface="Times New Roman" panose="02020603050405020304" pitchFamily="18" charset="0"/>
              </a:rPr>
              <a:t>= 1 + (</a:t>
            </a:r>
            <a:r>
              <a:rPr lang="fr-FR" sz="2000" dirty="0" smtClean="0">
                <a:latin typeface="Times New Roman" panose="02020603050405020304" pitchFamily="18" charset="0"/>
                <a:cs typeface="Times New Roman" panose="02020603050405020304" pitchFamily="18" charset="0"/>
              </a:rPr>
              <a:t>value - minimum) * (</a:t>
            </a:r>
            <a:r>
              <a:rPr lang="fr-FR" sz="2000" dirty="0" err="1" smtClean="0">
                <a:latin typeface="Times New Roman" panose="02020603050405020304" pitchFamily="18" charset="0"/>
                <a:cs typeface="Times New Roman" panose="02020603050405020304" pitchFamily="18" charset="0"/>
              </a:rPr>
              <a:t>maxscale</a:t>
            </a:r>
            <a:r>
              <a:rPr lang="fr-FR" sz="2000" dirty="0" smtClean="0">
                <a:latin typeface="Times New Roman" panose="02020603050405020304" pitchFamily="18" charset="0"/>
                <a:cs typeface="Times New Roman" panose="02020603050405020304" pitchFamily="18" charset="0"/>
              </a:rPr>
              <a:t> - </a:t>
            </a:r>
            <a:r>
              <a:rPr lang="fr-FR" sz="2000" dirty="0" err="1" smtClean="0">
                <a:latin typeface="Times New Roman" panose="02020603050405020304" pitchFamily="18" charset="0"/>
                <a:cs typeface="Times New Roman" panose="02020603050405020304" pitchFamily="18" charset="0"/>
              </a:rPr>
              <a:t>minscale</a:t>
            </a:r>
            <a:r>
              <a:rPr lang="fr-FR" sz="2000" dirty="0" smtClean="0">
                <a:latin typeface="Times New Roman" panose="02020603050405020304" pitchFamily="18" charset="0"/>
                <a:cs typeface="Times New Roman" panose="02020603050405020304" pitchFamily="18" charset="0"/>
              </a:rPr>
              <a:t>) / (maximum - minimum)</a:t>
            </a:r>
          </a:p>
          <a:p>
            <a:pPr marL="0" indent="0" algn="just">
              <a:buNone/>
            </a:pPr>
            <a:endParaRPr lang="en-US" dirty="0"/>
          </a:p>
          <a:p>
            <a:endParaRPr lang="en-US" dirty="0"/>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26182931"/>
              </p:ext>
            </p:extLst>
          </p:nvPr>
        </p:nvGraphicFramePr>
        <p:xfrm>
          <a:off x="1669098" y="2923905"/>
          <a:ext cx="9572490" cy="3840480"/>
        </p:xfrm>
        <a:graphic>
          <a:graphicData uri="http://schemas.openxmlformats.org/drawingml/2006/table">
            <a:tbl>
              <a:tblPr firstRow="1" bandRow="1">
                <a:tableStyleId>{5C22544A-7EE6-4342-B048-85BDC9FD1C3A}</a:tableStyleId>
              </a:tblPr>
              <a:tblGrid>
                <a:gridCol w="3190830"/>
                <a:gridCol w="3190830"/>
                <a:gridCol w="3190830"/>
              </a:tblGrid>
              <a:tr h="6158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Approach</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Input</a:t>
                      </a:r>
                    </a:p>
                    <a:p>
                      <a:endParaRPr lang="en-US" dirty="0"/>
                    </a:p>
                  </a:txBody>
                  <a:tcPr/>
                </a:tc>
                <a:tc>
                  <a:txBody>
                    <a:bodyPr/>
                    <a:lstStyle/>
                    <a:p>
                      <a:r>
                        <a:rPr lang="en-US" dirty="0" smtClean="0"/>
                        <a:t>Accuracy</a:t>
                      </a:r>
                      <a:endParaRPr lang="en-US" dirty="0"/>
                    </a:p>
                  </a:txBody>
                  <a:tcPr/>
                </a:tc>
              </a:tr>
              <a:tr h="6158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Non</a:t>
                      </a:r>
                      <a:r>
                        <a:rPr lang="en-US" baseline="0" dirty="0" smtClean="0">
                          <a:latin typeface="Times New Roman" panose="02020603050405020304" pitchFamily="18" charset="0"/>
                          <a:cs typeface="Times New Roman" panose="02020603050405020304" pitchFamily="18" charset="0"/>
                        </a:rPr>
                        <a:t> Weighted K Means</a:t>
                      </a:r>
                      <a:endParaRPr lang="en-US" dirty="0" smtClean="0">
                        <a:latin typeface="Times New Roman" panose="02020603050405020304" pitchFamily="18" charset="0"/>
                        <a:cs typeface="Times New Roman" panose="02020603050405020304" pitchFamily="18" charset="0"/>
                      </a:endParaRP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Times New Roman" panose="02020603050405020304" pitchFamily="18" charset="0"/>
                          <a:cs typeface="Times New Roman" panose="02020603050405020304" pitchFamily="18" charset="0"/>
                        </a:rPr>
                        <a:t>PNratio,Actor,Actress,Director</a:t>
                      </a:r>
                      <a:r>
                        <a:rPr lang="en-US" dirty="0" smtClean="0">
                          <a:latin typeface="Times New Roman" panose="02020603050405020304" pitchFamily="18" charset="0"/>
                          <a:cs typeface="Times New Roman" panose="02020603050405020304" pitchFamily="18" charset="0"/>
                        </a:rPr>
                        <a:t> popularity scaled to 0 - 10</a:t>
                      </a:r>
                    </a:p>
                  </a:txBody>
                  <a:tcPr/>
                </a:tc>
                <a:tc>
                  <a:txBody>
                    <a:bodyPr/>
                    <a:lstStyle/>
                    <a:p>
                      <a:r>
                        <a:rPr lang="en-US" dirty="0" smtClean="0"/>
                        <a:t>64%</a:t>
                      </a:r>
                      <a:endParaRPr lang="en-US" dirty="0"/>
                    </a:p>
                  </a:txBody>
                  <a:tcPr/>
                </a:tc>
              </a:tr>
              <a:tr h="6158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Weighted K means</a:t>
                      </a:r>
                    </a:p>
                    <a:p>
                      <a:endParaRPr lang="en-US" dirty="0"/>
                    </a:p>
                  </a:txBody>
                  <a:tcPr/>
                </a:tc>
                <a:tc>
                  <a:txBody>
                    <a:bodyPr/>
                    <a:lstStyle/>
                    <a:p>
                      <a:r>
                        <a:rPr lang="en-US" dirty="0" err="1" smtClean="0">
                          <a:latin typeface="Times New Roman" panose="02020603050405020304" pitchFamily="18" charset="0"/>
                          <a:cs typeface="Times New Roman" panose="02020603050405020304" pitchFamily="18" charset="0"/>
                        </a:rPr>
                        <a:t>PNratio</a:t>
                      </a:r>
                      <a:r>
                        <a:rPr lang="en-US" dirty="0" smtClean="0">
                          <a:latin typeface="Times New Roman" panose="02020603050405020304" pitchFamily="18" charset="0"/>
                          <a:cs typeface="Times New Roman" panose="02020603050405020304" pitchFamily="18" charset="0"/>
                        </a:rPr>
                        <a:t> scaled to 0 -20 and other attributes scaled to 0-10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t>54%</a:t>
                      </a:r>
                      <a:endParaRPr lang="en-US" dirty="0"/>
                    </a:p>
                  </a:txBody>
                  <a:tcPr/>
                </a:tc>
              </a:tr>
              <a:tr h="6158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Weighted K means</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Times New Roman" panose="02020603050405020304" pitchFamily="18" charset="0"/>
                          <a:cs typeface="Times New Roman" panose="02020603050405020304" pitchFamily="18" charset="0"/>
                        </a:rPr>
                        <a:t>PNratio</a:t>
                      </a:r>
                      <a:r>
                        <a:rPr lang="en-US" dirty="0" smtClean="0">
                          <a:latin typeface="Times New Roman" panose="02020603050405020304" pitchFamily="18" charset="0"/>
                          <a:cs typeface="Times New Roman" panose="02020603050405020304" pitchFamily="18" charset="0"/>
                        </a:rPr>
                        <a:t> scaled to 0 -30 and other attributes scaled to 0-10</a:t>
                      </a:r>
                    </a:p>
                  </a:txBody>
                  <a:tcPr/>
                </a:tc>
                <a:tc>
                  <a:txBody>
                    <a:bodyPr/>
                    <a:lstStyle/>
                    <a:p>
                      <a:r>
                        <a:rPr lang="en-US" dirty="0" smtClean="0"/>
                        <a:t>62%</a:t>
                      </a:r>
                      <a:endParaRPr lang="en-US" dirty="0"/>
                    </a:p>
                  </a:txBody>
                  <a:tcPr/>
                </a:tc>
              </a:tr>
              <a:tr h="6158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Weighted K means</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Times New Roman" panose="02020603050405020304" pitchFamily="18" charset="0"/>
                          <a:cs typeface="Times New Roman" panose="02020603050405020304" pitchFamily="18" charset="0"/>
                        </a:rPr>
                        <a:t>PNratio</a:t>
                      </a:r>
                      <a:r>
                        <a:rPr lang="en-US" dirty="0" smtClean="0">
                          <a:latin typeface="Times New Roman" panose="02020603050405020304" pitchFamily="18" charset="0"/>
                          <a:cs typeface="Times New Roman" panose="02020603050405020304" pitchFamily="18" charset="0"/>
                        </a:rPr>
                        <a:t> scaled to 0 -40 and other attributes scaled to 0-10</a:t>
                      </a:r>
                    </a:p>
                  </a:txBody>
                  <a:tcPr/>
                </a:tc>
                <a:tc>
                  <a:txBody>
                    <a:bodyPr/>
                    <a:lstStyle/>
                    <a:p>
                      <a:r>
                        <a:rPr lang="en-US" dirty="0" smtClean="0"/>
                        <a:t>72%</a:t>
                      </a:r>
                      <a:endParaRPr lang="en-US" dirty="0"/>
                    </a:p>
                  </a:txBody>
                  <a:tcPr/>
                </a:tc>
              </a:tr>
              <a:tr h="6158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Sentiment</a:t>
                      </a:r>
                      <a:r>
                        <a:rPr lang="en-US" baseline="0" dirty="0" smtClean="0">
                          <a:latin typeface="Times New Roman" panose="02020603050405020304" pitchFamily="18" charset="0"/>
                          <a:cs typeface="Times New Roman" panose="02020603050405020304" pitchFamily="18" charset="0"/>
                        </a:rPr>
                        <a:t> Score K means</a:t>
                      </a:r>
                      <a:endParaRPr lang="en-US" dirty="0" smtClean="0">
                        <a:latin typeface="Times New Roman" panose="02020603050405020304" pitchFamily="18" charset="0"/>
                        <a:cs typeface="Times New Roman" panose="02020603050405020304" pitchFamily="18" charset="0"/>
                      </a:endParaRP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Only PN ratio is considered</a:t>
                      </a:r>
                    </a:p>
                  </a:txBody>
                  <a:tcPr/>
                </a:tc>
                <a:tc>
                  <a:txBody>
                    <a:bodyPr/>
                    <a:lstStyle/>
                    <a:p>
                      <a:r>
                        <a:rPr lang="en-US" dirty="0" smtClean="0"/>
                        <a:t>45%</a:t>
                      </a:r>
                      <a:endParaRPr lang="en-US" dirty="0"/>
                    </a:p>
                  </a:txBody>
                  <a:tcPr/>
                </a:tc>
              </a:tr>
            </a:tbl>
          </a:graphicData>
        </a:graphic>
      </p:graphicFrame>
    </p:spTree>
    <p:extLst>
      <p:ext uri="{BB962C8B-B14F-4D97-AF65-F5344CB8AC3E}">
        <p14:creationId xmlns:p14="http://schemas.microsoft.com/office/powerpoint/2010/main" val="2145170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647" y="586403"/>
            <a:ext cx="8911687" cy="1280890"/>
          </a:xfrm>
        </p:spPr>
        <p:txBody>
          <a:bodyPr/>
          <a:lstStyle/>
          <a:p>
            <a:r>
              <a:rPr lang="en-US" sz="4200" b="1" dirty="0" smtClean="0">
                <a:latin typeface="Times New Roman" panose="02020603050405020304" pitchFamily="18" charset="0"/>
                <a:cs typeface="Times New Roman" panose="02020603050405020304" pitchFamily="18" charset="0"/>
              </a:rPr>
              <a:t>References</a:t>
            </a:r>
            <a:endParaRPr lang="en-US" sz="4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7934" y="1586845"/>
            <a:ext cx="8915400" cy="3777622"/>
          </a:xfrm>
        </p:spPr>
        <p:txBody>
          <a:bodyPr>
            <a:normAutofit fontScale="70000" lnSpcReduction="20000"/>
          </a:bodyPr>
          <a:lstStyle/>
          <a:p>
            <a:r>
              <a:rPr lang="en-US" sz="2000" dirty="0">
                <a:latin typeface="Times New Roman" panose="02020603050405020304" pitchFamily="18" charset="0"/>
                <a:cs typeface="Times New Roman" panose="02020603050405020304" pitchFamily="18" charset="0"/>
                <a:hlinkClick r:id="rId2"/>
              </a:rPr>
              <a:t>https://www.scipy.org</a:t>
            </a:r>
            <a:r>
              <a:rPr lang="en-US" sz="2000" dirty="0" smtClean="0">
                <a:latin typeface="Times New Roman" panose="02020603050405020304" pitchFamily="18" charset="0"/>
                <a:cs typeface="Times New Roman" panose="02020603050405020304" pitchFamily="18" charset="0"/>
                <a:hlinkClick r:id="rId2"/>
              </a:rPr>
              <a:t>/</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3"/>
              </a:rPr>
              <a:t>http://pandas.pydata.org</a:t>
            </a:r>
            <a:r>
              <a:rPr lang="en-US" sz="2000" dirty="0" smtClean="0">
                <a:latin typeface="Times New Roman" panose="02020603050405020304" pitchFamily="18" charset="0"/>
                <a:cs typeface="Times New Roman" panose="02020603050405020304" pitchFamily="18" charset="0"/>
                <a:hlinkClick r:id="rId3"/>
              </a:rPr>
              <a:t>/</a:t>
            </a:r>
            <a:endParaRPr lang="en-US" sz="2000"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Box-Office Opening Prediction of Movies based on Hype Analysis through Data </a:t>
            </a:r>
            <a:r>
              <a:rPr lang="en-US" sz="2000" b="1" dirty="0" smtClean="0">
                <a:latin typeface="Times New Roman" panose="02020603050405020304" pitchFamily="18" charset="0"/>
                <a:cs typeface="Times New Roman" panose="02020603050405020304" pitchFamily="18" charset="0"/>
              </a:rPr>
              <a:t>Mining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ARTICLE in INTERNATIONAL JOURNAL OF COMPUTER APPLICATIONS · OCTOBER </a:t>
            </a:r>
            <a:r>
              <a:rPr lang="en-US" sz="2000" dirty="0" smtClean="0">
                <a:latin typeface="Times New Roman" panose="02020603050405020304" pitchFamily="18" charset="0"/>
                <a:cs typeface="Times New Roman" panose="02020603050405020304" pitchFamily="18" charset="0"/>
              </a:rPr>
              <a:t>2012]</a:t>
            </a:r>
          </a:p>
          <a:p>
            <a:r>
              <a:rPr lang="en-US" sz="2000" b="1" dirty="0">
                <a:latin typeface="Times New Roman" panose="02020603050405020304" pitchFamily="18" charset="0"/>
                <a:cs typeface="Times New Roman" panose="02020603050405020304" pitchFamily="18" charset="0"/>
              </a:rPr>
              <a:t>Using Twitter data </a:t>
            </a:r>
            <a:r>
              <a:rPr lang="en-US" sz="2000" b="1" dirty="0" smtClean="0">
                <a:latin typeface="Times New Roman" panose="02020603050405020304" pitchFamily="18" charset="0"/>
                <a:cs typeface="Times New Roman" panose="02020603050405020304" pitchFamily="18" charset="0"/>
              </a:rPr>
              <a:t>to predict </a:t>
            </a:r>
            <a:r>
              <a:rPr lang="en-US" sz="2000" b="1" dirty="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performance of </a:t>
            </a:r>
            <a:r>
              <a:rPr lang="en-US" sz="2000" b="1" dirty="0">
                <a:latin typeface="Times New Roman" panose="02020603050405020304" pitchFamily="18" charset="0"/>
                <a:cs typeface="Times New Roman" panose="02020603050405020304" pitchFamily="18" charset="0"/>
              </a:rPr>
              <a:t>Bollywood </a:t>
            </a:r>
            <a:r>
              <a:rPr lang="en-US" sz="2000" b="1" dirty="0" smtClean="0">
                <a:latin typeface="Times New Roman" panose="02020603050405020304" pitchFamily="18" charset="0"/>
                <a:cs typeface="Times New Roman" panose="02020603050405020304" pitchFamily="18" charset="0"/>
              </a:rPr>
              <a:t>movies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Dipak</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Damodar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Gaikar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Bijith</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Marakarkandy</a:t>
            </a:r>
            <a:r>
              <a:rPr lang="en-US" sz="2000" dirty="0" smtClean="0">
                <a:latin typeface="Times New Roman" panose="02020603050405020304" pitchFamily="18" charset="0"/>
                <a:cs typeface="Times New Roman" panose="02020603050405020304" pitchFamily="18" charset="0"/>
              </a:rPr>
              <a:t>, Department </a:t>
            </a:r>
            <a:r>
              <a:rPr lang="en-US" sz="2000" dirty="0">
                <a:latin typeface="Times New Roman" panose="02020603050405020304" pitchFamily="18" charset="0"/>
                <a:cs typeface="Times New Roman" panose="02020603050405020304" pitchFamily="18" charset="0"/>
              </a:rPr>
              <a:t>of Information </a:t>
            </a:r>
            <a:r>
              <a:rPr lang="en-US" sz="2000" dirty="0" smtClean="0">
                <a:latin typeface="Times New Roman" panose="02020603050405020304" pitchFamily="18" charset="0"/>
                <a:cs typeface="Times New Roman" panose="02020603050405020304" pitchFamily="18" charset="0"/>
              </a:rPr>
              <a:t>Technology, Thakur </a:t>
            </a:r>
            <a:r>
              <a:rPr lang="en-US" sz="2000" dirty="0">
                <a:latin typeface="Times New Roman" panose="02020603050405020304" pitchFamily="18" charset="0"/>
                <a:cs typeface="Times New Roman" panose="02020603050405020304" pitchFamily="18" charset="0"/>
              </a:rPr>
              <a:t>College of Engineering and Technology, Mumbai, India</a:t>
            </a:r>
            <a:r>
              <a:rPr lang="en-US" sz="2000" dirty="0" smtClean="0">
                <a:latin typeface="Times New Roman" panose="02020603050405020304" pitchFamily="18" charset="0"/>
                <a:cs typeface="Times New Roman" panose="02020603050405020304" pitchFamily="18" charset="0"/>
              </a:rPr>
              <a:t>]</a:t>
            </a:r>
          </a:p>
          <a:p>
            <a:r>
              <a:rPr lang="en-IN" sz="2000" b="1" dirty="0">
                <a:solidFill>
                  <a:schemeClr val="tx1"/>
                </a:solidFill>
                <a:latin typeface="Times New Roman" panose="02020603050405020304" pitchFamily="18" charset="0"/>
                <a:cs typeface="Times New Roman" panose="02020603050405020304" pitchFamily="18" charset="0"/>
              </a:rPr>
              <a:t>Predicting the Future with Social Media</a:t>
            </a:r>
            <a:r>
              <a:rPr lang="en-IN" sz="2000" dirty="0">
                <a:solidFill>
                  <a:schemeClr val="tx1"/>
                </a:solidFill>
                <a:latin typeface="Times New Roman" panose="02020603050405020304" pitchFamily="18" charset="0"/>
                <a:cs typeface="Times New Roman" panose="02020603050405020304" pitchFamily="18" charset="0"/>
              </a:rPr>
              <a:t>- S </a:t>
            </a:r>
            <a:r>
              <a:rPr lang="en-IN" sz="2000" dirty="0" err="1">
                <a:solidFill>
                  <a:schemeClr val="tx1"/>
                </a:solidFill>
                <a:latin typeface="Times New Roman" panose="02020603050405020304" pitchFamily="18" charset="0"/>
                <a:cs typeface="Times New Roman" panose="02020603050405020304" pitchFamily="18" charset="0"/>
              </a:rPr>
              <a:t>Asur</a:t>
            </a:r>
            <a:r>
              <a:rPr lang="en-IN" sz="2000" dirty="0">
                <a:solidFill>
                  <a:schemeClr val="tx1"/>
                </a:solidFill>
                <a:latin typeface="Times New Roman" panose="02020603050405020304" pitchFamily="18" charset="0"/>
                <a:cs typeface="Times New Roman" panose="02020603050405020304" pitchFamily="18" charset="0"/>
              </a:rPr>
              <a:t>, B Huberman, HP Labs, HP Journal, Jan 2012 </a:t>
            </a:r>
            <a:endParaRPr lang="en-IN" sz="2000" dirty="0" smtClean="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hlinkClick r:id="rId4"/>
              </a:rPr>
              <a:t>https://</a:t>
            </a:r>
            <a:r>
              <a:rPr lang="en-IN" sz="2000" dirty="0" smtClean="0">
                <a:solidFill>
                  <a:schemeClr val="tx1"/>
                </a:solidFill>
                <a:latin typeface="Times New Roman" panose="02020603050405020304" pitchFamily="18" charset="0"/>
                <a:cs typeface="Times New Roman" panose="02020603050405020304" pitchFamily="18" charset="0"/>
                <a:hlinkClick r:id="rId4"/>
              </a:rPr>
              <a:t>developers.google.com/youtube/v3/docs/commentThreads/list</a:t>
            </a:r>
            <a:endParaRPr lang="en-IN" sz="2000" dirty="0" smtClean="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hlinkClick r:id="rId5"/>
              </a:rPr>
              <a:t>http://</a:t>
            </a:r>
            <a:r>
              <a:rPr lang="en-IN" sz="2000" dirty="0" smtClean="0">
                <a:solidFill>
                  <a:schemeClr val="tx1"/>
                </a:solidFill>
                <a:latin typeface="Times New Roman" panose="02020603050405020304" pitchFamily="18" charset="0"/>
                <a:cs typeface="Times New Roman" panose="02020603050405020304" pitchFamily="18" charset="0"/>
                <a:hlinkClick r:id="rId5"/>
              </a:rPr>
              <a:t>nlp.stanford.edu/nlp/javadoc/javanlp/edu/stanford/nlp/pipeline/StanfordCoreNLP.html</a:t>
            </a:r>
            <a:endParaRPr lang="en-IN" sz="2000" dirty="0" smtClean="0">
              <a:solidFill>
                <a:schemeClr val="tx1"/>
              </a:solidFill>
              <a:latin typeface="Times New Roman" panose="02020603050405020304" pitchFamily="18" charset="0"/>
              <a:cs typeface="Times New Roman" panose="02020603050405020304" pitchFamily="18" charset="0"/>
            </a:endParaRPr>
          </a:p>
          <a:p>
            <a:r>
              <a:rPr lang="en-US" dirty="0">
                <a:hlinkClick r:id="rId6"/>
              </a:rPr>
              <a:t>http://thinknook.com/twitter-sentiment-analysis-training-corpus-dataset-2012-09-22</a:t>
            </a:r>
            <a:r>
              <a:rPr lang="en-US" dirty="0" smtClean="0">
                <a:hlinkClick r:id="rId6"/>
              </a:rPr>
              <a:t>/</a:t>
            </a:r>
            <a:endParaRPr lang="en-US" dirty="0" smtClean="0"/>
          </a:p>
          <a:p>
            <a:r>
              <a:rPr lang="en-IN" sz="2000" dirty="0">
                <a:solidFill>
                  <a:schemeClr val="tx1"/>
                </a:solidFill>
                <a:latin typeface="Times New Roman" panose="02020603050405020304" pitchFamily="18" charset="0"/>
                <a:cs typeface="Times New Roman" panose="02020603050405020304" pitchFamily="18" charset="0"/>
                <a:hlinkClick r:id="rId7"/>
              </a:rPr>
              <a:t>http://www.imdb.com</a:t>
            </a:r>
            <a:r>
              <a:rPr lang="en-IN" sz="2000" dirty="0" smtClean="0">
                <a:solidFill>
                  <a:schemeClr val="tx1"/>
                </a:solidFill>
                <a:latin typeface="Times New Roman" panose="02020603050405020304" pitchFamily="18" charset="0"/>
                <a:cs typeface="Times New Roman" panose="02020603050405020304" pitchFamily="18" charset="0"/>
                <a:hlinkClick r:id="rId7"/>
              </a:rPr>
              <a:t>/</a:t>
            </a:r>
            <a:endParaRPr lang="en-IN" sz="2000" dirty="0" smtClean="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hlinkClick r:id="rId8"/>
              </a:rPr>
              <a:t>http://www.boxofficemojo.com</a:t>
            </a:r>
            <a:r>
              <a:rPr lang="en-IN" sz="2000" dirty="0" smtClean="0">
                <a:solidFill>
                  <a:schemeClr val="tx1"/>
                </a:solidFill>
                <a:latin typeface="Times New Roman" panose="02020603050405020304" pitchFamily="18" charset="0"/>
                <a:cs typeface="Times New Roman" panose="02020603050405020304" pitchFamily="18" charset="0"/>
                <a:hlinkClick r:id="rId8"/>
              </a:rPr>
              <a:t>/</a:t>
            </a:r>
            <a:endParaRPr lang="en-IN" sz="2000" dirty="0" smtClean="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https://en.wikipedia.org/wiki/The_Jungle_Book_(2016_film)#Box_office</a:t>
            </a:r>
          </a:p>
          <a:p>
            <a:endParaRPr lang="en-US" dirty="0"/>
          </a:p>
        </p:txBody>
      </p:sp>
    </p:spTree>
    <p:extLst>
      <p:ext uri="{BB962C8B-B14F-4D97-AF65-F5344CB8AC3E}">
        <p14:creationId xmlns:p14="http://schemas.microsoft.com/office/powerpoint/2010/main" val="4109988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783" y="613925"/>
            <a:ext cx="8911687" cy="924471"/>
          </a:xfrm>
        </p:spPr>
        <p:txBody>
          <a:bodyPr>
            <a:normAutofit/>
          </a:bodyPr>
          <a:lstStyle/>
          <a:p>
            <a:r>
              <a:rPr lang="en-US" b="1" dirty="0">
                <a:solidFill>
                  <a:srgbClr val="262626"/>
                </a:solidFill>
                <a:latin typeface="Times New Roman" charset="0"/>
                <a:ea typeface="Times New Roman" charset="0"/>
                <a:cs typeface="Times New Roman" charset="0"/>
              </a:rPr>
              <a:t>Problem </a:t>
            </a:r>
            <a:r>
              <a:rPr lang="en-US" b="1" dirty="0" smtClean="0">
                <a:solidFill>
                  <a:srgbClr val="262626"/>
                </a:solidFill>
                <a:latin typeface="Times New Roman" charset="0"/>
                <a:ea typeface="Times New Roman" charset="0"/>
                <a:cs typeface="Times New Roman" charset="0"/>
              </a:rPr>
              <a:t>Statement</a:t>
            </a:r>
            <a:endParaRPr lang="en-US" b="1"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371600" y="1415845"/>
            <a:ext cx="10133012" cy="5191431"/>
          </a:xfrm>
        </p:spPr>
        <p:txBody>
          <a:bodyPr>
            <a:normAutofit/>
          </a:bodyPr>
          <a:lstStyle/>
          <a:p>
            <a:pPr marL="0" indent="0">
              <a:lnSpc>
                <a:spcPct val="100000"/>
              </a:lnSpc>
              <a:buNone/>
            </a:pPr>
            <a:r>
              <a:rPr lang="en-US" sz="2000" b="1" dirty="0" smtClean="0">
                <a:latin typeface="Times New Roman" charset="0"/>
                <a:ea typeface="Times New Roman" charset="0"/>
                <a:cs typeface="Times New Roman" charset="0"/>
              </a:rPr>
              <a:t>Predict Movie Performance using Hype factor on twitter and Sentimental Analysis.</a:t>
            </a:r>
          </a:p>
          <a:p>
            <a:pPr algn="just"/>
            <a:r>
              <a:rPr lang="en-IN" sz="2000" dirty="0" smtClean="0">
                <a:solidFill>
                  <a:schemeClr val="tx1"/>
                </a:solidFill>
                <a:latin typeface="Times New Roman" charset="0"/>
                <a:ea typeface="Times New Roman" charset="0"/>
                <a:cs typeface="Times New Roman" charset="0"/>
              </a:rPr>
              <a:t>The </a:t>
            </a:r>
            <a:r>
              <a:rPr lang="en-IN" sz="2000" dirty="0">
                <a:solidFill>
                  <a:schemeClr val="tx1"/>
                </a:solidFill>
                <a:latin typeface="Times New Roman" charset="0"/>
                <a:ea typeface="Times New Roman" charset="0"/>
                <a:cs typeface="Times New Roman" charset="0"/>
              </a:rPr>
              <a:t>Hypothesis: </a:t>
            </a:r>
          </a:p>
          <a:p>
            <a:pPr lvl="1" algn="just">
              <a:buNone/>
            </a:pPr>
            <a:r>
              <a:rPr lang="en-IN" sz="2000" dirty="0">
                <a:solidFill>
                  <a:schemeClr val="tx1"/>
                </a:solidFill>
                <a:latin typeface="Times New Roman" charset="0"/>
                <a:ea typeface="Times New Roman" charset="0"/>
                <a:cs typeface="Times New Roman" charset="0"/>
              </a:rPr>
              <a:t>       </a:t>
            </a:r>
            <a:r>
              <a:rPr lang="en-IN" sz="2000" b="1" dirty="0">
                <a:solidFill>
                  <a:schemeClr val="tx1"/>
                </a:solidFill>
                <a:latin typeface="Times New Roman" charset="0"/>
                <a:ea typeface="Times New Roman" charset="0"/>
                <a:cs typeface="Times New Roman" charset="0"/>
              </a:rPr>
              <a:t>“A Movie Well Talked About is Well Watched”</a:t>
            </a:r>
          </a:p>
          <a:p>
            <a:pPr algn="just"/>
            <a:r>
              <a:rPr lang="en-US" sz="2000" dirty="0">
                <a:solidFill>
                  <a:schemeClr val="tx1"/>
                </a:solidFill>
                <a:latin typeface="Times New Roman" charset="0"/>
                <a:ea typeface="Times New Roman" charset="0"/>
                <a:cs typeface="Times New Roman" charset="0"/>
              </a:rPr>
              <a:t>Pre-release </a:t>
            </a:r>
            <a:r>
              <a:rPr lang="en-US" sz="2000" b="1" dirty="0">
                <a:solidFill>
                  <a:schemeClr val="tx1"/>
                </a:solidFill>
                <a:latin typeface="Times New Roman" charset="0"/>
                <a:ea typeface="Times New Roman" charset="0"/>
                <a:cs typeface="Times New Roman" charset="0"/>
              </a:rPr>
              <a:t>buzz</a:t>
            </a:r>
            <a:r>
              <a:rPr lang="en-US" sz="2000" dirty="0">
                <a:solidFill>
                  <a:schemeClr val="tx1"/>
                </a:solidFill>
                <a:latin typeface="Times New Roman" charset="0"/>
                <a:ea typeface="Times New Roman" charset="0"/>
                <a:cs typeface="Times New Roman" charset="0"/>
              </a:rPr>
              <a:t>-  a success </a:t>
            </a:r>
            <a:r>
              <a:rPr lang="en-US" sz="2000" dirty="0" smtClean="0">
                <a:solidFill>
                  <a:schemeClr val="tx1"/>
                </a:solidFill>
                <a:latin typeface="Times New Roman" charset="0"/>
                <a:ea typeface="Times New Roman" charset="0"/>
                <a:cs typeface="Times New Roman" charset="0"/>
              </a:rPr>
              <a:t>factor</a:t>
            </a:r>
            <a:endParaRPr lang="en-US" sz="2000" b="1" dirty="0">
              <a:solidFill>
                <a:schemeClr val="tx1"/>
              </a:solidFill>
              <a:latin typeface="Times New Roman" charset="0"/>
              <a:ea typeface="Times New Roman" charset="0"/>
              <a:cs typeface="Times New Roman" charset="0"/>
            </a:endParaRPr>
          </a:p>
          <a:p>
            <a:pPr algn="just"/>
            <a:r>
              <a:rPr lang="en-US" sz="2000" dirty="0" smtClean="0">
                <a:solidFill>
                  <a:schemeClr val="tx1"/>
                </a:solidFill>
                <a:latin typeface="Times New Roman" charset="0"/>
                <a:ea typeface="Times New Roman" charset="0"/>
                <a:cs typeface="Times New Roman" charset="0"/>
              </a:rPr>
              <a:t>People’s </a:t>
            </a:r>
            <a:r>
              <a:rPr lang="en-US" sz="2000" dirty="0">
                <a:solidFill>
                  <a:schemeClr val="tx1"/>
                </a:solidFill>
                <a:latin typeface="Times New Roman" charset="0"/>
                <a:ea typeface="Times New Roman" charset="0"/>
                <a:cs typeface="Times New Roman" charset="0"/>
              </a:rPr>
              <a:t>sentiment toward a particular matter when expressed online, can be </a:t>
            </a:r>
            <a:r>
              <a:rPr lang="en-US" sz="2000" dirty="0" smtClean="0">
                <a:solidFill>
                  <a:schemeClr val="tx1"/>
                </a:solidFill>
                <a:latin typeface="Times New Roman" charset="0"/>
                <a:ea typeface="Times New Roman" charset="0"/>
                <a:cs typeface="Times New Roman" charset="0"/>
              </a:rPr>
              <a:t>very useful </a:t>
            </a:r>
            <a:r>
              <a:rPr lang="en-US" sz="2000" dirty="0">
                <a:solidFill>
                  <a:schemeClr val="tx1"/>
                </a:solidFill>
                <a:latin typeface="Times New Roman" charset="0"/>
                <a:ea typeface="Times New Roman" charset="0"/>
                <a:cs typeface="Times New Roman" charset="0"/>
              </a:rPr>
              <a:t>in many </a:t>
            </a:r>
            <a:r>
              <a:rPr lang="en-US" sz="2000" dirty="0" smtClean="0">
                <a:solidFill>
                  <a:schemeClr val="tx1"/>
                </a:solidFill>
                <a:latin typeface="Times New Roman" charset="0"/>
                <a:ea typeface="Times New Roman" charset="0"/>
                <a:cs typeface="Times New Roman" charset="0"/>
              </a:rPr>
              <a:t>cases. The volume </a:t>
            </a:r>
            <a:r>
              <a:rPr lang="en-US" sz="2000" dirty="0">
                <a:solidFill>
                  <a:schemeClr val="tx1"/>
                </a:solidFill>
                <a:latin typeface="Times New Roman" charset="0"/>
                <a:ea typeface="Times New Roman" charset="0"/>
                <a:cs typeface="Times New Roman" charset="0"/>
              </a:rPr>
              <a:t>of discussion about products on Twitter can be correlated with the product’ </a:t>
            </a:r>
            <a:r>
              <a:rPr lang="en-US" sz="2000" dirty="0" smtClean="0">
                <a:solidFill>
                  <a:schemeClr val="tx1"/>
                </a:solidFill>
                <a:latin typeface="Times New Roman" charset="0"/>
                <a:ea typeface="Times New Roman" charset="0"/>
                <a:cs typeface="Times New Roman" charset="0"/>
              </a:rPr>
              <a:t>s performance</a:t>
            </a:r>
            <a:r>
              <a:rPr lang="en-US" sz="2000" dirty="0">
                <a:solidFill>
                  <a:schemeClr val="tx1"/>
                </a:solidFill>
                <a:latin typeface="Times New Roman" charset="0"/>
                <a:ea typeface="Times New Roman" charset="0"/>
                <a:cs typeface="Times New Roman" charset="0"/>
              </a:rPr>
              <a:t>. It is also known that social network users represent the aggregate </a:t>
            </a:r>
            <a:r>
              <a:rPr lang="en-US" sz="2000" dirty="0" smtClean="0">
                <a:solidFill>
                  <a:schemeClr val="tx1"/>
                </a:solidFill>
                <a:latin typeface="Times New Roman" charset="0"/>
                <a:ea typeface="Times New Roman" charset="0"/>
                <a:cs typeface="Times New Roman" charset="0"/>
              </a:rPr>
              <a:t>voice of </a:t>
            </a:r>
            <a:r>
              <a:rPr lang="en-US" sz="2000" dirty="0">
                <a:solidFill>
                  <a:schemeClr val="tx1"/>
                </a:solidFill>
                <a:latin typeface="Times New Roman" charset="0"/>
                <a:ea typeface="Times New Roman" charset="0"/>
                <a:cs typeface="Times New Roman" charset="0"/>
              </a:rPr>
              <a:t>millions of potential </a:t>
            </a:r>
            <a:r>
              <a:rPr lang="en-US" sz="2000" dirty="0" smtClean="0">
                <a:solidFill>
                  <a:schemeClr val="tx1"/>
                </a:solidFill>
                <a:latin typeface="Times New Roman" charset="0"/>
                <a:ea typeface="Times New Roman" charset="0"/>
                <a:cs typeface="Times New Roman" charset="0"/>
              </a:rPr>
              <a:t>consumers.</a:t>
            </a:r>
          </a:p>
          <a:p>
            <a:pPr algn="just"/>
            <a:r>
              <a:rPr lang="en-US" sz="2000" dirty="0">
                <a:solidFill>
                  <a:schemeClr val="tx1"/>
                </a:solidFill>
                <a:latin typeface="Times New Roman" charset="0"/>
                <a:ea typeface="Times New Roman" charset="0"/>
                <a:cs typeface="Times New Roman" charset="0"/>
              </a:rPr>
              <a:t>Box-office performance of a movie is mainly determined </a:t>
            </a:r>
            <a:endParaRPr lang="en-US" sz="2000" dirty="0" smtClean="0">
              <a:solidFill>
                <a:schemeClr val="tx1"/>
              </a:solidFill>
              <a:latin typeface="Times New Roman" charset="0"/>
              <a:ea typeface="Times New Roman" charset="0"/>
              <a:cs typeface="Times New Roman" charset="0"/>
            </a:endParaRPr>
          </a:p>
          <a:p>
            <a:pPr lvl="1" algn="just"/>
            <a:r>
              <a:rPr lang="en-US" sz="2000" dirty="0" smtClean="0">
                <a:solidFill>
                  <a:schemeClr val="tx1"/>
                </a:solidFill>
                <a:latin typeface="Times New Roman" charset="0"/>
                <a:ea typeface="Times New Roman" charset="0"/>
                <a:cs typeface="Times New Roman" charset="0"/>
              </a:rPr>
              <a:t>Number of tweets regarding that </a:t>
            </a:r>
            <a:r>
              <a:rPr lang="en-US" sz="2000" dirty="0">
                <a:solidFill>
                  <a:schemeClr val="tx1"/>
                </a:solidFill>
                <a:latin typeface="Times New Roman" charset="0"/>
                <a:ea typeface="Times New Roman" charset="0"/>
                <a:cs typeface="Times New Roman" charset="0"/>
              </a:rPr>
              <a:t>movie </a:t>
            </a:r>
            <a:r>
              <a:rPr lang="en-US" sz="2000" dirty="0" smtClean="0">
                <a:solidFill>
                  <a:schemeClr val="tx1"/>
                </a:solidFill>
                <a:latin typeface="Times New Roman" charset="0"/>
                <a:ea typeface="Times New Roman" charset="0"/>
                <a:cs typeface="Times New Roman" charset="0"/>
              </a:rPr>
              <a:t>in </a:t>
            </a:r>
            <a:r>
              <a:rPr lang="en-US" sz="2000" dirty="0">
                <a:solidFill>
                  <a:schemeClr val="tx1"/>
                </a:solidFill>
                <a:latin typeface="Times New Roman" charset="0"/>
                <a:ea typeface="Times New Roman" charset="0"/>
                <a:cs typeface="Times New Roman" charset="0"/>
              </a:rPr>
              <a:t>the </a:t>
            </a:r>
            <a:r>
              <a:rPr lang="en-US" sz="2000" dirty="0" smtClean="0">
                <a:solidFill>
                  <a:schemeClr val="tx1"/>
                </a:solidFill>
                <a:latin typeface="Times New Roman" charset="0"/>
                <a:ea typeface="Times New Roman" charset="0"/>
                <a:cs typeface="Times New Roman" charset="0"/>
              </a:rPr>
              <a:t>pre week of its release </a:t>
            </a:r>
          </a:p>
          <a:p>
            <a:pPr lvl="1" algn="just"/>
            <a:r>
              <a:rPr lang="en-US" sz="2000" dirty="0" smtClean="0">
                <a:solidFill>
                  <a:schemeClr val="tx1"/>
                </a:solidFill>
                <a:latin typeface="Times New Roman" charset="0"/>
                <a:ea typeface="Times New Roman" charset="0"/>
                <a:cs typeface="Times New Roman" charset="0"/>
              </a:rPr>
              <a:t>Pre-Release </a:t>
            </a:r>
            <a:r>
              <a:rPr lang="en-US" sz="2000" dirty="0">
                <a:solidFill>
                  <a:schemeClr val="tx1"/>
                </a:solidFill>
                <a:latin typeface="Times New Roman" charset="0"/>
                <a:ea typeface="Times New Roman" charset="0"/>
                <a:cs typeface="Times New Roman" charset="0"/>
              </a:rPr>
              <a:t>hype is an important factor as far as </a:t>
            </a:r>
            <a:r>
              <a:rPr lang="en-US" sz="2000" dirty="0" smtClean="0">
                <a:solidFill>
                  <a:schemeClr val="tx1"/>
                </a:solidFill>
                <a:latin typeface="Times New Roman" charset="0"/>
                <a:ea typeface="Times New Roman" charset="0"/>
                <a:cs typeface="Times New Roman" charset="0"/>
              </a:rPr>
              <a:t>estimating the </a:t>
            </a:r>
            <a:r>
              <a:rPr lang="en-US" sz="2000" dirty="0">
                <a:solidFill>
                  <a:schemeClr val="tx1"/>
                </a:solidFill>
                <a:latin typeface="Times New Roman" charset="0"/>
                <a:ea typeface="Times New Roman" charset="0"/>
                <a:cs typeface="Times New Roman" charset="0"/>
              </a:rPr>
              <a:t>openings of the movie </a:t>
            </a:r>
            <a:endParaRPr lang="en-US" sz="2000" dirty="0" smtClean="0">
              <a:solidFill>
                <a:schemeClr val="tx1"/>
              </a:solidFill>
              <a:latin typeface="Times New Roman" charset="0"/>
              <a:ea typeface="Times New Roman" charset="0"/>
              <a:cs typeface="Times New Roman" charset="0"/>
            </a:endParaRPr>
          </a:p>
          <a:p>
            <a:pPr lvl="1" algn="just"/>
            <a:r>
              <a:rPr lang="en-US" sz="2000" dirty="0" smtClean="0">
                <a:solidFill>
                  <a:schemeClr val="tx1"/>
                </a:solidFill>
                <a:latin typeface="Times New Roman" charset="0"/>
                <a:ea typeface="Times New Roman" charset="0"/>
                <a:cs typeface="Times New Roman" charset="0"/>
              </a:rPr>
              <a:t>Estimate movie performance through </a:t>
            </a:r>
            <a:r>
              <a:rPr lang="en-US" sz="2000" dirty="0">
                <a:solidFill>
                  <a:schemeClr val="tx1"/>
                </a:solidFill>
                <a:latin typeface="Times New Roman" charset="0"/>
                <a:ea typeface="Times New Roman" charset="0"/>
                <a:cs typeface="Times New Roman" charset="0"/>
              </a:rPr>
              <a:t>user opinions expressed online on </a:t>
            </a:r>
            <a:r>
              <a:rPr lang="en-US" sz="2000" dirty="0" smtClean="0">
                <a:solidFill>
                  <a:schemeClr val="tx1"/>
                </a:solidFill>
                <a:latin typeface="Times New Roman" charset="0"/>
                <a:ea typeface="Times New Roman" charset="0"/>
                <a:cs typeface="Times New Roman" charset="0"/>
              </a:rPr>
              <a:t>sites such </a:t>
            </a:r>
            <a:r>
              <a:rPr lang="en-US" sz="2000" dirty="0">
                <a:solidFill>
                  <a:schemeClr val="tx1"/>
                </a:solidFill>
                <a:latin typeface="Times New Roman" charset="0"/>
                <a:ea typeface="Times New Roman" charset="0"/>
                <a:cs typeface="Times New Roman" charset="0"/>
              </a:rPr>
              <a:t>as </a:t>
            </a:r>
            <a:r>
              <a:rPr lang="en-US" sz="2000" dirty="0" smtClean="0">
                <a:solidFill>
                  <a:schemeClr val="tx1"/>
                </a:solidFill>
                <a:latin typeface="Times New Roman" charset="0"/>
                <a:ea typeface="Times New Roman" charset="0"/>
                <a:cs typeface="Times New Roman" charset="0"/>
              </a:rPr>
              <a:t>Twitter, Facebook and YouTube.</a:t>
            </a:r>
            <a:endParaRPr lang="en-US" sz="2000" dirty="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800719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911" y="624110"/>
            <a:ext cx="9337701" cy="1116200"/>
          </a:xfrm>
        </p:spPr>
        <p:txBody>
          <a:bodyPr/>
          <a:lstStyle/>
          <a:p>
            <a:r>
              <a:rPr lang="en-IN" b="1" dirty="0">
                <a:latin typeface="Times New Roman" charset="0"/>
                <a:ea typeface="Times New Roman" charset="0"/>
                <a:cs typeface="Times New Roman" charset="0"/>
              </a:rPr>
              <a:t>Related Work</a:t>
            </a:r>
          </a:p>
        </p:txBody>
      </p:sp>
      <p:graphicFrame>
        <p:nvGraphicFramePr>
          <p:cNvPr id="5" name="Table 4"/>
          <p:cNvGraphicFramePr>
            <a:graphicFrameLocks noGrp="1"/>
          </p:cNvGraphicFramePr>
          <p:nvPr>
            <p:extLst>
              <p:ext uri="{D42A27DB-BD31-4B8C-83A1-F6EECF244321}">
                <p14:modId xmlns:p14="http://schemas.microsoft.com/office/powerpoint/2010/main" val="4136107502"/>
              </p:ext>
            </p:extLst>
          </p:nvPr>
        </p:nvGraphicFramePr>
        <p:xfrm>
          <a:off x="1622323" y="1224118"/>
          <a:ext cx="9571703" cy="5309417"/>
        </p:xfrm>
        <a:graphic>
          <a:graphicData uri="http://schemas.openxmlformats.org/drawingml/2006/table">
            <a:tbl>
              <a:tblPr firstRow="1" bandRow="1">
                <a:tableStyleId>{5C22544A-7EE6-4342-B048-85BDC9FD1C3A}</a:tableStyleId>
              </a:tblPr>
              <a:tblGrid>
                <a:gridCol w="4823535"/>
                <a:gridCol w="4748168"/>
              </a:tblGrid>
              <a:tr h="408416">
                <a:tc>
                  <a:txBody>
                    <a:bodyPr/>
                    <a:lstStyle/>
                    <a:p>
                      <a:pPr algn="just"/>
                      <a:r>
                        <a:rPr lang="en-US" sz="2000" dirty="0" smtClean="0">
                          <a:latin typeface="Times New Roman" charset="0"/>
                          <a:ea typeface="Times New Roman" charset="0"/>
                          <a:cs typeface="Times New Roman" charset="0"/>
                        </a:rPr>
                        <a:t>REFERENCE</a:t>
                      </a:r>
                      <a:endParaRPr lang="en-IN" sz="2000" dirty="0">
                        <a:latin typeface="Times New Roman" charset="0"/>
                        <a:ea typeface="Times New Roman" charset="0"/>
                        <a:cs typeface="Times New Roman" charset="0"/>
                      </a:endParaRPr>
                    </a:p>
                  </a:txBody>
                  <a:tcPr/>
                </a:tc>
                <a:tc>
                  <a:txBody>
                    <a:bodyPr/>
                    <a:lstStyle/>
                    <a:p>
                      <a:pPr algn="just"/>
                      <a:r>
                        <a:rPr lang="en-US" sz="2000" dirty="0" smtClean="0">
                          <a:latin typeface="Times New Roman" charset="0"/>
                          <a:ea typeface="Times New Roman" charset="0"/>
                          <a:cs typeface="Times New Roman" charset="0"/>
                        </a:rPr>
                        <a:t>DESCRIPTION</a:t>
                      </a:r>
                      <a:endParaRPr lang="en-IN" sz="2000" dirty="0">
                        <a:latin typeface="Times New Roman" charset="0"/>
                        <a:ea typeface="Times New Roman" charset="0"/>
                        <a:cs typeface="Times New Roman" charset="0"/>
                      </a:endParaRPr>
                    </a:p>
                  </a:txBody>
                  <a:tcPr/>
                </a:tc>
              </a:tr>
              <a:tr h="2293417">
                <a:tc>
                  <a:txBody>
                    <a:bodyPr/>
                    <a:lstStyle/>
                    <a:p>
                      <a:pPr algn="just"/>
                      <a:r>
                        <a:rPr lang="en-US" sz="2000" dirty="0" smtClean="0">
                          <a:solidFill>
                            <a:schemeClr val="tx1"/>
                          </a:solidFill>
                          <a:latin typeface="Times New Roman" charset="0"/>
                          <a:ea typeface="Times New Roman" charset="0"/>
                          <a:cs typeface="Times New Roman" charset="0"/>
                        </a:rPr>
                        <a:t>[1] </a:t>
                      </a:r>
                      <a:r>
                        <a:rPr lang="en-US" sz="2000" b="1" dirty="0" smtClean="0">
                          <a:latin typeface="Times New Roman" charset="0"/>
                          <a:ea typeface="Times New Roman" charset="0"/>
                          <a:cs typeface="Times New Roman" charset="0"/>
                        </a:rPr>
                        <a:t>Box-Office Opening Prediction of Movies based on Hype Analysis through Data Mining </a:t>
                      </a:r>
                      <a:r>
                        <a:rPr lang="en-US" sz="2000" dirty="0" smtClean="0">
                          <a:latin typeface="Times New Roman" charset="0"/>
                          <a:ea typeface="Times New Roman" charset="0"/>
                          <a:cs typeface="Times New Roman" charset="0"/>
                        </a:rPr>
                        <a:t>[ARTICLE in INTERNATIONAL JOURNAL OF COMPUTER APPLICATIONS · OCTOBER 2012]</a:t>
                      </a:r>
                    </a:p>
                    <a:p>
                      <a:pPr algn="just"/>
                      <a:endParaRPr lang="en-US" sz="2000" dirty="0" smtClean="0">
                        <a:solidFill>
                          <a:schemeClr val="tx1"/>
                        </a:solidFill>
                        <a:latin typeface="Times New Roman" charset="0"/>
                        <a:ea typeface="Times New Roman" charset="0"/>
                        <a:cs typeface="Times New Roman"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000" b="0" dirty="0" smtClean="0">
                          <a:solidFill>
                            <a:schemeClr val="tx1"/>
                          </a:solidFill>
                          <a:latin typeface="Times New Roman" charset="0"/>
                          <a:ea typeface="Times New Roman" charset="0"/>
                          <a:cs typeface="Times New Roman" charset="0"/>
                        </a:rPr>
                        <a:t>Refer </a:t>
                      </a:r>
                      <a:r>
                        <a:rPr lang="en-IN" sz="2000" b="0" baseline="0" dirty="0" smtClean="0">
                          <a:solidFill>
                            <a:schemeClr val="tx1"/>
                          </a:solidFill>
                          <a:latin typeface="Times New Roman" charset="0"/>
                          <a:ea typeface="Times New Roman" charset="0"/>
                          <a:cs typeface="Times New Roman" charset="0"/>
                        </a:rPr>
                        <a:t>: how to calculate hype and reach factor for movie, before it’s pre-release.</a:t>
                      </a:r>
                      <a:endParaRPr lang="en-IN" sz="2000" b="0" dirty="0">
                        <a:solidFill>
                          <a:schemeClr val="tx1"/>
                        </a:solidFill>
                        <a:latin typeface="Times New Roman" charset="0"/>
                        <a:ea typeface="Times New Roman" charset="0"/>
                        <a:cs typeface="Times New Roman" charset="0"/>
                      </a:endParaRPr>
                    </a:p>
                  </a:txBody>
                  <a:tcPr/>
                </a:tc>
              </a:tr>
              <a:tr h="2607584">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Times New Roman" charset="0"/>
                          <a:ea typeface="Times New Roman" charset="0"/>
                          <a:cs typeface="Times New Roman" charset="0"/>
                        </a:rPr>
                        <a:t>[2]</a:t>
                      </a:r>
                      <a:r>
                        <a:rPr lang="en-IN" sz="2000" baseline="0" dirty="0" smtClean="0">
                          <a:solidFill>
                            <a:schemeClr val="tx1"/>
                          </a:solidFill>
                          <a:latin typeface="Times New Roman" charset="0"/>
                          <a:ea typeface="Times New Roman" charset="0"/>
                          <a:cs typeface="Times New Roman" charset="0"/>
                        </a:rPr>
                        <a:t> </a:t>
                      </a:r>
                      <a:r>
                        <a:rPr lang="en-US" sz="2000" b="1" dirty="0" smtClean="0">
                          <a:latin typeface="Times New Roman" charset="0"/>
                          <a:ea typeface="Times New Roman" charset="0"/>
                          <a:cs typeface="Times New Roman" charset="0"/>
                        </a:rPr>
                        <a:t>Using Twitter data to predict the performance of Bollywood movies </a:t>
                      </a:r>
                      <a:r>
                        <a:rPr lang="en-US" sz="2000" dirty="0" smtClean="0">
                          <a:latin typeface="Times New Roman" charset="0"/>
                          <a:ea typeface="Times New Roman" charset="0"/>
                          <a:cs typeface="Times New Roman" charset="0"/>
                        </a:rPr>
                        <a:t>[</a:t>
                      </a:r>
                      <a:r>
                        <a:rPr lang="en-US" sz="2000" dirty="0" err="1" smtClean="0">
                          <a:latin typeface="Times New Roman" charset="0"/>
                          <a:ea typeface="Times New Roman" charset="0"/>
                          <a:cs typeface="Times New Roman" charset="0"/>
                        </a:rPr>
                        <a:t>Dipak</a:t>
                      </a:r>
                      <a:r>
                        <a:rPr lang="en-US" sz="2000" dirty="0" smtClean="0">
                          <a:latin typeface="Times New Roman" charset="0"/>
                          <a:ea typeface="Times New Roman" charset="0"/>
                          <a:cs typeface="Times New Roman" charset="0"/>
                        </a:rPr>
                        <a:t> </a:t>
                      </a:r>
                      <a:r>
                        <a:rPr lang="en-US" sz="2000" dirty="0" err="1" smtClean="0">
                          <a:latin typeface="Times New Roman" charset="0"/>
                          <a:ea typeface="Times New Roman" charset="0"/>
                          <a:cs typeface="Times New Roman" charset="0"/>
                        </a:rPr>
                        <a:t>Damodar</a:t>
                      </a:r>
                      <a:r>
                        <a:rPr lang="en-US" sz="2000" dirty="0" smtClean="0">
                          <a:latin typeface="Times New Roman" charset="0"/>
                          <a:ea typeface="Times New Roman" charset="0"/>
                          <a:cs typeface="Times New Roman" charset="0"/>
                        </a:rPr>
                        <a:t> </a:t>
                      </a:r>
                      <a:r>
                        <a:rPr lang="en-US" sz="2000" dirty="0" err="1" smtClean="0">
                          <a:latin typeface="Times New Roman" charset="0"/>
                          <a:ea typeface="Times New Roman" charset="0"/>
                          <a:cs typeface="Times New Roman" charset="0"/>
                        </a:rPr>
                        <a:t>Gaikar</a:t>
                      </a:r>
                      <a:r>
                        <a:rPr lang="en-US" sz="2000" dirty="0" smtClean="0">
                          <a:latin typeface="Times New Roman" charset="0"/>
                          <a:ea typeface="Times New Roman" charset="0"/>
                          <a:cs typeface="Times New Roman" charset="0"/>
                        </a:rPr>
                        <a:t> and </a:t>
                      </a:r>
                      <a:r>
                        <a:rPr lang="en-US" sz="2000" dirty="0" err="1" smtClean="0">
                          <a:latin typeface="Times New Roman" charset="0"/>
                          <a:ea typeface="Times New Roman" charset="0"/>
                          <a:cs typeface="Times New Roman" charset="0"/>
                        </a:rPr>
                        <a:t>Bijith</a:t>
                      </a:r>
                      <a:r>
                        <a:rPr lang="en-US" sz="2000" dirty="0" smtClean="0">
                          <a:latin typeface="Times New Roman" charset="0"/>
                          <a:ea typeface="Times New Roman" charset="0"/>
                          <a:cs typeface="Times New Roman" charset="0"/>
                        </a:rPr>
                        <a:t> </a:t>
                      </a:r>
                      <a:r>
                        <a:rPr lang="en-US" sz="2000" dirty="0" err="1" smtClean="0">
                          <a:latin typeface="Times New Roman" charset="0"/>
                          <a:ea typeface="Times New Roman" charset="0"/>
                          <a:cs typeface="Times New Roman" charset="0"/>
                        </a:rPr>
                        <a:t>Marakarkandy</a:t>
                      </a:r>
                      <a:r>
                        <a:rPr lang="en-US" sz="2000" dirty="0" smtClean="0">
                          <a:latin typeface="Times New Roman" charset="0"/>
                          <a:ea typeface="Times New Roman" charset="0"/>
                          <a:cs typeface="Times New Roman" charset="0"/>
                        </a:rPr>
                        <a:t>, Department of Information Technology, Thakur College of Engineering and Technology, Mumbai, India]</a:t>
                      </a:r>
                    </a:p>
                    <a:p>
                      <a:pPr algn="just"/>
                      <a:endParaRPr lang="en-IN" sz="2000" dirty="0">
                        <a:solidFill>
                          <a:schemeClr val="tx1"/>
                        </a:solidFill>
                        <a:latin typeface="Times New Roman" charset="0"/>
                        <a:ea typeface="Times New Roman" charset="0"/>
                        <a:cs typeface="Times New Roman" charset="0"/>
                      </a:endParaRPr>
                    </a:p>
                  </a:txBody>
                  <a:tcPr/>
                </a:tc>
                <a:tc>
                  <a:txBody>
                    <a:bodyPr/>
                    <a:lstStyle/>
                    <a:p>
                      <a:pPr algn="just"/>
                      <a:r>
                        <a:rPr lang="en-IN" sz="2000" dirty="0" smtClean="0">
                          <a:solidFill>
                            <a:schemeClr val="tx1"/>
                          </a:solidFill>
                          <a:latin typeface="Times New Roman" charset="0"/>
                          <a:ea typeface="Times New Roman" charset="0"/>
                          <a:cs typeface="Times New Roman" charset="0"/>
                        </a:rPr>
                        <a:t>Refer</a:t>
                      </a:r>
                      <a:r>
                        <a:rPr lang="en-IN" sz="2000" baseline="0" dirty="0" smtClean="0">
                          <a:solidFill>
                            <a:schemeClr val="tx1"/>
                          </a:solidFill>
                          <a:latin typeface="Times New Roman" charset="0"/>
                          <a:ea typeface="Times New Roman" charset="0"/>
                          <a:cs typeface="Times New Roman" charset="0"/>
                        </a:rPr>
                        <a:t> : methodology to cluster movie in different categories, which factor we should consider to classify movie in Hit, Flop and Average.</a:t>
                      </a:r>
                      <a:endParaRPr lang="en-IN" sz="2000" dirty="0">
                        <a:solidFill>
                          <a:schemeClr val="tx1"/>
                        </a:solidFill>
                        <a:latin typeface="Times New Roman" charset="0"/>
                        <a:ea typeface="Times New Roman" charset="0"/>
                        <a:cs typeface="Times New Roman" charset="0"/>
                      </a:endParaRPr>
                    </a:p>
                  </a:txBody>
                  <a:tcPr/>
                </a:tc>
              </a:tr>
            </a:tbl>
          </a:graphicData>
        </a:graphic>
      </p:graphicFrame>
    </p:spTree>
    <p:extLst>
      <p:ext uri="{BB962C8B-B14F-4D97-AF65-F5344CB8AC3E}">
        <p14:creationId xmlns:p14="http://schemas.microsoft.com/office/powerpoint/2010/main" val="2103348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8077" y="582638"/>
            <a:ext cx="9926536" cy="1492045"/>
          </a:xfrm>
        </p:spPr>
        <p:txBody>
          <a:bodyPr>
            <a:normAutofit/>
          </a:bodyPr>
          <a:lstStyle/>
          <a:p>
            <a:r>
              <a:rPr lang="en-US" sz="4200" b="1" dirty="0">
                <a:solidFill>
                  <a:srgbClr val="262626"/>
                </a:solidFill>
                <a:latin typeface="Times New Roman" charset="0"/>
                <a:ea typeface="Times New Roman" charset="0"/>
                <a:cs typeface="Times New Roman" charset="0"/>
              </a:rPr>
              <a:t>	</a:t>
            </a:r>
            <a:r>
              <a:rPr lang="en-US" sz="4200" b="1" dirty="0" smtClean="0">
                <a:solidFill>
                  <a:srgbClr val="262626"/>
                </a:solidFill>
                <a:latin typeface="Times New Roman" charset="0"/>
                <a:ea typeface="Times New Roman" charset="0"/>
                <a:cs typeface="Times New Roman" charset="0"/>
              </a:rPr>
              <a:t>Main Tasks</a:t>
            </a:r>
            <a:endParaRPr lang="en-US" sz="4200" b="1"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81316" y="1549039"/>
            <a:ext cx="10294374" cy="4465880"/>
          </a:xfrm>
        </p:spPr>
        <p:txBody>
          <a:bodyPr>
            <a:normAutofit/>
          </a:bodyPr>
          <a:lstStyle/>
          <a:p>
            <a:pPr>
              <a:lnSpc>
                <a:spcPct val="100000"/>
              </a:lnSpc>
            </a:pPr>
            <a:r>
              <a:rPr lang="en-US" sz="2000" dirty="0" smtClean="0">
                <a:latin typeface="Times New Roman" charset="0"/>
                <a:ea typeface="Times New Roman" charset="0"/>
                <a:cs typeface="Times New Roman" charset="0"/>
              </a:rPr>
              <a:t>There are main two tasks in our project.</a:t>
            </a:r>
          </a:p>
          <a:p>
            <a:pPr algn="just"/>
            <a:r>
              <a:rPr lang="en-US" sz="2000" dirty="0" smtClean="0">
                <a:latin typeface="Times New Roman" charset="0"/>
                <a:ea typeface="Times New Roman" charset="0"/>
                <a:cs typeface="Times New Roman" charset="0"/>
              </a:rPr>
              <a:t>First task </a:t>
            </a:r>
            <a:r>
              <a:rPr lang="en-US" sz="2000" dirty="0">
                <a:latin typeface="Times New Roman" charset="0"/>
                <a:ea typeface="Times New Roman" charset="0"/>
                <a:cs typeface="Times New Roman" charset="0"/>
              </a:rPr>
              <a:t>is to estimate box office opening weekend collection, it was predicted by pre-release hype factor, Tweet rate, total number of shows per day on all screens and the average house full collection per screen.</a:t>
            </a:r>
          </a:p>
          <a:p>
            <a:pPr algn="just"/>
            <a:r>
              <a:rPr lang="en-US" sz="2000" dirty="0" smtClean="0">
                <a:latin typeface="Times New Roman" charset="0"/>
                <a:ea typeface="Times New Roman" charset="0"/>
                <a:cs typeface="Times New Roman" charset="0"/>
              </a:rPr>
              <a:t>Second Task </a:t>
            </a:r>
            <a:r>
              <a:rPr lang="en-US" sz="2000" dirty="0">
                <a:latin typeface="Times New Roman" charset="0"/>
                <a:ea typeface="Times New Roman" charset="0"/>
                <a:cs typeface="Times New Roman" charset="0"/>
              </a:rPr>
              <a:t>is movie performance, for this we have used two components, first component was sentiment score for tweets from Twitter, comments from Facebook page and you tube comments from official trailer video and second component corresponding to movie actor, actress and director popularity.</a:t>
            </a:r>
          </a:p>
          <a:p>
            <a:pPr algn="just"/>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62797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323" y="0"/>
            <a:ext cx="9483212" cy="6858000"/>
          </a:xfrm>
        </p:spPr>
      </p:pic>
    </p:spTree>
    <p:extLst>
      <p:ext uri="{BB962C8B-B14F-4D97-AF65-F5344CB8AC3E}">
        <p14:creationId xmlns:p14="http://schemas.microsoft.com/office/powerpoint/2010/main" val="750899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561" y="624110"/>
            <a:ext cx="10191136" cy="1280890"/>
          </a:xfrm>
        </p:spPr>
        <p:txBody>
          <a:bodyPr>
            <a:noAutofit/>
          </a:bodyPr>
          <a:lstStyle/>
          <a:p>
            <a:r>
              <a:rPr lang="en-US" sz="4200" dirty="0">
                <a:latin typeface="Times New Roman" charset="0"/>
                <a:ea typeface="Times New Roman" charset="0"/>
                <a:cs typeface="Times New Roman" charset="0"/>
              </a:rPr>
              <a:t> </a:t>
            </a:r>
            <a:r>
              <a:rPr lang="en-US" sz="4200" b="1" dirty="0" smtClean="0">
                <a:latin typeface="Times New Roman" charset="0"/>
                <a:ea typeface="Times New Roman" charset="0"/>
                <a:cs typeface="Times New Roman" charset="0"/>
              </a:rPr>
              <a:t>What is Hype</a:t>
            </a:r>
            <a:endParaRPr lang="en-US" sz="4200" b="1"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816488" y="1607574"/>
            <a:ext cx="10545968" cy="4303649"/>
          </a:xfrm>
        </p:spPr>
        <p:txBody>
          <a:bodyPr>
            <a:normAutofit/>
          </a:bodyPr>
          <a:lstStyle/>
          <a:p>
            <a:pPr algn="just"/>
            <a:r>
              <a:rPr lang="en-US" sz="2000" dirty="0" smtClean="0">
                <a:latin typeface="Times New Roman" charset="0"/>
                <a:ea typeface="Times New Roman" charset="0"/>
                <a:cs typeface="Times New Roman" charset="0"/>
              </a:rPr>
              <a:t>We considered tweets which are tweeted one </a:t>
            </a:r>
            <a:r>
              <a:rPr lang="en-US" sz="2000" dirty="0">
                <a:latin typeface="Times New Roman" charset="0"/>
                <a:ea typeface="Times New Roman" charset="0"/>
                <a:cs typeface="Times New Roman" charset="0"/>
              </a:rPr>
              <a:t>week </a:t>
            </a:r>
            <a:r>
              <a:rPr lang="en-US" sz="2000" dirty="0" smtClean="0">
                <a:latin typeface="Times New Roman" charset="0"/>
                <a:ea typeface="Times New Roman" charset="0"/>
                <a:cs typeface="Times New Roman" charset="0"/>
              </a:rPr>
              <a:t>before movie release for hype calculation.</a:t>
            </a:r>
          </a:p>
          <a:p>
            <a:pPr algn="just"/>
            <a:r>
              <a:rPr lang="en-US" sz="2000" dirty="0" smtClean="0">
                <a:latin typeface="Times New Roman" charset="0"/>
                <a:ea typeface="Times New Roman" charset="0"/>
                <a:cs typeface="Times New Roman" charset="0"/>
              </a:rPr>
              <a:t> Hype </a:t>
            </a:r>
            <a:r>
              <a:rPr lang="en-US" sz="2000" dirty="0">
                <a:latin typeface="Times New Roman" charset="0"/>
                <a:ea typeface="Times New Roman" charset="0"/>
                <a:cs typeface="Times New Roman" charset="0"/>
              </a:rPr>
              <a:t>F</a:t>
            </a:r>
            <a:r>
              <a:rPr lang="en-US" sz="2000" dirty="0" smtClean="0">
                <a:latin typeface="Times New Roman" charset="0"/>
                <a:ea typeface="Times New Roman" charset="0"/>
                <a:cs typeface="Times New Roman" charset="0"/>
              </a:rPr>
              <a:t>actor calculation require following things : </a:t>
            </a:r>
          </a:p>
          <a:p>
            <a:pPr marL="742950" lvl="2" indent="-342900" algn="just"/>
            <a:r>
              <a:rPr lang="en-US" sz="2000" dirty="0" smtClean="0">
                <a:latin typeface="Times New Roman" charset="0"/>
                <a:ea typeface="Times New Roman" charset="0"/>
                <a:cs typeface="Times New Roman" charset="0"/>
              </a:rPr>
              <a:t>Initial Hype, Tweet rate and reach </a:t>
            </a:r>
            <a:r>
              <a:rPr lang="en-US" sz="2000" dirty="0">
                <a:latin typeface="Times New Roman" charset="0"/>
                <a:ea typeface="Times New Roman" charset="0"/>
                <a:cs typeface="Times New Roman" charset="0"/>
              </a:rPr>
              <a:t>factor </a:t>
            </a:r>
            <a:endParaRPr lang="en-US" sz="2000" dirty="0" smtClean="0">
              <a:latin typeface="Times New Roman" charset="0"/>
              <a:ea typeface="Times New Roman" charset="0"/>
              <a:cs typeface="Times New Roman" charset="0"/>
            </a:endParaRPr>
          </a:p>
          <a:p>
            <a:pPr lvl="1" algn="just"/>
            <a:r>
              <a:rPr lang="en-US" sz="2000" dirty="0">
                <a:latin typeface="Times New Roman" charset="0"/>
                <a:ea typeface="Times New Roman" charset="0"/>
                <a:cs typeface="Times New Roman" charset="0"/>
              </a:rPr>
              <a:t>F</a:t>
            </a:r>
            <a:r>
              <a:rPr lang="en-US" sz="2000" dirty="0" smtClean="0">
                <a:latin typeface="Times New Roman" charset="0"/>
                <a:ea typeface="Times New Roman" charset="0"/>
                <a:cs typeface="Times New Roman" charset="0"/>
              </a:rPr>
              <a:t>ind </a:t>
            </a:r>
            <a:r>
              <a:rPr lang="en-US" sz="2000" dirty="0">
                <a:latin typeface="Times New Roman" charset="0"/>
                <a:ea typeface="Times New Roman" charset="0"/>
                <a:cs typeface="Times New Roman" charset="0"/>
              </a:rPr>
              <a:t>the total number of relevant </a:t>
            </a:r>
            <a:r>
              <a:rPr lang="en-US" sz="2000" dirty="0" smtClean="0">
                <a:latin typeface="Times New Roman" charset="0"/>
                <a:ea typeface="Times New Roman" charset="0"/>
                <a:cs typeface="Times New Roman" charset="0"/>
              </a:rPr>
              <a:t>tweets</a:t>
            </a:r>
          </a:p>
          <a:p>
            <a:pPr lvl="1" algn="just"/>
            <a:r>
              <a:rPr lang="en-US" sz="2000" dirty="0">
                <a:latin typeface="Times New Roman" charset="0"/>
                <a:ea typeface="Times New Roman" charset="0"/>
                <a:cs typeface="Times New Roman" charset="0"/>
              </a:rPr>
              <a:t>N</a:t>
            </a:r>
            <a:r>
              <a:rPr lang="en-US" sz="2000" dirty="0" smtClean="0">
                <a:latin typeface="Times New Roman" charset="0"/>
                <a:ea typeface="Times New Roman" charset="0"/>
                <a:cs typeface="Times New Roman" charset="0"/>
              </a:rPr>
              <a:t>umber </a:t>
            </a:r>
            <a:r>
              <a:rPr lang="en-US" sz="2000" dirty="0">
                <a:latin typeface="Times New Roman" charset="0"/>
                <a:ea typeface="Times New Roman" charset="0"/>
                <a:cs typeface="Times New Roman" charset="0"/>
              </a:rPr>
              <a:t>of distinct users those posted the </a:t>
            </a:r>
            <a:r>
              <a:rPr lang="en-US" sz="2000" dirty="0" smtClean="0">
                <a:latin typeface="Times New Roman" charset="0"/>
                <a:ea typeface="Times New Roman" charset="0"/>
                <a:cs typeface="Times New Roman" charset="0"/>
              </a:rPr>
              <a:t>tweets.</a:t>
            </a:r>
          </a:p>
          <a:p>
            <a:pPr lvl="1" algn="just"/>
            <a:r>
              <a:rPr lang="en-US" sz="2000" dirty="0" smtClean="0">
                <a:latin typeface="Times New Roman" charset="0"/>
                <a:ea typeface="Times New Roman" charset="0"/>
                <a:cs typeface="Times New Roman" charset="0"/>
              </a:rPr>
              <a:t>The </a:t>
            </a:r>
            <a:r>
              <a:rPr lang="en-US" sz="2000" dirty="0">
                <a:latin typeface="Times New Roman" charset="0"/>
                <a:ea typeface="Times New Roman" charset="0"/>
                <a:cs typeface="Times New Roman" charset="0"/>
              </a:rPr>
              <a:t>number of distinct </a:t>
            </a:r>
            <a:r>
              <a:rPr lang="en-US" sz="2000" dirty="0" smtClean="0">
                <a:latin typeface="Times New Roman" charset="0"/>
                <a:ea typeface="Times New Roman" charset="0"/>
                <a:cs typeface="Times New Roman" charset="0"/>
              </a:rPr>
              <a:t>users</a:t>
            </a:r>
            <a:r>
              <a:rPr lang="en-US" sz="2000" dirty="0">
                <a:latin typeface="Times New Roman" charset="0"/>
                <a:ea typeface="Times New Roman" charset="0"/>
                <a:cs typeface="Times New Roman" charset="0"/>
              </a:rPr>
              <a:t> can be calculated by counting user-id of the users</a:t>
            </a:r>
            <a:r>
              <a:rPr lang="en-US" sz="2000" dirty="0" smtClean="0">
                <a:latin typeface="Times New Roman" charset="0"/>
                <a:ea typeface="Times New Roman" charset="0"/>
                <a:cs typeface="Times New Roman" charset="0"/>
              </a:rPr>
              <a:t>.</a:t>
            </a:r>
          </a:p>
          <a:p>
            <a:pPr marL="457200" lvl="1" indent="0">
              <a:buNone/>
            </a:pPr>
            <a:endParaRPr lang="en-US" sz="23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26870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561" y="624110"/>
            <a:ext cx="10191136" cy="1280890"/>
          </a:xfrm>
        </p:spPr>
        <p:txBody>
          <a:bodyPr>
            <a:noAutofit/>
          </a:bodyPr>
          <a:lstStyle/>
          <a:p>
            <a:r>
              <a:rPr lang="en-US" sz="4200" dirty="0">
                <a:latin typeface="Times New Roman" charset="0"/>
                <a:ea typeface="Times New Roman" charset="0"/>
                <a:cs typeface="Times New Roman" charset="0"/>
              </a:rPr>
              <a:t> </a:t>
            </a:r>
            <a:r>
              <a:rPr lang="en-US" sz="4200" b="1" dirty="0" smtClean="0">
                <a:latin typeface="Times New Roman" charset="0"/>
                <a:ea typeface="Times New Roman" charset="0"/>
                <a:cs typeface="Times New Roman" charset="0"/>
              </a:rPr>
              <a:t>What is Hype (Continue...)</a:t>
            </a:r>
            <a:endParaRPr lang="en-US" sz="4200" b="1" dirty="0">
              <a:latin typeface="Times New Roman" charset="0"/>
              <a:ea typeface="Times New Roman" charset="0"/>
              <a:cs typeface="Times New Roman" charset="0"/>
            </a:endParaRPr>
          </a:p>
        </p:txBody>
      </p:sp>
      <p:pic>
        <p:nvPicPr>
          <p:cNvPr id="4" name="Content Placeholder 3"/>
          <p:cNvPicPr>
            <a:picLocks noGrp="1" noChangeAspect="1"/>
          </p:cNvPicPr>
          <p:nvPr>
            <p:ph idx="1"/>
          </p:nvPr>
        </p:nvPicPr>
        <p:blipFill>
          <a:blip r:embed="rId2"/>
          <a:stretch>
            <a:fillRect/>
          </a:stretch>
        </p:blipFill>
        <p:spPr>
          <a:xfrm>
            <a:off x="2053098" y="4771103"/>
            <a:ext cx="8077200" cy="1752600"/>
          </a:xfrm>
          <a:prstGeom prst="rect">
            <a:avLst/>
          </a:prstGeom>
        </p:spPr>
      </p:pic>
      <p:sp>
        <p:nvSpPr>
          <p:cNvPr id="10" name="TextBox 9"/>
          <p:cNvSpPr txBox="1"/>
          <p:nvPr/>
        </p:nvSpPr>
        <p:spPr>
          <a:xfrm>
            <a:off x="1725561" y="1616086"/>
            <a:ext cx="9645444" cy="2970044"/>
          </a:xfrm>
          <a:prstGeom prst="rect">
            <a:avLst/>
          </a:prstGeom>
          <a:noFill/>
        </p:spPr>
        <p:txBody>
          <a:bodyPr wrap="square" rtlCol="0">
            <a:spAutoFit/>
          </a:bodyPr>
          <a:lstStyle/>
          <a:p>
            <a:pPr marL="0" lvl="1" algn="just"/>
            <a:r>
              <a:rPr lang="en-US" sz="2000" dirty="0">
                <a:latin typeface="Times New Roman" charset="0"/>
                <a:ea typeface="Times New Roman" charset="0"/>
                <a:cs typeface="Times New Roman" charset="0"/>
              </a:rPr>
              <a:t>The following formula we used for the initial hype (α ) </a:t>
            </a:r>
            <a:r>
              <a:rPr lang="en-US" sz="2000" dirty="0" smtClean="0">
                <a:latin typeface="Times New Roman" charset="0"/>
                <a:ea typeface="Times New Roman" charset="0"/>
                <a:cs typeface="Times New Roman" charset="0"/>
              </a:rPr>
              <a:t>calculation</a:t>
            </a:r>
          </a:p>
          <a:p>
            <a:pPr algn="just"/>
            <a:endParaRPr lang="en-US" sz="2000" dirty="0">
              <a:latin typeface="Times New Roman" charset="0"/>
              <a:ea typeface="Times New Roman" charset="0"/>
              <a:cs typeface="Times New Roman" charset="0"/>
            </a:endParaRPr>
          </a:p>
          <a:p>
            <a:pPr algn="just"/>
            <a:r>
              <a:rPr lang="en-US" sz="2000" dirty="0" smtClean="0">
                <a:latin typeface="Times New Roman" charset="0"/>
                <a:ea typeface="Times New Roman" charset="0"/>
                <a:cs typeface="Times New Roman" charset="0"/>
              </a:rPr>
              <a:t>By </a:t>
            </a:r>
            <a:r>
              <a:rPr lang="en-US" sz="2000" dirty="0">
                <a:latin typeface="Times New Roman" charset="0"/>
                <a:ea typeface="Times New Roman" charset="0"/>
                <a:cs typeface="Times New Roman" charset="0"/>
              </a:rPr>
              <a:t>considering only the tweets, the actual hype would not be </a:t>
            </a:r>
            <a:r>
              <a:rPr lang="en-US" sz="2000" dirty="0" smtClean="0">
                <a:latin typeface="Times New Roman" charset="0"/>
                <a:ea typeface="Times New Roman" charset="0"/>
                <a:cs typeface="Times New Roman" charset="0"/>
              </a:rPr>
              <a:t>determined.</a:t>
            </a:r>
          </a:p>
          <a:p>
            <a:pPr algn="just"/>
            <a:r>
              <a:rPr lang="en-US" sz="2000" dirty="0" smtClean="0">
                <a:latin typeface="Times New Roman" charset="0"/>
                <a:ea typeface="Times New Roman" charset="0"/>
                <a:cs typeface="Times New Roman" charset="0"/>
              </a:rPr>
              <a:t>Consider following example,</a:t>
            </a:r>
          </a:p>
          <a:p>
            <a:pPr algn="just"/>
            <a:endParaRPr lang="en-US" sz="2000" dirty="0" smtClean="0">
              <a:latin typeface="Times New Roman" charset="0"/>
              <a:ea typeface="Times New Roman" charset="0"/>
              <a:cs typeface="Times New Roman" charset="0"/>
            </a:endParaRPr>
          </a:p>
          <a:p>
            <a:pPr marL="342900" indent="-342900" algn="just">
              <a:buFont typeface="Arial" charset="0"/>
              <a:buChar char="•"/>
            </a:pPr>
            <a:r>
              <a:rPr lang="en-US" sz="2000" dirty="0" smtClean="0">
                <a:latin typeface="Times New Roman" charset="0"/>
                <a:ea typeface="Times New Roman" charset="0"/>
                <a:cs typeface="Times New Roman" charset="0"/>
              </a:rPr>
              <a:t>	Let </a:t>
            </a:r>
            <a:r>
              <a:rPr lang="en-US" sz="2000" dirty="0">
                <a:latin typeface="Times New Roman" charset="0"/>
                <a:ea typeface="Times New Roman" charset="0"/>
                <a:cs typeface="Times New Roman" charset="0"/>
              </a:rPr>
              <a:t>the number of users who have posted </a:t>
            </a:r>
            <a:r>
              <a:rPr lang="en-US" sz="2000" dirty="0" smtClean="0">
                <a:latin typeface="Times New Roman" charset="0"/>
                <a:ea typeface="Times New Roman" charset="0"/>
                <a:cs typeface="Times New Roman" charset="0"/>
              </a:rPr>
              <a:t>the tweet </a:t>
            </a:r>
            <a:r>
              <a:rPr lang="en-US" sz="2000" dirty="0">
                <a:latin typeface="Times New Roman" charset="0"/>
                <a:ea typeface="Times New Roman" charset="0"/>
                <a:cs typeface="Times New Roman" charset="0"/>
              </a:rPr>
              <a:t>be </a:t>
            </a:r>
            <a:r>
              <a:rPr lang="en-US" sz="2000" dirty="0" smtClean="0">
                <a:latin typeface="Times New Roman" charset="0"/>
                <a:ea typeface="Times New Roman" charset="0"/>
                <a:cs typeface="Times New Roman" charset="0"/>
              </a:rPr>
              <a:t>2 and the </a:t>
            </a:r>
            <a:r>
              <a:rPr lang="en-US" sz="2000" dirty="0">
                <a:latin typeface="Times New Roman" charset="0"/>
                <a:ea typeface="Times New Roman" charset="0"/>
                <a:cs typeface="Times New Roman" charset="0"/>
              </a:rPr>
              <a:t>number of tweets being </a:t>
            </a:r>
            <a:r>
              <a:rPr lang="en-US" sz="2000" dirty="0" smtClean="0">
                <a:latin typeface="Times New Roman" charset="0"/>
                <a:ea typeface="Times New Roman" charset="0"/>
                <a:cs typeface="Times New Roman" charset="0"/>
              </a:rPr>
              <a:t>	posted </a:t>
            </a:r>
            <a:r>
              <a:rPr lang="en-US" sz="2000" dirty="0">
                <a:latin typeface="Times New Roman" charset="0"/>
                <a:ea typeface="Times New Roman" charset="0"/>
                <a:cs typeface="Times New Roman" charset="0"/>
              </a:rPr>
              <a:t>by </a:t>
            </a:r>
            <a:r>
              <a:rPr lang="en-US" sz="2000" dirty="0" smtClean="0">
                <a:latin typeface="Times New Roman" charset="0"/>
                <a:ea typeface="Times New Roman" charset="0"/>
                <a:cs typeface="Times New Roman" charset="0"/>
              </a:rPr>
              <a:t>them pertaining </a:t>
            </a:r>
            <a:r>
              <a:rPr lang="en-US" sz="2000" dirty="0">
                <a:latin typeface="Times New Roman" charset="0"/>
                <a:ea typeface="Times New Roman" charset="0"/>
                <a:cs typeface="Times New Roman" charset="0"/>
              </a:rPr>
              <a:t>to a movie be </a:t>
            </a:r>
            <a:r>
              <a:rPr lang="en-US" sz="2000" dirty="0" smtClean="0">
                <a:latin typeface="Times New Roman" charset="0"/>
                <a:ea typeface="Times New Roman" charset="0"/>
                <a:cs typeface="Times New Roman" charset="0"/>
              </a:rPr>
              <a:t>100.</a:t>
            </a:r>
          </a:p>
          <a:p>
            <a:pPr marL="342900" indent="-342900" algn="just">
              <a:buFont typeface="Arial" charset="0"/>
              <a:buChar char="•"/>
            </a:pPr>
            <a:r>
              <a:rPr lang="en-US" sz="2000" dirty="0" smtClean="0">
                <a:latin typeface="Times New Roman" charset="0"/>
                <a:ea typeface="Times New Roman" charset="0"/>
                <a:cs typeface="Times New Roman" charset="0"/>
              </a:rPr>
              <a:t>	Let </a:t>
            </a:r>
            <a:r>
              <a:rPr lang="en-US" sz="2000" dirty="0">
                <a:latin typeface="Times New Roman" charset="0"/>
                <a:ea typeface="Times New Roman" charset="0"/>
                <a:cs typeface="Times New Roman" charset="0"/>
              </a:rPr>
              <a:t>the number of users who have posted the tweet be </a:t>
            </a:r>
            <a:r>
              <a:rPr lang="en-US" sz="2000" dirty="0" smtClean="0">
                <a:latin typeface="Times New Roman" charset="0"/>
                <a:ea typeface="Times New Roman" charset="0"/>
                <a:cs typeface="Times New Roman" charset="0"/>
              </a:rPr>
              <a:t>90 </a:t>
            </a:r>
            <a:r>
              <a:rPr lang="en-US" sz="2000" dirty="0">
                <a:latin typeface="Times New Roman" charset="0"/>
                <a:ea typeface="Times New Roman" charset="0"/>
                <a:cs typeface="Times New Roman" charset="0"/>
              </a:rPr>
              <a:t>and the number of tweets </a:t>
            </a:r>
            <a:r>
              <a:rPr lang="en-US" sz="2000" dirty="0" smtClean="0">
                <a:latin typeface="Times New Roman" charset="0"/>
                <a:ea typeface="Times New Roman" charset="0"/>
                <a:cs typeface="Times New Roman" charset="0"/>
              </a:rPr>
              <a:t>	being </a:t>
            </a:r>
            <a:r>
              <a:rPr lang="en-US" sz="2000" dirty="0">
                <a:latin typeface="Times New Roman" charset="0"/>
                <a:ea typeface="Times New Roman" charset="0"/>
                <a:cs typeface="Times New Roman" charset="0"/>
              </a:rPr>
              <a:t>posted by them pertaining to a movie be 100</a:t>
            </a:r>
            <a:r>
              <a:rPr lang="en-US" sz="2000" dirty="0" smtClean="0">
                <a:latin typeface="Times New Roman" charset="0"/>
                <a:ea typeface="Times New Roman" charset="0"/>
                <a:cs typeface="Times New Roman" charset="0"/>
              </a:rPr>
              <a:t>.</a:t>
            </a:r>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69580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561" y="624110"/>
            <a:ext cx="10191136" cy="1280890"/>
          </a:xfrm>
        </p:spPr>
        <p:txBody>
          <a:bodyPr>
            <a:noAutofit/>
          </a:bodyPr>
          <a:lstStyle/>
          <a:p>
            <a:r>
              <a:rPr lang="en-US" sz="4200" dirty="0">
                <a:latin typeface="Times New Roman" charset="0"/>
                <a:ea typeface="Times New Roman" charset="0"/>
                <a:cs typeface="Times New Roman" charset="0"/>
              </a:rPr>
              <a:t> </a:t>
            </a:r>
            <a:r>
              <a:rPr lang="en-US" sz="4200" b="1" dirty="0" smtClean="0">
                <a:latin typeface="Times New Roman" charset="0"/>
                <a:ea typeface="Times New Roman" charset="0"/>
                <a:cs typeface="Times New Roman" charset="0"/>
              </a:rPr>
              <a:t>What is Hype (Continue...)</a:t>
            </a:r>
            <a:endParaRPr lang="en-US" sz="4200" b="1" dirty="0">
              <a:latin typeface="Times New Roman" charset="0"/>
              <a:ea typeface="Times New Roman" charset="0"/>
              <a:cs typeface="Times New Roman" charset="0"/>
            </a:endParaRPr>
          </a:p>
        </p:txBody>
      </p:sp>
      <p:sp>
        <p:nvSpPr>
          <p:cNvPr id="7" name="Content Placeholder 6"/>
          <p:cNvSpPr>
            <a:spLocks noGrp="1"/>
          </p:cNvSpPr>
          <p:nvPr>
            <p:ph idx="1"/>
          </p:nvPr>
        </p:nvSpPr>
        <p:spPr>
          <a:xfrm>
            <a:off x="1725561" y="1519084"/>
            <a:ext cx="9779051" cy="4392138"/>
          </a:xfrm>
        </p:spPr>
        <p:txBody>
          <a:bodyPr/>
          <a:lstStyle/>
          <a:p>
            <a:r>
              <a:rPr lang="en-US" sz="2000" dirty="0" smtClean="0">
                <a:latin typeface="Times New Roman" charset="0"/>
                <a:ea typeface="Times New Roman" charset="0"/>
                <a:cs typeface="Times New Roman" charset="0"/>
              </a:rPr>
              <a:t>Reach Factor</a:t>
            </a:r>
          </a:p>
          <a:p>
            <a:endParaRPr lang="en-US" dirty="0"/>
          </a:p>
          <a:p>
            <a:endParaRPr lang="en-US" dirty="0"/>
          </a:p>
          <a:p>
            <a:endParaRPr lang="en-US" dirty="0"/>
          </a:p>
          <a:p>
            <a:endParaRPr lang="en-US" dirty="0"/>
          </a:p>
          <a:p>
            <a:endParaRPr lang="en-US" dirty="0"/>
          </a:p>
          <a:p>
            <a:endParaRPr lang="en-US" dirty="0"/>
          </a:p>
        </p:txBody>
      </p:sp>
      <p:pic>
        <p:nvPicPr>
          <p:cNvPr id="8" name="Picture 7"/>
          <p:cNvPicPr>
            <a:picLocks noChangeAspect="1"/>
          </p:cNvPicPr>
          <p:nvPr/>
        </p:nvPicPr>
        <p:blipFill>
          <a:blip r:embed="rId2"/>
          <a:stretch>
            <a:fillRect/>
          </a:stretch>
        </p:blipFill>
        <p:spPr>
          <a:xfrm>
            <a:off x="1772173" y="4634608"/>
            <a:ext cx="3568700" cy="1511300"/>
          </a:xfrm>
          <a:prstGeom prst="rect">
            <a:avLst/>
          </a:prstGeom>
        </p:spPr>
      </p:pic>
      <p:pic>
        <p:nvPicPr>
          <p:cNvPr id="10" name="Picture 9"/>
          <p:cNvPicPr>
            <a:picLocks noChangeAspect="1"/>
          </p:cNvPicPr>
          <p:nvPr/>
        </p:nvPicPr>
        <p:blipFill>
          <a:blip r:embed="rId3"/>
          <a:stretch>
            <a:fillRect/>
          </a:stretch>
        </p:blipFill>
        <p:spPr>
          <a:xfrm>
            <a:off x="1772173" y="2001624"/>
            <a:ext cx="8077200" cy="1651819"/>
          </a:xfrm>
          <a:prstGeom prst="rect">
            <a:avLst/>
          </a:prstGeom>
        </p:spPr>
      </p:pic>
      <p:sp>
        <p:nvSpPr>
          <p:cNvPr id="11" name="TextBox 10"/>
          <p:cNvSpPr txBox="1"/>
          <p:nvPr/>
        </p:nvSpPr>
        <p:spPr>
          <a:xfrm>
            <a:off x="1772173" y="3888659"/>
            <a:ext cx="6680227" cy="707886"/>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latin typeface="Times New Roman" charset="0"/>
                <a:ea typeface="Times New Roman" charset="0"/>
                <a:cs typeface="Times New Roman" charset="0"/>
              </a:rPr>
              <a:t>Where </a:t>
            </a:r>
            <a:r>
              <a:rPr lang="en-US" sz="2000" dirty="0">
                <a:latin typeface="Times New Roman" charset="0"/>
                <a:ea typeface="Times New Roman" charset="0"/>
                <a:cs typeface="Times New Roman" charset="0"/>
              </a:rPr>
              <a:t>τ. average number of followers per all tweeted </a:t>
            </a:r>
            <a:r>
              <a:rPr lang="en-US" sz="2000" dirty="0" smtClean="0">
                <a:latin typeface="Times New Roman" charset="0"/>
                <a:ea typeface="Times New Roman" charset="0"/>
                <a:cs typeface="Times New Roman" charset="0"/>
              </a:rPr>
              <a:t>users</a:t>
            </a:r>
          </a:p>
          <a:p>
            <a:pPr marL="342900" indent="-342900">
              <a:buFont typeface="Arial" panose="020B0604020202020204" pitchFamily="34" charset="0"/>
              <a:buChar char="•"/>
            </a:pPr>
            <a:r>
              <a:rPr lang="en-US" sz="2000" dirty="0">
                <a:latin typeface="Times New Roman" charset="0"/>
                <a:ea typeface="Times New Roman" charset="0"/>
                <a:cs typeface="Times New Roman" charset="0"/>
              </a:rPr>
              <a:t>If </a:t>
            </a:r>
            <a:r>
              <a:rPr lang="en-US" sz="2000" dirty="0" smtClean="0">
                <a:latin typeface="Times New Roman" charset="0"/>
                <a:ea typeface="Times New Roman" charset="0"/>
                <a:cs typeface="Times New Roman" charset="0"/>
              </a:rPr>
              <a:t>follower count is less than τ, reach factor is taken as 0.1 </a:t>
            </a:r>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46201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2115</TotalTime>
  <Words>1358</Words>
  <Application>Microsoft Office PowerPoint</Application>
  <PresentationFormat>Widescreen</PresentationFormat>
  <Paragraphs>202</Paragraphs>
  <Slides>25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Calibri</vt:lpstr>
      <vt:lpstr>Century Gothic</vt:lpstr>
      <vt:lpstr>Times New Roman</vt:lpstr>
      <vt:lpstr>Wingdings</vt:lpstr>
      <vt:lpstr>Wingdings 3</vt:lpstr>
      <vt:lpstr>Wisp</vt:lpstr>
      <vt:lpstr>Worksheet</vt:lpstr>
      <vt:lpstr>Prediction of Movies Box Office Performance using Social Media </vt:lpstr>
      <vt:lpstr>Outline</vt:lpstr>
      <vt:lpstr>Problem Statement</vt:lpstr>
      <vt:lpstr>Related Work</vt:lpstr>
      <vt:lpstr> Main Tasks</vt:lpstr>
      <vt:lpstr>PowerPoint Presentation</vt:lpstr>
      <vt:lpstr> What is Hype</vt:lpstr>
      <vt:lpstr> What is Hype (Continue...)</vt:lpstr>
      <vt:lpstr> What is Hype (Continue...)</vt:lpstr>
      <vt:lpstr> What is Hype (Continue...)</vt:lpstr>
      <vt:lpstr>Data Collection</vt:lpstr>
      <vt:lpstr>YouTube Data API</vt:lpstr>
      <vt:lpstr>Data Collection</vt:lpstr>
      <vt:lpstr>Data Collection</vt:lpstr>
      <vt:lpstr>Box Office Prediction</vt:lpstr>
      <vt:lpstr>Box Office Prediction (Continue...)</vt:lpstr>
      <vt:lpstr>Box Office Prediction (Continue...)</vt:lpstr>
      <vt:lpstr>Sentimental Analysis</vt:lpstr>
      <vt:lpstr>Sentimental Analysis</vt:lpstr>
      <vt:lpstr>Sentimental Analysis</vt:lpstr>
      <vt:lpstr>Sentimental Analysis</vt:lpstr>
      <vt:lpstr>Movie Performance</vt:lpstr>
      <vt:lpstr>Movie Performance (Continue…) </vt:lpstr>
      <vt:lpstr>Movie Performance: Classification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Usage Prediction using Machine Learning Methods (SVM, Naïve Bayes, Decision Tree)</dc:title>
  <dc:creator>ojas juneja</dc:creator>
  <cp:lastModifiedBy>ojas juneja</cp:lastModifiedBy>
  <cp:revision>361</cp:revision>
  <dcterms:created xsi:type="dcterms:W3CDTF">2016-04-20T07:00:57Z</dcterms:created>
  <dcterms:modified xsi:type="dcterms:W3CDTF">2016-04-28T18:36:32Z</dcterms:modified>
</cp:coreProperties>
</file>