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FA19-E9E0-4597-9C92-48D4F17156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32DC-6F97-40CE-80FB-9A856337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1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onto.ca/city-government/data-research-maps/open-data/open-data-catalogue/" TargetMode="External"/><Relationship Id="rId2" Type="http://schemas.openxmlformats.org/officeDocument/2006/relationships/hyperlink" Target="http://www.city-data.com/nbmaps/neigh-New-York-New-York.html%23N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24CD-9B5D-4386-9F7D-F700B8CD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Clustering neighborhoods of New York and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8B02-3A72-4C00-BBDC-A226CA6A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Recommendations for people moving between two cities</a:t>
            </a:r>
          </a:p>
        </p:txBody>
      </p:sp>
    </p:spTree>
    <p:extLst>
      <p:ext uri="{BB962C8B-B14F-4D97-AF65-F5344CB8AC3E}">
        <p14:creationId xmlns:p14="http://schemas.microsoft.com/office/powerpoint/2010/main" val="576620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C3AD-A457-421F-9BD0-4151FF2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Having handy list with similar neighborhoods may assist those moving between two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6FBB-353A-431D-9C3D-4082672B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People invest a lot of time and effort to decide which neighborhood to chose when moving from city to city</a:t>
            </a:r>
          </a:p>
          <a:p>
            <a:r>
              <a:rPr lang="en-US" dirty="0">
                <a:solidFill>
                  <a:srgbClr val="FFFFFF"/>
                </a:solidFill>
              </a:rPr>
              <a:t>Generally people would differentiate neighborhoods by housing prices, rent rates, crime rate, public schools availability and their rate, etc.</a:t>
            </a:r>
          </a:p>
          <a:p>
            <a:r>
              <a:rPr lang="en-US" dirty="0">
                <a:solidFill>
                  <a:srgbClr val="FFFFFF"/>
                </a:solidFill>
              </a:rPr>
              <a:t>Generating such a list will reduce the hassle around the process of researching neighborhoods and deciding where to move.</a:t>
            </a:r>
          </a:p>
        </p:txBody>
      </p:sp>
    </p:spTree>
    <p:extLst>
      <p:ext uri="{BB962C8B-B14F-4D97-AF65-F5344CB8AC3E}">
        <p14:creationId xmlns:p14="http://schemas.microsoft.com/office/powerpoint/2010/main" val="2065205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4E0E-0D89-42B5-8308-4D683B00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805A-7565-478A-90B8-F7C50C96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New York census data is obtained from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http://www.city-data.com/nbmaps/neigh-New-York-New-York.html%23N16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Toronto census data obtained from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https://www.toronto.ca/city-government/data-research-maps/open-data/open-data-catalogue/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Venues data is obtained from Foursquare.com</a:t>
            </a:r>
          </a:p>
          <a:p>
            <a:r>
              <a:rPr lang="en-US" dirty="0">
                <a:solidFill>
                  <a:srgbClr val="FFFFFF"/>
                </a:solidFill>
              </a:rPr>
              <a:t>Data cleaning involved formatting obtained data, removing unnecessary rows and normalizing it to reduce noise from absolute values.</a:t>
            </a:r>
          </a:p>
        </p:txBody>
      </p:sp>
    </p:spTree>
    <p:extLst>
      <p:ext uri="{BB962C8B-B14F-4D97-AF65-F5344CB8AC3E}">
        <p14:creationId xmlns:p14="http://schemas.microsoft.com/office/powerpoint/2010/main" val="23594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D065-19B4-4EFB-A359-02B6239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Similarity of other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50E475-EC27-4AF1-B339-9CF5B22B1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014733"/>
              </p:ext>
            </p:extLst>
          </p:nvPr>
        </p:nvGraphicFramePr>
        <p:xfrm>
          <a:off x="965199" y="2684954"/>
          <a:ext cx="10163970" cy="3836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1985">
                  <a:extLst>
                    <a:ext uri="{9D8B030D-6E8A-4147-A177-3AD203B41FA5}">
                      <a16:colId xmlns:a16="http://schemas.microsoft.com/office/drawing/2014/main" val="1607474493"/>
                    </a:ext>
                  </a:extLst>
                </a:gridCol>
                <a:gridCol w="5081985">
                  <a:extLst>
                    <a:ext uri="{9D8B030D-6E8A-4147-A177-3AD203B41FA5}">
                      <a16:colId xmlns:a16="http://schemas.microsoft.com/office/drawing/2014/main" val="549386930"/>
                    </a:ext>
                  </a:extLst>
                </a:gridCol>
              </a:tblGrid>
              <a:tr h="764017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Toronto</a:t>
                      </a:r>
                    </a:p>
                  </a:txBody>
                  <a:tcPr marL="87533" marR="87533" marT="43767" marB="43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New York</a:t>
                      </a:r>
                    </a:p>
                  </a:txBody>
                  <a:tcPr marL="87533" marR="87533" marT="43767" marB="43767"/>
                </a:tc>
                <a:extLst>
                  <a:ext uri="{0D108BD9-81ED-4DB2-BD59-A6C34878D82A}">
                    <a16:rowId xmlns:a16="http://schemas.microsoft.com/office/drawing/2014/main" val="3790860198"/>
                  </a:ext>
                </a:extLst>
              </a:tr>
              <a:tr h="3072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0" marR="65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0" marR="65650" marT="0" marB="0"/>
                </a:tc>
                <a:extLst>
                  <a:ext uri="{0D108BD9-81ED-4DB2-BD59-A6C34878D82A}">
                    <a16:rowId xmlns:a16="http://schemas.microsoft.com/office/drawing/2014/main" val="83053042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CF55358-4719-42DC-8F8C-D69DEFE623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7574" y="3429000"/>
            <a:ext cx="3691255" cy="309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FC1AC-D0A9-4732-831A-771CA42C8E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23018" y="3454400"/>
            <a:ext cx="3682858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3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D065-19B4-4EFB-A359-02B6239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Similarity of other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50E475-EC27-4AF1-B339-9CF5B22B1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038894"/>
              </p:ext>
            </p:extLst>
          </p:nvPr>
        </p:nvGraphicFramePr>
        <p:xfrm>
          <a:off x="1287463" y="3075480"/>
          <a:ext cx="10066338" cy="2592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3169">
                  <a:extLst>
                    <a:ext uri="{9D8B030D-6E8A-4147-A177-3AD203B41FA5}">
                      <a16:colId xmlns:a16="http://schemas.microsoft.com/office/drawing/2014/main" val="1607474493"/>
                    </a:ext>
                  </a:extLst>
                </a:gridCol>
                <a:gridCol w="5033169">
                  <a:extLst>
                    <a:ext uri="{9D8B030D-6E8A-4147-A177-3AD203B41FA5}">
                      <a16:colId xmlns:a16="http://schemas.microsoft.com/office/drawing/2014/main" val="549386930"/>
                    </a:ext>
                  </a:extLst>
                </a:gridCol>
              </a:tblGrid>
              <a:tr h="596550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Toronto</a:t>
                      </a:r>
                    </a:p>
                  </a:txBody>
                  <a:tcPr marL="87533" marR="87533" marT="43767" marB="43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New York</a:t>
                      </a:r>
                    </a:p>
                  </a:txBody>
                  <a:tcPr marL="87533" marR="87533" marT="43767" marB="43767"/>
                </a:tc>
                <a:extLst>
                  <a:ext uri="{0D108BD9-81ED-4DB2-BD59-A6C34878D82A}">
                    <a16:rowId xmlns:a16="http://schemas.microsoft.com/office/drawing/2014/main" val="3790860198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normalized population</a:t>
                      </a:r>
                    </a:p>
                  </a:txBody>
                  <a:tcPr marL="65650" marR="656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3042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0.6% of the total population per neighborhood</a:t>
                      </a:r>
                    </a:p>
                  </a:txBody>
                  <a:tcPr marL="65650" marR="65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0.7% of the total population per neighborhood</a:t>
                      </a:r>
                    </a:p>
                  </a:txBody>
                  <a:tcPr marL="65650" marR="65650" marT="0" marB="0"/>
                </a:tc>
                <a:extLst>
                  <a:ext uri="{0D108BD9-81ED-4DB2-BD59-A6C34878D82A}">
                    <a16:rowId xmlns:a16="http://schemas.microsoft.com/office/drawing/2014/main" val="2538394092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normalized household income in a neighborhood</a:t>
                      </a:r>
                    </a:p>
                  </a:txBody>
                  <a:tcPr marL="65650" marR="656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6459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18.7% of the most wealthy neighborhood</a:t>
                      </a:r>
                    </a:p>
                  </a:txBody>
                  <a:tcPr marL="65650" marR="65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52.5% of the most wealthy neighborhood</a:t>
                      </a:r>
                    </a:p>
                  </a:txBody>
                  <a:tcPr marL="65650" marR="65650" marT="0" marB="0"/>
                </a:tc>
                <a:extLst>
                  <a:ext uri="{0D108BD9-81ED-4DB2-BD59-A6C34878D82A}">
                    <a16:rowId xmlns:a16="http://schemas.microsoft.com/office/drawing/2014/main" val="3820728705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normalized area of a neighborhood</a:t>
                      </a:r>
                    </a:p>
                  </a:txBody>
                  <a:tcPr marL="65650" marR="656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10107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8% of the largest neighborhood</a:t>
                      </a:r>
                    </a:p>
                  </a:txBody>
                  <a:tcPr marL="65650" marR="65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3.2% of the largest neighborhood</a:t>
                      </a:r>
                    </a:p>
                  </a:txBody>
                  <a:tcPr marL="65650" marR="65650" marT="0" marB="0"/>
                </a:tc>
                <a:extLst>
                  <a:ext uri="{0D108BD9-81ED-4DB2-BD59-A6C34878D82A}">
                    <a16:rowId xmlns:a16="http://schemas.microsoft.com/office/drawing/2014/main" val="909098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40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D065-19B4-4EFB-A359-02B6239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K-means clustering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922B92-C15F-457F-BB00-403B59ADC9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630" y="2559090"/>
            <a:ext cx="4806250" cy="4085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A6427-15E7-4065-B1E1-DC63E0A25F9F}"/>
              </a:ext>
            </a:extLst>
          </p:cNvPr>
          <p:cNvSpPr txBox="1"/>
          <p:nvPr/>
        </p:nvSpPr>
        <p:spPr>
          <a:xfrm>
            <a:off x="6299200" y="3950358"/>
            <a:ext cx="480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k = 5 the slope of the graph notably changes, thus, for the purpose of clustering the neighborhoods of New York and Toronto I picked k = 5.</a:t>
            </a:r>
          </a:p>
        </p:txBody>
      </p:sp>
    </p:spTree>
    <p:extLst>
      <p:ext uri="{BB962C8B-B14F-4D97-AF65-F5344CB8AC3E}">
        <p14:creationId xmlns:p14="http://schemas.microsoft.com/office/powerpoint/2010/main" val="312284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D065-19B4-4EFB-A359-02B6239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Mapped clustered neighborhoods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50E475-EC27-4AF1-B339-9CF5B22B19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5199" y="2684954"/>
          <a:ext cx="10163970" cy="3836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1985">
                  <a:extLst>
                    <a:ext uri="{9D8B030D-6E8A-4147-A177-3AD203B41FA5}">
                      <a16:colId xmlns:a16="http://schemas.microsoft.com/office/drawing/2014/main" val="1607474493"/>
                    </a:ext>
                  </a:extLst>
                </a:gridCol>
                <a:gridCol w="5081985">
                  <a:extLst>
                    <a:ext uri="{9D8B030D-6E8A-4147-A177-3AD203B41FA5}">
                      <a16:colId xmlns:a16="http://schemas.microsoft.com/office/drawing/2014/main" val="549386930"/>
                    </a:ext>
                  </a:extLst>
                </a:gridCol>
              </a:tblGrid>
              <a:tr h="764017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Toronto</a:t>
                      </a:r>
                    </a:p>
                  </a:txBody>
                  <a:tcPr marL="87533" marR="87533" marT="43767" marB="43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New York</a:t>
                      </a:r>
                    </a:p>
                  </a:txBody>
                  <a:tcPr marL="87533" marR="87533" marT="43767" marB="43767"/>
                </a:tc>
                <a:extLst>
                  <a:ext uri="{0D108BD9-81ED-4DB2-BD59-A6C34878D82A}">
                    <a16:rowId xmlns:a16="http://schemas.microsoft.com/office/drawing/2014/main" val="3790860198"/>
                  </a:ext>
                </a:extLst>
              </a:tr>
              <a:tr h="3072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0" marR="65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50" marR="65650" marT="0" marB="0"/>
                </a:tc>
                <a:extLst>
                  <a:ext uri="{0D108BD9-81ED-4DB2-BD59-A6C34878D82A}">
                    <a16:rowId xmlns:a16="http://schemas.microsoft.com/office/drawing/2014/main" val="83053042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39A2060-D042-429B-8E14-B0FC9C0C0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5757" y="3781424"/>
            <a:ext cx="3794443" cy="2371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866053-A695-40A4-9A76-78FDD26AF3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81239" y="3561801"/>
            <a:ext cx="2229485" cy="284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7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4E0E-0D89-42B5-8308-4D683B00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805A-7565-478A-90B8-F7C50C96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Built a model to cluster neighborhoods in different cities</a:t>
            </a:r>
          </a:p>
          <a:p>
            <a:r>
              <a:rPr lang="en-US" dirty="0">
                <a:solidFill>
                  <a:srgbClr val="FFFFFF"/>
                </a:solidFill>
              </a:rPr>
              <a:t>Model is highly sensitive to the parameters picked for clustering</a:t>
            </a:r>
          </a:p>
          <a:p>
            <a:r>
              <a:rPr lang="en-US" dirty="0">
                <a:solidFill>
                  <a:srgbClr val="FFFFFF"/>
                </a:solidFill>
              </a:rPr>
              <a:t>Capture more information which is crucial for any person in deciding which neighborhood to move in</a:t>
            </a:r>
          </a:p>
          <a:p>
            <a:r>
              <a:rPr lang="en-US" dirty="0">
                <a:solidFill>
                  <a:srgbClr val="FFFFFF"/>
                </a:solidFill>
              </a:rPr>
              <a:t>Parameters that might be useful: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Housing prices;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Rent rates;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Crime rates;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Public school info. </a:t>
            </a:r>
          </a:p>
        </p:txBody>
      </p:sp>
    </p:spTree>
    <p:extLst>
      <p:ext uri="{BB962C8B-B14F-4D97-AF65-F5344CB8AC3E}">
        <p14:creationId xmlns:p14="http://schemas.microsoft.com/office/powerpoint/2010/main" val="292518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336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Clustering neighborhoods of New York and Toronto</vt:lpstr>
      <vt:lpstr>Having handy list with similar neighborhoods may assist those moving between two cities</vt:lpstr>
      <vt:lpstr>Data acquisition and cleaning</vt:lpstr>
      <vt:lpstr>Similarity of other parameters</vt:lpstr>
      <vt:lpstr>Similarity of other parameters</vt:lpstr>
      <vt:lpstr>K-means clustering</vt:lpstr>
      <vt:lpstr>Mapped clustered neighborhoods</vt:lpstr>
      <vt:lpstr>Conclusion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neighborhoods of New York and Toronto</dc:title>
  <dc:creator>Aibek Chokotaev</dc:creator>
  <cp:lastModifiedBy>Aibek Chokotaev</cp:lastModifiedBy>
  <cp:revision>3</cp:revision>
  <cp:lastPrinted>2019-03-31T19:48:20Z</cp:lastPrinted>
  <dcterms:created xsi:type="dcterms:W3CDTF">2019-03-31T19:35:00Z</dcterms:created>
  <dcterms:modified xsi:type="dcterms:W3CDTF">2019-03-31T19:48:46Z</dcterms:modified>
</cp:coreProperties>
</file>