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D1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990B9-42C2-48AE-888C-30632DCCB31C}" type="datetimeFigureOut">
              <a:rPr lang="ru-KZ" smtClean="0"/>
              <a:t>03.11.2018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3DCA2E1-E7DF-4E34-A10A-F55E9FABBB0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082623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990B9-42C2-48AE-888C-30632DCCB31C}" type="datetimeFigureOut">
              <a:rPr lang="ru-KZ" smtClean="0"/>
              <a:t>03.11.2018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DCA2E1-E7DF-4E34-A10A-F55E9FABBB0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672401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990B9-42C2-48AE-888C-30632DCCB31C}" type="datetimeFigureOut">
              <a:rPr lang="ru-KZ" smtClean="0"/>
              <a:t>03.11.2018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DCA2E1-E7DF-4E34-A10A-F55E9FABBB07}" type="slidenum">
              <a:rPr lang="ru-KZ" smtClean="0"/>
              <a:t>‹#›</a:t>
            </a:fld>
            <a:endParaRPr lang="ru-KZ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2885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990B9-42C2-48AE-888C-30632DCCB31C}" type="datetimeFigureOut">
              <a:rPr lang="ru-KZ" smtClean="0"/>
              <a:t>03.11.2018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DCA2E1-E7DF-4E34-A10A-F55E9FABBB0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139941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990B9-42C2-48AE-888C-30632DCCB31C}" type="datetimeFigureOut">
              <a:rPr lang="ru-KZ" smtClean="0"/>
              <a:t>03.11.2018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DCA2E1-E7DF-4E34-A10A-F55E9FABBB07}" type="slidenum">
              <a:rPr lang="ru-KZ" smtClean="0"/>
              <a:t>‹#›</a:t>
            </a:fld>
            <a:endParaRPr lang="ru-KZ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5180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990B9-42C2-48AE-888C-30632DCCB31C}" type="datetimeFigureOut">
              <a:rPr lang="ru-KZ" smtClean="0"/>
              <a:t>03.11.2018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DCA2E1-E7DF-4E34-A10A-F55E9FABBB0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671979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990B9-42C2-48AE-888C-30632DCCB31C}" type="datetimeFigureOut">
              <a:rPr lang="ru-KZ" smtClean="0"/>
              <a:t>03.11.2018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CA2E1-E7DF-4E34-A10A-F55E9FABBB0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055412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990B9-42C2-48AE-888C-30632DCCB31C}" type="datetimeFigureOut">
              <a:rPr lang="ru-KZ" smtClean="0"/>
              <a:t>03.11.2018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CA2E1-E7DF-4E34-A10A-F55E9FABBB0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071227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990B9-42C2-48AE-888C-30632DCCB31C}" type="datetimeFigureOut">
              <a:rPr lang="ru-KZ" smtClean="0"/>
              <a:t>03.11.2018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CA2E1-E7DF-4E34-A10A-F55E9FABBB0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630551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990B9-42C2-48AE-888C-30632DCCB31C}" type="datetimeFigureOut">
              <a:rPr lang="ru-KZ" smtClean="0"/>
              <a:t>03.11.2018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DCA2E1-E7DF-4E34-A10A-F55E9FABBB0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57291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990B9-42C2-48AE-888C-30632DCCB31C}" type="datetimeFigureOut">
              <a:rPr lang="ru-KZ" smtClean="0"/>
              <a:t>03.11.2018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3DCA2E1-E7DF-4E34-A10A-F55E9FABBB0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19718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990B9-42C2-48AE-888C-30632DCCB31C}" type="datetimeFigureOut">
              <a:rPr lang="ru-KZ" smtClean="0"/>
              <a:t>03.11.2018</a:t>
            </a:fld>
            <a:endParaRPr lang="ru-K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3DCA2E1-E7DF-4E34-A10A-F55E9FABBB0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58218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990B9-42C2-48AE-888C-30632DCCB31C}" type="datetimeFigureOut">
              <a:rPr lang="ru-KZ" smtClean="0"/>
              <a:t>03.11.2018</a:t>
            </a:fld>
            <a:endParaRPr lang="ru-K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CA2E1-E7DF-4E34-A10A-F55E9FABBB0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788550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990B9-42C2-48AE-888C-30632DCCB31C}" type="datetimeFigureOut">
              <a:rPr lang="ru-KZ" smtClean="0"/>
              <a:t>03.11.2018</a:t>
            </a:fld>
            <a:endParaRPr lang="ru-K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CA2E1-E7DF-4E34-A10A-F55E9FABBB0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549098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990B9-42C2-48AE-888C-30632DCCB31C}" type="datetimeFigureOut">
              <a:rPr lang="ru-KZ" smtClean="0"/>
              <a:t>03.11.2018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CA2E1-E7DF-4E34-A10A-F55E9FABBB0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794292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990B9-42C2-48AE-888C-30632DCCB31C}" type="datetimeFigureOut">
              <a:rPr lang="ru-KZ" smtClean="0"/>
              <a:t>03.11.2018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DCA2E1-E7DF-4E34-A10A-F55E9FABBB0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77691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990B9-42C2-48AE-888C-30632DCCB31C}" type="datetimeFigureOut">
              <a:rPr lang="ru-KZ" smtClean="0"/>
              <a:t>03.11.2018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3DCA2E1-E7DF-4E34-A10A-F55E9FABBB0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947882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rutxt.ru/node/2514#comment-9426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creativecommons.org/licenses/by-nc-nd/3.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utxt.ru/node/8218" TargetMode="External"/><Relationship Id="rId7" Type="http://schemas.openxmlformats.org/officeDocument/2006/relationships/hyperlink" Target="http://rutxt.ru/node/7020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JPG"/><Relationship Id="rId5" Type="http://schemas.openxmlformats.org/officeDocument/2006/relationships/hyperlink" Target="http://rutxt.ru/node/8546" TargetMode="Externa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4B7D63-B140-4653-87A9-6FAB52B0C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4043" y="815926"/>
            <a:ext cx="8170569" cy="3961455"/>
          </a:xfrm>
        </p:spPr>
        <p:txBody>
          <a:bodyPr>
            <a:noAutofit/>
          </a:bodyPr>
          <a:lstStyle/>
          <a:p>
            <a:r>
              <a:rPr lang="kk-KZ" sz="9600" dirty="0"/>
              <a:t>                        </a:t>
            </a:r>
            <a:r>
              <a:rPr lang="kk-KZ" sz="13800" i="1" dirty="0">
                <a:solidFill>
                  <a:schemeClr val="accent5">
                    <a:lumMod val="75000"/>
                  </a:schemeClr>
                </a:solidFill>
              </a:rPr>
              <a:t>ДЖЕМ</a:t>
            </a:r>
            <a:endParaRPr lang="ru-KZ" sz="96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CB5029-176B-4635-ADD0-F9E5E0609F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838456290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75FE3117-CEEA-4CB6-BABC-6E621F0CB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23012" y="112542"/>
            <a:ext cx="5761135" cy="6175716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0C381F51-DC78-4818-A786-90C55FC33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3277" y="112542"/>
            <a:ext cx="5761134" cy="5790710"/>
          </a:xfrm>
        </p:spPr>
        <p:txBody>
          <a:bodyPr/>
          <a:lstStyle/>
          <a:p>
            <a:r>
              <a:rPr lang="ru-RU" dirty="0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r>
              <a:rPr lang="ru-RU" sz="1800" b="1" dirty="0">
                <a:solidFill>
                  <a:srgbClr val="002060"/>
                </a:solidFill>
                <a:latin typeface="Arial" panose="020B0604020202020204" pitchFamily="34" charset="0"/>
              </a:rPr>
              <a:t>Джем </a:t>
            </a:r>
            <a:r>
              <a:rPr lang="ru-RU" sz="1800" dirty="0">
                <a:solidFill>
                  <a:srgbClr val="002060"/>
                </a:solidFill>
                <a:latin typeface="Arial" panose="020B0604020202020204" pitchFamily="34" charset="0"/>
              </a:rPr>
              <a:t>— желеобразный пищевой продукт с равномерно распределёнными в нём целыми или измельчёнными плодами сваренными с сахаром с добавлением </a:t>
            </a:r>
            <a:r>
              <a:rPr lang="ru-RU" sz="1800" dirty="0" err="1">
                <a:solidFill>
                  <a:srgbClr val="002060"/>
                </a:solidFill>
                <a:latin typeface="Arial" panose="020B0604020202020204" pitchFamily="34" charset="0"/>
              </a:rPr>
              <a:t>желирующих</a:t>
            </a:r>
            <a:r>
              <a:rPr lang="ru-RU" sz="1800" dirty="0">
                <a:solidFill>
                  <a:srgbClr val="002060"/>
                </a:solidFill>
                <a:latin typeface="Arial" panose="020B0604020202020204" pitchFamily="34" charset="0"/>
              </a:rPr>
              <a:t> веществ. Может изготовляться также из овощей и бахчевых культур. Для приготовления исходное сырье  предварительно бланшируют.</a:t>
            </a:r>
            <a:endParaRPr lang="ru-KZ" sz="1800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46943E-06D6-41DF-9ABB-EDB946806F6D}"/>
              </a:ext>
            </a:extLst>
          </p:cNvPr>
          <p:cNvSpPr txBox="1"/>
          <p:nvPr/>
        </p:nvSpPr>
        <p:spPr>
          <a:xfrm>
            <a:off x="6323012" y="5234881"/>
            <a:ext cx="57611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KZ" sz="900">
                <a:hlinkClick r:id="rId3" tooltip="http://rutxt.ru/node/2514#comment-9426"/>
              </a:rPr>
              <a:t>Эта фотография</a:t>
            </a:r>
            <a:r>
              <a:rPr lang="ru-KZ" sz="900"/>
              <a:t>, автор: Неизвестный автор, лицензия: </a:t>
            </a:r>
            <a:r>
              <a:rPr lang="ru-KZ" sz="900">
                <a:hlinkClick r:id="rId4" tooltip="https://creativecommons.org/licenses/by-nc-nd/3.0/"/>
              </a:rPr>
              <a:t>CC BY-NC-ND</a:t>
            </a:r>
            <a:endParaRPr lang="ru-KZ" sz="90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95590D7-3BCF-47DF-B43C-FB86DC44173C}"/>
              </a:ext>
            </a:extLst>
          </p:cNvPr>
          <p:cNvSpPr/>
          <p:nvPr/>
        </p:nvSpPr>
        <p:spPr>
          <a:xfrm>
            <a:off x="333276" y="2136338"/>
            <a:ext cx="576113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2060"/>
                </a:solidFill>
                <a:latin typeface="Arial" panose="020B0604020202020204" pitchFamily="34" charset="0"/>
              </a:rPr>
              <a:t>Получается увариванием плодов или ягод в сахарном сиропе или в меду до желеобразного состояния. Джемы могут быть любой консистенции — от сгущённой </a:t>
            </a:r>
            <a:r>
              <a:rPr lang="ru-RU" dirty="0" err="1">
                <a:solidFill>
                  <a:srgbClr val="002060"/>
                </a:solidFill>
                <a:latin typeface="Arial" panose="020B0604020202020204" pitchFamily="34" charset="0"/>
              </a:rPr>
              <a:t>желированной</a:t>
            </a:r>
            <a:r>
              <a:rPr lang="ru-RU" dirty="0">
                <a:solidFill>
                  <a:srgbClr val="002060"/>
                </a:solidFill>
                <a:latin typeface="Arial" panose="020B0604020202020204" pitchFamily="34" charset="0"/>
              </a:rPr>
              <a:t> массы протёртых фруктов и ягод, до целых ягод и кусочков фруктов в сиропе.</a:t>
            </a:r>
            <a:endParaRPr lang="ru-KZ" dirty="0">
              <a:solidFill>
                <a:srgbClr val="002060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64A4E95-E6B6-4916-93D3-E8F95581CE88}"/>
              </a:ext>
            </a:extLst>
          </p:cNvPr>
          <p:cNvSpPr/>
          <p:nvPr/>
        </p:nvSpPr>
        <p:spPr>
          <a:xfrm>
            <a:off x="333276" y="4167663"/>
            <a:ext cx="576272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2060"/>
                </a:solidFill>
                <a:latin typeface="Arial" panose="020B0604020202020204" pitchFamily="34" charset="0"/>
              </a:rPr>
              <a:t>Позволяет долго хранить фрукты, а также употреблять в пищу твёрдые или с резким вкусом (например, лимоны) их разновидности.</a:t>
            </a:r>
          </a:p>
          <a:p>
            <a:r>
              <a:rPr lang="ru-RU" dirty="0">
                <a:solidFill>
                  <a:srgbClr val="002060"/>
                </a:solidFill>
                <a:latin typeface="Arial" panose="020B0604020202020204" pitchFamily="34" charset="0"/>
              </a:rPr>
              <a:t>Долгое время конфитюр был редкостью и роскошью. Положение изменилось лишь в связи с распространением свекловичного сахара в XIX веке.</a:t>
            </a:r>
            <a:endParaRPr lang="ru-RU" b="0" i="0" dirty="0"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331541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657F41-1D6D-42A1-9DB9-FFDD3A8F2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6923" y="59640"/>
            <a:ext cx="7875147" cy="1126282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C000"/>
                </a:solidFill>
              </a:rPr>
              <a:t>Приготовление  </a:t>
            </a:r>
            <a:endParaRPr lang="ru-KZ" dirty="0">
              <a:solidFill>
                <a:srgbClr val="FFC000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C0CDC30-F814-41B0-90FD-E7BF6A47A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083" y="1245563"/>
            <a:ext cx="11966917" cy="5612437"/>
          </a:xfrm>
        </p:spPr>
        <p:txBody>
          <a:bodyPr/>
          <a:lstStyle/>
          <a:p>
            <a:r>
              <a:rPr lang="ru-RU" i="1" dirty="0">
                <a:solidFill>
                  <a:srgbClr val="002060"/>
                </a:solidFill>
                <a:latin typeface="Arial" panose="020B0604020202020204" pitchFamily="34" charset="0"/>
              </a:rPr>
              <a:t>Плодово-ягодный джем, как и варенье, готовят из различных плодов и ягод. Джем отличается от варенья только тем, что при его варке плоды и ягоды хорошо развариваются. Наилучшими плодами для джема являются кислые сорта </a:t>
            </a:r>
            <a:r>
              <a:rPr lang="ru-RU" i="1" dirty="0" err="1">
                <a:solidFill>
                  <a:srgbClr val="002060"/>
                </a:solidFill>
                <a:latin typeface="Arial" panose="020B0604020202020204" pitchFamily="34" charset="0"/>
              </a:rPr>
              <a:t>яблок,айва</a:t>
            </a:r>
            <a:r>
              <a:rPr lang="ru-RU" i="1" dirty="0">
                <a:solidFill>
                  <a:srgbClr val="002060"/>
                </a:solidFill>
                <a:latin typeface="Arial" panose="020B0604020202020204" pitchFamily="34" charset="0"/>
              </a:rPr>
              <a:t>, слива, крыжовник, земляника, малина, черная смородина, клюква и др.</a:t>
            </a:r>
          </a:p>
          <a:p>
            <a:r>
              <a:rPr lang="ru-RU" i="1" dirty="0">
                <a:solidFill>
                  <a:srgbClr val="002060"/>
                </a:solidFill>
                <a:latin typeface="Arial" panose="020B0604020202020204" pitchFamily="34" charset="0"/>
              </a:rPr>
              <a:t>Для приготовления джема берут качественные, вполне зрелые плоды и ягоды. Залежалые, перезрелые плоды с признаками порчи (</a:t>
            </a:r>
            <a:r>
              <a:rPr lang="ru-RU" i="1" dirty="0" err="1">
                <a:solidFill>
                  <a:srgbClr val="002060"/>
                </a:solidFill>
                <a:latin typeface="Arial" panose="020B0604020202020204" pitchFamily="34" charset="0"/>
              </a:rPr>
              <a:t>плесневение</a:t>
            </a:r>
            <a:r>
              <a:rPr lang="ru-RU" i="1" dirty="0">
                <a:solidFill>
                  <a:srgbClr val="002060"/>
                </a:solidFill>
                <a:latin typeface="Arial" panose="020B0604020202020204" pitchFamily="34" charset="0"/>
              </a:rPr>
              <a:t>, брожение) непригодны. Мятые и мелкие плоды, которые не годятся для варенья, могут быть использованы для варки джема.</a:t>
            </a:r>
          </a:p>
          <a:p>
            <a:r>
              <a:rPr lang="ru-RU" i="1" dirty="0">
                <a:solidFill>
                  <a:srgbClr val="002060"/>
                </a:solidFill>
                <a:latin typeface="Arial" panose="020B0604020202020204" pitchFamily="34" charset="0"/>
              </a:rPr>
              <a:t>Джем варится в тазах. Черную смородину, яблоки, айву предварительно разваривают в кипящей воде. Подготовленные плоды отмеривают, кладут в таз и заливают густым сахарным сиропом. Джем варят в один прием, постепенно усиливая огонь и энергично перемешивая массу ложкой или шумовкой. Когда масса закипит, огонь ещё более усиливают, следя при этом, чтобы масса кипела равномерно. Появляющуюся пену нужно удалять.</a:t>
            </a:r>
          </a:p>
          <a:p>
            <a:r>
              <a:rPr lang="ru-RU" i="1" dirty="0">
                <a:solidFill>
                  <a:srgbClr val="002060"/>
                </a:solidFill>
                <a:latin typeface="Arial" panose="020B0604020202020204" pitchFamily="34" charset="0"/>
              </a:rPr>
              <a:t>Варка должна продолжаться не более 20—30 минут с момента закипания. Продолжительная варка ухудшает качество джема. Его цвет заметно изменяется, аромат ослабевает. Готовность джема узнается по капле, помещенной на тарелку: она должна быстро и сильно загустеть.</a:t>
            </a:r>
          </a:p>
          <a:p>
            <a:r>
              <a:rPr lang="ru-RU" i="1" dirty="0">
                <a:solidFill>
                  <a:srgbClr val="002060"/>
                </a:solidFill>
                <a:latin typeface="Arial" panose="020B0604020202020204" pitchFamily="34" charset="0"/>
              </a:rPr>
              <a:t>После варки джем быстро расфасовывают в глиняные сосуды или стеклянные банки емкостью 0,5—2 л. Когда джем в банках охладится и на его поверхности появится плотная корка, тару нужно немедленно укупорить — закрыть пергаментной бумагой и обвязать бечевкой.</a:t>
            </a:r>
          </a:p>
          <a:p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2988040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331DF8D4-5063-42C5-9F6E-75E811417EC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44196" y="33143"/>
            <a:ext cx="6747804" cy="3219449"/>
          </a:xfrm>
        </p:spPr>
      </p:pic>
      <p:pic>
        <p:nvPicPr>
          <p:cNvPr id="9" name="Объект 8">
            <a:extLst>
              <a:ext uri="{FF2B5EF4-FFF2-40B4-BE49-F238E27FC236}">
                <a16:creationId xmlns:a16="http://schemas.microsoft.com/office/drawing/2014/main" id="{AED6E5B1-2527-4907-83AD-11CD2B819B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444196" y="3252591"/>
            <a:ext cx="6747804" cy="3572265"/>
          </a:xfr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5571DB0-A80B-49B4-8C77-A56B7FFD04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-1" y="1"/>
            <a:ext cx="54441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731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6F6742-9E00-43BB-8263-78470EE9A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7175" y="159611"/>
            <a:ext cx="8915399" cy="1468800"/>
          </a:xfrm>
        </p:spPr>
        <p:txBody>
          <a:bodyPr>
            <a:normAutofit/>
          </a:bodyPr>
          <a:lstStyle/>
          <a:p>
            <a:r>
              <a:rPr lang="ru-RU" sz="6000" dirty="0">
                <a:solidFill>
                  <a:srgbClr val="2DD14C"/>
                </a:solidFill>
              </a:rPr>
              <a:t>   Применение </a:t>
            </a:r>
            <a:endParaRPr lang="ru-KZ" sz="6000" dirty="0">
              <a:solidFill>
                <a:srgbClr val="2DD14C"/>
              </a:solidFill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0D3D6D-7B7A-4F2A-AB35-87F7BAD17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317" y="1730325"/>
            <a:ext cx="11338560" cy="4811151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rgbClr val="2DD14C"/>
                </a:solidFill>
                <a:latin typeface="Arial" panose="020B0604020202020204" pitchFamily="34" charset="0"/>
              </a:rPr>
              <a:t>Джемы хорошо себя зарекомендовали в изделиях подвергающихся термообработке (выпечке или заморозке): для открытых и закрытых пирогов, для слоёных изделий, в качестве начинки для блинчиков, замороженных полуфабрикатов (вареников). Термостабильные джемы не вытекают, не растекаются во время выпечки, сохраняют все вкусовые качества, устойчивы к замораживанию-оттаиванию. Также и гетерогенные, и гомогенные джемы прекрасно подходят для мороженого, йогуртов, глазированных сырков, творожных масс и десертов.</a:t>
            </a:r>
            <a:endParaRPr lang="ru-KZ" sz="2800" dirty="0">
              <a:solidFill>
                <a:srgbClr val="2DD1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630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0094FE-E411-40DA-83A1-1B35F7549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16591"/>
            <a:ext cx="12192000" cy="1702190"/>
          </a:xfrm>
        </p:spPr>
        <p:txBody>
          <a:bodyPr>
            <a:normAutofit/>
          </a:bodyPr>
          <a:lstStyle/>
          <a:p>
            <a:r>
              <a:rPr lang="ru-RU" sz="8000" dirty="0">
                <a:solidFill>
                  <a:srgbClr val="00B0F0"/>
                </a:solidFill>
              </a:rPr>
              <a:t> Спасибо за внимание </a:t>
            </a:r>
            <a:endParaRPr lang="ru-KZ" sz="8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557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Легкий дым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73</TotalTime>
  <Words>318</Words>
  <Application>Microsoft Office PowerPoint</Application>
  <PresentationFormat>Широкоэкранный</PresentationFormat>
  <Paragraphs>15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Легкий дым</vt:lpstr>
      <vt:lpstr>                        ДЖЕМ</vt:lpstr>
      <vt:lpstr>Презентация PowerPoint</vt:lpstr>
      <vt:lpstr>Приготовление  </vt:lpstr>
      <vt:lpstr>Презентация PowerPoint</vt:lpstr>
      <vt:lpstr>   Применение </vt:lpstr>
      <vt:lpstr> Спасибо за внимание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adillovva13@gmail.com</dc:creator>
  <cp:lastModifiedBy>adillovva13@gmail.com</cp:lastModifiedBy>
  <cp:revision>6</cp:revision>
  <dcterms:created xsi:type="dcterms:W3CDTF">2018-11-03T12:45:47Z</dcterms:created>
  <dcterms:modified xsi:type="dcterms:W3CDTF">2018-11-03T13:58:48Z</dcterms:modified>
</cp:coreProperties>
</file>