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2465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180860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9F5D76-9436-4601-A87A-65BE7207EFE7}" type="slidenum">
              <a:rPr lang="ru-KZ" smtClean="0"/>
              <a:t>‹#›</a:t>
            </a:fld>
            <a:endParaRPr lang="ru-KZ"/>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2093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14327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9F5D76-9436-4601-A87A-65BE7207EFE7}" type="slidenum">
              <a:rPr lang="ru-KZ" smtClean="0"/>
              <a:t>‹#›</a:t>
            </a:fld>
            <a:endParaRPr lang="ru-KZ"/>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1766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1173002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89385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62035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81842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E7B9432-81B3-4946-BAC0-CB0F8EF32DD4}" type="datetimeFigureOut">
              <a:rPr lang="ru-KZ" smtClean="0"/>
              <a:t>02.03.2020</a:t>
            </a:fld>
            <a:endParaRPr lang="ru-KZ"/>
          </a:p>
        </p:txBody>
      </p:sp>
      <p:sp>
        <p:nvSpPr>
          <p:cNvPr id="5" name="Footer Placeholder 4"/>
          <p:cNvSpPr>
            <a:spLocks noGrp="1"/>
          </p:cNvSpPr>
          <p:nvPr>
            <p:ph type="ftr" sz="quarter" idx="11"/>
          </p:nvPr>
        </p:nvSpPr>
        <p:spPr/>
        <p:txBody>
          <a:bodyPr/>
          <a:lstStyle/>
          <a:p>
            <a:endParaRPr lang="ru-K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01094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132218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E7B9432-81B3-4946-BAC0-CB0F8EF32DD4}" type="datetimeFigureOut">
              <a:rPr lang="ru-KZ" smtClean="0"/>
              <a:t>02.03.2020</a:t>
            </a:fld>
            <a:endParaRPr lang="ru-KZ"/>
          </a:p>
        </p:txBody>
      </p:sp>
      <p:sp>
        <p:nvSpPr>
          <p:cNvPr id="8" name="Footer Placeholder 7"/>
          <p:cNvSpPr>
            <a:spLocks noGrp="1"/>
          </p:cNvSpPr>
          <p:nvPr>
            <p:ph type="ftr" sz="quarter" idx="11"/>
          </p:nvPr>
        </p:nvSpPr>
        <p:spPr/>
        <p:txBody>
          <a:bodyPr/>
          <a:lstStyle/>
          <a:p>
            <a:endParaRPr lang="ru-KZ"/>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389708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E7B9432-81B3-4946-BAC0-CB0F8EF32DD4}" type="datetimeFigureOut">
              <a:rPr lang="ru-KZ" smtClean="0"/>
              <a:t>02.03.2020</a:t>
            </a:fld>
            <a:endParaRPr lang="ru-KZ"/>
          </a:p>
        </p:txBody>
      </p:sp>
      <p:sp>
        <p:nvSpPr>
          <p:cNvPr id="4" name="Footer Placeholder 3"/>
          <p:cNvSpPr>
            <a:spLocks noGrp="1"/>
          </p:cNvSpPr>
          <p:nvPr>
            <p:ph type="ftr" sz="quarter" idx="11"/>
          </p:nvPr>
        </p:nvSpPr>
        <p:spPr/>
        <p:txBody>
          <a:bodyPr/>
          <a:lstStyle/>
          <a:p>
            <a:endParaRPr lang="ru-KZ"/>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252452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B9432-81B3-4946-BAC0-CB0F8EF32DD4}" type="datetimeFigureOut">
              <a:rPr lang="ru-KZ" smtClean="0"/>
              <a:t>02.03.2020</a:t>
            </a:fld>
            <a:endParaRPr lang="ru-KZ"/>
          </a:p>
        </p:txBody>
      </p:sp>
      <p:sp>
        <p:nvSpPr>
          <p:cNvPr id="3" name="Footer Placeholder 2"/>
          <p:cNvSpPr>
            <a:spLocks noGrp="1"/>
          </p:cNvSpPr>
          <p:nvPr>
            <p:ph type="ftr" sz="quarter" idx="11"/>
          </p:nvPr>
        </p:nvSpPr>
        <p:spPr/>
        <p:txBody>
          <a:bodyPr/>
          <a:lstStyle/>
          <a:p>
            <a:endParaRPr lang="ru-KZ"/>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352474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111095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E7B9432-81B3-4946-BAC0-CB0F8EF32DD4}" type="datetimeFigureOut">
              <a:rPr lang="ru-KZ" smtClean="0"/>
              <a:t>02.03.2020</a:t>
            </a:fld>
            <a:endParaRPr lang="ru-KZ"/>
          </a:p>
        </p:txBody>
      </p:sp>
      <p:sp>
        <p:nvSpPr>
          <p:cNvPr id="6" name="Footer Placeholder 5"/>
          <p:cNvSpPr>
            <a:spLocks noGrp="1"/>
          </p:cNvSpPr>
          <p:nvPr>
            <p:ph type="ftr" sz="quarter" idx="11"/>
          </p:nvPr>
        </p:nvSpPr>
        <p:spPr/>
        <p:txBody>
          <a:bodyPr/>
          <a:lstStyle/>
          <a:p>
            <a:endParaRPr lang="ru-K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9F5D76-9436-4601-A87A-65BE7207EFE7}" type="slidenum">
              <a:rPr lang="ru-KZ" smtClean="0"/>
              <a:t>‹#›</a:t>
            </a:fld>
            <a:endParaRPr lang="ru-KZ"/>
          </a:p>
        </p:txBody>
      </p:sp>
    </p:spTree>
    <p:extLst>
      <p:ext uri="{BB962C8B-B14F-4D97-AF65-F5344CB8AC3E}">
        <p14:creationId xmlns:p14="http://schemas.microsoft.com/office/powerpoint/2010/main" val="394613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7B9432-81B3-4946-BAC0-CB0F8EF32DD4}" type="datetimeFigureOut">
              <a:rPr lang="ru-KZ" smtClean="0"/>
              <a:t>02.03.2020</a:t>
            </a:fld>
            <a:endParaRPr lang="ru-KZ"/>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KZ"/>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9F5D76-9436-4601-A87A-65BE7207EFE7}" type="slidenum">
              <a:rPr lang="ru-KZ" smtClean="0"/>
              <a:t>‹#›</a:t>
            </a:fld>
            <a:endParaRPr lang="ru-KZ"/>
          </a:p>
        </p:txBody>
      </p:sp>
    </p:spTree>
    <p:extLst>
      <p:ext uri="{BB962C8B-B14F-4D97-AF65-F5344CB8AC3E}">
        <p14:creationId xmlns:p14="http://schemas.microsoft.com/office/powerpoint/2010/main" val="1276706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5AE50-A182-4A79-83E2-1E33DDCDB0E3}"/>
              </a:ext>
            </a:extLst>
          </p:cNvPr>
          <p:cNvSpPr>
            <a:spLocks noGrp="1"/>
          </p:cNvSpPr>
          <p:nvPr>
            <p:ph type="title"/>
          </p:nvPr>
        </p:nvSpPr>
        <p:spPr>
          <a:xfrm>
            <a:off x="3563572" y="2061329"/>
            <a:ext cx="5325595" cy="1468800"/>
          </a:xfrm>
        </p:spPr>
        <p:txBody>
          <a:bodyPr/>
          <a:lstStyle/>
          <a:p>
            <a:r>
              <a:rPr lang="ru-RU" dirty="0"/>
              <a:t>Адилов </a:t>
            </a:r>
            <a:r>
              <a:rPr lang="ru-RU" dirty="0" err="1"/>
              <a:t>Абылайхан</a:t>
            </a:r>
            <a:br>
              <a:rPr lang="ru-RU" dirty="0"/>
            </a:br>
            <a:endParaRPr lang="ru-KZ" dirty="0"/>
          </a:p>
        </p:txBody>
      </p:sp>
      <p:sp>
        <p:nvSpPr>
          <p:cNvPr id="3" name="Текст 2">
            <a:extLst>
              <a:ext uri="{FF2B5EF4-FFF2-40B4-BE49-F238E27FC236}">
                <a16:creationId xmlns:a16="http://schemas.microsoft.com/office/drawing/2014/main" id="{8F2342DA-5393-4B7F-8ECD-627727E6688B}"/>
              </a:ext>
            </a:extLst>
          </p:cNvPr>
          <p:cNvSpPr>
            <a:spLocks noGrp="1"/>
          </p:cNvSpPr>
          <p:nvPr>
            <p:ph type="body" idx="1"/>
          </p:nvPr>
        </p:nvSpPr>
        <p:spPr>
          <a:xfrm>
            <a:off x="4077780" y="3567550"/>
            <a:ext cx="4036440" cy="860400"/>
          </a:xfrm>
        </p:spPr>
        <p:txBody>
          <a:bodyPr>
            <a:normAutofit/>
          </a:bodyPr>
          <a:lstStyle/>
          <a:p>
            <a:r>
              <a:rPr lang="ru-RU" sz="4800" dirty="0"/>
              <a:t>304-группа</a:t>
            </a:r>
            <a:endParaRPr lang="ru-KZ" sz="4800" dirty="0"/>
          </a:p>
        </p:txBody>
      </p:sp>
    </p:spTree>
    <p:extLst>
      <p:ext uri="{BB962C8B-B14F-4D97-AF65-F5344CB8AC3E}">
        <p14:creationId xmlns:p14="http://schemas.microsoft.com/office/powerpoint/2010/main" val="260506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22E59F-2443-4FCB-A1C1-7B79C48425A0}"/>
              </a:ext>
            </a:extLst>
          </p:cNvPr>
          <p:cNvSpPr>
            <a:spLocks noGrp="1"/>
          </p:cNvSpPr>
          <p:nvPr>
            <p:ph type="title"/>
          </p:nvPr>
        </p:nvSpPr>
        <p:spPr/>
        <p:txBody>
          <a:bodyPr/>
          <a:lstStyle/>
          <a:p>
            <a:endParaRPr lang="ru-KZ"/>
          </a:p>
        </p:txBody>
      </p:sp>
      <p:pic>
        <p:nvPicPr>
          <p:cNvPr id="4" name="Объект 3">
            <a:extLst>
              <a:ext uri="{FF2B5EF4-FFF2-40B4-BE49-F238E27FC236}">
                <a16:creationId xmlns:a16="http://schemas.microsoft.com/office/drawing/2014/main" id="{70716FB7-C9A5-440E-9AA7-C15263CA9AC7}"/>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804118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30208D-C7E7-4915-95B3-CC624707F5CC}"/>
              </a:ext>
            </a:extLst>
          </p:cNvPr>
          <p:cNvSpPr>
            <a:spLocks noGrp="1"/>
          </p:cNvSpPr>
          <p:nvPr>
            <p:ph type="title"/>
          </p:nvPr>
        </p:nvSpPr>
        <p:spPr>
          <a:xfrm>
            <a:off x="114925" y="430212"/>
            <a:ext cx="5981075" cy="566738"/>
          </a:xfrm>
          <a:noFill/>
          <a:ln>
            <a:noFill/>
          </a:ln>
          <a:effectLst>
            <a:outerShdw blurRad="50800" dist="50800" dir="5400000" sx="1000" sy="1000" algn="ctr" rotWithShape="0">
              <a:srgbClr val="000000">
                <a:alpha val="43137"/>
              </a:srgbClr>
            </a:outerShdw>
            <a:reflection stA="21000" dist="50800" dir="5400000" sy="-100000" algn="bl" rotWithShape="0"/>
          </a:effectLst>
        </p:spPr>
        <p:txBody>
          <a:bodyPr>
            <a:normAutofit fontScale="90000"/>
          </a:bodyPr>
          <a:lstStyle/>
          <a:p>
            <a:r>
              <a:rPr lang="ru-RU" sz="6700" dirty="0"/>
              <a:t>Японская </a:t>
            </a:r>
            <a:r>
              <a:rPr lang="ru-RU" sz="6600" dirty="0" err="1"/>
              <a:t>ку́хня</a:t>
            </a:r>
            <a:r>
              <a:rPr lang="ru-RU" sz="6600" dirty="0"/>
              <a:t> </a:t>
            </a:r>
            <a:endParaRPr lang="ru-KZ" sz="6600" dirty="0"/>
          </a:p>
        </p:txBody>
      </p:sp>
      <p:pic>
        <p:nvPicPr>
          <p:cNvPr id="9" name="Рисунок 8">
            <a:extLst>
              <a:ext uri="{FF2B5EF4-FFF2-40B4-BE49-F238E27FC236}">
                <a16:creationId xmlns:a16="http://schemas.microsoft.com/office/drawing/2014/main" id="{8E110A7B-EED8-4AED-94DB-17AF212165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339" r="18339"/>
          <a:stretch>
            <a:fillRect/>
          </a:stretch>
        </p:blipFill>
        <p:spPr>
          <a:xfrm>
            <a:off x="5981075" y="139485"/>
            <a:ext cx="6210925" cy="49444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Текст 6">
            <a:extLst>
              <a:ext uri="{FF2B5EF4-FFF2-40B4-BE49-F238E27FC236}">
                <a16:creationId xmlns:a16="http://schemas.microsoft.com/office/drawing/2014/main" id="{9304B5CA-D1E1-4858-8D20-74803600F5CE}"/>
              </a:ext>
            </a:extLst>
          </p:cNvPr>
          <p:cNvSpPr>
            <a:spLocks noGrp="1"/>
          </p:cNvSpPr>
          <p:nvPr>
            <p:ph type="body" sz="half" idx="2"/>
          </p:nvPr>
        </p:nvSpPr>
        <p:spPr>
          <a:xfrm>
            <a:off x="340963" y="1875295"/>
            <a:ext cx="5207430" cy="4249226"/>
          </a:xfrm>
        </p:spPr>
        <p:txBody>
          <a:bodyPr>
            <a:normAutofit/>
          </a:bodyPr>
          <a:lstStyle/>
          <a:p>
            <a:r>
              <a:rPr lang="ru-RU" sz="2000" dirty="0" err="1">
                <a:solidFill>
                  <a:srgbClr val="002060"/>
                </a:solidFill>
              </a:rPr>
              <a:t>Япо́нская</a:t>
            </a:r>
            <a:r>
              <a:rPr lang="ru-RU" sz="2000" dirty="0">
                <a:solidFill>
                  <a:srgbClr val="002060"/>
                </a:solidFill>
              </a:rPr>
              <a:t> </a:t>
            </a:r>
            <a:r>
              <a:rPr lang="ru-RU" sz="2000" dirty="0" err="1">
                <a:solidFill>
                  <a:srgbClr val="002060"/>
                </a:solidFill>
              </a:rPr>
              <a:t>ку́хня</a:t>
            </a:r>
            <a:r>
              <a:rPr lang="ru-RU" sz="2000" dirty="0">
                <a:solidFill>
                  <a:srgbClr val="002060"/>
                </a:solidFill>
              </a:rPr>
              <a:t> — национальная кухня японцев. Отличается предпочтением натуральных, минимально обработанных продуктов, широким применением морепродуктов, сезонностью, характерными блюдами, специфическими правилами оформления блюд, сервировкой, застольным этикетом. Блюда японской кухни, как правило, являются ключевой достопримечательностью для туристов из других стран.</a:t>
            </a:r>
            <a:endParaRPr lang="ru-KZ" sz="2000" dirty="0">
              <a:solidFill>
                <a:srgbClr val="002060"/>
              </a:solidFill>
            </a:endParaRPr>
          </a:p>
        </p:txBody>
      </p:sp>
    </p:spTree>
    <p:extLst>
      <p:ext uri="{BB962C8B-B14F-4D97-AF65-F5344CB8AC3E}">
        <p14:creationId xmlns:p14="http://schemas.microsoft.com/office/powerpoint/2010/main" val="1518911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0E3264B8-A965-46ED-8F2F-DF5A2A172C34}"/>
              </a:ext>
            </a:extLst>
          </p:cNvPr>
          <p:cNvPicPr>
            <a:picLocks noGrp="1" noChangeAspect="1"/>
          </p:cNvPicPr>
          <p:nvPr>
            <p:ph idx="1"/>
          </p:nvPr>
        </p:nvPicPr>
        <p:blipFill>
          <a:blip r:embed="rId2"/>
          <a:stretch>
            <a:fillRect/>
          </a:stretch>
        </p:blipFill>
        <p:spPr>
          <a:xfrm>
            <a:off x="5951349" y="0"/>
            <a:ext cx="6235485" cy="3429000"/>
          </a:xfrm>
          <a:prstGeom prst="rect">
            <a:avLst/>
          </a:prstGeom>
        </p:spPr>
      </p:pic>
      <p:sp>
        <p:nvSpPr>
          <p:cNvPr id="4" name="Текст 3">
            <a:extLst>
              <a:ext uri="{FF2B5EF4-FFF2-40B4-BE49-F238E27FC236}">
                <a16:creationId xmlns:a16="http://schemas.microsoft.com/office/drawing/2014/main" id="{4B7292E0-0313-41BC-B7AE-41F7B857E199}"/>
              </a:ext>
            </a:extLst>
          </p:cNvPr>
          <p:cNvSpPr>
            <a:spLocks noGrp="1"/>
          </p:cNvSpPr>
          <p:nvPr>
            <p:ph type="body" sz="half" idx="2"/>
          </p:nvPr>
        </p:nvSpPr>
        <p:spPr>
          <a:xfrm>
            <a:off x="805912" y="321589"/>
            <a:ext cx="4730561" cy="6214821"/>
          </a:xfrm>
        </p:spPr>
        <p:txBody>
          <a:bodyPr>
            <a:normAutofit/>
          </a:bodyPr>
          <a:lstStyle/>
          <a:p>
            <a:r>
              <a:rPr lang="ru-RU" sz="2400" dirty="0">
                <a:solidFill>
                  <a:srgbClr val="002060"/>
                </a:solidFill>
              </a:rPr>
              <a:t>Классический формат неформального приёма пищи — рис, суп и несколько гарниров: рыба (обычно жареная на гриле или варёная), соления и овощи. Все эти блюда подаются в небольших мисках, откуда их едят палочками. Наиболее популярные приправы — соевый соус и васаби. Из напитков в Японии предпочитают зелёный чай, пиво и саке.</a:t>
            </a:r>
            <a:endParaRPr lang="ru-KZ" sz="2400" dirty="0">
              <a:solidFill>
                <a:srgbClr val="002060"/>
              </a:solidFill>
            </a:endParaRPr>
          </a:p>
        </p:txBody>
      </p:sp>
      <p:pic>
        <p:nvPicPr>
          <p:cNvPr id="6" name="Рисунок 5">
            <a:extLst>
              <a:ext uri="{FF2B5EF4-FFF2-40B4-BE49-F238E27FC236}">
                <a16:creationId xmlns:a16="http://schemas.microsoft.com/office/drawing/2014/main" id="{DF6152B3-EEB0-4808-AB0E-62B68A9B5B15}"/>
              </a:ext>
            </a:extLst>
          </p:cNvPr>
          <p:cNvPicPr>
            <a:picLocks noChangeAspect="1"/>
          </p:cNvPicPr>
          <p:nvPr/>
        </p:nvPicPr>
        <p:blipFill>
          <a:blip r:embed="rId3"/>
          <a:stretch>
            <a:fillRect/>
          </a:stretch>
        </p:blipFill>
        <p:spPr>
          <a:xfrm>
            <a:off x="5951349" y="3429000"/>
            <a:ext cx="6235485" cy="3428999"/>
          </a:xfrm>
          <a:prstGeom prst="rect">
            <a:avLst/>
          </a:prstGeom>
        </p:spPr>
      </p:pic>
    </p:spTree>
    <p:extLst>
      <p:ext uri="{BB962C8B-B14F-4D97-AF65-F5344CB8AC3E}">
        <p14:creationId xmlns:p14="http://schemas.microsoft.com/office/powerpoint/2010/main" val="348748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868033-FCE5-4637-8319-BECE8C671483}"/>
              </a:ext>
            </a:extLst>
          </p:cNvPr>
          <p:cNvSpPr>
            <a:spLocks noGrp="1"/>
          </p:cNvSpPr>
          <p:nvPr>
            <p:ph type="title"/>
          </p:nvPr>
        </p:nvSpPr>
        <p:spPr>
          <a:xfrm>
            <a:off x="3280313" y="608612"/>
            <a:ext cx="8911687" cy="1280890"/>
          </a:xfrm>
        </p:spPr>
        <p:txBody>
          <a:bodyPr/>
          <a:lstStyle/>
          <a:p>
            <a:r>
              <a:rPr lang="ru-RU" dirty="0"/>
              <a:t>Приготовление пищи</a:t>
            </a:r>
            <a:endParaRPr lang="ru-KZ" dirty="0"/>
          </a:p>
        </p:txBody>
      </p:sp>
      <p:sp>
        <p:nvSpPr>
          <p:cNvPr id="3" name="Объект 2">
            <a:extLst>
              <a:ext uri="{FF2B5EF4-FFF2-40B4-BE49-F238E27FC236}">
                <a16:creationId xmlns:a16="http://schemas.microsoft.com/office/drawing/2014/main" id="{7F76C16E-84C0-42F9-B474-26CD9F29480D}"/>
              </a:ext>
            </a:extLst>
          </p:cNvPr>
          <p:cNvSpPr>
            <a:spLocks noGrp="1"/>
          </p:cNvSpPr>
          <p:nvPr>
            <p:ph idx="1"/>
          </p:nvPr>
        </p:nvSpPr>
        <p:spPr>
          <a:xfrm>
            <a:off x="821410" y="1580827"/>
            <a:ext cx="10683202" cy="5083443"/>
          </a:xfrm>
        </p:spPr>
        <p:txBody>
          <a:bodyPr>
            <a:normAutofit/>
          </a:bodyPr>
          <a:lstStyle/>
          <a:p>
            <a:r>
              <a:rPr lang="ru-RU" sz="2000" dirty="0">
                <a:solidFill>
                  <a:srgbClr val="002060"/>
                </a:solidFill>
              </a:rPr>
              <a:t>Японские блюда готовятся в особых сковородах, горшках </a:t>
            </a:r>
            <a:r>
              <a:rPr lang="ru-RU" sz="2000" dirty="0" err="1">
                <a:solidFill>
                  <a:srgbClr val="002060"/>
                </a:solidFill>
              </a:rPr>
              <a:t>донабэ</a:t>
            </a:r>
            <a:r>
              <a:rPr lang="ru-RU" sz="2000" dirty="0">
                <a:solidFill>
                  <a:srgbClr val="002060"/>
                </a:solidFill>
              </a:rPr>
              <a:t> и </a:t>
            </a:r>
            <a:r>
              <a:rPr lang="ru-RU" sz="2000" dirty="0" err="1">
                <a:solidFill>
                  <a:srgbClr val="002060"/>
                </a:solidFill>
              </a:rPr>
              <a:t>агэмоно</a:t>
            </a:r>
            <a:r>
              <a:rPr lang="ru-RU" sz="2000" dirty="0">
                <a:solidFill>
                  <a:srgbClr val="002060"/>
                </a:solidFill>
              </a:rPr>
              <a:t> </a:t>
            </a:r>
            <a:r>
              <a:rPr lang="ru-RU" sz="2000" dirty="0" err="1">
                <a:solidFill>
                  <a:srgbClr val="002060"/>
                </a:solidFill>
              </a:rPr>
              <a:t>набэ</a:t>
            </a:r>
            <a:r>
              <a:rPr lang="ru-RU" sz="2000" dirty="0">
                <a:solidFill>
                  <a:srgbClr val="002060"/>
                </a:solidFill>
              </a:rPr>
              <a:t>. Характерной особенностью является то, что некоторые виды кухонной посуды используются для приготовления только одного или двух блюд — например, прямоугольная сковорода для свёртывания традиционного омлета, или сковорода с выемками для традиционных пончиков с осьминогом </a:t>
            </a:r>
            <a:r>
              <a:rPr lang="ru-RU" sz="2000" dirty="0" err="1">
                <a:solidFill>
                  <a:srgbClr val="002060"/>
                </a:solidFill>
              </a:rPr>
              <a:t>такояки</a:t>
            </a:r>
            <a:r>
              <a:rPr lang="ru-RU" sz="2000" dirty="0">
                <a:solidFill>
                  <a:srgbClr val="002060"/>
                </a:solidFill>
              </a:rPr>
              <a:t> и </a:t>
            </a:r>
            <a:r>
              <a:rPr lang="ru-RU" sz="2000" dirty="0" err="1">
                <a:solidFill>
                  <a:srgbClr val="002060"/>
                </a:solidFill>
              </a:rPr>
              <a:t>акасияки</a:t>
            </a:r>
            <a:r>
              <a:rPr lang="ru-RU" sz="2000" dirty="0">
                <a:solidFill>
                  <a:srgbClr val="002060"/>
                </a:solidFill>
              </a:rPr>
              <a:t>. Блюда, приготовленные во фритюре, подают на подносе под названием </a:t>
            </a:r>
            <a:r>
              <a:rPr lang="ru-RU" sz="2000" dirty="0" err="1">
                <a:solidFill>
                  <a:srgbClr val="002060"/>
                </a:solidFill>
              </a:rPr>
              <a:t>абура</a:t>
            </a:r>
            <a:r>
              <a:rPr lang="ru-RU" sz="2000" dirty="0">
                <a:solidFill>
                  <a:srgbClr val="002060"/>
                </a:solidFill>
              </a:rPr>
              <a:t> </a:t>
            </a:r>
            <a:r>
              <a:rPr lang="ru-RU" sz="2000" dirty="0" err="1">
                <a:solidFill>
                  <a:srgbClr val="002060"/>
                </a:solidFill>
              </a:rPr>
              <a:t>кири</a:t>
            </a:r>
            <a:r>
              <a:rPr lang="ru-RU" sz="2000" dirty="0">
                <a:solidFill>
                  <a:srgbClr val="002060"/>
                </a:solidFill>
              </a:rPr>
              <a:t>. Для приготовления пищи также используют европейскую и более экзотическую утварь (в частности, </a:t>
            </a:r>
            <a:r>
              <a:rPr lang="ru-RU" sz="2000" dirty="0" err="1">
                <a:solidFill>
                  <a:srgbClr val="002060"/>
                </a:solidFill>
              </a:rPr>
              <a:t>таджин</a:t>
            </a:r>
            <a:r>
              <a:rPr lang="ru-RU" sz="2000" dirty="0">
                <a:solidFill>
                  <a:srgbClr val="002060"/>
                </a:solidFill>
              </a:rPr>
              <a:t>[1]). Для манипуляции ингредиентами во время готовки используются особые кулинарные палочки, примерно в полтора раза длиннее обычных и часто с металлическими концами — при приготовлении блюд во фритюре горячее масло портит деревянные и пластиковые палочки.</a:t>
            </a:r>
            <a:endParaRPr lang="ru-KZ" sz="2000" dirty="0">
              <a:solidFill>
                <a:srgbClr val="002060"/>
              </a:solidFill>
            </a:endParaRPr>
          </a:p>
        </p:txBody>
      </p:sp>
    </p:spTree>
    <p:extLst>
      <p:ext uri="{BB962C8B-B14F-4D97-AF65-F5344CB8AC3E}">
        <p14:creationId xmlns:p14="http://schemas.microsoft.com/office/powerpoint/2010/main" val="351900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D8923-651F-4544-89E8-6CDE1E7CA48A}"/>
              </a:ext>
            </a:extLst>
          </p:cNvPr>
          <p:cNvSpPr>
            <a:spLocks noGrp="1"/>
          </p:cNvSpPr>
          <p:nvPr>
            <p:ph type="title"/>
          </p:nvPr>
        </p:nvSpPr>
        <p:spPr>
          <a:xfrm>
            <a:off x="3693051" y="224726"/>
            <a:ext cx="4176785" cy="974487"/>
          </a:xfrm>
        </p:spPr>
        <p:txBody>
          <a:bodyPr>
            <a:noAutofit/>
          </a:bodyPr>
          <a:lstStyle/>
          <a:p>
            <a:r>
              <a:rPr lang="ru-RU" sz="4400" dirty="0"/>
              <a:t>СЕРВИРОВКА</a:t>
            </a:r>
            <a:endParaRPr lang="ru-KZ" sz="4400" dirty="0"/>
          </a:p>
        </p:txBody>
      </p:sp>
      <p:sp>
        <p:nvSpPr>
          <p:cNvPr id="3" name="Объект 2">
            <a:extLst>
              <a:ext uri="{FF2B5EF4-FFF2-40B4-BE49-F238E27FC236}">
                <a16:creationId xmlns:a16="http://schemas.microsoft.com/office/drawing/2014/main" id="{071B0B70-D245-406A-A814-4C924EDB2A71}"/>
              </a:ext>
            </a:extLst>
          </p:cNvPr>
          <p:cNvSpPr>
            <a:spLocks noGrp="1"/>
          </p:cNvSpPr>
          <p:nvPr>
            <p:ph idx="1"/>
          </p:nvPr>
        </p:nvSpPr>
        <p:spPr>
          <a:xfrm>
            <a:off x="339439" y="1179162"/>
            <a:ext cx="11210144" cy="5454112"/>
          </a:xfrm>
        </p:spPr>
        <p:txBody>
          <a:bodyPr>
            <a:normAutofit/>
          </a:bodyPr>
          <a:lstStyle/>
          <a:p>
            <a:r>
              <a:rPr lang="ru-RU" dirty="0"/>
              <a:t>Посуда для японской кухни очень разнообразна, общей её чертой является стремление к изящности, эстетичному виду. Для тарелок, чаш, соусников придаётся особое значение удобству удержания посуды в одной руке, так как, в силу японского застольного этикета, эту посуду при еде принято держать в руках. Форма и расцветка японской посуды может быть самой разнообразной. Тарелки и соусники могут быть круглые, овальные, прямоугольные, ромбические, более сложных форм, имитирующих различные предметы, например, в форме лодки или листа дерева.</a:t>
            </a:r>
          </a:p>
          <a:p>
            <a:endParaRPr lang="ru-RU" dirty="0"/>
          </a:p>
          <a:p>
            <a:r>
              <a:rPr lang="ru-RU" dirty="0"/>
              <a:t>Для японской посуды не существует понятия «столового сервиза», то есть специально подобранного полного набора однотипной посуды на определённое число персон; посуда может быть самой разной по форме, размерам и расцветке, её разнообразие является одним из элементов, формирующих характерный внешний вид японского стола. Тем не менее, выпускаются наборы столовых предметов, например, наборы для суши, состоящие из тарелки и соусника, выполненных в одном стиле, или набор пиал с чайником или без такового. Можно встретить в продаже и «японский столовый сервиз», но это уже — смесь японской посуды с европейскими традициями, для самой Японии нехарактерная.</a:t>
            </a:r>
            <a:endParaRPr lang="ru-KZ" dirty="0"/>
          </a:p>
        </p:txBody>
      </p:sp>
    </p:spTree>
    <p:extLst>
      <p:ext uri="{BB962C8B-B14F-4D97-AF65-F5344CB8AC3E}">
        <p14:creationId xmlns:p14="http://schemas.microsoft.com/office/powerpoint/2010/main" val="3239477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5A38C-47DF-4075-B440-E933D42C0D54}"/>
              </a:ext>
            </a:extLst>
          </p:cNvPr>
          <p:cNvSpPr>
            <a:spLocks noGrp="1"/>
          </p:cNvSpPr>
          <p:nvPr>
            <p:ph type="title"/>
          </p:nvPr>
        </p:nvSpPr>
        <p:spPr>
          <a:xfrm>
            <a:off x="4088211" y="594129"/>
            <a:ext cx="4032727" cy="1280890"/>
          </a:xfrm>
        </p:spPr>
        <p:txBody>
          <a:bodyPr/>
          <a:lstStyle/>
          <a:p>
            <a:r>
              <a:rPr lang="ru-RU" dirty="0"/>
              <a:t>ПОДСТАВКИ</a:t>
            </a:r>
            <a:endParaRPr lang="ru-KZ" dirty="0"/>
          </a:p>
        </p:txBody>
      </p:sp>
      <p:sp>
        <p:nvSpPr>
          <p:cNvPr id="3" name="Объект 2">
            <a:extLst>
              <a:ext uri="{FF2B5EF4-FFF2-40B4-BE49-F238E27FC236}">
                <a16:creationId xmlns:a16="http://schemas.microsoft.com/office/drawing/2014/main" id="{61EE6233-5DB7-47E1-8EDE-E03B4D4FA286}"/>
              </a:ext>
            </a:extLst>
          </p:cNvPr>
          <p:cNvSpPr>
            <a:spLocks noGrp="1"/>
          </p:cNvSpPr>
          <p:nvPr>
            <p:ph idx="1"/>
          </p:nvPr>
        </p:nvSpPr>
        <p:spPr>
          <a:xfrm>
            <a:off x="824459" y="2163580"/>
            <a:ext cx="10800074" cy="4387121"/>
          </a:xfrm>
        </p:spPr>
        <p:txBody>
          <a:bodyPr>
            <a:noAutofit/>
          </a:bodyPr>
          <a:lstStyle/>
          <a:p>
            <a:r>
              <a:rPr lang="ru-RU" sz="2800" dirty="0">
                <a:solidFill>
                  <a:srgbClr val="002060"/>
                </a:solidFill>
              </a:rPr>
              <a:t>Подставки под </a:t>
            </a:r>
            <a:r>
              <a:rPr lang="ru-RU" sz="2800" dirty="0" err="1">
                <a:solidFill>
                  <a:srgbClr val="002060"/>
                </a:solidFill>
              </a:rPr>
              <a:t>осибори</a:t>
            </a:r>
            <a:r>
              <a:rPr lang="ru-RU" sz="2800" dirty="0">
                <a:solidFill>
                  <a:srgbClr val="002060"/>
                </a:solidFill>
              </a:rPr>
              <a:t>, а также </a:t>
            </a:r>
            <a:r>
              <a:rPr lang="ru-RU" sz="2800" dirty="0" err="1">
                <a:solidFill>
                  <a:srgbClr val="002060"/>
                </a:solidFill>
              </a:rPr>
              <a:t>хасиоки</a:t>
            </a:r>
            <a:r>
              <a:rPr lang="ru-RU" sz="2800" dirty="0">
                <a:solidFill>
                  <a:srgbClr val="002060"/>
                </a:solidFill>
              </a:rPr>
              <a:t> (</a:t>
            </a:r>
            <a:r>
              <a:rPr lang="ja-JP" altLang="en-US" sz="2800" dirty="0">
                <a:solidFill>
                  <a:srgbClr val="002060"/>
                </a:solidFill>
              </a:rPr>
              <a:t>箸置き</a:t>
            </a:r>
            <a:r>
              <a:rPr lang="en-US" altLang="ja-JP" sz="2800" dirty="0">
                <a:solidFill>
                  <a:srgbClr val="002060"/>
                </a:solidFill>
              </a:rPr>
              <a:t>) — </a:t>
            </a:r>
            <a:r>
              <a:rPr lang="ru-RU" sz="2800" dirty="0">
                <a:solidFill>
                  <a:srgbClr val="002060"/>
                </a:solidFill>
              </a:rPr>
              <a:t>подставки под палочки для еды.</a:t>
            </a:r>
          </a:p>
          <a:p>
            <a:r>
              <a:rPr lang="ru-RU" sz="2800" dirty="0">
                <a:solidFill>
                  <a:srgbClr val="002060"/>
                </a:solidFill>
              </a:rPr>
              <a:t>В качестве традиционных материалов для посуды используются фарфор, керамика, дерево (часто покрытое </a:t>
            </a:r>
            <a:r>
              <a:rPr lang="ru-RU" sz="2800" dirty="0" err="1">
                <a:solidFill>
                  <a:srgbClr val="002060"/>
                </a:solidFill>
              </a:rPr>
              <a:t>высокостойким</a:t>
            </a:r>
            <a:r>
              <a:rPr lang="ru-RU" sz="2800" dirty="0">
                <a:solidFill>
                  <a:srgbClr val="002060"/>
                </a:solidFill>
              </a:rPr>
              <a:t> лаком, предохраняющим от </a:t>
            </a:r>
            <a:r>
              <a:rPr lang="ru-RU" sz="2800" dirty="0" err="1">
                <a:solidFill>
                  <a:srgbClr val="002060"/>
                </a:solidFill>
              </a:rPr>
              <a:t>рассыхания</a:t>
            </a:r>
            <a:r>
              <a:rPr lang="ru-RU" sz="2800" dirty="0">
                <a:solidFill>
                  <a:srgbClr val="002060"/>
                </a:solidFill>
              </a:rPr>
              <a:t> и растрескивания). В последние десятилетия стала также широко использоваться пластмассовая посуда, в особенности для контейнеров под </a:t>
            </a:r>
            <a:r>
              <a:rPr lang="ru-RU" sz="2800" dirty="0" err="1">
                <a:solidFill>
                  <a:srgbClr val="002060"/>
                </a:solidFill>
              </a:rPr>
              <a:t>бэнто</a:t>
            </a:r>
            <a:r>
              <a:rPr lang="ru-RU" sz="2800" dirty="0">
                <a:solidFill>
                  <a:srgbClr val="002060"/>
                </a:solidFill>
              </a:rPr>
              <a:t>.</a:t>
            </a:r>
            <a:endParaRPr lang="ru-KZ" sz="2800" dirty="0">
              <a:solidFill>
                <a:srgbClr val="002060"/>
              </a:solidFill>
            </a:endParaRPr>
          </a:p>
          <a:p>
            <a:endParaRPr lang="ru-KZ" sz="2800" dirty="0"/>
          </a:p>
        </p:txBody>
      </p:sp>
    </p:spTree>
    <p:extLst>
      <p:ext uri="{BB962C8B-B14F-4D97-AF65-F5344CB8AC3E}">
        <p14:creationId xmlns:p14="http://schemas.microsoft.com/office/powerpoint/2010/main" val="2723392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E9904-08E0-4C59-834E-E712A0CF9EAC}"/>
              </a:ext>
            </a:extLst>
          </p:cNvPr>
          <p:cNvSpPr>
            <a:spLocks noGrp="1"/>
          </p:cNvSpPr>
          <p:nvPr>
            <p:ph type="title"/>
          </p:nvPr>
        </p:nvSpPr>
        <p:spPr>
          <a:xfrm>
            <a:off x="3644546" y="384268"/>
            <a:ext cx="8911687" cy="1280890"/>
          </a:xfrm>
        </p:spPr>
        <p:txBody>
          <a:bodyPr/>
          <a:lstStyle/>
          <a:p>
            <a:r>
              <a:rPr lang="ru-RU" dirty="0"/>
              <a:t>ЯПОНСКИЕ БЛЮДА</a:t>
            </a:r>
            <a:endParaRPr lang="ru-KZ" dirty="0"/>
          </a:p>
        </p:txBody>
      </p:sp>
      <p:pic>
        <p:nvPicPr>
          <p:cNvPr id="4" name="Объект 3">
            <a:extLst>
              <a:ext uri="{FF2B5EF4-FFF2-40B4-BE49-F238E27FC236}">
                <a16:creationId xmlns:a16="http://schemas.microsoft.com/office/drawing/2014/main" id="{10DE3AA0-E2AF-451E-B42B-305C64ECA525}"/>
              </a:ext>
            </a:extLst>
          </p:cNvPr>
          <p:cNvPicPr>
            <a:picLocks noGrp="1" noChangeAspect="1"/>
          </p:cNvPicPr>
          <p:nvPr>
            <p:ph idx="4294967295"/>
          </p:nvPr>
        </p:nvPicPr>
        <p:blipFill>
          <a:blip r:embed="rId2"/>
          <a:stretch>
            <a:fillRect/>
          </a:stretch>
        </p:blipFill>
        <p:spPr>
          <a:xfrm>
            <a:off x="1160645" y="1445109"/>
            <a:ext cx="3671888" cy="2460625"/>
          </a:xfrm>
          <a:prstGeom prst="rect">
            <a:avLst/>
          </a:prstGeom>
          <a:ln>
            <a:noFill/>
          </a:ln>
          <a:effectLst>
            <a:softEdge rad="112500"/>
          </a:effectLst>
        </p:spPr>
      </p:pic>
      <p:sp>
        <p:nvSpPr>
          <p:cNvPr id="6" name="TextBox 5">
            <a:extLst>
              <a:ext uri="{FF2B5EF4-FFF2-40B4-BE49-F238E27FC236}">
                <a16:creationId xmlns:a16="http://schemas.microsoft.com/office/drawing/2014/main" id="{663E8732-83A2-4F1E-93BA-A5A1680226DC}"/>
              </a:ext>
            </a:extLst>
          </p:cNvPr>
          <p:cNvSpPr txBox="1"/>
          <p:nvPr/>
        </p:nvSpPr>
        <p:spPr>
          <a:xfrm>
            <a:off x="2164634" y="3944006"/>
            <a:ext cx="1663909" cy="369332"/>
          </a:xfrm>
          <a:prstGeom prst="rect">
            <a:avLst/>
          </a:prstGeom>
          <a:noFill/>
        </p:spPr>
        <p:txBody>
          <a:bodyPr wrap="square" rtlCol="0">
            <a:spAutoFit/>
          </a:bodyPr>
          <a:lstStyle/>
          <a:p>
            <a:r>
              <a:rPr lang="ru-RU" dirty="0"/>
              <a:t>ЯКИТОРИ</a:t>
            </a:r>
            <a:endParaRPr lang="ru-KZ" dirty="0"/>
          </a:p>
        </p:txBody>
      </p:sp>
      <p:pic>
        <p:nvPicPr>
          <p:cNvPr id="7" name="Рисунок 6">
            <a:extLst>
              <a:ext uri="{FF2B5EF4-FFF2-40B4-BE49-F238E27FC236}">
                <a16:creationId xmlns:a16="http://schemas.microsoft.com/office/drawing/2014/main" id="{7572B4C4-B53E-467D-9657-D8FC56AB2120}"/>
              </a:ext>
            </a:extLst>
          </p:cNvPr>
          <p:cNvPicPr>
            <a:picLocks noChangeAspect="1"/>
          </p:cNvPicPr>
          <p:nvPr/>
        </p:nvPicPr>
        <p:blipFill>
          <a:blip r:embed="rId3"/>
          <a:stretch>
            <a:fillRect/>
          </a:stretch>
        </p:blipFill>
        <p:spPr>
          <a:xfrm>
            <a:off x="7316434" y="1486674"/>
            <a:ext cx="3889323" cy="2390644"/>
          </a:xfrm>
          <a:prstGeom prst="rect">
            <a:avLst/>
          </a:prstGeom>
          <a:ln>
            <a:noFill/>
          </a:ln>
          <a:effectLst>
            <a:softEdge rad="112500"/>
          </a:effectLst>
        </p:spPr>
      </p:pic>
      <p:sp>
        <p:nvSpPr>
          <p:cNvPr id="8" name="TextBox 7">
            <a:extLst>
              <a:ext uri="{FF2B5EF4-FFF2-40B4-BE49-F238E27FC236}">
                <a16:creationId xmlns:a16="http://schemas.microsoft.com/office/drawing/2014/main" id="{AE67BAA5-2874-43AA-B884-B3DCB793100A}"/>
              </a:ext>
            </a:extLst>
          </p:cNvPr>
          <p:cNvSpPr txBox="1"/>
          <p:nvPr/>
        </p:nvSpPr>
        <p:spPr>
          <a:xfrm>
            <a:off x="8025087" y="3789106"/>
            <a:ext cx="2743200" cy="646331"/>
          </a:xfrm>
          <a:prstGeom prst="rect">
            <a:avLst/>
          </a:prstGeom>
          <a:noFill/>
        </p:spPr>
        <p:txBody>
          <a:bodyPr wrap="square" rtlCol="0">
            <a:spAutoFit/>
          </a:bodyPr>
          <a:lstStyle/>
          <a:p>
            <a:r>
              <a:rPr lang="ru-RU" dirty="0" err="1"/>
              <a:t>Окономияки</a:t>
            </a:r>
            <a:r>
              <a:rPr lang="ru-RU" dirty="0"/>
              <a:t> в хиросимском стиле</a:t>
            </a:r>
            <a:endParaRPr lang="ru-KZ" dirty="0"/>
          </a:p>
        </p:txBody>
      </p:sp>
      <p:pic>
        <p:nvPicPr>
          <p:cNvPr id="9" name="Рисунок 8">
            <a:extLst>
              <a:ext uri="{FF2B5EF4-FFF2-40B4-BE49-F238E27FC236}">
                <a16:creationId xmlns:a16="http://schemas.microsoft.com/office/drawing/2014/main" id="{04819781-9325-42F3-81CB-67F8890C718B}"/>
              </a:ext>
            </a:extLst>
          </p:cNvPr>
          <p:cNvPicPr>
            <a:picLocks noChangeAspect="1"/>
          </p:cNvPicPr>
          <p:nvPr/>
        </p:nvPicPr>
        <p:blipFill>
          <a:blip r:embed="rId4"/>
          <a:stretch>
            <a:fillRect/>
          </a:stretch>
        </p:blipFill>
        <p:spPr>
          <a:xfrm>
            <a:off x="4155875" y="4128672"/>
            <a:ext cx="3671888" cy="2345060"/>
          </a:xfrm>
          <a:prstGeom prst="rect">
            <a:avLst/>
          </a:prstGeom>
        </p:spPr>
      </p:pic>
      <p:sp>
        <p:nvSpPr>
          <p:cNvPr id="10" name="TextBox 9">
            <a:extLst>
              <a:ext uri="{FF2B5EF4-FFF2-40B4-BE49-F238E27FC236}">
                <a16:creationId xmlns:a16="http://schemas.microsoft.com/office/drawing/2014/main" id="{FEC5D3DC-F27C-47D6-ACA9-0B62A2522A6C}"/>
              </a:ext>
            </a:extLst>
          </p:cNvPr>
          <p:cNvSpPr txBox="1"/>
          <p:nvPr/>
        </p:nvSpPr>
        <p:spPr>
          <a:xfrm>
            <a:off x="5329012" y="3759340"/>
            <a:ext cx="1888760" cy="369332"/>
          </a:xfrm>
          <a:prstGeom prst="rect">
            <a:avLst/>
          </a:prstGeom>
          <a:noFill/>
        </p:spPr>
        <p:txBody>
          <a:bodyPr wrap="square" rtlCol="0">
            <a:spAutoFit/>
          </a:bodyPr>
          <a:lstStyle/>
          <a:p>
            <a:r>
              <a:rPr lang="ru-RU" dirty="0"/>
              <a:t>КАЦУДОН</a:t>
            </a:r>
            <a:endParaRPr lang="ru-KZ" dirty="0"/>
          </a:p>
        </p:txBody>
      </p:sp>
    </p:spTree>
    <p:extLst>
      <p:ext uri="{BB962C8B-B14F-4D97-AF65-F5344CB8AC3E}">
        <p14:creationId xmlns:p14="http://schemas.microsoft.com/office/powerpoint/2010/main" val="438964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6AFD48-6BA2-44E2-8F35-1554A03506DB}"/>
              </a:ext>
            </a:extLst>
          </p:cNvPr>
          <p:cNvSpPr>
            <a:spLocks noGrp="1"/>
          </p:cNvSpPr>
          <p:nvPr>
            <p:ph type="title"/>
          </p:nvPr>
        </p:nvSpPr>
        <p:spPr>
          <a:xfrm>
            <a:off x="3747168" y="339297"/>
            <a:ext cx="4992097" cy="904887"/>
          </a:xfrm>
        </p:spPr>
        <p:txBody>
          <a:bodyPr/>
          <a:lstStyle/>
          <a:p>
            <a:r>
              <a:rPr lang="ru-RU" dirty="0"/>
              <a:t>ЭТИКЕТ ЗАСТОЛЬЯ</a:t>
            </a:r>
            <a:endParaRPr lang="ru-KZ" dirty="0"/>
          </a:p>
        </p:txBody>
      </p:sp>
      <p:sp>
        <p:nvSpPr>
          <p:cNvPr id="3" name="Объект 2">
            <a:extLst>
              <a:ext uri="{FF2B5EF4-FFF2-40B4-BE49-F238E27FC236}">
                <a16:creationId xmlns:a16="http://schemas.microsoft.com/office/drawing/2014/main" id="{6169D855-3FC6-47C3-9C1A-A154B743DD17}"/>
              </a:ext>
            </a:extLst>
          </p:cNvPr>
          <p:cNvSpPr>
            <a:spLocks noGrp="1"/>
          </p:cNvSpPr>
          <p:nvPr>
            <p:ph idx="1"/>
          </p:nvPr>
        </p:nvSpPr>
        <p:spPr>
          <a:xfrm>
            <a:off x="389744" y="1244184"/>
            <a:ext cx="11512446" cy="5274519"/>
          </a:xfrm>
        </p:spPr>
        <p:txBody>
          <a:bodyPr>
            <a:normAutofit fontScale="85000" lnSpcReduction="20000"/>
          </a:bodyPr>
          <a:lstStyle/>
          <a:p>
            <a:r>
              <a:rPr lang="ru-RU" dirty="0">
                <a:solidFill>
                  <a:srgbClr val="002060"/>
                </a:solidFill>
              </a:rPr>
              <a:t>Перед тем, как приступить к трапезе, произносится </a:t>
            </a:r>
            <a:r>
              <a:rPr lang="ru-RU" dirty="0" err="1">
                <a:solidFill>
                  <a:srgbClr val="002060"/>
                </a:solidFill>
              </a:rPr>
              <a:t>итадакимасу</a:t>
            </a:r>
            <a:r>
              <a:rPr lang="ru-RU" dirty="0">
                <a:solidFill>
                  <a:srgbClr val="002060"/>
                </a:solidFill>
              </a:rPr>
              <a:t> (яп. </a:t>
            </a:r>
            <a:r>
              <a:rPr lang="ja-JP" altLang="en-US" dirty="0">
                <a:solidFill>
                  <a:srgbClr val="002060"/>
                </a:solidFill>
              </a:rPr>
              <a:t>いただきます</a:t>
            </a:r>
            <a:r>
              <a:rPr lang="en-US" altLang="ja-JP" dirty="0">
                <a:solidFill>
                  <a:srgbClr val="002060"/>
                </a:solidFill>
              </a:rPr>
              <a:t>, «</a:t>
            </a:r>
            <a:r>
              <a:rPr lang="ru-RU" dirty="0">
                <a:solidFill>
                  <a:srgbClr val="002060"/>
                </a:solidFill>
              </a:rPr>
              <a:t>принимаю с благодарностью») — выражение признательности хозяину дома либо богам за еду, в употреблении соответствует русскому «приятного аппетита».</a:t>
            </a:r>
          </a:p>
          <a:p>
            <a:r>
              <a:rPr lang="ru-RU" dirty="0">
                <a:solidFill>
                  <a:srgbClr val="002060"/>
                </a:solidFill>
              </a:rPr>
              <a:t>Перед едой обычно подаётся влажное, иногда горячее после стерилизации, полотенце </a:t>
            </a:r>
            <a:r>
              <a:rPr lang="ru-RU" dirty="0" err="1">
                <a:solidFill>
                  <a:srgbClr val="002060"/>
                </a:solidFill>
              </a:rPr>
              <a:t>осибори</a:t>
            </a:r>
            <a:r>
              <a:rPr lang="ru-RU" dirty="0">
                <a:solidFill>
                  <a:srgbClr val="002060"/>
                </a:solidFill>
              </a:rPr>
              <a:t> (яп. </a:t>
            </a:r>
            <a:r>
              <a:rPr lang="ja-JP" altLang="en-US" dirty="0">
                <a:solidFill>
                  <a:srgbClr val="002060"/>
                </a:solidFill>
              </a:rPr>
              <a:t>お絞り</a:t>
            </a:r>
            <a:r>
              <a:rPr lang="en-US" altLang="ja-JP" dirty="0">
                <a:solidFill>
                  <a:srgbClr val="002060"/>
                </a:solidFill>
              </a:rPr>
              <a:t>), </a:t>
            </a:r>
            <a:r>
              <a:rPr lang="ru-RU" dirty="0">
                <a:solidFill>
                  <a:srgbClr val="002060"/>
                </a:solidFill>
              </a:rPr>
              <a:t>свёрнутое в трубочку. Оно служит для очистки рук перед едой, но им можно вытирать лицо и руки как после, так и во время еды, так как некоторую еду можно есть руками.</a:t>
            </a:r>
          </a:p>
          <a:p>
            <a:r>
              <a:rPr lang="ru-RU" dirty="0">
                <a:solidFill>
                  <a:srgbClr val="002060"/>
                </a:solidFill>
              </a:rPr>
              <a:t>Традиционно все блюда подаются одновременно (в общепите, впрочем, эта традиция обычно нарушается), допускается (и считается приличным) попробовать понемногу все блюда, а уже потом приступать к еде «всерьёз».</a:t>
            </a:r>
          </a:p>
          <a:p>
            <a:r>
              <a:rPr lang="ru-RU" dirty="0">
                <a:solidFill>
                  <a:srgbClr val="002060"/>
                </a:solidFill>
              </a:rPr>
              <a:t>Если блюдо подаётся в чаше, накрытой крышкой, то после того, как оно съедено, чашу следует снова накрыть.</a:t>
            </a:r>
          </a:p>
          <a:p>
            <a:r>
              <a:rPr lang="ru-RU" dirty="0">
                <a:solidFill>
                  <a:srgbClr val="002060"/>
                </a:solidFill>
              </a:rPr>
              <a:t>На домашнем или официальном обеде часть блюд (обычно это закуски, такие как суши, роллы, куски рыбы или мяса и прочее) выкладываются на общие блюда, а каждому участнику обеда даётся небольшая тарелка, на которую он накладывает то, что хочет попробовать. Еда с общего блюда перекладывается палочками на личную тарелку. Брать общее блюдо в руки не принято.</a:t>
            </a:r>
          </a:p>
          <a:p>
            <a:r>
              <a:rPr lang="ru-RU" dirty="0">
                <a:solidFill>
                  <a:srgbClr val="002060"/>
                </a:solidFill>
              </a:rPr>
              <a:t>Напитки соседи по столу наливают друг другу. Наливать себе самостоятельно не принято. Тосты в традиционном японском застолье не приняты, выпивание спиртного может предваряться словом </a:t>
            </a:r>
            <a:r>
              <a:rPr lang="ru-RU" dirty="0" err="1">
                <a:solidFill>
                  <a:srgbClr val="002060"/>
                </a:solidFill>
              </a:rPr>
              <a:t>кампай</a:t>
            </a:r>
            <a:r>
              <a:rPr lang="ru-RU" dirty="0">
                <a:solidFill>
                  <a:srgbClr val="002060"/>
                </a:solidFill>
              </a:rPr>
              <a:t>! (яп. </a:t>
            </a:r>
            <a:r>
              <a:rPr lang="ja-JP" altLang="en-US" dirty="0">
                <a:solidFill>
                  <a:srgbClr val="002060"/>
                </a:solidFill>
              </a:rPr>
              <a:t>乾杯</a:t>
            </a:r>
            <a:r>
              <a:rPr lang="en-US" altLang="ja-JP" dirty="0">
                <a:solidFill>
                  <a:srgbClr val="002060"/>
                </a:solidFill>
              </a:rPr>
              <a:t>, «</a:t>
            </a:r>
            <a:r>
              <a:rPr lang="ru-RU" dirty="0">
                <a:solidFill>
                  <a:srgbClr val="002060"/>
                </a:solidFill>
              </a:rPr>
              <a:t>до дна!»).</a:t>
            </a:r>
          </a:p>
          <a:p>
            <a:r>
              <a:rPr lang="ru-RU" dirty="0">
                <a:solidFill>
                  <a:srgbClr val="002060"/>
                </a:solidFill>
              </a:rPr>
              <a:t>Считается, что гость не закончил трапезу, пока у него в чаше остался рис. Рис едят до последнего зерна. Встать из-за стола, не доев рис — невежливо.</a:t>
            </a:r>
          </a:p>
          <a:p>
            <a:r>
              <a:rPr lang="ru-RU" dirty="0">
                <a:solidFill>
                  <a:srgbClr val="002060"/>
                </a:solidFill>
              </a:rPr>
              <a:t>Во время еды не следует класть локти на стол.</a:t>
            </a:r>
          </a:p>
          <a:p>
            <a:r>
              <a:rPr lang="ru-RU" dirty="0">
                <a:solidFill>
                  <a:srgbClr val="002060"/>
                </a:solidFill>
              </a:rPr>
              <a:t>После завершения еды следует сказать </a:t>
            </a:r>
            <a:r>
              <a:rPr lang="ru-RU" dirty="0" err="1">
                <a:solidFill>
                  <a:srgbClr val="002060"/>
                </a:solidFill>
              </a:rPr>
              <a:t>готисо:сама</a:t>
            </a:r>
            <a:r>
              <a:rPr lang="ru-RU" dirty="0">
                <a:solidFill>
                  <a:srgbClr val="002060"/>
                </a:solidFill>
              </a:rPr>
              <a:t>[</a:t>
            </a:r>
            <a:r>
              <a:rPr lang="ru-RU" dirty="0" err="1">
                <a:solidFill>
                  <a:srgbClr val="002060"/>
                </a:solidFill>
              </a:rPr>
              <a:t>дэсита</a:t>
            </a:r>
            <a:r>
              <a:rPr lang="ru-RU" dirty="0">
                <a:solidFill>
                  <a:srgbClr val="002060"/>
                </a:solidFill>
              </a:rPr>
              <a:t>] (яп. </a:t>
            </a:r>
            <a:r>
              <a:rPr lang="ja-JP" altLang="en-US" dirty="0">
                <a:solidFill>
                  <a:srgbClr val="002060"/>
                </a:solidFill>
              </a:rPr>
              <a:t>ご馳走様「でした」</a:t>
            </a:r>
            <a:r>
              <a:rPr lang="en-US" altLang="ja-JP" dirty="0">
                <a:solidFill>
                  <a:srgbClr val="002060"/>
                </a:solidFill>
              </a:rPr>
              <a:t>, «</a:t>
            </a:r>
            <a:r>
              <a:rPr lang="ru-RU" dirty="0">
                <a:solidFill>
                  <a:srgbClr val="002060"/>
                </a:solidFill>
              </a:rPr>
              <a:t>это было очень вкусно») — это выражение благодарности за угощение (аналог традиционного «спасибо» в европейском этикете)</a:t>
            </a:r>
            <a:endParaRPr lang="ru-KZ" dirty="0">
              <a:solidFill>
                <a:srgbClr val="002060"/>
              </a:solidFill>
            </a:endParaRPr>
          </a:p>
        </p:txBody>
      </p:sp>
    </p:spTree>
    <p:extLst>
      <p:ext uri="{BB962C8B-B14F-4D97-AF65-F5344CB8AC3E}">
        <p14:creationId xmlns:p14="http://schemas.microsoft.com/office/powerpoint/2010/main" val="952468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CE2C52-6F25-4901-988F-1AAFF83E44BF}"/>
              </a:ext>
            </a:extLst>
          </p:cNvPr>
          <p:cNvSpPr>
            <a:spLocks noGrp="1"/>
          </p:cNvSpPr>
          <p:nvPr>
            <p:ph type="title"/>
          </p:nvPr>
        </p:nvSpPr>
        <p:spPr>
          <a:xfrm>
            <a:off x="2952689" y="144424"/>
            <a:ext cx="8911687" cy="1280890"/>
          </a:xfrm>
        </p:spPr>
        <p:txBody>
          <a:bodyPr/>
          <a:lstStyle/>
          <a:p>
            <a:r>
              <a:rPr lang="ru-RU" dirty="0"/>
              <a:t>Использование палочек</a:t>
            </a:r>
            <a:endParaRPr lang="ru-KZ" dirty="0"/>
          </a:p>
        </p:txBody>
      </p:sp>
      <p:sp>
        <p:nvSpPr>
          <p:cNvPr id="3" name="Объект 2">
            <a:extLst>
              <a:ext uri="{FF2B5EF4-FFF2-40B4-BE49-F238E27FC236}">
                <a16:creationId xmlns:a16="http://schemas.microsoft.com/office/drawing/2014/main" id="{D9230A62-6905-4AA0-8581-56DF779FA4BC}"/>
              </a:ext>
            </a:extLst>
          </p:cNvPr>
          <p:cNvSpPr>
            <a:spLocks noGrp="1"/>
          </p:cNvSpPr>
          <p:nvPr>
            <p:ph idx="1"/>
          </p:nvPr>
        </p:nvSpPr>
        <p:spPr>
          <a:xfrm>
            <a:off x="599607" y="1139252"/>
            <a:ext cx="10905005" cy="5351489"/>
          </a:xfrm>
        </p:spPr>
        <p:txBody>
          <a:bodyPr>
            <a:normAutofit/>
          </a:bodyPr>
          <a:lstStyle/>
          <a:p>
            <a:r>
              <a:rPr lang="ru-RU" dirty="0">
                <a:solidFill>
                  <a:srgbClr val="002060"/>
                </a:solidFill>
              </a:rPr>
              <a:t>Почти все блюда японской кухни рассчитаны на использование палочек для еды. Некоторые, наиболее существенные правила обращения с палочками:</a:t>
            </a:r>
          </a:p>
          <a:p>
            <a:endParaRPr lang="ru-RU" dirty="0">
              <a:solidFill>
                <a:srgbClr val="002060"/>
              </a:solidFill>
            </a:endParaRPr>
          </a:p>
          <a:p>
            <a:r>
              <a:rPr lang="ru-RU" dirty="0">
                <a:solidFill>
                  <a:srgbClr val="002060"/>
                </a:solidFill>
              </a:rPr>
              <a:t>Не вставлять палочки вертикально в еду, особенно в рис. Не передавать еду палочками в палочки другому человеку, не класть её своими палочками на чужую тарелку. Все эти действия имеют внешнее сходство с обычаями, связанными с погребением умерших и поминками, поэтому при обычной трапезе они считаются неприличными.</a:t>
            </a:r>
          </a:p>
          <a:p>
            <a:r>
              <a:rPr lang="ru-RU" dirty="0">
                <a:solidFill>
                  <a:srgbClr val="002060"/>
                </a:solidFill>
              </a:rPr>
              <a:t>Не брать что-либо в одну руку вместе с палочками.</a:t>
            </a:r>
          </a:p>
          <a:p>
            <a:r>
              <a:rPr lang="ru-RU" dirty="0">
                <a:solidFill>
                  <a:srgbClr val="002060"/>
                </a:solidFill>
              </a:rPr>
              <a:t>Не двигать тарелки палочками.</a:t>
            </a:r>
          </a:p>
          <a:p>
            <a:r>
              <a:rPr lang="ru-RU" dirty="0">
                <a:solidFill>
                  <a:srgbClr val="002060"/>
                </a:solidFill>
              </a:rPr>
              <a:t>Не указывать палочками.</a:t>
            </a:r>
          </a:p>
          <a:p>
            <a:r>
              <a:rPr lang="ru-RU" dirty="0">
                <a:solidFill>
                  <a:srgbClr val="002060"/>
                </a:solidFill>
              </a:rPr>
              <a:t>Не зажимать палочки в кулаке (это считается недоброжелательным знаком, как объявление войны).</a:t>
            </a:r>
          </a:p>
          <a:p>
            <a:r>
              <a:rPr lang="ru-RU" dirty="0">
                <a:solidFill>
                  <a:srgbClr val="002060"/>
                </a:solidFill>
              </a:rPr>
              <a:t>Не класть палочки поперёк чаши.</a:t>
            </a:r>
          </a:p>
          <a:p>
            <a:r>
              <a:rPr lang="ru-RU" dirty="0">
                <a:solidFill>
                  <a:srgbClr val="002060"/>
                </a:solidFill>
              </a:rPr>
              <a:t>Перед тем, как попросить ещё риса, палочки следует положить.</a:t>
            </a:r>
            <a:endParaRPr lang="ru-KZ" dirty="0">
              <a:solidFill>
                <a:srgbClr val="002060"/>
              </a:solidFill>
            </a:endParaRPr>
          </a:p>
        </p:txBody>
      </p:sp>
    </p:spTree>
    <p:extLst>
      <p:ext uri="{BB962C8B-B14F-4D97-AF65-F5344CB8AC3E}">
        <p14:creationId xmlns:p14="http://schemas.microsoft.com/office/powerpoint/2010/main" val="4089810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992</Words>
  <Application>Microsoft Office PowerPoint</Application>
  <PresentationFormat>Широкоэкранный</PresentationFormat>
  <Paragraphs>38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Century Gothic</vt:lpstr>
      <vt:lpstr>Wingdings 3</vt:lpstr>
      <vt:lpstr>Легкий дым</vt:lpstr>
      <vt:lpstr>Адилов Абылайхан </vt:lpstr>
      <vt:lpstr>Японская ку́хня </vt:lpstr>
      <vt:lpstr>Презентация PowerPoint</vt:lpstr>
      <vt:lpstr>Приготовление пищи</vt:lpstr>
      <vt:lpstr>СЕРВИРОВКА</vt:lpstr>
      <vt:lpstr>ПОДСТАВКИ</vt:lpstr>
      <vt:lpstr>ЯПОНСКИЕ БЛЮДА</vt:lpstr>
      <vt:lpstr>ЭТИКЕТ ЗАСТОЛЬЯ</vt:lpstr>
      <vt:lpstr>Использование палочек</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Япо́нская ку́хня </dc:title>
  <dc:creator>HP</dc:creator>
  <cp:lastModifiedBy>HP</cp:lastModifiedBy>
  <cp:revision>7</cp:revision>
  <dcterms:created xsi:type="dcterms:W3CDTF">2020-03-02T15:10:28Z</dcterms:created>
  <dcterms:modified xsi:type="dcterms:W3CDTF">2020-03-02T16:15:48Z</dcterms:modified>
</cp:coreProperties>
</file>