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4" r:id="rId2"/>
    <p:sldId id="265" r:id="rId3"/>
    <p:sldId id="266" r:id="rId4"/>
    <p:sldId id="258" r:id="rId5"/>
    <p:sldId id="289" r:id="rId6"/>
    <p:sldId id="267" r:id="rId7"/>
    <p:sldId id="259" r:id="rId8"/>
    <p:sldId id="268" r:id="rId9"/>
    <p:sldId id="290" r:id="rId10"/>
    <p:sldId id="269" r:id="rId11"/>
  </p:sldIdLst>
  <p:sldSz cx="12192000" cy="6858000"/>
  <p:notesSz cx="6858000" cy="9144000"/>
  <p:embeddedFontLst>
    <p:embeddedFont>
      <p:font typeface="배달의민족 주아" charset="-127"/>
      <p:regular r:id="rId12"/>
    </p:embeddedFont>
    <p:embeddedFont>
      <p:font typeface="맑은 고딕" pitchFamily="50" charset="-127"/>
      <p:regular r:id="rId13"/>
      <p:bold r:id="rId14"/>
    </p:embeddedFont>
    <p:embeddedFont>
      <p:font typeface="맑은 고딕 Semilight" pitchFamily="50" charset="-127"/>
      <p:regular r:id="rId15"/>
    </p:embeddedFont>
    <p:embeddedFont>
      <p:font typeface="배달의민족 한나" charset="-127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878"/>
    <a:srgbClr val="56BEAD"/>
    <a:srgbClr val="83C937"/>
    <a:srgbClr val="EEC208"/>
    <a:srgbClr val="9CBECE"/>
    <a:srgbClr val="AA30A1"/>
    <a:srgbClr val="4A452A"/>
    <a:srgbClr val="B1ADAD"/>
    <a:srgbClr val="CCDFB7"/>
    <a:srgbClr val="E9F1D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39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-68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5BD6-8C4A-49B0-86EB-0DDD8D46C0C3}" type="datetimeFigureOut">
              <a:rPr lang="ko-KR" altLang="en-US" smtClean="0"/>
              <a:pPr/>
              <a:t>2020-05-30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B3D-1D9E-42E2-B2D4-68658B14FF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2788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5BD6-8C4A-49B0-86EB-0DDD8D46C0C3}" type="datetimeFigureOut">
              <a:rPr lang="ko-KR" altLang="en-US" smtClean="0"/>
              <a:pPr/>
              <a:t>2020-05-30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B3D-1D9E-42E2-B2D4-68658B14FF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1649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5BD6-8C4A-49B0-86EB-0DDD8D46C0C3}" type="datetimeFigureOut">
              <a:rPr lang="ko-KR" altLang="en-US" smtClean="0"/>
              <a:pPr/>
              <a:t>2020-05-30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B3D-1D9E-42E2-B2D4-68658B14FF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2909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5BD6-8C4A-49B0-86EB-0DDD8D46C0C3}" type="datetimeFigureOut">
              <a:rPr lang="ko-KR" altLang="en-US" smtClean="0"/>
              <a:pPr/>
              <a:t>2020-05-30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B3D-1D9E-42E2-B2D4-68658B14FF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9742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5BD6-8C4A-49B0-86EB-0DDD8D46C0C3}" type="datetimeFigureOut">
              <a:rPr lang="ko-KR" altLang="en-US" smtClean="0"/>
              <a:pPr/>
              <a:t>2020-05-30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B3D-1D9E-42E2-B2D4-68658B14FF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0684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5BD6-8C4A-49B0-86EB-0DDD8D46C0C3}" type="datetimeFigureOut">
              <a:rPr lang="ko-KR" altLang="en-US" smtClean="0"/>
              <a:pPr/>
              <a:t>2020-05-30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B3D-1D9E-42E2-B2D4-68658B14FF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0165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5BD6-8C4A-49B0-86EB-0DDD8D46C0C3}" type="datetimeFigureOut">
              <a:rPr lang="ko-KR" altLang="en-US" smtClean="0"/>
              <a:pPr/>
              <a:t>2020-05-30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B3D-1D9E-42E2-B2D4-68658B14FF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8666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5BD6-8C4A-49B0-86EB-0DDD8D46C0C3}" type="datetimeFigureOut">
              <a:rPr lang="ko-KR" altLang="en-US" smtClean="0"/>
              <a:pPr/>
              <a:t>2020-05-30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B3D-1D9E-42E2-B2D4-68658B14FF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021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5BD6-8C4A-49B0-86EB-0DDD8D46C0C3}" type="datetimeFigureOut">
              <a:rPr lang="ko-KR" altLang="en-US" smtClean="0"/>
              <a:pPr/>
              <a:t>2020-05-30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B3D-1D9E-42E2-B2D4-68658B14FF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7015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5BD6-8C4A-49B0-86EB-0DDD8D46C0C3}" type="datetimeFigureOut">
              <a:rPr lang="ko-KR" altLang="en-US" smtClean="0"/>
              <a:pPr/>
              <a:t>2020-05-30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B3D-1D9E-42E2-B2D4-68658B14FF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754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5BD6-8C4A-49B0-86EB-0DDD8D46C0C3}" type="datetimeFigureOut">
              <a:rPr lang="ko-KR" altLang="en-US" smtClean="0"/>
              <a:pPr/>
              <a:t>2020-05-30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B3D-1D9E-42E2-B2D4-68658B14FF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2980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75BD6-8C4A-49B0-86EB-0DDD8D46C0C3}" type="datetimeFigureOut">
              <a:rPr lang="ko-KR" altLang="en-US" smtClean="0"/>
              <a:pPr/>
              <a:t>2020-05-30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86B3D-1D9E-42E2-B2D4-68658B14FF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123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021105" y="2744776"/>
            <a:ext cx="3472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83C9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Steering wheel </a:t>
            </a:r>
            <a:r>
              <a:rPr lang="ko-KR" altLang="en-US" sz="3600" dirty="0" smtClean="0">
                <a:solidFill>
                  <a:srgbClr val="83C9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데이터산출</a:t>
            </a:r>
            <a:endParaRPr lang="ko-KR" altLang="en-US" sz="3600" dirty="0">
              <a:solidFill>
                <a:srgbClr val="83C9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124132" y="-1545123"/>
            <a:ext cx="6877770" cy="6494678"/>
            <a:chOff x="5251312" y="-2077618"/>
            <a:chExt cx="6926223" cy="6467596"/>
          </a:xfrm>
        </p:grpSpPr>
        <p:sp>
          <p:nvSpPr>
            <p:cNvPr id="13" name="직사각형 12"/>
            <p:cNvSpPr/>
            <p:nvPr/>
          </p:nvSpPr>
          <p:spPr>
            <a:xfrm rot="2700000" flipH="1" flipV="1">
              <a:off x="7859338" y="-995730"/>
              <a:ext cx="3707540" cy="2067520"/>
            </a:xfrm>
            <a:prstGeom prst="rect">
              <a:avLst/>
            </a:prstGeom>
            <a:solidFill>
              <a:srgbClr val="EC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8963491">
              <a:off x="9152401" y="2187014"/>
              <a:ext cx="3025134" cy="2202964"/>
            </a:xfrm>
            <a:prstGeom prst="rect">
              <a:avLst/>
            </a:prstGeom>
            <a:solidFill>
              <a:srgbClr val="F1D2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2744837">
              <a:off x="4736133" y="-299436"/>
              <a:ext cx="5683329" cy="2126966"/>
            </a:xfrm>
            <a:prstGeom prst="rect">
              <a:avLst/>
            </a:prstGeom>
            <a:solidFill>
              <a:srgbClr val="56BE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5251312" y="-668823"/>
              <a:ext cx="3923184" cy="3881799"/>
            </a:xfrm>
            <a:prstGeom prst="line">
              <a:avLst/>
            </a:prstGeom>
            <a:ln w="101600">
              <a:solidFill>
                <a:schemeClr val="bg2">
                  <a:lumMod val="25000"/>
                </a:schemeClr>
              </a:solidFill>
            </a:ln>
            <a:effectLst>
              <a:glow>
                <a:schemeClr val="accent1">
                  <a:alpha val="40000"/>
                </a:schemeClr>
              </a:glow>
              <a:outerShdw blurRad="12700" dir="17940000" sx="95000" sy="95000" algn="ctr" rotWithShape="0">
                <a:srgbClr val="000000">
                  <a:alpha val="69000"/>
                </a:srgbClr>
              </a:outerShdw>
              <a:reflection stA="0" dist="50800" dir="5400000" sy="-100000" algn="bl" rotWithShape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>
              <a:off x="8802895" y="578039"/>
              <a:ext cx="3059237" cy="2955264"/>
            </a:xfrm>
            <a:prstGeom prst="line">
              <a:avLst/>
            </a:prstGeom>
            <a:ln w="101600">
              <a:solidFill>
                <a:srgbClr val="4A452A"/>
              </a:solidFill>
            </a:ln>
            <a:effectLst>
              <a:glow>
                <a:schemeClr val="accent1">
                  <a:alpha val="40000"/>
                </a:schemeClr>
              </a:glow>
              <a:outerShdw blurRad="12700" dir="17940000" sx="95000" sy="95000" algn="ctr" rotWithShape="0">
                <a:srgbClr val="000000">
                  <a:alpha val="69000"/>
                </a:srgbClr>
              </a:outerShdw>
              <a:reflection stA="0" dist="50800" dir="5400000" sy="-100000" algn="bl" rotWithShape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137338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-136478" y="-245661"/>
            <a:ext cx="8483703" cy="7219668"/>
            <a:chOff x="155572" y="-6"/>
            <a:chExt cx="8080261" cy="6858004"/>
          </a:xfrm>
        </p:grpSpPr>
        <p:sp>
          <p:nvSpPr>
            <p:cNvPr id="3" name="직사각형 2"/>
            <p:cNvSpPr/>
            <p:nvPr/>
          </p:nvSpPr>
          <p:spPr>
            <a:xfrm rot="16200000">
              <a:off x="-2227027" y="2382601"/>
              <a:ext cx="6858002" cy="2092792"/>
            </a:xfrm>
            <a:prstGeom prst="rect">
              <a:avLst/>
            </a:prstGeom>
            <a:solidFill>
              <a:srgbClr val="56BE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 flipH="1" flipV="1">
              <a:off x="155572" y="-6"/>
              <a:ext cx="697959" cy="6857999"/>
            </a:xfrm>
            <a:prstGeom prst="rect">
              <a:avLst/>
            </a:prstGeom>
            <a:solidFill>
              <a:srgbClr val="EC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16200000">
              <a:off x="-2222513" y="3076043"/>
              <a:ext cx="6857994" cy="705906"/>
            </a:xfrm>
            <a:prstGeom prst="rect">
              <a:avLst/>
            </a:prstGeom>
            <a:solidFill>
              <a:srgbClr val="F1D2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4140724" y="1925234"/>
              <a:ext cx="4095109" cy="3248221"/>
              <a:chOff x="4058838" y="2238310"/>
              <a:chExt cx="4095109" cy="3248221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022230" y="2238310"/>
                <a:ext cx="2168322" cy="555481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 spc="600" dirty="0">
                    <a:solidFill>
                      <a:srgbClr val="4A452A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감사합니다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058838" y="2826066"/>
                <a:ext cx="4095109" cy="2660465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800" spc="600" dirty="0">
                    <a:solidFill>
                      <a:srgbClr val="83C937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THANK</a:t>
                </a:r>
              </a:p>
              <a:p>
                <a:pPr algn="ctr"/>
                <a:r>
                  <a:rPr lang="en-US" altLang="ko-KR" sz="8800" spc="600" dirty="0">
                    <a:solidFill>
                      <a:srgbClr val="4A452A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배달의민족 한나" panose="02020603020101020101" pitchFamily="18" charset="-127"/>
                    <a:ea typeface="배달의민족 한나" panose="02020603020101020101" pitchFamily="18" charset="-127"/>
                  </a:rPr>
                  <a:t>YOU!</a:t>
                </a:r>
                <a:endParaRPr lang="ko-KR" altLang="en-US" sz="8800" spc="600" dirty="0">
                  <a:solidFill>
                    <a:srgbClr val="4A452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한나" panose="02020603020101020101" pitchFamily="18" charset="-127"/>
                  <a:ea typeface="배달의민족 한나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98017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8011447" y="798492"/>
            <a:ext cx="3904565" cy="3765079"/>
            <a:chOff x="8604974" y="1924480"/>
            <a:chExt cx="3330880" cy="3288450"/>
          </a:xfrm>
        </p:grpSpPr>
        <p:sp>
          <p:nvSpPr>
            <p:cNvPr id="4" name="타원 3"/>
            <p:cNvSpPr/>
            <p:nvPr/>
          </p:nvSpPr>
          <p:spPr>
            <a:xfrm>
              <a:off x="8647404" y="1924480"/>
              <a:ext cx="3288450" cy="3288450"/>
            </a:xfrm>
            <a:prstGeom prst="ellipse">
              <a:avLst/>
            </a:prstGeom>
            <a:solidFill>
              <a:srgbClr val="56BE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54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04974" y="2608704"/>
              <a:ext cx="645724" cy="115590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8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641757" y="3725467"/>
              <a:ext cx="1019045" cy="40322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해결방안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79424" y="3515659"/>
            <a:ext cx="2895439" cy="2896769"/>
            <a:chOff x="299654" y="2995391"/>
            <a:chExt cx="2051322" cy="2051321"/>
          </a:xfrm>
        </p:grpSpPr>
        <p:sp>
          <p:nvSpPr>
            <p:cNvPr id="9" name="타원 8"/>
            <p:cNvSpPr/>
            <p:nvPr/>
          </p:nvSpPr>
          <p:spPr>
            <a:xfrm>
              <a:off x="299655" y="2995391"/>
              <a:ext cx="2051321" cy="2051321"/>
            </a:xfrm>
            <a:prstGeom prst="ellipse">
              <a:avLst/>
            </a:prstGeom>
            <a:solidFill>
              <a:srgbClr val="EC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54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9654" y="3263710"/>
              <a:ext cx="429512" cy="937181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8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09591" y="4148479"/>
              <a:ext cx="489703" cy="326924"/>
            </a:xfrm>
            <a:prstGeom prst="rect">
              <a:avLst/>
            </a:prstGeom>
            <a:noFill/>
            <a:ln>
              <a:noFill/>
            </a:ln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계획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828007" y="2300726"/>
            <a:ext cx="3580033" cy="3456966"/>
            <a:chOff x="2990523" y="2721935"/>
            <a:chExt cx="2598234" cy="2598234"/>
          </a:xfrm>
        </p:grpSpPr>
        <p:sp>
          <p:nvSpPr>
            <p:cNvPr id="3" name="타원 2"/>
            <p:cNvSpPr/>
            <p:nvPr/>
          </p:nvSpPr>
          <p:spPr>
            <a:xfrm>
              <a:off x="2990523" y="2721935"/>
              <a:ext cx="2598234" cy="2598234"/>
            </a:xfrm>
            <a:prstGeom prst="ellipse">
              <a:avLst/>
            </a:prstGeom>
            <a:solidFill>
              <a:srgbClr val="EEC2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54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07902" y="3141275"/>
              <a:ext cx="569131" cy="994688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8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8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59900" y="4148479"/>
              <a:ext cx="673836" cy="34698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문제점</a:t>
              </a:r>
              <a:endPara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60763" y="317073"/>
            <a:ext cx="3235253" cy="1596194"/>
            <a:chOff x="1432217" y="489845"/>
            <a:chExt cx="3235253" cy="1596194"/>
          </a:xfrm>
        </p:grpSpPr>
        <p:sp>
          <p:nvSpPr>
            <p:cNvPr id="15" name="TextBox 14"/>
            <p:cNvSpPr txBox="1"/>
            <p:nvPr/>
          </p:nvSpPr>
          <p:spPr>
            <a:xfrm>
              <a:off x="1634349" y="748705"/>
              <a:ext cx="2450543" cy="1171988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3508" dirty="0">
                  <a:solidFill>
                    <a:srgbClr val="4A452A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TABLE    OF</a:t>
              </a:r>
            </a:p>
            <a:p>
              <a:r>
                <a:rPr lang="en-US" altLang="ko-KR" sz="3508" dirty="0">
                  <a:solidFill>
                    <a:srgbClr val="4A452A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CONTENTS</a:t>
              </a:r>
              <a:endParaRPr lang="ko-KR" altLang="en-US" sz="3508" dirty="0">
                <a:solidFill>
                  <a:srgbClr val="4A452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432217" y="489845"/>
              <a:ext cx="3235253" cy="1596194"/>
            </a:xfrm>
            <a:prstGeom prst="rect">
              <a:avLst/>
            </a:prstGeom>
            <a:noFill/>
            <a:ln w="63500">
              <a:solidFill>
                <a:srgbClr val="4A4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54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2967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2926479" cy="6869486"/>
          </a:xfrm>
          <a:prstGeom prst="rect">
            <a:avLst/>
          </a:prstGeom>
          <a:solidFill>
            <a:srgbClr val="EC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52856" y="0"/>
            <a:ext cx="910877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631504" y="940086"/>
            <a:ext cx="2592288" cy="25922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67808" y="1682232"/>
            <a:ext cx="64087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smtClean="0">
                <a:solidFill>
                  <a:srgbClr val="4A452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</a:t>
            </a:r>
            <a:r>
              <a:rPr lang="ko-KR" altLang="en-US" sz="6600" b="1" dirty="0" smtClean="0">
                <a:solidFill>
                  <a:srgbClr val="4A452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획</a:t>
            </a:r>
            <a:endParaRPr lang="ko-KR" altLang="en-US" sz="6600" b="1" dirty="0">
              <a:solidFill>
                <a:srgbClr val="4A452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6548" y="3543860"/>
            <a:ext cx="3805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rgbClr val="5959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해야할</a:t>
            </a:r>
            <a:r>
              <a:rPr lang="ko-KR" altLang="en-US" sz="2000" b="1" dirty="0" smtClean="0">
                <a:solidFill>
                  <a:srgbClr val="5959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일</a:t>
            </a:r>
            <a:endParaRPr lang="en-US" altLang="ko-KR" sz="2000" b="1" dirty="0" smtClean="0">
              <a:solidFill>
                <a:srgbClr val="59595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5959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일정</a:t>
            </a:r>
            <a:r>
              <a:rPr lang="en-US" altLang="ko-KR" sz="2000" b="1" dirty="0" smtClean="0">
                <a:solidFill>
                  <a:srgbClr val="5959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b="1" dirty="0" smtClean="0">
                <a:solidFill>
                  <a:srgbClr val="5959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및 </a:t>
            </a:r>
            <a:r>
              <a:rPr lang="ko-KR" altLang="en-US" sz="2000" b="1" dirty="0" smtClean="0">
                <a:solidFill>
                  <a:srgbClr val="5959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계획</a:t>
            </a:r>
            <a:endParaRPr lang="ko-KR" altLang="en-US" sz="2000" b="1" dirty="0">
              <a:solidFill>
                <a:srgbClr val="59595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rgbClr val="59595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rgbClr val="59595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718579" y="1022350"/>
            <a:ext cx="2418136" cy="2418136"/>
          </a:xfrm>
          <a:prstGeom prst="ellipse">
            <a:avLst/>
          </a:prstGeom>
          <a:solidFill>
            <a:srgbClr val="EF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rgbClr val="4A452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</a:t>
            </a:r>
            <a:endParaRPr lang="ko-KR" altLang="en-US" sz="9600" dirty="0">
              <a:solidFill>
                <a:srgbClr val="4A452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50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64826" y="394719"/>
            <a:ext cx="991248" cy="995759"/>
            <a:chOff x="365568" y="410840"/>
            <a:chExt cx="1194121" cy="1199556"/>
          </a:xfrm>
        </p:grpSpPr>
        <p:sp>
          <p:nvSpPr>
            <p:cNvPr id="17" name="타원 16"/>
            <p:cNvSpPr/>
            <p:nvPr/>
          </p:nvSpPr>
          <p:spPr>
            <a:xfrm>
              <a:off x="419391" y="410840"/>
              <a:ext cx="1140298" cy="1140298"/>
            </a:xfrm>
            <a:prstGeom prst="ellipse">
              <a:avLst/>
            </a:prstGeom>
            <a:solidFill>
              <a:srgbClr val="EC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5568" y="498093"/>
              <a:ext cx="389874" cy="111230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651862" y="650324"/>
            <a:ext cx="1651414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rgbClr val="4A452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해야할</a:t>
            </a:r>
            <a:r>
              <a:rPr lang="ko-KR" altLang="en-US" sz="3200" dirty="0" smtClean="0">
                <a:solidFill>
                  <a:srgbClr val="4A452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일</a:t>
            </a:r>
            <a:endParaRPr lang="ko-KR" altLang="en-US" sz="3200" dirty="0">
              <a:solidFill>
                <a:srgbClr val="4A452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7423" y="1998977"/>
            <a:ext cx="6781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Steering wheel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운전 시뮬레이터에 필요한 정보를 산출</a:t>
            </a:r>
            <a:endParaRPr lang="en-US" altLang="ko-KR" sz="2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Steering wheel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자이로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각가속도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엑셀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브레이크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휠 포지션 총 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가지의 데이터를 산출할 예정임</a:t>
            </a:r>
            <a:endParaRPr lang="en-US" altLang="ko-KR" sz="2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아두이노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라이브러리의 </a:t>
            </a:r>
            <a:r>
              <a:rPr lang="en-US" altLang="ko-KR" sz="24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Procontrol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라이브러리를 사용해 데이터 산출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334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64826" y="394719"/>
            <a:ext cx="991248" cy="995759"/>
            <a:chOff x="365568" y="410840"/>
            <a:chExt cx="1194121" cy="1199556"/>
          </a:xfrm>
        </p:grpSpPr>
        <p:sp>
          <p:nvSpPr>
            <p:cNvPr id="17" name="타원 16"/>
            <p:cNvSpPr/>
            <p:nvPr/>
          </p:nvSpPr>
          <p:spPr>
            <a:xfrm>
              <a:off x="419391" y="410840"/>
              <a:ext cx="1140298" cy="1140298"/>
            </a:xfrm>
            <a:prstGeom prst="ellipse">
              <a:avLst/>
            </a:prstGeom>
            <a:solidFill>
              <a:srgbClr val="EC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5568" y="498093"/>
              <a:ext cx="389874" cy="111230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54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651862" y="650324"/>
            <a:ext cx="2061783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4A452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일정 및 계획</a:t>
            </a:r>
            <a:endParaRPr lang="ko-KR" altLang="en-US" sz="3200" dirty="0">
              <a:solidFill>
                <a:srgbClr val="4A452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5167" y="2026543"/>
            <a:ext cx="6781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기말고사 이후 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G29 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도착 시 진행 시작</a:t>
            </a:r>
            <a:endParaRPr lang="en-US" altLang="ko-KR" sz="2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예상 기간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대략 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1~2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 가량</a:t>
            </a:r>
            <a:endParaRPr lang="en-US" altLang="ko-KR" sz="2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/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(6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 말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 7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 초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g27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 컴퓨터 연결은 가능하므로 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g29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배송 지연 시 대체하여 미리 산출 테스트</a:t>
            </a:r>
            <a:endParaRPr lang="en-US" altLang="ko-KR" sz="2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/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8202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927649" cy="6858000"/>
          </a:xfrm>
          <a:prstGeom prst="rect">
            <a:avLst/>
          </a:prstGeom>
          <a:solidFill>
            <a:srgbClr val="EEC2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95800" y="1268761"/>
            <a:ext cx="194421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800" b="1" dirty="0">
                <a:solidFill>
                  <a:srgbClr val="3546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</a:t>
            </a:r>
            <a:endParaRPr lang="ko-KR" altLang="en-US" sz="13800" b="1" dirty="0">
              <a:solidFill>
                <a:srgbClr val="35465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27649" y="0"/>
            <a:ext cx="910877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631504" y="940086"/>
            <a:ext cx="2592288" cy="25922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87246" y="4049286"/>
            <a:ext cx="5040560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5959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Sdk</a:t>
            </a:r>
            <a:r>
              <a:rPr lang="en-US" altLang="ko-KR" sz="2000" b="1" dirty="0" smtClean="0">
                <a:solidFill>
                  <a:srgbClr val="5959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b="1" dirty="0" smtClean="0">
                <a:solidFill>
                  <a:srgbClr val="5959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인식 불가</a:t>
            </a:r>
            <a:endParaRPr lang="en-US" altLang="ko-KR" sz="2000" b="1" dirty="0" smtClean="0">
              <a:solidFill>
                <a:srgbClr val="59595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rgbClr val="59595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718579" y="1022350"/>
            <a:ext cx="2418136" cy="2418136"/>
          </a:xfrm>
          <a:prstGeom prst="ellipse">
            <a:avLst/>
          </a:prstGeom>
          <a:solidFill>
            <a:srgbClr val="F1D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rgbClr val="4A452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</a:t>
            </a:r>
            <a:endParaRPr lang="ko-KR" altLang="en-US" sz="9600" dirty="0">
              <a:solidFill>
                <a:srgbClr val="4A452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67808" y="1682233"/>
            <a:ext cx="64087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smtClean="0">
                <a:solidFill>
                  <a:srgbClr val="4A452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문제점</a:t>
            </a:r>
            <a:endParaRPr lang="ko-KR" altLang="en-US" sz="6600" b="1" dirty="0">
              <a:solidFill>
                <a:srgbClr val="4A452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004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137"/>
          <p:cNvSpPr txBox="1"/>
          <p:nvPr/>
        </p:nvSpPr>
        <p:spPr>
          <a:xfrm>
            <a:off x="191559" y="264474"/>
            <a:ext cx="323637" cy="923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69713" y="613279"/>
            <a:ext cx="916024" cy="923330"/>
            <a:chOff x="224453" y="330919"/>
            <a:chExt cx="1335236" cy="1345889"/>
          </a:xfrm>
          <a:solidFill>
            <a:srgbClr val="EEC208"/>
          </a:solidFill>
        </p:grpSpPr>
        <p:sp>
          <p:nvSpPr>
            <p:cNvPr id="11" name="타원 10"/>
            <p:cNvSpPr/>
            <p:nvPr/>
          </p:nvSpPr>
          <p:spPr>
            <a:xfrm>
              <a:off x="419391" y="410840"/>
              <a:ext cx="1140298" cy="1140298"/>
            </a:xfrm>
            <a:prstGeom prst="ellipse">
              <a:avLst/>
            </a:prstGeom>
            <a:solidFill>
              <a:srgbClr val="EC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4453" y="330919"/>
              <a:ext cx="389874" cy="134588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08829" y="812866"/>
            <a:ext cx="2435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 Semilight" pitchFamily="50" charset="-127"/>
              </a:rPr>
              <a:t>Sdk</a:t>
            </a:r>
            <a:r>
              <a:rPr lang="en-US" altLang="ko-KR" sz="3200" b="1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 Semilight" pitchFamily="50" charset="-127"/>
              </a:rPr>
              <a:t>  </a:t>
            </a:r>
            <a:r>
              <a:rPr lang="ko-KR" altLang="en-US" sz="3200" b="1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 Semilight" pitchFamily="50" charset="-127"/>
              </a:rPr>
              <a:t>연결 오류</a:t>
            </a:r>
            <a:endParaRPr lang="ko-KR" altLang="en-US" sz="3200" b="1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 Semilight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71081" y="2005747"/>
            <a:ext cx="56770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 Semilight" pitchFamily="50" charset="-127"/>
              </a:rPr>
              <a:t>현재 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 Semilight" pitchFamily="50" charset="-127"/>
              </a:rPr>
              <a:t>윈도우 버전 이슈로 인해 </a:t>
            </a:r>
            <a:r>
              <a:rPr lang="en-US" altLang="ko-KR" sz="24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 Semilight" pitchFamily="50" charset="-127"/>
              </a:rPr>
              <a:t>logitech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 Semilight" pitchFamily="50" charset="-127"/>
              </a:rPr>
              <a:t>에서 제공하는 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 Semilight" pitchFamily="50" charset="-127"/>
              </a:rPr>
              <a:t>steering wheel </a:t>
            </a:r>
            <a:r>
              <a:rPr lang="en-US" altLang="ko-KR" sz="24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 Semilight" pitchFamily="50" charset="-127"/>
              </a:rPr>
              <a:t>sdk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 Semilight" pitchFamily="50" charset="-127"/>
              </a:rPr>
              <a:t> 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 Semilight" pitchFamily="50" charset="-127"/>
              </a:rPr>
              <a:t>인식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 Semilight" pitchFamily="50" charset="-127"/>
              </a:rPr>
              <a:t>X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 Semilight" pitchFamily="50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 Semilight" pitchFamily="50" charset="-127"/>
              </a:rPr>
              <a:t>게임 소프트웨어는 최신일지라도 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 Semilight" pitchFamily="50" charset="-127"/>
              </a:rPr>
              <a:t>s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 Semilight" pitchFamily="50" charset="-127"/>
              </a:rPr>
              <a:t>아 최신버전이 지원하는 윈도우 버전은 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 Semilight" pitchFamily="50" charset="-127"/>
              </a:rPr>
              <a:t>windows8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 Semilight" pitchFamily="50" charset="-127"/>
              </a:rPr>
              <a:t>이 최신</a:t>
            </a:r>
            <a:endParaRPr lang="en-US" altLang="ko-KR" sz="2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 Semilight" pitchFamily="50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 Semilight" pitchFamily="50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 Semilight" pitchFamily="50" charset="-127"/>
              </a:rPr>
              <a:t>G29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 Semilight" pitchFamily="50" charset="-127"/>
              </a:rPr>
              <a:t>도 지원하지 않을 가능성 높음</a:t>
            </a:r>
            <a:endParaRPr lang="en-US" altLang="ko-KR" sz="2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 Semi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5289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924021" cy="6858000"/>
          </a:xfrm>
          <a:prstGeom prst="rect">
            <a:avLst/>
          </a:prstGeom>
          <a:solidFill>
            <a:srgbClr val="56BE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4021" y="0"/>
            <a:ext cx="910877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631504" y="940086"/>
            <a:ext cx="2592288" cy="25922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A452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718579" y="1022350"/>
            <a:ext cx="2418136" cy="2418136"/>
          </a:xfrm>
          <a:prstGeom prst="ellipse">
            <a:avLst/>
          </a:prstGeom>
          <a:solidFill>
            <a:srgbClr val="8DF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rgbClr val="4A452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</a:t>
            </a:r>
            <a:endParaRPr lang="ko-KR" altLang="en-US" sz="9600" dirty="0">
              <a:solidFill>
                <a:srgbClr val="4A452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67808" y="1682232"/>
            <a:ext cx="64087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smtClean="0">
                <a:solidFill>
                  <a:srgbClr val="4A452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해결 방안</a:t>
            </a:r>
            <a:endParaRPr lang="ko-KR" altLang="en-US" sz="6600" b="1" dirty="0">
              <a:solidFill>
                <a:srgbClr val="4A452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0095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137"/>
          <p:cNvSpPr txBox="1"/>
          <p:nvPr/>
        </p:nvSpPr>
        <p:spPr>
          <a:xfrm>
            <a:off x="191559" y="264474"/>
            <a:ext cx="323637" cy="923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8829" y="812866"/>
            <a:ext cx="1638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 Semilight" pitchFamily="50" charset="-127"/>
              </a:rPr>
              <a:t>해결 방안</a:t>
            </a:r>
            <a:endParaRPr lang="ko-KR" altLang="en-US" sz="3200" b="1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 Semilight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596" y="1794732"/>
            <a:ext cx="56770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 Semilight" pitchFamily="50" charset="-127"/>
              </a:rPr>
              <a:t>SDK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 Semilight" pitchFamily="50" charset="-127"/>
              </a:rPr>
              <a:t>테스트</a:t>
            </a:r>
            <a:endParaRPr lang="en-US" altLang="ko-KR" sz="2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 Semilight" pitchFamily="50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 Semilight" pitchFamily="50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 Semilight" pitchFamily="50" charset="-127"/>
              </a:rPr>
              <a:t>아두이노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 Semilight" pitchFamily="50" charset="-127"/>
              </a:rPr>
              <a:t> </a:t>
            </a:r>
            <a:r>
              <a:rPr lang="en-US" altLang="ko-KR" sz="24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 Semilight" pitchFamily="50" charset="-127"/>
              </a:rPr>
              <a:t>procontrol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 Semilight" pitchFamily="50" charset="-127"/>
              </a:rPr>
              <a:t> </a:t>
            </a:r>
            <a:r>
              <a:rPr lang="en-US" altLang="ko-KR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 Semilight" pitchFamily="50" charset="-127"/>
              </a:rPr>
              <a:t>library 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 Semilight" pitchFamily="50" charset="-127"/>
              </a:rPr>
              <a:t>사용해서 데이터 산출</a:t>
            </a:r>
            <a:endParaRPr lang="en-US" altLang="ko-KR" sz="2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 Semilight" pitchFamily="50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 Semilight" pitchFamily="50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 Semilight" pitchFamily="50" charset="-127"/>
              </a:rPr>
              <a:t>아두이노의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 Semilight" pitchFamily="50" charset="-127"/>
              </a:rPr>
              <a:t>  </a:t>
            </a:r>
            <a:r>
              <a:rPr lang="ko-KR" altLang="en-US" sz="24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 Semilight" pitchFamily="50" charset="-127"/>
              </a:rPr>
              <a:t>자이로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 Semilight" pitchFamily="50" charset="-127"/>
              </a:rPr>
              <a:t> 센서 및 </a:t>
            </a:r>
            <a:r>
              <a:rPr lang="ko-KR" altLang="en-US" sz="24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 Semilight" pitchFamily="50" charset="-127"/>
              </a:rPr>
              <a:t>각가속도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 Semilight" pitchFamily="50" charset="-127"/>
              </a:rPr>
              <a:t> 센서를 </a:t>
            </a:r>
            <a:r>
              <a:rPr lang="ko-KR" altLang="en-US" sz="24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 Semilight" pitchFamily="50" charset="-127"/>
              </a:rPr>
              <a:t>스티어링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 Semilight" pitchFamily="50" charset="-127"/>
              </a:rPr>
              <a:t> </a:t>
            </a:r>
            <a:r>
              <a:rPr lang="ko-KR" altLang="en-US" sz="24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 Semilight" pitchFamily="50" charset="-127"/>
              </a:rPr>
              <a:t>휠에</a:t>
            </a:r>
            <a:r>
              <a:rPr lang="ko-KR" altLang="en-US" sz="2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맑은 고딕 Semilight" pitchFamily="50" charset="-127"/>
              </a:rPr>
              <a:t> 적용하여 데이터 직접 산출 </a:t>
            </a:r>
            <a:endParaRPr lang="en-US" altLang="ko-KR" sz="2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  <a:cs typeface="맑은 고딕 Semilight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91204" y="623319"/>
            <a:ext cx="991249" cy="995759"/>
            <a:chOff x="365567" y="410840"/>
            <a:chExt cx="1194122" cy="1199556"/>
          </a:xfrm>
          <a:solidFill>
            <a:srgbClr val="56BEAD"/>
          </a:solidFill>
        </p:grpSpPr>
        <p:sp>
          <p:nvSpPr>
            <p:cNvPr id="9" name="타원 8"/>
            <p:cNvSpPr/>
            <p:nvPr/>
          </p:nvSpPr>
          <p:spPr>
            <a:xfrm>
              <a:off x="419391" y="410840"/>
              <a:ext cx="1140298" cy="11402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5567" y="498093"/>
              <a:ext cx="389874" cy="111230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925289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145</Words>
  <Application>Microsoft Office PowerPoint</Application>
  <PresentationFormat>사용자 지정</PresentationFormat>
  <Paragraphs>53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굴림</vt:lpstr>
      <vt:lpstr>Arial</vt:lpstr>
      <vt:lpstr>배달의민족 주아</vt:lpstr>
      <vt:lpstr>맑은 고딕</vt:lpstr>
      <vt:lpstr>맑은 고딕 Semilight</vt:lpstr>
      <vt:lpstr>배달의민족 한나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hhj</dc:creator>
  <cp:lastModifiedBy>Junki Kim</cp:lastModifiedBy>
  <cp:revision>82</cp:revision>
  <dcterms:created xsi:type="dcterms:W3CDTF">2017-04-06T03:10:54Z</dcterms:created>
  <dcterms:modified xsi:type="dcterms:W3CDTF">2020-05-30T14:59:55Z</dcterms:modified>
</cp:coreProperties>
</file>