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3" r:id="rId2"/>
    <p:sldId id="322" r:id="rId3"/>
    <p:sldId id="365" r:id="rId4"/>
    <p:sldId id="320" r:id="rId5"/>
    <p:sldId id="324" r:id="rId6"/>
    <p:sldId id="323" r:id="rId7"/>
    <p:sldId id="309" r:id="rId8"/>
    <p:sldId id="367" r:id="rId9"/>
    <p:sldId id="375" r:id="rId10"/>
    <p:sldId id="377" r:id="rId11"/>
    <p:sldId id="376" r:id="rId12"/>
    <p:sldId id="378" r:id="rId13"/>
    <p:sldId id="379" r:id="rId14"/>
    <p:sldId id="328" r:id="rId15"/>
    <p:sldId id="381" r:id="rId16"/>
    <p:sldId id="380" r:id="rId17"/>
    <p:sldId id="329" r:id="rId18"/>
    <p:sldId id="369" r:id="rId19"/>
    <p:sldId id="352" r:id="rId20"/>
    <p:sldId id="382" r:id="rId21"/>
    <p:sldId id="339" r:id="rId22"/>
    <p:sldId id="370" r:id="rId23"/>
    <p:sldId id="383" r:id="rId24"/>
    <p:sldId id="384" r:id="rId25"/>
    <p:sldId id="358" r:id="rId26"/>
    <p:sldId id="374" r:id="rId27"/>
    <p:sldId id="385" r:id="rId28"/>
    <p:sldId id="386" r:id="rId29"/>
    <p:sldId id="387" r:id="rId30"/>
    <p:sldId id="388" r:id="rId31"/>
    <p:sldId id="287" r:id="rId32"/>
    <p:sldId id="361" r:id="rId33"/>
    <p:sldId id="294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22"/>
            <p14:sldId id="365"/>
            <p14:sldId id="320"/>
            <p14:sldId id="324"/>
            <p14:sldId id="323"/>
            <p14:sldId id="309"/>
            <p14:sldId id="367"/>
            <p14:sldId id="375"/>
            <p14:sldId id="377"/>
            <p14:sldId id="376"/>
            <p14:sldId id="378"/>
            <p14:sldId id="379"/>
            <p14:sldId id="328"/>
            <p14:sldId id="381"/>
            <p14:sldId id="380"/>
            <p14:sldId id="329"/>
            <p14:sldId id="369"/>
          </p14:sldIdLst>
        </p14:section>
        <p14:section name="설계단계" id="{079FB007-4044-4E60-AD09-4E9512A5438F}">
          <p14:sldIdLst>
            <p14:sldId id="352"/>
            <p14:sldId id="382"/>
            <p14:sldId id="339"/>
            <p14:sldId id="370"/>
            <p14:sldId id="383"/>
            <p14:sldId id="384"/>
            <p14:sldId id="358"/>
            <p14:sldId id="374"/>
            <p14:sldId id="385"/>
            <p14:sldId id="386"/>
            <p14:sldId id="387"/>
            <p14:sldId id="388"/>
            <p14:sldId id="287"/>
            <p14:sldId id="361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8" autoAdjust="0"/>
    <p:restoredTop sz="94766" autoAdjust="0"/>
  </p:normalViewPr>
  <p:slideViewPr>
    <p:cSldViewPr>
      <p:cViewPr varScale="1">
        <p:scale>
          <a:sx n="108" d="100"/>
          <a:sy n="108" d="100"/>
        </p:scale>
        <p:origin x="14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2020-08-10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eg"/><Relationship Id="rId3" Type="http://schemas.openxmlformats.org/officeDocument/2006/relationships/image" Target="../media/image5.png"/><Relationship Id="rId7" Type="http://schemas.openxmlformats.org/officeDocument/2006/relationships/image" Target="../media/image4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5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g"/><Relationship Id="rId5" Type="http://schemas.openxmlformats.org/officeDocument/2006/relationships/image" Target="../media/image41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.png"/><Relationship Id="rId7" Type="http://schemas.openxmlformats.org/officeDocument/2006/relationships/image" Target="../media/image5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21.sv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2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6" y="1916832"/>
            <a:ext cx="70823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1" y="3998996"/>
            <a:ext cx="6389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000" b="1" spc="-150" dirty="0">
                <a:solidFill>
                  <a:srgbClr val="77787B"/>
                </a:solidFill>
              </a:rPr>
              <a:t>: VDSS(Virtual Driving Simulation System)</a:t>
            </a:r>
            <a:endParaRPr lang="ko-KR" altLang="en-US" sz="2000" b="1" spc="-150" dirty="0">
              <a:solidFill>
                <a:srgbClr val="77787B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75729" y="166947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68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2020. 08. 10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(VDSS) –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김홍석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정애리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주종욱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최인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박필준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7D2541-0449-40E1-9222-14A1B4D167AD}"/>
              </a:ext>
            </a:extLst>
          </p:cNvPr>
          <p:cNvGraphicFramePr>
            <a:graphicFrameLocks noGrp="1"/>
          </p:cNvGraphicFramePr>
          <p:nvPr/>
        </p:nvGraphicFramePr>
        <p:xfrm>
          <a:off x="262532" y="1410492"/>
          <a:ext cx="8641404" cy="5013015"/>
        </p:xfrm>
        <a:graphic>
          <a:graphicData uri="http://schemas.openxmlformats.org/drawingml/2006/table">
            <a:tbl>
              <a:tblPr/>
              <a:tblGrid>
                <a:gridCol w="233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2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2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P01-D1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정보 입력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주행 하기 앞서 사용자의 정보를 입력 받음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사용자 정보 입력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나이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60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버튼을 눌러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65-69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70-74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75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세 이상 중 하나를 선택하여 입력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성별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남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여 중 하나의 버튼을 눌러 선택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운전 경력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운전 경력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5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년 단위의 버튼을 눌러 선택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전화 번호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버튼 클릭 시 휴대폰 키패드로 전화번호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11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자리 입력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모든 사항 입력 되었으면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주행 시작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’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 버튼을 눌러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VR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시뮬레이션 실행 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VR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시뮬레이션으로 전환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050" kern="100" dirty="0">
                        <a:effectLst/>
                      </a:endParaRPr>
                    </a:p>
                    <a:p>
                      <a:pPr lvl="0" algn="l" latinLnBrk="1"/>
                      <a:r>
                        <a:rPr lang="ko-KR" altLang="ko-KR" sz="1050" kern="100" dirty="0">
                          <a:effectLst/>
                        </a:rPr>
                        <a:t>앱 실행 </a:t>
                      </a:r>
                      <a:endParaRPr lang="ko-KR" altLang="ko-KR" sz="105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0B97720E-2963-4D93-B782-FF719CCF3E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181" y="1453023"/>
            <a:ext cx="3280265" cy="47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A00615D-E686-47C3-B71A-976E09D7E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83509"/>
              </p:ext>
            </p:extLst>
          </p:nvPr>
        </p:nvGraphicFramePr>
        <p:xfrm>
          <a:off x="323528" y="1417623"/>
          <a:ext cx="8598216" cy="4621369"/>
        </p:xfrm>
        <a:graphic>
          <a:graphicData uri="http://schemas.openxmlformats.org/drawingml/2006/table">
            <a:tbl>
              <a:tblPr/>
              <a:tblGrid>
                <a:gridCol w="232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050" kern="100" dirty="0">
                          <a:effectLst/>
                        </a:rPr>
                        <a:t>P01-F1</a:t>
                      </a:r>
                      <a:endParaRPr lang="ko-KR" altLang="ko-KR" sz="105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운전 결과 확인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주행 결과에 따른 주행 적합도 및 위반 항목 등을 보여줌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∎내용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주행 결과에 따른 주행 적합도와 추가 설명을 보여주고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주요 위반 항목에 대한 설명을 나타낸다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위반 항목 표시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앱 실행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그림 5" descr="전화, 휴대폰, 표지판, 버스이(가) 표시된 사진&#10;&#10;자동 생성된 설명">
            <a:extLst>
              <a:ext uri="{FF2B5EF4-FFF2-40B4-BE49-F238E27FC236}">
                <a16:creationId xmlns:a16="http://schemas.microsoft.com/office/drawing/2014/main" id="{01C34737-37C3-43C6-8CD6-8056D34EC3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582" y="1225960"/>
            <a:ext cx="3356415" cy="490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0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1C083E-AC68-454E-87A7-DE3315CE4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28146"/>
              </p:ext>
            </p:extLst>
          </p:nvPr>
        </p:nvGraphicFramePr>
        <p:xfrm>
          <a:off x="323528" y="1299609"/>
          <a:ext cx="8598216" cy="4865695"/>
        </p:xfrm>
        <a:graphic>
          <a:graphicData uri="http://schemas.openxmlformats.org/drawingml/2006/table">
            <a:tbl>
              <a:tblPr/>
              <a:tblGrid>
                <a:gridCol w="232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689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P01-F2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운전 결과 확인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주행 결과에 따른 주행 적합도 및 위반 항목 등을 보여줌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6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∎내용 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주행 결과에 따른 주행 적합도와 추가 설명을 보여주고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주요 위반 항목에 대한 설명을 나타낸다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2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위반 항목 표시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4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앱 실행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5A09662A-BC6B-4D68-BBA7-34F8B71B5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432" y="1167217"/>
            <a:ext cx="3205648" cy="49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7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E14427-F7BC-44C3-BA12-B0332D39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60487"/>
              </p:ext>
            </p:extLst>
          </p:nvPr>
        </p:nvGraphicFramePr>
        <p:xfrm>
          <a:off x="272892" y="1294335"/>
          <a:ext cx="8598216" cy="4621369"/>
        </p:xfrm>
        <a:graphic>
          <a:graphicData uri="http://schemas.openxmlformats.org/drawingml/2006/table">
            <a:tbl>
              <a:tblPr/>
              <a:tblGrid>
                <a:gridCol w="232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5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P01-J1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결과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분석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9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주행 결과에 따른 추가 연수교육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VR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 주행연습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병원 검진예약을 표시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6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 예약 상담 및 검진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사용자는 원하면 추가 연수교육을 선택하여 받을 수 있고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VR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주행의 미흡한 점을 보완하기 위해 주행을 다시 할 수도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필요하면 병원 검진예약을 위해 사이트로 이동할 수 있다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사이트로 이동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7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앱 실행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" name="그림 3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0234BD84-0854-4F75-8E33-3357308D35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004" y="1127137"/>
            <a:ext cx="3359201" cy="49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화면설계서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ko-KR" altLang="en-US" sz="1000" b="1" noProof="0">
                <a:solidFill>
                  <a:schemeClr val="bg1"/>
                </a:solidFill>
                <a:latin typeface="+mn-ea"/>
                <a:cs typeface="+mj-cs"/>
              </a:rPr>
              <a:t>사용자 </a:t>
            </a:r>
            <a:r>
              <a:rPr lang="ko-KR" altLang="en-US" sz="1000" b="1">
                <a:solidFill>
                  <a:schemeClr val="bg1"/>
                </a:solidFill>
                <a:latin typeface="+mn-ea"/>
                <a:cs typeface="+mj-cs"/>
              </a:rPr>
              <a:t>인터페이스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(sw)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13" name="그림 12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3532D26F-35A7-44A5-B99C-45D00EEBC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70" y="1835677"/>
            <a:ext cx="1553515" cy="34059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819C9F-7FA5-4287-827E-F0C15D9C4ABD}"/>
              </a:ext>
            </a:extLst>
          </p:cNvPr>
          <p:cNvSpPr txBox="1"/>
          <p:nvPr/>
        </p:nvSpPr>
        <p:spPr>
          <a:xfrm>
            <a:off x="215801" y="5354585"/>
            <a:ext cx="1763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사용자 처음 화면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3E36234-E249-4782-B07D-0BA68CC38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00" y="1844856"/>
            <a:ext cx="1555200" cy="34059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BEBF70-9D70-4D33-B68C-3A3D19E3161B}"/>
              </a:ext>
            </a:extLst>
          </p:cNvPr>
          <p:cNvSpPr txBox="1"/>
          <p:nvPr/>
        </p:nvSpPr>
        <p:spPr>
          <a:xfrm>
            <a:off x="1833671" y="5354353"/>
            <a:ext cx="2125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시작하기 클릭 시 화면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3F625-B7FB-4DDD-B16D-DC14320032ED}"/>
              </a:ext>
            </a:extLst>
          </p:cNvPr>
          <p:cNvSpPr txBox="1"/>
          <p:nvPr/>
        </p:nvSpPr>
        <p:spPr>
          <a:xfrm>
            <a:off x="311375" y="1496662"/>
            <a:ext cx="15552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화면 선택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343D42-9EE1-4EBD-9BB9-D01A7DC84839}"/>
              </a:ext>
            </a:extLst>
          </p:cNvPr>
          <p:cNvSpPr txBox="1"/>
          <p:nvPr/>
        </p:nvSpPr>
        <p:spPr>
          <a:xfrm>
            <a:off x="2069600" y="1496662"/>
            <a:ext cx="15552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화면 선택</a:t>
            </a:r>
          </a:p>
        </p:txBody>
      </p:sp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0F484006-AC3D-4A6E-B893-32349CBB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594" y="1854267"/>
            <a:ext cx="1555200" cy="33710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95B8642-5625-4C3B-9715-C52A2D6E61B0}"/>
              </a:ext>
            </a:extLst>
          </p:cNvPr>
          <p:cNvSpPr txBox="1"/>
          <p:nvPr/>
        </p:nvSpPr>
        <p:spPr>
          <a:xfrm>
            <a:off x="3849594" y="1506303"/>
            <a:ext cx="15552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화면 선택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5EE3A-15B4-4970-B0ED-8457AD509591}"/>
              </a:ext>
            </a:extLst>
          </p:cNvPr>
          <p:cNvSpPr txBox="1"/>
          <p:nvPr/>
        </p:nvSpPr>
        <p:spPr>
          <a:xfrm>
            <a:off x="3959218" y="5354121"/>
            <a:ext cx="1498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나이 버튼 클릭 시</a:t>
            </a:r>
            <a:r>
              <a:rPr lang="en-US" altLang="ko-KR" sz="1200" dirty="0"/>
              <a:t>]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3DAF8A-5D07-4D89-A4A9-392650D1BDF1}"/>
              </a:ext>
            </a:extLst>
          </p:cNvPr>
          <p:cNvSpPr txBox="1"/>
          <p:nvPr/>
        </p:nvSpPr>
        <p:spPr>
          <a:xfrm>
            <a:off x="5629088" y="1506303"/>
            <a:ext cx="15552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화면 선택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9BAD1C-BCFA-4033-A240-2EDEC4C2D26A}"/>
              </a:ext>
            </a:extLst>
          </p:cNvPr>
          <p:cNvSpPr txBox="1"/>
          <p:nvPr/>
        </p:nvSpPr>
        <p:spPr>
          <a:xfrm>
            <a:off x="5701896" y="5354121"/>
            <a:ext cx="1498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나이 선택 시</a:t>
            </a:r>
            <a:r>
              <a:rPr lang="en-US" altLang="ko-KR" sz="1200" dirty="0"/>
              <a:t>]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A5B5F1-8B30-48A5-A677-7DEAC07DA31F}"/>
              </a:ext>
            </a:extLst>
          </p:cNvPr>
          <p:cNvCxnSpPr>
            <a:cxnSpLocks/>
          </p:cNvCxnSpPr>
          <p:nvPr/>
        </p:nvCxnSpPr>
        <p:spPr>
          <a:xfrm flipV="1">
            <a:off x="1511943" y="3107020"/>
            <a:ext cx="555328" cy="86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C25A9B-6CD4-4132-A0AC-6CEC7DB03F0C}"/>
              </a:ext>
            </a:extLst>
          </p:cNvPr>
          <p:cNvSpPr txBox="1"/>
          <p:nvPr/>
        </p:nvSpPr>
        <p:spPr>
          <a:xfrm>
            <a:off x="7381904" y="1496662"/>
            <a:ext cx="1555200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화면 선택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21244E-A1D4-4C4D-8EBC-5CE9D401AB92}"/>
              </a:ext>
            </a:extLst>
          </p:cNvPr>
          <p:cNvSpPr txBox="1"/>
          <p:nvPr/>
        </p:nvSpPr>
        <p:spPr>
          <a:xfrm>
            <a:off x="7416601" y="5354120"/>
            <a:ext cx="1498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성별 남 선택 시</a:t>
            </a:r>
            <a:r>
              <a:rPr lang="en-US" altLang="ko-KR" sz="1200" dirty="0"/>
              <a:t>]</a:t>
            </a:r>
            <a:endParaRPr lang="ko-KR" altLang="en-US" dirty="0"/>
          </a:p>
        </p:txBody>
      </p:sp>
      <p:pic>
        <p:nvPicPr>
          <p:cNvPr id="34" name="그림 33" descr="스크린샷이(가) 표시된 사진&#10;&#10;자동 생성된 설명">
            <a:extLst>
              <a:ext uri="{FF2B5EF4-FFF2-40B4-BE49-F238E27FC236}">
                <a16:creationId xmlns:a16="http://schemas.microsoft.com/office/drawing/2014/main" id="{51476A76-6483-46C0-9DD1-A2A01845AF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904" y="1848930"/>
            <a:ext cx="1555200" cy="3376430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02EF826-BE89-48C9-A0C0-81681377311A}"/>
              </a:ext>
            </a:extLst>
          </p:cNvPr>
          <p:cNvCxnSpPr/>
          <p:nvPr/>
        </p:nvCxnSpPr>
        <p:spPr>
          <a:xfrm>
            <a:off x="2952105" y="2674971"/>
            <a:ext cx="1007113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744CCB70-09F2-4BD5-A4B9-473EF95FF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679" y="1862290"/>
            <a:ext cx="1560609" cy="3371092"/>
          </a:xfrm>
          <a:prstGeom prst="rect">
            <a:avLst/>
          </a:prstGeom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D4E55EC4-D0DC-4379-ACCF-09E93F98F5CF}"/>
              </a:ext>
            </a:extLst>
          </p:cNvPr>
          <p:cNvCxnSpPr>
            <a:cxnSpLocks/>
          </p:cNvCxnSpPr>
          <p:nvPr/>
        </p:nvCxnSpPr>
        <p:spPr>
          <a:xfrm flipV="1">
            <a:off x="5184352" y="2764421"/>
            <a:ext cx="936104" cy="163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B464AF35-20C3-4A71-9948-2424675FBBF7}"/>
              </a:ext>
            </a:extLst>
          </p:cNvPr>
          <p:cNvCxnSpPr/>
          <p:nvPr/>
        </p:nvCxnSpPr>
        <p:spPr>
          <a:xfrm>
            <a:off x="6171092" y="3017745"/>
            <a:ext cx="1656184" cy="12700"/>
          </a:xfrm>
          <a:prstGeom prst="curvedConnector3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558A2F2-0B27-480D-9D7F-85965D3068C8}"/>
              </a:ext>
            </a:extLst>
          </p:cNvPr>
          <p:cNvCxnSpPr/>
          <p:nvPr/>
        </p:nvCxnSpPr>
        <p:spPr>
          <a:xfrm>
            <a:off x="6264472" y="3017745"/>
            <a:ext cx="1562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04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화면설계서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ko-KR" altLang="en-US" sz="1000" b="1" noProof="0">
                <a:solidFill>
                  <a:schemeClr val="bg1"/>
                </a:solidFill>
                <a:latin typeface="+mn-ea"/>
                <a:cs typeface="+mj-cs"/>
              </a:rPr>
              <a:t>사용자 </a:t>
            </a:r>
            <a:r>
              <a:rPr lang="ko-KR" altLang="en-US" sz="1000" b="1">
                <a:solidFill>
                  <a:schemeClr val="bg1"/>
                </a:solidFill>
                <a:latin typeface="+mn-ea"/>
                <a:cs typeface="+mj-cs"/>
              </a:rPr>
              <a:t>인터페이스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(sw)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A12A3DC-C077-4C2C-B1DE-29CE04C136E1}"/>
              </a:ext>
            </a:extLst>
          </p:cNvPr>
          <p:cNvGrpSpPr/>
          <p:nvPr/>
        </p:nvGrpSpPr>
        <p:grpSpPr>
          <a:xfrm>
            <a:off x="182633" y="1472009"/>
            <a:ext cx="8721303" cy="4134922"/>
            <a:chOff x="1631505" y="1458603"/>
            <a:chExt cx="8721303" cy="413492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ED7330A-8D9C-4837-825E-EF2557AFC64F}"/>
                </a:ext>
              </a:extLst>
            </p:cNvPr>
            <p:cNvSpPr txBox="1"/>
            <p:nvPr/>
          </p:nvSpPr>
          <p:spPr>
            <a:xfrm>
              <a:off x="1631505" y="5316526"/>
              <a:ext cx="17635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</a:t>
              </a:r>
              <a:r>
                <a:rPr lang="ko-KR" altLang="en-US" sz="1200" dirty="0"/>
                <a:t>성별 여 선택 시</a:t>
              </a:r>
              <a:r>
                <a:rPr lang="en-US" altLang="ko-KR" sz="1200" dirty="0"/>
                <a:t>]</a:t>
              </a:r>
              <a:endParaRPr lang="ko-KR" altLang="en-US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EF7FD02-D395-4AD4-8A61-4A8E1A5B531A}"/>
                </a:ext>
              </a:extLst>
            </p:cNvPr>
            <p:cNvSpPr txBox="1"/>
            <p:nvPr/>
          </p:nvSpPr>
          <p:spPr>
            <a:xfrm>
              <a:off x="3215680" y="5316294"/>
              <a:ext cx="2125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</a:t>
              </a:r>
              <a:r>
                <a:rPr lang="ko-KR" altLang="en-US" sz="1200" dirty="0"/>
                <a:t>운전경력 클릭 시 화면</a:t>
              </a:r>
              <a:r>
                <a:rPr lang="en-US" altLang="ko-KR" sz="1200" dirty="0"/>
                <a:t>]</a:t>
              </a:r>
              <a:endParaRPr lang="ko-KR" altLang="en-US" sz="1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D2242E-8495-45A2-BAC2-96FF4B250DD2}"/>
                </a:ext>
              </a:extLst>
            </p:cNvPr>
            <p:cNvSpPr txBox="1"/>
            <p:nvPr/>
          </p:nvSpPr>
          <p:spPr>
            <a:xfrm>
              <a:off x="1727079" y="1458603"/>
              <a:ext cx="155520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화면 선택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086ECD-AE85-4C43-B1C8-7E61DF8B5312}"/>
                </a:ext>
              </a:extLst>
            </p:cNvPr>
            <p:cNvSpPr txBox="1"/>
            <p:nvPr/>
          </p:nvSpPr>
          <p:spPr>
            <a:xfrm>
              <a:off x="3485304" y="1458603"/>
              <a:ext cx="155520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화면 선택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952F2D6-8F61-4DDC-99CF-6679A7964457}"/>
                </a:ext>
              </a:extLst>
            </p:cNvPr>
            <p:cNvSpPr txBox="1"/>
            <p:nvPr/>
          </p:nvSpPr>
          <p:spPr>
            <a:xfrm>
              <a:off x="5265298" y="1468244"/>
              <a:ext cx="155520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화면 선택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3F64946-E8D6-4768-AD7D-8810D479678C}"/>
                </a:ext>
              </a:extLst>
            </p:cNvPr>
            <p:cNvSpPr txBox="1"/>
            <p:nvPr/>
          </p:nvSpPr>
          <p:spPr>
            <a:xfrm>
              <a:off x="5196534" y="5316062"/>
              <a:ext cx="1763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</a:t>
              </a:r>
              <a:r>
                <a:rPr lang="ko-KR" altLang="en-US" sz="1200" dirty="0"/>
                <a:t>운전경력 선택 된 모습</a:t>
              </a:r>
              <a:r>
                <a:rPr lang="en-US" altLang="ko-KR" sz="1200" dirty="0"/>
                <a:t>]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FA09610-C892-4B8D-A1F6-525D3E948139}"/>
                </a:ext>
              </a:extLst>
            </p:cNvPr>
            <p:cNvSpPr txBox="1"/>
            <p:nvPr/>
          </p:nvSpPr>
          <p:spPr>
            <a:xfrm>
              <a:off x="7044792" y="1468244"/>
              <a:ext cx="155520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화면 선택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1FA880-779D-4E37-834E-7C5ABD150F13}"/>
                </a:ext>
              </a:extLst>
            </p:cNvPr>
            <p:cNvSpPr txBox="1"/>
            <p:nvPr/>
          </p:nvSpPr>
          <p:spPr>
            <a:xfrm>
              <a:off x="7104113" y="5316062"/>
              <a:ext cx="14986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</a:t>
              </a:r>
              <a:r>
                <a:rPr lang="ko-KR" altLang="en-US" sz="1200" dirty="0"/>
                <a:t>전화번호 입력</a:t>
              </a:r>
              <a:r>
                <a:rPr lang="en-US" altLang="ko-KR" sz="1200" dirty="0"/>
                <a:t>]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8695C16-A673-49F4-83C4-80871F946660}"/>
                </a:ext>
              </a:extLst>
            </p:cNvPr>
            <p:cNvSpPr txBox="1"/>
            <p:nvPr/>
          </p:nvSpPr>
          <p:spPr>
            <a:xfrm>
              <a:off x="8797608" y="1458603"/>
              <a:ext cx="1555200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화면 선택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F894908-D092-495F-83F0-A587B3692B8B}"/>
                </a:ext>
              </a:extLst>
            </p:cNvPr>
            <p:cNvSpPr txBox="1"/>
            <p:nvPr/>
          </p:nvSpPr>
          <p:spPr>
            <a:xfrm>
              <a:off x="8832305" y="5316061"/>
              <a:ext cx="14986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</a:t>
              </a:r>
              <a:r>
                <a:rPr lang="ko-KR" altLang="en-US" sz="1200" dirty="0"/>
                <a:t>전화번호 등록</a:t>
              </a:r>
              <a:r>
                <a:rPr lang="en-US" altLang="ko-KR" sz="1200" dirty="0"/>
                <a:t>]</a:t>
              </a:r>
              <a:endParaRPr lang="ko-KR" altLang="en-US" dirty="0"/>
            </a:p>
          </p:txBody>
        </p:sp>
        <p:cxnSp>
          <p:nvCxnSpPr>
            <p:cNvPr id="51" name="연결선: 구부러짐 50">
              <a:extLst>
                <a:ext uri="{FF2B5EF4-FFF2-40B4-BE49-F238E27FC236}">
                  <a16:creationId xmlns:a16="http://schemas.microsoft.com/office/drawing/2014/main" id="{1A3CEFCC-4854-47AB-8359-71447156F836}"/>
                </a:ext>
              </a:extLst>
            </p:cNvPr>
            <p:cNvCxnSpPr/>
            <p:nvPr/>
          </p:nvCxnSpPr>
          <p:spPr>
            <a:xfrm>
              <a:off x="7586796" y="2979686"/>
              <a:ext cx="1656184" cy="12700"/>
            </a:xfrm>
            <a:prstGeom prst="curvedConnector3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그림 5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5C5F0456-C9B2-4B95-85B0-DF884F929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079" y="1816208"/>
              <a:ext cx="1555200" cy="3405960"/>
            </a:xfrm>
            <a:prstGeom prst="rect">
              <a:avLst/>
            </a:prstGeom>
          </p:spPr>
        </p:pic>
        <p:pic>
          <p:nvPicPr>
            <p:cNvPr id="53" name="그림 5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38B4B779-6E9C-4219-8942-DF2FB7C3C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4056" y="1806683"/>
              <a:ext cx="1555200" cy="3405960"/>
            </a:xfrm>
            <a:prstGeom prst="rect">
              <a:avLst/>
            </a:prstGeom>
          </p:spPr>
        </p:pic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035CDAAC-0997-4A98-BDED-A822550BC51B}"/>
                </a:ext>
              </a:extLst>
            </p:cNvPr>
            <p:cNvCxnSpPr/>
            <p:nvPr/>
          </p:nvCxnSpPr>
          <p:spPr>
            <a:xfrm>
              <a:off x="2783632" y="3356992"/>
              <a:ext cx="792088" cy="11521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그림 54" descr="스크린샷, 그리기이(가) 표시된 사진&#10;&#10;자동 생성된 설명">
              <a:extLst>
                <a:ext uri="{FF2B5EF4-FFF2-40B4-BE49-F238E27FC236}">
                  <a16:creationId xmlns:a16="http://schemas.microsoft.com/office/drawing/2014/main" id="{FE462142-9F68-4816-A115-AAD457EF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551" y="1816208"/>
              <a:ext cx="1555201" cy="3393260"/>
            </a:xfrm>
            <a:prstGeom prst="rect">
              <a:avLst/>
            </a:prstGeom>
          </p:spPr>
        </p:pic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B320C800-60E5-45F1-8632-A5ED7DB05D70}"/>
                </a:ext>
              </a:extLst>
            </p:cNvPr>
            <p:cNvCxnSpPr/>
            <p:nvPr/>
          </p:nvCxnSpPr>
          <p:spPr>
            <a:xfrm flipV="1">
              <a:off x="4799856" y="3429000"/>
              <a:ext cx="1080120" cy="1080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그림 56" descr="전자기기, 키보드, 휴대폰이(가) 표시된 사진&#10;&#10;자동 생성된 설명">
              <a:extLst>
                <a:ext uri="{FF2B5EF4-FFF2-40B4-BE49-F238E27FC236}">
                  <a16:creationId xmlns:a16="http://schemas.microsoft.com/office/drawing/2014/main" id="{ADF8882A-FA41-466B-8C16-FA976D938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4776" y="1815976"/>
              <a:ext cx="1581505" cy="3393260"/>
            </a:xfrm>
            <a:prstGeom prst="rect">
              <a:avLst/>
            </a:prstGeom>
          </p:spPr>
        </p:pic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15729BE-6EFF-41E4-B407-2C6D6205459F}"/>
                </a:ext>
              </a:extLst>
            </p:cNvPr>
            <p:cNvCxnSpPr/>
            <p:nvPr/>
          </p:nvCxnSpPr>
          <p:spPr>
            <a:xfrm>
              <a:off x="6104271" y="3789040"/>
              <a:ext cx="877583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그림 5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6D7D4641-85CC-42FC-9D68-F58CD1568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7608" y="1815976"/>
              <a:ext cx="1555200" cy="3393260"/>
            </a:xfrm>
            <a:prstGeom prst="rect">
              <a:avLst/>
            </a:prstGeom>
          </p:spPr>
        </p:pic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9033223-8205-4ECA-8F7E-BA7C458ECCBD}"/>
                </a:ext>
              </a:extLst>
            </p:cNvPr>
            <p:cNvCxnSpPr/>
            <p:nvPr/>
          </p:nvCxnSpPr>
          <p:spPr>
            <a:xfrm flipV="1">
              <a:off x="8599992" y="3789040"/>
              <a:ext cx="1024400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6497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화면설계서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ko-KR" altLang="en-US" sz="1000" b="1" noProof="0">
                <a:solidFill>
                  <a:schemeClr val="bg1"/>
                </a:solidFill>
                <a:latin typeface="+mn-ea"/>
                <a:cs typeface="+mj-cs"/>
              </a:rPr>
              <a:t>사용자 </a:t>
            </a:r>
            <a:r>
              <a:rPr lang="ko-KR" altLang="en-US" sz="1000" b="1">
                <a:solidFill>
                  <a:schemeClr val="bg1"/>
                </a:solidFill>
                <a:latin typeface="+mn-ea"/>
                <a:cs typeface="+mj-cs"/>
              </a:rPr>
              <a:t>인터페이스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(sw)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DE4634A-209F-4FC8-A2A4-C702B94144D3}"/>
              </a:ext>
            </a:extLst>
          </p:cNvPr>
          <p:cNvGrpSpPr/>
          <p:nvPr/>
        </p:nvGrpSpPr>
        <p:grpSpPr>
          <a:xfrm>
            <a:off x="-146650" y="1390206"/>
            <a:ext cx="8873742" cy="4595025"/>
            <a:chOff x="975325" y="1442598"/>
            <a:chExt cx="8873742" cy="459502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1BEA85-5C75-435F-BD45-0F032E67EF2A}"/>
                </a:ext>
              </a:extLst>
            </p:cNvPr>
            <p:cNvSpPr txBox="1"/>
            <p:nvPr/>
          </p:nvSpPr>
          <p:spPr>
            <a:xfrm>
              <a:off x="3609838" y="5391292"/>
              <a:ext cx="2125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</a:t>
              </a:r>
              <a:r>
                <a:rPr lang="ko-KR" altLang="en-US" sz="1200" dirty="0"/>
                <a:t>전화번호 등록</a:t>
              </a:r>
              <a:r>
                <a:rPr lang="en-US" altLang="ko-KR" sz="1200" dirty="0"/>
                <a:t>]</a:t>
              </a:r>
            </a:p>
            <a:p>
              <a:pPr algn="ctr"/>
              <a:r>
                <a:rPr lang="en-US" altLang="ko-KR" sz="1200" dirty="0"/>
                <a:t>(</a:t>
              </a:r>
              <a:r>
                <a:rPr lang="ko-KR" altLang="en-US" sz="1200" dirty="0"/>
                <a:t>주행 결과 확인 위해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F45EF3-4C51-4960-AE51-D7B099778EA8}"/>
                </a:ext>
              </a:extLst>
            </p:cNvPr>
            <p:cNvSpPr txBox="1"/>
            <p:nvPr/>
          </p:nvSpPr>
          <p:spPr>
            <a:xfrm>
              <a:off x="1727079" y="1458603"/>
              <a:ext cx="1840872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화면 선택</a:t>
              </a:r>
            </a:p>
          </p:txBody>
        </p:sp>
        <p:cxnSp>
          <p:nvCxnSpPr>
            <p:cNvPr id="64" name="연결선: 구부러짐 63">
              <a:extLst>
                <a:ext uri="{FF2B5EF4-FFF2-40B4-BE49-F238E27FC236}">
                  <a16:creationId xmlns:a16="http://schemas.microsoft.com/office/drawing/2014/main" id="{414E085A-C84B-4043-ABDA-C7D2D008E58D}"/>
                </a:ext>
              </a:extLst>
            </p:cNvPr>
            <p:cNvCxnSpPr/>
            <p:nvPr/>
          </p:nvCxnSpPr>
          <p:spPr>
            <a:xfrm>
              <a:off x="7586796" y="2979686"/>
              <a:ext cx="1656184" cy="12700"/>
            </a:xfrm>
            <a:prstGeom prst="curvedConnector3">
              <a:avLst/>
            </a:prstGeom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그림 64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6E2ED98-C468-42D1-B770-150016E9A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4859" y="1797157"/>
              <a:ext cx="1840872" cy="3406422"/>
            </a:xfrm>
            <a:prstGeom prst="rect">
              <a:avLst/>
            </a:prstGeom>
          </p:spPr>
        </p:pic>
        <p:pic>
          <p:nvPicPr>
            <p:cNvPr id="66" name="그림 65" descr="스크린샷, 시계이(가) 표시된 사진&#10;&#10;자동 생성된 설명">
              <a:extLst>
                <a:ext uri="{FF2B5EF4-FFF2-40B4-BE49-F238E27FC236}">
                  <a16:creationId xmlns:a16="http://schemas.microsoft.com/office/drawing/2014/main" id="{31B4FB5E-AA6D-4BF3-9559-FC8D0BDDF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174" y="1797618"/>
              <a:ext cx="1822609" cy="340596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D413539-C356-4E3F-A266-925841F6EDC1}"/>
                </a:ext>
              </a:extLst>
            </p:cNvPr>
            <p:cNvSpPr txBox="1"/>
            <p:nvPr/>
          </p:nvSpPr>
          <p:spPr>
            <a:xfrm>
              <a:off x="3768097" y="1449638"/>
              <a:ext cx="1840872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화면 선택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73763F-70F2-4CC2-A537-E846F4FFA220}"/>
                </a:ext>
              </a:extLst>
            </p:cNvPr>
            <p:cNvSpPr txBox="1"/>
            <p:nvPr/>
          </p:nvSpPr>
          <p:spPr>
            <a:xfrm>
              <a:off x="975325" y="5408362"/>
              <a:ext cx="3273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</a:t>
              </a:r>
              <a:r>
                <a:rPr lang="ko-KR" altLang="en-US" sz="1200" dirty="0"/>
                <a:t>사용자 첫 화면</a:t>
              </a:r>
              <a:r>
                <a:rPr lang="en-US" altLang="ko-KR" sz="1200" dirty="0"/>
                <a:t>]</a:t>
              </a:r>
            </a:p>
            <a:p>
              <a:pPr algn="ctr"/>
              <a:r>
                <a:rPr lang="en-US" altLang="ko-KR" sz="1200" dirty="0"/>
                <a:t>(</a:t>
              </a:r>
              <a:r>
                <a:rPr lang="ko-KR" altLang="en-US" sz="1200" dirty="0"/>
                <a:t>결과화면 클릭 시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D66C0DA8-E5A8-4325-998D-BF68F199B10D}"/>
                </a:ext>
              </a:extLst>
            </p:cNvPr>
            <p:cNvCxnSpPr/>
            <p:nvPr/>
          </p:nvCxnSpPr>
          <p:spPr>
            <a:xfrm flipV="1">
              <a:off x="3323692" y="3343835"/>
              <a:ext cx="444405" cy="1264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E19F0AF-6041-4DD6-9DD5-6D2B6024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254" y="1797157"/>
              <a:ext cx="1840872" cy="3383179"/>
            </a:xfrm>
            <a:prstGeom prst="rect">
              <a:avLst/>
            </a:prstGeom>
          </p:spPr>
        </p:pic>
        <p:pic>
          <p:nvPicPr>
            <p:cNvPr id="71" name="그림 70" descr="전자기기, 화면, 노트북, 휴대폰이(가) 표시된 사진&#10;&#10;자동 생성된 설명">
              <a:extLst>
                <a:ext uri="{FF2B5EF4-FFF2-40B4-BE49-F238E27FC236}">
                  <a16:creationId xmlns:a16="http://schemas.microsoft.com/office/drawing/2014/main" id="{2CEAC842-9882-42E9-B13F-2B7D69C0D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236" y="1797157"/>
              <a:ext cx="1840872" cy="3406422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5114E47-42D0-41C9-8155-C780D3C050C1}"/>
                </a:ext>
              </a:extLst>
            </p:cNvPr>
            <p:cNvSpPr txBox="1"/>
            <p:nvPr/>
          </p:nvSpPr>
          <p:spPr>
            <a:xfrm>
              <a:off x="5786235" y="1449638"/>
              <a:ext cx="1840872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화면 선택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DE223BA-C84F-41B6-B161-8160BB2CF847}"/>
                </a:ext>
              </a:extLst>
            </p:cNvPr>
            <p:cNvSpPr txBox="1"/>
            <p:nvPr/>
          </p:nvSpPr>
          <p:spPr>
            <a:xfrm>
              <a:off x="7827253" y="1442598"/>
              <a:ext cx="1840872" cy="33855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/>
                <a:t>화면 선택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6960186-F28A-4FFA-BE45-F88CB9CDC9FD}"/>
                </a:ext>
              </a:extLst>
            </p:cNvPr>
            <p:cNvSpPr txBox="1"/>
            <p:nvPr/>
          </p:nvSpPr>
          <p:spPr>
            <a:xfrm>
              <a:off x="5651765" y="5391292"/>
              <a:ext cx="212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</a:t>
              </a:r>
              <a:r>
                <a:rPr lang="ko-KR" altLang="en-US" sz="1200" dirty="0"/>
                <a:t>전화번호 입력</a:t>
              </a:r>
              <a:r>
                <a:rPr lang="en-US" altLang="ko-KR" sz="1200" dirty="0"/>
                <a:t>]</a:t>
              </a:r>
            </a:p>
            <a:p>
              <a:pPr algn="ctr"/>
              <a:r>
                <a:rPr lang="en-US" altLang="ko-KR" sz="1200" dirty="0"/>
                <a:t>(</a:t>
              </a:r>
              <a:r>
                <a:rPr lang="ko-KR" altLang="en-US" sz="1200" dirty="0"/>
                <a:t>주행 결과 확인 위해</a:t>
              </a:r>
              <a:r>
                <a:rPr lang="en-US" altLang="ko-KR" sz="1200" dirty="0"/>
                <a:t>)</a:t>
              </a:r>
            </a:p>
            <a:p>
              <a:pPr algn="ctr"/>
              <a:endParaRPr lang="ko-KR" altLang="en-US" sz="12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1B3BB2-F0C6-42E0-9AFF-25052DF8CD43}"/>
                </a:ext>
              </a:extLst>
            </p:cNvPr>
            <p:cNvSpPr txBox="1"/>
            <p:nvPr/>
          </p:nvSpPr>
          <p:spPr>
            <a:xfrm>
              <a:off x="7723521" y="5368049"/>
              <a:ext cx="2125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</a:t>
              </a:r>
              <a:r>
                <a:rPr lang="ko-KR" altLang="en-US" sz="1200" dirty="0"/>
                <a:t>결과보기 클릭 후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주행 결과 보여주기</a:t>
              </a:r>
              <a:r>
                <a:rPr lang="en-US" altLang="ko-KR" sz="1200" dirty="0"/>
                <a:t>]</a:t>
              </a:r>
            </a:p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000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화면설계서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ko-KR" altLang="en-US" sz="900" b="1">
                <a:solidFill>
                  <a:schemeClr val="bg1"/>
                </a:solidFill>
                <a:latin typeface="+mn-ea"/>
                <a:cs typeface="+mj-cs"/>
              </a:rPr>
              <a:t>사용자</a:t>
            </a: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lang="ko-KR" altLang="en-US" sz="900" b="1" noProof="0" dirty="0">
                <a:solidFill>
                  <a:schemeClr val="bg1"/>
                </a:solidFill>
                <a:latin typeface="+mn-ea"/>
                <a:cs typeface="+mj-cs"/>
              </a:rPr>
              <a:t>인터페이스 </a:t>
            </a:r>
            <a:r>
              <a:rPr lang="en-US" altLang="ko-KR" sz="900" b="1" noProof="0" dirty="0">
                <a:solidFill>
                  <a:schemeClr val="bg1"/>
                </a:solidFill>
                <a:latin typeface="+mn-ea"/>
                <a:cs typeface="+mj-cs"/>
              </a:rPr>
              <a:t>(H/W)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1AC3D-BD1E-4AAE-9DC9-B31248244416}"/>
              </a:ext>
            </a:extLst>
          </p:cNvPr>
          <p:cNvGrpSpPr/>
          <p:nvPr/>
        </p:nvGrpSpPr>
        <p:grpSpPr>
          <a:xfrm>
            <a:off x="814517" y="1379002"/>
            <a:ext cx="7514965" cy="4977348"/>
            <a:chOff x="1789212" y="1295083"/>
            <a:chExt cx="8123213" cy="561829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330405-353C-428F-8EBC-512D6110074E}"/>
                </a:ext>
              </a:extLst>
            </p:cNvPr>
            <p:cNvSpPr/>
            <p:nvPr/>
          </p:nvSpPr>
          <p:spPr>
            <a:xfrm>
              <a:off x="2567608" y="6436709"/>
              <a:ext cx="7056784" cy="4766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15" name="그림 14" descr="실내, 전자기기, 앉아있는, 테이블이(가) 표시된 사진&#10;&#10;자동 생성된 설명">
              <a:extLst>
                <a:ext uri="{FF2B5EF4-FFF2-40B4-BE49-F238E27FC236}">
                  <a16:creationId xmlns:a16="http://schemas.microsoft.com/office/drawing/2014/main" id="{8D7554DF-DE95-47D0-9CAB-6FDDDF727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9212" y="1295083"/>
              <a:ext cx="2290564" cy="222565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F9B9D8-C834-4584-A888-B7313FBDF842}"/>
                </a:ext>
              </a:extLst>
            </p:cNvPr>
            <p:cNvSpPr txBox="1"/>
            <p:nvPr/>
          </p:nvSpPr>
          <p:spPr>
            <a:xfrm>
              <a:off x="2127350" y="3668179"/>
              <a:ext cx="16643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1. </a:t>
              </a:r>
              <a:r>
                <a:rPr lang="ko-KR" altLang="en-US" sz="1400" dirty="0"/>
                <a:t>앱 실행</a:t>
              </a:r>
            </a:p>
          </p:txBody>
        </p:sp>
        <p:pic>
          <p:nvPicPr>
            <p:cNvPr id="17" name="그림 16" descr="테이블, 모니터, 전자기기, 앉아있는이(가) 표시된 사진&#10;&#10;자동 생성된 설명">
              <a:extLst>
                <a:ext uri="{FF2B5EF4-FFF2-40B4-BE49-F238E27FC236}">
                  <a16:creationId xmlns:a16="http://schemas.microsoft.com/office/drawing/2014/main" id="{4439F349-8F53-4DAD-939F-436DF14F6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927" y="1295339"/>
              <a:ext cx="2225402" cy="222540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509735-4DB8-477B-966B-FD74DF98710B}"/>
                </a:ext>
              </a:extLst>
            </p:cNvPr>
            <p:cNvSpPr txBox="1"/>
            <p:nvPr/>
          </p:nvSpPr>
          <p:spPr>
            <a:xfrm>
              <a:off x="4788422" y="3648253"/>
              <a:ext cx="21994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2. </a:t>
              </a:r>
              <a:r>
                <a:rPr lang="ko-KR" altLang="en-US" sz="1400" dirty="0"/>
                <a:t>시작 버튼 클릭</a:t>
              </a:r>
            </a:p>
          </p:txBody>
        </p:sp>
        <p:pic>
          <p:nvPicPr>
            <p:cNvPr id="20" name="그림 19" descr="테이블, 실내, 앉아있는, 모니터이(가) 표시된 사진&#10;&#10;자동 생성된 설명">
              <a:extLst>
                <a:ext uri="{FF2B5EF4-FFF2-40B4-BE49-F238E27FC236}">
                  <a16:creationId xmlns:a16="http://schemas.microsoft.com/office/drawing/2014/main" id="{1C2E8E16-ECA6-4097-A93F-8A2C552B0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1860" y="1295083"/>
              <a:ext cx="2290565" cy="229056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D8F199-CAC6-4575-B1FC-176534971B68}"/>
                </a:ext>
              </a:extLst>
            </p:cNvPr>
            <p:cNvSpPr txBox="1"/>
            <p:nvPr/>
          </p:nvSpPr>
          <p:spPr>
            <a:xfrm>
              <a:off x="7740264" y="3671333"/>
              <a:ext cx="205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3. </a:t>
              </a:r>
              <a:r>
                <a:rPr lang="ko-KR" altLang="en-US" sz="1400" dirty="0"/>
                <a:t>사용자 정보 입력</a:t>
              </a:r>
            </a:p>
          </p:txBody>
        </p:sp>
        <p:pic>
          <p:nvPicPr>
            <p:cNvPr id="24" name="그림 23" descr="모니터, 테이블, 앉아있는, 목재의이(가) 표시된 사진&#10;&#10;자동 생성된 설명">
              <a:extLst>
                <a:ext uri="{FF2B5EF4-FFF2-40B4-BE49-F238E27FC236}">
                  <a16:creationId xmlns:a16="http://schemas.microsoft.com/office/drawing/2014/main" id="{5540756B-4DA7-491D-91E0-88D4A7A13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8915" y="4083540"/>
              <a:ext cx="2225658" cy="2225658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7730A4-FDB8-4FE7-B9FE-4C470BFA6556}"/>
                </a:ext>
              </a:extLst>
            </p:cNvPr>
            <p:cNvSpPr txBox="1"/>
            <p:nvPr/>
          </p:nvSpPr>
          <p:spPr>
            <a:xfrm>
              <a:off x="2999656" y="6400092"/>
              <a:ext cx="19442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4. </a:t>
              </a:r>
              <a:r>
                <a:rPr lang="ko-KR" altLang="en-US" sz="1400" dirty="0"/>
                <a:t>주행 결과 보기 </a:t>
              </a:r>
            </a:p>
          </p:txBody>
        </p:sp>
        <p:pic>
          <p:nvPicPr>
            <p:cNvPr id="27" name="그림 26" descr="모니터, 사진, 텔레비전, 화면이(가) 표시된 사진&#10;&#10;자동 생성된 설명">
              <a:extLst>
                <a:ext uri="{FF2B5EF4-FFF2-40B4-BE49-F238E27FC236}">
                  <a16:creationId xmlns:a16="http://schemas.microsoft.com/office/drawing/2014/main" id="{8F2B32E5-CA33-40CF-A91A-9353EA193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1772" y="4136615"/>
              <a:ext cx="2744323" cy="181014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E82C66E-DE65-4B8A-A5A1-31F4907F7E6C}"/>
                </a:ext>
              </a:extLst>
            </p:cNvPr>
            <p:cNvSpPr txBox="1"/>
            <p:nvPr/>
          </p:nvSpPr>
          <p:spPr>
            <a:xfrm>
              <a:off x="6240016" y="6165305"/>
              <a:ext cx="2592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5. </a:t>
              </a:r>
              <a:r>
                <a:rPr lang="ko-KR" altLang="en-US" sz="1400" dirty="0"/>
                <a:t>등록 후 주행 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389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7D90B2-B19C-48FE-AFCA-7ED3E3D95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25" y="1645194"/>
            <a:ext cx="8676453" cy="40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바닥글 개체 틀 78">
            <a:extLst>
              <a:ext uri="{FF2B5EF4-FFF2-40B4-BE49-F238E27FC236}">
                <a16:creationId xmlns:a16="http://schemas.microsoft.com/office/drawing/2014/main" id="{E757B8E8-8FB9-496D-8D3F-374DBE26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4887" y="6301151"/>
            <a:ext cx="41148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C63AB44E-7B64-4A62-B2F9-08C8D6C90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23954"/>
              </p:ext>
            </p:extLst>
          </p:nvPr>
        </p:nvGraphicFramePr>
        <p:xfrm>
          <a:off x="139167" y="2077657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8584EED-709E-4696-B12B-7A5A66574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39787"/>
              </p:ext>
            </p:extLst>
          </p:nvPr>
        </p:nvGraphicFramePr>
        <p:xfrm>
          <a:off x="139166" y="1241377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20_HI038F_VDSS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VDSS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2020.  08. 10.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1/2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모바일 기반의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시뮬레이터로 가상 환경의 차량을 주행하여 운전 역량을 평가하는 시스템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정애리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정하나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084011-E382-43FB-B26B-FD9FA6D70C1D}"/>
              </a:ext>
            </a:extLst>
          </p:cNvPr>
          <p:cNvGrpSpPr/>
          <p:nvPr/>
        </p:nvGrpSpPr>
        <p:grpSpPr>
          <a:xfrm>
            <a:off x="2166023" y="2559733"/>
            <a:ext cx="5080792" cy="2733307"/>
            <a:chOff x="2603356" y="1626778"/>
            <a:chExt cx="5080792" cy="2733307"/>
          </a:xfrm>
        </p:grpSpPr>
        <p:sp>
          <p:nvSpPr>
            <p:cNvPr id="57" name="AutoShape 46">
              <a:extLst>
                <a:ext uri="{FF2B5EF4-FFF2-40B4-BE49-F238E27FC236}">
                  <a16:creationId xmlns:a16="http://schemas.microsoft.com/office/drawing/2014/main" id="{BA97860B-837A-4E7E-8B9D-970D64D52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2634" y="3279773"/>
              <a:ext cx="1439862" cy="539750"/>
            </a:xfrm>
            <a:prstGeom prst="can">
              <a:avLst>
                <a:gd name="adj" fmla="val 25000"/>
              </a:avLst>
            </a:prstGeom>
            <a:solidFill>
              <a:srgbClr val="EAEAEA"/>
            </a:solidFill>
            <a:ln w="6350">
              <a:solidFill>
                <a:srgbClr val="00264C"/>
              </a:solidFill>
              <a:round/>
              <a:headEnd/>
              <a:tailEnd/>
            </a:ln>
          </p:spPr>
          <p:txBody>
            <a:bodyPr lIns="36000" tIns="36000" rIns="36000" bIns="36000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유저 정보</a:t>
              </a:r>
              <a:r>
                <a:rPr lang="en-US" altLang="ko-KR" sz="1000" kern="0" dirty="0"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000" kern="0" dirty="0" err="1">
                  <a:latin typeface="맑은 고딕" pitchFamily="50" charset="-127"/>
                  <a:ea typeface="맑은 고딕" pitchFamily="50" charset="-127"/>
                </a:rPr>
                <a:t>user_info</a:t>
              </a:r>
              <a:r>
                <a:rPr lang="en-US" altLang="ko-KR" sz="1000" kern="0" dirty="0">
                  <a:latin typeface="맑은 고딕" pitchFamily="50" charset="-127"/>
                  <a:ea typeface="맑은 고딕" pitchFamily="50" charset="-127"/>
                </a:rPr>
                <a:t>)</a:t>
              </a: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000" kern="0" dirty="0">
                  <a:latin typeface="맑은 고딕" pitchFamily="50" charset="-127"/>
                  <a:ea typeface="맑은 고딕" pitchFamily="50" charset="-127"/>
                </a:rPr>
                <a:t>DB</a:t>
              </a:r>
            </a:p>
          </p:txBody>
        </p:sp>
        <p:sp>
          <p:nvSpPr>
            <p:cNvPr id="58" name="순서도: 판단 57">
              <a:extLst>
                <a:ext uri="{FF2B5EF4-FFF2-40B4-BE49-F238E27FC236}">
                  <a16:creationId xmlns:a16="http://schemas.microsoft.com/office/drawing/2014/main" id="{905CB32B-2612-426D-894A-9EC823F1674F}"/>
                </a:ext>
              </a:extLst>
            </p:cNvPr>
            <p:cNvSpPr/>
            <p:nvPr/>
          </p:nvSpPr>
          <p:spPr>
            <a:xfrm>
              <a:off x="4294289" y="2697218"/>
              <a:ext cx="1571128" cy="357187"/>
            </a:xfrm>
            <a:prstGeom prst="flowChartDecision">
              <a:avLst/>
            </a:prstGeom>
            <a:solidFill>
              <a:srgbClr val="FFFFE9"/>
            </a:solidFill>
            <a:ln w="3175" cap="flat" cmpd="sng" algn="ctr">
              <a:solidFill>
                <a:srgbClr val="00264C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유저 정보 입력</a:t>
              </a:r>
            </a:p>
          </p:txBody>
        </p:sp>
        <p:sp>
          <p:nvSpPr>
            <p:cNvPr id="59" name="Rectangle 41">
              <a:extLst>
                <a:ext uri="{FF2B5EF4-FFF2-40B4-BE49-F238E27FC236}">
                  <a16:creationId xmlns:a16="http://schemas.microsoft.com/office/drawing/2014/main" id="{003B1371-9504-4497-8D62-2F792B7E7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922" y="1626778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프로그램 실행</a:t>
              </a:r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24E6C33D-895D-4C72-8D97-461B9118BC95}"/>
                </a:ext>
              </a:extLst>
            </p:cNvPr>
            <p:cNvGrpSpPr/>
            <p:nvPr/>
          </p:nvGrpSpPr>
          <p:grpSpPr>
            <a:xfrm>
              <a:off x="2603356" y="2601218"/>
              <a:ext cx="1690933" cy="539750"/>
              <a:chOff x="134302" y="2592509"/>
              <a:chExt cx="1690933" cy="539750"/>
            </a:xfrm>
          </p:grpSpPr>
          <p:cxnSp>
            <p:nvCxnSpPr>
              <p:cNvPr id="127" name="직선 화살표 연결선 126">
                <a:extLst>
                  <a:ext uri="{FF2B5EF4-FFF2-40B4-BE49-F238E27FC236}">
                    <a16:creationId xmlns:a16="http://schemas.microsoft.com/office/drawing/2014/main" id="{8DABB8AC-C0E2-4E2E-9497-45E17080C76B}"/>
                  </a:ext>
                </a:extLst>
              </p:cNvPr>
              <p:cNvCxnSpPr>
                <a:cxnSpLocks/>
                <a:stCxn id="128" idx="4"/>
                <a:endCxn id="58" idx="1"/>
              </p:cNvCxnSpPr>
              <p:nvPr/>
            </p:nvCxnSpPr>
            <p:spPr>
              <a:xfrm>
                <a:off x="1574164" y="2862384"/>
                <a:ext cx="251071" cy="471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264C"/>
                </a:solidFill>
                <a:prstDash val="solid"/>
                <a:headEnd type="triangle" w="med" len="med"/>
                <a:tailEnd type="none" w="med" len="med"/>
              </a:ln>
              <a:effectLst/>
            </p:spPr>
          </p:cxnSp>
          <p:sp>
            <p:nvSpPr>
              <p:cNvPr id="128" name="AutoShape 46">
                <a:extLst>
                  <a:ext uri="{FF2B5EF4-FFF2-40B4-BE49-F238E27FC236}">
                    <a16:creationId xmlns:a16="http://schemas.microsoft.com/office/drawing/2014/main" id="{1E242771-2A28-43CC-996D-883086758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02" y="2592509"/>
                <a:ext cx="1439862" cy="539750"/>
              </a:xfrm>
              <a:prstGeom prst="can">
                <a:avLst>
                  <a:gd name="adj" fmla="val 25000"/>
                </a:avLst>
              </a:prstGeom>
              <a:solidFill>
                <a:srgbClr val="EAEAEA"/>
              </a:solidFill>
              <a:ln w="635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algn="ctr" latinLnBrk="0">
                  <a:defRPr/>
                </a:pPr>
                <a:r>
                  <a:rPr lang="ko-KR" altLang="en-US" sz="1000" kern="0" dirty="0">
                    <a:latin typeface="맑은 고딕" pitchFamily="50" charset="-127"/>
                    <a:ea typeface="맑은 고딕" pitchFamily="50" charset="-127"/>
                  </a:rPr>
                  <a:t>유저 정보</a:t>
                </a:r>
                <a:r>
                  <a:rPr lang="en-US" altLang="ko-KR" sz="1000" kern="0" dirty="0"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en-US" altLang="ko-KR" sz="1000" kern="0" dirty="0" err="1">
                    <a:latin typeface="맑은 고딕" pitchFamily="50" charset="-127"/>
                    <a:ea typeface="맑은 고딕" pitchFamily="50" charset="-127"/>
                  </a:rPr>
                  <a:t>user_info</a:t>
                </a:r>
                <a:r>
                  <a:rPr lang="en-US" altLang="ko-KR" sz="1000" kern="0" dirty="0">
                    <a:latin typeface="맑은 고딕" pitchFamily="50" charset="-127"/>
                    <a:ea typeface="맑은 고딕" pitchFamily="50" charset="-127"/>
                  </a:rPr>
                  <a:t>)</a:t>
                </a:r>
                <a:r>
                  <a:rPr lang="ko-KR" altLang="en-US" sz="1000" kern="0" dirty="0"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000" kern="0" dirty="0">
                    <a:latin typeface="맑은 고딕" pitchFamily="50" charset="-127"/>
                    <a:ea typeface="맑은 고딕" pitchFamily="50" charset="-127"/>
                  </a:rPr>
                  <a:t>DB</a:t>
                </a:r>
              </a:p>
            </p:txBody>
          </p:sp>
        </p:grp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93178EC-BF95-41D9-AD01-B69CA89C250C}"/>
                </a:ext>
              </a:extLst>
            </p:cNvPr>
            <p:cNvCxnSpPr>
              <a:cxnSpLocks/>
              <a:stCxn id="64" idx="2"/>
              <a:endCxn id="58" idx="0"/>
            </p:cNvCxnSpPr>
            <p:nvPr/>
          </p:nvCxnSpPr>
          <p:spPr>
            <a:xfrm>
              <a:off x="5079853" y="2441559"/>
              <a:ext cx="0" cy="255659"/>
            </a:xfrm>
            <a:prstGeom prst="straightConnector1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B0B392A8-FE30-4537-AE5D-F7BE9D347201}"/>
                </a:ext>
              </a:extLst>
            </p:cNvPr>
            <p:cNvCxnSpPr>
              <a:cxnSpLocks/>
              <a:stCxn id="58" idx="2"/>
              <a:endCxn id="63" idx="0"/>
            </p:cNvCxnSpPr>
            <p:nvPr/>
          </p:nvCxnSpPr>
          <p:spPr>
            <a:xfrm>
              <a:off x="5079853" y="3054405"/>
              <a:ext cx="0" cy="346092"/>
            </a:xfrm>
            <a:prstGeom prst="straightConnector1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EAB8E417-9D7D-4FB6-90FC-035D707B5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922" y="3400497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가상환경 주행</a:t>
              </a:r>
            </a:p>
          </p:txBody>
        </p:sp>
        <p:sp>
          <p:nvSpPr>
            <p:cNvPr id="64" name="순서도: 판단 63">
              <a:extLst>
                <a:ext uri="{FF2B5EF4-FFF2-40B4-BE49-F238E27FC236}">
                  <a16:creationId xmlns:a16="http://schemas.microsoft.com/office/drawing/2014/main" id="{D989D975-011D-41F7-98A8-A2C2AA20DCBF}"/>
                </a:ext>
              </a:extLst>
            </p:cNvPr>
            <p:cNvSpPr/>
            <p:nvPr/>
          </p:nvSpPr>
          <p:spPr>
            <a:xfrm>
              <a:off x="4294289" y="2084372"/>
              <a:ext cx="1571128" cy="357187"/>
            </a:xfrm>
            <a:prstGeom prst="flowChartDecision">
              <a:avLst/>
            </a:prstGeom>
            <a:solidFill>
              <a:srgbClr val="FFFFE9"/>
            </a:solidFill>
            <a:ln w="3175" cap="flat" cmpd="sng" algn="ctr">
              <a:solidFill>
                <a:srgbClr val="00264C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기존 결과 확인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F0BD0AF1-BD39-4867-BF0D-398967045728}"/>
                </a:ext>
              </a:extLst>
            </p:cNvPr>
            <p:cNvCxnSpPr>
              <a:cxnSpLocks/>
              <a:stCxn id="59" idx="2"/>
              <a:endCxn id="64" idx="0"/>
            </p:cNvCxnSpPr>
            <p:nvPr/>
          </p:nvCxnSpPr>
          <p:spPr>
            <a:xfrm>
              <a:off x="5079853" y="1936341"/>
              <a:ext cx="0" cy="148031"/>
            </a:xfrm>
            <a:prstGeom prst="straightConnector1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66" name="Oval 44">
              <a:extLst>
                <a:ext uri="{FF2B5EF4-FFF2-40B4-BE49-F238E27FC236}">
                  <a16:creationId xmlns:a16="http://schemas.microsoft.com/office/drawing/2014/main" id="{26C46757-E22E-4E7F-A788-92FF8BA09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364" y="2593138"/>
              <a:ext cx="268287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indent="-85725" algn="ctr" latinLnBrk="0">
                <a:spcBef>
                  <a:spcPct val="50000"/>
                </a:spcBef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7" name="Oval 44">
              <a:extLst>
                <a:ext uri="{FF2B5EF4-FFF2-40B4-BE49-F238E27FC236}">
                  <a16:creationId xmlns:a16="http://schemas.microsoft.com/office/drawing/2014/main" id="{5A0DA1D8-91FD-41B5-8202-7B669BC1E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363" y="2024260"/>
              <a:ext cx="268287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indent="-85725" algn="ctr" latinLnBrk="0">
                <a:spcBef>
                  <a:spcPct val="50000"/>
                </a:spcBef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68" name="TextBox 71">
              <a:extLst>
                <a:ext uri="{FF2B5EF4-FFF2-40B4-BE49-F238E27FC236}">
                  <a16:creationId xmlns:a16="http://schemas.microsoft.com/office/drawing/2014/main" id="{6201C6A4-CC63-4603-A7CA-D1BC9BE18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0314" y="2384857"/>
              <a:ext cx="28245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/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N</a:t>
              </a:r>
              <a:endParaRPr lang="ko-KR" altLang="en-US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C5E18039-C8F6-4096-AB1A-C8BD909BB2AE}"/>
                </a:ext>
              </a:extLst>
            </p:cNvPr>
            <p:cNvCxnSpPr>
              <a:cxnSpLocks/>
              <a:stCxn id="63" idx="3"/>
              <a:endCxn id="57" idx="2"/>
            </p:cNvCxnSpPr>
            <p:nvPr/>
          </p:nvCxnSpPr>
          <p:spPr>
            <a:xfrm flipV="1">
              <a:off x="5799784" y="3549648"/>
              <a:ext cx="382850" cy="5631"/>
            </a:xfrm>
            <a:prstGeom prst="straightConnector1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70" name="TextBox 71">
              <a:extLst>
                <a:ext uri="{FF2B5EF4-FFF2-40B4-BE49-F238E27FC236}">
                  <a16:creationId xmlns:a16="http://schemas.microsoft.com/office/drawing/2014/main" id="{D092B283-2893-42A3-8EF2-55A33EF0FE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2579" y="2070254"/>
              <a:ext cx="2568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/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Y</a:t>
              </a:r>
              <a:endParaRPr lang="ko-KR" altLang="en-US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5" name="순서도: 판단 74">
              <a:extLst>
                <a:ext uri="{FF2B5EF4-FFF2-40B4-BE49-F238E27FC236}">
                  <a16:creationId xmlns:a16="http://schemas.microsoft.com/office/drawing/2014/main" id="{0C28E328-BFD7-4B3F-A3D3-2053657E4D3E}"/>
                </a:ext>
              </a:extLst>
            </p:cNvPr>
            <p:cNvSpPr/>
            <p:nvPr/>
          </p:nvSpPr>
          <p:spPr>
            <a:xfrm>
              <a:off x="6113020" y="2697218"/>
              <a:ext cx="1571128" cy="357187"/>
            </a:xfrm>
            <a:prstGeom prst="flowChartDecision">
              <a:avLst/>
            </a:prstGeom>
            <a:solidFill>
              <a:srgbClr val="FFFFE9"/>
            </a:solidFill>
            <a:ln w="3175" cap="flat" cmpd="sng" algn="ctr">
              <a:solidFill>
                <a:srgbClr val="00264C"/>
              </a:solidFill>
              <a:prstDash val="solid"/>
            </a:ln>
            <a:effectLst/>
          </p:spPr>
          <p:txBody>
            <a:bodyPr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유저 정보 입력</a:t>
              </a:r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BDEA3555-7F2C-4FD1-8E68-536D738B05EB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6898584" y="3054405"/>
              <a:ext cx="0" cy="222799"/>
            </a:xfrm>
            <a:prstGeom prst="straightConnector1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123" name="Oval 44">
              <a:extLst>
                <a:ext uri="{FF2B5EF4-FFF2-40B4-BE49-F238E27FC236}">
                  <a16:creationId xmlns:a16="http://schemas.microsoft.com/office/drawing/2014/main" id="{853CB5C9-B089-49E3-9DE4-77FD55D3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2563" y="2607571"/>
              <a:ext cx="268287" cy="203200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indent="-85725" algn="ctr" latinLnBrk="0">
                <a:spcBef>
                  <a:spcPct val="50000"/>
                </a:spcBef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0A92331C-99F4-4681-B8B7-DF5B7A7C0DCD}"/>
                </a:ext>
              </a:extLst>
            </p:cNvPr>
            <p:cNvCxnSpPr>
              <a:cxnSpLocks/>
              <a:stCxn id="64" idx="3"/>
              <a:endCxn id="75" idx="0"/>
            </p:cNvCxnSpPr>
            <p:nvPr/>
          </p:nvCxnSpPr>
          <p:spPr>
            <a:xfrm>
              <a:off x="5865417" y="2262966"/>
              <a:ext cx="1033167" cy="434252"/>
            </a:xfrm>
            <a:prstGeom prst="bentConnector2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41">
              <a:extLst>
                <a:ext uri="{FF2B5EF4-FFF2-40B4-BE49-F238E27FC236}">
                  <a16:creationId xmlns:a16="http://schemas.microsoft.com/office/drawing/2014/main" id="{2A70D4ED-D61A-4FE2-8143-DCA90D015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2634" y="4050522"/>
              <a:ext cx="1439862" cy="309563"/>
            </a:xfrm>
            <a:prstGeom prst="rect">
              <a:avLst/>
            </a:prstGeom>
            <a:noFill/>
            <a:ln w="6350" algn="ctr">
              <a:solidFill>
                <a:srgbClr val="00264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36000" tIns="36000" rIns="36000" bIns="36000" anchor="ctr"/>
            <a:lstStyle/>
            <a:p>
              <a:pPr algn="ctr" latinLnBrk="0">
                <a:defRPr/>
              </a:pPr>
              <a:r>
                <a:rPr lang="ko-KR" altLang="en-US" sz="1000" kern="0" dirty="0">
                  <a:latin typeface="맑은 고딕" pitchFamily="50" charset="-127"/>
                  <a:ea typeface="맑은 고딕" pitchFamily="50" charset="-127"/>
                </a:rPr>
                <a:t>분석 결과 확인</a:t>
              </a:r>
            </a:p>
          </p:txBody>
        </p: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424E5F8C-86F7-40F9-8D4F-B0B2A967800E}"/>
                </a:ext>
              </a:extLst>
            </p:cNvPr>
            <p:cNvCxnSpPr>
              <a:cxnSpLocks/>
              <a:stCxn id="57" idx="3"/>
              <a:endCxn id="125" idx="0"/>
            </p:cNvCxnSpPr>
            <p:nvPr/>
          </p:nvCxnSpPr>
          <p:spPr>
            <a:xfrm>
              <a:off x="6902565" y="3819523"/>
              <a:ext cx="0" cy="230999"/>
            </a:xfrm>
            <a:prstGeom prst="straightConnector1">
              <a:avLst/>
            </a:prstGeom>
            <a:noFill/>
            <a:ln w="9525" cap="flat" cmpd="sng" algn="ctr">
              <a:solidFill>
                <a:srgbClr val="00264C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DE95916-7C0B-40AD-BE11-CFC4A2ECD1F5}"/>
              </a:ext>
            </a:extLst>
          </p:cNvPr>
          <p:cNvGrpSpPr/>
          <p:nvPr/>
        </p:nvGrpSpPr>
        <p:grpSpPr>
          <a:xfrm>
            <a:off x="550793" y="5397735"/>
            <a:ext cx="4610531" cy="763446"/>
            <a:chOff x="929068" y="5124827"/>
            <a:chExt cx="4610531" cy="763446"/>
          </a:xfrm>
        </p:grpSpPr>
        <p:sp>
          <p:nvSpPr>
            <p:cNvPr id="130" name="Oval 58">
              <a:extLst>
                <a:ext uri="{FF2B5EF4-FFF2-40B4-BE49-F238E27FC236}">
                  <a16:creationId xmlns:a16="http://schemas.microsoft.com/office/drawing/2014/main" id="{9D84DA68-3B20-4FA4-BA52-130EAD7AA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068" y="5657279"/>
              <a:ext cx="268288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indent="-85725" algn="ctr" latinLnBrk="0">
                <a:spcBef>
                  <a:spcPct val="50000"/>
                </a:spcBef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</a:p>
          </p:txBody>
        </p:sp>
        <p:sp>
          <p:nvSpPr>
            <p:cNvPr id="131" name="Text Box 59">
              <a:extLst>
                <a:ext uri="{FF2B5EF4-FFF2-40B4-BE49-F238E27FC236}">
                  <a16:creationId xmlns:a16="http://schemas.microsoft.com/office/drawing/2014/main" id="{1E358F04-489B-4AAE-B2C6-7FC5DAAE1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075" y="5629484"/>
              <a:ext cx="4035079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유저를 식별하여 분석 결과를 제공하기 위해 개인 정보를 입력한다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32" name="Oval 58">
              <a:extLst>
                <a:ext uri="{FF2B5EF4-FFF2-40B4-BE49-F238E27FC236}">
                  <a16:creationId xmlns:a16="http://schemas.microsoft.com/office/drawing/2014/main" id="{698377D2-9A51-4FD7-9641-B2623B08E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068" y="5162341"/>
              <a:ext cx="268288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indent="-85725" algn="ctr" latinLnBrk="0">
                <a:spcBef>
                  <a:spcPct val="50000"/>
                </a:spcBef>
                <a:defRPr/>
              </a:pPr>
              <a:r>
                <a:rPr lang="en-US" altLang="ko-KR" sz="1000" ker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133" name="Text Box 59">
              <a:extLst>
                <a:ext uri="{FF2B5EF4-FFF2-40B4-BE49-F238E27FC236}">
                  <a16:creationId xmlns:a16="http://schemas.microsoft.com/office/drawing/2014/main" id="{FB198169-44F3-45DD-BDD6-341FF8681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975" y="5124827"/>
              <a:ext cx="4432624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기존의 주행 분석 결과를 확인할 것인지 주행 분석을 할 것인지 확인한다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34" name="Oval 73">
              <a:extLst>
                <a:ext uri="{FF2B5EF4-FFF2-40B4-BE49-F238E27FC236}">
                  <a16:creationId xmlns:a16="http://schemas.microsoft.com/office/drawing/2014/main" id="{8449ABB4-48AB-45C4-B323-F278A483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068" y="5403641"/>
              <a:ext cx="268288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indent="-85725" latinLnBrk="0">
                <a:spcBef>
                  <a:spcPct val="50000"/>
                </a:spcBef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135" name="Text Box 59">
              <a:extLst>
                <a:ext uri="{FF2B5EF4-FFF2-40B4-BE49-F238E27FC236}">
                  <a16:creationId xmlns:a16="http://schemas.microsoft.com/office/drawing/2014/main" id="{DB2818DE-F621-4ED6-96DE-83E66376A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327" y="5380894"/>
              <a:ext cx="4035079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유저를 식별하여 분석 결과를 제공하기 위해 개인 정보를 입력한다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E9045BE-D51F-46AC-9AAA-A649400BF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854612"/>
              </p:ext>
            </p:extLst>
          </p:nvPr>
        </p:nvGraphicFramePr>
        <p:xfrm>
          <a:off x="215515" y="1342483"/>
          <a:ext cx="8712970" cy="46474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1641228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55222350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315336498"/>
                    </a:ext>
                  </a:extLst>
                </a:gridCol>
                <a:gridCol w="2513364">
                  <a:extLst>
                    <a:ext uri="{9D8B030D-6E8A-4147-A177-3AD203B41FA5}">
                      <a16:colId xmlns:a16="http://schemas.microsoft.com/office/drawing/2014/main" val="1744582562"/>
                    </a:ext>
                  </a:extLst>
                </a:gridCol>
                <a:gridCol w="2239164">
                  <a:extLst>
                    <a:ext uri="{9D8B030D-6E8A-4147-A177-3AD203B41FA5}">
                      <a16:colId xmlns:a16="http://schemas.microsoft.com/office/drawing/2014/main" val="3390855706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val="2039695076"/>
                    </a:ext>
                  </a:extLst>
                </a:gridCol>
              </a:tblGrid>
              <a:tr h="492659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요구사항</a:t>
                      </a: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요구사항 명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기능</a:t>
                      </a: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기능 명 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세부사항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예외사항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821485"/>
                  </a:ext>
                </a:extLst>
              </a:tr>
              <a:tr h="448648">
                <a:tc rowSpan="6"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P01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앱 실행 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P01-IP1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 시작 및 결과 확인 선택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800" kern="100" dirty="0">
                          <a:effectLst/>
                        </a:rPr>
                        <a:t>사</a:t>
                      </a:r>
                      <a:r>
                        <a:rPr lang="ko-KR" sz="800" kern="100" dirty="0">
                          <a:effectLst/>
                        </a:rPr>
                        <a:t>용자의 나이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ko-KR" sz="800" kern="100" dirty="0">
                          <a:effectLst/>
                        </a:rPr>
                        <a:t>성별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ko-KR" sz="800" kern="100" dirty="0">
                          <a:effectLst/>
                        </a:rPr>
                        <a:t>운전경력</a:t>
                      </a:r>
                      <a:r>
                        <a:rPr lang="en-US" sz="800" kern="100" dirty="0">
                          <a:effectLst/>
                        </a:rPr>
                        <a:t>, </a:t>
                      </a:r>
                      <a:r>
                        <a:rPr lang="ko-KR" sz="800" kern="100" dirty="0">
                          <a:effectLst/>
                        </a:rPr>
                        <a:t>전화번호를 입력 후 앱을 실행한다</a:t>
                      </a:r>
                      <a:r>
                        <a:rPr lang="en-US" sz="8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3651400"/>
                  </a:ext>
                </a:extLst>
              </a:tr>
              <a:tr h="4549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P01-S1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정보 확인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800" kern="100" dirty="0">
                          <a:effectLst/>
                        </a:rPr>
                        <a:t>전화번호를 입력하여 주행정보를 확인한다</a:t>
                      </a:r>
                      <a:r>
                        <a:rPr lang="en-US" sz="8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2022303"/>
                  </a:ext>
                </a:extLst>
              </a:tr>
              <a:tr h="254171"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kern="100" dirty="0">
                          <a:effectLst/>
                        </a:rPr>
                        <a:t>P01-D1</a:t>
                      </a:r>
                      <a:endParaRPr lang="ko-KR" alt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정보 입력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</a:rPr>
                        <a:t>주행 하기 앞서 사용자의 정보를 입력 받음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010611"/>
                  </a:ext>
                </a:extLst>
              </a:tr>
              <a:tr h="468048"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kern="100" dirty="0">
                          <a:effectLst/>
                        </a:rPr>
                        <a:t>P01-F1</a:t>
                      </a:r>
                      <a:endParaRPr lang="ko-KR" alt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운전 결과 확인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</a:rPr>
                        <a:t>주행 결과에 따른 주행 적합도 및 위반 항목 등을 보여줌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5796318"/>
                  </a:ext>
                </a:extLst>
              </a:tr>
              <a:tr h="405044"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kern="100" dirty="0">
                          <a:effectLst/>
                        </a:rPr>
                        <a:t>P01-F2</a:t>
                      </a:r>
                      <a:endParaRPr lang="ko-KR" alt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0944622"/>
                  </a:ext>
                </a:extLst>
              </a:tr>
              <a:tr h="431507"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kern="100" dirty="0">
                          <a:effectLst/>
                        </a:rPr>
                        <a:t>P01-J1</a:t>
                      </a:r>
                      <a:endParaRPr lang="ko-KR" alt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결과 분석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</a:rPr>
                        <a:t>주행 결과에 따른 추가 연수교육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</a:rPr>
                        <a:t>, VR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</a:rPr>
                        <a:t> 주행연습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</a:rPr>
                        <a:t>병원 검진예약을 표시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8387639"/>
                  </a:ext>
                </a:extLst>
              </a:tr>
              <a:tr h="391119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SI01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주행 시뮬레이션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SI01-WI01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1000" kern="100" dirty="0" err="1">
                          <a:effectLst/>
                        </a:rPr>
                        <a:t>레이싱휠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값 입력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800" kern="100" dirty="0" err="1">
                          <a:effectLst/>
                        </a:rPr>
                        <a:t>레이싱휠</a:t>
                      </a:r>
                      <a:r>
                        <a:rPr lang="en-US" altLang="ko-KR" sz="800" kern="100" dirty="0">
                          <a:effectLst/>
                        </a:rPr>
                        <a:t> </a:t>
                      </a:r>
                      <a:r>
                        <a:rPr lang="ko-KR" sz="800" kern="100" dirty="0">
                          <a:effectLst/>
                        </a:rPr>
                        <a:t>값으로 시뮬레이션 자동</a:t>
                      </a:r>
                      <a:endParaRPr lang="en-US" altLang="ko-KR" sz="800" kern="100" dirty="0">
                        <a:effectLst/>
                      </a:endParaRPr>
                    </a:p>
                    <a:p>
                      <a:pPr lvl="0" algn="ctr" latinLnBrk="1"/>
                      <a:r>
                        <a:rPr lang="ko-KR" sz="800" kern="100" dirty="0">
                          <a:effectLst/>
                        </a:rPr>
                        <a:t>차를 조작한다</a:t>
                      </a:r>
                      <a:r>
                        <a:rPr lang="en-US" sz="8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7052493"/>
                  </a:ext>
                </a:extLst>
              </a:tr>
              <a:tr h="456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SI01-SO01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000" kern="100" dirty="0">
                        <a:effectLst/>
                      </a:endParaRPr>
                    </a:p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주행</a:t>
                      </a:r>
                      <a:r>
                        <a:rPr lang="ko-KR" altLang="en-US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정보 전송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800" kern="100" dirty="0">
                          <a:effectLst/>
                        </a:rPr>
                        <a:t>주행 정보를 정제하여 데이터서버로 전송한다</a:t>
                      </a:r>
                      <a:r>
                        <a:rPr lang="en-US" sz="8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8780819"/>
                  </a:ext>
                </a:extLst>
              </a:tr>
              <a:tr h="394126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W01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웹페이지 관리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W01-DB1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000" kern="100" dirty="0">
                        <a:effectLst/>
                      </a:endParaRPr>
                    </a:p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데이터 관리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800" kern="100" dirty="0">
                          <a:effectLst/>
                        </a:rPr>
                        <a:t>개개인의 주행정보를 모아서 웹페이지로 보낸다</a:t>
                      </a:r>
                      <a:r>
                        <a:rPr lang="en-US" sz="8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>
                          <a:effectLst/>
                        </a:rPr>
                        <a:t> 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8792878"/>
                  </a:ext>
                </a:extLst>
              </a:tr>
              <a:tr h="4505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W01-C1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000" kern="100" dirty="0">
                        <a:effectLst/>
                      </a:endParaRPr>
                    </a:p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차트</a:t>
                      </a:r>
                      <a:r>
                        <a:rPr lang="ko-KR" altLang="en-US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확인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800" kern="100" dirty="0">
                          <a:effectLst/>
                        </a:rPr>
                        <a:t>주행</a:t>
                      </a:r>
                      <a:r>
                        <a:rPr lang="ko-KR" altLang="en-US" sz="800" kern="100" dirty="0">
                          <a:effectLst/>
                        </a:rPr>
                        <a:t> </a:t>
                      </a:r>
                      <a:r>
                        <a:rPr lang="ko-KR" sz="800" kern="100" dirty="0">
                          <a:effectLst/>
                        </a:rPr>
                        <a:t>정보를 통계하여 차트로 나타내서 확인한다</a:t>
                      </a:r>
                      <a:r>
                        <a:rPr lang="en-US" sz="8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41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041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2DB39C-A9B9-4305-B6C8-ABEAE7BC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50" y="2407207"/>
            <a:ext cx="7139805" cy="4213103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바닥글 개체 틀 78">
            <a:extLst>
              <a:ext uri="{FF2B5EF4-FFF2-40B4-BE49-F238E27FC236}">
                <a16:creationId xmlns:a16="http://schemas.microsoft.com/office/drawing/2014/main" id="{E757B8E8-8FB9-496D-8D3F-374DBE26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4887" y="6301151"/>
            <a:ext cx="41148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C63AB44E-7B64-4A62-B2F9-08C8D6C90575}"/>
              </a:ext>
            </a:extLst>
          </p:cNvPr>
          <p:cNvGraphicFramePr>
            <a:graphicFrameLocks noGrp="1"/>
          </p:cNvGraphicFramePr>
          <p:nvPr/>
        </p:nvGraphicFramePr>
        <p:xfrm>
          <a:off x="139167" y="2077657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8584EED-709E-4696-B12B-7A5A66574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018030"/>
              </p:ext>
            </p:extLst>
          </p:nvPr>
        </p:nvGraphicFramePr>
        <p:xfrm>
          <a:off x="139166" y="1241377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20_HI038F_VDSS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프로그램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VDSS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2020.  08. 10.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2/2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모바일 기반의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시뮬레이터로 가상 환경의 차량을 주행하여 운전 역량을 평가하는 시스템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정애리</a:t>
                      </a:r>
                      <a:r>
                        <a:rPr lang="en-US" altLang="ko-KR" sz="10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정하나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394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64AFAA-96D6-456F-9CC2-A15550951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99623"/>
              </p:ext>
            </p:extLst>
          </p:nvPr>
        </p:nvGraphicFramePr>
        <p:xfrm>
          <a:off x="110952" y="1283909"/>
          <a:ext cx="8853536" cy="5025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7237">
                  <a:extLst>
                    <a:ext uri="{9D8B030D-6E8A-4147-A177-3AD203B41FA5}">
                      <a16:colId xmlns:a16="http://schemas.microsoft.com/office/drawing/2014/main" val="2816412281"/>
                    </a:ext>
                  </a:extLst>
                </a:gridCol>
                <a:gridCol w="3031784">
                  <a:extLst>
                    <a:ext uri="{9D8B030D-6E8A-4147-A177-3AD203B41FA5}">
                      <a16:colId xmlns:a16="http://schemas.microsoft.com/office/drawing/2014/main" val="315336498"/>
                    </a:ext>
                  </a:extLst>
                </a:gridCol>
                <a:gridCol w="3964515">
                  <a:extLst>
                    <a:ext uri="{9D8B030D-6E8A-4147-A177-3AD203B41FA5}">
                      <a16:colId xmlns:a16="http://schemas.microsoft.com/office/drawing/2014/main" val="1744582562"/>
                    </a:ext>
                  </a:extLst>
                </a:gridCol>
              </a:tblGrid>
              <a:tr h="447001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kern="100" dirty="0">
                          <a:effectLst/>
                        </a:rPr>
                        <a:t>기능 분류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기능번호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kern="100" dirty="0">
                          <a:effectLst/>
                        </a:rPr>
                        <a:t>기능 명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821485"/>
                  </a:ext>
                </a:extLst>
              </a:tr>
              <a:tr h="457841">
                <a:tc rowSpan="6"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P01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P01-IP1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 시작 및 결과 확인 선택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3651400"/>
                  </a:ext>
                </a:extLst>
              </a:tr>
              <a:tr h="457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P01-S1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정보 확인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2022303"/>
                  </a:ext>
                </a:extLst>
              </a:tr>
              <a:tr h="457841"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kern="100" dirty="0">
                          <a:effectLst/>
                        </a:rPr>
                        <a:t>P01-D1</a:t>
                      </a:r>
                      <a:endParaRPr lang="ko-KR" alt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정보 입력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1010611"/>
                  </a:ext>
                </a:extLst>
              </a:tr>
              <a:tr h="457841"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kern="100" dirty="0">
                          <a:effectLst/>
                        </a:rPr>
                        <a:t>P01-F1</a:t>
                      </a:r>
                      <a:endParaRPr lang="ko-KR" alt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운전 결과 확인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5796318"/>
                  </a:ext>
                </a:extLst>
              </a:tr>
              <a:tr h="457841"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kern="100" dirty="0">
                          <a:effectLst/>
                        </a:rPr>
                        <a:t>P01-F2</a:t>
                      </a:r>
                      <a:endParaRPr lang="ko-KR" alt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944622"/>
                  </a:ext>
                </a:extLst>
              </a:tr>
              <a:tr h="457841">
                <a:tc vMerge="1">
                  <a:txBody>
                    <a:bodyPr/>
                    <a:lstStyle/>
                    <a:p>
                      <a:pPr lvl="0" algn="ctr" latinLnBrk="1"/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000" kern="100" dirty="0">
                          <a:effectLst/>
                        </a:rPr>
                        <a:t>P01-J1</a:t>
                      </a:r>
                      <a:endParaRPr lang="ko-KR" alt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000" kern="100" dirty="0">
                          <a:effectLst/>
                          <a:latin typeface="Calibri" panose="020F0502020204030204" pitchFamily="34" charset="0"/>
                          <a:ea typeface="맑은 고딕" panose="020B0503020000020004" pitchFamily="34" charset="-127"/>
                          <a:cs typeface="Times New Roman" panose="02020603050405020304" pitchFamily="18" charset="0"/>
                        </a:rPr>
                        <a:t>결과 분석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8387639"/>
                  </a:ext>
                </a:extLst>
              </a:tr>
              <a:tr h="457841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SI01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SI01-WI01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sz="1000" kern="100" dirty="0" err="1">
                          <a:effectLst/>
                        </a:rPr>
                        <a:t>레이싱휠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값 입력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7052493"/>
                  </a:ext>
                </a:extLst>
              </a:tr>
              <a:tr h="457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SI01-SO01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000" kern="100" dirty="0">
                        <a:effectLst/>
                      </a:endParaRPr>
                    </a:p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주행</a:t>
                      </a:r>
                      <a:r>
                        <a:rPr lang="ko-KR" altLang="en-US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정보 전송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8780819"/>
                  </a:ext>
                </a:extLst>
              </a:tr>
              <a:tr h="457841">
                <a:tc rowSpan="2"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W01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W01-DB1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000" kern="100" dirty="0">
                        <a:effectLst/>
                      </a:endParaRPr>
                    </a:p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데이터 관리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8792878"/>
                  </a:ext>
                </a:extLst>
              </a:tr>
              <a:tr h="457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sz="1000" kern="100" dirty="0">
                          <a:effectLst/>
                        </a:rPr>
                        <a:t>W01-C1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lvl="0" algn="ctr" latinLnBrk="1"/>
                      <a:endParaRPr lang="en-US" altLang="ko-KR" sz="1000" kern="100" dirty="0">
                        <a:effectLst/>
                      </a:endParaRPr>
                    </a:p>
                    <a:p>
                      <a:pPr lvl="0" algn="ctr" latinLnBrk="1"/>
                      <a:r>
                        <a:rPr lang="ko-KR" sz="1000" kern="100" dirty="0">
                          <a:effectLst/>
                        </a:rPr>
                        <a:t>차트</a:t>
                      </a:r>
                      <a:r>
                        <a:rPr lang="ko-KR" altLang="en-US" sz="1000" kern="100" dirty="0">
                          <a:effectLst/>
                        </a:rPr>
                        <a:t> </a:t>
                      </a:r>
                      <a:r>
                        <a:rPr lang="ko-KR" sz="1000" kern="100" dirty="0">
                          <a:effectLst/>
                        </a:rPr>
                        <a:t>확인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41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A91BC38-B2B3-42AF-959E-0A4C97622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65842"/>
              </p:ext>
            </p:extLst>
          </p:nvPr>
        </p:nvGraphicFramePr>
        <p:xfrm>
          <a:off x="398227" y="1403662"/>
          <a:ext cx="7239002" cy="922020"/>
        </p:xfrm>
        <a:graphic>
          <a:graphicData uri="http://schemas.openxmlformats.org/drawingml/2006/table">
            <a:tbl>
              <a:tblPr/>
              <a:tblGrid>
                <a:gridCol w="1458581">
                  <a:extLst>
                    <a:ext uri="{9D8B030D-6E8A-4147-A177-3AD203B41FA5}">
                      <a16:colId xmlns:a16="http://schemas.microsoft.com/office/drawing/2014/main" val="748315625"/>
                    </a:ext>
                  </a:extLst>
                </a:gridCol>
                <a:gridCol w="780024">
                  <a:extLst>
                    <a:ext uri="{9D8B030D-6E8A-4147-A177-3AD203B41FA5}">
                      <a16:colId xmlns:a16="http://schemas.microsoft.com/office/drawing/2014/main" val="861215652"/>
                    </a:ext>
                  </a:extLst>
                </a:gridCol>
                <a:gridCol w="837099">
                  <a:extLst>
                    <a:ext uri="{9D8B030D-6E8A-4147-A177-3AD203B41FA5}">
                      <a16:colId xmlns:a16="http://schemas.microsoft.com/office/drawing/2014/main" val="890379612"/>
                    </a:ext>
                  </a:extLst>
                </a:gridCol>
                <a:gridCol w="2083234">
                  <a:extLst>
                    <a:ext uri="{9D8B030D-6E8A-4147-A177-3AD203B41FA5}">
                      <a16:colId xmlns:a16="http://schemas.microsoft.com/office/drawing/2014/main" val="2011454236"/>
                    </a:ext>
                  </a:extLst>
                </a:gridCol>
                <a:gridCol w="634166">
                  <a:extLst>
                    <a:ext uri="{9D8B030D-6E8A-4147-A177-3AD203B41FA5}">
                      <a16:colId xmlns:a16="http://schemas.microsoft.com/office/drawing/2014/main" val="2619269742"/>
                    </a:ext>
                  </a:extLst>
                </a:gridCol>
                <a:gridCol w="1445898">
                  <a:extLst>
                    <a:ext uri="{9D8B030D-6E8A-4147-A177-3AD203B41FA5}">
                      <a16:colId xmlns:a16="http://schemas.microsoft.com/office/drawing/2014/main" val="88778221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project_info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6605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목록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활성여부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29965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project_name (PK)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virtual driving simulation system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4407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project_personal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완료 인원 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7915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F129772-31B4-45DA-8342-07CC19C3C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31522"/>
              </p:ext>
            </p:extLst>
          </p:nvPr>
        </p:nvGraphicFramePr>
        <p:xfrm>
          <a:off x="393212" y="2522376"/>
          <a:ext cx="8470900" cy="1584960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5733213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4320828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133934062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384178341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2096597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11234103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alert_info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81990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목록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활성여부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92275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project_name (FK)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virtual driving simulation system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99702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alert_updatetime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 최근 갱신 시간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88816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alert_adaptpersonal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중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판정 받은 사람 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9000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alert_group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early, middle, late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부적합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판정을 많이 받은 그룹명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179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alert_diagnositionpersonal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중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판정 받은 사람 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13704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AED156-E1EA-4FAD-B800-895C7678C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89614"/>
              </p:ext>
            </p:extLst>
          </p:nvPr>
        </p:nvGraphicFramePr>
        <p:xfrm>
          <a:off x="395453" y="4341764"/>
          <a:ext cx="6565901" cy="1783080"/>
        </p:xfrm>
        <a:graphic>
          <a:graphicData uri="http://schemas.openxmlformats.org/drawingml/2006/table">
            <a:tbl>
              <a:tblPr/>
              <a:tblGrid>
                <a:gridCol w="1417602">
                  <a:extLst>
                    <a:ext uri="{9D8B030D-6E8A-4147-A177-3AD203B41FA5}">
                      <a16:colId xmlns:a16="http://schemas.microsoft.com/office/drawing/2014/main" val="3951124485"/>
                    </a:ext>
                  </a:extLst>
                </a:gridCol>
                <a:gridCol w="854358">
                  <a:extLst>
                    <a:ext uri="{9D8B030D-6E8A-4147-A177-3AD203B41FA5}">
                      <a16:colId xmlns:a16="http://schemas.microsoft.com/office/drawing/2014/main" val="2578875782"/>
                    </a:ext>
                  </a:extLst>
                </a:gridCol>
                <a:gridCol w="772087">
                  <a:extLst>
                    <a:ext uri="{9D8B030D-6E8A-4147-A177-3AD203B41FA5}">
                      <a16:colId xmlns:a16="http://schemas.microsoft.com/office/drawing/2014/main" val="811186259"/>
                    </a:ext>
                  </a:extLst>
                </a:gridCol>
                <a:gridCol w="1272044">
                  <a:extLst>
                    <a:ext uri="{9D8B030D-6E8A-4147-A177-3AD203B41FA5}">
                      <a16:colId xmlns:a16="http://schemas.microsoft.com/office/drawing/2014/main" val="832544560"/>
                    </a:ext>
                  </a:extLst>
                </a:gridCol>
                <a:gridCol w="711965">
                  <a:extLst>
                    <a:ext uri="{9D8B030D-6E8A-4147-A177-3AD203B41FA5}">
                      <a16:colId xmlns:a16="http://schemas.microsoft.com/office/drawing/2014/main" val="502291415"/>
                    </a:ext>
                  </a:extLst>
                </a:gridCol>
                <a:gridCol w="1537845">
                  <a:extLst>
                    <a:ext uri="{9D8B030D-6E8A-4147-A177-3AD203B41FA5}">
                      <a16:colId xmlns:a16="http://schemas.microsoft.com/office/drawing/2014/main" val="3938146538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manager_info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3862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목록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활성여부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583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manager_id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343338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manager_pwd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패스워드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4707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manager_role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직책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39356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manager_name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VARCHAR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이름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15785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manager_phone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전화번호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89684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manager_right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0, 1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권한 여부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9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602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9D82EA-859F-4E4C-8D8C-1223091A2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404"/>
              </p:ext>
            </p:extLst>
          </p:nvPr>
        </p:nvGraphicFramePr>
        <p:xfrm>
          <a:off x="424604" y="1393156"/>
          <a:ext cx="8077200" cy="2004060"/>
        </p:xfrm>
        <a:graphic>
          <a:graphicData uri="http://schemas.openxmlformats.org/drawingml/2006/table">
            <a:tbl>
              <a:tblPr/>
              <a:tblGrid>
                <a:gridCol w="1421283">
                  <a:extLst>
                    <a:ext uri="{9D8B030D-6E8A-4147-A177-3AD203B41FA5}">
                      <a16:colId xmlns:a16="http://schemas.microsoft.com/office/drawing/2014/main" val="2763094770"/>
                    </a:ext>
                  </a:extLst>
                </a:gridCol>
                <a:gridCol w="786781">
                  <a:extLst>
                    <a:ext uri="{9D8B030D-6E8A-4147-A177-3AD203B41FA5}">
                      <a16:colId xmlns:a16="http://schemas.microsoft.com/office/drawing/2014/main" val="30175997"/>
                    </a:ext>
                  </a:extLst>
                </a:gridCol>
                <a:gridCol w="799471">
                  <a:extLst>
                    <a:ext uri="{9D8B030D-6E8A-4147-A177-3AD203B41FA5}">
                      <a16:colId xmlns:a16="http://schemas.microsoft.com/office/drawing/2014/main" val="2825463920"/>
                    </a:ext>
                  </a:extLst>
                </a:gridCol>
                <a:gridCol w="2728355">
                  <a:extLst>
                    <a:ext uri="{9D8B030D-6E8A-4147-A177-3AD203B41FA5}">
                      <a16:colId xmlns:a16="http://schemas.microsoft.com/office/drawing/2014/main" val="2565910523"/>
                    </a:ext>
                  </a:extLst>
                </a:gridCol>
                <a:gridCol w="713814">
                  <a:extLst>
                    <a:ext uri="{9D8B030D-6E8A-4147-A177-3AD203B41FA5}">
                      <a16:colId xmlns:a16="http://schemas.microsoft.com/office/drawing/2014/main" val="403361638"/>
                    </a:ext>
                  </a:extLst>
                </a:gridCol>
                <a:gridCol w="1627496">
                  <a:extLst>
                    <a:ext uri="{9D8B030D-6E8A-4147-A177-3AD203B41FA5}">
                      <a16:colId xmlns:a16="http://schemas.microsoft.com/office/drawing/2014/main" val="460064540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user_info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273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목록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활성여부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941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user_phone (PK)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전화번호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985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65, 70, 75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나이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14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user_gender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0, 1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성별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23666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user_career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0, 10, 20, 30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운전 경력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032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시뮬레이션 결과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25275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user_startdatetime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시뮬레이션 시작 시간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3658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user_enddatetime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시뮬레이션 종료 시간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2739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D3348A5-1CAE-4AC2-B92C-0A728431B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01245"/>
              </p:ext>
            </p:extLst>
          </p:nvPr>
        </p:nvGraphicFramePr>
        <p:xfrm>
          <a:off x="436557" y="3581216"/>
          <a:ext cx="7264400" cy="2468880"/>
        </p:xfrm>
        <a:graphic>
          <a:graphicData uri="http://schemas.openxmlformats.org/drawingml/2006/table">
            <a:tbl>
              <a:tblPr/>
              <a:tblGrid>
                <a:gridCol w="1881838">
                  <a:extLst>
                    <a:ext uri="{9D8B030D-6E8A-4147-A177-3AD203B41FA5}">
                      <a16:colId xmlns:a16="http://schemas.microsoft.com/office/drawing/2014/main" val="1555972481"/>
                    </a:ext>
                  </a:extLst>
                </a:gridCol>
                <a:gridCol w="788851">
                  <a:extLst>
                    <a:ext uri="{9D8B030D-6E8A-4147-A177-3AD203B41FA5}">
                      <a16:colId xmlns:a16="http://schemas.microsoft.com/office/drawing/2014/main" val="2147339586"/>
                    </a:ext>
                  </a:extLst>
                </a:gridCol>
                <a:gridCol w="741330">
                  <a:extLst>
                    <a:ext uri="{9D8B030D-6E8A-4147-A177-3AD203B41FA5}">
                      <a16:colId xmlns:a16="http://schemas.microsoft.com/office/drawing/2014/main" val="202842616"/>
                    </a:ext>
                  </a:extLst>
                </a:gridCol>
                <a:gridCol w="1355937">
                  <a:extLst>
                    <a:ext uri="{9D8B030D-6E8A-4147-A177-3AD203B41FA5}">
                      <a16:colId xmlns:a16="http://schemas.microsoft.com/office/drawing/2014/main" val="4267843332"/>
                    </a:ext>
                  </a:extLst>
                </a:gridCol>
                <a:gridCol w="760338">
                  <a:extLst>
                    <a:ext uri="{9D8B030D-6E8A-4147-A177-3AD203B41FA5}">
                      <a16:colId xmlns:a16="http://schemas.microsoft.com/office/drawing/2014/main" val="2883712050"/>
                    </a:ext>
                  </a:extLst>
                </a:gridCol>
                <a:gridCol w="1736106">
                  <a:extLst>
                    <a:ext uri="{9D8B030D-6E8A-4147-A177-3AD203B41FA5}">
                      <a16:colId xmlns:a16="http://schemas.microsoft.com/office/drawing/2014/main" val="100448153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34467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목록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활성여부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047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user_phone (FK)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전화번호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9159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user_overspeed_max1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최고속도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6206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user_overspeed_max2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최고속도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2594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user_overspeed_max3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최고속도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7164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user_overspeed_max4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최고속도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28448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user_overspeed_average1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평균속도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2455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user_overspeed_average2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평균속도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043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user_overspeed_average3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평균속도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554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user_overspeed_average4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평균속도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055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891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테이블 정의서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3066AB-BC43-4AB3-8C34-633DE1669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97074"/>
              </p:ext>
            </p:extLst>
          </p:nvPr>
        </p:nvGraphicFramePr>
        <p:xfrm>
          <a:off x="424356" y="1360240"/>
          <a:ext cx="8077200" cy="2004060"/>
        </p:xfrm>
        <a:graphic>
          <a:graphicData uri="http://schemas.openxmlformats.org/drawingml/2006/table">
            <a:tbl>
              <a:tblPr/>
              <a:tblGrid>
                <a:gridCol w="1421283">
                  <a:extLst>
                    <a:ext uri="{9D8B030D-6E8A-4147-A177-3AD203B41FA5}">
                      <a16:colId xmlns:a16="http://schemas.microsoft.com/office/drawing/2014/main" val="2763094770"/>
                    </a:ext>
                  </a:extLst>
                </a:gridCol>
                <a:gridCol w="786781">
                  <a:extLst>
                    <a:ext uri="{9D8B030D-6E8A-4147-A177-3AD203B41FA5}">
                      <a16:colId xmlns:a16="http://schemas.microsoft.com/office/drawing/2014/main" val="30175997"/>
                    </a:ext>
                  </a:extLst>
                </a:gridCol>
                <a:gridCol w="799471">
                  <a:extLst>
                    <a:ext uri="{9D8B030D-6E8A-4147-A177-3AD203B41FA5}">
                      <a16:colId xmlns:a16="http://schemas.microsoft.com/office/drawing/2014/main" val="2825463920"/>
                    </a:ext>
                  </a:extLst>
                </a:gridCol>
                <a:gridCol w="2728355">
                  <a:extLst>
                    <a:ext uri="{9D8B030D-6E8A-4147-A177-3AD203B41FA5}">
                      <a16:colId xmlns:a16="http://schemas.microsoft.com/office/drawing/2014/main" val="2565910523"/>
                    </a:ext>
                  </a:extLst>
                </a:gridCol>
                <a:gridCol w="713814">
                  <a:extLst>
                    <a:ext uri="{9D8B030D-6E8A-4147-A177-3AD203B41FA5}">
                      <a16:colId xmlns:a16="http://schemas.microsoft.com/office/drawing/2014/main" val="403361638"/>
                    </a:ext>
                  </a:extLst>
                </a:gridCol>
                <a:gridCol w="1627496">
                  <a:extLst>
                    <a:ext uri="{9D8B030D-6E8A-4147-A177-3AD203B41FA5}">
                      <a16:colId xmlns:a16="http://schemas.microsoft.com/office/drawing/2014/main" val="460064540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user_info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273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목록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활성여부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941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user_phone (PK)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전화번호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1985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user_age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65, 70, 75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나이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143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user_gender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0, 1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성별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236664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user_career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0, 10, 20, 30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운전 경력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0322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user_score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시뮬레이션 결과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25275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user_startdatetime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시뮬레이션 시작 시간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53658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user_enddatetime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시뮬레이션 종료 시간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2739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9973D0E-9D6E-4126-AB34-AACDCD18E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09116"/>
              </p:ext>
            </p:extLst>
          </p:nvPr>
        </p:nvGraphicFramePr>
        <p:xfrm>
          <a:off x="436309" y="3548300"/>
          <a:ext cx="7264400" cy="2468880"/>
        </p:xfrm>
        <a:graphic>
          <a:graphicData uri="http://schemas.openxmlformats.org/drawingml/2006/table">
            <a:tbl>
              <a:tblPr/>
              <a:tblGrid>
                <a:gridCol w="1881838">
                  <a:extLst>
                    <a:ext uri="{9D8B030D-6E8A-4147-A177-3AD203B41FA5}">
                      <a16:colId xmlns:a16="http://schemas.microsoft.com/office/drawing/2014/main" val="1555972481"/>
                    </a:ext>
                  </a:extLst>
                </a:gridCol>
                <a:gridCol w="788851">
                  <a:extLst>
                    <a:ext uri="{9D8B030D-6E8A-4147-A177-3AD203B41FA5}">
                      <a16:colId xmlns:a16="http://schemas.microsoft.com/office/drawing/2014/main" val="2147339586"/>
                    </a:ext>
                  </a:extLst>
                </a:gridCol>
                <a:gridCol w="741330">
                  <a:extLst>
                    <a:ext uri="{9D8B030D-6E8A-4147-A177-3AD203B41FA5}">
                      <a16:colId xmlns:a16="http://schemas.microsoft.com/office/drawing/2014/main" val="202842616"/>
                    </a:ext>
                  </a:extLst>
                </a:gridCol>
                <a:gridCol w="1355937">
                  <a:extLst>
                    <a:ext uri="{9D8B030D-6E8A-4147-A177-3AD203B41FA5}">
                      <a16:colId xmlns:a16="http://schemas.microsoft.com/office/drawing/2014/main" val="4267843332"/>
                    </a:ext>
                  </a:extLst>
                </a:gridCol>
                <a:gridCol w="760338">
                  <a:extLst>
                    <a:ext uri="{9D8B030D-6E8A-4147-A177-3AD203B41FA5}">
                      <a16:colId xmlns:a16="http://schemas.microsoft.com/office/drawing/2014/main" val="2883712050"/>
                    </a:ext>
                  </a:extLst>
                </a:gridCol>
                <a:gridCol w="1736106">
                  <a:extLst>
                    <a:ext uri="{9D8B030D-6E8A-4147-A177-3AD203B41FA5}">
                      <a16:colId xmlns:a16="http://schemas.microsoft.com/office/drawing/2014/main" val="100448153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344674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 목록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활성여부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047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user_phone (FK)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전화번호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9159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user_overspeed_max1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최고속도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66206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user_overspeed_max2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최고속도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2594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user_overspeed_max3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최고속도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97164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user_overspeed_max4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최고속도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284483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user_overspeed_average1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평균속도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92455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user_overspeed_average2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평균속도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043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user_overspeed_average3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평균속도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554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user_overspeed_average4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단속구간 평균속도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055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412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5" y="1268761"/>
            <a:ext cx="8740117" cy="51655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20FE610A-F6DE-40D4-ACA7-8046CA5F34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28334"/>
            <a:ext cx="4536504" cy="49280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57A51-A94B-4DFC-9205-824DB76C98B8}"/>
              </a:ext>
            </a:extLst>
          </p:cNvPr>
          <p:cNvSpPr txBox="1"/>
          <p:nvPr/>
        </p:nvSpPr>
        <p:spPr>
          <a:xfrm>
            <a:off x="6019800" y="2060848"/>
            <a:ext cx="23762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50" dirty="0"/>
              <a:t>레이싱 휠 데이터 값을 받아오는 </a:t>
            </a:r>
            <a:endParaRPr kumimoji="1" lang="en-US" altLang="ko-KR" sz="1050" dirty="0"/>
          </a:p>
          <a:p>
            <a:r>
              <a:rPr kumimoji="1" lang="ko-KR" altLang="en-US" sz="1050" dirty="0"/>
              <a:t>파이썬 코드</a:t>
            </a:r>
            <a:r>
              <a:rPr kumimoji="1" lang="en-US" altLang="ko-KR" sz="1050" dirty="0"/>
              <a:t>(</a:t>
            </a:r>
            <a:r>
              <a:rPr kumimoji="1" lang="ko-KR" altLang="en-US" sz="1050" dirty="0"/>
              <a:t>소켓 통신 클라이언트</a:t>
            </a:r>
            <a:r>
              <a:rPr kumimoji="1" lang="en-US" altLang="ko-KR" sz="1050" dirty="0"/>
              <a:t>)</a:t>
            </a:r>
            <a:endParaRPr kumimoji="1"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251402-C7F2-48E8-A70B-4F4EF34295E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82" y="1414251"/>
            <a:ext cx="6645910" cy="4814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48A387-61DC-41B1-A290-7B4696227720}"/>
              </a:ext>
            </a:extLst>
          </p:cNvPr>
          <p:cNvSpPr txBox="1"/>
          <p:nvPr/>
        </p:nvSpPr>
        <p:spPr>
          <a:xfrm>
            <a:off x="7236792" y="1414251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dirty="0" err="1"/>
              <a:t>주행정보를</a:t>
            </a:r>
            <a:r>
              <a:rPr kumimoji="1" lang="ko-KR" altLang="en-US" sz="1000" dirty="0"/>
              <a:t> </a:t>
            </a:r>
            <a:r>
              <a:rPr kumimoji="1" lang="en-US" altLang="ko-KR" sz="1000" dirty="0"/>
              <a:t>csv</a:t>
            </a:r>
            <a:r>
              <a:rPr kumimoji="1" lang="ko-KR" altLang="en-US" sz="1000" dirty="0"/>
              <a:t>파일로</a:t>
            </a:r>
            <a:endParaRPr kumimoji="1" lang="en-US" altLang="ko-KR" sz="1000" dirty="0"/>
          </a:p>
          <a:p>
            <a:r>
              <a:rPr kumimoji="1" lang="ko-KR" altLang="en-US" sz="1000" dirty="0"/>
              <a:t>저장하는 코드</a:t>
            </a:r>
          </a:p>
        </p:txBody>
      </p:sp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(3)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D9E79F-E0A4-435B-A85A-B1BF83E69C69}"/>
              </a:ext>
            </a:extLst>
          </p:cNvPr>
          <p:cNvSpPr/>
          <p:nvPr/>
        </p:nvSpPr>
        <p:spPr>
          <a:xfrm>
            <a:off x="295979" y="172156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A34B651-70BE-4BEF-9731-1FECADD386DF}"/>
              </a:ext>
            </a:extLst>
          </p:cNvPr>
          <p:cNvSpPr txBox="1">
            <a:spLocks/>
          </p:cNvSpPr>
          <p:nvPr/>
        </p:nvSpPr>
        <p:spPr>
          <a:xfrm>
            <a:off x="367109" y="1947166"/>
            <a:ext cx="44644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4800" dirty="0"/>
              <a:t>using </a:t>
            </a:r>
            <a:r>
              <a:rPr lang="en-US" altLang="ko-KR" sz="4800" dirty="0" err="1"/>
              <a:t>System.Collections</a:t>
            </a:r>
            <a:r>
              <a:rPr lang="en-US" altLang="ko-KR" sz="4800" dirty="0"/>
              <a:t>;</a:t>
            </a:r>
          </a:p>
          <a:p>
            <a:pPr marL="0" indent="0">
              <a:buNone/>
            </a:pPr>
            <a:r>
              <a:rPr lang="en-US" altLang="ko-KR" sz="4800" dirty="0"/>
              <a:t>using </a:t>
            </a:r>
            <a:r>
              <a:rPr lang="en-US" altLang="ko-KR" sz="4800" dirty="0" err="1"/>
              <a:t>System.Collections.Generic</a:t>
            </a:r>
            <a:r>
              <a:rPr lang="en-US" altLang="ko-KR" sz="4800" dirty="0"/>
              <a:t>;</a:t>
            </a:r>
          </a:p>
          <a:p>
            <a:pPr marL="0" indent="0">
              <a:buNone/>
            </a:pPr>
            <a:r>
              <a:rPr lang="en-US" altLang="ko-KR" sz="4800" dirty="0"/>
              <a:t>using </a:t>
            </a:r>
            <a:r>
              <a:rPr lang="en-US" altLang="ko-KR" sz="4800" dirty="0" err="1"/>
              <a:t>UnityEngine</a:t>
            </a:r>
            <a:r>
              <a:rPr lang="en-US" altLang="ko-KR" sz="4800" dirty="0"/>
              <a:t>;</a:t>
            </a:r>
          </a:p>
          <a:p>
            <a:pPr marL="0" indent="0">
              <a:buNone/>
            </a:pPr>
            <a:r>
              <a:rPr lang="en-US" altLang="ko-KR" sz="4800" dirty="0"/>
              <a:t>using </a:t>
            </a:r>
            <a:r>
              <a:rPr lang="en-US" altLang="ko-KR" sz="4800" dirty="0" err="1"/>
              <a:t>UnityEngine.UI</a:t>
            </a:r>
            <a:r>
              <a:rPr lang="en-US" altLang="ko-KR" sz="4800" dirty="0"/>
              <a:t>;</a:t>
            </a:r>
          </a:p>
          <a:p>
            <a:pPr marL="0" indent="0">
              <a:buNone/>
            </a:pPr>
            <a:endParaRPr lang="ko-KR" altLang="en-US" sz="4800" dirty="0"/>
          </a:p>
          <a:p>
            <a:pPr marL="0" indent="0">
              <a:buNone/>
            </a:pPr>
            <a:r>
              <a:rPr lang="en-US" altLang="ko-KR" sz="4800" dirty="0"/>
              <a:t>public class </a:t>
            </a:r>
            <a:r>
              <a:rPr lang="en-US" altLang="ko-KR" sz="4800" dirty="0" err="1"/>
              <a:t>InputPhone</a:t>
            </a:r>
            <a:r>
              <a:rPr lang="en-US" altLang="ko-KR" sz="4800" dirty="0"/>
              <a:t> : </a:t>
            </a:r>
            <a:r>
              <a:rPr lang="en-US" altLang="ko-KR" sz="4800" dirty="0" err="1"/>
              <a:t>MonoBehaviour</a:t>
            </a:r>
            <a:endParaRPr lang="en-US" altLang="ko-KR" sz="4800" dirty="0"/>
          </a:p>
          <a:p>
            <a:pPr marL="0" indent="0">
              <a:buNone/>
            </a:pPr>
            <a:r>
              <a:rPr lang="en-US" altLang="ko-KR" sz="4800" dirty="0"/>
              <a:t>{</a:t>
            </a:r>
          </a:p>
          <a:p>
            <a:pPr marL="0" indent="0">
              <a:buNone/>
            </a:pPr>
            <a:r>
              <a:rPr lang="en-US" altLang="ko-KR" sz="4800" dirty="0"/>
              <a:t>    public string Phone;</a:t>
            </a:r>
          </a:p>
          <a:p>
            <a:pPr marL="0" indent="0">
              <a:buNone/>
            </a:pPr>
            <a:r>
              <a:rPr lang="en-US" altLang="ko-KR" sz="4800" dirty="0"/>
              <a:t>    public </a:t>
            </a:r>
            <a:r>
              <a:rPr lang="en-US" altLang="ko-KR" sz="4800" dirty="0" err="1"/>
              <a:t>InputField</a:t>
            </a:r>
            <a:r>
              <a:rPr lang="en-US" altLang="ko-KR" sz="4800" dirty="0"/>
              <a:t> Home;                 /*</a:t>
            </a:r>
            <a:r>
              <a:rPr lang="ko-KR" altLang="en-US" sz="4800" dirty="0"/>
              <a:t>전화번호 받는 </a:t>
            </a:r>
            <a:r>
              <a:rPr lang="en-US" altLang="ko-KR" sz="4800" dirty="0" err="1"/>
              <a:t>InputField</a:t>
            </a:r>
            <a:r>
              <a:rPr lang="en-US" altLang="ko-KR" sz="4800" dirty="0"/>
              <a:t>*/</a:t>
            </a:r>
          </a:p>
          <a:p>
            <a:pPr marL="0" indent="0">
              <a:buNone/>
            </a:pPr>
            <a:r>
              <a:rPr lang="en-US" altLang="ko-KR" sz="4800" dirty="0"/>
              <a:t>    private </a:t>
            </a:r>
            <a:r>
              <a:rPr lang="en-US" altLang="ko-KR" sz="4800" dirty="0" err="1"/>
              <a:t>TouchScreenKeyboard</a:t>
            </a:r>
            <a:r>
              <a:rPr lang="en-US" altLang="ko-KR" sz="4800" dirty="0"/>
              <a:t> keyboard;   /*</a:t>
            </a:r>
            <a:r>
              <a:rPr lang="ko-KR" altLang="en-US" sz="4800" dirty="0"/>
              <a:t>휴대폰 </a:t>
            </a:r>
            <a:r>
              <a:rPr lang="ko-KR" altLang="en-US" sz="4800" dirty="0" err="1"/>
              <a:t>키패드</a:t>
            </a:r>
            <a:r>
              <a:rPr lang="ko-KR" altLang="en-US" sz="4800" dirty="0"/>
              <a:t>*</a:t>
            </a:r>
            <a:r>
              <a:rPr lang="en-US" altLang="ko-KR" sz="4800" dirty="0"/>
              <a:t>/</a:t>
            </a:r>
            <a:endParaRPr lang="ko-KR" altLang="en-US" sz="4800" dirty="0"/>
          </a:p>
          <a:p>
            <a:pPr marL="0" indent="0">
              <a:buNone/>
            </a:pPr>
            <a:r>
              <a:rPr lang="en-US" altLang="ko-KR" sz="4800" dirty="0"/>
              <a:t>    public string </a:t>
            </a:r>
            <a:r>
              <a:rPr lang="en-US" altLang="ko-KR" sz="4800" dirty="0" err="1"/>
              <a:t>PhoneNumber</a:t>
            </a:r>
            <a:r>
              <a:rPr lang="en-US" altLang="ko-KR" sz="4800" dirty="0"/>
              <a:t>;</a:t>
            </a:r>
          </a:p>
          <a:p>
            <a:pPr marL="0" indent="0">
              <a:buNone/>
            </a:pPr>
            <a:r>
              <a:rPr lang="en-US" altLang="ko-KR" sz="4800" dirty="0"/>
              <a:t>    public int length;</a:t>
            </a:r>
          </a:p>
          <a:p>
            <a:pPr marL="0" indent="0">
              <a:buNone/>
            </a:pPr>
            <a:endParaRPr lang="ko-KR" altLang="en-US" sz="4800" dirty="0"/>
          </a:p>
          <a:p>
            <a:pPr marL="0" indent="0">
              <a:buNone/>
            </a:pPr>
            <a:r>
              <a:rPr lang="en-US" altLang="ko-KR" sz="4800" dirty="0"/>
              <a:t>    // Start is called before the first frame update</a:t>
            </a:r>
          </a:p>
          <a:p>
            <a:pPr marL="0" indent="0">
              <a:buNone/>
            </a:pPr>
            <a:r>
              <a:rPr lang="en-US" altLang="ko-KR" sz="4800" dirty="0"/>
              <a:t>    void Start()</a:t>
            </a:r>
          </a:p>
          <a:p>
            <a:pPr marL="0" indent="0">
              <a:buNone/>
            </a:pPr>
            <a:r>
              <a:rPr lang="ko-KR" altLang="en-US" sz="4800" dirty="0"/>
              <a:t>    </a:t>
            </a:r>
            <a:r>
              <a:rPr lang="en-US" altLang="ko-KR" sz="4800" dirty="0"/>
              <a:t>{</a:t>
            </a:r>
          </a:p>
          <a:p>
            <a:pPr marL="0" indent="0">
              <a:buNone/>
            </a:pPr>
            <a:r>
              <a:rPr lang="en-US" altLang="ko-KR" sz="4800" dirty="0"/>
              <a:t>        length = </a:t>
            </a:r>
            <a:r>
              <a:rPr lang="en-US" altLang="ko-KR" sz="4800" dirty="0" err="1"/>
              <a:t>Phone.Length</a:t>
            </a:r>
            <a:r>
              <a:rPr lang="en-US" altLang="ko-KR" sz="4800" dirty="0"/>
              <a:t>;</a:t>
            </a:r>
          </a:p>
          <a:p>
            <a:pPr marL="0" indent="0">
              <a:buNone/>
            </a:pPr>
            <a:r>
              <a:rPr lang="ko-KR" altLang="en-US" sz="4800" dirty="0"/>
              <a:t>    </a:t>
            </a:r>
            <a:r>
              <a:rPr lang="en-US" altLang="ko-KR" sz="4800" dirty="0"/>
              <a:t>}</a:t>
            </a:r>
          </a:p>
          <a:p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A6C1DE1-C908-447F-B61A-B39E32D8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066" y="1774709"/>
            <a:ext cx="3970784" cy="482453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ko-KR" altLang="en-US" sz="3700" dirty="0"/>
          </a:p>
          <a:p>
            <a:pPr marL="0" indent="0">
              <a:buNone/>
            </a:pPr>
            <a:r>
              <a:rPr lang="en-US" altLang="ko-KR" sz="3700" dirty="0"/>
              <a:t>    // Update is called once per frame</a:t>
            </a:r>
          </a:p>
          <a:p>
            <a:pPr marL="0" indent="0">
              <a:buNone/>
            </a:pPr>
            <a:r>
              <a:rPr lang="en-US" altLang="ko-KR" sz="3700" dirty="0"/>
              <a:t>    void Update()</a:t>
            </a:r>
          </a:p>
          <a:p>
            <a:pPr marL="0" indent="0">
              <a:buNone/>
            </a:pPr>
            <a:r>
              <a:rPr lang="ko-KR" altLang="en-US" sz="3700" dirty="0"/>
              <a:t>    </a:t>
            </a:r>
            <a:r>
              <a:rPr lang="en-US" altLang="ko-KR" sz="3700" dirty="0"/>
              <a:t>{</a:t>
            </a:r>
          </a:p>
          <a:p>
            <a:pPr marL="0" indent="0">
              <a:buNone/>
            </a:pPr>
            <a:r>
              <a:rPr lang="ko-KR" altLang="en-US" sz="3700" dirty="0"/>
              <a:t>        </a:t>
            </a:r>
          </a:p>
          <a:p>
            <a:pPr marL="0" indent="0">
              <a:buNone/>
            </a:pPr>
            <a:r>
              <a:rPr lang="ko-KR" altLang="en-US" sz="3700" dirty="0"/>
              <a:t>    </a:t>
            </a:r>
            <a:r>
              <a:rPr lang="en-US" altLang="ko-KR" sz="3700" dirty="0"/>
              <a:t>}</a:t>
            </a:r>
          </a:p>
          <a:p>
            <a:pPr marL="0" indent="0">
              <a:buNone/>
            </a:pPr>
            <a:endParaRPr lang="ko-KR" altLang="en-US" sz="3700" dirty="0"/>
          </a:p>
          <a:p>
            <a:pPr marL="0" indent="0">
              <a:buNone/>
            </a:pPr>
            <a:r>
              <a:rPr lang="ko-KR" altLang="en-US" sz="3700" dirty="0"/>
              <a:t>    </a:t>
            </a:r>
            <a:r>
              <a:rPr lang="en-US" altLang="ko-KR" sz="3700" dirty="0"/>
              <a:t>public</a:t>
            </a:r>
            <a:r>
              <a:rPr lang="ko-KR" altLang="en-US" sz="3700" dirty="0"/>
              <a:t> </a:t>
            </a:r>
            <a:r>
              <a:rPr lang="en-US" altLang="ko-KR" sz="3700" dirty="0"/>
              <a:t>void</a:t>
            </a:r>
            <a:r>
              <a:rPr lang="ko-KR" altLang="en-US" sz="3700" dirty="0"/>
              <a:t> </a:t>
            </a:r>
            <a:r>
              <a:rPr lang="en-US" altLang="ko-KR" sz="3700" dirty="0" err="1"/>
              <a:t>ClickHome</a:t>
            </a:r>
            <a:r>
              <a:rPr lang="en-US" altLang="ko-KR" sz="3700" dirty="0"/>
              <a:t>(</a:t>
            </a:r>
            <a:r>
              <a:rPr lang="en-US" altLang="ko-KR" sz="3700" dirty="0" err="1"/>
              <a:t>InputField</a:t>
            </a:r>
            <a:r>
              <a:rPr lang="en-US" altLang="ko-KR" sz="3700" dirty="0"/>
              <a:t> input) /*</a:t>
            </a:r>
          </a:p>
          <a:p>
            <a:pPr marL="0" indent="0">
              <a:buNone/>
            </a:pPr>
            <a:r>
              <a:rPr lang="ko-KR" altLang="en-US" sz="3700" dirty="0"/>
              <a:t>전화번호 </a:t>
            </a:r>
            <a:r>
              <a:rPr lang="en-US" altLang="ko-KR" sz="3700" dirty="0"/>
              <a:t>11</a:t>
            </a:r>
            <a:r>
              <a:rPr lang="ko-KR" altLang="en-US" sz="3700" dirty="0"/>
              <a:t>자리를 입력 해야 넘겨 주기 위한 함수*</a:t>
            </a:r>
            <a:r>
              <a:rPr lang="en-US" altLang="ko-KR" sz="3700" dirty="0"/>
              <a:t>/</a:t>
            </a:r>
            <a:endParaRPr lang="ko-KR" altLang="en-US" sz="3700" dirty="0"/>
          </a:p>
          <a:p>
            <a:pPr marL="0" indent="0">
              <a:buNone/>
            </a:pPr>
            <a:r>
              <a:rPr lang="ko-KR" altLang="en-US" sz="3700" dirty="0"/>
              <a:t>    </a:t>
            </a:r>
            <a:r>
              <a:rPr lang="en-US" altLang="ko-KR" sz="3700" dirty="0"/>
              <a:t>{</a:t>
            </a:r>
          </a:p>
          <a:p>
            <a:pPr marL="0" indent="0">
              <a:buNone/>
            </a:pPr>
            <a:r>
              <a:rPr lang="en-US" altLang="ko-KR" sz="3700" dirty="0"/>
              <a:t>        if(</a:t>
            </a:r>
            <a:r>
              <a:rPr lang="en-US" altLang="ko-KR" sz="3700" dirty="0" err="1"/>
              <a:t>Home.text</a:t>
            </a:r>
            <a:r>
              <a:rPr lang="en-US" altLang="ko-KR" sz="3700" dirty="0"/>
              <a:t> != "" &amp;&amp; </a:t>
            </a:r>
            <a:r>
              <a:rPr lang="en-US" altLang="ko-KR" sz="3700" dirty="0" err="1"/>
              <a:t>input.text.Length</a:t>
            </a:r>
            <a:r>
              <a:rPr lang="en-US" altLang="ko-KR" sz="3700" dirty="0"/>
              <a:t> == 11)</a:t>
            </a:r>
          </a:p>
          <a:p>
            <a:pPr marL="0" indent="0">
              <a:buNone/>
            </a:pPr>
            <a:r>
              <a:rPr lang="ko-KR" altLang="en-US" sz="3700" dirty="0"/>
              <a:t>        </a:t>
            </a:r>
            <a:r>
              <a:rPr lang="en-US" altLang="ko-KR" sz="3700" dirty="0"/>
              <a:t>{</a:t>
            </a:r>
          </a:p>
          <a:p>
            <a:pPr marL="0" indent="0">
              <a:buNone/>
            </a:pPr>
            <a:r>
              <a:rPr lang="en-US" altLang="ko-KR" sz="3700" dirty="0"/>
              <a:t>            Phone = </a:t>
            </a:r>
            <a:r>
              <a:rPr lang="en-US" altLang="ko-KR" sz="3700" dirty="0" err="1"/>
              <a:t>Home.GetComponent</a:t>
            </a:r>
            <a:r>
              <a:rPr lang="en-US" altLang="ko-KR" sz="3700" dirty="0"/>
              <a:t>&lt;Text&gt;().</a:t>
            </a:r>
            <a:r>
              <a:rPr lang="en-US" altLang="ko-KR" sz="3700" dirty="0" err="1"/>
              <a:t>text.ToString</a:t>
            </a:r>
            <a:r>
              <a:rPr lang="en-US" altLang="ko-KR" sz="3700" dirty="0"/>
              <a:t>();</a:t>
            </a:r>
          </a:p>
          <a:p>
            <a:pPr marL="0" indent="0">
              <a:buNone/>
            </a:pPr>
            <a:r>
              <a:rPr lang="en-US" altLang="ko-KR" sz="3700" dirty="0"/>
              <a:t>            </a:t>
            </a:r>
            <a:r>
              <a:rPr lang="en-US" altLang="ko-KR" sz="3700" dirty="0" err="1"/>
              <a:t>PhoneNumber</a:t>
            </a:r>
            <a:r>
              <a:rPr lang="en-US" altLang="ko-KR" sz="3700" dirty="0"/>
              <a:t> = Phone;</a:t>
            </a:r>
          </a:p>
          <a:p>
            <a:pPr marL="0" indent="0">
              <a:buNone/>
            </a:pPr>
            <a:r>
              <a:rPr lang="ko-KR" altLang="en-US" sz="3700" dirty="0"/>
              <a:t>        </a:t>
            </a:r>
            <a:r>
              <a:rPr lang="en-US" altLang="ko-KR" sz="3700" dirty="0"/>
              <a:t>}</a:t>
            </a:r>
          </a:p>
          <a:p>
            <a:pPr marL="0" indent="0">
              <a:buNone/>
            </a:pPr>
            <a:endParaRPr lang="ko-KR" altLang="en-US" sz="3700" dirty="0"/>
          </a:p>
          <a:p>
            <a:pPr marL="0" indent="0">
              <a:buNone/>
            </a:pPr>
            <a:r>
              <a:rPr lang="en-US" altLang="ko-KR" sz="3700" dirty="0"/>
              <a:t>        else if(</a:t>
            </a:r>
            <a:r>
              <a:rPr lang="en-US" altLang="ko-KR" sz="3700" dirty="0" err="1"/>
              <a:t>Home.text.Length</a:t>
            </a:r>
            <a:r>
              <a:rPr lang="en-US" altLang="ko-KR" sz="3700" dirty="0"/>
              <a:t> != 11) /*</a:t>
            </a:r>
            <a:r>
              <a:rPr lang="ko-KR" altLang="en-US" sz="3700" dirty="0"/>
              <a:t>예외처리*</a:t>
            </a:r>
            <a:r>
              <a:rPr lang="en-US" altLang="ko-KR" sz="3700" dirty="0"/>
              <a:t>/</a:t>
            </a:r>
            <a:endParaRPr lang="ko-KR" altLang="en-US" sz="3700" dirty="0"/>
          </a:p>
          <a:p>
            <a:pPr marL="0" indent="0">
              <a:buNone/>
            </a:pPr>
            <a:r>
              <a:rPr lang="ko-KR" altLang="en-US" sz="3700" dirty="0"/>
              <a:t>        </a:t>
            </a:r>
            <a:r>
              <a:rPr lang="en-US" altLang="ko-KR" sz="3700" dirty="0"/>
              <a:t>{</a:t>
            </a:r>
          </a:p>
          <a:p>
            <a:pPr marL="0" indent="0">
              <a:buNone/>
            </a:pPr>
            <a:r>
              <a:rPr lang="en-US" altLang="ko-KR" sz="3700" dirty="0"/>
              <a:t>            </a:t>
            </a:r>
            <a:r>
              <a:rPr lang="en-US" altLang="ko-KR" sz="3700" dirty="0" err="1"/>
              <a:t>Home.text</a:t>
            </a:r>
            <a:r>
              <a:rPr lang="en-US" altLang="ko-KR" sz="3700" dirty="0"/>
              <a:t> = "";</a:t>
            </a:r>
          </a:p>
          <a:p>
            <a:pPr marL="0" indent="0">
              <a:buNone/>
            </a:pPr>
            <a:r>
              <a:rPr lang="ko-KR" altLang="en-US" sz="3700" dirty="0"/>
              <a:t>        </a:t>
            </a:r>
            <a:r>
              <a:rPr lang="en-US" altLang="ko-KR" sz="3700" dirty="0"/>
              <a:t>}</a:t>
            </a:r>
          </a:p>
          <a:p>
            <a:pPr marL="0" indent="0">
              <a:buNone/>
            </a:pPr>
            <a:r>
              <a:rPr lang="ko-KR" altLang="en-US" sz="3700" dirty="0"/>
              <a:t>    </a:t>
            </a:r>
            <a:r>
              <a:rPr lang="en-US" altLang="ko-KR" sz="3700" dirty="0"/>
              <a:t>}</a:t>
            </a:r>
          </a:p>
          <a:p>
            <a:pPr marL="0" indent="0">
              <a:buNone/>
            </a:pPr>
            <a:r>
              <a:rPr lang="en-US" altLang="ko-KR" sz="3700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A0EC29-5325-4C46-A378-75091C4F108B}"/>
              </a:ext>
            </a:extLst>
          </p:cNvPr>
          <p:cNvSpPr txBox="1"/>
          <p:nvPr/>
        </p:nvSpPr>
        <p:spPr>
          <a:xfrm>
            <a:off x="603350" y="1276244"/>
            <a:ext cx="829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전화번호 입력 받는 코드 </a:t>
            </a:r>
            <a:r>
              <a:rPr lang="en-US" altLang="ko-KR" b="1" dirty="0" err="1"/>
              <a:t>InputField</a:t>
            </a:r>
            <a:r>
              <a:rPr lang="ko-KR" altLang="en-US" b="1" dirty="0"/>
              <a:t>에서 </a:t>
            </a:r>
            <a:r>
              <a:rPr lang="en-US" altLang="ko-KR" b="1" dirty="0"/>
              <a:t>11</a:t>
            </a:r>
            <a:r>
              <a:rPr lang="ko-KR" altLang="en-US" b="1" dirty="0"/>
              <a:t>자리 </a:t>
            </a:r>
            <a:r>
              <a:rPr lang="ko-KR" altLang="en-US" b="1" dirty="0" err="1"/>
              <a:t>입력받아야만</a:t>
            </a:r>
            <a:r>
              <a:rPr lang="ko-KR" altLang="en-US" b="1" dirty="0"/>
              <a:t> 진행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CA56723-97CF-4717-ABF3-1925C1811DEE}"/>
              </a:ext>
            </a:extLst>
          </p:cNvPr>
          <p:cNvCxnSpPr>
            <a:cxnSpLocks/>
          </p:cNvCxnSpPr>
          <p:nvPr/>
        </p:nvCxnSpPr>
        <p:spPr>
          <a:xfrm>
            <a:off x="4774141" y="1721561"/>
            <a:ext cx="38122" cy="4763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14ACFB3-CA98-424F-80F6-95B2FE20B9EF}"/>
              </a:ext>
            </a:extLst>
          </p:cNvPr>
          <p:cNvCxnSpPr/>
          <p:nvPr/>
        </p:nvCxnSpPr>
        <p:spPr>
          <a:xfrm>
            <a:off x="1175767" y="6484971"/>
            <a:ext cx="71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65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(4)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>
          <a:xfrm>
            <a:off x="3016084" y="6553179"/>
            <a:ext cx="2895600" cy="365125"/>
          </a:xfrm>
        </p:spPr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7243B6A-2B90-4234-95CB-4DB38560C6D3}"/>
              </a:ext>
            </a:extLst>
          </p:cNvPr>
          <p:cNvSpPr/>
          <p:nvPr/>
        </p:nvSpPr>
        <p:spPr>
          <a:xfrm>
            <a:off x="179512" y="1636448"/>
            <a:ext cx="8740117" cy="49260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C86EB4C-8F51-4A25-86B2-F28AFC7DDFD6}"/>
              </a:ext>
            </a:extLst>
          </p:cNvPr>
          <p:cNvSpPr txBox="1">
            <a:spLocks/>
          </p:cNvSpPr>
          <p:nvPr/>
        </p:nvSpPr>
        <p:spPr>
          <a:xfrm>
            <a:off x="2317321" y="1690085"/>
            <a:ext cx="4464496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using </a:t>
            </a:r>
            <a:r>
              <a:rPr lang="en-US" altLang="ko-KR" sz="1100" dirty="0" err="1"/>
              <a:t>System.Collections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using </a:t>
            </a:r>
            <a:r>
              <a:rPr lang="en-US" altLang="ko-KR" sz="1100" dirty="0" err="1"/>
              <a:t>System.Collections.Generic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using </a:t>
            </a:r>
            <a:r>
              <a:rPr lang="en-US" altLang="ko-KR" sz="1100" dirty="0" err="1"/>
              <a:t>UnityEngine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r>
              <a:rPr lang="en-US" altLang="ko-KR" sz="1100" dirty="0"/>
              <a:t>using </a:t>
            </a:r>
            <a:r>
              <a:rPr lang="en-US" altLang="ko-KR" sz="1100" dirty="0" err="1"/>
              <a:t>UnityEngine.XR</a:t>
            </a:r>
            <a:r>
              <a:rPr lang="en-US" altLang="ko-KR" sz="1100" dirty="0"/>
              <a:t>;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public class </a:t>
            </a:r>
            <a:r>
              <a:rPr lang="en-US" altLang="ko-KR" sz="1100" dirty="0" err="1"/>
              <a:t>VRChange</a:t>
            </a:r>
            <a:r>
              <a:rPr lang="en-US" altLang="ko-KR" sz="1100" dirty="0"/>
              <a:t> : </a:t>
            </a:r>
            <a:r>
              <a:rPr lang="en-US" altLang="ko-KR" sz="1100" dirty="0" err="1"/>
              <a:t>MonoBehaviour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    // Start is called before the first frame update</a:t>
            </a:r>
          </a:p>
          <a:p>
            <a:pPr marL="0" indent="0">
              <a:buNone/>
            </a:pPr>
            <a:r>
              <a:rPr lang="en-US" altLang="ko-KR" sz="1100" dirty="0"/>
              <a:t>    public void Start()</a:t>
            </a:r>
          </a:p>
          <a:p>
            <a:pPr marL="0" indent="0">
              <a:buNone/>
            </a:pPr>
            <a:r>
              <a:rPr lang="ko-KR" altLang="en-US" sz="1100" dirty="0"/>
              <a:t>    </a:t>
            </a: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        </a:t>
            </a:r>
            <a:r>
              <a:rPr lang="en-US" altLang="ko-KR" sz="1100" dirty="0" err="1"/>
              <a:t>StartCoroutine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ActivatorVR</a:t>
            </a:r>
            <a:r>
              <a:rPr lang="en-US" altLang="ko-KR" sz="1100" dirty="0"/>
              <a:t>("cardboard"));   /*</a:t>
            </a:r>
            <a:r>
              <a:rPr lang="ko-KR" altLang="en-US" sz="1100" dirty="0"/>
              <a:t>카드보드 모드로 실행함*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1100" dirty="0"/>
              <a:t>    // Update is called once per frame</a:t>
            </a:r>
          </a:p>
          <a:p>
            <a:pPr marL="0" indent="0">
              <a:buNone/>
            </a:pPr>
            <a:r>
              <a:rPr lang="ko-KR" altLang="en-US" sz="1100" dirty="0"/>
              <a:t>    </a:t>
            </a:r>
          </a:p>
          <a:p>
            <a:pPr marL="0" indent="0">
              <a:buNone/>
            </a:pPr>
            <a:r>
              <a:rPr lang="en-US" altLang="ko-KR" sz="1100" dirty="0"/>
              <a:t>    public </a:t>
            </a:r>
            <a:r>
              <a:rPr lang="en-US" altLang="ko-KR" sz="1100" dirty="0" err="1"/>
              <a:t>IEnumerator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ActivatorVR</a:t>
            </a:r>
            <a:r>
              <a:rPr lang="en-US" altLang="ko-KR" sz="1100" dirty="0"/>
              <a:t>(string GOVR) /*</a:t>
            </a:r>
            <a:r>
              <a:rPr lang="ko-KR" altLang="en-US" sz="1100" dirty="0"/>
              <a:t>원하는 </a:t>
            </a:r>
            <a:r>
              <a:rPr lang="en-US" altLang="ko-KR" sz="1100" dirty="0" err="1"/>
              <a:t>playersetting</a:t>
            </a:r>
            <a:r>
              <a:rPr lang="ko-KR" altLang="en-US" sz="1100" dirty="0"/>
              <a:t>으로 변경*</a:t>
            </a:r>
            <a:r>
              <a:rPr lang="en-US" altLang="ko-KR" sz="1100" dirty="0"/>
              <a:t>/</a:t>
            </a:r>
            <a:endParaRPr lang="ko-KR" altLang="en-US" sz="1100" dirty="0"/>
          </a:p>
          <a:p>
            <a:pPr marL="0" indent="0">
              <a:buNone/>
            </a:pPr>
            <a:r>
              <a:rPr lang="ko-KR" altLang="en-US" sz="1100" dirty="0"/>
              <a:t>    </a:t>
            </a:r>
            <a:r>
              <a:rPr lang="en-US" altLang="ko-KR" sz="1100" dirty="0"/>
              <a:t>{</a:t>
            </a:r>
          </a:p>
          <a:p>
            <a:pPr marL="0" indent="0">
              <a:buNone/>
            </a:pPr>
            <a:r>
              <a:rPr lang="en-US" altLang="ko-KR" sz="1100" dirty="0"/>
              <a:t>        </a:t>
            </a:r>
            <a:r>
              <a:rPr lang="en-US" altLang="ko-KR" sz="1100" dirty="0" err="1"/>
              <a:t>XRSettings.LoadDeviceByName</a:t>
            </a:r>
            <a:r>
              <a:rPr lang="en-US" altLang="ko-KR" sz="1100" dirty="0"/>
              <a:t>(GOVR);</a:t>
            </a:r>
          </a:p>
          <a:p>
            <a:pPr marL="0" indent="0">
              <a:buNone/>
            </a:pPr>
            <a:r>
              <a:rPr lang="en-US" altLang="ko-KR" sz="1100" dirty="0"/>
              <a:t>        yield return null;</a:t>
            </a:r>
          </a:p>
          <a:p>
            <a:pPr marL="0" indent="0">
              <a:buNone/>
            </a:pPr>
            <a:r>
              <a:rPr lang="en-US" altLang="ko-KR" sz="1100" dirty="0"/>
              <a:t>        </a:t>
            </a:r>
            <a:r>
              <a:rPr lang="en-US" altLang="ko-KR" sz="1100" dirty="0" err="1"/>
              <a:t>XRSettings.enabled</a:t>
            </a:r>
            <a:r>
              <a:rPr lang="en-US" altLang="ko-KR" sz="1100" dirty="0"/>
              <a:t> = true;</a:t>
            </a:r>
          </a:p>
          <a:p>
            <a:pPr marL="0" indent="0">
              <a:buNone/>
            </a:pPr>
            <a:r>
              <a:rPr lang="ko-KR" altLang="en-US" sz="1100" dirty="0"/>
              <a:t>    </a:t>
            </a:r>
            <a:r>
              <a:rPr lang="en-US" altLang="ko-KR" sz="1100" dirty="0"/>
              <a:t>}</a:t>
            </a:r>
          </a:p>
          <a:p>
            <a:pPr marL="0" indent="0">
              <a:buNone/>
            </a:pPr>
            <a:r>
              <a:rPr lang="en-US" altLang="ko-KR" sz="1100" dirty="0"/>
              <a:t>}</a:t>
            </a:r>
            <a:endParaRPr lang="ko-KR" altLang="en-US" sz="11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06CF5D3-81D5-411F-8074-FD2D5C3C1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42" y="1196752"/>
            <a:ext cx="6704954" cy="476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/>
              <a:t>유니티를 </a:t>
            </a:r>
            <a:r>
              <a:rPr lang="en-US" altLang="ko-KR" sz="1600" b="1" dirty="0"/>
              <a:t>cardboard</a:t>
            </a:r>
            <a:r>
              <a:rPr lang="ko-KR" altLang="en-US" sz="1600" b="1" dirty="0"/>
              <a:t>로 보여주기 위한 소스코드  </a:t>
            </a:r>
          </a:p>
        </p:txBody>
      </p:sp>
    </p:spTree>
    <p:extLst>
      <p:ext uri="{BB962C8B-B14F-4D97-AF65-F5344CB8AC3E}">
        <p14:creationId xmlns:p14="http://schemas.microsoft.com/office/powerpoint/2010/main" val="1074444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(5)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DDAAD-B45E-4872-9EAA-2F8184F0D291}"/>
              </a:ext>
            </a:extLst>
          </p:cNvPr>
          <p:cNvSpPr txBox="1"/>
          <p:nvPr/>
        </p:nvSpPr>
        <p:spPr>
          <a:xfrm>
            <a:off x="253759" y="1742236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Unity</a:t>
            </a:r>
            <a:r>
              <a:rPr lang="ko-KR" altLang="en-US" sz="1600" dirty="0"/>
              <a:t>에서 각 </a:t>
            </a:r>
            <a:r>
              <a:rPr lang="en-US" altLang="ko-KR" sz="1600" dirty="0"/>
              <a:t>Scene</a:t>
            </a:r>
            <a:r>
              <a:rPr lang="ko-KR" altLang="en-US" sz="1600" dirty="0"/>
              <a:t>을 만들어 씬 전환</a:t>
            </a:r>
            <a:r>
              <a:rPr lang="en-US" altLang="ko-KR" sz="1600" dirty="0"/>
              <a:t>(</a:t>
            </a:r>
            <a:r>
              <a:rPr lang="ko-KR" altLang="en-US" sz="1600" dirty="0"/>
              <a:t>버튼을 클릭하면 원하는 </a:t>
            </a:r>
            <a:r>
              <a:rPr lang="en-US" altLang="ko-KR" sz="1600" dirty="0"/>
              <a:t>scene</a:t>
            </a:r>
            <a:r>
              <a:rPr lang="ko-KR" altLang="en-US" sz="1600" dirty="0"/>
              <a:t>으로 전환</a:t>
            </a:r>
            <a:r>
              <a:rPr lang="en-US" altLang="ko-KR" sz="1600" dirty="0"/>
              <a:t>)</a:t>
            </a:r>
            <a:r>
              <a:rPr lang="ko-KR" altLang="en-US" sz="1600" dirty="0"/>
              <a:t>을 통해 해당 </a:t>
            </a:r>
            <a:r>
              <a:rPr lang="ko-KR" altLang="en-US" sz="1600" dirty="0" err="1"/>
              <a:t>씬으로</a:t>
            </a:r>
            <a:r>
              <a:rPr lang="ko-KR" altLang="en-US" sz="1600" dirty="0"/>
              <a:t> 이동하게 하는 구현이 가장 많이 사용하면서도 중요한 코드이다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49C25-B6FF-497A-B594-1558824FEDFB}"/>
              </a:ext>
            </a:extLst>
          </p:cNvPr>
          <p:cNvSpPr txBox="1"/>
          <p:nvPr/>
        </p:nvSpPr>
        <p:spPr>
          <a:xfrm>
            <a:off x="323528" y="1082391"/>
            <a:ext cx="863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UnityEngine.SceneManagement</a:t>
            </a:r>
            <a:r>
              <a:rPr lang="en-US" altLang="ko-KR" dirty="0"/>
              <a:t>; </a:t>
            </a:r>
            <a:r>
              <a:rPr lang="ko-KR" altLang="en-US" sz="1100" dirty="0" err="1"/>
              <a:t>매서드</a:t>
            </a:r>
            <a:r>
              <a:rPr lang="ko-KR" altLang="en-US" sz="1100" dirty="0"/>
              <a:t> 선언을 코드 </a:t>
            </a:r>
            <a:r>
              <a:rPr lang="ko-KR" altLang="en-US" sz="1100" dirty="0" err="1"/>
              <a:t>맨위에</a:t>
            </a:r>
            <a:r>
              <a:rPr lang="ko-KR" altLang="en-US" sz="1100" dirty="0"/>
              <a:t> 반드시 작성해야 함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F32EE8F8-DBDD-4A3E-ADF9-376D0AFD0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8" y="5312320"/>
            <a:ext cx="3314987" cy="10440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A9F118-5B76-4938-BBDE-AF7789C481E3}"/>
              </a:ext>
            </a:extLst>
          </p:cNvPr>
          <p:cNvSpPr txBox="1"/>
          <p:nvPr/>
        </p:nvSpPr>
        <p:spPr>
          <a:xfrm>
            <a:off x="166297" y="2649421"/>
            <a:ext cx="56886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   public void </a:t>
            </a:r>
            <a:r>
              <a:rPr lang="en-US" altLang="ko-KR" sz="1200" dirty="0" err="1"/>
              <a:t>StartScene</a:t>
            </a:r>
            <a:r>
              <a:rPr lang="en-US" altLang="ko-KR" sz="1200" dirty="0"/>
              <a:t>()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SceneManager.LoadScene</a:t>
            </a:r>
            <a:r>
              <a:rPr lang="en-US" altLang="ko-KR" sz="1200" dirty="0"/>
              <a:t>("Two");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public void </a:t>
            </a:r>
            <a:r>
              <a:rPr lang="en-US" altLang="ko-KR" sz="1200" dirty="0" err="1"/>
              <a:t>ResultScene</a:t>
            </a:r>
            <a:r>
              <a:rPr lang="en-US" altLang="ko-KR" sz="1200" dirty="0"/>
              <a:t>()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SceneManager.LoadScene</a:t>
            </a:r>
            <a:r>
              <a:rPr lang="en-US" altLang="ko-KR" sz="1200" dirty="0"/>
              <a:t>("Result");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public</a:t>
            </a:r>
            <a:r>
              <a:rPr lang="ko-KR" altLang="en-US" sz="1200" dirty="0"/>
              <a:t>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SceneChange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/>
              <a:t>    {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SceneManager.LoadScene</a:t>
            </a:r>
            <a:r>
              <a:rPr lang="en-US" altLang="ko-KR" sz="1200" dirty="0"/>
              <a:t>(“</a:t>
            </a:r>
            <a:r>
              <a:rPr lang="en-US" altLang="ko-KR" sz="1200" dirty="0" err="1"/>
              <a:t>TestTrack</a:t>
            </a:r>
            <a:r>
              <a:rPr lang="en-US" altLang="ko-KR" sz="1200" dirty="0"/>
              <a:t>”);</a:t>
            </a:r>
          </a:p>
          <a:p>
            <a:r>
              <a:rPr lang="en-US" altLang="ko-KR" sz="1200" dirty="0"/>
              <a:t>    }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73C6B-CDE6-4947-8323-E089DEFB0A27}"/>
              </a:ext>
            </a:extLst>
          </p:cNvPr>
          <p:cNvSpPr txBox="1"/>
          <p:nvPr/>
        </p:nvSpPr>
        <p:spPr>
          <a:xfrm>
            <a:off x="3846449" y="3547211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사용한 씬 전환 코드들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5D3C1-9D67-4C89-AAE9-C6EA35924E29}"/>
              </a:ext>
            </a:extLst>
          </p:cNvPr>
          <p:cNvSpPr txBox="1"/>
          <p:nvPr/>
        </p:nvSpPr>
        <p:spPr>
          <a:xfrm>
            <a:off x="3990465" y="5724567"/>
            <a:ext cx="4680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특정 버튼마다 </a:t>
            </a:r>
            <a:r>
              <a:rPr lang="en-US" altLang="ko-KR" sz="1400" dirty="0"/>
              <a:t>On Click()</a:t>
            </a:r>
            <a:r>
              <a:rPr lang="ko-KR" altLang="en-US" sz="1400" dirty="0"/>
              <a:t>에 함수를 연결시켜줘야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2F87927-7CBD-4D53-8217-FAC335EA3935}"/>
              </a:ext>
            </a:extLst>
          </p:cNvPr>
          <p:cNvCxnSpPr/>
          <p:nvPr/>
        </p:nvCxnSpPr>
        <p:spPr>
          <a:xfrm>
            <a:off x="-5471" y="2459898"/>
            <a:ext cx="913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4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84DFAA-2055-4D2A-8FD2-622F533F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26556"/>
              </p:ext>
            </p:extLst>
          </p:nvPr>
        </p:nvGraphicFramePr>
        <p:xfrm>
          <a:off x="181552" y="1441249"/>
          <a:ext cx="4390448" cy="4868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6430">
                  <a:extLst>
                    <a:ext uri="{9D8B030D-6E8A-4147-A177-3AD203B41FA5}">
                      <a16:colId xmlns:a16="http://schemas.microsoft.com/office/drawing/2014/main" val="1959919410"/>
                    </a:ext>
                  </a:extLst>
                </a:gridCol>
                <a:gridCol w="1787009">
                  <a:extLst>
                    <a:ext uri="{9D8B030D-6E8A-4147-A177-3AD203B41FA5}">
                      <a16:colId xmlns:a16="http://schemas.microsoft.com/office/drawing/2014/main" val="2616608755"/>
                    </a:ext>
                  </a:extLst>
                </a:gridCol>
                <a:gridCol w="1787009">
                  <a:extLst>
                    <a:ext uri="{9D8B030D-6E8A-4147-A177-3AD203B41FA5}">
                      <a16:colId xmlns:a16="http://schemas.microsoft.com/office/drawing/2014/main" val="2527654833"/>
                    </a:ext>
                  </a:extLst>
                </a:gridCol>
              </a:tblGrid>
              <a:tr h="141626"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구분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기능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설명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3359819143"/>
                  </a:ext>
                </a:extLst>
              </a:tr>
              <a:tr h="269975">
                <a:tc rowSpan="16">
                  <a:txBody>
                    <a:bodyPr/>
                    <a:lstStyle/>
                    <a:p>
                      <a:pPr algn="just" latinLnBrk="1"/>
                      <a:r>
                        <a:rPr lang="en-US" sz="800" kern="100" dirty="0">
                          <a:effectLst/>
                        </a:rPr>
                        <a:t>S/W</a:t>
                      </a:r>
                      <a:endParaRPr lang="ko-KR" sz="8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로그인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사용자가 나이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성별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운전경력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전화번호를 입력하는 화면으로 이동한다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3585029967"/>
                  </a:ext>
                </a:extLst>
              </a:tr>
              <a:tr h="3983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등록 후 시작하기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800" kern="100">
                          <a:effectLst/>
                        </a:rPr>
                        <a:t>Unity </a:t>
                      </a:r>
                      <a:r>
                        <a:rPr lang="ko-KR" sz="800" kern="100">
                          <a:effectLst/>
                        </a:rPr>
                        <a:t>운전 시뮬레이션을 사용자가</a:t>
                      </a:r>
                      <a:r>
                        <a:rPr lang="en-US" sz="800" kern="100">
                          <a:effectLst/>
                        </a:rPr>
                        <a:t> Cardboard</a:t>
                      </a:r>
                      <a:r>
                        <a:rPr lang="ko-KR" sz="800" kern="100">
                          <a:effectLst/>
                        </a:rPr>
                        <a:t>에 휴대폰을 장착해 주행 시작한다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2259792762"/>
                  </a:ext>
                </a:extLst>
              </a:tr>
              <a:tr h="269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sz="800" kern="100">
                          <a:effectLst/>
                        </a:rPr>
                        <a:t>VR </a:t>
                      </a:r>
                      <a:r>
                        <a:rPr lang="ko-KR" sz="800" kern="100">
                          <a:effectLst/>
                        </a:rPr>
                        <a:t>화면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로그인 후 구글 카드보드를 이용하여 </a:t>
                      </a:r>
                      <a:r>
                        <a:rPr lang="en-US" sz="800" kern="100">
                          <a:effectLst/>
                        </a:rPr>
                        <a:t>VR</a:t>
                      </a:r>
                      <a:r>
                        <a:rPr lang="ko-KR" sz="800" kern="100">
                          <a:effectLst/>
                        </a:rPr>
                        <a:t>로 시뮬레이션을 진행한다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3102155685"/>
                  </a:ext>
                </a:extLst>
              </a:tr>
              <a:tr h="269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속도 저장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시뮬레이션 진행 시 속도를 측정하여 운전 성향 판단에 사용한다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3241010897"/>
                  </a:ext>
                </a:extLst>
              </a:tr>
              <a:tr h="3983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위치 저장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시뮬레이션 진행 시 위치를 측정하여 과속</a:t>
                      </a:r>
                      <a:r>
                        <a:rPr lang="en-US" sz="800" kern="100">
                          <a:effectLst/>
                        </a:rPr>
                        <a:t>, </a:t>
                      </a:r>
                      <a:r>
                        <a:rPr lang="ko-KR" sz="800" kern="100">
                          <a:effectLst/>
                        </a:rPr>
                        <a:t>중앙선 침범 등 이벤트 발생 위치를 파악한다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1387254307"/>
                  </a:ext>
                </a:extLst>
              </a:tr>
              <a:tr h="3983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미니맵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시뮬레이션 차량 대쉬보드에 네비게이션을 이용하여 현재 위치를 파악하는데 사용한다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2762799536"/>
                  </a:ext>
                </a:extLst>
              </a:tr>
              <a:tr h="269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백미러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 dirty="0">
                          <a:effectLst/>
                        </a:rPr>
                        <a:t>백미러를 이용하여 후방 관측에 사용한다</a:t>
                      </a:r>
                      <a:r>
                        <a:rPr lang="en-US" sz="800" kern="100" dirty="0">
                          <a:effectLst/>
                        </a:rPr>
                        <a:t>.</a:t>
                      </a:r>
                      <a:endParaRPr lang="ko-KR" sz="8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326676860"/>
                  </a:ext>
                </a:extLst>
              </a:tr>
              <a:tr h="1416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엑셀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엑셀페달을 인식하여 속도를 높인다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2754203363"/>
                  </a:ext>
                </a:extLst>
              </a:tr>
              <a:tr h="269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브레이크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브레이크페달을 인식하여 속도를 줄인다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2683313278"/>
                  </a:ext>
                </a:extLst>
              </a:tr>
              <a:tr h="1572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스티어링 휠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스티어링 휠을 인식하여 조향한다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4196191497"/>
                  </a:ext>
                </a:extLst>
              </a:tr>
              <a:tr h="269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중앙선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중앙선에 충돌 감지를 설정하여 중앙선 침범을 파악한다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429042471"/>
                  </a:ext>
                </a:extLst>
              </a:tr>
              <a:tr h="269975">
                <a:tc vMerge="1">
                  <a:txBody>
                    <a:bodyPr/>
                    <a:lstStyle/>
                    <a:p>
                      <a:pPr algn="just" latinLnBrk="1"/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주행 정보 송신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시뮬레이션 주행 후 운전정보를 데이터베이스로 전송한다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4192650059"/>
                  </a:ext>
                </a:extLst>
              </a:tr>
              <a:tr h="267595">
                <a:tc vMerge="1">
                  <a:txBody>
                    <a:bodyPr/>
                    <a:lstStyle/>
                    <a:p>
                      <a:pPr algn="just" latinLnBrk="1"/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데이터베이스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개개인의 운전정보를 모은다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1984582250"/>
                  </a:ext>
                </a:extLst>
              </a:tr>
              <a:tr h="269975">
                <a:tc vMerge="1">
                  <a:txBody>
                    <a:bodyPr/>
                    <a:lstStyle/>
                    <a:p>
                      <a:pPr algn="just" latinLnBrk="1"/>
                      <a:endParaRPr lang="ko-KR" sz="8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웹페이지 관리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장고를 이용하여 운전 정보를 볼수있는 웹페이지를 만든다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2683946246"/>
                  </a:ext>
                </a:extLst>
              </a:tr>
              <a:tr h="269975">
                <a:tc vMerge="1">
                  <a:txBody>
                    <a:bodyPr/>
                    <a:lstStyle/>
                    <a:p>
                      <a:pPr algn="just" latinLnBrk="1"/>
                      <a:endParaRPr lang="ko-KR" sz="8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주행 정보 확인</a:t>
                      </a:r>
                      <a:r>
                        <a:rPr lang="en-US" sz="800" kern="100">
                          <a:effectLst/>
                        </a:rPr>
                        <a:t>(</a:t>
                      </a:r>
                      <a:r>
                        <a:rPr lang="ko-KR" sz="800" kern="100">
                          <a:effectLst/>
                        </a:rPr>
                        <a:t>개인</a:t>
                      </a:r>
                      <a:r>
                        <a:rPr lang="en-US" sz="800" kern="100">
                          <a:effectLst/>
                        </a:rPr>
                        <a:t>)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장고에 개인 주행정보를 스마트폰에 표시하여 확인한다</a:t>
                      </a:r>
                      <a:r>
                        <a:rPr lang="en-US" sz="800" kern="100">
                          <a:effectLst/>
                        </a:rPr>
                        <a:t>.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1337895401"/>
                  </a:ext>
                </a:extLst>
              </a:tr>
              <a:tr h="535189">
                <a:tc vMerge="1">
                  <a:txBody>
                    <a:bodyPr/>
                    <a:lstStyle/>
                    <a:p>
                      <a:pPr algn="just" latinLnBrk="1"/>
                      <a:endParaRPr lang="ko-KR" sz="8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>
                          <a:effectLst/>
                        </a:rPr>
                        <a:t>주행 정보 확인</a:t>
                      </a:r>
                      <a:r>
                        <a:rPr lang="en-US" sz="800" kern="100">
                          <a:effectLst/>
                        </a:rPr>
                        <a:t>(</a:t>
                      </a:r>
                      <a:r>
                        <a:rPr lang="ko-KR" sz="800" kern="100">
                          <a:effectLst/>
                        </a:rPr>
                        <a:t>관리자</a:t>
                      </a:r>
                      <a:r>
                        <a:rPr lang="en-US" sz="800" kern="100">
                          <a:effectLst/>
                        </a:rPr>
                        <a:t>)</a:t>
                      </a:r>
                      <a:endParaRPr lang="ko-KR" sz="8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800" kern="100" dirty="0">
                          <a:effectLst/>
                        </a:rPr>
                        <a:t>데이터 베이스에 모인 자료들을 취합하여 통계를 낸다</a:t>
                      </a:r>
                      <a:r>
                        <a:rPr lang="en-US" sz="800" kern="100" dirty="0">
                          <a:effectLst/>
                        </a:rPr>
                        <a:t>.</a:t>
                      </a:r>
                      <a:endParaRPr lang="ko-KR" sz="8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27651" marR="27651" marT="6306" marB="6306" anchor="ctr"/>
                </a:tc>
                <a:extLst>
                  <a:ext uri="{0D108BD9-81ED-4DB2-BD59-A6C34878D82A}">
                    <a16:rowId xmlns:a16="http://schemas.microsoft.com/office/drawing/2014/main" val="27436296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A0E536-E63A-4E5D-8D35-6A40D206A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38545"/>
              </p:ext>
            </p:extLst>
          </p:nvPr>
        </p:nvGraphicFramePr>
        <p:xfrm>
          <a:off x="4791456" y="1437566"/>
          <a:ext cx="4115806" cy="4871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270">
                  <a:extLst>
                    <a:ext uri="{9D8B030D-6E8A-4147-A177-3AD203B41FA5}">
                      <a16:colId xmlns:a16="http://schemas.microsoft.com/office/drawing/2014/main" val="1720434118"/>
                    </a:ext>
                  </a:extLst>
                </a:gridCol>
                <a:gridCol w="1642768">
                  <a:extLst>
                    <a:ext uri="{9D8B030D-6E8A-4147-A177-3AD203B41FA5}">
                      <a16:colId xmlns:a16="http://schemas.microsoft.com/office/drawing/2014/main" val="3238295022"/>
                    </a:ext>
                  </a:extLst>
                </a:gridCol>
                <a:gridCol w="1642768">
                  <a:extLst>
                    <a:ext uri="{9D8B030D-6E8A-4147-A177-3AD203B41FA5}">
                      <a16:colId xmlns:a16="http://schemas.microsoft.com/office/drawing/2014/main" val="1529659623"/>
                    </a:ext>
                  </a:extLst>
                </a:gridCol>
              </a:tblGrid>
              <a:tr h="313052"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구분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기능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설명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extLst>
                  <a:ext uri="{0D108BD9-81ED-4DB2-BD59-A6C34878D82A}">
                    <a16:rowId xmlns:a16="http://schemas.microsoft.com/office/drawing/2014/main" val="1877224371"/>
                  </a:ext>
                </a:extLst>
              </a:tr>
              <a:tr h="525045">
                <a:tc rowSpan="7">
                  <a:txBody>
                    <a:bodyPr/>
                    <a:lstStyle/>
                    <a:p>
                      <a:pPr algn="just" latinLnBrk="1"/>
                      <a:r>
                        <a:rPr lang="en-US" sz="1000" kern="100" dirty="0">
                          <a:effectLst/>
                        </a:rPr>
                        <a:t>H/W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구글 카드보드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안드로이드 스마트폰을 이용하여 </a:t>
                      </a:r>
                      <a:r>
                        <a:rPr lang="en-US" sz="1000" kern="100">
                          <a:effectLst/>
                        </a:rPr>
                        <a:t>VR</a:t>
                      </a:r>
                      <a:r>
                        <a:rPr lang="ko-KR" sz="1000" kern="100">
                          <a:effectLst/>
                        </a:rPr>
                        <a:t>이 가능하게 한다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extLst>
                  <a:ext uri="{0D108BD9-81ED-4DB2-BD59-A6C34878D82A}">
                    <a16:rowId xmlns:a16="http://schemas.microsoft.com/office/drawing/2014/main" val="3453395879"/>
                  </a:ext>
                </a:extLst>
              </a:tr>
              <a:tr h="693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레이싱 휠 센서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로지텍 사의 </a:t>
                      </a:r>
                      <a:r>
                        <a:rPr lang="en-US" sz="1000" kern="100">
                          <a:effectLst/>
                        </a:rPr>
                        <a:t>G29 </a:t>
                      </a:r>
                      <a:r>
                        <a:rPr lang="ko-KR" sz="1000" kern="100">
                          <a:effectLst/>
                        </a:rPr>
                        <a:t>레이싱 휠을 이용하여 엑셀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브레이크</a:t>
                      </a:r>
                      <a:r>
                        <a:rPr lang="en-US" sz="1000" kern="100">
                          <a:effectLst/>
                        </a:rPr>
                        <a:t>, </a:t>
                      </a:r>
                      <a:r>
                        <a:rPr lang="ko-KR" sz="1000" kern="100">
                          <a:effectLst/>
                        </a:rPr>
                        <a:t>스티어링 휠을 조작한다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extLst>
                  <a:ext uri="{0D108BD9-81ED-4DB2-BD59-A6C34878D82A}">
                    <a16:rowId xmlns:a16="http://schemas.microsoft.com/office/drawing/2014/main" val="2992712466"/>
                  </a:ext>
                </a:extLst>
              </a:tr>
              <a:tr h="667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엑셀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 dirty="0">
                          <a:effectLst/>
                        </a:rPr>
                        <a:t>엑셀페달을 사용하여 시뮬레이션 차량에 가속을 한다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extLst>
                  <a:ext uri="{0D108BD9-81ED-4DB2-BD59-A6C34878D82A}">
                    <a16:rowId xmlns:a16="http://schemas.microsoft.com/office/drawing/2014/main" val="150570704"/>
                  </a:ext>
                </a:extLst>
              </a:tr>
              <a:tr h="667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브레이크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브레이크페달을 사용하여 시뮬레이션 차량에 감속을 한다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extLst>
                  <a:ext uri="{0D108BD9-81ED-4DB2-BD59-A6C34878D82A}">
                    <a16:rowId xmlns:a16="http://schemas.microsoft.com/office/drawing/2014/main" val="119722222"/>
                  </a:ext>
                </a:extLst>
              </a:tr>
              <a:tr h="667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스티어링휠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스티어링휠을 사용하여 시뮬레이션 차량에 조향을 한다</a:t>
                      </a:r>
                      <a:r>
                        <a:rPr lang="en-US" sz="1000" kern="100">
                          <a:effectLst/>
                        </a:rPr>
                        <a:t>.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extLst>
                  <a:ext uri="{0D108BD9-81ED-4DB2-BD59-A6C34878D82A}">
                    <a16:rowId xmlns:a16="http://schemas.microsoft.com/office/drawing/2014/main" val="3891568161"/>
                  </a:ext>
                </a:extLst>
              </a:tr>
              <a:tr h="667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안드로이드 스마트폰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 dirty="0">
                          <a:effectLst/>
                        </a:rPr>
                        <a:t>시뮬레이션 어플을 실행한다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extLst>
                  <a:ext uri="{0D108BD9-81ED-4DB2-BD59-A6C34878D82A}">
                    <a16:rowId xmlns:a16="http://schemas.microsoft.com/office/drawing/2014/main" val="2894742814"/>
                  </a:ext>
                </a:extLst>
              </a:tr>
              <a:tr h="6679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>
                          <a:effectLst/>
                        </a:rPr>
                        <a:t>노트북</a:t>
                      </a:r>
                      <a:endParaRPr lang="ko-KR" sz="1000" kern="10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sz="1000" kern="100" dirty="0">
                          <a:effectLst/>
                        </a:rPr>
                        <a:t>시뮬레이션 주행 정보를 확인하고 서버를 관리한다</a:t>
                      </a:r>
                      <a:r>
                        <a:rPr lang="en-US" sz="1000" kern="100" dirty="0">
                          <a:effectLst/>
                        </a:rPr>
                        <a:t>.</a:t>
                      </a:r>
                      <a:endParaRPr lang="ko-KR" sz="10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31115" marR="31115" marT="8255" marB="8255" anchor="ctr"/>
                </a:tc>
                <a:extLst>
                  <a:ext uri="{0D108BD9-81ED-4DB2-BD59-A6C34878D82A}">
                    <a16:rowId xmlns:a16="http://schemas.microsoft.com/office/drawing/2014/main" val="287350511"/>
                  </a:ext>
                </a:extLst>
              </a:tr>
            </a:tbl>
          </a:graphicData>
        </a:graphic>
      </p:graphicFrame>
      <p:sp>
        <p:nvSpPr>
          <p:cNvPr id="20" name="바닥글 개체 틀 11">
            <a:extLst>
              <a:ext uri="{FF2B5EF4-FFF2-40B4-BE49-F238E27FC236}">
                <a16:creationId xmlns:a16="http://schemas.microsoft.com/office/drawing/2014/main" id="{04A8F3A9-BCDA-4305-8CB3-10E272B7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/>
              <a:t>한이음</a:t>
            </a:r>
            <a:r>
              <a:rPr lang="ko-KR" altLang="en-US" dirty="0"/>
              <a:t>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 err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 dirty="0">
                <a:solidFill>
                  <a:schemeClr val="bg1"/>
                </a:solidFill>
                <a:latin typeface="+mn-ea"/>
                <a:cs typeface="+mj-cs"/>
              </a:rPr>
              <a:t>(6)</a:t>
            </a:r>
            <a:endParaRPr lang="ko-KR" altLang="en-US" sz="1700" spc="-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4C4DEF-3E46-4697-A71B-6BE9EA05DF9C}"/>
              </a:ext>
            </a:extLst>
          </p:cNvPr>
          <p:cNvSpPr txBox="1"/>
          <p:nvPr/>
        </p:nvSpPr>
        <p:spPr>
          <a:xfrm>
            <a:off x="708352" y="1142934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어르신분들이 앱을 잘못 눌러 실행 할 수도 있으므로 </a:t>
            </a:r>
            <a:endParaRPr lang="en-US" altLang="ko-KR" sz="1600" dirty="0"/>
          </a:p>
          <a:p>
            <a:r>
              <a:rPr lang="ko-KR" altLang="en-US" sz="1600" dirty="0"/>
              <a:t>안드로이드 폰의 뒤로 가기 </a:t>
            </a:r>
            <a:r>
              <a:rPr lang="en-US" altLang="ko-KR" sz="1600" dirty="0"/>
              <a:t>2</a:t>
            </a:r>
            <a:r>
              <a:rPr lang="ko-KR" altLang="en-US" sz="1600" dirty="0"/>
              <a:t>번 누르면 앱을 종료</a:t>
            </a:r>
            <a:r>
              <a:rPr lang="en-US" altLang="ko-KR" sz="1600" dirty="0"/>
              <a:t>. +</a:t>
            </a:r>
            <a:r>
              <a:rPr lang="ko-KR" altLang="en-US" sz="1600" dirty="0"/>
              <a:t>앱은 사용자 </a:t>
            </a:r>
            <a:r>
              <a:rPr lang="ko-KR" altLang="en-US" sz="1600" dirty="0" err="1"/>
              <a:t>입력받는</a:t>
            </a:r>
            <a:r>
              <a:rPr lang="ko-KR" altLang="en-US" sz="1600" dirty="0"/>
              <a:t> 화면은 세로 화면으로 고정하고 해상도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1A697-DB08-426A-ADB7-F01EDE985F3F}"/>
              </a:ext>
            </a:extLst>
          </p:cNvPr>
          <p:cNvSpPr txBox="1"/>
          <p:nvPr/>
        </p:nvSpPr>
        <p:spPr>
          <a:xfrm>
            <a:off x="1032388" y="2319417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DD185EA-3615-4FDF-B277-C65099AAA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4" y="2021582"/>
            <a:ext cx="4248472" cy="462135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 void Update()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if(</a:t>
            </a:r>
            <a:r>
              <a:rPr lang="en-US" altLang="ko-KR" dirty="0" err="1"/>
              <a:t>Application.platform</a:t>
            </a:r>
            <a:r>
              <a:rPr lang="en-US" altLang="ko-KR" dirty="0"/>
              <a:t> == </a:t>
            </a:r>
            <a:r>
              <a:rPr lang="en-US" altLang="ko-KR" dirty="0" err="1"/>
              <a:t>RuntimePlatform.Android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if (</a:t>
            </a:r>
            <a:r>
              <a:rPr lang="en-US" altLang="ko-KR" dirty="0" err="1"/>
              <a:t>Input.GetKeyDown</a:t>
            </a:r>
            <a:r>
              <a:rPr lang="en-US" altLang="ko-KR" dirty="0"/>
              <a:t>(</a:t>
            </a:r>
            <a:r>
              <a:rPr lang="en-US" altLang="ko-KR" dirty="0" err="1"/>
              <a:t>KeyCode.Escape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ClickCount</a:t>
            </a:r>
            <a:r>
              <a:rPr lang="en-US" altLang="ko-KR" dirty="0"/>
              <a:t>++;</a:t>
            </a:r>
          </a:p>
          <a:p>
            <a:pPr marL="0" indent="0">
              <a:buNone/>
            </a:pPr>
            <a:r>
              <a:rPr lang="en-US" altLang="ko-KR" dirty="0"/>
              <a:t>                if (!</a:t>
            </a:r>
            <a:r>
              <a:rPr lang="en-US" altLang="ko-KR" dirty="0" err="1"/>
              <a:t>IsInvoking</a:t>
            </a:r>
            <a:r>
              <a:rPr lang="en-US" altLang="ko-KR" dirty="0"/>
              <a:t>("DoubleClick"))</a:t>
            </a:r>
          </a:p>
          <a:p>
            <a:pPr marL="0" indent="0">
              <a:buNone/>
            </a:pPr>
            <a:r>
              <a:rPr lang="en-US" altLang="ko-KR" dirty="0"/>
              <a:t>                    Invoke("DoubleClick", 1.0f);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            else if (</a:t>
            </a:r>
            <a:r>
              <a:rPr lang="en-US" altLang="ko-KR" dirty="0" err="1"/>
              <a:t>ClickCount</a:t>
            </a:r>
            <a:r>
              <a:rPr lang="en-US" altLang="ko-KR" dirty="0"/>
              <a:t> == 2)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CancelInvoke</a:t>
            </a:r>
            <a:r>
              <a:rPr lang="en-US" altLang="ko-KR" dirty="0"/>
              <a:t>("DoubleClick");</a:t>
            </a:r>
          </a:p>
          <a:p>
            <a:pPr marL="0" indent="0">
              <a:buNone/>
            </a:pPr>
            <a:r>
              <a:rPr lang="en-US" altLang="ko-KR" dirty="0"/>
              <a:t>                </a:t>
            </a:r>
            <a:r>
              <a:rPr lang="en-US" altLang="ko-KR" dirty="0" err="1"/>
              <a:t>Application.Quit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7E23E7-AE53-4D6D-AB66-1CB6F77F2219}"/>
              </a:ext>
            </a:extLst>
          </p:cNvPr>
          <p:cNvSpPr/>
          <p:nvPr/>
        </p:nvSpPr>
        <p:spPr>
          <a:xfrm>
            <a:off x="4560780" y="1973931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 void DoubleClick()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ClickCount</a:t>
            </a:r>
            <a:r>
              <a:rPr lang="en-US" altLang="ko-KR" sz="1400" dirty="0"/>
              <a:t> = 0;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+ </a:t>
            </a:r>
            <a:r>
              <a:rPr lang="ko-KR" altLang="en-US" sz="1400" dirty="0"/>
              <a:t>추가로 </a:t>
            </a:r>
            <a:r>
              <a:rPr lang="en-US" altLang="ko-KR" sz="1400" dirty="0"/>
              <a:t>void Awake()</a:t>
            </a:r>
            <a:r>
              <a:rPr lang="ko-KR" altLang="en-US" sz="1400" dirty="0"/>
              <a:t>에 </a:t>
            </a:r>
            <a:endParaRPr lang="en-US" altLang="ko-KR" sz="1400" dirty="0"/>
          </a:p>
          <a:p>
            <a:r>
              <a:rPr lang="en-US" altLang="ko-KR" sz="1400" dirty="0"/>
              <a:t>private</a:t>
            </a:r>
            <a:r>
              <a:rPr lang="ko-KR" altLang="en-US" sz="1400" dirty="0"/>
              <a:t> </a:t>
            </a:r>
            <a:r>
              <a:rPr lang="en-US" altLang="ko-KR" sz="1400" dirty="0"/>
              <a:t>void</a:t>
            </a:r>
            <a:r>
              <a:rPr lang="ko-KR" altLang="en-US" sz="1400" dirty="0"/>
              <a:t> </a:t>
            </a:r>
            <a:r>
              <a:rPr lang="en-US" altLang="ko-KR" sz="1400" dirty="0"/>
              <a:t>Awake()    /*</a:t>
            </a:r>
            <a:r>
              <a:rPr lang="ko-KR" altLang="en-US" sz="1400" dirty="0"/>
              <a:t>세로 화면으로 고정하고 해상도까지*</a:t>
            </a:r>
            <a:r>
              <a:rPr lang="en-US" altLang="ko-KR" sz="1400" dirty="0"/>
              <a:t>/</a:t>
            </a:r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Screen.orientation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ScreenOrientation.Portrait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Screen.fullScreen</a:t>
            </a:r>
            <a:r>
              <a:rPr lang="en-US" altLang="ko-KR" sz="1400" dirty="0"/>
              <a:t> = !</a:t>
            </a:r>
            <a:r>
              <a:rPr lang="en-US" altLang="ko-KR" sz="1400" dirty="0" err="1"/>
              <a:t>Screen.fullScreen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Screen.sleepTimeout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SleepTimeout.NeverSleep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Screen.SetResolution</a:t>
            </a:r>
            <a:r>
              <a:rPr lang="en-US" altLang="ko-KR" sz="1400" dirty="0"/>
              <a:t>(720, 1280, true);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E683D3C-C97C-4F8A-A320-FF68F7F986A3}"/>
              </a:ext>
            </a:extLst>
          </p:cNvPr>
          <p:cNvCxnSpPr>
            <a:cxnSpLocks/>
          </p:cNvCxnSpPr>
          <p:nvPr/>
        </p:nvCxnSpPr>
        <p:spPr>
          <a:xfrm>
            <a:off x="4344756" y="1973930"/>
            <a:ext cx="0" cy="4382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3510FF-9B70-4A90-8FF3-9B4EC97F3298}"/>
              </a:ext>
            </a:extLst>
          </p:cNvPr>
          <p:cNvCxnSpPr/>
          <p:nvPr/>
        </p:nvCxnSpPr>
        <p:spPr>
          <a:xfrm>
            <a:off x="1606" y="1973930"/>
            <a:ext cx="9023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79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참조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-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개발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환경 및 설명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438B236-2F50-4B6F-97D8-76560BC6C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384"/>
              </p:ext>
            </p:extLst>
          </p:nvPr>
        </p:nvGraphicFramePr>
        <p:xfrm>
          <a:off x="133320" y="1226228"/>
          <a:ext cx="8831168" cy="5523201"/>
        </p:xfrm>
        <a:graphic>
          <a:graphicData uri="http://schemas.openxmlformats.org/drawingml/2006/table">
            <a:tbl>
              <a:tblPr/>
              <a:tblGrid>
                <a:gridCol w="88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9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26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적용내역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787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개발환경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App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Unity 2019.4.41f1(64-bit)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0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GoogleVRForUnity_1.200.1unitypackage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Android application Cardboard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구현위한 빌드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 (9)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 운영체제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애플리케이션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Django(2.2.4)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관리자 웹 페이지 처리 모듈 작성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MySQL(5.7.23)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계정 데이터와 주행 결과 값을 저장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관리하는 데이터베이스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MySQL Workbench(8.0.21)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데이터베이스를 구축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78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개발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HTML5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구성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96354"/>
                  </a:ext>
                </a:extLst>
              </a:tr>
              <a:tr h="25778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CSS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레이아웃과 스타일 정의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450786"/>
                  </a:ext>
                </a:extLst>
              </a:tr>
              <a:tr h="25778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Javascript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페이지를 동적으로 구현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77132"/>
                  </a:ext>
                </a:extLst>
              </a:tr>
              <a:tr h="25778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pandas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유저 주행 기록 분석을 위한 파이썬 라이브러리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693448"/>
                  </a:ext>
                </a:extLst>
              </a:tr>
              <a:tr h="257787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Dj.js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웹브라우저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상에서 동적이고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인터렉티브한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정보시각화를 구현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07759"/>
                  </a:ext>
                </a:extLst>
              </a:tr>
              <a:tr h="164453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H/W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구성장비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스마트폰</a:t>
                      </a:r>
                      <a:b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안드로이드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사용자에게 서비스를 제공하기 위한 단말장치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8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G29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스티어링 각도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엑셀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브레이크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답력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및 주행장비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5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VR BOSS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VR Cardboard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229858"/>
                  </a:ext>
                </a:extLst>
              </a:tr>
              <a:tr h="2574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Unity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 처리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Unity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내부에서 처리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8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36000" marR="36000" marT="36000" marB="3600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서버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개발 및 테스트를 위한 클라우드 서버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(AWS)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2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참조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-S/W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실사 사진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8454200" cy="4619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" name="그림 1" descr="테이블, 모니터, 전자기기, 앉아있는이(가) 표시된 사진&#10;&#10;자동 생성된 설명">
            <a:extLst>
              <a:ext uri="{FF2B5EF4-FFF2-40B4-BE49-F238E27FC236}">
                <a16:creationId xmlns:a16="http://schemas.microsoft.com/office/drawing/2014/main" id="{C96938BB-328B-4925-98B5-5736285B07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12701"/>
            <a:ext cx="2225402" cy="2225402"/>
          </a:xfrm>
          <a:prstGeom prst="rect">
            <a:avLst/>
          </a:prstGeom>
        </p:spPr>
      </p:pic>
      <p:pic>
        <p:nvPicPr>
          <p:cNvPr id="4" name="그림 3" descr="테이블, 실내, 앉아있는, 모니터이(가) 표시된 사진&#10;&#10;자동 생성된 설명">
            <a:extLst>
              <a:ext uri="{FF2B5EF4-FFF2-40B4-BE49-F238E27FC236}">
                <a16:creationId xmlns:a16="http://schemas.microsoft.com/office/drawing/2014/main" id="{F33ADEBD-21A8-49F6-80EA-6C6D3570C4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29" y="1716521"/>
            <a:ext cx="2290565" cy="2290565"/>
          </a:xfrm>
          <a:prstGeom prst="rect">
            <a:avLst/>
          </a:prstGeom>
        </p:spPr>
      </p:pic>
      <p:pic>
        <p:nvPicPr>
          <p:cNvPr id="6" name="그림 5" descr="모니터, 테이블, 앉아있는, 목재의이(가) 표시된 사진&#10;&#10;자동 생성된 설명">
            <a:extLst>
              <a:ext uri="{FF2B5EF4-FFF2-40B4-BE49-F238E27FC236}">
                <a16:creationId xmlns:a16="http://schemas.microsoft.com/office/drawing/2014/main" id="{490B6049-A4B7-419D-92CB-064728D526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77" y="1712701"/>
            <a:ext cx="2225658" cy="2225658"/>
          </a:xfrm>
          <a:prstGeom prst="rect">
            <a:avLst/>
          </a:prstGeom>
        </p:spPr>
      </p:pic>
      <p:pic>
        <p:nvPicPr>
          <p:cNvPr id="7" name="그림 6" descr="모니터, 사진, 텔레비전, 화면이(가) 표시된 사진&#10;&#10;자동 생성된 설명">
            <a:extLst>
              <a:ext uri="{FF2B5EF4-FFF2-40B4-BE49-F238E27FC236}">
                <a16:creationId xmlns:a16="http://schemas.microsoft.com/office/drawing/2014/main" id="{8DFA0BFA-9DC0-4392-9C9E-06F49B8751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421" y="4110754"/>
            <a:ext cx="2744323" cy="18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871700" y="5734323"/>
            <a:ext cx="5292588" cy="27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AD7E04-07C5-4B79-AE18-902263B80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7725"/>
            <a:ext cx="91440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</a:rPr>
              <a:t>서비스 구성도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50" b="1" dirty="0">
                <a:solidFill>
                  <a:schemeClr val="bg1"/>
                </a:solidFill>
                <a:latin typeface="+mn-ea"/>
                <a:cs typeface="+mj-cs"/>
              </a:rPr>
              <a:t>서비스 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28A46E-913B-401F-BB4D-1CA59C3814CC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사용자 등록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100" dirty="0">
                <a:solidFill>
                  <a:schemeClr val="tx1"/>
                </a:solidFill>
              </a:rPr>
              <a:t>사용자는 앱을 구동한다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100" dirty="0">
                <a:solidFill>
                  <a:schemeClr val="tx1"/>
                </a:solidFill>
              </a:rPr>
              <a:t>사용자는 </a:t>
            </a:r>
            <a:r>
              <a:rPr lang="ko-KR" altLang="en-US" sz="1100" dirty="0" err="1">
                <a:solidFill>
                  <a:schemeClr val="tx1"/>
                </a:solidFill>
              </a:rPr>
              <a:t>개인을</a:t>
            </a:r>
            <a:r>
              <a:rPr lang="ko-KR" altLang="en-US" sz="1100" dirty="0">
                <a:solidFill>
                  <a:schemeClr val="tx1"/>
                </a:solidFill>
              </a:rPr>
              <a:t> 식별할 수 있는 전화번호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성별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연령대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운전 경력 정보를 입력한다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가상환경 주행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100" dirty="0">
                <a:solidFill>
                  <a:schemeClr val="tx1"/>
                </a:solidFill>
              </a:rPr>
              <a:t>사용자 정보 입력 후 </a:t>
            </a:r>
            <a:r>
              <a:rPr lang="en-US" altLang="ko-KR" sz="1100" dirty="0">
                <a:solidFill>
                  <a:schemeClr val="tx1"/>
                </a:solidFill>
              </a:rPr>
              <a:t>VR </a:t>
            </a:r>
            <a:r>
              <a:rPr lang="ko-KR" altLang="en-US" sz="1100" dirty="0">
                <a:solidFill>
                  <a:schemeClr val="tx1"/>
                </a:solidFill>
              </a:rPr>
              <a:t>주행이 시작된다는 안내 문구를 출력한다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100" dirty="0">
                <a:solidFill>
                  <a:schemeClr val="tx1"/>
                </a:solidFill>
              </a:rPr>
              <a:t>사용자는 모바일 기기를 </a:t>
            </a:r>
            <a:r>
              <a:rPr lang="en-US" altLang="ko-KR" sz="1100" dirty="0">
                <a:solidFill>
                  <a:schemeClr val="tx1"/>
                </a:solidFill>
              </a:rPr>
              <a:t>VR </a:t>
            </a:r>
            <a:r>
              <a:rPr lang="ko-KR" altLang="en-US" sz="1100" dirty="0">
                <a:solidFill>
                  <a:schemeClr val="tx1"/>
                </a:solidFill>
              </a:rPr>
              <a:t>헤드기어에 끼워 </a:t>
            </a:r>
            <a:r>
              <a:rPr lang="en-US" altLang="ko-KR" sz="1100" dirty="0">
                <a:solidFill>
                  <a:schemeClr val="tx1"/>
                </a:solidFill>
              </a:rPr>
              <a:t>VR </a:t>
            </a:r>
            <a:r>
              <a:rPr lang="ko-KR" altLang="en-US" sz="1100" dirty="0">
                <a:solidFill>
                  <a:schemeClr val="tx1"/>
                </a:solidFill>
              </a:rPr>
              <a:t>화면을 본다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100" dirty="0">
                <a:solidFill>
                  <a:schemeClr val="tx1"/>
                </a:solidFill>
              </a:rPr>
              <a:t>스티어링 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브레이크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엑셀 센서를 이용하여 가상환경의 차량을 주행한다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주행 기록 분석 및 확인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100" dirty="0">
                <a:solidFill>
                  <a:schemeClr val="tx1"/>
                </a:solidFill>
              </a:rPr>
              <a:t>주행을 완료한 사용자는 </a:t>
            </a:r>
            <a:r>
              <a:rPr lang="en-US" altLang="ko-KR" sz="1100" dirty="0">
                <a:solidFill>
                  <a:schemeClr val="tx1"/>
                </a:solidFill>
              </a:rPr>
              <a:t>VR </a:t>
            </a:r>
            <a:r>
              <a:rPr lang="ko-KR" altLang="en-US" sz="1100" dirty="0">
                <a:solidFill>
                  <a:schemeClr val="tx1"/>
                </a:solidFill>
              </a:rPr>
              <a:t>헤드기어를 벗고 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r>
              <a:rPr lang="ko-KR" altLang="en-US" sz="1100" dirty="0">
                <a:solidFill>
                  <a:schemeClr val="tx1"/>
                </a:solidFill>
              </a:rPr>
              <a:t>상세 결과 확인하기</a:t>
            </a:r>
            <a:r>
              <a:rPr lang="en-US" altLang="ko-KR" sz="1100" dirty="0">
                <a:solidFill>
                  <a:schemeClr val="tx1"/>
                </a:solidFill>
              </a:rPr>
              <a:t>"</a:t>
            </a:r>
            <a:r>
              <a:rPr lang="ko-KR" altLang="en-US" sz="1100" dirty="0">
                <a:solidFill>
                  <a:schemeClr val="tx1"/>
                </a:solidFill>
              </a:rPr>
              <a:t>를 눌러 분석화면으로 이동한다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100" dirty="0">
                <a:solidFill>
                  <a:schemeClr val="tx1"/>
                </a:solidFill>
              </a:rPr>
              <a:t>사용자의 주행 결과에 따른 위험요소 평가 </a:t>
            </a:r>
            <a:r>
              <a:rPr lang="ko-KR" altLang="en-US" sz="1100" dirty="0" err="1">
                <a:solidFill>
                  <a:schemeClr val="tx1"/>
                </a:solidFill>
              </a:rPr>
              <a:t>항목등을</a:t>
            </a:r>
            <a:r>
              <a:rPr lang="ko-KR" altLang="en-US" sz="1100" dirty="0">
                <a:solidFill>
                  <a:schemeClr val="tx1"/>
                </a:solidFill>
              </a:rPr>
              <a:t> 분석하여 보여주고 주행 적합도 및 추가연수 안내 등을 보여준다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관리자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100" dirty="0">
                <a:solidFill>
                  <a:schemeClr val="tx1"/>
                </a:solidFill>
              </a:rPr>
              <a:t> 별도의 관리자 웹 페이지에서 유저 전체 또는 그룹별 통계와 그래프를 확인한다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1100" dirty="0">
                <a:solidFill>
                  <a:schemeClr val="tx1"/>
                </a:solidFill>
              </a:rPr>
              <a:t>고령자 사고 다발 지역을 확인한다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17E55EE-094A-4E81-BA27-3BBE73D290F5}"/>
              </a:ext>
            </a:extLst>
          </p:cNvPr>
          <p:cNvGrpSpPr/>
          <p:nvPr/>
        </p:nvGrpSpPr>
        <p:grpSpPr>
          <a:xfrm>
            <a:off x="224487" y="1473900"/>
            <a:ext cx="4351421" cy="4361321"/>
            <a:chOff x="217338" y="1478383"/>
            <a:chExt cx="4351421" cy="43613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830AC0-889A-48FD-91B5-83C9D61881D0}"/>
                </a:ext>
              </a:extLst>
            </p:cNvPr>
            <p:cNvSpPr txBox="1"/>
            <p:nvPr/>
          </p:nvSpPr>
          <p:spPr>
            <a:xfrm>
              <a:off x="3249167" y="2276157"/>
              <a:ext cx="13195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1) </a:t>
              </a:r>
              <a:r>
                <a:rPr lang="ko-KR" altLang="en-US" sz="700" dirty="0"/>
                <a:t>입력 된 사용자 정보 저장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62B674-4559-4D42-8BC3-422B12F3A4FB}"/>
                </a:ext>
              </a:extLst>
            </p:cNvPr>
            <p:cNvSpPr txBox="1"/>
            <p:nvPr/>
          </p:nvSpPr>
          <p:spPr>
            <a:xfrm>
              <a:off x="3016430" y="4456409"/>
              <a:ext cx="1483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/>
                <a:t>분석 결과 </a:t>
              </a:r>
              <a:r>
                <a:rPr lang="ko-KR" altLang="en-US" sz="800" b="1" dirty="0" err="1"/>
                <a:t>결과</a:t>
              </a:r>
              <a:endParaRPr lang="en-US" altLang="ko-KR" sz="800" b="1" dirty="0"/>
            </a:p>
            <a:p>
              <a:r>
                <a:rPr lang="en-US" altLang="ko-KR" sz="800" dirty="0"/>
                <a:t>1) </a:t>
              </a:r>
              <a:r>
                <a:rPr lang="ko-KR" altLang="en-US" sz="800" dirty="0"/>
                <a:t>주행 기록 분석 결과 저장</a:t>
              </a:r>
              <a:endParaRPr lang="en-US" altLang="ko-KR" sz="800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480BCA7-CD8A-4651-949B-F23453EEA697}"/>
                </a:ext>
              </a:extLst>
            </p:cNvPr>
            <p:cNvGrpSpPr/>
            <p:nvPr/>
          </p:nvGrpSpPr>
          <p:grpSpPr>
            <a:xfrm>
              <a:off x="217338" y="1478383"/>
              <a:ext cx="4098802" cy="4361321"/>
              <a:chOff x="217338" y="1478383"/>
              <a:chExt cx="4098802" cy="436132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FED0D6-2B95-4F54-9FB5-8095C47B405B}"/>
                  </a:ext>
                </a:extLst>
              </p:cNvPr>
              <p:cNvSpPr txBox="1"/>
              <p:nvPr/>
            </p:nvSpPr>
            <p:spPr>
              <a:xfrm>
                <a:off x="280340" y="1478383"/>
                <a:ext cx="393162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1" dirty="0"/>
                  <a:t>1. </a:t>
                </a:r>
                <a:r>
                  <a:rPr lang="ko-KR" altLang="en-US" sz="1100" b="1" dirty="0"/>
                  <a:t>사용자 등록 </a:t>
                </a:r>
              </a:p>
            </p:txBody>
          </p:sp>
          <p:pic>
            <p:nvPicPr>
              <p:cNvPr id="26" name="그래픽 25" descr="핸들">
                <a:extLst>
                  <a:ext uri="{FF2B5EF4-FFF2-40B4-BE49-F238E27FC236}">
                    <a16:creationId xmlns:a16="http://schemas.microsoft.com/office/drawing/2014/main" id="{36266395-319D-4DC3-8CCA-232000525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12501" y="2818461"/>
                <a:ext cx="403128" cy="403128"/>
              </a:xfrm>
              <a:prstGeom prst="rect">
                <a:avLst/>
              </a:prstGeom>
            </p:spPr>
          </p:pic>
          <p:pic>
            <p:nvPicPr>
              <p:cNvPr id="31" name="그래픽 30" descr="컴퓨터">
                <a:extLst>
                  <a:ext uri="{FF2B5EF4-FFF2-40B4-BE49-F238E27FC236}">
                    <a16:creationId xmlns:a16="http://schemas.microsoft.com/office/drawing/2014/main" id="{1DB7597D-F949-48C8-9051-A2FA3FB7D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86557" y="2708920"/>
                <a:ext cx="604396" cy="604396"/>
              </a:xfrm>
              <a:prstGeom prst="rect">
                <a:avLst/>
              </a:prstGeom>
            </p:spPr>
          </p:pic>
          <p:pic>
            <p:nvPicPr>
              <p:cNvPr id="33" name="그래픽 32" descr="사용자">
                <a:extLst>
                  <a:ext uri="{FF2B5EF4-FFF2-40B4-BE49-F238E27FC236}">
                    <a16:creationId xmlns:a16="http://schemas.microsoft.com/office/drawing/2014/main" id="{8992ABE5-08EB-4A45-B3A5-D0732CE2AE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33677" y="2763068"/>
                <a:ext cx="493685" cy="493685"/>
              </a:xfrm>
              <a:prstGeom prst="rect">
                <a:avLst/>
              </a:prstGeom>
            </p:spPr>
          </p:pic>
          <p:pic>
            <p:nvPicPr>
              <p:cNvPr id="34" name="그래픽 33" descr="데이터베이스">
                <a:extLst>
                  <a:ext uri="{FF2B5EF4-FFF2-40B4-BE49-F238E27FC236}">
                    <a16:creationId xmlns:a16="http://schemas.microsoft.com/office/drawing/2014/main" id="{382C1D8B-DA84-402F-B227-B10881F59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34169" y="1628800"/>
                <a:ext cx="563725" cy="563725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D5B777-270C-492F-9CF9-80773FEB68B2}"/>
                  </a:ext>
                </a:extLst>
              </p:cNvPr>
              <p:cNvSpPr txBox="1"/>
              <p:nvPr/>
            </p:nvSpPr>
            <p:spPr>
              <a:xfrm>
                <a:off x="251520" y="2483288"/>
                <a:ext cx="39316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2. </a:t>
                </a:r>
                <a:r>
                  <a:rPr lang="ko-KR" altLang="en-US" sz="1200" b="1" dirty="0"/>
                  <a:t>가상 환경 주행 및 분석</a:t>
                </a:r>
              </a:p>
            </p:txBody>
          </p:sp>
          <p:pic>
            <p:nvPicPr>
              <p:cNvPr id="36" name="그래픽 35" descr="사용자">
                <a:extLst>
                  <a:ext uri="{FF2B5EF4-FFF2-40B4-BE49-F238E27FC236}">
                    <a16:creationId xmlns:a16="http://schemas.microsoft.com/office/drawing/2014/main" id="{0C5ABCD0-7693-4D83-909D-FAE03129B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59375" y="1681842"/>
                <a:ext cx="493685" cy="493685"/>
              </a:xfrm>
              <a:prstGeom prst="rect">
                <a:avLst/>
              </a:prstGeom>
            </p:spPr>
          </p:pic>
          <p:pic>
            <p:nvPicPr>
              <p:cNvPr id="37" name="그래픽 36" descr="스마트폰">
                <a:extLst>
                  <a:ext uri="{FF2B5EF4-FFF2-40B4-BE49-F238E27FC236}">
                    <a16:creationId xmlns:a16="http://schemas.microsoft.com/office/drawing/2014/main" id="{1E63FE66-2C4F-48CC-8300-EEB646207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977677" y="1656119"/>
                <a:ext cx="563725" cy="563725"/>
              </a:xfrm>
              <a:prstGeom prst="rect">
                <a:avLst/>
              </a:prstGeom>
            </p:spPr>
          </p:pic>
          <p:pic>
            <p:nvPicPr>
              <p:cNvPr id="38" name="그래픽 37" descr="가상 현실 헤드셋">
                <a:extLst>
                  <a:ext uri="{FF2B5EF4-FFF2-40B4-BE49-F238E27FC236}">
                    <a16:creationId xmlns:a16="http://schemas.microsoft.com/office/drawing/2014/main" id="{1B38B7A6-E5E1-46D4-88DC-251799B13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741422" y="2679380"/>
                <a:ext cx="357755" cy="357755"/>
              </a:xfrm>
              <a:prstGeom prst="rect">
                <a:avLst/>
              </a:prstGeom>
            </p:spPr>
          </p:pic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661FBB34-0C28-4F7F-8A75-04328F87430E}"/>
                  </a:ext>
                </a:extLst>
              </p:cNvPr>
              <p:cNvCxnSpPr>
                <a:cxnSpLocks/>
                <a:stCxn id="36" idx="3"/>
                <a:endCxn id="37" idx="1"/>
              </p:cNvCxnSpPr>
              <p:nvPr/>
            </p:nvCxnSpPr>
            <p:spPr>
              <a:xfrm>
                <a:off x="853060" y="1928685"/>
                <a:ext cx="1124617" cy="92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0559A24C-BA65-47DC-9EA3-F74E6197AE1A}"/>
                  </a:ext>
                </a:extLst>
              </p:cNvPr>
              <p:cNvCxnSpPr>
                <a:cxnSpLocks/>
                <a:stCxn id="37" idx="3"/>
                <a:endCxn id="34" idx="1"/>
              </p:cNvCxnSpPr>
              <p:nvPr/>
            </p:nvCxnSpPr>
            <p:spPr>
              <a:xfrm flipV="1">
                <a:off x="2541402" y="1910663"/>
                <a:ext cx="1092767" cy="27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BB67BB-9142-474B-9071-0076784A42D7}"/>
                  </a:ext>
                </a:extLst>
              </p:cNvPr>
              <p:cNvSpPr txBox="1"/>
              <p:nvPr/>
            </p:nvSpPr>
            <p:spPr>
              <a:xfrm>
                <a:off x="323528" y="2110563"/>
                <a:ext cx="5309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/>
                  <a:t>사용자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21DFD3-273B-42AA-AFC8-283963BCB79C}"/>
                  </a:ext>
                </a:extLst>
              </p:cNvPr>
              <p:cNvSpPr txBox="1"/>
              <p:nvPr/>
            </p:nvSpPr>
            <p:spPr>
              <a:xfrm>
                <a:off x="1983716" y="2196180"/>
                <a:ext cx="5309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/>
                  <a:t>모바일</a:t>
                </a:r>
                <a:endParaRPr lang="ko-KR" altLang="en-US" sz="900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93738E9-C0B2-48C9-8964-43C610F69AAE}"/>
                  </a:ext>
                </a:extLst>
              </p:cNvPr>
              <p:cNvSpPr txBox="1"/>
              <p:nvPr/>
            </p:nvSpPr>
            <p:spPr>
              <a:xfrm>
                <a:off x="3438977" y="2148568"/>
                <a:ext cx="8771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/>
                  <a:t>데이터베이스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902195-728E-49DE-B631-DE226044EF88}"/>
                  </a:ext>
                </a:extLst>
              </p:cNvPr>
              <p:cNvSpPr txBox="1"/>
              <p:nvPr/>
            </p:nvSpPr>
            <p:spPr>
              <a:xfrm>
                <a:off x="311084" y="2256833"/>
                <a:ext cx="1107996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1) </a:t>
                </a:r>
                <a:r>
                  <a:rPr lang="ko-KR" altLang="en-US" sz="700" dirty="0"/>
                  <a:t>주행 전 사용자 등록</a:t>
                </a:r>
                <a:endParaRPr lang="en-US" altLang="ko-KR" sz="700" dirty="0"/>
              </a:p>
              <a:p>
                <a:pPr marL="228600" indent="-228600">
                  <a:buFont typeface="+mj-ea"/>
                  <a:buAutoNum type="circleNumDbPlain"/>
                </a:pPr>
                <a:endParaRPr lang="en-US" altLang="ko-KR" sz="700" dirty="0"/>
              </a:p>
              <a:p>
                <a:pPr marL="228600" indent="-228600">
                  <a:buFont typeface="+mj-ea"/>
                  <a:buAutoNum type="circleNumDbPlain"/>
                </a:pPr>
                <a:endParaRPr lang="ko-KR" altLang="en-US" sz="700" dirty="0"/>
              </a:p>
            </p:txBody>
          </p:sp>
          <p:pic>
            <p:nvPicPr>
              <p:cNvPr id="45" name="그래픽 44" descr="가로 막대형 차트">
                <a:extLst>
                  <a:ext uri="{FF2B5EF4-FFF2-40B4-BE49-F238E27FC236}">
                    <a16:creationId xmlns:a16="http://schemas.microsoft.com/office/drawing/2014/main" id="{88E123E8-37D7-4B06-945C-1EEFF3DBD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891204" y="3748430"/>
                <a:ext cx="604396" cy="604396"/>
              </a:xfrm>
              <a:prstGeom prst="rect">
                <a:avLst/>
              </a:prstGeom>
            </p:spPr>
          </p:pic>
          <p:pic>
            <p:nvPicPr>
              <p:cNvPr id="46" name="그래픽 45" descr="스마트폰">
                <a:extLst>
                  <a:ext uri="{FF2B5EF4-FFF2-40B4-BE49-F238E27FC236}">
                    <a16:creationId xmlns:a16="http://schemas.microsoft.com/office/drawing/2014/main" id="{75B4C56C-C3F0-417E-8210-AC51DADA7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86823" y="3789101"/>
                <a:ext cx="563725" cy="563725"/>
              </a:xfrm>
              <a:prstGeom prst="rect">
                <a:avLst/>
              </a:prstGeom>
            </p:spPr>
          </p:pic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9DF55FE5-B904-4E0F-8EEE-8BBFC81C077F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827362" y="3009911"/>
                <a:ext cx="90162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FA2D3C26-2CE7-4F2E-A88A-E26431FE7137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V="1">
                <a:off x="2415629" y="3015767"/>
                <a:ext cx="911206" cy="42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그래픽 48" descr="데이터베이스">
                <a:extLst>
                  <a:ext uri="{FF2B5EF4-FFF2-40B4-BE49-F238E27FC236}">
                    <a16:creationId xmlns:a16="http://schemas.microsoft.com/office/drawing/2014/main" id="{7C9862E6-6A03-4F2D-A8EE-6B90B5D84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486105" y="3770880"/>
                <a:ext cx="563725" cy="563725"/>
              </a:xfrm>
              <a:prstGeom prst="rect">
                <a:avLst/>
              </a:prstGeom>
            </p:spPr>
          </p:pic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45653C6D-E72A-455A-8885-5B664D7DB8A2}"/>
                  </a:ext>
                </a:extLst>
              </p:cNvPr>
              <p:cNvCxnSpPr>
                <a:cxnSpLocks/>
                <a:stCxn id="49" idx="1"/>
                <a:endCxn id="45" idx="3"/>
              </p:cNvCxnSpPr>
              <p:nvPr/>
            </p:nvCxnSpPr>
            <p:spPr>
              <a:xfrm flipH="1" flipV="1">
                <a:off x="2495600" y="4050628"/>
                <a:ext cx="990505" cy="21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8B9164CC-1717-4E49-A921-8C148241EB99}"/>
                  </a:ext>
                </a:extLst>
              </p:cNvPr>
              <p:cNvCxnSpPr>
                <a:cxnSpLocks/>
                <a:stCxn id="45" idx="1"/>
              </p:cNvCxnSpPr>
              <p:nvPr/>
            </p:nvCxnSpPr>
            <p:spPr>
              <a:xfrm flipH="1">
                <a:off x="752351" y="4050628"/>
                <a:ext cx="11388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D0AEAD2-5FF5-4F11-81E1-9EC7ED215773}"/>
                  </a:ext>
                </a:extLst>
              </p:cNvPr>
              <p:cNvSpPr txBox="1"/>
              <p:nvPr/>
            </p:nvSpPr>
            <p:spPr>
              <a:xfrm>
                <a:off x="303201" y="3187115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/>
                  <a:t>사용자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052D13B-7EDF-45BF-BFD9-DAA214D5F191}"/>
                  </a:ext>
                </a:extLst>
              </p:cNvPr>
              <p:cNvSpPr txBox="1"/>
              <p:nvPr/>
            </p:nvSpPr>
            <p:spPr>
              <a:xfrm>
                <a:off x="1754410" y="3196994"/>
                <a:ext cx="65594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VR </a:t>
                </a:r>
                <a:r>
                  <a:rPr lang="ko-KR" altLang="en-US" sz="1000" b="1" dirty="0"/>
                  <a:t>주행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F2C6253-610F-4D9F-BEA2-EF7128C08CD7}"/>
                  </a:ext>
                </a:extLst>
              </p:cNvPr>
              <p:cNvSpPr txBox="1"/>
              <p:nvPr/>
            </p:nvSpPr>
            <p:spPr>
              <a:xfrm>
                <a:off x="3411026" y="3201965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/>
                  <a:t>백엔드</a:t>
                </a:r>
                <a:endParaRPr lang="ko-KR" altLang="en-US" sz="1000" b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177363-055E-40F0-B386-37D62288AF71}"/>
                  </a:ext>
                </a:extLst>
              </p:cNvPr>
              <p:cNvSpPr txBox="1"/>
              <p:nvPr/>
            </p:nvSpPr>
            <p:spPr>
              <a:xfrm>
                <a:off x="3340615" y="4278789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/>
                  <a:t>데이터베이스</a:t>
                </a:r>
                <a:endParaRPr lang="ko-KR" altLang="en-US" sz="1000" b="1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D3B25F5-2966-4824-8E84-8EEEADC73147}"/>
                  </a:ext>
                </a:extLst>
              </p:cNvPr>
              <p:cNvSpPr txBox="1"/>
              <p:nvPr/>
            </p:nvSpPr>
            <p:spPr>
              <a:xfrm>
                <a:off x="1709650" y="4278034"/>
                <a:ext cx="10438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/>
                  <a:t>주행 기록 분석</a:t>
                </a:r>
                <a:endParaRPr lang="ko-KR" altLang="en-US" sz="1000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FC038C-9EC9-4274-B157-4A9D9E4B3DF6}"/>
                  </a:ext>
                </a:extLst>
              </p:cNvPr>
              <p:cNvSpPr txBox="1"/>
              <p:nvPr/>
            </p:nvSpPr>
            <p:spPr>
              <a:xfrm>
                <a:off x="283991" y="4333299"/>
                <a:ext cx="5693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/>
                  <a:t>모바일</a:t>
                </a:r>
                <a:endParaRPr lang="ko-KR" altLang="en-US" sz="1000" b="1" dirty="0"/>
              </a:p>
            </p:txBody>
          </p: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D79CFD65-B0AE-444E-AA90-CD728F9E7B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6597" y="3410799"/>
                <a:ext cx="2087" cy="3419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5864D2-6C7E-4A03-8436-7C116C70A81F}"/>
                  </a:ext>
                </a:extLst>
              </p:cNvPr>
              <p:cNvSpPr txBox="1"/>
              <p:nvPr/>
            </p:nvSpPr>
            <p:spPr>
              <a:xfrm>
                <a:off x="283991" y="4504246"/>
                <a:ext cx="14830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/>
                  <a:t>분석 결과 확인</a:t>
                </a:r>
                <a:endParaRPr lang="en-US" altLang="ko-KR" sz="800" b="1" dirty="0"/>
              </a:p>
              <a:p>
                <a:r>
                  <a:rPr lang="en-US" altLang="ko-KR" sz="800" dirty="0"/>
                  <a:t>1) </a:t>
                </a:r>
                <a:r>
                  <a:rPr lang="ko-KR" altLang="en-US" sz="800" dirty="0"/>
                  <a:t>주행 기록 분석 결과 표시</a:t>
                </a:r>
                <a:endParaRPr lang="en-US" altLang="ko-KR" sz="800" dirty="0"/>
              </a:p>
              <a:p>
                <a:r>
                  <a:rPr lang="en-US" altLang="ko-KR" sz="800" dirty="0"/>
                  <a:t>2) </a:t>
                </a:r>
                <a:r>
                  <a:rPr lang="ko-KR" altLang="en-US" sz="800" dirty="0"/>
                  <a:t>추가 연수 교육 안내</a:t>
                </a:r>
                <a:endParaRPr lang="en-US" altLang="ko-KR" sz="8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B0C775-540A-456C-B17E-E0A9F099C4E8}"/>
                  </a:ext>
                </a:extLst>
              </p:cNvPr>
              <p:cNvSpPr txBox="1"/>
              <p:nvPr/>
            </p:nvSpPr>
            <p:spPr>
              <a:xfrm>
                <a:off x="3177788" y="3375932"/>
                <a:ext cx="1035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/>
                  <a:t>주행 기록 분석</a:t>
                </a:r>
                <a:endParaRPr lang="en-US" altLang="ko-KR" sz="800" b="1" dirty="0"/>
              </a:p>
              <a:p>
                <a:r>
                  <a:rPr lang="en-US" altLang="ko-KR" sz="800" dirty="0"/>
                  <a:t>1) </a:t>
                </a:r>
                <a:r>
                  <a:rPr lang="ko-KR" altLang="en-US" sz="800" dirty="0"/>
                  <a:t>주행 기록 분석 </a:t>
                </a:r>
                <a:endParaRPr lang="en-US" altLang="ko-KR" sz="800" dirty="0"/>
              </a:p>
            </p:txBody>
          </p:sp>
          <p:cxnSp>
            <p:nvCxnSpPr>
              <p:cNvPr id="62" name="연결선: 구부러짐 61">
                <a:extLst>
                  <a:ext uri="{FF2B5EF4-FFF2-40B4-BE49-F238E27FC236}">
                    <a16:creationId xmlns:a16="http://schemas.microsoft.com/office/drawing/2014/main" id="{14FE9712-C9E8-4D21-A3BD-F5958BE906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340" y="3020025"/>
                <a:ext cx="58877" cy="1041625"/>
              </a:xfrm>
              <a:prstGeom prst="curvedConnector3">
                <a:avLst>
                  <a:gd name="adj1" fmla="val 488267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4FD9CA2-5096-430E-88A5-0381E61B4B89}"/>
                  </a:ext>
                </a:extLst>
              </p:cNvPr>
              <p:cNvSpPr txBox="1"/>
              <p:nvPr/>
            </p:nvSpPr>
            <p:spPr>
              <a:xfrm>
                <a:off x="217338" y="4953716"/>
                <a:ext cx="39316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3. </a:t>
                </a:r>
                <a:r>
                  <a:rPr lang="ko-KR" altLang="en-US" sz="1200" b="1" dirty="0"/>
                  <a:t>관리자</a:t>
                </a:r>
              </a:p>
            </p:txBody>
          </p:sp>
          <p:pic>
            <p:nvPicPr>
              <p:cNvPr id="64" name="그래픽 63" descr="사용자">
                <a:extLst>
                  <a:ext uri="{FF2B5EF4-FFF2-40B4-BE49-F238E27FC236}">
                    <a16:creationId xmlns:a16="http://schemas.microsoft.com/office/drawing/2014/main" id="{BB947A6F-5019-4A25-A2AA-72056E40F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2669" y="5180151"/>
                <a:ext cx="493685" cy="493685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09540E7-EC60-49AF-ACCF-0C82B4C7B366}"/>
                  </a:ext>
                </a:extLst>
              </p:cNvPr>
              <p:cNvSpPr txBox="1"/>
              <p:nvPr/>
            </p:nvSpPr>
            <p:spPr>
              <a:xfrm>
                <a:off x="306822" y="5608872"/>
                <a:ext cx="53091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/>
                  <a:t>관리자</a:t>
                </a:r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564807DA-228D-4483-8CDD-7D756844A5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588" y="5373216"/>
                <a:ext cx="22516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그래픽 66" descr="모니터">
                <a:extLst>
                  <a:ext uri="{FF2B5EF4-FFF2-40B4-BE49-F238E27FC236}">
                    <a16:creationId xmlns:a16="http://schemas.microsoft.com/office/drawing/2014/main" id="{70322CED-8645-4D77-816C-E6814F4CBD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3124200" y="5067529"/>
                <a:ext cx="611373" cy="611373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788740-9C19-4998-9F5D-BEFDEAD38B5D}"/>
                  </a:ext>
                </a:extLst>
              </p:cNvPr>
              <p:cNvSpPr txBox="1"/>
              <p:nvPr/>
            </p:nvSpPr>
            <p:spPr>
              <a:xfrm>
                <a:off x="3016084" y="5592700"/>
                <a:ext cx="91723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/>
                  <a:t>관리자 페이지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6745271-E7D8-4ECE-84ED-F88514100B77}"/>
                  </a:ext>
                </a:extLst>
              </p:cNvPr>
              <p:cNvSpPr txBox="1"/>
              <p:nvPr/>
            </p:nvSpPr>
            <p:spPr>
              <a:xfrm>
                <a:off x="827362" y="5367081"/>
                <a:ext cx="18966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/>
                  <a:t>유저 운전 통계 확인</a:t>
                </a:r>
                <a:endParaRPr lang="en-US" altLang="ko-KR" sz="800" b="1" dirty="0"/>
              </a:p>
              <a:p>
                <a:pPr marL="228600" indent="-228600">
                  <a:buAutoNum type="arabicParenR"/>
                </a:pPr>
                <a:r>
                  <a:rPr lang="ko-KR" altLang="en-US" sz="800" dirty="0"/>
                  <a:t>유저 그룹별 통계와 그래프 확인</a:t>
                </a:r>
                <a:endParaRPr lang="en-US" altLang="ko-KR" sz="800" dirty="0"/>
              </a:p>
              <a:p>
                <a:pPr marL="228600" indent="-228600">
                  <a:buAutoNum type="arabicParenR"/>
                </a:pPr>
                <a:r>
                  <a:rPr lang="ko-KR" altLang="en-US" sz="800" dirty="0"/>
                  <a:t>고령자 사고 다발 지역 확인</a:t>
                </a:r>
                <a:endParaRPr lang="en-US" altLang="ko-KR" sz="800" dirty="0"/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FD54B2E9-AACE-4983-B767-CB822B8F6E84}"/>
                  </a:ext>
                </a:extLst>
              </p:cNvPr>
              <p:cNvSpPr/>
              <p:nvPr/>
            </p:nvSpPr>
            <p:spPr>
              <a:xfrm>
                <a:off x="801738" y="1986366"/>
                <a:ext cx="220890" cy="21690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1</a:t>
                </a:r>
                <a:endParaRPr lang="ko-KR" altLang="en-US" b="1" dirty="0"/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D7205B79-DB24-49B2-9337-BAD69A5A2005}"/>
                  </a:ext>
                </a:extLst>
              </p:cNvPr>
              <p:cNvSpPr/>
              <p:nvPr/>
            </p:nvSpPr>
            <p:spPr>
              <a:xfrm>
                <a:off x="2444945" y="1979546"/>
                <a:ext cx="220890" cy="21690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2</a:t>
                </a:r>
                <a:endParaRPr lang="ko-KR" altLang="en-US" b="1" dirty="0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16136F0-7E41-4A93-8347-353043CFBB1D}"/>
                  </a:ext>
                </a:extLst>
              </p:cNvPr>
              <p:cNvSpPr/>
              <p:nvPr/>
            </p:nvSpPr>
            <p:spPr>
              <a:xfrm>
                <a:off x="801738" y="3052558"/>
                <a:ext cx="220890" cy="21690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1</a:t>
                </a:r>
                <a:endParaRPr lang="ko-KR" altLang="en-US" b="1" dirty="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E2EE6D6-59BB-4E9A-8A31-0AD6AC146FB5}"/>
                  </a:ext>
                </a:extLst>
              </p:cNvPr>
              <p:cNvSpPr/>
              <p:nvPr/>
            </p:nvSpPr>
            <p:spPr>
              <a:xfrm>
                <a:off x="3929537" y="3204864"/>
                <a:ext cx="220890" cy="21690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3</a:t>
                </a:r>
                <a:endParaRPr lang="ko-KR" altLang="en-US" b="1" dirty="0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F2A480C-69E2-466D-8CDB-378E72B08F6B}"/>
                  </a:ext>
                </a:extLst>
              </p:cNvPr>
              <p:cNvSpPr/>
              <p:nvPr/>
            </p:nvSpPr>
            <p:spPr>
              <a:xfrm>
                <a:off x="2336795" y="3166326"/>
                <a:ext cx="220890" cy="21690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2</a:t>
                </a:r>
                <a:endParaRPr lang="ko-KR" altLang="en-US" b="1" dirty="0"/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73D8F66-3923-4D05-8AE3-8EB04A72E256}"/>
                  </a:ext>
                </a:extLst>
              </p:cNvPr>
              <p:cNvSpPr/>
              <p:nvPr/>
            </p:nvSpPr>
            <p:spPr>
              <a:xfrm>
                <a:off x="3962250" y="4070151"/>
                <a:ext cx="220890" cy="21690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4</a:t>
                </a:r>
                <a:endParaRPr lang="ko-KR" altLang="en-US" b="1" dirty="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A1E385FC-EA6C-485F-9342-6E39AD1ADBB4}"/>
                  </a:ext>
                </a:extLst>
              </p:cNvPr>
              <p:cNvSpPr/>
              <p:nvPr/>
            </p:nvSpPr>
            <p:spPr>
              <a:xfrm>
                <a:off x="2503145" y="4095653"/>
                <a:ext cx="220890" cy="21690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5</a:t>
                </a:r>
                <a:endParaRPr lang="ko-KR" altLang="en-US" b="1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BC753EDB-4BBE-40A7-BAF6-6EF789496659}"/>
                  </a:ext>
                </a:extLst>
              </p:cNvPr>
              <p:cNvSpPr/>
              <p:nvPr/>
            </p:nvSpPr>
            <p:spPr>
              <a:xfrm>
                <a:off x="771627" y="4153597"/>
                <a:ext cx="220890" cy="21690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6</a:t>
                </a:r>
                <a:endParaRPr lang="ko-KR" altLang="en-US" b="1" dirty="0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CC74AD00-24D7-45EC-99A0-81F22B2440BF}"/>
                  </a:ext>
                </a:extLst>
              </p:cNvPr>
              <p:cNvSpPr/>
              <p:nvPr/>
            </p:nvSpPr>
            <p:spPr>
              <a:xfrm>
                <a:off x="711711" y="5199120"/>
                <a:ext cx="220890" cy="21690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/>
                  <a:t>1</a:t>
                </a:r>
                <a:endParaRPr lang="ko-KR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lang="ko-KR" altLang="en-US" sz="1000" spc="-50" dirty="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F488306-C406-4BAA-9F12-32A4E1875F01}"/>
              </a:ext>
            </a:extLst>
          </p:cNvPr>
          <p:cNvGrpSpPr/>
          <p:nvPr/>
        </p:nvGrpSpPr>
        <p:grpSpPr>
          <a:xfrm>
            <a:off x="263460" y="1824273"/>
            <a:ext cx="4234026" cy="3811874"/>
            <a:chOff x="250394" y="1770255"/>
            <a:chExt cx="4234026" cy="381187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9F8389-C117-4B28-9200-B8E304245F9B}"/>
                </a:ext>
              </a:extLst>
            </p:cNvPr>
            <p:cNvSpPr/>
            <p:nvPr/>
          </p:nvSpPr>
          <p:spPr>
            <a:xfrm>
              <a:off x="264015" y="1782319"/>
              <a:ext cx="887605" cy="37833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user</a:t>
              </a:r>
              <a:endParaRPr lang="ko-KR" altLang="en-US" b="1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9B902E3A-E35E-4761-9295-3A4DAEEDD87A}"/>
                </a:ext>
              </a:extLst>
            </p:cNvPr>
            <p:cNvSpPr/>
            <p:nvPr/>
          </p:nvSpPr>
          <p:spPr>
            <a:xfrm>
              <a:off x="1479651" y="1770255"/>
              <a:ext cx="1368152" cy="3600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front-end</a:t>
              </a:r>
              <a:endParaRPr lang="ko-KR" altLang="en-US" b="1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3B3B34C-D667-4A3B-9615-4EB7F02535C1}"/>
                </a:ext>
              </a:extLst>
            </p:cNvPr>
            <p:cNvSpPr/>
            <p:nvPr/>
          </p:nvSpPr>
          <p:spPr>
            <a:xfrm>
              <a:off x="1595652" y="2350682"/>
              <a:ext cx="1112129" cy="3033413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6BBDDD82-44A8-4799-A5D2-C2402A1C1D5D}"/>
                </a:ext>
              </a:extLst>
            </p:cNvPr>
            <p:cNvSpPr/>
            <p:nvPr/>
          </p:nvSpPr>
          <p:spPr>
            <a:xfrm>
              <a:off x="3095836" y="1770255"/>
              <a:ext cx="1368152" cy="3600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back-end</a:t>
              </a:r>
              <a:endParaRPr lang="ko-KR" altLang="en-US" b="1" dirty="0"/>
            </a:p>
          </p:txBody>
        </p: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59888C1D-0466-4653-8332-3F93717B4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684" y="2479452"/>
              <a:ext cx="1025078" cy="354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번역] MySQL의 ENUM 타입을 사용하지 말아야 할 8가지 이유">
              <a:extLst>
                <a:ext uri="{FF2B5EF4-FFF2-40B4-BE49-F238E27FC236}">
                  <a16:creationId xmlns:a16="http://schemas.microsoft.com/office/drawing/2014/main" id="{6FE173E7-7F76-4D76-B511-B576EA3FA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9586" y="4699775"/>
              <a:ext cx="1054805" cy="544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>
              <a:extLst>
                <a:ext uri="{FF2B5EF4-FFF2-40B4-BE49-F238E27FC236}">
                  <a16:creationId xmlns:a16="http://schemas.microsoft.com/office/drawing/2014/main" id="{41EDE8C2-771D-439E-A413-0BB531BADC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5489" y="2997132"/>
              <a:ext cx="764704" cy="764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그래픽 26">
              <a:extLst>
                <a:ext uri="{FF2B5EF4-FFF2-40B4-BE49-F238E27FC236}">
                  <a16:creationId xmlns:a16="http://schemas.microsoft.com/office/drawing/2014/main" id="{1D55B7BB-8E5B-47DF-AB05-795AEBD5A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61047" y="5326690"/>
              <a:ext cx="1064329" cy="255439"/>
            </a:xfrm>
            <a:prstGeom prst="rect">
              <a:avLst/>
            </a:prstGeom>
          </p:spPr>
        </p:pic>
        <p:pic>
          <p:nvPicPr>
            <p:cNvPr id="31" name="Picture 14" descr="HTML5 - 위키백과, 우리 모두의 백과사전">
              <a:extLst>
                <a:ext uri="{FF2B5EF4-FFF2-40B4-BE49-F238E27FC236}">
                  <a16:creationId xmlns:a16="http://schemas.microsoft.com/office/drawing/2014/main" id="{4C41A635-8185-4F17-8545-E141FCA32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266" y="2523368"/>
              <a:ext cx="744251" cy="744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8" descr="종속형 시트 - 위키백과, 우리 모두의 백과사전">
              <a:extLst>
                <a:ext uri="{FF2B5EF4-FFF2-40B4-BE49-F238E27FC236}">
                  <a16:creationId xmlns:a16="http://schemas.microsoft.com/office/drawing/2014/main" id="{67E4EFD9-D4CE-4108-AC87-C1FE03815B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1516" y="3442198"/>
              <a:ext cx="528053" cy="74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0" descr="자바스크립트(JavaScript) 공부하자">
              <a:extLst>
                <a:ext uri="{FF2B5EF4-FFF2-40B4-BE49-F238E27FC236}">
                  <a16:creationId xmlns:a16="http://schemas.microsoft.com/office/drawing/2014/main" id="{7F64F911-18B1-4D97-AFE6-12ED07598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6224" y="4464257"/>
              <a:ext cx="809806" cy="809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541125A-26AD-4493-B43A-884AB8F91F56}"/>
                </a:ext>
              </a:extLst>
            </p:cNvPr>
            <p:cNvCxnSpPr/>
            <p:nvPr/>
          </p:nvCxnSpPr>
          <p:spPr>
            <a:xfrm>
              <a:off x="1012109" y="3467894"/>
              <a:ext cx="472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4294EC-3E2C-4C9F-8C29-D607F17DFC31}"/>
                </a:ext>
              </a:extLst>
            </p:cNvPr>
            <p:cNvSpPr txBox="1"/>
            <p:nvPr/>
          </p:nvSpPr>
          <p:spPr>
            <a:xfrm>
              <a:off x="941843" y="3046276"/>
              <a:ext cx="720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데이터 요청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D3153E4-FE41-4054-B300-5DA7FD105EF5}"/>
                </a:ext>
              </a:extLst>
            </p:cNvPr>
            <p:cNvSpPr txBox="1"/>
            <p:nvPr/>
          </p:nvSpPr>
          <p:spPr>
            <a:xfrm>
              <a:off x="817930" y="3792937"/>
              <a:ext cx="720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데이터 전달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53C8668-C20A-48B2-8436-827C1ED4B5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800" y="3725622"/>
              <a:ext cx="472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D23B42D-7BCC-43C0-AB1D-44B36D64C557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2" y="3933056"/>
              <a:ext cx="0" cy="983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FAA5A793-5E91-4F0B-9846-D842F725B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5896" y="3885259"/>
              <a:ext cx="0" cy="983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698E552-2E8A-44E1-BA78-EA5518A36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39813" y="3573016"/>
              <a:ext cx="472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9ABCE-9EAD-4E0C-BD32-255F7149D3EA}"/>
                </a:ext>
              </a:extLst>
            </p:cNvPr>
            <p:cNvSpPr txBox="1"/>
            <p:nvPr/>
          </p:nvSpPr>
          <p:spPr>
            <a:xfrm>
              <a:off x="2739611" y="3601232"/>
              <a:ext cx="720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데이터 전달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E05CA1-04DC-4668-B0A0-35D17AD2BFFA}"/>
                </a:ext>
              </a:extLst>
            </p:cNvPr>
            <p:cNvSpPr txBox="1"/>
            <p:nvPr/>
          </p:nvSpPr>
          <p:spPr>
            <a:xfrm>
              <a:off x="3764391" y="4116361"/>
              <a:ext cx="720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데이터 요청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F183A2A-E18A-4D0B-A79E-7EF09CBBBCB7}"/>
                </a:ext>
              </a:extLst>
            </p:cNvPr>
            <p:cNvSpPr txBox="1"/>
            <p:nvPr/>
          </p:nvSpPr>
          <p:spPr>
            <a:xfrm>
              <a:off x="2986278" y="4116361"/>
              <a:ext cx="720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3. </a:t>
              </a:r>
              <a:r>
                <a:rPr lang="ko-KR" altLang="en-US" sz="1000" dirty="0"/>
                <a:t>데이터 전달</a:t>
              </a:r>
            </a:p>
          </p:txBody>
        </p:sp>
        <p:pic>
          <p:nvPicPr>
            <p:cNvPr id="45" name="그래픽 44" descr="모니터">
              <a:extLst>
                <a:ext uri="{FF2B5EF4-FFF2-40B4-BE49-F238E27FC236}">
                  <a16:creationId xmlns:a16="http://schemas.microsoft.com/office/drawing/2014/main" id="{5D23DF70-6543-4F14-A38E-E61E82C3C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0394" y="3228855"/>
              <a:ext cx="685321" cy="685321"/>
            </a:xfrm>
            <a:prstGeom prst="rect">
              <a:avLst/>
            </a:prstGeom>
          </p:spPr>
        </p:pic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258BB-1826-42B2-BDA9-3B4B826AA39B}"/>
              </a:ext>
            </a:extLst>
          </p:cNvPr>
          <p:cNvSpPr/>
          <p:nvPr/>
        </p:nvSpPr>
        <p:spPr>
          <a:xfrm>
            <a:off x="4568741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back-end (Web)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1"/>
                </a:solidFill>
              </a:rPr>
              <a:t>계정 관리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관리자와 사용자를 나누어 계정을 관리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1"/>
                </a:solidFill>
              </a:rPr>
              <a:t>통계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요청 시마다 통계자료를 만들어 전송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1"/>
                </a:solidFill>
              </a:rPr>
              <a:t>운전자 경고 갱신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일정 시간 마다 전체 운전자들 중 부적합 비율이 높은 그룹을 계산</a:t>
            </a:r>
            <a:endParaRPr lang="en-US" altLang="ko-KR" sz="1600" dirty="0">
              <a:solidFill>
                <a:schemeClr val="tx1"/>
              </a:solidFill>
            </a:endParaRPr>
          </a:p>
          <a:p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- front-end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1"/>
                </a:solidFill>
              </a:rPr>
              <a:t>데이터 요청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유저 그룹별 운전 적합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부적합 비율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과속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서행 비율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불합격 상위 </a:t>
            </a:r>
            <a:r>
              <a:rPr lang="en-US" altLang="ko-KR" sz="1600" dirty="0">
                <a:solidFill>
                  <a:schemeClr val="tx1"/>
                </a:solidFill>
              </a:rPr>
              <a:t>5</a:t>
            </a:r>
            <a:r>
              <a:rPr lang="ko-KR" altLang="en-US" sz="1600" dirty="0">
                <a:solidFill>
                  <a:schemeClr val="tx1"/>
                </a:solidFill>
              </a:rPr>
              <a:t>항목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평가 요소별 통계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과속 구간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고령자 교통사고 다발지역 등 데이터 요청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1"/>
                </a:solidFill>
              </a:rPr>
              <a:t>데이터 전달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요청한 데이터 전달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서비스 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954B4E6-8786-4A7C-AAAF-A30EBFCB17DE}"/>
              </a:ext>
            </a:extLst>
          </p:cNvPr>
          <p:cNvGrpSpPr/>
          <p:nvPr/>
        </p:nvGrpSpPr>
        <p:grpSpPr>
          <a:xfrm>
            <a:off x="227732" y="1786858"/>
            <a:ext cx="4354935" cy="3935865"/>
            <a:chOff x="158981" y="1768453"/>
            <a:chExt cx="4354935" cy="3935865"/>
          </a:xfrm>
        </p:grpSpPr>
        <p:pic>
          <p:nvPicPr>
            <p:cNvPr id="17" name="그래픽 16" descr="스마트폰">
              <a:extLst>
                <a:ext uri="{FF2B5EF4-FFF2-40B4-BE49-F238E27FC236}">
                  <a16:creationId xmlns:a16="http://schemas.microsoft.com/office/drawing/2014/main" id="{ABDE9EAA-1F22-4E4D-BED0-4813B0A8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8981" y="2827190"/>
              <a:ext cx="912676" cy="912676"/>
            </a:xfrm>
            <a:prstGeom prst="rect">
              <a:avLst/>
            </a:prstGeom>
          </p:spPr>
        </p:pic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870F6C17-1907-4C12-A7D3-26BF84919E84}"/>
                </a:ext>
              </a:extLst>
            </p:cNvPr>
            <p:cNvSpPr/>
            <p:nvPr/>
          </p:nvSpPr>
          <p:spPr>
            <a:xfrm>
              <a:off x="228011" y="1780517"/>
              <a:ext cx="887605" cy="37833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user</a:t>
              </a:r>
              <a:endParaRPr lang="ko-KR" altLang="en-US" b="1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DB1E27F-7CA0-4985-8F46-D419B2DE100E}"/>
                </a:ext>
              </a:extLst>
            </p:cNvPr>
            <p:cNvSpPr/>
            <p:nvPr/>
          </p:nvSpPr>
          <p:spPr>
            <a:xfrm>
              <a:off x="1403648" y="1768453"/>
              <a:ext cx="1368152" cy="3600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front-end</a:t>
              </a:r>
              <a:endParaRPr lang="ko-KR" altLang="en-US" b="1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707EE22-6ED5-4FD8-8EEE-4BCABB57573E}"/>
                </a:ext>
              </a:extLst>
            </p:cNvPr>
            <p:cNvSpPr/>
            <p:nvPr/>
          </p:nvSpPr>
          <p:spPr>
            <a:xfrm>
              <a:off x="1465231" y="2492895"/>
              <a:ext cx="1112129" cy="302432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pic>
          <p:nvPicPr>
            <p:cNvPr id="33" name="Picture 22" descr="Unity - 유니티">
              <a:extLst>
                <a:ext uri="{FF2B5EF4-FFF2-40B4-BE49-F238E27FC236}">
                  <a16:creationId xmlns:a16="http://schemas.microsoft.com/office/drawing/2014/main" id="{0C16A80C-0D0F-46CE-A6A6-D046799E9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49" y="3504276"/>
              <a:ext cx="1616579" cy="925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54045ACA-7325-46C2-830C-66FB539D0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7807" y="2600327"/>
              <a:ext cx="636448" cy="6364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115132D0-7646-4C6D-8A30-7DE88A545793}"/>
                </a:ext>
              </a:extLst>
            </p:cNvPr>
            <p:cNvSpPr/>
            <p:nvPr/>
          </p:nvSpPr>
          <p:spPr>
            <a:xfrm>
              <a:off x="3059832" y="1768453"/>
              <a:ext cx="1368152" cy="36004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back-end</a:t>
              </a:r>
              <a:endParaRPr lang="ko-KR" altLang="en-US" b="1" dirty="0"/>
            </a:p>
          </p:txBody>
        </p:sp>
        <p:pic>
          <p:nvPicPr>
            <p:cNvPr id="36" name="Picture 2" descr="chloevan.github.io/img/python_edu/02_datatransf...">
              <a:extLst>
                <a:ext uri="{FF2B5EF4-FFF2-40B4-BE49-F238E27FC236}">
                  <a16:creationId xmlns:a16="http://schemas.microsoft.com/office/drawing/2014/main" id="{4B522402-6CCC-4F36-B577-7842103E6E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7975" y="2817501"/>
              <a:ext cx="1005941" cy="1005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DE08447-AF8E-4F5C-8AFD-32A8B76D9112}"/>
                </a:ext>
              </a:extLst>
            </p:cNvPr>
            <p:cNvCxnSpPr/>
            <p:nvPr/>
          </p:nvCxnSpPr>
          <p:spPr>
            <a:xfrm>
              <a:off x="897901" y="3387296"/>
              <a:ext cx="472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B49CED-4985-4A0E-A4E8-095DCA0F2981}"/>
                </a:ext>
              </a:extLst>
            </p:cNvPr>
            <p:cNvSpPr txBox="1"/>
            <p:nvPr/>
          </p:nvSpPr>
          <p:spPr>
            <a:xfrm>
              <a:off x="827635" y="2965678"/>
              <a:ext cx="720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1. </a:t>
              </a:r>
              <a:r>
                <a:rPr lang="ko-KR" altLang="en-US" sz="1000" dirty="0"/>
                <a:t>데이터 요청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5457465-9E61-4BC9-9AA2-EF721D99A6E3}"/>
                </a:ext>
              </a:extLst>
            </p:cNvPr>
            <p:cNvSpPr/>
            <p:nvPr/>
          </p:nvSpPr>
          <p:spPr>
            <a:xfrm>
              <a:off x="3214945" y="3692242"/>
              <a:ext cx="1224136" cy="312822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3. </a:t>
              </a:r>
              <a:r>
                <a:rPr lang="ko-KR" altLang="en-US" sz="1000" dirty="0"/>
                <a:t>주행 속도 분석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알고리즘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FAEC67A-06DE-4E0D-AFB6-FEC398473A67}"/>
                </a:ext>
              </a:extLst>
            </p:cNvPr>
            <p:cNvCxnSpPr/>
            <p:nvPr/>
          </p:nvCxnSpPr>
          <p:spPr>
            <a:xfrm>
              <a:off x="2630586" y="3364654"/>
              <a:ext cx="472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A4C805-0E73-4F2D-9960-ACB1BA2177A0}"/>
                </a:ext>
              </a:extLst>
            </p:cNvPr>
            <p:cNvSpPr txBox="1"/>
            <p:nvPr/>
          </p:nvSpPr>
          <p:spPr>
            <a:xfrm>
              <a:off x="2584322" y="2796475"/>
              <a:ext cx="72002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2. </a:t>
              </a:r>
              <a:r>
                <a:rPr lang="ko-KR" altLang="en-US" sz="1000" dirty="0"/>
                <a:t>주행 조작 기록</a:t>
              </a:r>
            </a:p>
          </p:txBody>
        </p:sp>
        <p:pic>
          <p:nvPicPr>
            <p:cNvPr id="42" name="Picture 4" descr="번역] MySQL의 ENUM 타입을 사용하지 말아야 할 8가지 이유">
              <a:extLst>
                <a:ext uri="{FF2B5EF4-FFF2-40B4-BE49-F238E27FC236}">
                  <a16:creationId xmlns:a16="http://schemas.microsoft.com/office/drawing/2014/main" id="{CA21AE57-A0F7-406B-9856-4D0A7AE49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352" y="4792313"/>
              <a:ext cx="1054805" cy="544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214F217E-151F-44FC-A4CC-399691225A72}"/>
                </a:ext>
              </a:extLst>
            </p:cNvPr>
            <p:cNvCxnSpPr>
              <a:cxnSpLocks/>
            </p:cNvCxnSpPr>
            <p:nvPr/>
          </p:nvCxnSpPr>
          <p:spPr>
            <a:xfrm>
              <a:off x="3753779" y="4077072"/>
              <a:ext cx="0" cy="881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F26146-C06D-43D6-A2B3-E78A5BF3A2C2}"/>
                </a:ext>
              </a:extLst>
            </p:cNvPr>
            <p:cNvSpPr txBox="1"/>
            <p:nvPr/>
          </p:nvSpPr>
          <p:spPr>
            <a:xfrm>
              <a:off x="2920220" y="4291658"/>
              <a:ext cx="954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4. </a:t>
              </a:r>
              <a:r>
                <a:rPr lang="ko-KR" altLang="en-US" sz="1000" dirty="0"/>
                <a:t>주행 분석 기록 결과</a:t>
              </a:r>
              <a:endParaRPr lang="en-US" altLang="ko-KR" sz="1000" dirty="0"/>
            </a:p>
            <a:p>
              <a:r>
                <a:rPr lang="ko-KR" altLang="en-US" sz="1000" dirty="0"/>
                <a:t>저장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C4CF76E-FC38-4EDA-80CC-5C121517AC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3920" y="5229200"/>
              <a:ext cx="472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C11100-ECCD-4D61-9E2E-4CFE3C85BF2E}"/>
                </a:ext>
              </a:extLst>
            </p:cNvPr>
            <p:cNvSpPr txBox="1"/>
            <p:nvPr/>
          </p:nvSpPr>
          <p:spPr>
            <a:xfrm>
              <a:off x="2592169" y="5304208"/>
              <a:ext cx="915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5. </a:t>
              </a:r>
              <a:r>
                <a:rPr lang="ko-KR" altLang="en-US" sz="1000" dirty="0"/>
                <a:t>유저 주행</a:t>
              </a:r>
              <a:endParaRPr lang="en-US" altLang="ko-KR" sz="1000" dirty="0"/>
            </a:p>
            <a:p>
              <a:r>
                <a:rPr lang="ko-KR" altLang="en-US" sz="1000" dirty="0"/>
                <a:t>분석 리포트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7D642B-8191-4351-8740-F20B00D6563C}"/>
                </a:ext>
              </a:extLst>
            </p:cNvPr>
            <p:cNvSpPr txBox="1"/>
            <p:nvPr/>
          </p:nvSpPr>
          <p:spPr>
            <a:xfrm>
              <a:off x="703722" y="3712339"/>
              <a:ext cx="7200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6. </a:t>
              </a:r>
              <a:r>
                <a:rPr lang="ko-KR" altLang="en-US" sz="1000" dirty="0"/>
                <a:t>데이터 전달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DC4D1AE-108E-4F5E-9E0A-765F1AE2F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9592" y="3645024"/>
              <a:ext cx="4720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35C84C-8777-4E1B-A361-729F97C02E21}"/>
              </a:ext>
            </a:extLst>
          </p:cNvPr>
          <p:cNvSpPr/>
          <p:nvPr/>
        </p:nvSpPr>
        <p:spPr>
          <a:xfrm>
            <a:off x="456591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back-end (Unity)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1"/>
                </a:solidFill>
              </a:rPr>
              <a:t>센서 데이터 송수신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컴퓨터에 연결된 센서에서 주행 데이터를 모바일에 송신한다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1"/>
                </a:solidFill>
              </a:rPr>
              <a:t>주행 속도 분석 알고리즘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주행 속도 분석 알고리즘으로 유저 주행 분석 진행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1"/>
                </a:solidFill>
              </a:rPr>
              <a:t>속도 분석 결과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주행속도를 분석하여 과속 구간별 평균 속도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과속 시간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최고 속도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</a:rPr>
              <a:t>급감속</a:t>
            </a:r>
            <a:r>
              <a:rPr lang="ko-KR" altLang="en-US" sz="1600" dirty="0">
                <a:solidFill>
                  <a:schemeClr val="tx1"/>
                </a:solidFill>
              </a:rPr>
              <a:t> 구간 전달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</a:rPr>
              <a:t>front-end (Unity)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1"/>
                </a:solidFill>
              </a:rPr>
              <a:t>사용자 정보 전달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사용자의 나이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운전경력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성별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전화번호를 </a:t>
            </a:r>
            <a:r>
              <a:rPr lang="en-US" altLang="ko-KR" sz="1600" dirty="0">
                <a:solidFill>
                  <a:schemeClr val="tx1"/>
                </a:solidFill>
              </a:rPr>
              <a:t>DB</a:t>
            </a:r>
            <a:r>
              <a:rPr lang="ko-KR" altLang="en-US" sz="1600" dirty="0">
                <a:solidFill>
                  <a:schemeClr val="tx1"/>
                </a:solidFill>
              </a:rPr>
              <a:t>에 전송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1"/>
                </a:solidFill>
              </a:rPr>
              <a:t>주행 결과 표시 </a:t>
            </a:r>
            <a:r>
              <a:rPr lang="en-US" altLang="ko-KR" sz="1600" dirty="0">
                <a:solidFill>
                  <a:schemeClr val="tx1"/>
                </a:solidFill>
              </a:rPr>
              <a:t>: backend</a:t>
            </a:r>
            <a:r>
              <a:rPr lang="ko-KR" altLang="en-US" sz="1600" dirty="0">
                <a:solidFill>
                  <a:schemeClr val="tx1"/>
                </a:solidFill>
              </a:rPr>
              <a:t>에서 사용자 주행 분석 결과를 받아 화면에 표시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solidFill>
                  <a:schemeClr val="tx1"/>
                </a:solidFill>
              </a:rPr>
              <a:t>추가연수 및 병원 예약 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en-US" sz="1600" dirty="0">
                <a:solidFill>
                  <a:schemeClr val="tx1"/>
                </a:solidFill>
              </a:rPr>
              <a:t>원하는 요청에 따른 각 사이트로 이동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4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519553-52F9-4C49-AE6A-6A06D2448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256" y="737055"/>
            <a:ext cx="4277072" cy="557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8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11424"/>
              </p:ext>
            </p:extLst>
          </p:nvPr>
        </p:nvGraphicFramePr>
        <p:xfrm>
          <a:off x="539552" y="1340768"/>
          <a:ext cx="7992888" cy="4618240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298">
                <a:tc rowSpan="5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LOG-01</a:t>
                      </a:r>
                      <a:endParaRPr 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앱 시작 및 결과 확인 선택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0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앱 눌러 실행 한 후 첫 화면으로 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시작하기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버튼 선택 시 사용자 정보 입력 받는 화면으로 이동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결과 화면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’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버튼 선택 시 전화 번호 입력 받는 화면으로 이동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6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∎시작하기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사용자의 나이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전화번호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운전 경력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성별 선택 화면으로 전환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∎결과확인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버튼 선택 시 전화 번호 입력 화면으로 전환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2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kern="100" dirty="0">
                          <a:effectLst/>
                        </a:rPr>
                        <a:t>앱 실행</a:t>
                      </a:r>
                      <a:endParaRPr lang="ko-KR" altLang="ko-KR" sz="105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 descr="전화, 모니터, 휴대폰, 화면이(가) 표시된 사진&#10;&#10;자동 생성된 설명">
            <a:extLst>
              <a:ext uri="{FF2B5EF4-FFF2-40B4-BE49-F238E27FC236}">
                <a16:creationId xmlns:a16="http://schemas.microsoft.com/office/drawing/2014/main" id="{1FE24455-8842-480C-A3EF-D7D68D0305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2" y="1124744"/>
            <a:ext cx="315929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6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화면 설계서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바닥글 개체 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ko-KR" altLang="en-US" dirty="0" err="1"/>
              <a:t>한이음</a:t>
            </a:r>
            <a:r>
              <a:rPr lang="ko-KR" altLang="en-US" dirty="0"/>
              <a:t> ▶ 프로그램 설계서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69B6D4D-C495-4651-92CB-834254C990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6284" y="1241302"/>
            <a:ext cx="3312368" cy="497103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7D2541-0449-40E1-9222-14A1B4D16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109349"/>
              </p:ext>
            </p:extLst>
          </p:nvPr>
        </p:nvGraphicFramePr>
        <p:xfrm>
          <a:off x="244425" y="1313311"/>
          <a:ext cx="8641404" cy="4971030"/>
        </p:xfrm>
        <a:graphic>
          <a:graphicData uri="http://schemas.openxmlformats.org/drawingml/2006/table">
            <a:tbl>
              <a:tblPr/>
              <a:tblGrid>
                <a:gridCol w="233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2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528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번호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sz="1050" kern="100" dirty="0">
                          <a:effectLst/>
                        </a:rPr>
                        <a:t>P01-S1</a:t>
                      </a:r>
                      <a:endParaRPr lang="ko-KR" altLang="ko-KR" sz="105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</a:rPr>
                        <a:t>정보 확인</a:t>
                      </a: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5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기능설명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ko-KR" sz="1050" kern="100" dirty="0">
                          <a:effectLst/>
                        </a:rPr>
                        <a:t>전화번호를 입력하여 주행정보를 확인한다</a:t>
                      </a:r>
                      <a:r>
                        <a:rPr lang="en-US" altLang="ko-KR" sz="1050" kern="100" dirty="0">
                          <a:effectLst/>
                        </a:rPr>
                        <a:t>.</a:t>
                      </a:r>
                      <a:endParaRPr lang="ko-KR" altLang="ko-KR" sz="120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82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처리내용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∎상세 결과 확인하기</a:t>
                      </a:r>
                      <a:endParaRPr lang="en-US" altLang="ko-KR" sz="1050" kern="0" spc="0" dirty="0">
                        <a:solidFill>
                          <a:srgbClr val="000000"/>
                        </a:solidFill>
                        <a:effectLst/>
                        <a:ea typeface="맑은 고딕"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전화번호를 입력하여 주행에 따른 결과를 보여준다</a:t>
                      </a: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.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9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비고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∎연결되는 기능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화면 이동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요구사항 명</a:t>
                      </a:r>
                      <a:endParaRPr lang="ko-KR" altLang="en-US" sz="105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D7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50" kern="100" dirty="0">
                          <a:effectLst/>
                        </a:rPr>
                        <a:t>앱 실행</a:t>
                      </a:r>
                      <a:endParaRPr lang="ko-KR" altLang="ko-KR" sz="1050" kern="100" dirty="0">
                        <a:effectLst/>
                        <a:latin typeface="Calibri" panose="020F0502020204030204" pitchFamily="34" charset="0"/>
                        <a:ea typeface="맑은 고딕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3371" marR="63371" marT="17520" marB="1752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83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3224</Words>
  <Application>Microsoft Office PowerPoint</Application>
  <PresentationFormat>화면 슬라이드 쇼(4:3)</PresentationFormat>
  <Paragraphs>976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(자동차IT융합학과)정애리</cp:lastModifiedBy>
  <cp:revision>271</cp:revision>
  <dcterms:created xsi:type="dcterms:W3CDTF">2014-04-16T00:55:54Z</dcterms:created>
  <dcterms:modified xsi:type="dcterms:W3CDTF">2020-08-10T13:05:35Z</dcterms:modified>
</cp:coreProperties>
</file>