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sldIdLst>
    <p:sldId id="256" r:id="rId2"/>
    <p:sldId id="268" r:id="rId3"/>
    <p:sldId id="279" r:id="rId4"/>
    <p:sldId id="280" r:id="rId5"/>
    <p:sldId id="281" r:id="rId6"/>
    <p:sldId id="282" r:id="rId7"/>
    <p:sldId id="283" r:id="rId8"/>
    <p:sldId id="284" r:id="rId9"/>
    <p:sldId id="273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301" r:id="rId19"/>
    <p:sldId id="272" r:id="rId20"/>
    <p:sldId id="267" r:id="rId21"/>
    <p:sldId id="269" r:id="rId22"/>
    <p:sldId id="297" r:id="rId23"/>
    <p:sldId id="296" r:id="rId24"/>
    <p:sldId id="294" r:id="rId25"/>
    <p:sldId id="298" r:id="rId26"/>
    <p:sldId id="299" r:id="rId27"/>
    <p:sldId id="300" r:id="rId28"/>
    <p:sldId id="293" r:id="rId29"/>
    <p:sldId id="295" r:id="rId30"/>
    <p:sldId id="275" r:id="rId31"/>
    <p:sldId id="276" r:id="rId32"/>
    <p:sldId id="277" r:id="rId33"/>
    <p:sldId id="278" r:id="rId34"/>
    <p:sldId id="265" r:id="rId35"/>
  </p:sldIdLst>
  <p:sldSz cx="9144000" cy="6858000" type="screen4x3"/>
  <p:notesSz cx="6858000" cy="9144000"/>
  <p:embeddedFontLst>
    <p:embeddedFont>
      <p:font typeface="나눔명조" panose="020B0600000101010101" charset="-127"/>
      <p:regular r:id="rId37"/>
      <p:bold r:id="rId38"/>
    </p:embeddedFont>
    <p:embeddedFont>
      <p:font typeface="나눔바른고딕" panose="020B0600000101010101" charset="-127"/>
      <p:regular r:id="rId39"/>
      <p:bold r:id="rId40"/>
    </p:embeddedFon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BAA7"/>
    <a:srgbClr val="12363A"/>
    <a:srgbClr val="FA5400"/>
    <a:srgbClr val="331A1E"/>
    <a:srgbClr val="FFE502"/>
    <a:srgbClr val="996633"/>
    <a:srgbClr val="2D9A0D"/>
    <a:srgbClr val="9C65E7"/>
    <a:srgbClr val="FEF761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145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63328-F99F-4023-8C3C-78C256CFA44E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D1ECE-444F-464E-82AB-04B65151F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139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 요소 숫자</a:t>
            </a:r>
            <a:r>
              <a:rPr lang="en-US" altLang="ko-KR" dirty="0"/>
              <a:t> / </a:t>
            </a:r>
            <a:r>
              <a:rPr lang="ko-KR" altLang="en-US" dirty="0"/>
              <a:t>두번째 요소 캐릭터 </a:t>
            </a:r>
            <a:r>
              <a:rPr lang="en-US" altLang="ko-KR" dirty="0"/>
              <a:t>/ </a:t>
            </a:r>
            <a:r>
              <a:rPr lang="ko-KR" altLang="en-US" dirty="0"/>
              <a:t>세번째 요소 스트링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721D5-C38E-42BA-B3C9-0F92C6C1843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13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D1ECE-444F-464E-82AB-04B65151F07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284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D1ECE-444F-464E-82AB-04B65151F07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373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D1ECE-444F-464E-82AB-04B65151F07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602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D1ECE-444F-464E-82AB-04B65151F07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046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D1ECE-444F-464E-82AB-04B65151F07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121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D1ECE-444F-464E-82AB-04B65151F07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380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D1ECE-444F-464E-82AB-04B65151F07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27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D1ECE-444F-464E-82AB-04B65151F07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37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D1ECE-444F-464E-82AB-04B65151F07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7383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D1ECE-444F-464E-82AB-04B65151F07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254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range -&gt; </a:t>
            </a:r>
            <a:r>
              <a:rPr lang="en-US" altLang="ko-KR" dirty="0" err="1"/>
              <a:t>iterable</a:t>
            </a:r>
            <a:r>
              <a:rPr lang="en-US" altLang="ko-KR" dirty="0"/>
              <a:t> </a:t>
            </a:r>
            <a:r>
              <a:rPr lang="ko-KR" altLang="en-US" dirty="0"/>
              <a:t>예시</a:t>
            </a:r>
            <a:r>
              <a:rPr lang="en-US" altLang="ko-KR" dirty="0"/>
              <a:t>, range(</a:t>
            </a:r>
            <a:r>
              <a:rPr lang="ko-KR" altLang="en-US" dirty="0" err="1"/>
              <a:t>시작값</a:t>
            </a:r>
            <a:r>
              <a:rPr lang="en-US" altLang="ko-KR" dirty="0"/>
              <a:t>, </a:t>
            </a:r>
            <a:r>
              <a:rPr lang="ko-KR" altLang="en-US" dirty="0" err="1"/>
              <a:t>종료값</a:t>
            </a:r>
            <a:r>
              <a:rPr lang="en-US" altLang="ko-KR" dirty="0"/>
              <a:t>{</a:t>
            </a:r>
            <a:r>
              <a:rPr lang="ko-KR" altLang="en-US" dirty="0"/>
              <a:t>값에 포함 안됨</a:t>
            </a:r>
            <a:r>
              <a:rPr lang="en-US" altLang="ko-KR" dirty="0"/>
              <a:t>}, </a:t>
            </a:r>
            <a:r>
              <a:rPr lang="ko-KR" altLang="en-US" dirty="0" err="1"/>
              <a:t>증가폭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721D5-C38E-42BA-B3C9-0F92C6C1843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786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721D5-C38E-42BA-B3C9-0F92C6C1843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014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특정 값 삭제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721D5-C38E-42BA-B3C9-0F92C6C1843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18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D1ECE-444F-464E-82AB-04B65151F07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146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D1ECE-444F-464E-82AB-04B65151F07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94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D1ECE-444F-464E-82AB-04B65151F07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146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D1ECE-444F-464E-82AB-04B65151F07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168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D1ECE-444F-464E-82AB-04B65151F07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659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4F17A-7F56-4B18-8281-FD0FC3883540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E:\NEX_3N\1월_HK♥\DSC04176.JPG"/>
          <p:cNvPicPr>
            <a:picLocks noChangeAspect="1" noChangeArrowheads="1"/>
          </p:cNvPicPr>
          <p:nvPr userDrawn="1"/>
        </p:nvPicPr>
        <p:blipFill>
          <a:blip r:embed="rId13" cstate="print">
            <a:grayscl/>
          </a:blip>
          <a:srcRect r="11397"/>
          <a:stretch>
            <a:fillRect/>
          </a:stretch>
        </p:blipFill>
        <p:spPr bwMode="auto">
          <a:xfrm>
            <a:off x="1" y="1"/>
            <a:ext cx="9143999" cy="6885384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 userDrawn="1"/>
        </p:nvSpPr>
        <p:spPr>
          <a:xfrm>
            <a:off x="0" y="0"/>
            <a:ext cx="9144000" cy="6912000"/>
          </a:xfrm>
          <a:prstGeom prst="rect">
            <a:avLst/>
          </a:prstGeom>
          <a:solidFill>
            <a:schemeClr val="tx1">
              <a:lumMod val="95000"/>
              <a:lumOff val="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420888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Q7. List &amp; </a:t>
            </a:r>
            <a:r>
              <a:rPr lang="en-US" altLang="ko-KR" sz="44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Numpy</a:t>
            </a:r>
            <a:r>
              <a:rPr lang="en-US" altLang="ko-KR" sz="4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Tutorial  </a:t>
            </a:r>
          </a:p>
          <a:p>
            <a:r>
              <a:rPr lang="en-US" altLang="ko-KR" sz="4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    </a:t>
            </a:r>
            <a:r>
              <a:rPr lang="en-US" altLang="ko-KR" sz="38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lang="ko-KR" altLang="en-US" sz="38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</a:t>
            </a:r>
          </a:p>
        </p:txBody>
      </p:sp>
      <p:pic>
        <p:nvPicPr>
          <p:cNvPr id="8" name="Picture 2" descr="E:\Blog\sign01_5_14020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740352" y="6434848"/>
            <a:ext cx="1136055" cy="1458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2CC93FF-857D-4115-B048-42768AC4E409}"/>
              </a:ext>
            </a:extLst>
          </p:cNvPr>
          <p:cNvCxnSpPr/>
          <p:nvPr/>
        </p:nvCxnSpPr>
        <p:spPr>
          <a:xfrm>
            <a:off x="1331640" y="3140968"/>
            <a:ext cx="6480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89081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12363A"/>
                </a:solidFill>
                <a:latin typeface="나눔명조" pitchFamily="18" charset="-127"/>
                <a:ea typeface="나눔명조" pitchFamily="18" charset="-127"/>
              </a:rPr>
              <a:t>NEW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append()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73E3E4-9132-4470-9697-57A89DA60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787" y="2064598"/>
            <a:ext cx="6448425" cy="423862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37677AC-943F-4DB0-838E-6D2ECF758403}"/>
              </a:ext>
            </a:extLst>
          </p:cNvPr>
          <p:cNvCxnSpPr>
            <a:cxnSpLocks/>
          </p:cNvCxnSpPr>
          <p:nvPr/>
        </p:nvCxnSpPr>
        <p:spPr>
          <a:xfrm>
            <a:off x="4499992" y="4365104"/>
            <a:ext cx="432048" cy="1677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803E065-1ACD-430C-91B6-8D77C06481E3}"/>
              </a:ext>
            </a:extLst>
          </p:cNvPr>
          <p:cNvSpPr txBox="1"/>
          <p:nvPr/>
        </p:nvSpPr>
        <p:spPr>
          <a:xfrm>
            <a:off x="4932040" y="4348206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한번에 한 요소만 추가</a:t>
            </a:r>
          </a:p>
        </p:txBody>
      </p:sp>
    </p:spTree>
    <p:extLst>
      <p:ext uri="{BB962C8B-B14F-4D97-AF65-F5344CB8AC3E}">
        <p14:creationId xmlns:p14="http://schemas.microsoft.com/office/powerpoint/2010/main" val="2876457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89081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12363A"/>
                </a:solidFill>
                <a:latin typeface="나눔명조" pitchFamily="18" charset="-127"/>
                <a:ea typeface="나눔명조" pitchFamily="18" charset="-127"/>
              </a:rPr>
              <a:t>NEW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extend()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1B7B113-0956-4729-B79D-72D97A060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71" y="2708920"/>
            <a:ext cx="7598705" cy="287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71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89081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12363A"/>
                </a:solidFill>
                <a:latin typeface="나눔명조" pitchFamily="18" charset="-127"/>
                <a:ea typeface="나눔명조" pitchFamily="18" charset="-127"/>
              </a:rPr>
              <a:t>NEW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insert()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9770E5-AF5C-4254-9ED6-C78877FD8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348880"/>
            <a:ext cx="64579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4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89081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12363A"/>
                </a:solidFill>
                <a:latin typeface="나눔명조" pitchFamily="18" charset="-127"/>
                <a:ea typeface="나눔명조" pitchFamily="18" charset="-127"/>
              </a:rPr>
              <a:t>NEW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List</a:t>
            </a:r>
            <a:r>
              <a:rPr lang="ko-KR" altLang="en-US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 항목 삭제하기</a:t>
            </a:r>
            <a:endParaRPr lang="en-US" altLang="ko-KR" sz="4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A7DE72-8675-4C5D-B8A3-50BC13F08949}"/>
              </a:ext>
            </a:extLst>
          </p:cNvPr>
          <p:cNvSpPr txBox="1"/>
          <p:nvPr/>
        </p:nvSpPr>
        <p:spPr>
          <a:xfrm>
            <a:off x="323528" y="2958430"/>
            <a:ext cx="849694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pop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마지막 요소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또는 특정 인덱스의 요소 삭제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remove :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특정 값을 찾아서 삭제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3322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89081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12363A"/>
                </a:solidFill>
                <a:latin typeface="나눔명조" pitchFamily="18" charset="-127"/>
                <a:ea typeface="나눔명조" pitchFamily="18" charset="-127"/>
              </a:rPr>
              <a:t>NEW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List</a:t>
            </a:r>
            <a:r>
              <a:rPr lang="ko-KR" altLang="en-US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 항목 삭제하기</a:t>
            </a:r>
            <a:endParaRPr lang="en-US" altLang="ko-KR" sz="4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1C3C26-2A06-4E1B-8D99-3286356A2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067" y="2169373"/>
            <a:ext cx="64198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38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89081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12363A"/>
                </a:solidFill>
                <a:latin typeface="나눔명조" pitchFamily="18" charset="-127"/>
                <a:ea typeface="나눔명조" pitchFamily="18" charset="-127"/>
              </a:rPr>
              <a:t>NEW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pop()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7305D3-2A6C-4486-A6F1-84CA9A64E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99" y="1985243"/>
            <a:ext cx="6705802" cy="431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74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89081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12363A"/>
                </a:solidFill>
                <a:latin typeface="나눔명조" pitchFamily="18" charset="-127"/>
                <a:ea typeface="나눔명조" pitchFamily="18" charset="-127"/>
              </a:rPr>
              <a:t>NEW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remove()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A54F49-4DCB-455B-8D7F-3795E23FC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944" y="1700808"/>
            <a:ext cx="6088111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09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89081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12363A"/>
                </a:solidFill>
                <a:latin typeface="나눔명조" pitchFamily="18" charset="-127"/>
                <a:ea typeface="나눔명조" pitchFamily="18" charset="-127"/>
              </a:rPr>
              <a:t>NEW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slicing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6462252-1BD3-460D-8009-A86842C81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348880"/>
            <a:ext cx="64579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18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89081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12363A"/>
                </a:solidFill>
                <a:latin typeface="나눔명조" pitchFamily="18" charset="-127"/>
                <a:ea typeface="나눔명조" pitchFamily="18" charset="-127"/>
              </a:rPr>
              <a:t>NEW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What</a:t>
            </a:r>
            <a:r>
              <a:rPr lang="ko-KR" altLang="en-US" sz="40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is </a:t>
            </a:r>
            <a:r>
              <a:rPr lang="en-US" altLang="ko-KR" sz="4000" b="1" dirty="0" err="1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numpy</a:t>
            </a:r>
            <a:r>
              <a:rPr lang="en-US" altLang="ko-KR" sz="40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?</a:t>
            </a:r>
          </a:p>
        </p:txBody>
      </p:sp>
      <p:pic>
        <p:nvPicPr>
          <p:cNvPr id="2052" name="Picture 4" descr="Image result for numpy&quot;">
            <a:extLst>
              <a:ext uri="{FF2B5EF4-FFF2-40B4-BE49-F238E27FC236}">
                <a16:creationId xmlns:a16="http://schemas.microsoft.com/office/drawing/2014/main" id="{A9D3703F-A07A-484F-9BD8-C8EB46F71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685" y="1988100"/>
            <a:ext cx="4210630" cy="144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31AAF7-9A74-4C49-9112-92AA344839E8}"/>
              </a:ext>
            </a:extLst>
          </p:cNvPr>
          <p:cNvSpPr txBox="1"/>
          <p:nvPr/>
        </p:nvSpPr>
        <p:spPr>
          <a:xfrm>
            <a:off x="755576" y="3812714"/>
            <a:ext cx="7632848" cy="2097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170000"/>
              </a:lnSpc>
            </a:pPr>
            <a:r>
              <a:rPr lang="en-US" altLang="ko-KR" sz="20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numpy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20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vetor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matrix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등을 다루기 좋은 구조를 제공하는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library</a:t>
            </a:r>
          </a:p>
          <a:p>
            <a:pPr marL="457200" indent="-457200" algn="ctr">
              <a:lnSpc>
                <a:spcPct val="170000"/>
              </a:lnSpc>
            </a:pPr>
            <a:r>
              <a:rPr lang="en-US" altLang="ko-KR" sz="20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numpy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핵심 기능은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구현되어 있음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indent="-457200" algn="ctr">
              <a:lnSpc>
                <a:spcPct val="17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배열을 계산하고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처리하는데 효율적인 기능들을 제공하고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속도 또한 빠름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657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89081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12363A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How to install ‘</a:t>
            </a:r>
            <a:r>
              <a:rPr lang="en-US" altLang="ko-KR" sz="4000" b="1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numpy</a:t>
            </a:r>
            <a:r>
              <a:rPr lang="en-US" altLang="ko-KR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55706" y="4857467"/>
            <a:ext cx="5832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/>
            <a:r>
              <a:rPr lang="en-US" altLang="ko-KR" sz="20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cmd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창에서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‘pip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install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numpy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입력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2D49C02-9FEE-485B-AE4B-F4DD7A489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706" y="3068960"/>
            <a:ext cx="5832587" cy="143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8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30925" y="2210381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‘01</a:t>
            </a:r>
            <a:endParaRPr lang="ko-KR" altLang="en-US" sz="54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74866" y="2276872"/>
            <a:ext cx="6949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List</a:t>
            </a:r>
            <a:endParaRPr lang="ko-KR" altLang="en-US" sz="4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88640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Index.</a:t>
            </a:r>
            <a:endParaRPr lang="ko-KR" altLang="en-US" sz="28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08953B-E833-4496-89CB-A77C30271A38}"/>
              </a:ext>
            </a:extLst>
          </p:cNvPr>
          <p:cNvSpPr txBox="1"/>
          <p:nvPr/>
        </p:nvSpPr>
        <p:spPr>
          <a:xfrm>
            <a:off x="1030925" y="3280201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‘02</a:t>
            </a:r>
            <a:endParaRPr lang="ko-KR" altLang="en-US" sz="54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BC9041-C720-4C57-BB07-56109D0C4C5C}"/>
              </a:ext>
            </a:extLst>
          </p:cNvPr>
          <p:cNvSpPr txBox="1"/>
          <p:nvPr/>
        </p:nvSpPr>
        <p:spPr>
          <a:xfrm>
            <a:off x="1030925" y="4373095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‘03</a:t>
            </a:r>
            <a:endParaRPr lang="ko-KR" altLang="en-US" sz="54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66F5FE-46C6-4CEF-86BF-C0976B5DDA0F}"/>
              </a:ext>
            </a:extLst>
          </p:cNvPr>
          <p:cNvSpPr txBox="1"/>
          <p:nvPr/>
        </p:nvSpPr>
        <p:spPr>
          <a:xfrm>
            <a:off x="2374866" y="3356992"/>
            <a:ext cx="3728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Numpy</a:t>
            </a:r>
            <a:endParaRPr lang="ko-KR" altLang="en-US" sz="4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0300F0-FCD7-4273-A239-FC70D52DBFA9}"/>
              </a:ext>
            </a:extLst>
          </p:cNvPr>
          <p:cNvSpPr txBox="1"/>
          <p:nvPr/>
        </p:nvSpPr>
        <p:spPr>
          <a:xfrm>
            <a:off x="2374866" y="4437112"/>
            <a:ext cx="5365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range(), </a:t>
            </a:r>
            <a:r>
              <a:rPr lang="en-US" altLang="ko-KR" sz="4000" b="1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arange</a:t>
            </a:r>
            <a:r>
              <a:rPr lang="en-US" altLang="ko-KR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</a:t>
            </a:r>
            <a:endParaRPr lang="ko-KR" altLang="en-US" sz="4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5352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89081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12363A"/>
                </a:solidFill>
                <a:latin typeface="나눔명조" pitchFamily="18" charset="-127"/>
                <a:ea typeface="나눔명조" pitchFamily="18" charset="-127"/>
              </a:rPr>
              <a:t>NEW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numpy.empty</a:t>
            </a:r>
            <a:r>
              <a:rPr lang="en-US" altLang="ko-KR" sz="40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()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09512B-5B27-46CE-BB23-5C2E69973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724372"/>
            <a:ext cx="5472608" cy="4010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473B84-09A8-49DC-B9EC-97B3AB0EA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102" y="4045045"/>
            <a:ext cx="3559796" cy="25523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41E7FB-9D14-4061-AFBA-A749031C32C7}"/>
              </a:ext>
            </a:extLst>
          </p:cNvPr>
          <p:cNvSpPr txBox="1"/>
          <p:nvPr/>
        </p:nvSpPr>
        <p:spPr>
          <a:xfrm>
            <a:off x="1655706" y="2092760"/>
            <a:ext cx="5832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/>
            <a:r>
              <a:rPr lang="en-US" altLang="ko-KR" sz="20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numpy.empty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 parameter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AE584A-C055-4AA9-8C30-B30B987858E7}"/>
              </a:ext>
            </a:extLst>
          </p:cNvPr>
          <p:cNvSpPr txBox="1"/>
          <p:nvPr/>
        </p:nvSpPr>
        <p:spPr>
          <a:xfrm>
            <a:off x="1655706" y="3413595"/>
            <a:ext cx="5832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/>
            <a:r>
              <a:rPr lang="en-US" altLang="ko-KR" sz="20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numpy.empty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 example</a:t>
            </a:r>
          </a:p>
        </p:txBody>
      </p:sp>
    </p:spTree>
    <p:extLst>
      <p:ext uri="{BB962C8B-B14F-4D97-AF65-F5344CB8AC3E}">
        <p14:creationId xmlns:p14="http://schemas.microsoft.com/office/powerpoint/2010/main" val="566086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89081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12363A"/>
                </a:solidFill>
                <a:latin typeface="나눔명조" pitchFamily="18" charset="-127"/>
                <a:ea typeface="나눔명조" pitchFamily="18" charset="-127"/>
              </a:rPr>
              <a:t>NEW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allocate memory in </a:t>
            </a:r>
            <a:r>
              <a:rPr lang="en-US" altLang="ko-KR" sz="4000" b="1" dirty="0" err="1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numpy</a:t>
            </a:r>
            <a:endParaRPr lang="en-US" altLang="ko-KR" sz="4000" b="1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997135F-8A63-4AC1-83EE-3C9F4D120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2830222"/>
            <a:ext cx="3312368" cy="37457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A37B81-E49F-4CCD-8C54-FF9533E20384}"/>
              </a:ext>
            </a:extLst>
          </p:cNvPr>
          <p:cNvSpPr txBox="1"/>
          <p:nvPr/>
        </p:nvSpPr>
        <p:spPr>
          <a:xfrm>
            <a:off x="1655706" y="2114496"/>
            <a:ext cx="5832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/>
            <a:r>
              <a:rPr lang="en-US" altLang="ko-KR" sz="20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np.array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사용하여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memory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할당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088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89081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12363A"/>
                </a:solidFill>
                <a:latin typeface="나눔명조" pitchFamily="18" charset="-127"/>
                <a:ea typeface="나눔명조" pitchFamily="18" charset="-127"/>
              </a:rPr>
              <a:t>NEW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Shape()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D1890E-50B6-4CE9-80A6-068701BB0FB4}"/>
              </a:ext>
            </a:extLst>
          </p:cNvPr>
          <p:cNvSpPr txBox="1"/>
          <p:nvPr/>
        </p:nvSpPr>
        <p:spPr>
          <a:xfrm>
            <a:off x="251520" y="2666689"/>
            <a:ext cx="5832587" cy="121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200000"/>
              </a:lnSpc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Shape()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에서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array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크기 확인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indent="-457200" algn="ctr">
              <a:lnSpc>
                <a:spcPct val="200000"/>
              </a:lnSpc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data &amp; dimension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 다룸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3690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89081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12363A"/>
                </a:solidFill>
                <a:latin typeface="나눔명조" pitchFamily="18" charset="-127"/>
                <a:ea typeface="나눔명조" pitchFamily="18" charset="-127"/>
              </a:rPr>
              <a:t>NEW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Shape()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4AF212-0FC2-4628-B126-687AF91F8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37" y="2238831"/>
            <a:ext cx="5876925" cy="1447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641BBD2-F1E2-4C40-BD19-3F1C69132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561" y="4332464"/>
            <a:ext cx="62388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4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89081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12363A"/>
                </a:solidFill>
                <a:latin typeface="나눔명조" pitchFamily="18" charset="-127"/>
                <a:ea typeface="나눔명조" pitchFamily="18" charset="-127"/>
              </a:rPr>
              <a:t>NEW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Shape()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B82956-4283-4D67-AB04-38E77378A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329" y="2850427"/>
            <a:ext cx="5365338" cy="244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61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89081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12363A"/>
                </a:solidFill>
                <a:latin typeface="나눔명조" pitchFamily="18" charset="-127"/>
                <a:ea typeface="나눔명조" pitchFamily="18" charset="-127"/>
              </a:rPr>
              <a:t>NEW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Reshape()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23E269-38BA-4424-BD1F-B3BA5627BD01}"/>
              </a:ext>
            </a:extLst>
          </p:cNvPr>
          <p:cNvSpPr txBox="1"/>
          <p:nvPr/>
        </p:nvSpPr>
        <p:spPr>
          <a:xfrm>
            <a:off x="755576" y="2492896"/>
            <a:ext cx="8496944" cy="244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기존 데이터 유지</a:t>
            </a:r>
            <a:endParaRPr lang="en-US" altLang="ko-KR" sz="20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 - </a:t>
            </a:r>
            <a:r>
              <a:rPr lang="ko-KR" altLang="en-US" sz="20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차원 형상 바꾸는데 사용</a:t>
            </a:r>
            <a:endParaRPr lang="en-US" altLang="ko-KR" sz="20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 - </a:t>
            </a:r>
            <a:r>
              <a:rPr lang="ko-KR" altLang="en-US" sz="20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파라미터 입력한 차원에 맞게 변경</a:t>
            </a:r>
            <a:endParaRPr lang="en-US" altLang="ko-KR" sz="20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 - -1 </a:t>
            </a:r>
            <a:r>
              <a:rPr lang="ko-KR" altLang="en-US" sz="20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로 설정하면 나머지 자동설정</a:t>
            </a:r>
            <a:endParaRPr lang="en-US" altLang="ko-KR" sz="20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8159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89081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12363A"/>
                </a:solidFill>
                <a:latin typeface="나눔명조" pitchFamily="18" charset="-127"/>
                <a:ea typeface="나눔명조" pitchFamily="18" charset="-127"/>
              </a:rPr>
              <a:t>NEW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Reshape()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FF2FD4-B32D-4057-89B0-0C3198090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454" y="2236048"/>
            <a:ext cx="55530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56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89081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12363A"/>
                </a:solidFill>
                <a:latin typeface="나눔명조" pitchFamily="18" charset="-127"/>
                <a:ea typeface="나눔명조" pitchFamily="18" charset="-127"/>
              </a:rPr>
              <a:t>NEW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Reshape()</a:t>
            </a:r>
          </a:p>
        </p:txBody>
      </p:sp>
      <p:pic>
        <p:nvPicPr>
          <p:cNvPr id="7" name="그림 6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661ABE52-0A91-426A-826A-A65CEAFFC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19923"/>
            <a:ext cx="6624736" cy="422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865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89081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12363A"/>
                </a:solidFill>
                <a:latin typeface="나눔명조" pitchFamily="18" charset="-127"/>
                <a:ea typeface="나눔명조" pitchFamily="18" charset="-127"/>
              </a:rPr>
              <a:t>NEW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List</a:t>
            </a:r>
            <a:r>
              <a:rPr lang="ko-KR" altLang="en-US" sz="40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로부터 </a:t>
            </a:r>
            <a:r>
              <a:rPr lang="en-US" altLang="ko-KR" sz="4000" b="1" dirty="0" err="1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Numpy</a:t>
            </a:r>
            <a:r>
              <a:rPr lang="en-US" altLang="ko-KR" sz="40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40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만들기</a:t>
            </a:r>
            <a:endParaRPr lang="en-US" altLang="ko-KR" sz="4000" b="1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F1FE4A-AD15-4D4B-B5D0-B5A95925F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007" y="2155315"/>
            <a:ext cx="5313986" cy="414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26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89081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12363A"/>
                </a:solidFill>
                <a:latin typeface="나눔명조" pitchFamily="18" charset="-127"/>
                <a:ea typeface="나눔명조" pitchFamily="18" charset="-127"/>
              </a:rPr>
              <a:t>NEW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List</a:t>
            </a:r>
            <a:r>
              <a:rPr lang="ko-KR" altLang="en-US" sz="40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로부터 </a:t>
            </a:r>
            <a:r>
              <a:rPr lang="en-US" altLang="ko-KR" sz="4000" b="1" dirty="0" err="1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Numpy</a:t>
            </a:r>
            <a:r>
              <a:rPr lang="en-US" altLang="ko-KR" sz="40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40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만들기</a:t>
            </a:r>
            <a:endParaRPr lang="en-US" altLang="ko-KR" sz="4000" b="1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44DD064-76F2-4E8F-9A33-E7B048394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880" y="3507725"/>
            <a:ext cx="5984240" cy="15774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3792F9-612A-44CB-9472-1FB2139F1E57}"/>
              </a:ext>
            </a:extLst>
          </p:cNvPr>
          <p:cNvSpPr txBox="1"/>
          <p:nvPr/>
        </p:nvSpPr>
        <p:spPr>
          <a:xfrm>
            <a:off x="1943708" y="2783454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Create 2D </a:t>
            </a:r>
            <a:r>
              <a:rPr lang="en-US" altLang="ko-KR" sz="2000" dirty="0" err="1">
                <a:solidFill>
                  <a:schemeClr val="bg1"/>
                </a:solidFill>
              </a:rPr>
              <a:t>Numpy</a:t>
            </a:r>
            <a:r>
              <a:rPr lang="en-US" altLang="ko-KR" sz="2000" dirty="0">
                <a:solidFill>
                  <a:schemeClr val="bg1"/>
                </a:solidFill>
              </a:rPr>
              <a:t> Array from a list of list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0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89081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12363A"/>
                </a:solidFill>
                <a:latin typeface="나눔명조" pitchFamily="18" charset="-127"/>
                <a:ea typeface="나눔명조" pitchFamily="18" charset="-127"/>
              </a:rPr>
              <a:t>NEW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0A1848-D98A-4373-80DD-7CF5C90D2DBA}"/>
              </a:ext>
            </a:extLst>
          </p:cNvPr>
          <p:cNvSpPr txBox="1"/>
          <p:nvPr/>
        </p:nvSpPr>
        <p:spPr>
          <a:xfrm>
            <a:off x="303508" y="2644159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여러 개의 자료를 하나의 묶음으로 나타내기 위해 사용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B9728E-5C81-4BC9-8456-2660E6CFC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4" y="3505955"/>
            <a:ext cx="8911112" cy="59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8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642" y="3717032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12363A"/>
                </a:solidFill>
                <a:latin typeface="나눔명조" pitchFamily="18" charset="-127"/>
                <a:ea typeface="나눔명조" pitchFamily="18" charset="-127"/>
              </a:rPr>
              <a:t>NEW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range(), </a:t>
            </a:r>
            <a:r>
              <a:rPr lang="en-US" altLang="ko-KR" sz="4000" b="1" dirty="0" err="1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arange</a:t>
            </a:r>
            <a:r>
              <a:rPr lang="en-US" altLang="ko-KR" sz="40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A37B81-E49F-4CCD-8C54-FF9533E20384}"/>
              </a:ext>
            </a:extLst>
          </p:cNvPr>
          <p:cNvSpPr txBox="1"/>
          <p:nvPr/>
        </p:nvSpPr>
        <p:spPr>
          <a:xfrm>
            <a:off x="593812" y="2348880"/>
            <a:ext cx="7722604" cy="3252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range()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: Python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에서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range()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함수는 연속된 수 도는 일정 간격의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연속된 수를 만드는 함수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arange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: </a:t>
            </a:r>
            <a:r>
              <a:rPr lang="en-US" altLang="ko-KR" sz="20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Numpy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module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20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arange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함수는 증가폭만큼 일정하게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 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떨어져 있는 숫자들을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array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형태로 반환해주는 함수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2827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89081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12363A"/>
                </a:solidFill>
                <a:latin typeface="나눔명조" pitchFamily="18" charset="-127"/>
                <a:ea typeface="나눔명조" pitchFamily="18" charset="-127"/>
              </a:rPr>
              <a:t>NEW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range(), </a:t>
            </a:r>
            <a:r>
              <a:rPr lang="en-US" altLang="ko-KR" sz="4000" b="1" dirty="0" err="1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arange</a:t>
            </a:r>
            <a:r>
              <a:rPr lang="en-US" altLang="ko-KR" sz="40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6F81C6-3786-47AA-B5E5-B41828CBF76D}"/>
              </a:ext>
            </a:extLst>
          </p:cNvPr>
          <p:cNvSpPr txBox="1"/>
          <p:nvPr/>
        </p:nvSpPr>
        <p:spPr>
          <a:xfrm>
            <a:off x="7958493" y="3339459"/>
            <a:ext cx="184731" cy="6006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856C7-899C-485C-8771-F5A8E550EEA0}"/>
              </a:ext>
            </a:extLst>
          </p:cNvPr>
          <p:cNvSpPr txBox="1"/>
          <p:nvPr/>
        </p:nvSpPr>
        <p:spPr>
          <a:xfrm>
            <a:off x="1070857" y="2710285"/>
            <a:ext cx="291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range(10)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BBFAD-3AE2-4E65-9466-EACDD6526740}"/>
              </a:ext>
            </a:extLst>
          </p:cNvPr>
          <p:cNvSpPr txBox="1"/>
          <p:nvPr/>
        </p:nvSpPr>
        <p:spPr>
          <a:xfrm>
            <a:off x="978853" y="3486665"/>
            <a:ext cx="291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99620E-C275-46E9-95A6-BF81D300FA8D}"/>
              </a:ext>
            </a:extLst>
          </p:cNvPr>
          <p:cNvSpPr txBox="1"/>
          <p:nvPr/>
        </p:nvSpPr>
        <p:spPr>
          <a:xfrm>
            <a:off x="4957953" y="1914529"/>
            <a:ext cx="3700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numpy.arange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시작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끝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20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증가폭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AF79EE-B5EB-4046-822A-86FF49C27D55}"/>
              </a:ext>
            </a:extLst>
          </p:cNvPr>
          <p:cNvSpPr txBox="1"/>
          <p:nvPr/>
        </p:nvSpPr>
        <p:spPr>
          <a:xfrm>
            <a:off x="1014558" y="1914529"/>
            <a:ext cx="2698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range(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시작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끝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20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증가폭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E874C35-F4ED-4B28-8880-9DD482A73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35" y="2446521"/>
            <a:ext cx="3700952" cy="158358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966625F-5458-4841-83F1-CEF83EE00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236" y="4006855"/>
            <a:ext cx="3700951" cy="242161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E0EA9BB-964F-497A-87DA-19846B19C9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4361" y="2524050"/>
            <a:ext cx="3700951" cy="392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07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8249E91-9F37-4813-AF27-193B14EF36E1}"/>
              </a:ext>
            </a:extLst>
          </p:cNvPr>
          <p:cNvSpPr txBox="1"/>
          <p:nvPr/>
        </p:nvSpPr>
        <p:spPr>
          <a:xfrm>
            <a:off x="323528" y="3930445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12363A"/>
                </a:solidFill>
                <a:latin typeface="나눔명조" pitchFamily="18" charset="-127"/>
                <a:ea typeface="나눔명조" pitchFamily="18" charset="-127"/>
              </a:rPr>
              <a:t>NEW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range(), </a:t>
            </a:r>
            <a:r>
              <a:rPr lang="en-US" altLang="ko-KR" sz="4000" b="1" dirty="0" err="1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arange</a:t>
            </a:r>
            <a:r>
              <a:rPr lang="en-US" altLang="ko-KR" sz="40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49E7EF-FB52-4383-98B7-79250F934242}"/>
              </a:ext>
            </a:extLst>
          </p:cNvPr>
          <p:cNvSpPr txBox="1"/>
          <p:nvPr/>
        </p:nvSpPr>
        <p:spPr>
          <a:xfrm>
            <a:off x="7502964" y="2777711"/>
            <a:ext cx="184731" cy="6006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endParaRPr lang="ko-KR" altLang="en-US" sz="1600" dirty="0">
              <a:solidFill>
                <a:schemeClr val="accent4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49A67C6-03B4-4966-B916-E196AFF7AD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42" t="19606" b="10715"/>
          <a:stretch/>
        </p:blipFill>
        <p:spPr>
          <a:xfrm>
            <a:off x="2603472" y="2007146"/>
            <a:ext cx="3359476" cy="6522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356A0C9-2BF0-4E36-8DAA-59218A320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697" y="2914815"/>
            <a:ext cx="6195035" cy="793039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0F262483-91EF-455E-A3DF-84BFB492A8AE}"/>
              </a:ext>
            </a:extLst>
          </p:cNvPr>
          <p:cNvSpPr/>
          <p:nvPr/>
        </p:nvSpPr>
        <p:spPr>
          <a:xfrm rot="10800000" flipH="1" flipV="1">
            <a:off x="3922997" y="3997410"/>
            <a:ext cx="720431" cy="812725"/>
          </a:xfrm>
          <a:prstGeom prst="downArrow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F08831F-2F9F-414B-9F8A-6F01EAB6D0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6804" y="4987847"/>
            <a:ext cx="5872813" cy="11006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BCD8C0D-26E1-4067-9530-F4C0B202997A}"/>
              </a:ext>
            </a:extLst>
          </p:cNvPr>
          <p:cNvSpPr txBox="1"/>
          <p:nvPr/>
        </p:nvSpPr>
        <p:spPr>
          <a:xfrm>
            <a:off x="1926325" y="6269250"/>
            <a:ext cx="471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numpy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arange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함수는 실수 허용가능</a:t>
            </a:r>
          </a:p>
        </p:txBody>
      </p:sp>
    </p:spTree>
    <p:extLst>
      <p:ext uri="{BB962C8B-B14F-4D97-AF65-F5344CB8AC3E}">
        <p14:creationId xmlns:p14="http://schemas.microsoft.com/office/powerpoint/2010/main" val="993866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8249E91-9F37-4813-AF27-193B14EF36E1}"/>
              </a:ext>
            </a:extLst>
          </p:cNvPr>
          <p:cNvSpPr txBox="1"/>
          <p:nvPr/>
        </p:nvSpPr>
        <p:spPr>
          <a:xfrm>
            <a:off x="539552" y="389081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12363A"/>
                </a:solidFill>
                <a:latin typeface="나눔명조" pitchFamily="18" charset="-127"/>
                <a:ea typeface="나눔명조" pitchFamily="18" charset="-127"/>
              </a:rPr>
              <a:t>NEW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range(), </a:t>
            </a:r>
            <a:r>
              <a:rPr lang="en-US" altLang="ko-KR" sz="4000" b="1" dirty="0" err="1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arange</a:t>
            </a:r>
            <a:r>
              <a:rPr lang="en-US" altLang="ko-KR" sz="40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5D5FEA-E0B1-4F76-9129-85330BEFDA71}"/>
              </a:ext>
            </a:extLst>
          </p:cNvPr>
          <p:cNvSpPr txBox="1"/>
          <p:nvPr/>
        </p:nvSpPr>
        <p:spPr>
          <a:xfrm>
            <a:off x="1370251" y="3820346"/>
            <a:ext cx="291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5B0997-5CA2-4E73-9673-3A9334B42511}"/>
              </a:ext>
            </a:extLst>
          </p:cNvPr>
          <p:cNvSpPr txBox="1"/>
          <p:nvPr/>
        </p:nvSpPr>
        <p:spPr>
          <a:xfrm>
            <a:off x="954982" y="2268562"/>
            <a:ext cx="4097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numpy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arange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인덱싱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9745503-98D0-45E8-99C2-8F1F9BEA5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967182"/>
            <a:ext cx="5163512" cy="7954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B7F16EE-4F30-4839-93E9-57D31A37E72A}"/>
              </a:ext>
            </a:extLst>
          </p:cNvPr>
          <p:cNvSpPr txBox="1"/>
          <p:nvPr/>
        </p:nvSpPr>
        <p:spPr>
          <a:xfrm>
            <a:off x="954982" y="4275538"/>
            <a:ext cx="7865490" cy="157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70000"/>
              </a:lnSpc>
              <a:buFontTx/>
              <a:buChar char="-"/>
            </a:pPr>
            <a:r>
              <a:rPr lang="en-US" altLang="ko-KR" sz="20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arr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라는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array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 있을 때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arr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[5]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와 같은 특정한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index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명시 가능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lnSpc>
                <a:spcPct val="170000"/>
              </a:lnSpc>
              <a:buFontTx/>
              <a:buChar char="-"/>
            </a:pPr>
            <a:r>
              <a:rPr lang="en-US" altLang="ko-KR" sz="20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arr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[5:8]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 같이 범위 형태의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index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도 명시 가능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lnSpc>
                <a:spcPct val="170000"/>
              </a:lnSpc>
              <a:buFontTx/>
              <a:buChar char="-"/>
            </a:pPr>
            <a:r>
              <a:rPr lang="en-US" altLang="ko-KR" sz="20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arr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[:]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array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전체 성분을 모두 선택한 결과에 해당</a:t>
            </a:r>
          </a:p>
        </p:txBody>
      </p:sp>
    </p:spTree>
    <p:extLst>
      <p:ext uri="{BB962C8B-B14F-4D97-AF65-F5344CB8AC3E}">
        <p14:creationId xmlns:p14="http://schemas.microsoft.com/office/powerpoint/2010/main" val="13390735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4759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감사합니다</a:t>
            </a:r>
            <a:r>
              <a:rPr lang="en-US" altLang="ko-KR" sz="3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8" name="Picture 2" descr="E:\Blog\sign01_5_14020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740352" y="6434848"/>
            <a:ext cx="1136055" cy="14584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2411760" y="3645024"/>
            <a:ext cx="424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by HONGYANG&amp;HONG3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89081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12363A"/>
                </a:solidFill>
                <a:latin typeface="나눔명조" pitchFamily="18" charset="-127"/>
                <a:ea typeface="나눔명조" pitchFamily="18" charset="-127"/>
              </a:rPr>
              <a:t>NEW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0A1848-D98A-4373-80DD-7CF5C90D2DBA}"/>
              </a:ext>
            </a:extLst>
          </p:cNvPr>
          <p:cNvSpPr txBox="1"/>
          <p:nvPr/>
        </p:nvSpPr>
        <p:spPr>
          <a:xfrm>
            <a:off x="303508" y="2644159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여러 개의 자료를 하나의 묶음으로 나타내기 위해 사용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B9728E-5C81-4BC9-8456-2660E6CFC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24" y="3505955"/>
            <a:ext cx="8911112" cy="591190"/>
          </a:xfrm>
          <a:prstGeom prst="rect">
            <a:avLst/>
          </a:prstGeom>
        </p:spPr>
      </p:pic>
      <p:sp>
        <p:nvSpPr>
          <p:cNvPr id="2" name="설명선: 아래쪽 화살표 1">
            <a:extLst>
              <a:ext uri="{FF2B5EF4-FFF2-40B4-BE49-F238E27FC236}">
                <a16:creationId xmlns:a16="http://schemas.microsoft.com/office/drawing/2014/main" id="{925FCA72-FDB6-4028-B729-8F0EFA85BDF9}"/>
              </a:ext>
            </a:extLst>
          </p:cNvPr>
          <p:cNvSpPr/>
          <p:nvPr/>
        </p:nvSpPr>
        <p:spPr>
          <a:xfrm>
            <a:off x="1907704" y="3645024"/>
            <a:ext cx="288032" cy="2016224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1660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B7A9D0-2E34-48A2-A977-83BC8E5FE063}"/>
              </a:ext>
            </a:extLst>
          </p:cNvPr>
          <p:cNvSpPr txBox="1"/>
          <p:nvPr/>
        </p:nvSpPr>
        <p:spPr>
          <a:xfrm>
            <a:off x="1763688" y="572237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요소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element</a:t>
            </a:r>
            <a:endParaRPr lang="ko-KR" altLang="en-US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38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89081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12363A"/>
                </a:solidFill>
                <a:latin typeface="나눔명조" pitchFamily="18" charset="-127"/>
                <a:ea typeface="나눔명조" pitchFamily="18" charset="-127"/>
              </a:rPr>
              <a:t>NEW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list()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B05AF68-1EFC-4436-B037-593C66E54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87" y="2214224"/>
            <a:ext cx="7974085" cy="4088999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A80840B9-D426-4888-AE1D-D3440D90614B}"/>
              </a:ext>
            </a:extLst>
          </p:cNvPr>
          <p:cNvCxnSpPr>
            <a:cxnSpLocks/>
          </p:cNvCxnSpPr>
          <p:nvPr/>
        </p:nvCxnSpPr>
        <p:spPr>
          <a:xfrm>
            <a:off x="5652120" y="3645024"/>
            <a:ext cx="864096" cy="504056"/>
          </a:xfrm>
          <a:prstGeom prst="bentConnector3">
            <a:avLst>
              <a:gd name="adj1" fmla="val 993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66E042A-2640-492A-85DC-7ADA8B275C18}"/>
              </a:ext>
            </a:extLst>
          </p:cNvPr>
          <p:cNvSpPr txBox="1"/>
          <p:nvPr/>
        </p:nvSpPr>
        <p:spPr>
          <a:xfrm>
            <a:off x="5364088" y="4293096"/>
            <a:ext cx="27363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반복가능한</a:t>
            </a:r>
            <a:endParaRPr lang="en-US" altLang="ko-KR" sz="1500" dirty="0"/>
          </a:p>
          <a:p>
            <a:r>
              <a:rPr lang="ko-KR" altLang="en-US" sz="1500" dirty="0"/>
              <a:t>값을 차례대로 꺼낼 수 있는</a:t>
            </a:r>
            <a:endParaRPr lang="en-US" altLang="ko-KR" sz="1500" dirty="0"/>
          </a:p>
          <a:p>
            <a:r>
              <a:rPr lang="en-US" altLang="ko-KR" sz="1500" dirty="0"/>
              <a:t>list, str, tuple</a:t>
            </a:r>
            <a:r>
              <a:rPr lang="ko-KR" altLang="en-US" sz="1500" dirty="0"/>
              <a:t>등</a:t>
            </a:r>
          </a:p>
        </p:txBody>
      </p:sp>
    </p:spTree>
    <p:extLst>
      <p:ext uri="{BB962C8B-B14F-4D97-AF65-F5344CB8AC3E}">
        <p14:creationId xmlns:p14="http://schemas.microsoft.com/office/powerpoint/2010/main" val="1211345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89081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12363A"/>
                </a:solidFill>
                <a:latin typeface="나눔명조" pitchFamily="18" charset="-127"/>
                <a:ea typeface="나눔명조" pitchFamily="18" charset="-127"/>
              </a:rPr>
              <a:t>NEW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List </a:t>
            </a:r>
            <a:r>
              <a:rPr lang="ko-KR" altLang="en-US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생성하기</a:t>
            </a:r>
            <a:endParaRPr lang="en-US" altLang="ko-KR" sz="4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48ED7E-2F4C-441D-8DFE-52A9F37C7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7" y="1991444"/>
            <a:ext cx="6486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27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89081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12363A"/>
                </a:solidFill>
                <a:latin typeface="나눔명조" pitchFamily="18" charset="-127"/>
                <a:ea typeface="나눔명조" pitchFamily="18" charset="-127"/>
              </a:rPr>
              <a:t>NEW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index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636D51E-41B6-4A52-8CBD-D2C65E619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112" y="3127682"/>
            <a:ext cx="7565823" cy="469007"/>
          </a:xfrm>
          <a:prstGeom prst="rect">
            <a:avLst/>
          </a:prstGeom>
        </p:spPr>
      </p:pic>
      <p:sp>
        <p:nvSpPr>
          <p:cNvPr id="8" name="설명선: 아래쪽 화살표 7">
            <a:extLst>
              <a:ext uri="{FF2B5EF4-FFF2-40B4-BE49-F238E27FC236}">
                <a16:creationId xmlns:a16="http://schemas.microsoft.com/office/drawing/2014/main" id="{21E2F69D-1A3C-4EBE-82B0-595FA1A7D3D5}"/>
              </a:ext>
            </a:extLst>
          </p:cNvPr>
          <p:cNvSpPr/>
          <p:nvPr/>
        </p:nvSpPr>
        <p:spPr>
          <a:xfrm>
            <a:off x="1547664" y="3212975"/>
            <a:ext cx="360040" cy="1954603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1660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F54137-76C9-4110-A593-5715F5BE6D4A}"/>
              </a:ext>
            </a:extLst>
          </p:cNvPr>
          <p:cNvSpPr txBox="1"/>
          <p:nvPr/>
        </p:nvSpPr>
        <p:spPr>
          <a:xfrm>
            <a:off x="917594" y="5239995"/>
            <a:ext cx="279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시작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0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981321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89081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12363A"/>
                </a:solidFill>
                <a:latin typeface="나눔명조" pitchFamily="18" charset="-127"/>
                <a:ea typeface="나눔명조" pitchFamily="18" charset="-127"/>
              </a:rPr>
              <a:t>NEW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List</a:t>
            </a:r>
            <a:r>
              <a:rPr lang="ko-KR" altLang="en-US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 항목 추가하기</a:t>
            </a:r>
            <a:endParaRPr lang="en-US" altLang="ko-KR" sz="4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66E0D-320F-4E0A-A374-E7E07A2E26E3}"/>
              </a:ext>
            </a:extLst>
          </p:cNvPr>
          <p:cNvSpPr txBox="1"/>
          <p:nvPr/>
        </p:nvSpPr>
        <p:spPr>
          <a:xfrm>
            <a:off x="323528" y="2958430"/>
            <a:ext cx="8496944" cy="1859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append : </a:t>
            </a:r>
            <a:r>
              <a:rPr lang="ko-KR" altLang="en-US" sz="20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요소 하나를 추가</a:t>
            </a:r>
            <a:endParaRPr lang="en-US" altLang="ko-KR" sz="20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extend : </a:t>
            </a:r>
            <a:r>
              <a:rPr lang="ko-KR" altLang="en-US" sz="20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리스트를 연결하여 확장</a:t>
            </a:r>
            <a:endParaRPr lang="en-US" altLang="ko-KR" sz="20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insert</a:t>
            </a:r>
            <a:r>
              <a:rPr lang="ko-KR" altLang="en-US" sz="20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r>
              <a:rPr lang="ko-KR" altLang="en-US" sz="20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특정 인덱스에 요소 추가</a:t>
            </a:r>
            <a:endParaRPr lang="en-US" altLang="ko-KR" sz="20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35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89081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12363A"/>
                </a:solidFill>
                <a:latin typeface="나눔명조" pitchFamily="18" charset="-127"/>
                <a:ea typeface="나눔명조" pitchFamily="18" charset="-127"/>
              </a:rPr>
              <a:t>NEW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List</a:t>
            </a:r>
            <a:r>
              <a:rPr lang="ko-KR" altLang="en-US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 항목 추가하기</a:t>
            </a:r>
            <a:endParaRPr lang="en-US" altLang="ko-KR" sz="4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90ABD69-33CE-4907-81F8-9569BD0D6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2276872"/>
            <a:ext cx="64103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99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487</Words>
  <Application>Microsoft Office PowerPoint</Application>
  <PresentationFormat>화면 슬라이드 쇼(4:3)</PresentationFormat>
  <Paragraphs>135</Paragraphs>
  <Slides>34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Arial</vt:lpstr>
      <vt:lpstr>나눔명조</vt:lpstr>
      <vt:lpstr>맑은 고딕</vt:lpstr>
      <vt:lpstr>나눔바른고딕</vt:lpstr>
      <vt:lpstr>굴림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손 희원</cp:lastModifiedBy>
  <cp:revision>60</cp:revision>
  <dcterms:created xsi:type="dcterms:W3CDTF">2014-04-03T07:49:51Z</dcterms:created>
  <dcterms:modified xsi:type="dcterms:W3CDTF">2020-01-02T02:20:02Z</dcterms:modified>
</cp:coreProperties>
</file>