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79" r:id="rId4"/>
    <p:sldId id="280" r:id="rId5"/>
    <p:sldId id="291" r:id="rId6"/>
    <p:sldId id="292" r:id="rId7"/>
    <p:sldId id="301" r:id="rId8"/>
    <p:sldId id="272" r:id="rId9"/>
    <p:sldId id="308" r:id="rId10"/>
    <p:sldId id="302" r:id="rId11"/>
    <p:sldId id="303" r:id="rId12"/>
    <p:sldId id="307" r:id="rId13"/>
    <p:sldId id="304" r:id="rId14"/>
    <p:sldId id="309" r:id="rId15"/>
    <p:sldId id="305" r:id="rId16"/>
    <p:sldId id="306" r:id="rId17"/>
    <p:sldId id="310" r:id="rId18"/>
    <p:sldId id="311" r:id="rId19"/>
    <p:sldId id="312" r:id="rId20"/>
    <p:sldId id="313" r:id="rId21"/>
    <p:sldId id="314" r:id="rId22"/>
    <p:sldId id="317" r:id="rId23"/>
    <p:sldId id="315" r:id="rId24"/>
    <p:sldId id="319" r:id="rId25"/>
    <p:sldId id="265" r:id="rId26"/>
  </p:sldIdLst>
  <p:sldSz cx="9144000" cy="6858000" type="screen4x3"/>
  <p:notesSz cx="6858000" cy="9144000"/>
  <p:embeddedFontLst>
    <p:embeddedFont>
      <p:font typeface="나눔명조" panose="020B0600000101010101" charset="-127"/>
      <p:regular r:id="rId28"/>
      <p:bold r:id="rId29"/>
    </p:embeddedFont>
    <p:embeddedFont>
      <p:font typeface="나눔바른고딕" panose="020B0600000101010101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2" autoAdjust="0"/>
    <p:restoredTop sz="94550" autoAdjust="0"/>
  </p:normalViewPr>
  <p:slideViewPr>
    <p:cSldViewPr>
      <p:cViewPr varScale="1">
        <p:scale>
          <a:sx n="63" d="100"/>
          <a:sy n="63" d="100"/>
        </p:scale>
        <p:origin x="53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3328-F99F-4023-8C3C-78C256CFA4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1ECE-444F-464E-82AB-04B65151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요소 숫자</a:t>
            </a:r>
            <a:r>
              <a:rPr lang="en-US" altLang="ko-KR" dirty="0"/>
              <a:t> / </a:t>
            </a:r>
            <a:r>
              <a:rPr lang="ko-KR" altLang="en-US" dirty="0"/>
              <a:t>두번째 요소 캐릭터 </a:t>
            </a:r>
            <a:r>
              <a:rPr lang="en-US" altLang="ko-KR" dirty="0"/>
              <a:t>/ </a:t>
            </a:r>
            <a:r>
              <a:rPr lang="ko-KR" altLang="en-US" dirty="0"/>
              <a:t>세번째 요소 스트링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21D5-C38E-42BA-B3C9-0F92C6C184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3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8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8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3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8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4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47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13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2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특정 값 삭제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21D5-C38E-42BA-B3C9-0F92C6C184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18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4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4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3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8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0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6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8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2417693"/>
            <a:ext cx="6552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Q9. </a:t>
            </a:r>
            <a:r>
              <a:rPr lang="en-US" altLang="ko-KR" sz="44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endParaRPr lang="en-US" altLang="ko-KR" sz="4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en-US" altLang="ko-KR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   </a:t>
            </a:r>
            <a:r>
              <a:rPr lang="en-US" altLang="ko-KR" sz="3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CC93FF-857D-4115-B048-42768AC4E409}"/>
              </a:ext>
            </a:extLst>
          </p:cNvPr>
          <p:cNvCxnSpPr/>
          <p:nvPr/>
        </p:nvCxnSpPr>
        <p:spPr>
          <a:xfrm>
            <a:off x="1331640" y="3140968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CF8AB7-B1D4-4EC7-8208-AC5E1E58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87" y="2420888"/>
            <a:ext cx="4214225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2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DF7C36-2959-4D22-9949-4B973758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13" y="3645024"/>
            <a:ext cx="5565574" cy="103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98FDBB-4A59-4714-A9C0-8C1166AB6D03}"/>
              </a:ext>
            </a:extLst>
          </p:cNvPr>
          <p:cNvSpPr txBox="1"/>
          <p:nvPr/>
        </p:nvSpPr>
        <p:spPr>
          <a:xfrm>
            <a:off x="1522200" y="2950785"/>
            <a:ext cx="583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픽셀의 값 범위는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0~255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FA45E-6339-472E-9888-D9A092C3A7BA}"/>
              </a:ext>
            </a:extLst>
          </p:cNvPr>
          <p:cNvSpPr txBox="1"/>
          <p:nvPr/>
        </p:nvSpPr>
        <p:spPr>
          <a:xfrm>
            <a:off x="1136635" y="4986920"/>
            <a:ext cx="660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값의 범위를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 ~ 1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사이로 조정하기 위해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255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나눔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8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7F124-D3F8-4A63-ABF9-2B2EF7A0F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01" t="23258" r="1616"/>
          <a:stretch/>
        </p:blipFill>
        <p:spPr>
          <a:xfrm>
            <a:off x="4499992" y="1963790"/>
            <a:ext cx="4320481" cy="4339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54B1E6D-9F29-421B-B735-DDFB354C9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76" b="77602"/>
          <a:stretch/>
        </p:blipFill>
        <p:spPr>
          <a:xfrm>
            <a:off x="251520" y="2276872"/>
            <a:ext cx="5000556" cy="18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1BA57-4BBB-4B94-BEE9-87C99CFE3E7D}"/>
              </a:ext>
            </a:extLst>
          </p:cNvPr>
          <p:cNvSpPr txBox="1"/>
          <p:nvPr/>
        </p:nvSpPr>
        <p:spPr>
          <a:xfrm>
            <a:off x="-324544" y="4597097"/>
            <a:ext cx="583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시각화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09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6D36C4-5A7B-422C-82ED-5D914C70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8" y="2686798"/>
            <a:ext cx="6958883" cy="1484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65849-4AB7-4946-8BC2-18CBD6B87464}"/>
              </a:ext>
            </a:extLst>
          </p:cNvPr>
          <p:cNvSpPr txBox="1"/>
          <p:nvPr/>
        </p:nvSpPr>
        <p:spPr>
          <a:xfrm>
            <a:off x="179510" y="4411952"/>
            <a:ext cx="8784978" cy="18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가장 위에서부터 첫 번째 층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 번째 층으로 명명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첫 번째 층인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Flatten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배열의 이미지 포맷을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 * 28 = 784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pixel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배열로 변환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첫 번째 층에서 학습되는 가중치는 없고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데이터만 변환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61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6D36C4-5A7B-422C-82ED-5D914C70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8" y="2686798"/>
            <a:ext cx="6958883" cy="1484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65849-4AB7-4946-8BC2-18CBD6B87464}"/>
              </a:ext>
            </a:extLst>
          </p:cNvPr>
          <p:cNvSpPr txBox="1"/>
          <p:nvPr/>
        </p:nvSpPr>
        <p:spPr>
          <a:xfrm>
            <a:off x="179510" y="4411952"/>
            <a:ext cx="8784978" cy="232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픽셀을 펼친 후에는 두 개의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Dense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층이 연속되어 연결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층을 밀집 연결 또는 완전 연결이라고 부름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첫 번째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Dense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층은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128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노드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 뉴런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가짐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 번째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Dense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층은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노드의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softmax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층으로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확률을 반환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노드는 현재 이미지가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클래스 중 하나에 속할 확률을 출력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41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4E00FD-BBD3-4ACC-90B4-7C8C40A07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25" y="2718440"/>
            <a:ext cx="6471150" cy="873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CE53A-7E3E-48E5-9FB3-96C0E8A14A58}"/>
              </a:ext>
            </a:extLst>
          </p:cNvPr>
          <p:cNvSpPr txBox="1"/>
          <p:nvPr/>
        </p:nvSpPr>
        <p:spPr>
          <a:xfrm>
            <a:off x="179510" y="3861048"/>
            <a:ext cx="8784978" cy="27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손실함수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(Loss function) :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훈련하는 동안 모델의 오차를 측정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모델의 학습이 올바른 방향으로 향하도록 이 함수를 최소화해야 함</a:t>
            </a:r>
          </a:p>
          <a:p>
            <a:pPr marL="457200" indent="-45720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옵티마이져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(Optimizer) :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데이터와 손실 함수를 바탕으로 모델의 업데이트 방법을 결정</a:t>
            </a:r>
          </a:p>
          <a:p>
            <a:pPr marL="457200" indent="-45720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지표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(Metrics) :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훈련 단계와 테스트 단계를 모니터링하기 위해 사용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올바르게 분류된 이미지의 비율인 정확도를 사용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49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ABFFE6-E910-424D-BB3D-AEBD2C56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9" y="2204864"/>
            <a:ext cx="7883501" cy="39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4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065327-30EB-408D-A489-90EA96D1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6" y="2731078"/>
            <a:ext cx="8327567" cy="16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844183-F100-4858-8305-66D16945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2" y="2852936"/>
            <a:ext cx="7412315" cy="25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9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52DEBD-D607-42D0-BF32-661064001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43" y="1772816"/>
            <a:ext cx="6255113" cy="50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0925" y="2210381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‘01</a:t>
            </a:r>
            <a:endParaRPr lang="ko-KR" altLang="en-US" sz="5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4866" y="2276872"/>
            <a:ext cx="694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What is </a:t>
            </a:r>
            <a:r>
              <a:rPr lang="en-US" altLang="ko-KR" sz="4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endParaRPr lang="ko-KR" altLang="en-US" sz="4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Index.</a:t>
            </a:r>
            <a:endParaRPr lang="ko-KR" altLang="en-US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8953B-E833-4496-89CB-A77C30271A38}"/>
              </a:ext>
            </a:extLst>
          </p:cNvPr>
          <p:cNvSpPr txBox="1"/>
          <p:nvPr/>
        </p:nvSpPr>
        <p:spPr>
          <a:xfrm>
            <a:off x="1030925" y="3280201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‘02</a:t>
            </a:r>
            <a:endParaRPr lang="ko-KR" altLang="en-US" sz="5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C9041-C720-4C57-BB07-56109D0C4C5C}"/>
              </a:ext>
            </a:extLst>
          </p:cNvPr>
          <p:cNvSpPr txBox="1"/>
          <p:nvPr/>
        </p:nvSpPr>
        <p:spPr>
          <a:xfrm>
            <a:off x="1030925" y="4373095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‘03</a:t>
            </a:r>
            <a:endParaRPr lang="ko-KR" altLang="en-US" sz="5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6F5FE-46C6-4CEF-86BF-C0976B5DDA0F}"/>
              </a:ext>
            </a:extLst>
          </p:cNvPr>
          <p:cNvSpPr txBox="1"/>
          <p:nvPr/>
        </p:nvSpPr>
        <p:spPr>
          <a:xfrm>
            <a:off x="2374866" y="3356992"/>
            <a:ext cx="3728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Learn</a:t>
            </a:r>
            <a:endParaRPr lang="ko-KR" altLang="en-US" sz="4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300F0-FCD7-4273-A239-FC70D52DBFA9}"/>
              </a:ext>
            </a:extLst>
          </p:cNvPr>
          <p:cNvSpPr txBox="1"/>
          <p:nvPr/>
        </p:nvSpPr>
        <p:spPr>
          <a:xfrm>
            <a:off x="2374866" y="4437112"/>
            <a:ext cx="5653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</a:p>
        </p:txBody>
      </p:sp>
    </p:spTree>
    <p:extLst>
      <p:ext uri="{BB962C8B-B14F-4D97-AF65-F5344CB8AC3E}">
        <p14:creationId xmlns:p14="http://schemas.microsoft.com/office/powerpoint/2010/main" val="14653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102E27-5DEF-4723-B01E-04CF7800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90" y="2204864"/>
            <a:ext cx="5951420" cy="40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3D83A-09FA-496B-B1D7-BE00AA6D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34" y="2060848"/>
            <a:ext cx="6268132" cy="41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6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039E1D-18C8-4458-9BAC-45ADF15E4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2" t="25167"/>
          <a:stretch/>
        </p:blipFill>
        <p:spPr>
          <a:xfrm>
            <a:off x="4266876" y="2944066"/>
            <a:ext cx="4572260" cy="36258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37B1B0-F908-43AF-8663-7A7F216AC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84" b="76075"/>
          <a:stretch/>
        </p:blipFill>
        <p:spPr>
          <a:xfrm>
            <a:off x="304864" y="1886721"/>
            <a:ext cx="4906778" cy="18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7C3F4-B090-4DEF-AA8A-1B704171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622" y="2887301"/>
            <a:ext cx="4004756" cy="25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9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EB078D-D3A5-419B-A69F-B1E6B6F2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48470"/>
            <a:ext cx="4464496" cy="40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6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11760" y="3645024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HONGYANG&amp;HONG3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What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is </a:t>
            </a:r>
            <a:r>
              <a:rPr lang="en-US" altLang="ko-KR" sz="4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 descr="Image result for tensorflow&quot;">
            <a:extLst>
              <a:ext uri="{FF2B5EF4-FFF2-40B4-BE49-F238E27FC236}">
                <a16:creationId xmlns:a16="http://schemas.microsoft.com/office/drawing/2014/main" id="{CFD11F47-9F27-44B2-B27D-9B16F3EA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5299"/>
            <a:ext cx="2392660" cy="23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37CD8-AE87-49A9-8077-F25F9010A638}"/>
              </a:ext>
            </a:extLst>
          </p:cNvPr>
          <p:cNvSpPr txBox="1"/>
          <p:nvPr/>
        </p:nvSpPr>
        <p:spPr>
          <a:xfrm>
            <a:off x="3220244" y="2273978"/>
            <a:ext cx="5473212" cy="367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Google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만든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Deep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Learning Program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쉽게 구현할 수 있도록 다양한 기능을 제공해주는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Library</a:t>
            </a:r>
          </a:p>
          <a:p>
            <a:pPr marL="342900" indent="-342900" algn="ctr">
              <a:lnSpc>
                <a:spcPct val="20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기본적으로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C++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구현되어 있으며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언어를 지원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(python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최우선으로 지원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8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Install </a:t>
            </a:r>
            <a:r>
              <a:rPr lang="en-US" altLang="ko-KR" sz="4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A1848-D98A-4373-80DD-7CF5C90D2DBA}"/>
              </a:ext>
            </a:extLst>
          </p:cNvPr>
          <p:cNvSpPr txBox="1"/>
          <p:nvPr/>
        </p:nvSpPr>
        <p:spPr>
          <a:xfrm>
            <a:off x="232432" y="187590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CPU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 사용하는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version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78863D-6733-4ADA-A8AC-BC965644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635" y="2488926"/>
            <a:ext cx="5062730" cy="976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A0EDCF-CDA3-4410-9204-3A39B5C67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892" y="4750370"/>
            <a:ext cx="5604215" cy="976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72D12-E91E-469F-B114-9AB82CE99317}"/>
              </a:ext>
            </a:extLst>
          </p:cNvPr>
          <p:cNvSpPr txBox="1"/>
          <p:nvPr/>
        </p:nvSpPr>
        <p:spPr>
          <a:xfrm>
            <a:off x="232432" y="4181872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GPU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지원받는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44838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Learn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4B1D6-D10B-4111-A1EF-47DDF32C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4" y="3518823"/>
            <a:ext cx="7538492" cy="214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DF666-5022-4DF8-94B2-25BD6212EDCB}"/>
              </a:ext>
            </a:extLst>
          </p:cNvPr>
          <p:cNvSpPr txBox="1"/>
          <p:nvPr/>
        </p:nvSpPr>
        <p:spPr>
          <a:xfrm>
            <a:off x="323528" y="2392250"/>
            <a:ext cx="8496944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MNIST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dataset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load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하여 준비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Sample value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정수에서 </a:t>
            </a:r>
            <a:r>
              <a:rPr lang="ko-KR" altLang="en-US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부동소수로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변환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7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55941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Learn</a:t>
            </a:r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8397B-F3AB-4498-91BD-40912C7B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29" y="3274370"/>
            <a:ext cx="6497941" cy="2257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F075B2-48B6-43BD-B0CD-024933C80B9D}"/>
              </a:ext>
            </a:extLst>
          </p:cNvPr>
          <p:cNvSpPr txBox="1"/>
          <p:nvPr/>
        </p:nvSpPr>
        <p:spPr>
          <a:xfrm>
            <a:off x="323528" y="2060848"/>
            <a:ext cx="8496944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Layer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차례로 쌓아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tf.keras.Squential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model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만듦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optimizer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손실 함수를 선택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42C9C-6999-4F7D-9302-0173B55F8167}"/>
              </a:ext>
            </a:extLst>
          </p:cNvPr>
          <p:cNvSpPr txBox="1"/>
          <p:nvPr/>
        </p:nvSpPr>
        <p:spPr>
          <a:xfrm>
            <a:off x="323528" y="5582813"/>
            <a:ext cx="8496944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손실 함수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신경망이 학습할 수 있도록 해주는 지표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모델의 </a:t>
            </a:r>
            <a:r>
              <a:rPr lang="ko-KR" altLang="en-US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출력값과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사용자가 원하는 </a:t>
            </a:r>
            <a:r>
              <a:rPr lang="ko-KR" altLang="en-US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출력값의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차이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오차를 의미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71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Learn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Tensorflow</a:t>
            </a:r>
            <a:endParaRPr lang="en-US" altLang="ko-KR" sz="4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1AAF7-9A74-4C49-9112-92AA344839E8}"/>
              </a:ext>
            </a:extLst>
          </p:cNvPr>
          <p:cNvSpPr txBox="1"/>
          <p:nvPr/>
        </p:nvSpPr>
        <p:spPr>
          <a:xfrm>
            <a:off x="755576" y="1850921"/>
            <a:ext cx="7632848" cy="52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Model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훈련하고 평가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C0BF85-6757-4860-80DE-423733F8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49822"/>
            <a:ext cx="6670200" cy="38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698" y="1922620"/>
            <a:ext cx="583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Import fashion MNIST dataset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655530-A37C-40F4-A3AC-0008889E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73" y="2492896"/>
            <a:ext cx="7335653" cy="3276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B80E7C-14F6-4B8B-A0C1-EF388B276806}"/>
              </a:ext>
            </a:extLst>
          </p:cNvPr>
          <p:cNvSpPr txBox="1"/>
          <p:nvPr/>
        </p:nvSpPr>
        <p:spPr>
          <a:xfrm>
            <a:off x="328348" y="5939770"/>
            <a:ext cx="891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train_images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train_labels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배열은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model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학습에서 사용되는 훈련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set</a:t>
            </a:r>
          </a:p>
          <a:p>
            <a:pPr marL="457200" indent="-457200" algn="ctr"/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test_images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test_labels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배열은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model test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사용되는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56608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기초적인 분류 문제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E15CBA-EB9C-41B4-A13A-2355B3F3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1" y="2276872"/>
            <a:ext cx="7783317" cy="37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430</Words>
  <Application>Microsoft Office PowerPoint</Application>
  <PresentationFormat>화면 슬라이드 쇼(4:3)</PresentationFormat>
  <Paragraphs>91</Paragraphs>
  <Slides>25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나눔바른고딕</vt:lpstr>
      <vt:lpstr>굴림</vt:lpstr>
      <vt:lpstr>Arial</vt:lpstr>
      <vt:lpstr>맑은 고딕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손 희원</cp:lastModifiedBy>
  <cp:revision>69</cp:revision>
  <dcterms:created xsi:type="dcterms:W3CDTF">2014-04-03T07:49:51Z</dcterms:created>
  <dcterms:modified xsi:type="dcterms:W3CDTF">2020-01-02T06:52:07Z</dcterms:modified>
</cp:coreProperties>
</file>