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68" r:id="rId9"/>
    <p:sldId id="263" r:id="rId10"/>
    <p:sldId id="269" r:id="rId11"/>
    <p:sldId id="264" r:id="rId12"/>
    <p:sldId id="270" r:id="rId13"/>
    <p:sldId id="265" r:id="rId14"/>
    <p:sldId id="271" r:id="rId15"/>
    <p:sldId id="266" r:id="rId16"/>
    <p:sldId id="272" r:id="rId17"/>
    <p:sldId id="260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7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1A24"/>
    <a:srgbClr val="1D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duyongquan/LTSLA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rive.google.com/file/d/0By_SW19c1BfhSVFzNHc0SjduNzg/view?resourcekey=0-41olC9ht9xE3wQe2zHZ45A%0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nbviewer.ipython.org/github/rlabbe/Kalman-and-Bayesian-Filters-in-Python/blob/master/Appendix-A-Installation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tutorials/index%0d" TargetMode="External"/><Relationship Id="rId2" Type="http://schemas.openxmlformats.org/officeDocument/2006/relationships/hyperlink" Target="https://scip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ybinder.org/repo/rlabbe/Kalman-and-Bayesian-Filters-in-Python" TargetMode="External"/><Relationship Id="rId2" Type="http://schemas.openxmlformats.org/officeDocument/2006/relationships/hyperlink" Target="https://github.com/rlabbe/Kalman-and-Bayesian-Filters-in-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bviewer.org/github/rlabbe/Kalman-and-Bayesian-Filters-in-Python/tree/master/%0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935355"/>
            <a:ext cx="12195810" cy="5751830"/>
            <a:chOff x="0" y="1445"/>
            <a:chExt cx="19206" cy="9058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1445"/>
              <a:ext cx="19206" cy="2086"/>
              <a:chOff x="0" y="1445"/>
              <a:chExt cx="19206" cy="2086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0" y="2423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" name="文本框 5"/>
              <p:cNvSpPr txBox="1"/>
              <p:nvPr/>
            </p:nvSpPr>
            <p:spPr>
              <a:xfrm>
                <a:off x="4113" y="1974"/>
                <a:ext cx="10975" cy="91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dist"/>
                <a:r>
                  <a:rPr lang="zh-CN" altLang="en-US" sz="3200" b="1" i="1"/>
                  <a:t>Kalman-and-Bayesian-Filters-in-Python</a:t>
                </a:r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 flipV="1">
                <a:off x="15238" y="2430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5898" y="1445"/>
                <a:ext cx="2216" cy="2086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6271" y="3278"/>
              <a:ext cx="8486" cy="4348"/>
              <a:chOff x="6271" y="3278"/>
              <a:chExt cx="8486" cy="4348"/>
            </a:xfrm>
          </p:grpSpPr>
          <p:pic>
            <p:nvPicPr>
              <p:cNvPr id="14" name="图片 13" descr="qq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67" y="3278"/>
                <a:ext cx="3390" cy="4349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6271" y="4479"/>
                <a:ext cx="4000" cy="130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4800" b="1"/>
                  <a:t>Preface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0" y="7616"/>
              <a:ext cx="19198" cy="1447"/>
              <a:chOff x="0" y="7616"/>
              <a:chExt cx="19198" cy="1447"/>
            </a:xfrm>
          </p:grpSpPr>
          <p:cxnSp>
            <p:nvCxnSpPr>
              <p:cNvPr id="8" name="直接连接符 7"/>
              <p:cNvCxnSpPr/>
              <p:nvPr/>
            </p:nvCxnSpPr>
            <p:spPr>
              <a:xfrm flipV="1">
                <a:off x="0" y="8341"/>
                <a:ext cx="19199" cy="10"/>
              </a:xfrm>
              <a:prstGeom prst="line">
                <a:avLst/>
              </a:prstGeom>
              <a:ln w="22225" cmpd="sng">
                <a:solidFill>
                  <a:schemeClr val="bg2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3504" y="7616"/>
                <a:ext cx="1199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/>
                  <a:t>Mar 12th, 2022 </a:t>
                </a:r>
                <a:r>
                  <a:rPr lang="en-US" altLang="zh-CN" sz="2400" b="1">
                    <a:solidFill>
                      <a:srgbClr val="00B050"/>
                    </a:solidFill>
                    <a:hlinkClick r:id="rId4" action="ppaction://hlinkfile"/>
                  </a:rPr>
                  <a:t>https://github.com/duyongquan/LTSLAM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886" y="7627"/>
                <a:ext cx="1513" cy="14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5" y="7738"/>
                <a:ext cx="795" cy="1215"/>
              </a:xfrm>
              <a:prstGeom prst="rect">
                <a:avLst/>
              </a:prstGeom>
            </p:spPr>
          </p:pic>
        </p:grpSp>
        <p:grpSp>
          <p:nvGrpSpPr>
            <p:cNvPr id="26" name="组合 25"/>
            <p:cNvGrpSpPr/>
            <p:nvPr/>
          </p:nvGrpSpPr>
          <p:grpSpPr>
            <a:xfrm>
              <a:off x="13151" y="9355"/>
              <a:ext cx="5503" cy="1148"/>
              <a:chOff x="13151" y="9355"/>
              <a:chExt cx="5503" cy="1148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14342" y="9355"/>
                <a:ext cx="4312" cy="11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AibotBeginer </a:t>
                </a:r>
                <a:r>
                  <a:rPr lang="zh-CN" altLang="en-US" sz="2000" b="1">
                    <a:solidFill>
                      <a:srgbClr val="1D2B3B"/>
                    </a:solidFill>
                    <a:sym typeface="+mn-ea"/>
                  </a:rPr>
                  <a:t>视觉</a:t>
                </a:r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SLAM</a:t>
                </a:r>
                <a:endParaRPr lang="en-US" altLang="zh-CN" sz="2000" b="1">
                  <a:solidFill>
                    <a:srgbClr val="1D2B3B"/>
                  </a:solidFill>
                </a:endParaRPr>
              </a:p>
              <a:p>
                <a:pPr algn="ctr"/>
                <a:r>
                  <a:rPr lang="en-US" altLang="zh-CN" sz="2000" b="1">
                    <a:solidFill>
                      <a:srgbClr val="801A24"/>
                    </a:solidFill>
                  </a:rPr>
                  <a:t>quandy2020@126.com</a:t>
                </a: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3151" y="9390"/>
                <a:ext cx="1169" cy="1113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8814" cy="1288"/>
              <a:chOff x="-1" y="636"/>
              <a:chExt cx="8814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4645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PDF Version</a:t>
                </a: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PDF book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2372360" y="2165350"/>
            <a:ext cx="8843645" cy="521970"/>
            <a:chOff x="3145" y="7989"/>
            <a:chExt cx="13927" cy="822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13466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1400">
                  <a:sym typeface="+mn-ea"/>
                  <a:hlinkClick r:id="rId2" action="ppaction://hlinkfile"/>
                </a:rPr>
                <a:t>https://drive.google.com/file/d/0By_SW19c1BfhSVFzNHc0SjduNzg/view?resourcekey=0-41olC9ht9xE3wQe2zHZ45A</a:t>
              </a:r>
            </a:p>
            <a:p>
              <a:pPr algn="l"/>
              <a:endParaRPr lang="zh-CN" altLang="en-US" sz="1400">
                <a:sym typeface="+mn-ea"/>
                <a:hlinkClick r:id="rId2" action="ppaction://hlinkfile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905" y="2687320"/>
            <a:ext cx="3367405" cy="381444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695" y="2729865"/>
            <a:ext cx="3216275" cy="37299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7860030" cy="34150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Downloading and Running </a:t>
            </a:r>
          </a:p>
          <a:p>
            <a:pPr algn="ctr"/>
            <a:r>
              <a:rPr lang="zh-CN" altLang="en-US" sz="5400" b="1">
                <a:sym typeface="+mn-ea"/>
              </a:rPr>
              <a:t>the Book</a:t>
            </a:r>
            <a:endParaRPr lang="zh-CN" altLang="en-US" sz="5400"/>
          </a:p>
          <a:p>
            <a:pPr algn="l"/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488565" y="4371975"/>
            <a:ext cx="362775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ym typeface="+mn-ea"/>
              </a:rPr>
              <a:t>下载和运行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>
              <a:stCxn id="7" idx="3"/>
            </p:cNvCxnSpPr>
            <p:nvPr/>
          </p:nvCxnSpPr>
          <p:spPr>
            <a:xfrm flipV="1">
              <a:off x="17581" y="1231"/>
              <a:ext cx="1593" cy="10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7582" cy="1288"/>
              <a:chOff x="-1" y="636"/>
              <a:chExt cx="17582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12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13413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Downloading and Running the Book</a:t>
                </a: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Installation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2160905" y="2126615"/>
            <a:ext cx="9591040" cy="521970"/>
            <a:chOff x="3145" y="7989"/>
            <a:chExt cx="15104" cy="822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14643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1400">
                  <a:sym typeface="+mn-ea"/>
                  <a:hlinkClick r:id="rId2"/>
                </a:rPr>
                <a:t>http://nbviewer.ipython.org/github/rlabbe/Kalman-and-Bayesian-Filters-in-Python/blob/master/Appendix-A-Installation.ipynb</a:t>
              </a:r>
              <a:endParaRPr lang="zh-CN" altLang="en-US" sz="1400">
                <a:sym typeface="+mn-ea"/>
              </a:endParaRPr>
            </a:p>
            <a:p>
              <a:pPr algn="l"/>
              <a:endParaRPr lang="zh-CN" altLang="en-US" sz="1400"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83385" y="3543300"/>
            <a:ext cx="92227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T</a:t>
            </a:r>
            <a:r>
              <a:rPr lang="zh-CN" altLang="en-US"/>
              <a:t>his book is intended to be interactive and I recommend using it</a:t>
            </a:r>
            <a:r>
              <a:rPr lang="en-US" altLang="zh-CN"/>
              <a:t>.</a:t>
            </a:r>
          </a:p>
          <a:p>
            <a:r>
              <a:rPr lang="zh-CN" altLang="en-US"/>
              <a:t>Its a little more effort to set up</a:t>
            </a:r>
            <a:r>
              <a:rPr lang="en-US" altLang="zh-CN"/>
              <a:t>.</a:t>
            </a:r>
          </a:p>
          <a:p>
            <a:r>
              <a:rPr lang="zh-CN" altLang="en-US"/>
              <a:t>You can perform experiments</a:t>
            </a:r>
            <a:r>
              <a:rPr lang="en-US" altLang="zh-CN"/>
              <a:t>, </a:t>
            </a:r>
            <a:r>
              <a:rPr lang="zh-CN" altLang="en-US"/>
              <a:t>see how filters react to different data, see how different filters react to the same data, and so on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683385" y="2886075"/>
            <a:ext cx="3007360" cy="459740"/>
            <a:chOff x="2501" y="7053"/>
            <a:chExt cx="4736" cy="724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4000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Introduce 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2289175" cy="2584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Jupyter</a:t>
            </a:r>
            <a:endParaRPr lang="zh-CN" altLang="en-US" sz="5400"/>
          </a:p>
          <a:p>
            <a:pPr algn="l"/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29387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ym typeface="+mn-ea"/>
              </a:rPr>
              <a:t>开发环境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jupyter notebook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2160905" y="2126615"/>
            <a:ext cx="1551305" cy="521970"/>
            <a:chOff x="3145" y="7989"/>
            <a:chExt cx="2443" cy="822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1982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1400">
                  <a:sym typeface="+mn-ea"/>
                </a:rPr>
                <a:t>安装</a:t>
              </a:r>
              <a:r>
                <a:rPr lang="en-US" altLang="zh-CN" sz="1400">
                  <a:sym typeface="+mn-ea"/>
                </a:rPr>
                <a:t>Anaconda</a:t>
              </a:r>
              <a:endParaRPr lang="zh-CN" altLang="en-US" sz="1400">
                <a:sym typeface="+mn-ea"/>
              </a:endParaRPr>
            </a:p>
            <a:p>
              <a:pPr algn="l"/>
              <a:endParaRPr lang="zh-CN" altLang="en-US" sz="1400"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2746"/>
          <a:stretch>
            <a:fillRect/>
          </a:stretch>
        </p:blipFill>
        <p:spPr>
          <a:xfrm>
            <a:off x="2160905" y="2727960"/>
            <a:ext cx="7472045" cy="375539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7158" cy="1288"/>
              <a:chOff x="-1" y="636"/>
              <a:chExt cx="7158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14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2989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Jupyter</a:t>
                </a: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855472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SciPy, NumPy, and Matplotlib</a:t>
            </a: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306768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>
                <a:sym typeface="+mn-ea"/>
              </a:rPr>
              <a:t>Python </a:t>
            </a:r>
            <a:r>
              <a:rPr lang="zh-CN" altLang="en-US" sz="5400" b="1">
                <a:sym typeface="+mn-ea"/>
              </a:rPr>
              <a:t>库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16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8" name="文本框 7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SciPy is a  mathematic</a:t>
              </a:r>
              <a:endParaRPr lang="en-US" altLang="zh-CN" sz="240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519045" y="2139950"/>
            <a:ext cx="1671320" cy="368300"/>
            <a:chOff x="3145" y="7989"/>
            <a:chExt cx="2632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06" y="7989"/>
              <a:ext cx="217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array objects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519045" y="2575560"/>
            <a:ext cx="1740535" cy="368300"/>
            <a:chOff x="3145" y="7989"/>
            <a:chExt cx="2741" cy="580"/>
          </a:xfrm>
        </p:grpSpPr>
        <p:sp>
          <p:nvSpPr>
            <p:cNvPr id="27" name="矩形 26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06" y="7989"/>
              <a:ext cx="228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linear algebra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519045" y="3019425"/>
            <a:ext cx="2076450" cy="368300"/>
            <a:chOff x="3145" y="7989"/>
            <a:chExt cx="3270" cy="580"/>
          </a:xfrm>
        </p:grpSpPr>
        <p:sp>
          <p:nvSpPr>
            <p:cNvPr id="30" name="矩形 29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606" y="7989"/>
              <a:ext cx="280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random numbers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683385" y="3554730"/>
            <a:ext cx="6790690" cy="460375"/>
            <a:chOff x="2896" y="2388"/>
            <a:chExt cx="10694" cy="725"/>
          </a:xfrm>
        </p:grpSpPr>
        <p:sp>
          <p:nvSpPr>
            <p:cNvPr id="37" name="文本框 36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</a:t>
              </a:r>
              <a:endParaRPr lang="en-US" altLang="zh-CN" sz="2400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1683385" y="4384675"/>
            <a:ext cx="6790690" cy="460375"/>
            <a:chOff x="2896" y="2388"/>
            <a:chExt cx="10694" cy="725"/>
          </a:xfrm>
        </p:grpSpPr>
        <p:sp>
          <p:nvSpPr>
            <p:cNvPr id="44" name="文本框 43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Matplotlib </a:t>
              </a:r>
              <a:endParaRPr lang="en-US" altLang="zh-CN" sz="2400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6035675" y="2212975"/>
            <a:ext cx="2139950" cy="368300"/>
            <a:chOff x="3145" y="7989"/>
            <a:chExt cx="3370" cy="580"/>
          </a:xfrm>
        </p:grpSpPr>
        <p:sp>
          <p:nvSpPr>
            <p:cNvPr id="54" name="矩形 53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606" y="7989"/>
              <a:ext cx="290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 </a:t>
              </a:r>
              <a:r>
                <a:rPr lang="zh-CN" altLang="en-US">
                  <a:sym typeface="+mn-ea"/>
                  <a:hlinkClick r:id="rId2" action="ppaction://hlinkfile"/>
                </a:rPr>
                <a:t>https://scipy.org/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421890" y="5090795"/>
            <a:ext cx="4614545" cy="368300"/>
            <a:chOff x="3145" y="7989"/>
            <a:chExt cx="7267" cy="580"/>
          </a:xfrm>
        </p:grpSpPr>
        <p:sp>
          <p:nvSpPr>
            <p:cNvPr id="58" name="矩形 57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606" y="7989"/>
              <a:ext cx="680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  <a:hlinkClick r:id="rId3" action="ppaction://hlinkfile"/>
                </a:rPr>
                <a:t>https://matplotlib.org/stable/tutorials/index</a:t>
              </a:r>
              <a:endParaRPr lang="zh-CN" altLang="en-US">
                <a:sym typeface="+mn-ea"/>
              </a:endParaRPr>
            </a:p>
          </p:txBody>
        </p:sp>
      </p:grpSp>
      <p:pic>
        <p:nvPicPr>
          <p:cNvPr id="60" name="图片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590" y="3554730"/>
            <a:ext cx="4354830" cy="27101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17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40601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520" y="2062480"/>
            <a:ext cx="4466590" cy="27330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18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40601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2248535"/>
            <a:ext cx="6447790" cy="1838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5" y="4330700"/>
            <a:ext cx="4714240" cy="20383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94255" y="454025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19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24218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94255" y="454025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690" y="2120900"/>
            <a:ext cx="7428865" cy="2114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690" y="4540250"/>
            <a:ext cx="5428615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9655810" y="781685"/>
            <a:ext cx="2519680" cy="444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-635" y="403860"/>
            <a:ext cx="4556125" cy="817880"/>
            <a:chOff x="-1" y="636"/>
            <a:chExt cx="7175" cy="1288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" y="1238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315" y="636"/>
              <a:ext cx="1336" cy="128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68" y="636"/>
              <a:ext cx="300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/>
                <a:t>Outline</a:t>
              </a: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1958340" y="1376045"/>
            <a:ext cx="4662170" cy="4750435"/>
            <a:chOff x="6726" y="2631"/>
            <a:chExt cx="7342" cy="7481"/>
          </a:xfrm>
        </p:grpSpPr>
        <p:grpSp>
          <p:nvGrpSpPr>
            <p:cNvPr id="34" name="组合 33"/>
            <p:cNvGrpSpPr/>
            <p:nvPr/>
          </p:nvGrpSpPr>
          <p:grpSpPr>
            <a:xfrm>
              <a:off x="6727" y="2631"/>
              <a:ext cx="7341" cy="725"/>
              <a:chOff x="2128" y="2541"/>
              <a:chExt cx="7341" cy="725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3032" y="2541"/>
                <a:ext cx="6437" cy="7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2000"/>
                  <a:t>Kalman and Bayesian </a:t>
                </a:r>
                <a:r>
                  <a:rPr lang="zh-CN" altLang="en-US" sz="2400"/>
                  <a:t>Filters</a:t>
                </a:r>
                <a:endParaRPr lang="zh-CN" altLang="en-US" sz="2000"/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2128" y="2648"/>
                <a:ext cx="523" cy="511"/>
                <a:chOff x="13708" y="3122"/>
                <a:chExt cx="762" cy="749"/>
              </a:xfrm>
            </p:grpSpPr>
            <p:sp>
              <p:nvSpPr>
                <p:cNvPr id="37" name="椭圆 36"/>
                <p:cNvSpPr/>
                <p:nvPr/>
              </p:nvSpPr>
              <p:spPr>
                <a:xfrm>
                  <a:off x="13879" y="3287"/>
                  <a:ext cx="420" cy="42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13708" y="3122"/>
                  <a:ext cx="762" cy="749"/>
                </a:xfrm>
                <a:prstGeom prst="ellipse">
                  <a:avLst/>
                </a:prstGeom>
                <a:noFill/>
                <a:ln w="47625" cmpd="sng">
                  <a:solidFill>
                    <a:srgbClr val="00B05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9" name="组合 68"/>
            <p:cNvGrpSpPr/>
            <p:nvPr/>
          </p:nvGrpSpPr>
          <p:grpSpPr>
            <a:xfrm>
              <a:off x="6727" y="3854"/>
              <a:ext cx="7341" cy="628"/>
              <a:chOff x="2128" y="2541"/>
              <a:chExt cx="7341" cy="628"/>
            </a:xfrm>
          </p:grpSpPr>
          <p:sp>
            <p:nvSpPr>
              <p:cNvPr id="70" name="文本框 69"/>
              <p:cNvSpPr txBox="1"/>
              <p:nvPr/>
            </p:nvSpPr>
            <p:spPr>
              <a:xfrm>
                <a:off x="3032" y="2541"/>
                <a:ext cx="6437" cy="62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2000">
                    <a:sym typeface="+mn-ea"/>
                  </a:rPr>
                  <a:t>Motivation for this Book</a:t>
                </a:r>
                <a:endParaRPr lang="zh-CN" altLang="en-US" sz="2000"/>
              </a:p>
            </p:txBody>
          </p:sp>
          <p:grpSp>
            <p:nvGrpSpPr>
              <p:cNvPr id="71" name="组合 70"/>
              <p:cNvGrpSpPr/>
              <p:nvPr/>
            </p:nvGrpSpPr>
            <p:grpSpPr>
              <a:xfrm>
                <a:off x="2128" y="2648"/>
                <a:ext cx="523" cy="510"/>
                <a:chOff x="13708" y="3122"/>
                <a:chExt cx="762" cy="748"/>
              </a:xfrm>
            </p:grpSpPr>
            <p:sp>
              <p:nvSpPr>
                <p:cNvPr id="72" name="椭圆 71"/>
                <p:cNvSpPr/>
                <p:nvPr/>
              </p:nvSpPr>
              <p:spPr>
                <a:xfrm>
                  <a:off x="13879" y="3287"/>
                  <a:ext cx="420" cy="42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椭圆 72"/>
                <p:cNvSpPr/>
                <p:nvPr/>
              </p:nvSpPr>
              <p:spPr>
                <a:xfrm>
                  <a:off x="13708" y="3122"/>
                  <a:ext cx="762" cy="749"/>
                </a:xfrm>
                <a:prstGeom prst="ellipse">
                  <a:avLst/>
                </a:prstGeom>
                <a:noFill/>
                <a:ln w="47625" cmpd="sng">
                  <a:solidFill>
                    <a:srgbClr val="00B05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79" name="组合 78"/>
            <p:cNvGrpSpPr/>
            <p:nvPr/>
          </p:nvGrpSpPr>
          <p:grpSpPr>
            <a:xfrm>
              <a:off x="6727" y="4980"/>
              <a:ext cx="7341" cy="628"/>
              <a:chOff x="2128" y="2541"/>
              <a:chExt cx="7341" cy="628"/>
            </a:xfrm>
          </p:grpSpPr>
          <p:sp>
            <p:nvSpPr>
              <p:cNvPr id="80" name="文本框 79"/>
              <p:cNvSpPr txBox="1"/>
              <p:nvPr/>
            </p:nvSpPr>
            <p:spPr>
              <a:xfrm>
                <a:off x="3032" y="2541"/>
                <a:ext cx="6437" cy="62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2000">
                    <a:sym typeface="+mn-ea"/>
                  </a:rPr>
                  <a:t>Reading Online</a:t>
                </a:r>
                <a:endParaRPr lang="zh-CN" altLang="en-US" sz="2000"/>
              </a:p>
            </p:txBody>
          </p:sp>
          <p:grpSp>
            <p:nvGrpSpPr>
              <p:cNvPr id="81" name="组合 80"/>
              <p:cNvGrpSpPr/>
              <p:nvPr/>
            </p:nvGrpSpPr>
            <p:grpSpPr>
              <a:xfrm>
                <a:off x="2128" y="2648"/>
                <a:ext cx="523" cy="510"/>
                <a:chOff x="13708" y="3122"/>
                <a:chExt cx="762" cy="748"/>
              </a:xfrm>
            </p:grpSpPr>
            <p:sp>
              <p:nvSpPr>
                <p:cNvPr id="82" name="椭圆 81"/>
                <p:cNvSpPr/>
                <p:nvPr/>
              </p:nvSpPr>
              <p:spPr>
                <a:xfrm>
                  <a:off x="13879" y="3287"/>
                  <a:ext cx="420" cy="42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椭圆 82"/>
                <p:cNvSpPr/>
                <p:nvPr/>
              </p:nvSpPr>
              <p:spPr>
                <a:xfrm>
                  <a:off x="13708" y="3122"/>
                  <a:ext cx="762" cy="749"/>
                </a:xfrm>
                <a:prstGeom prst="ellipse">
                  <a:avLst/>
                </a:prstGeom>
                <a:noFill/>
                <a:ln w="47625" cmpd="sng">
                  <a:solidFill>
                    <a:srgbClr val="00B05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4" name="组合 83"/>
            <p:cNvGrpSpPr/>
            <p:nvPr/>
          </p:nvGrpSpPr>
          <p:grpSpPr>
            <a:xfrm>
              <a:off x="6726" y="6106"/>
              <a:ext cx="7342" cy="628"/>
              <a:chOff x="2128" y="2541"/>
              <a:chExt cx="7342" cy="628"/>
            </a:xfrm>
          </p:grpSpPr>
          <p:sp>
            <p:nvSpPr>
              <p:cNvPr id="85" name="文本框 84"/>
              <p:cNvSpPr txBox="1"/>
              <p:nvPr/>
            </p:nvSpPr>
            <p:spPr>
              <a:xfrm>
                <a:off x="3032" y="2541"/>
                <a:ext cx="6438" cy="62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2000">
                    <a:sym typeface="+mn-ea"/>
                  </a:rPr>
                  <a:t>PDF Version</a:t>
                </a:r>
                <a:endParaRPr lang="zh-CN" altLang="en-US" sz="2000"/>
              </a:p>
            </p:txBody>
          </p:sp>
          <p:grpSp>
            <p:nvGrpSpPr>
              <p:cNvPr id="86" name="组合 85"/>
              <p:cNvGrpSpPr/>
              <p:nvPr/>
            </p:nvGrpSpPr>
            <p:grpSpPr>
              <a:xfrm>
                <a:off x="2128" y="2648"/>
                <a:ext cx="523" cy="510"/>
                <a:chOff x="13708" y="3122"/>
                <a:chExt cx="762" cy="748"/>
              </a:xfrm>
            </p:grpSpPr>
            <p:sp>
              <p:nvSpPr>
                <p:cNvPr id="87" name="椭圆 86"/>
                <p:cNvSpPr/>
                <p:nvPr/>
              </p:nvSpPr>
              <p:spPr>
                <a:xfrm>
                  <a:off x="13879" y="3287"/>
                  <a:ext cx="420" cy="42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椭圆 87"/>
                <p:cNvSpPr/>
                <p:nvPr/>
              </p:nvSpPr>
              <p:spPr>
                <a:xfrm>
                  <a:off x="13708" y="3122"/>
                  <a:ext cx="762" cy="749"/>
                </a:xfrm>
                <a:prstGeom prst="ellipse">
                  <a:avLst/>
                </a:prstGeom>
                <a:noFill/>
                <a:ln w="47625" cmpd="sng">
                  <a:solidFill>
                    <a:srgbClr val="00B05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/>
          </p:nvGrpSpPr>
          <p:grpSpPr>
            <a:xfrm>
              <a:off x="6726" y="8358"/>
              <a:ext cx="7342" cy="628"/>
              <a:chOff x="2128" y="2541"/>
              <a:chExt cx="7342" cy="628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3032" y="2541"/>
                <a:ext cx="6438" cy="62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2000">
                    <a:sym typeface="+mn-ea"/>
                  </a:rPr>
                  <a:t>Jupyter</a:t>
                </a:r>
                <a:endParaRPr lang="zh-CN" altLang="en-US" sz="2000"/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2128" y="2648"/>
                <a:ext cx="523" cy="510"/>
                <a:chOff x="13708" y="3122"/>
                <a:chExt cx="762" cy="748"/>
              </a:xfrm>
            </p:grpSpPr>
            <p:sp>
              <p:nvSpPr>
                <p:cNvPr id="92" name="椭圆 91"/>
                <p:cNvSpPr/>
                <p:nvPr/>
              </p:nvSpPr>
              <p:spPr>
                <a:xfrm>
                  <a:off x="13879" y="3287"/>
                  <a:ext cx="420" cy="42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椭圆 92"/>
                <p:cNvSpPr/>
                <p:nvPr/>
              </p:nvSpPr>
              <p:spPr>
                <a:xfrm>
                  <a:off x="13708" y="3122"/>
                  <a:ext cx="762" cy="749"/>
                </a:xfrm>
                <a:prstGeom prst="ellipse">
                  <a:avLst/>
                </a:prstGeom>
                <a:noFill/>
                <a:ln w="47625" cmpd="sng">
                  <a:solidFill>
                    <a:srgbClr val="00B05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4" name="组合 93"/>
            <p:cNvGrpSpPr/>
            <p:nvPr/>
          </p:nvGrpSpPr>
          <p:grpSpPr>
            <a:xfrm>
              <a:off x="6726" y="7232"/>
              <a:ext cx="7342" cy="628"/>
              <a:chOff x="2128" y="2541"/>
              <a:chExt cx="7342" cy="628"/>
            </a:xfrm>
          </p:grpSpPr>
          <p:sp>
            <p:nvSpPr>
              <p:cNvPr id="95" name="文本框 94"/>
              <p:cNvSpPr txBox="1"/>
              <p:nvPr/>
            </p:nvSpPr>
            <p:spPr>
              <a:xfrm>
                <a:off x="3032" y="2541"/>
                <a:ext cx="6438" cy="62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2000">
                    <a:sym typeface="+mn-ea"/>
                  </a:rPr>
                  <a:t>Downloading and Running the Book</a:t>
                </a:r>
                <a:endParaRPr lang="zh-CN" altLang="en-US" sz="2000"/>
              </a:p>
            </p:txBody>
          </p:sp>
          <p:grpSp>
            <p:nvGrpSpPr>
              <p:cNvPr id="96" name="组合 95"/>
              <p:cNvGrpSpPr/>
              <p:nvPr/>
            </p:nvGrpSpPr>
            <p:grpSpPr>
              <a:xfrm>
                <a:off x="2128" y="2648"/>
                <a:ext cx="523" cy="511"/>
                <a:chOff x="13708" y="3122"/>
                <a:chExt cx="762" cy="749"/>
              </a:xfrm>
            </p:grpSpPr>
            <p:sp>
              <p:nvSpPr>
                <p:cNvPr id="97" name="椭圆 96"/>
                <p:cNvSpPr/>
                <p:nvPr/>
              </p:nvSpPr>
              <p:spPr>
                <a:xfrm>
                  <a:off x="13882" y="3287"/>
                  <a:ext cx="420" cy="42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13708" y="3122"/>
                  <a:ext cx="762" cy="749"/>
                </a:xfrm>
                <a:prstGeom prst="ellipse">
                  <a:avLst/>
                </a:prstGeom>
                <a:noFill/>
                <a:ln w="47625" cmpd="sng">
                  <a:solidFill>
                    <a:srgbClr val="00B05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9" name="组合 98"/>
            <p:cNvGrpSpPr/>
            <p:nvPr/>
          </p:nvGrpSpPr>
          <p:grpSpPr>
            <a:xfrm>
              <a:off x="6726" y="9484"/>
              <a:ext cx="7342" cy="628"/>
              <a:chOff x="2128" y="2541"/>
              <a:chExt cx="7342" cy="628"/>
            </a:xfrm>
          </p:grpSpPr>
          <p:sp>
            <p:nvSpPr>
              <p:cNvPr id="100" name="文本框 99"/>
              <p:cNvSpPr txBox="1"/>
              <p:nvPr/>
            </p:nvSpPr>
            <p:spPr>
              <a:xfrm>
                <a:off x="3032" y="2541"/>
                <a:ext cx="6438" cy="62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2000">
                    <a:sym typeface="+mn-ea"/>
                  </a:rPr>
                  <a:t>SciPy, NumPy, and Matplotlib</a:t>
                </a:r>
                <a:endParaRPr lang="zh-CN" altLang="en-US" sz="2000"/>
              </a:p>
            </p:txBody>
          </p:sp>
          <p:grpSp>
            <p:nvGrpSpPr>
              <p:cNvPr id="101" name="组合 100"/>
              <p:cNvGrpSpPr/>
              <p:nvPr/>
            </p:nvGrpSpPr>
            <p:grpSpPr>
              <a:xfrm>
                <a:off x="2128" y="2648"/>
                <a:ext cx="523" cy="510"/>
                <a:chOff x="13708" y="3122"/>
                <a:chExt cx="762" cy="748"/>
              </a:xfrm>
            </p:grpSpPr>
            <p:sp>
              <p:nvSpPr>
                <p:cNvPr id="102" name="椭圆 101"/>
                <p:cNvSpPr/>
                <p:nvPr/>
              </p:nvSpPr>
              <p:spPr>
                <a:xfrm>
                  <a:off x="13879" y="3287"/>
                  <a:ext cx="420" cy="42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椭圆 102"/>
                <p:cNvSpPr/>
                <p:nvPr/>
              </p:nvSpPr>
              <p:spPr>
                <a:xfrm>
                  <a:off x="13708" y="3122"/>
                  <a:ext cx="762" cy="749"/>
                </a:xfrm>
                <a:prstGeom prst="ellipse">
                  <a:avLst/>
                </a:prstGeom>
                <a:noFill/>
                <a:ln w="47625" cmpd="sng">
                  <a:solidFill>
                    <a:srgbClr val="00B05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20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24218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94255" y="452120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680" y="4317365"/>
            <a:ext cx="5990590" cy="1485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655" y="2056765"/>
            <a:ext cx="9142095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21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835025" y="178816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35025" y="437642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95" y="1706245"/>
            <a:ext cx="6971665" cy="1609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220" y="4077335"/>
            <a:ext cx="10847070" cy="15938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22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835025" y="178816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60" y="1535430"/>
            <a:ext cx="9642475" cy="27184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4354830"/>
            <a:ext cx="4076065" cy="2105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575" y="4211955"/>
            <a:ext cx="4476115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23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1683385" y="163385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70" y="1332230"/>
            <a:ext cx="7571740" cy="20193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683385" y="3351530"/>
            <a:ext cx="4050665" cy="368300"/>
            <a:chOff x="2651" y="6062"/>
            <a:chExt cx="6379" cy="580"/>
          </a:xfrm>
        </p:grpSpPr>
        <p:sp>
          <p:nvSpPr>
            <p:cNvPr id="4" name="矩形 3"/>
            <p:cNvSpPr/>
            <p:nvPr/>
          </p:nvSpPr>
          <p:spPr>
            <a:xfrm>
              <a:off x="2651" y="6177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82" y="6062"/>
              <a:ext cx="574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>
                  <a:sym typeface="+mn-ea"/>
                </a:rPr>
                <a:t>transpose </a:t>
              </a:r>
              <a:r>
                <a:rPr lang="zh-CN" altLang="en-US"/>
                <a:t>and the inverse</a:t>
              </a: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070" y="3882390"/>
            <a:ext cx="7228840" cy="1447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175" y="5189855"/>
            <a:ext cx="1781175" cy="13811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295" y="5351780"/>
            <a:ext cx="1924050" cy="1057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0860" y="5361305"/>
            <a:ext cx="188595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24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683385" y="1431925"/>
            <a:ext cx="5498465" cy="368300"/>
            <a:chOff x="2651" y="6062"/>
            <a:chExt cx="8659" cy="580"/>
          </a:xfrm>
        </p:grpSpPr>
        <p:sp>
          <p:nvSpPr>
            <p:cNvPr id="5" name="矩形 4"/>
            <p:cNvSpPr/>
            <p:nvPr/>
          </p:nvSpPr>
          <p:spPr>
            <a:xfrm>
              <a:off x="2651" y="6177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82" y="6062"/>
              <a:ext cx="802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/>
                <a:t>zeros matrix , ones </a:t>
              </a:r>
              <a:r>
                <a:rPr lang="zh-CN" altLang="en-US">
                  <a:sym typeface="+mn-ea"/>
                </a:rPr>
                <a:t>matrix</a:t>
              </a:r>
              <a:r>
                <a:rPr lang="zh-CN" altLang="en-US"/>
                <a:t>, eye identity matrix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70" y="1892300"/>
            <a:ext cx="6800215" cy="1143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070" y="2959100"/>
            <a:ext cx="3209290" cy="37617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394335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25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905" y="1290955"/>
            <a:ext cx="10161905" cy="13906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58595" y="163830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0" y="3173730"/>
            <a:ext cx="10013315" cy="16287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58595" y="331787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394335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26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1458595" y="163830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25" y="1524635"/>
            <a:ext cx="8517890" cy="50755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5210" t="2776" r="1916" b="2046"/>
          <a:stretch>
            <a:fillRect/>
          </a:stretch>
        </p:blipFill>
        <p:spPr>
          <a:xfrm>
            <a:off x="-4445" y="-25400"/>
            <a:ext cx="12190095" cy="6885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811593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 dirty="0">
                <a:sym typeface="+mn-ea"/>
              </a:rPr>
              <a:t>Kalman and Bayesian Filters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638365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ym typeface="+mn-ea"/>
              </a:rPr>
              <a:t>卡尔曼和贝叶斯滤波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4633" cy="1288"/>
              <a:chOff x="-1" y="636"/>
              <a:chExt cx="14633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>
                    <a:latin typeface="微软雅黑" panose="020B0503020204020204" charset="-122"/>
                    <a:ea typeface="微软雅黑" panose="020B0503020204020204" charset="-122"/>
                  </a:rPr>
                  <a:t>4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10464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Kalman and Bayesian Filters</a:t>
                </a:r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8087995" y="3999230"/>
            <a:ext cx="30264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400"/>
              <a:t>Rudolf Emil Kálmán </a:t>
            </a:r>
          </a:p>
          <a:p>
            <a:r>
              <a:rPr lang="zh-CN" altLang="en-US" sz="1400"/>
              <a:t>鲁道夫·卡尔曼 匈牙利裔美国数学家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995" y="1916430"/>
            <a:ext cx="3026410" cy="20180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55495" y="159512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Sensors are nois</a:t>
            </a:r>
            <a:r>
              <a:rPr lang="en-US" altLang="zh-CN" sz="2400"/>
              <a:t>y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588135" y="1663065"/>
            <a:ext cx="331470" cy="323850"/>
            <a:chOff x="3085" y="2274"/>
            <a:chExt cx="522" cy="510"/>
          </a:xfrm>
        </p:grpSpPr>
        <p:sp>
          <p:nvSpPr>
            <p:cNvPr id="37" name="椭圆 36"/>
            <p:cNvSpPr/>
            <p:nvPr/>
          </p:nvSpPr>
          <p:spPr>
            <a:xfrm>
              <a:off x="3202" y="2387"/>
              <a:ext cx="288" cy="2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85" y="2274"/>
              <a:ext cx="523" cy="511"/>
            </a:xfrm>
            <a:prstGeom prst="ellipse">
              <a:avLst/>
            </a:prstGeom>
            <a:noFill/>
            <a:ln w="47625" cmpd="sng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289810" y="2055495"/>
            <a:ext cx="52324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GPS in my car reports altitud</a:t>
            </a:r>
            <a:r>
              <a:rPr lang="en-US" altLang="zh-CN"/>
              <a:t>e, Each time  pass the same point, it reports a slightly different altitude </a:t>
            </a:r>
          </a:p>
          <a:p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2289810" y="2851150"/>
            <a:ext cx="55759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K</a:t>
            </a:r>
            <a:r>
              <a:rPr lang="zh-CN" altLang="en-US"/>
              <a:t>itchen scale gives different readings weigh the same object twice.</a:t>
            </a:r>
          </a:p>
        </p:txBody>
      </p:sp>
      <p:sp>
        <p:nvSpPr>
          <p:cNvPr id="21" name="矩形 20"/>
          <p:cNvSpPr/>
          <p:nvPr/>
        </p:nvSpPr>
        <p:spPr>
          <a:xfrm>
            <a:off x="1997075" y="216154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997075" y="296799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289810" y="3659505"/>
            <a:ext cx="52317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S</a:t>
            </a:r>
            <a:r>
              <a:rPr lang="zh-CN" altLang="en-US"/>
              <a:t>ensor is very noisy</a:t>
            </a:r>
            <a:r>
              <a:rPr lang="en-US" altLang="zh-CN"/>
              <a:t>,</a:t>
            </a:r>
            <a:r>
              <a:rPr lang="zh-CN" altLang="en-US"/>
              <a:t> environment makes data collection difficult</a:t>
            </a:r>
            <a:r>
              <a:rPr lang="en-US" altLang="zh-CN"/>
              <a:t>. How can track?</a:t>
            </a:r>
          </a:p>
        </p:txBody>
      </p:sp>
      <p:sp>
        <p:nvSpPr>
          <p:cNvPr id="25" name="矩形 24"/>
          <p:cNvSpPr/>
          <p:nvPr/>
        </p:nvSpPr>
        <p:spPr>
          <a:xfrm>
            <a:off x="1997075" y="377698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1588135" y="4478655"/>
            <a:ext cx="3007360" cy="460375"/>
            <a:chOff x="2501" y="7053"/>
            <a:chExt cx="4736" cy="725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4000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Introduction 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997075" y="5073015"/>
            <a:ext cx="3127375" cy="368300"/>
            <a:chOff x="3145" y="7989"/>
            <a:chExt cx="4925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06" y="7989"/>
              <a:ext cx="4464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Apollo missions to the moo</a:t>
              </a:r>
              <a:r>
                <a:rPr lang="en-US" altLang="zh-CN">
                  <a:sym typeface="+mn-ea"/>
                </a:rPr>
                <a:t>n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532120" y="5073015"/>
            <a:ext cx="3893185" cy="368300"/>
            <a:chOff x="3145" y="7989"/>
            <a:chExt cx="6131" cy="580"/>
          </a:xfrm>
        </p:grpSpPr>
        <p:sp>
          <p:nvSpPr>
            <p:cNvPr id="40" name="矩形 39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606" y="7989"/>
              <a:ext cx="567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Aaircraft, submarines, cruise missiles</a:t>
              </a:r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532120" y="5566410"/>
            <a:ext cx="5704205" cy="368300"/>
            <a:chOff x="3145" y="7989"/>
            <a:chExt cx="8983" cy="580"/>
          </a:xfrm>
        </p:grpSpPr>
        <p:sp>
          <p:nvSpPr>
            <p:cNvPr id="46" name="矩形 45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06" y="7989"/>
              <a:ext cx="852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R</a:t>
              </a:r>
              <a:r>
                <a:rPr lang="zh-CN" altLang="en-US">
                  <a:sym typeface="+mn-ea"/>
                </a:rPr>
                <a:t>obots, IoT (Internet of Things) ,  laboratory instruments</a:t>
              </a:r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997075" y="5566410"/>
            <a:ext cx="2049145" cy="368300"/>
            <a:chOff x="3145" y="7989"/>
            <a:chExt cx="3227" cy="580"/>
          </a:xfrm>
        </p:grpSpPr>
        <p:sp>
          <p:nvSpPr>
            <p:cNvPr id="50" name="矩形 49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606" y="7989"/>
              <a:ext cx="276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M</a:t>
              </a:r>
              <a:r>
                <a:rPr lang="zh-CN" altLang="en-US">
                  <a:sym typeface="+mn-ea"/>
                </a:rPr>
                <a:t>edical imaging 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712851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Motivation for this Book</a:t>
            </a: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29387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ym typeface="+mn-ea"/>
              </a:rPr>
              <a:t>书的目标</a:t>
            </a:r>
          </a:p>
        </p:txBody>
      </p:sp>
      <p:sp>
        <p:nvSpPr>
          <p:cNvPr id="11" name="椭圆 10"/>
          <p:cNvSpPr/>
          <p:nvPr/>
        </p:nvSpPr>
        <p:spPr>
          <a:xfrm>
            <a:off x="78549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3366" cy="1288"/>
              <a:chOff x="-1" y="636"/>
              <a:chExt cx="13366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>
                    <a:latin typeface="微软雅黑" panose="020B0503020204020204" charset="-122"/>
                    <a:ea typeface="微软雅黑" panose="020B0503020204020204" charset="-122"/>
                  </a:rPr>
                  <a:t>6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9197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Motivation for this Book</a:t>
                </a: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838960" y="1516380"/>
            <a:ext cx="6790690" cy="459740"/>
            <a:chOff x="2896" y="2388"/>
            <a:chExt cx="10694" cy="724"/>
          </a:xfrm>
        </p:grpSpPr>
        <p:sp>
          <p:nvSpPr>
            <p:cNvPr id="9" name="文本框 8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/>
                <a:t>The theory is beautiful, but quite difficult to learn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519045" y="2139950"/>
            <a:ext cx="2044700" cy="368300"/>
            <a:chOff x="3145" y="7989"/>
            <a:chExt cx="3220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06" y="7989"/>
              <a:ext cx="275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signal processing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19045" y="2671445"/>
            <a:ext cx="1801495" cy="368300"/>
            <a:chOff x="3145" y="7989"/>
            <a:chExt cx="2837" cy="580"/>
          </a:xfrm>
        </p:grpSpPr>
        <p:sp>
          <p:nvSpPr>
            <p:cNvPr id="15" name="矩形 1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06" y="7989"/>
              <a:ext cx="237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control theory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19045" y="3244850"/>
            <a:ext cx="2781935" cy="368300"/>
            <a:chOff x="3145" y="7989"/>
            <a:chExt cx="4381" cy="580"/>
          </a:xfrm>
        </p:grpSpPr>
        <p:sp>
          <p:nvSpPr>
            <p:cNvPr id="18" name="矩形 17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06" y="7989"/>
              <a:ext cx="392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 probability and statistics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38960" y="3834765"/>
            <a:ext cx="6790690" cy="460375"/>
            <a:chOff x="2896" y="2388"/>
            <a:chExt cx="10694" cy="725"/>
          </a:xfrm>
        </p:grpSpPr>
        <p:sp>
          <p:nvSpPr>
            <p:cNvPr id="21" name="文本框 20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Ohter </a:t>
              </a:r>
              <a:r>
                <a:rPr lang="zh-CN" altLang="en-US" sz="2400"/>
                <a:t>books </a:t>
              </a:r>
              <a:r>
                <a:rPr lang="zh-CN" altLang="en-US" sz="2400">
                  <a:sym typeface="+mn-ea"/>
                </a:rPr>
                <a:t>quite difficult to learn</a:t>
              </a:r>
              <a:r>
                <a:rPr lang="zh-CN" altLang="en-US" sz="2400"/>
                <a:t> 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519045" y="4370070"/>
            <a:ext cx="4446905" cy="368300"/>
            <a:chOff x="3145" y="7989"/>
            <a:chExt cx="7003" cy="580"/>
          </a:xfrm>
        </p:grpSpPr>
        <p:sp>
          <p:nvSpPr>
            <p:cNvPr id="26" name="矩形 25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606" y="7989"/>
              <a:ext cx="654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n</a:t>
              </a:r>
              <a:r>
                <a:rPr lang="zh-CN" altLang="en-US">
                  <a:sym typeface="+mn-ea"/>
                </a:rPr>
                <a:t>otation is introduced without explanation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519045" y="4931410"/>
            <a:ext cx="5825490" cy="368300"/>
            <a:chOff x="3145" y="7989"/>
            <a:chExt cx="9174" cy="580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871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>
                  <a:sym typeface="+mn-ea"/>
                </a:rPr>
                <a:t>books are almost devoid of examples or worked problems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519045" y="5464810"/>
            <a:ext cx="9139555" cy="645160"/>
            <a:chOff x="3145" y="7989"/>
            <a:chExt cx="14393" cy="1016"/>
          </a:xfrm>
        </p:grpSpPr>
        <p:sp>
          <p:nvSpPr>
            <p:cNvPr id="39" name="矩形 38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06" y="7989"/>
              <a:ext cx="13932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no idea as to what real world phenomena these words and math were attempting to describe</a:t>
              </a:r>
              <a:endParaRPr lang="zh-CN" altLang="en-US"/>
            </a:p>
            <a:p>
              <a:pPr algn="l"/>
              <a:endParaRPr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4509770" cy="2584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Reading Online</a:t>
            </a:r>
            <a:endParaRPr lang="zh-CN" altLang="en-US" sz="5400"/>
          </a:p>
          <a:p>
            <a:pPr algn="l"/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29387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ym typeface="+mn-ea"/>
              </a:rPr>
              <a:t>在线阅读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0006" cy="1288"/>
              <a:chOff x="-1" y="636"/>
              <a:chExt cx="10006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8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5837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Reading Online</a:t>
                </a: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/>
                <a:t>GitHub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1683385" y="2562860"/>
            <a:ext cx="6790690" cy="460375"/>
            <a:chOff x="2896" y="2388"/>
            <a:chExt cx="10694" cy="725"/>
          </a:xfrm>
        </p:grpSpPr>
        <p:sp>
          <p:nvSpPr>
            <p:cNvPr id="18" name="文本框 17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n</a:t>
              </a:r>
              <a:r>
                <a:rPr lang="zh-CN" altLang="en-US" sz="2400"/>
                <a:t>inder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1682750" y="4165600"/>
            <a:ext cx="6790690" cy="460375"/>
            <a:chOff x="2896" y="2388"/>
            <a:chExt cx="10694" cy="725"/>
          </a:xfrm>
        </p:grpSpPr>
        <p:sp>
          <p:nvSpPr>
            <p:cNvPr id="23" name="文本框 2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/>
                <a:t>nbviewe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372360" y="3033395"/>
            <a:ext cx="4472305" cy="368300"/>
            <a:chOff x="3145" y="7989"/>
            <a:chExt cx="7043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06" y="7989"/>
              <a:ext cx="658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binder serves interactive notebooks online 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372360" y="2165350"/>
            <a:ext cx="6608445" cy="368300"/>
            <a:chOff x="3145" y="7989"/>
            <a:chExt cx="10407" cy="580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994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  <a:hlinkClick r:id="rId2" action="ppaction://hlinkfile"/>
                </a:rPr>
                <a:t>https://github.com/rlabbe/Kalman-and-Bayesian-Filters-in-Python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372360" y="3604260"/>
            <a:ext cx="7277735" cy="368300"/>
            <a:chOff x="3145" y="7989"/>
            <a:chExt cx="11461" cy="580"/>
          </a:xfrm>
        </p:grpSpPr>
        <p:sp>
          <p:nvSpPr>
            <p:cNvPr id="39" name="矩形 38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06" y="7989"/>
              <a:ext cx="1100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olidFill>
                    <a:schemeClr val="accent6"/>
                  </a:solidFill>
                  <a:sym typeface="+mn-ea"/>
                  <a:hlinkClick r:id="rId3"/>
                </a:rPr>
                <a:t>http://mybinder.org/repo/rlabbe/Kalman-and-Bayesian-Filters-in-Pytho</a:t>
              </a:r>
              <a:r>
                <a:rPr lang="zh-CN" altLang="en-US">
                  <a:sym typeface="+mn-ea"/>
                  <a:hlinkClick r:id="rId3"/>
                </a:rPr>
                <a:t>n</a:t>
              </a:r>
              <a:r>
                <a:rPr lang="zh-CN" altLang="en-US">
                  <a:sym typeface="+mn-ea"/>
                </a:rPr>
                <a:t> 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372360" y="4889500"/>
            <a:ext cx="8792845" cy="368300"/>
            <a:chOff x="3145" y="7989"/>
            <a:chExt cx="13847" cy="580"/>
          </a:xfrm>
        </p:grpSpPr>
        <p:sp>
          <p:nvSpPr>
            <p:cNvPr id="43" name="矩形 42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606" y="7989"/>
              <a:ext cx="1338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  <a:hlinkClick r:id="rId4" action="ppaction://hlinkfile"/>
                </a:rPr>
                <a:t>https://nbviewer.org/github/rlabbe/Kalman-and-Bayesian-Filters-in-Python/tree/master/</a:t>
              </a:r>
              <a:r>
                <a:rPr lang="zh-CN" altLang="en-US">
                  <a:sym typeface="+mn-ea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3580130" cy="2584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PDF Version</a:t>
            </a:r>
            <a:endParaRPr lang="zh-CN" altLang="en-US" sz="5400"/>
          </a:p>
          <a:p>
            <a:pPr algn="l"/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282829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>
                <a:sym typeface="+mn-ea"/>
              </a:rPr>
              <a:t>PDF </a:t>
            </a:r>
            <a:r>
              <a:rPr lang="zh-CN" altLang="en-US" sz="5400" b="1">
                <a:sym typeface="+mn-ea"/>
              </a:rPr>
              <a:t>版本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微软雅黑" panose="020B0503020204020204" charset="-122"/>
                <a:ea typeface="微软雅黑" panose="020B0503020204020204" charset="-122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644</Words>
  <Application>Microsoft Office PowerPoint</Application>
  <PresentationFormat>宽屏</PresentationFormat>
  <Paragraphs>120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64</cp:revision>
  <dcterms:created xsi:type="dcterms:W3CDTF">2022-03-12T03:15:00Z</dcterms:created>
  <dcterms:modified xsi:type="dcterms:W3CDTF">2022-03-13T03:30:32Z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2052-10.8.2.6726</vt:lpwstr>
  </property>
</Properties>
</file>