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289" r:id="rId7"/>
    <p:sldId id="315" r:id="rId8"/>
    <p:sldId id="261" r:id="rId9"/>
    <p:sldId id="267" r:id="rId10"/>
    <p:sldId id="262" r:id="rId11"/>
    <p:sldId id="268" r:id="rId12"/>
    <p:sldId id="316" r:id="rId13"/>
    <p:sldId id="263" r:id="rId14"/>
    <p:sldId id="317" r:id="rId15"/>
    <p:sldId id="269" r:id="rId16"/>
    <p:sldId id="264" r:id="rId17"/>
    <p:sldId id="270" r:id="rId18"/>
    <p:sldId id="265" r:id="rId19"/>
    <p:sldId id="271" r:id="rId20"/>
    <p:sldId id="266" r:id="rId21"/>
    <p:sldId id="272" r:id="rId22"/>
    <p:sldId id="26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rive.google.com/file/d/0By_SW19c1BfhSVFzNHc0SjduNzg/view?resourcekey=0-41olC9ht9xE3wQe2zHZ45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bviewer.ipython.org/github/rlabbe/Kalman-and-Bayesian-Filters-in-Python/blob/master/Appendix-A-Installation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" TargetMode="External"/><Relationship Id="rId2" Type="http://schemas.openxmlformats.org/officeDocument/2006/relationships/hyperlink" Target="https://scip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zh-CN" altLang="en-US" sz="3200" b="1" i="1"/>
                  <a:t>Kalman-and-Bayesian-Filters-in-Python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40" y="3278"/>
              <a:ext cx="11717" cy="4349"/>
              <a:chOff x="3040" y="3278"/>
              <a:chExt cx="11717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3040" y="3792"/>
                <a:ext cx="8370" cy="24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4800" b="1" i="0" dirty="0">
                    <a:solidFill>
                      <a:srgbClr val="000000"/>
                    </a:solidFill>
                    <a:effectLst/>
                    <a:latin typeface="Helvetica Neue"/>
                  </a:rPr>
                  <a:t>One Dimensional Kalman Filter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Mar 19th, 2022 </a:t>
                </a:r>
                <a:r>
                  <a:rPr lang="en-US" altLang="zh-CN" sz="2400" b="1" dirty="0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036431" cy="424731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Predictions with Gaussians </a:t>
            </a:r>
          </a:p>
          <a:p>
            <a:pPr algn="l"/>
            <a:endParaRPr lang="en-US" altLang="zh-CN" sz="5400" dirty="0"/>
          </a:p>
          <a:p>
            <a:pPr algn="l"/>
            <a:endParaRPr lang="zh-CN" altLang="en-US" sz="5400" dirty="0"/>
          </a:p>
          <a:p>
            <a:pPr algn="l"/>
            <a:endParaRPr lang="zh-CN" altLang="en-US" sz="5400" b="1" dirty="0">
              <a:sym typeface="+mn-ea"/>
            </a:endParaRPr>
          </a:p>
          <a:p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435888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 dirty="0">
                <a:sym typeface="+mn-ea"/>
              </a:rPr>
              <a:t>使用高斯预测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4527" cy="1288"/>
              <a:chOff x="-1" y="636"/>
              <a:chExt cx="1452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0358" cy="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/>
                  <a:t>Predictions with Gaussians 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AFE19EC-B00E-4A9D-B5EE-5AE14131B885}"/>
              </a:ext>
            </a:extLst>
          </p:cNvPr>
          <p:cNvGrpSpPr/>
          <p:nvPr/>
        </p:nvGrpSpPr>
        <p:grpSpPr>
          <a:xfrm>
            <a:off x="1764665" y="1373187"/>
            <a:ext cx="7891145" cy="461645"/>
            <a:chOff x="2896" y="2388"/>
            <a:chExt cx="12427" cy="72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2F6AA0-C911-490E-A740-E414E1B42777}"/>
                </a:ext>
              </a:extLst>
            </p:cNvPr>
            <p:cNvSpPr txBox="1"/>
            <p:nvPr/>
          </p:nvSpPr>
          <p:spPr>
            <a:xfrm>
              <a:off x="3648" y="2388"/>
              <a:ext cx="11675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牛顿运动方程根据当前速度和先前位置计算当前位置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342056C-9333-4A51-B57B-19C62A11984F}"/>
                </a:ext>
              </a:extLst>
            </p:cNvPr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BF762A7-0C62-4A31-97D5-9477C6A13ED4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D715610-2582-449B-8225-6404531B09C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CE24A8-7E0A-442C-BD16-F09A4658D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502186"/>
              </p:ext>
            </p:extLst>
          </p:nvPr>
        </p:nvGraphicFramePr>
        <p:xfrm>
          <a:off x="4608529" y="1950169"/>
          <a:ext cx="2370968" cy="89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AxMath" r:id="rId3" imgW="1179720" imgH="443520" progId="Equation.AxMath">
                  <p:embed/>
                </p:oleObj>
              </mc:Choice>
              <mc:Fallback>
                <p:oleObj name="AxMath" r:id="rId3" imgW="1179720" imgH="443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8529" y="1950169"/>
                        <a:ext cx="2370968" cy="890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BBED07BD-CF4F-4BFA-A750-11C52D0AB8C0}"/>
              </a:ext>
            </a:extLst>
          </p:cNvPr>
          <p:cNvSpPr txBox="1"/>
          <p:nvPr/>
        </p:nvSpPr>
        <p:spPr>
          <a:xfrm>
            <a:off x="2096770" y="2955814"/>
            <a:ext cx="713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如果狗在 10 m，他的速度是 15 m/s，epoch 是 2 秒长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CE75326-867B-4A5A-9152-41EE602D7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45131"/>
              </p:ext>
            </p:extLst>
          </p:nvPr>
        </p:nvGraphicFramePr>
        <p:xfrm>
          <a:off x="4447811" y="3429000"/>
          <a:ext cx="3296377" cy="9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AxMath" r:id="rId5" imgW="1593360" imgH="443520" progId="Equation.AxMath">
                  <p:embed/>
                </p:oleObj>
              </mc:Choice>
              <mc:Fallback>
                <p:oleObj name="AxMath" r:id="rId5" imgW="1593360" imgH="443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7811" y="3429000"/>
                        <a:ext cx="3296377" cy="91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4527" cy="1288"/>
              <a:chOff x="-1" y="636"/>
              <a:chExt cx="1452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0358" cy="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b="1" dirty="0"/>
                  <a:t>Predictions with Gaussians 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AFE19EC-B00E-4A9D-B5EE-5AE14131B885}"/>
              </a:ext>
            </a:extLst>
          </p:cNvPr>
          <p:cNvGrpSpPr/>
          <p:nvPr/>
        </p:nvGrpSpPr>
        <p:grpSpPr>
          <a:xfrm>
            <a:off x="1764665" y="1373187"/>
            <a:ext cx="7891145" cy="461645"/>
            <a:chOff x="2896" y="2388"/>
            <a:chExt cx="12427" cy="72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2F6AA0-C911-490E-A740-E414E1B42777}"/>
                </a:ext>
              </a:extLst>
            </p:cNvPr>
            <p:cNvSpPr txBox="1"/>
            <p:nvPr/>
          </p:nvSpPr>
          <p:spPr>
            <a:xfrm>
              <a:off x="3648" y="2388"/>
              <a:ext cx="11675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牛顿运动方程根据当前速度和先前位置计算当前位置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342056C-9333-4A51-B57B-19C62A11984F}"/>
                </a:ext>
              </a:extLst>
            </p:cNvPr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BF762A7-0C62-4A31-97D5-9477C6A13ED4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D715610-2582-449B-8225-6404531B09C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CE24A8-7E0A-442C-BD16-F09A4658D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29" y="1950169"/>
          <a:ext cx="2370968" cy="89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AxMath" r:id="rId3" imgW="1179720" imgH="443520" progId="Equation.AxMath">
                  <p:embed/>
                </p:oleObj>
              </mc:Choice>
              <mc:Fallback>
                <p:oleObj name="AxMath" r:id="rId3" imgW="1179720" imgH="4435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2CE24A8-7E0A-442C-BD16-F09A4658D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8529" y="1950169"/>
                        <a:ext cx="2370968" cy="890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BBED07BD-CF4F-4BFA-A750-11C52D0AB8C0}"/>
              </a:ext>
            </a:extLst>
          </p:cNvPr>
          <p:cNvSpPr txBox="1"/>
          <p:nvPr/>
        </p:nvSpPr>
        <p:spPr>
          <a:xfrm>
            <a:off x="2096770" y="2955814"/>
            <a:ext cx="713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如果狗在 10 m，他的速度是 15 m/s，epoch 是 2 秒长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CE75326-867B-4A5A-9152-41EE602D7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7811" y="3429000"/>
          <a:ext cx="3296377" cy="9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AxMath" r:id="rId5" imgW="1593360" imgH="443520" progId="Equation.AxMath">
                  <p:embed/>
                </p:oleObj>
              </mc:Choice>
              <mc:Fallback>
                <p:oleObj name="AxMath" r:id="rId5" imgW="1593360" imgH="44352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E75326-867B-4A5A-9152-41EE602D7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7811" y="3429000"/>
                        <a:ext cx="3296377" cy="91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16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475190"/>
            <a:ext cx="714766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 dirty="0"/>
              <a:t>Updates</a:t>
            </a:r>
            <a:r>
              <a:rPr lang="en-US" altLang="zh-CN" sz="4400" b="1" i="0" dirty="0">
                <a:solidFill>
                  <a:srgbClr val="000000"/>
                </a:solidFill>
                <a:effectLst/>
                <a:latin typeface="LMRoman12-Bold-Identity-H"/>
              </a:rPr>
              <a:t> </a:t>
            </a:r>
            <a:r>
              <a:rPr lang="en-US" altLang="zh-CN" sz="5400" b="1" dirty="0"/>
              <a:t>with</a:t>
            </a:r>
            <a:r>
              <a:rPr lang="en-US" altLang="zh-CN" sz="4400" b="1" i="0" dirty="0">
                <a:solidFill>
                  <a:srgbClr val="000000"/>
                </a:solidFill>
                <a:effectLst/>
                <a:latin typeface="LMRoman12-Bold-Identity-H"/>
              </a:rPr>
              <a:t> </a:t>
            </a:r>
            <a:r>
              <a:rPr lang="en-US" altLang="zh-CN" sz="5400" b="1" dirty="0"/>
              <a:t>Gaussians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515" y="3398520"/>
            <a:ext cx="435888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 dirty="0">
                <a:sym typeface="+mn-ea"/>
              </a:rPr>
              <a:t>使用高斯更新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3392" cy="1288"/>
              <a:chOff x="-1" y="636"/>
              <a:chExt cx="1339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9223" cy="1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 dirty="0"/>
                  <a:t>Updates</a:t>
                </a:r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LMRoman12-Bold-Identity-H"/>
                  </a:rPr>
                  <a:t> </a:t>
                </a:r>
                <a:r>
                  <a:rPr lang="en-US" altLang="zh-CN" sz="4400" b="1" dirty="0"/>
                  <a:t>with</a:t>
                </a:r>
                <a:r>
                  <a:rPr lang="en-US" altLang="zh-CN" sz="3600" b="1" i="0" dirty="0">
                    <a:solidFill>
                      <a:srgbClr val="000000"/>
                    </a:solidFill>
                    <a:effectLst/>
                    <a:latin typeface="LMRoman12-Bold-Identity-H"/>
                  </a:rPr>
                  <a:t> </a:t>
                </a:r>
                <a:r>
                  <a:rPr lang="en-US" altLang="zh-CN" sz="4400" b="1" dirty="0"/>
                  <a:t>Gaussians 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AFE19EC-B00E-4A9D-B5EE-5AE14131B885}"/>
              </a:ext>
            </a:extLst>
          </p:cNvPr>
          <p:cNvGrpSpPr/>
          <p:nvPr/>
        </p:nvGrpSpPr>
        <p:grpSpPr>
          <a:xfrm>
            <a:off x="1764665" y="1373187"/>
            <a:ext cx="7891145" cy="461645"/>
            <a:chOff x="2896" y="2388"/>
            <a:chExt cx="12427" cy="72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2F6AA0-C911-490E-A740-E414E1B42777}"/>
                </a:ext>
              </a:extLst>
            </p:cNvPr>
            <p:cNvSpPr txBox="1"/>
            <p:nvPr/>
          </p:nvSpPr>
          <p:spPr>
            <a:xfrm>
              <a:off x="3648" y="2388"/>
              <a:ext cx="11675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牛顿运动方程根据当前速度和先前位置计算当前位置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342056C-9333-4A51-B57B-19C62A11984F}"/>
                </a:ext>
              </a:extLst>
            </p:cNvPr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BF762A7-0C62-4A31-97D5-9477C6A13ED4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D715610-2582-449B-8225-6404531B09C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CE24A8-7E0A-442C-BD16-F09A4658D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29" y="1950169"/>
          <a:ext cx="2370968" cy="89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AxMath" r:id="rId3" imgW="1179720" imgH="443520" progId="Equation.AxMath">
                  <p:embed/>
                </p:oleObj>
              </mc:Choice>
              <mc:Fallback>
                <p:oleObj name="AxMath" r:id="rId3" imgW="1179720" imgH="4435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2CE24A8-7E0A-442C-BD16-F09A4658D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8529" y="1950169"/>
                        <a:ext cx="2370968" cy="890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BBED07BD-CF4F-4BFA-A750-11C52D0AB8C0}"/>
              </a:ext>
            </a:extLst>
          </p:cNvPr>
          <p:cNvSpPr txBox="1"/>
          <p:nvPr/>
        </p:nvSpPr>
        <p:spPr>
          <a:xfrm>
            <a:off x="2096770" y="2955814"/>
            <a:ext cx="713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如果狗在 10 m，他的速度是 15 m/s，epoch 是 2 秒长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CE75326-867B-4A5A-9152-41EE602D7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7811" y="3429000"/>
          <a:ext cx="3296377" cy="9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AxMath" r:id="rId5" imgW="1593360" imgH="443520" progId="Equation.AxMath">
                  <p:embed/>
                </p:oleObj>
              </mc:Choice>
              <mc:Fallback>
                <p:oleObj name="AxMath" r:id="rId5" imgW="1593360" imgH="44352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E75326-867B-4A5A-9152-41EE602D7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7811" y="3429000"/>
                        <a:ext cx="3296377" cy="91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2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 action="ppaction://hlinkfile"/>
                </a:rPr>
                <a:t>https://drive.google.com/file/d/0By_SW19c1BfhSVFzNHc0SjduNzg/view?resourcekey=0-41olC9ht9xE3wQe2zHZ45A</a:t>
              </a:r>
            </a:p>
            <a:p>
              <a:pPr algn="l"/>
              <a:endParaRPr lang="zh-CN" altLang="en-US" sz="1400">
                <a:sym typeface="+mn-ea"/>
                <a:hlinkClick r:id="rId2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2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101EB9E-AC19-4A29-A4A0-BA1959F75F6A}"/>
              </a:ext>
            </a:extLst>
          </p:cNvPr>
          <p:cNvGrpSpPr/>
          <p:nvPr/>
        </p:nvGrpSpPr>
        <p:grpSpPr>
          <a:xfrm>
            <a:off x="1195387" y="1208876"/>
            <a:ext cx="5951855" cy="461645"/>
            <a:chOff x="2501" y="7053"/>
            <a:chExt cx="9373" cy="727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4D8A9A9-A367-41D0-99D8-FF16065DB132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5C3E9A3-09D4-4D28-A979-E0DD1D11EF87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DFC367BD-799E-4725-BB40-A4A49F1208D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DC95EBA-68F9-480C-99F7-C5C32DC137EA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Problem Description 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EF71AC9-4642-4183-88C7-1F575EC1C5F4}"/>
              </a:ext>
            </a:extLst>
          </p:cNvPr>
          <p:cNvGrpSpPr/>
          <p:nvPr/>
        </p:nvGrpSpPr>
        <p:grpSpPr>
          <a:xfrm>
            <a:off x="1195387" y="1780049"/>
            <a:ext cx="5951855" cy="461645"/>
            <a:chOff x="2501" y="7053"/>
            <a:chExt cx="9373" cy="727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551CD019-7C7C-4496-BB4D-3824C87D73FC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DACF294E-9B14-489A-BA96-29069B1A352C}"/>
                  </a:ext>
                </a:extLst>
              </p:cNvPr>
              <p:cNvSpPr/>
              <p:nvPr/>
            </p:nvSpPr>
            <p:spPr>
              <a:xfrm>
                <a:off x="3202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A20011E-8718-4E34-B24E-398B5CD78C8B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FAD7170-AD6D-45AD-8929-20394A759DAD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Beliefs as Gaussian 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E440D20A-FB70-42DD-9F14-013ABFA3CD8C}"/>
              </a:ext>
            </a:extLst>
          </p:cNvPr>
          <p:cNvGrpSpPr/>
          <p:nvPr/>
        </p:nvGrpSpPr>
        <p:grpSpPr>
          <a:xfrm>
            <a:off x="1195387" y="2349634"/>
            <a:ext cx="5951855" cy="461645"/>
            <a:chOff x="2501" y="7053"/>
            <a:chExt cx="9373" cy="727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F02EE2C-781B-455E-B0C7-B20E263C62F6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B176DF0A-5FCB-4ADA-A8B8-1BD1E2F1DD81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7E8320CC-5191-434F-B942-854E6A6AC034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DD96A68-3846-4FC2-871C-7BDB688759CF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Tracking with Gaussian Probabilities 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E796DCD-D780-4925-A766-9659815DB5A1}"/>
              </a:ext>
            </a:extLst>
          </p:cNvPr>
          <p:cNvGrpSpPr/>
          <p:nvPr/>
        </p:nvGrpSpPr>
        <p:grpSpPr>
          <a:xfrm>
            <a:off x="1195387" y="2919219"/>
            <a:ext cx="5951855" cy="461645"/>
            <a:chOff x="2501" y="7053"/>
            <a:chExt cx="9373" cy="727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2970104-C002-46F5-BD73-8B7CA20179FB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C116963B-58E3-4E56-94DA-E371F172D728}"/>
                  </a:ext>
                </a:extLst>
              </p:cNvPr>
              <p:cNvSpPr/>
              <p:nvPr/>
            </p:nvSpPr>
            <p:spPr>
              <a:xfrm>
                <a:off x="3202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0608C5A5-3829-4243-94AD-3627A3E1E2B1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07BD752-6D0A-4058-9905-76D40A176E65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Predictions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with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Gaussians 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2BA358A-0071-45AE-A30E-A324D1BEE9D9}"/>
              </a:ext>
            </a:extLst>
          </p:cNvPr>
          <p:cNvGrpSpPr/>
          <p:nvPr/>
        </p:nvGrpSpPr>
        <p:grpSpPr>
          <a:xfrm>
            <a:off x="1195387" y="3488804"/>
            <a:ext cx="5951855" cy="461645"/>
            <a:chOff x="2501" y="7053"/>
            <a:chExt cx="9373" cy="727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D8E3DF7-F815-4B57-BA44-F78A241C521B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A8B5112A-1385-4F9D-8718-1699A58A490E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DAFECF41-6805-4307-8E4A-75344C180807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53D6DE0-761E-4832-9D20-286B7ADC7309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Updates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with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Gaussians</a:t>
              </a:r>
              <a:r>
                <a:rPr lang="en-US" altLang="zh-CN" dirty="0"/>
                <a:t> </a:t>
              </a:r>
              <a:endParaRPr lang="en-US" altLang="zh-CN" sz="2400" dirty="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CDF449C6-F0D2-4532-AE6B-AEFA9726F0AB}"/>
              </a:ext>
            </a:extLst>
          </p:cNvPr>
          <p:cNvGrpSpPr/>
          <p:nvPr/>
        </p:nvGrpSpPr>
        <p:grpSpPr>
          <a:xfrm>
            <a:off x="1195387" y="4058389"/>
            <a:ext cx="5951855" cy="461645"/>
            <a:chOff x="2501" y="7053"/>
            <a:chExt cx="9373" cy="72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52FD1717-9061-4533-AB58-858046961E5B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2FF2CAA-34AD-4B3F-8FA3-E34B456E3F6C}"/>
                  </a:ext>
                </a:extLst>
              </p:cNvPr>
              <p:cNvSpPr/>
              <p:nvPr/>
            </p:nvSpPr>
            <p:spPr>
              <a:xfrm>
                <a:off x="3202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9710BF73-A440-424C-B633-24A2D608FEA7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7D17DD8-E580-426D-928F-CD261A7DE29F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First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Kalman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Filter </a:t>
              </a: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ABB76AD-EBBF-45F9-9919-3DDD1FE97AAF}"/>
              </a:ext>
            </a:extLst>
          </p:cNvPr>
          <p:cNvGrpSpPr/>
          <p:nvPr/>
        </p:nvGrpSpPr>
        <p:grpSpPr>
          <a:xfrm>
            <a:off x="1195387" y="4627974"/>
            <a:ext cx="5951855" cy="461645"/>
            <a:chOff x="2501" y="7053"/>
            <a:chExt cx="9373" cy="727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303DFA4F-D986-4CB1-B0EC-846818C99758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FD97005D-42AD-46DD-B24D-62E1194EBC6F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7F4327DF-34A2-4826-8053-DB05228EA994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44CFA19-262D-4ABC-80A7-A67C88CB7E99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Code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Walkthrough</a:t>
              </a:r>
              <a:r>
                <a:rPr lang="en-US" altLang="zh-CN" dirty="0"/>
                <a:t> </a:t>
              </a:r>
              <a:endParaRPr lang="en-US" altLang="zh-CN" sz="2400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CE031A2-0E8F-459E-BEC9-E08C6F01CDAB}"/>
              </a:ext>
            </a:extLst>
          </p:cNvPr>
          <p:cNvGrpSpPr/>
          <p:nvPr/>
        </p:nvGrpSpPr>
        <p:grpSpPr>
          <a:xfrm>
            <a:off x="1195387" y="5197559"/>
            <a:ext cx="5951855" cy="461645"/>
            <a:chOff x="2501" y="7053"/>
            <a:chExt cx="9373" cy="727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35BB22D3-C599-42F4-A67B-1626D4E3E734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5CC1E22D-23F7-4B22-A014-8C9A2A993795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24BBE383-7AA6-4675-A2AC-20EC8374CD45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7450587-5253-4648-8184-A5EC69C56DFF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Kalman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Gain</a:t>
              </a:r>
              <a:r>
                <a:rPr lang="en-US" altLang="zh-CN" dirty="0"/>
                <a:t> </a:t>
              </a:r>
              <a:endParaRPr lang="en-US" altLang="zh-CN" sz="2400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5CFBB22-477C-4A4F-B676-AD2F7EE02320}"/>
              </a:ext>
            </a:extLst>
          </p:cNvPr>
          <p:cNvGrpSpPr/>
          <p:nvPr/>
        </p:nvGrpSpPr>
        <p:grpSpPr>
          <a:xfrm>
            <a:off x="1195387" y="5767144"/>
            <a:ext cx="5951855" cy="461645"/>
            <a:chOff x="2501" y="7053"/>
            <a:chExt cx="9373" cy="727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C3FD99B-7163-4F78-BC97-489CCBDEF101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C6B2732C-65DF-4C5C-AC9B-880E0C5073EF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F95FD1A5-AD3D-4F95-A43F-802B40C083C9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CCC9F91-D8A0-4084-8213-34F648511233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Full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Description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of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the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Algorithm</a:t>
              </a:r>
              <a:r>
                <a:rPr lang="en-US" altLang="zh-CN" dirty="0"/>
                <a:t> </a:t>
              </a:r>
              <a:endParaRPr lang="en-US" altLang="zh-CN" sz="2400" dirty="0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B159A2B-347E-4D5C-BA9E-64C13C1A4A73}"/>
              </a:ext>
            </a:extLst>
          </p:cNvPr>
          <p:cNvGrpSpPr/>
          <p:nvPr/>
        </p:nvGrpSpPr>
        <p:grpSpPr>
          <a:xfrm>
            <a:off x="1195387" y="6336729"/>
            <a:ext cx="6403975" cy="461645"/>
            <a:chOff x="2501" y="7053"/>
            <a:chExt cx="10085" cy="727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9998E8B7-2772-4865-98B2-B0E00DECA288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18E2CE6C-FC75-449E-AE84-F02515BB3D87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4649B014-9145-4F3F-B05E-4E46469A7F10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86B2619A-303A-4D3D-B05B-6C003F2906E5}"/>
                </a:ext>
              </a:extLst>
            </p:cNvPr>
            <p:cNvSpPr txBox="1"/>
            <p:nvPr/>
          </p:nvSpPr>
          <p:spPr>
            <a:xfrm>
              <a:off x="3237" y="7053"/>
              <a:ext cx="934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Comparison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with g-h and discrete Bayes Filters </a:t>
              </a: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76108E2-4AB3-4891-A7EF-23B98A979D53}"/>
              </a:ext>
            </a:extLst>
          </p:cNvPr>
          <p:cNvGrpSpPr/>
          <p:nvPr/>
        </p:nvGrpSpPr>
        <p:grpSpPr>
          <a:xfrm>
            <a:off x="6242684" y="1208876"/>
            <a:ext cx="5934710" cy="461645"/>
            <a:chOff x="2501" y="6993"/>
            <a:chExt cx="9346" cy="727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6DA27ECA-68D6-495F-BCA9-B30AB933883D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A2A875FA-12AC-44C0-B130-C4FF0207ABDA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25A201C-9CB2-4111-A5AC-D64FFA35269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49B49BE-D89D-4BC6-829C-4A775E66B9B2}"/>
                </a:ext>
              </a:extLst>
            </p:cNvPr>
            <p:cNvSpPr txBox="1"/>
            <p:nvPr/>
          </p:nvSpPr>
          <p:spPr>
            <a:xfrm>
              <a:off x="3210" y="699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Introduction to Designing a Filter</a:t>
              </a:r>
              <a:r>
                <a:rPr lang="en-US" altLang="zh-CN" dirty="0"/>
                <a:t> </a:t>
              </a:r>
              <a:endParaRPr lang="en-US" altLang="zh-CN" sz="2400" dirty="0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C7659E41-1062-4289-938B-EF44BB4D84C3}"/>
              </a:ext>
            </a:extLst>
          </p:cNvPr>
          <p:cNvGrpSpPr/>
          <p:nvPr/>
        </p:nvGrpSpPr>
        <p:grpSpPr>
          <a:xfrm>
            <a:off x="6242684" y="1786359"/>
            <a:ext cx="5951855" cy="461645"/>
            <a:chOff x="2501" y="7053"/>
            <a:chExt cx="9373" cy="727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6D35E680-0FC3-46A7-ABA4-4779923805EE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E621DAA1-6DD6-4C93-AACE-B6DD5087F72F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5F373A99-C6AF-41F6-AA56-DB1FCE0DC033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D66EE00-45EF-443A-89A9-0ACF803A0AC1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Example: Extreme Amounts of Noise </a:t>
              </a: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28E2B0D-CC14-4375-9B08-8DE12DB28C3A}"/>
              </a:ext>
            </a:extLst>
          </p:cNvPr>
          <p:cNvGrpSpPr/>
          <p:nvPr/>
        </p:nvGrpSpPr>
        <p:grpSpPr>
          <a:xfrm>
            <a:off x="6242684" y="2363842"/>
            <a:ext cx="5951855" cy="461645"/>
            <a:chOff x="2501" y="7053"/>
            <a:chExt cx="9373" cy="727"/>
          </a:xfrm>
        </p:grpSpPr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DDC45065-17E8-422A-B3C5-60D84131429D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038E0DA-1748-459A-839E-72ED390A09AD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803C769A-8853-4DD9-BE25-76B6AAF7717D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A10C2BBE-F350-4047-A870-E3F47FFB11D9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Example: Incorrect Process Variance </a:t>
              </a: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5EF238A7-0892-485A-8702-56D2031F7469}"/>
              </a:ext>
            </a:extLst>
          </p:cNvPr>
          <p:cNvGrpSpPr/>
          <p:nvPr/>
        </p:nvGrpSpPr>
        <p:grpSpPr>
          <a:xfrm>
            <a:off x="6242684" y="2941325"/>
            <a:ext cx="5951855" cy="461645"/>
            <a:chOff x="2501" y="7053"/>
            <a:chExt cx="9373" cy="727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000ACAF-A2AA-484E-A6BE-5F0615B0FA70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C70B4D2-5D81-4C08-86B8-50EBCCFAF312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85503055-82ED-4C80-A052-30E5B6162227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C2DD388-7578-4FE6-9E47-0F0059E94FDA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Example: Bad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Initial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Estimate</a:t>
              </a:r>
              <a:r>
                <a:rPr lang="en-US" altLang="zh-CN" dirty="0"/>
                <a:t> </a:t>
              </a:r>
              <a:endParaRPr lang="en-US" altLang="zh-CN" sz="2400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29937743-1D78-45F8-BC02-C2FCE606124D}"/>
              </a:ext>
            </a:extLst>
          </p:cNvPr>
          <p:cNvGrpSpPr/>
          <p:nvPr/>
        </p:nvGrpSpPr>
        <p:grpSpPr>
          <a:xfrm>
            <a:off x="6242684" y="3518808"/>
            <a:ext cx="6403975" cy="461645"/>
            <a:chOff x="2501" y="7053"/>
            <a:chExt cx="10085" cy="727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B196AB70-936A-4054-8DF8-DC6A8F214F4B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4117810D-C7E7-480B-B377-786B5E8F7D9B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8EF8CB9A-23A4-4B2B-9459-9F0982338536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39F12F3-80D2-4D0C-B078-E545143C6182}"/>
                </a:ext>
              </a:extLst>
            </p:cNvPr>
            <p:cNvSpPr txBox="1"/>
            <p:nvPr/>
          </p:nvSpPr>
          <p:spPr>
            <a:xfrm>
              <a:off x="3237" y="7053"/>
              <a:ext cx="934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 dirty="0"/>
                <a:t>Example</a:t>
              </a:r>
              <a:r>
                <a:rPr lang="en-US" altLang="zh-CN" sz="16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: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Large</a:t>
              </a:r>
              <a:r>
                <a:rPr lang="en-US" altLang="zh-CN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Noise and Bad Initial Estimate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138D45B3-6EC8-451B-AB4E-D4D83989F005}"/>
              </a:ext>
            </a:extLst>
          </p:cNvPr>
          <p:cNvGrpSpPr/>
          <p:nvPr/>
        </p:nvGrpSpPr>
        <p:grpSpPr>
          <a:xfrm>
            <a:off x="6273165" y="4034695"/>
            <a:ext cx="5951855" cy="461645"/>
            <a:chOff x="2501" y="7053"/>
            <a:chExt cx="9373" cy="727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F9454C83-896D-42CA-AB88-0154EB5C0936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EAD6B99F-FE8D-487A-9137-9BC8AB133530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B25FD888-80C5-4FB3-BAC1-160A462863F0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DE4BAF84-254E-4FAA-A872-11B46FC9F930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Exercise: Interactive Plots </a:t>
              </a: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DCFA02A6-0F10-44D4-81FE-F0F7A8673B14}"/>
              </a:ext>
            </a:extLst>
          </p:cNvPr>
          <p:cNvGrpSpPr/>
          <p:nvPr/>
        </p:nvGrpSpPr>
        <p:grpSpPr>
          <a:xfrm>
            <a:off x="6242684" y="4612179"/>
            <a:ext cx="5951855" cy="461645"/>
            <a:chOff x="2501" y="7053"/>
            <a:chExt cx="9373" cy="727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7B9A5B87-4376-40B3-9886-ECD6E1CC28CC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2FBBC158-C474-4F40-9238-47EC87CEB2FD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BEE1F161-EE91-48D1-8226-F2EB06F571E0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7E5E2C6-CF56-4725-8064-622FCB54A063}"/>
                </a:ext>
              </a:extLst>
            </p:cNvPr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Exercise - Nonlinear Systems 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DDC43F5E-4A8D-4A81-853E-3E5614CABEBD}"/>
              </a:ext>
            </a:extLst>
          </p:cNvPr>
          <p:cNvGrpSpPr/>
          <p:nvPr/>
        </p:nvGrpSpPr>
        <p:grpSpPr>
          <a:xfrm>
            <a:off x="6242684" y="5189662"/>
            <a:ext cx="5951855" cy="461645"/>
            <a:chOff x="2501" y="7004"/>
            <a:chExt cx="9373" cy="727"/>
          </a:xfrm>
        </p:grpSpPr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27BE3901-9004-4402-AE0E-254369848A6C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46C3109D-84E3-4190-9B3A-E6131054CCA7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06771C8F-D323-4621-AF2F-962159C6BDC4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D2BE6DE6-298E-4B0E-812C-8E032846A020}"/>
                </a:ext>
              </a:extLst>
            </p:cNvPr>
            <p:cNvSpPr txBox="1"/>
            <p:nvPr/>
          </p:nvSpPr>
          <p:spPr>
            <a:xfrm>
              <a:off x="3168" y="7004"/>
              <a:ext cx="8706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Fixed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Gain</a:t>
              </a:r>
              <a:r>
                <a:rPr lang="en-US" altLang="zh-CN" sz="1800" b="1" i="0" dirty="0">
                  <a:solidFill>
                    <a:srgbClr val="000000"/>
                  </a:solidFill>
                  <a:effectLst/>
                  <a:latin typeface="LMRoman12-Bold-Identity-H"/>
                </a:rPr>
                <a:t> </a:t>
              </a:r>
              <a:r>
                <a:rPr lang="en-US" altLang="zh-CN" sz="2400" dirty="0"/>
                <a:t>Filters </a:t>
              </a:r>
            </a:p>
          </p:txBody>
        </p: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9E493D96-7AA9-4AD9-BAC5-FAEE6549C6D9}"/>
              </a:ext>
            </a:extLst>
          </p:cNvPr>
          <p:cNvGrpSpPr/>
          <p:nvPr/>
        </p:nvGrpSpPr>
        <p:grpSpPr>
          <a:xfrm>
            <a:off x="6242684" y="5767144"/>
            <a:ext cx="5950585" cy="461645"/>
            <a:chOff x="2501" y="7132"/>
            <a:chExt cx="9371" cy="727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06A2346A-6315-4782-9416-3776C0A9765A}"/>
                </a:ext>
              </a:extLst>
            </p:cNvPr>
            <p:cNvGrpSpPr/>
            <p:nvPr/>
          </p:nvGrpSpPr>
          <p:grpSpPr>
            <a:xfrm>
              <a:off x="2501" y="7159"/>
              <a:ext cx="523" cy="511"/>
              <a:chOff x="3085" y="2274"/>
              <a:chExt cx="523" cy="511"/>
            </a:xfrm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EE1A327D-C3F4-49D9-B7CD-ACFD9ACD3A44}"/>
                  </a:ext>
                </a:extLst>
              </p:cNvPr>
              <p:cNvSpPr/>
              <p:nvPr/>
            </p:nvSpPr>
            <p:spPr>
              <a:xfrm>
                <a:off x="3207" y="2386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62B64761-86F2-4FE6-B829-9EC50DE0390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EA9854DC-ABEF-462D-9C51-43FA89ACB22E}"/>
                </a:ext>
              </a:extLst>
            </p:cNvPr>
            <p:cNvSpPr txBox="1"/>
            <p:nvPr/>
          </p:nvSpPr>
          <p:spPr>
            <a:xfrm>
              <a:off x="3235" y="7132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err="1"/>
                <a:t>FilterPy’s</a:t>
              </a:r>
              <a:r>
                <a:rPr lang="en-US" altLang="zh-CN" sz="2400" dirty="0"/>
                <a:t> Implementation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2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3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17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18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19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20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21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23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96747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endParaRPr lang="en-US" altLang="zh-CN" sz="5400" dirty="0"/>
          </a:p>
          <a:p>
            <a:pPr algn="l"/>
            <a:r>
              <a:rPr lang="en-US" altLang="zh-CN" sz="5400" b="1" dirty="0"/>
              <a:t>Problem Description </a:t>
            </a:r>
          </a:p>
          <a:p>
            <a:pPr algn="l"/>
            <a:endParaRPr lang="en-US" altLang="zh-CN" sz="5400" dirty="0"/>
          </a:p>
          <a:p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问题描述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25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</a:rPr>
                  <a:t>26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Problem Description 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一维追踪的例子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8BB8C4A-83E3-4E74-BD99-CD2C53A3A202}"/>
              </a:ext>
            </a:extLst>
          </p:cNvPr>
          <p:cNvGrpSpPr/>
          <p:nvPr/>
        </p:nvGrpSpPr>
        <p:grpSpPr>
          <a:xfrm>
            <a:off x="1997075" y="2129472"/>
            <a:ext cx="8063865" cy="369570"/>
            <a:chOff x="3145" y="3289"/>
            <a:chExt cx="12699" cy="58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3421D5A-7A4F-44A6-9809-C3C9E363AAA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跟踪长走廊上一条狗移动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13956A4-9FF8-4387-96D5-6C5615CDAC28}"/>
                </a:ext>
              </a:extLst>
            </p:cNvPr>
            <p:cNvSpPr/>
            <p:nvPr/>
          </p:nvSpPr>
          <p:spPr>
            <a:xfrm>
              <a:off x="3145" y="3390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5D7E69A-DA97-43B1-B4B2-C337D9A8CC55}"/>
              </a:ext>
            </a:extLst>
          </p:cNvPr>
          <p:cNvGrpSpPr/>
          <p:nvPr/>
        </p:nvGrpSpPr>
        <p:grpSpPr>
          <a:xfrm>
            <a:off x="1997075" y="2535555"/>
            <a:ext cx="8063865" cy="369570"/>
            <a:chOff x="3145" y="3289"/>
            <a:chExt cx="12699" cy="58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D90DE39-DCD8-4893-8B98-80F74A834B94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狗的身上传感器，可以提供狗的相当准确的位置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9AA253C-53F8-4E7F-B646-42354E9D1284}"/>
                </a:ext>
              </a:extLst>
            </p:cNvPr>
            <p:cNvSpPr/>
            <p:nvPr/>
          </p:nvSpPr>
          <p:spPr>
            <a:xfrm>
              <a:off x="3145" y="3390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161E781-4ED4-43EE-9DE1-58ED3994D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04119"/>
              </p:ext>
            </p:extLst>
          </p:nvPr>
        </p:nvGraphicFramePr>
        <p:xfrm>
          <a:off x="2519045" y="3560266"/>
          <a:ext cx="7617188" cy="294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AxGlyph" r:id="rId3" imgW="627840" imgH="243360" progId="AxGlyph.Document">
                  <p:embed/>
                </p:oleObj>
              </mc:Choice>
              <mc:Fallback>
                <p:oleObj name="AxGlyph" r:id="rId3" imgW="627840" imgH="24336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9045" y="3560266"/>
                        <a:ext cx="7617188" cy="2949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>
            <a:extLst>
              <a:ext uri="{FF2B5EF4-FFF2-40B4-BE49-F238E27FC236}">
                <a16:creationId xmlns:a16="http://schemas.microsoft.com/office/drawing/2014/main" id="{5CC71185-EAE7-434D-B92A-22BAF2160F8C}"/>
              </a:ext>
            </a:extLst>
          </p:cNvPr>
          <p:cNvGrpSpPr/>
          <p:nvPr/>
        </p:nvGrpSpPr>
        <p:grpSpPr>
          <a:xfrm>
            <a:off x="1997075" y="2928165"/>
            <a:ext cx="8063865" cy="369570"/>
            <a:chOff x="3145" y="3289"/>
            <a:chExt cx="12699" cy="58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70ADBDF-4C7A-49DB-93FE-5A449577CA0A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传感器有误差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FE010F3-5C5C-4B5A-AEB9-CE8ED1F0E177}"/>
                </a:ext>
              </a:extLst>
            </p:cNvPr>
            <p:cNvSpPr/>
            <p:nvPr/>
          </p:nvSpPr>
          <p:spPr>
            <a:xfrm>
              <a:off x="3145" y="3390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967470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endParaRPr lang="en-US" altLang="zh-CN" sz="5400" dirty="0"/>
          </a:p>
          <a:p>
            <a:r>
              <a:rPr lang="en-US" altLang="zh-CN" sz="5400" b="1" dirty="0"/>
              <a:t>Beliefs as Gaussian </a:t>
            </a:r>
          </a:p>
          <a:p>
            <a:pPr algn="l"/>
            <a:r>
              <a:rPr lang="en-US" altLang="zh-CN" sz="5400" b="1" dirty="0"/>
              <a:t> </a:t>
            </a:r>
          </a:p>
          <a:p>
            <a:pPr algn="l"/>
            <a:endParaRPr lang="en-US" altLang="zh-CN" sz="5400" dirty="0"/>
          </a:p>
          <a:p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高斯密度函数为置信度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1369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Beliefs as Gaussian </a:t>
                </a:r>
              </a:p>
            </p:txBody>
          </p:sp>
        </p:grpSp>
      </p:grp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C260580-043C-4C02-A858-6AA986059A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290863"/>
              </p:ext>
            </p:extLst>
          </p:nvPr>
        </p:nvGraphicFramePr>
        <p:xfrm>
          <a:off x="1386941" y="3141911"/>
          <a:ext cx="9418117" cy="304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AxGlyph" r:id="rId3" imgW="833400" imgH="269640" progId="AxGlyph.Document">
                  <p:embed/>
                </p:oleObj>
              </mc:Choice>
              <mc:Fallback>
                <p:oleObj name="AxGlyph" r:id="rId3" imgW="833400" imgH="269640" progId="AxGlyph.Document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61E781-4ED4-43EE-9DE1-58ED3994D6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6941" y="3141911"/>
                        <a:ext cx="9418117" cy="3046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CBB797BC-91C8-4136-B172-8EB08B517142}"/>
              </a:ext>
            </a:extLst>
          </p:cNvPr>
          <p:cNvGrpSpPr/>
          <p:nvPr/>
        </p:nvGrpSpPr>
        <p:grpSpPr>
          <a:xfrm>
            <a:off x="1960973" y="2033519"/>
            <a:ext cx="8063865" cy="369570"/>
            <a:chOff x="3145" y="3289"/>
            <a:chExt cx="12699" cy="58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D931EF2-06F1-4467-98D6-9282485D965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Helvetica Neue"/>
                </a:rPr>
                <a:t>图描述了狗位置的不确定性，它代表了一种相当不准确的概率</a:t>
              </a:r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3851C3D-437B-4336-BC37-D648CF96CE9C}"/>
                </a:ext>
              </a:extLst>
            </p:cNvPr>
            <p:cNvSpPr/>
            <p:nvPr/>
          </p:nvSpPr>
          <p:spPr>
            <a:xfrm>
              <a:off x="3145" y="3390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05CE7F4-83E0-472A-9675-AC01D367B3F2}"/>
              </a:ext>
            </a:extLst>
          </p:cNvPr>
          <p:cNvGrpSpPr/>
          <p:nvPr/>
        </p:nvGrpSpPr>
        <p:grpSpPr>
          <a:xfrm>
            <a:off x="1764665" y="1373187"/>
            <a:ext cx="6790690" cy="461645"/>
            <a:chOff x="2896" y="2388"/>
            <a:chExt cx="10694" cy="727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C3C3DFA-D5E4-4B1F-9C9C-3708E7636D55}"/>
                </a:ext>
              </a:extLst>
            </p:cNvPr>
            <p:cNvSpPr txBox="1"/>
            <p:nvPr/>
          </p:nvSpPr>
          <p:spPr>
            <a:xfrm>
              <a:off x="3648" y="2388"/>
              <a:ext cx="9942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b="0" i="0" dirty="0">
                  <a:solidFill>
                    <a:srgbClr val="000000"/>
                  </a:solidFill>
                  <a:effectLst/>
                  <a:latin typeface="Helvetica Neue"/>
                </a:rPr>
                <a:t>高斯表达某时刻狗的位置的置信度</a:t>
              </a:r>
              <a:endParaRPr lang="zh-CN" altLang="en-US" sz="2400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BBC1EE0-D82F-4287-B337-9A62312F2585}"/>
                </a:ext>
              </a:extLst>
            </p:cNvPr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940FFF2-92C9-4D9C-B58C-3F55A0CB6ED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445F6B2-20F1-46F4-834F-8E69C7908F7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BE997428-A89E-450B-8AD0-C7500C56626A}"/>
              </a:ext>
            </a:extLst>
          </p:cNvPr>
          <p:cNvSpPr txBox="1"/>
          <p:nvPr/>
        </p:nvSpPr>
        <p:spPr>
          <a:xfrm>
            <a:off x="2519045" y="2431029"/>
            <a:ext cx="8329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虽然我们认为狗最有可能在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10 m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处，但从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9 m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到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11 m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左右的任何位置也很有可能。</a:t>
            </a:r>
            <a:endParaRPr lang="zh-CN" altLang="en-US" dirty="0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204480D9-9488-4C52-93EF-6190679F8FFE}"/>
              </a:ext>
            </a:extLst>
          </p:cNvPr>
          <p:cNvSpPr/>
          <p:nvPr/>
        </p:nvSpPr>
        <p:spPr>
          <a:xfrm>
            <a:off x="2314575" y="2458234"/>
            <a:ext cx="224790" cy="222250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31D4BD5-D6B7-48AD-A931-DD05F87C18A2}"/>
              </a:ext>
            </a:extLst>
          </p:cNvPr>
          <p:cNvSpPr txBox="1"/>
          <p:nvPr/>
        </p:nvSpPr>
        <p:spPr>
          <a:xfrm>
            <a:off x="2519045" y="2780702"/>
            <a:ext cx="6804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假设狗静止不动，我们再次查询传感器。 这次它返回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10.2 m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。 我们可以使用这些额外的信息来改进我们的估计吗？</a:t>
            </a:r>
            <a:endParaRPr lang="zh-CN" altLang="en-US" sz="1400" dirty="0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C4FC8465-A5B6-410C-B213-853782AEFA06}"/>
              </a:ext>
            </a:extLst>
          </p:cNvPr>
          <p:cNvSpPr/>
          <p:nvPr/>
        </p:nvSpPr>
        <p:spPr>
          <a:xfrm>
            <a:off x="2314575" y="2781418"/>
            <a:ext cx="224790" cy="222250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Beliefs as Gaussian </a:t>
                </a: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BB797BC-91C8-4136-B172-8EB08B517142}"/>
              </a:ext>
            </a:extLst>
          </p:cNvPr>
          <p:cNvGrpSpPr/>
          <p:nvPr/>
        </p:nvGrpSpPr>
        <p:grpSpPr>
          <a:xfrm>
            <a:off x="2064067" y="5484813"/>
            <a:ext cx="8063865" cy="369570"/>
            <a:chOff x="3145" y="3289"/>
            <a:chExt cx="12699" cy="58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D931EF2-06F1-4467-98D6-9282485D9659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Helvetica Neue"/>
                </a:rPr>
                <a:t>传感器数据读肯定如上图所示</a:t>
              </a:r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3851C3D-437B-4336-BC37-D648CF96CE9C}"/>
                </a:ext>
              </a:extLst>
            </p:cNvPr>
            <p:cNvSpPr/>
            <p:nvPr/>
          </p:nvSpPr>
          <p:spPr>
            <a:xfrm>
              <a:off x="3145" y="3390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05CE7F4-83E0-472A-9675-AC01D367B3F2}"/>
              </a:ext>
            </a:extLst>
          </p:cNvPr>
          <p:cNvGrpSpPr/>
          <p:nvPr/>
        </p:nvGrpSpPr>
        <p:grpSpPr>
          <a:xfrm>
            <a:off x="1764665" y="1373187"/>
            <a:ext cx="6790690" cy="461645"/>
            <a:chOff x="2896" y="2388"/>
            <a:chExt cx="10694" cy="727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C3C3DFA-D5E4-4B1F-9C9C-3708E7636D55}"/>
                </a:ext>
              </a:extLst>
            </p:cNvPr>
            <p:cNvSpPr txBox="1"/>
            <p:nvPr/>
          </p:nvSpPr>
          <p:spPr>
            <a:xfrm>
              <a:off x="3648" y="2388"/>
              <a:ext cx="9942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传感器噪声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BBC1EE0-D82F-4287-B337-9A62312F2585}"/>
                </a:ext>
              </a:extLst>
            </p:cNvPr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940FFF2-92C9-4D9C-B58C-3F55A0CB6ED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445F6B2-20F1-46F4-834F-8E69C7908F7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1BBC8C-0D89-4856-9F65-0C94DC04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5" y="1802493"/>
            <a:ext cx="7361905" cy="344761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8AD56C0-6F73-48C3-A71C-D1514BC64004}"/>
              </a:ext>
            </a:extLst>
          </p:cNvPr>
          <p:cNvSpPr txBox="1"/>
          <p:nvPr/>
        </p:nvSpPr>
        <p:spPr>
          <a:xfrm>
            <a:off x="3040856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54B7E-A8E1-426D-934E-7798564543E0}"/>
              </a:ext>
            </a:extLst>
          </p:cNvPr>
          <p:cNvGrpSpPr/>
          <p:nvPr/>
        </p:nvGrpSpPr>
        <p:grpSpPr>
          <a:xfrm>
            <a:off x="2064067" y="5854383"/>
            <a:ext cx="8063865" cy="369570"/>
            <a:chOff x="3145" y="3289"/>
            <a:chExt cx="12699" cy="58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112B0FF-6AE2-4F33-A3B0-58D1F0BF9814}"/>
                </a:ext>
              </a:extLst>
            </p:cNvPr>
            <p:cNvSpPr txBox="1"/>
            <p:nvPr/>
          </p:nvSpPr>
          <p:spPr>
            <a:xfrm>
              <a:off x="3606" y="3289"/>
              <a:ext cx="1223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Helvetica Neue"/>
                </a:rPr>
                <a:t>读数的计算平均值几乎正好是 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Helvetica Neue"/>
                </a:rPr>
                <a:t>10m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Helvetica Neue"/>
                </a:rPr>
                <a:t>（大数定律）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53E1B7-5B06-4106-9903-26191F473441}"/>
                </a:ext>
              </a:extLst>
            </p:cNvPr>
            <p:cNvSpPr/>
            <p:nvPr/>
          </p:nvSpPr>
          <p:spPr>
            <a:xfrm>
              <a:off x="3145" y="3390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01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24100" y="1734810"/>
            <a:ext cx="8110169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i="0" dirty="0">
                <a:solidFill>
                  <a:srgbClr val="000000"/>
                </a:solidFill>
                <a:effectLst/>
                <a:latin typeface="Helvetica Neue"/>
              </a:rPr>
              <a:t>Tracking with Gaussian </a:t>
            </a:r>
          </a:p>
          <a:p>
            <a:r>
              <a:rPr lang="en-US" altLang="zh-CN" sz="5400" b="1" i="0" dirty="0">
                <a:solidFill>
                  <a:srgbClr val="000000"/>
                </a:solidFill>
                <a:effectLst/>
                <a:latin typeface="Helvetica Neue"/>
              </a:rPr>
              <a:t>Probabilities</a:t>
            </a:r>
          </a:p>
          <a:p>
            <a:pPr algn="l"/>
            <a:endParaRPr lang="zh-CN" altLang="en-US" sz="5400" b="1" dirty="0">
              <a:sym typeface="+mn-ea"/>
            </a:endParaRPr>
          </a:p>
          <a:p>
            <a:endParaRPr lang="zh-CN" altLang="en-US" sz="5400" b="1" dirty="0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5750292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 dirty="0">
                <a:sym typeface="+mn-ea"/>
              </a:rPr>
              <a:t>使用高斯概率追踪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446530"/>
            <a:chOff x="-1" y="636"/>
            <a:chExt cx="19175" cy="227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886" cy="2278"/>
              <a:chOff x="-1" y="636"/>
              <a:chExt cx="17886" cy="227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982" y="636"/>
                <a:ext cx="13903" cy="2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/>
                  <a:t>Tracking with Gaussian Probabilities</a:t>
                </a:r>
              </a:p>
              <a:p>
                <a:endParaRPr lang="en-US" altLang="zh-CN" sz="4400" b="1" dirty="0"/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FCB9526-34AB-4D81-82ED-08BAB019D557}"/>
              </a:ext>
            </a:extLst>
          </p:cNvPr>
          <p:cNvGrpSpPr/>
          <p:nvPr/>
        </p:nvGrpSpPr>
        <p:grpSpPr>
          <a:xfrm>
            <a:off x="1764665" y="1373187"/>
            <a:ext cx="6790690" cy="461645"/>
            <a:chOff x="2896" y="2388"/>
            <a:chExt cx="10694" cy="727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3CB8264-40B4-493F-945F-BD03A30728F3}"/>
                </a:ext>
              </a:extLst>
            </p:cNvPr>
            <p:cNvSpPr txBox="1"/>
            <p:nvPr/>
          </p:nvSpPr>
          <p:spPr>
            <a:xfrm>
              <a:off x="3648" y="2388"/>
              <a:ext cx="9942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离散贝叶斯滤波器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3EA43652-6CD4-487A-BF4F-98DD836616BA}"/>
                </a:ext>
              </a:extLst>
            </p:cNvPr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3D7241CE-E0A0-49A5-A923-0848C29C6817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9A53937-62DF-4265-9344-56EAB4F257A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6ECC0AA-5AA0-4522-84D0-DF334E6B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74" y="1850390"/>
            <a:ext cx="5852386" cy="2685841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AA97DDD-5E72-49BA-992C-16E13AD2C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331890"/>
              </p:ext>
            </p:extLst>
          </p:nvPr>
        </p:nvGraphicFramePr>
        <p:xfrm>
          <a:off x="2393950" y="2906767"/>
          <a:ext cx="2768081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AxMath" r:id="rId4" imgW="1502280" imgH="455760" progId="Equation.AxMath">
                  <p:embed/>
                </p:oleObj>
              </mc:Choice>
              <mc:Fallback>
                <p:oleObj name="AxMath" r:id="rId4" imgW="1502280" imgH="455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3950" y="2906767"/>
                        <a:ext cx="2768081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BD8D504C-5E90-463C-A2EF-BEBE148F2FDB}"/>
              </a:ext>
            </a:extLst>
          </p:cNvPr>
          <p:cNvGrpSpPr/>
          <p:nvPr/>
        </p:nvGrpSpPr>
        <p:grpSpPr>
          <a:xfrm>
            <a:off x="2021840" y="2059305"/>
            <a:ext cx="8063865" cy="646430"/>
            <a:chOff x="3145" y="3289"/>
            <a:chExt cx="12699" cy="101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12D9684-0A35-407B-A251-54978F67249F}"/>
                </a:ext>
              </a:extLst>
            </p:cNvPr>
            <p:cNvSpPr txBox="1"/>
            <p:nvPr/>
          </p:nvSpPr>
          <p:spPr>
            <a:xfrm>
              <a:off x="3606" y="3289"/>
              <a:ext cx="12238" cy="10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800" dirty="0"/>
                <a:t>直方图中的每个 bin 代表一个位置</a:t>
              </a:r>
              <a:endParaRPr lang="en-US" altLang="zh-CN" sz="1800" dirty="0"/>
            </a:p>
            <a:p>
              <a:r>
                <a:rPr lang="zh-CN" altLang="en-US" sz="1800" dirty="0"/>
                <a:t>值是狗处于该位置的概率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99F8F-F149-4AF1-A13C-9F9778FB0D2C}"/>
                </a:ext>
              </a:extLst>
            </p:cNvPr>
            <p:cNvSpPr/>
            <p:nvPr/>
          </p:nvSpPr>
          <p:spPr>
            <a:xfrm>
              <a:off x="3145" y="3390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7ACB26C-AA7F-40B4-8E0F-6211EE934F03}"/>
              </a:ext>
            </a:extLst>
          </p:cNvPr>
          <p:cNvSpPr/>
          <p:nvPr/>
        </p:nvSpPr>
        <p:spPr>
          <a:xfrm>
            <a:off x="2021840" y="29710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3412B43-1BA7-4E25-BC0D-33C423689B10}"/>
              </a:ext>
            </a:extLst>
          </p:cNvPr>
          <p:cNvSpPr txBox="1"/>
          <p:nvPr/>
        </p:nvSpPr>
        <p:spPr>
          <a:xfrm>
            <a:off x="2348389" y="400241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直方图替换为高斯图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A0CC0B-A762-4791-BBE8-C06E9CE46F22}"/>
              </a:ext>
            </a:extLst>
          </p:cNvPr>
          <p:cNvSpPr/>
          <p:nvPr/>
        </p:nvSpPr>
        <p:spPr>
          <a:xfrm>
            <a:off x="2021840" y="40759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F716403E-DA6D-4CAD-BC0C-D99899938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09961"/>
              </p:ext>
            </p:extLst>
          </p:nvPr>
        </p:nvGraphicFramePr>
        <p:xfrm>
          <a:off x="2394312" y="4578777"/>
          <a:ext cx="5535438" cy="127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AxMath" r:id="rId6" imgW="2939400" imgH="679320" progId="Equation.AxMath">
                  <p:embed/>
                </p:oleObj>
              </mc:Choice>
              <mc:Fallback>
                <p:oleObj name="AxMath" r:id="rId6" imgW="2939400" imgH="67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4312" y="4578777"/>
                        <a:ext cx="5535438" cy="127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770</Words>
  <Application>Microsoft Office PowerPoint</Application>
  <PresentationFormat>宽屏</PresentationFormat>
  <Paragraphs>148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Helvetica Neue</vt:lpstr>
      <vt:lpstr>LMRoman12-Bold-Identity-H</vt:lpstr>
      <vt:lpstr>微软雅黑</vt:lpstr>
      <vt:lpstr>Arial</vt:lpstr>
      <vt:lpstr>Calibri</vt:lpstr>
      <vt:lpstr>Calibri Light</vt:lpstr>
      <vt:lpstr>Office 主题</vt:lpstr>
      <vt:lpstr>AxGlyph.Document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175</cp:revision>
  <dcterms:created xsi:type="dcterms:W3CDTF">2022-03-12T03:15:00Z</dcterms:created>
  <dcterms:modified xsi:type="dcterms:W3CDTF">2022-03-19T08:04:25Z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