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801A24"/>
    <a:srgbClr val="1D2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duyongquan/LTSLAM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11" Type="http://schemas.openxmlformats.org/officeDocument/2006/relationships/image" Target="../media/image36.png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oleObject" Target="../embeddings/oleObject33.bin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5.wmf"/><Relationship Id="rId5" Type="http://schemas.openxmlformats.org/officeDocument/2006/relationships/image" Target="../media/image37.jpeg"/><Relationship Id="rId10" Type="http://schemas.openxmlformats.org/officeDocument/2006/relationships/oleObject" Target="../embeddings/oleObject36.bin"/><Relationship Id="rId4" Type="http://schemas.openxmlformats.org/officeDocument/2006/relationships/image" Target="../media/image32.wmf"/><Relationship Id="rId9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0" y="935355"/>
            <a:ext cx="12195810" cy="5751830"/>
            <a:chOff x="0" y="1445"/>
            <a:chExt cx="19206" cy="9058"/>
          </a:xfrm>
        </p:grpSpPr>
        <p:grpSp>
          <p:nvGrpSpPr>
            <p:cNvPr id="27" name="组合 26"/>
            <p:cNvGrpSpPr/>
            <p:nvPr/>
          </p:nvGrpSpPr>
          <p:grpSpPr>
            <a:xfrm>
              <a:off x="0" y="1445"/>
              <a:ext cx="19206" cy="2086"/>
              <a:chOff x="0" y="1445"/>
              <a:chExt cx="19206" cy="2086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0" y="2423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" name="文本框 5"/>
              <p:cNvSpPr txBox="1"/>
              <p:nvPr/>
            </p:nvSpPr>
            <p:spPr>
              <a:xfrm>
                <a:off x="4113" y="1974"/>
                <a:ext cx="10975" cy="91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dist"/>
                <a:r>
                  <a:rPr lang="zh-CN" altLang="en-US" sz="3200" b="1" i="1"/>
                  <a:t>Kalman-and-Bayesian-Filters-in-Python</a:t>
                </a:r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 flipV="1">
                <a:off x="15238" y="2430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15898" y="1445"/>
                <a:ext cx="2216" cy="2086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040" y="3278"/>
              <a:ext cx="11717" cy="4349"/>
              <a:chOff x="3040" y="3278"/>
              <a:chExt cx="11717" cy="4349"/>
            </a:xfrm>
          </p:grpSpPr>
          <p:pic>
            <p:nvPicPr>
              <p:cNvPr id="14" name="图片 13" descr="qq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67" y="3278"/>
                <a:ext cx="3390" cy="4349"/>
              </a:xfrm>
              <a:prstGeom prst="rect">
                <a:avLst/>
              </a:prstGeom>
            </p:spPr>
          </p:pic>
          <p:sp>
            <p:nvSpPr>
              <p:cNvPr id="15" name="文本框 14"/>
              <p:cNvSpPr txBox="1"/>
              <p:nvPr/>
            </p:nvSpPr>
            <p:spPr>
              <a:xfrm>
                <a:off x="3040" y="4151"/>
                <a:ext cx="8011" cy="247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sz="4800" b="1" dirty="0" err="1"/>
                  <a:t>Kalman</a:t>
                </a:r>
                <a:r>
                  <a:rPr lang="en-US" altLang="zh-CN" sz="4800" b="1" dirty="0"/>
                  <a:t> Filter Math </a:t>
                </a:r>
                <a:br>
                  <a:rPr lang="en-US" altLang="zh-CN" sz="4800" dirty="0"/>
                </a:br>
                <a:endParaRPr lang="zh-CN" altLang="en-US" sz="4800" b="1" dirty="0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0" y="7616"/>
              <a:ext cx="19199" cy="1448"/>
              <a:chOff x="0" y="7616"/>
              <a:chExt cx="19199" cy="1448"/>
            </a:xfrm>
          </p:grpSpPr>
          <p:cxnSp>
            <p:nvCxnSpPr>
              <p:cNvPr id="8" name="直接连接符 7"/>
              <p:cNvCxnSpPr/>
              <p:nvPr/>
            </p:nvCxnSpPr>
            <p:spPr>
              <a:xfrm flipV="1">
                <a:off x="0" y="8341"/>
                <a:ext cx="19199" cy="10"/>
              </a:xfrm>
              <a:prstGeom prst="line">
                <a:avLst/>
              </a:prstGeom>
              <a:ln w="22225" cmpd="sng">
                <a:solidFill>
                  <a:schemeClr val="bg2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3504" y="7616"/>
                <a:ext cx="1199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/>
                  <a:t>Mar 12th, 2022 </a:t>
                </a:r>
                <a:r>
                  <a:rPr lang="en-US" altLang="zh-CN" sz="2400" b="1">
                    <a:solidFill>
                      <a:srgbClr val="00B050"/>
                    </a:solidFill>
                    <a:hlinkClick r:id="rId4" action="ppaction://hlinkfile"/>
                  </a:rPr>
                  <a:t>https://github.com/duyongquan/LTSLAM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886" y="7627"/>
                <a:ext cx="1513" cy="1437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3151" y="9355"/>
              <a:ext cx="5503" cy="1148"/>
              <a:chOff x="13151" y="9355"/>
              <a:chExt cx="5503" cy="1148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14342" y="9355"/>
                <a:ext cx="4312" cy="11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>
                    <a:solidFill>
                      <a:srgbClr val="1D2B3B"/>
                    </a:solidFill>
                    <a:sym typeface="+mn-ea"/>
                  </a:rPr>
                  <a:t>AibotBeginer </a:t>
                </a:r>
                <a:r>
                  <a:rPr lang="zh-CN" altLang="en-US" sz="2000" b="1">
                    <a:solidFill>
                      <a:srgbClr val="1D2B3B"/>
                    </a:solidFill>
                    <a:sym typeface="+mn-ea"/>
                  </a:rPr>
                  <a:t>视觉</a:t>
                </a:r>
                <a:r>
                  <a:rPr lang="en-US" altLang="zh-CN" sz="2000" b="1">
                    <a:solidFill>
                      <a:srgbClr val="1D2B3B"/>
                    </a:solidFill>
                    <a:sym typeface="+mn-ea"/>
                  </a:rPr>
                  <a:t>SLAM</a:t>
                </a:r>
                <a:endParaRPr lang="en-US" altLang="zh-CN" sz="2000" b="1">
                  <a:solidFill>
                    <a:srgbClr val="1D2B3B"/>
                  </a:solidFill>
                </a:endParaRPr>
              </a:p>
              <a:p>
                <a:pPr algn="ctr"/>
                <a:r>
                  <a:rPr lang="en-US" altLang="zh-CN" sz="2000" b="1">
                    <a:solidFill>
                      <a:srgbClr val="801A24"/>
                    </a:solidFill>
                  </a:rPr>
                  <a:t>quandy2020@126.com</a:t>
                </a: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3151" y="9390"/>
                <a:ext cx="1169" cy="1113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8513" y="4960526"/>
            <a:ext cx="458947" cy="6767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1262380"/>
            <a:chOff x="-1" y="636"/>
            <a:chExt cx="19175" cy="19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008" cy="1988"/>
              <a:chOff x="-1" y="636"/>
              <a:chExt cx="18008" cy="19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10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878" y="734"/>
                <a:ext cx="14129" cy="1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/>
                  <a:t>Design of the Process Noise Matrix</a:t>
                </a:r>
              </a:p>
              <a:p>
                <a:endParaRPr lang="en-US" altLang="zh-CN" sz="3600" b="1" dirty="0"/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1924050" y="1453809"/>
            <a:ext cx="672274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/>
              <a:t>Matrix Exponential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517650" y="1522400"/>
            <a:ext cx="331470" cy="323850"/>
            <a:chOff x="3085" y="2274"/>
            <a:chExt cx="522" cy="510"/>
          </a:xfrm>
        </p:grpSpPr>
        <p:sp>
          <p:nvSpPr>
            <p:cNvPr id="37" name="椭圆 36"/>
            <p:cNvSpPr/>
            <p:nvPr/>
          </p:nvSpPr>
          <p:spPr>
            <a:xfrm>
              <a:off x="3202" y="2387"/>
              <a:ext cx="288" cy="286"/>
            </a:xfrm>
            <a:prstGeom prst="ellipse">
              <a:avLst/>
            </a:prstGeom>
            <a:solidFill>
              <a:srgbClr val="FF9933"/>
            </a:solidFill>
            <a:ln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085" y="2274"/>
              <a:ext cx="523" cy="511"/>
            </a:xfrm>
            <a:prstGeom prst="ellipse">
              <a:avLst/>
            </a:prstGeom>
            <a:noFill/>
            <a:ln w="47625" cmpd="sng">
              <a:solidFill>
                <a:srgbClr val="FF993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289810" y="2055495"/>
            <a:ext cx="5232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方程           的解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2010525" y="2128520"/>
            <a:ext cx="224790" cy="2222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33" name="矩形 32"/>
          <p:cNvSpPr/>
          <p:nvPr/>
        </p:nvSpPr>
        <p:spPr>
          <a:xfrm>
            <a:off x="2010525" y="4732144"/>
            <a:ext cx="224790" cy="2222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34" name="文本框 33"/>
          <p:cNvSpPr txBox="1"/>
          <p:nvPr/>
        </p:nvSpPr>
        <p:spPr>
          <a:xfrm>
            <a:off x="2289810" y="4659119"/>
            <a:ext cx="5232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矩阵指数</a:t>
            </a:r>
            <a:endParaRPr lang="en-US" altLang="zh-CN" dirty="0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763689"/>
              </p:ext>
            </p:extLst>
          </p:nvPr>
        </p:nvGraphicFramePr>
        <p:xfrm>
          <a:off x="4904778" y="2350770"/>
          <a:ext cx="1143357" cy="237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1" name="AxMath" r:id="rId3" imgW="1134720" imgH="2355120" progId="Equation.AxMath">
                  <p:embed/>
                </p:oleObj>
              </mc:Choice>
              <mc:Fallback>
                <p:oleObj name="AxMath" r:id="rId3" imgW="1134720" imgH="2355120" progId="Equation.AxMath">
                  <p:embed/>
                  <p:pic>
                    <p:nvPicPr>
                      <p:cNvPr id="35" name="对象 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04778" y="2350770"/>
                        <a:ext cx="1143357" cy="2371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383238"/>
              </p:ext>
            </p:extLst>
          </p:nvPr>
        </p:nvGraphicFramePr>
        <p:xfrm>
          <a:off x="2840154" y="2055495"/>
          <a:ext cx="5905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2" name="AxMath" r:id="rId5" imgW="590040" imgH="417960" progId="Equation.AxMath">
                  <p:embed/>
                </p:oleObj>
              </mc:Choice>
              <mc:Fallback>
                <p:oleObj name="AxMath" r:id="rId5" imgW="590040" imgH="4179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0154" y="2055495"/>
                        <a:ext cx="590550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066276"/>
              </p:ext>
            </p:extLst>
          </p:nvPr>
        </p:nvGraphicFramePr>
        <p:xfrm>
          <a:off x="3911974" y="5027419"/>
          <a:ext cx="3832114" cy="517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3" name="AxMath" r:id="rId7" imgW="3107880" imgH="419040" progId="Equation.AxMath">
                  <p:embed/>
                </p:oleObj>
              </mc:Choice>
              <mc:Fallback>
                <p:oleObj name="AxMath" r:id="rId7" imgW="3107880" imgH="419040" progId="Equation.AxMath">
                  <p:embed/>
                  <p:pic>
                    <p:nvPicPr>
                      <p:cNvPr id="35" name="对象 3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11974" y="5027419"/>
                        <a:ext cx="3832114" cy="517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1803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008" cy="1288"/>
              <a:chOff x="-1" y="636"/>
              <a:chExt cx="1800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11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878" y="734"/>
                <a:ext cx="14129" cy="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/>
                  <a:t>State-Space Representation of Dynamic Systems </a:t>
                </a:r>
                <a:endParaRPr lang="en-US" altLang="zh-CN" sz="3600" b="1" dirty="0"/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1924050" y="1451483"/>
            <a:ext cx="672274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/>
              <a:t>Example: Mass-Spring-Damper Model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517650" y="1522400"/>
            <a:ext cx="331470" cy="323850"/>
            <a:chOff x="3085" y="2274"/>
            <a:chExt cx="522" cy="510"/>
          </a:xfrm>
        </p:grpSpPr>
        <p:sp>
          <p:nvSpPr>
            <p:cNvPr id="37" name="椭圆 36"/>
            <p:cNvSpPr/>
            <p:nvPr/>
          </p:nvSpPr>
          <p:spPr>
            <a:xfrm>
              <a:off x="3202" y="2387"/>
              <a:ext cx="288" cy="286"/>
            </a:xfrm>
            <a:prstGeom prst="ellipse">
              <a:avLst/>
            </a:prstGeom>
            <a:solidFill>
              <a:srgbClr val="FF9933"/>
            </a:solidFill>
            <a:ln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085" y="2274"/>
              <a:ext cx="523" cy="511"/>
            </a:xfrm>
            <a:prstGeom prst="ellipse">
              <a:avLst/>
            </a:prstGeom>
            <a:noFill/>
            <a:ln w="47625" cmpd="sng">
              <a:solidFill>
                <a:srgbClr val="FF993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289810" y="2055495"/>
            <a:ext cx="5232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系统方程      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2010525" y="2128520"/>
            <a:ext cx="224790" cy="2222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33" name="矩形 32"/>
          <p:cNvSpPr/>
          <p:nvPr/>
        </p:nvSpPr>
        <p:spPr>
          <a:xfrm>
            <a:off x="2010525" y="3348266"/>
            <a:ext cx="224790" cy="2222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34" name="文本框 33"/>
          <p:cNvSpPr txBox="1"/>
          <p:nvPr/>
        </p:nvSpPr>
        <p:spPr>
          <a:xfrm>
            <a:off x="2289810" y="3275241"/>
            <a:ext cx="5232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变成矩阵形式</a:t>
            </a:r>
            <a:endParaRPr lang="en-US" altLang="zh-CN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791603"/>
              </p:ext>
            </p:extLst>
          </p:nvPr>
        </p:nvGraphicFramePr>
        <p:xfrm>
          <a:off x="3448569" y="2501028"/>
          <a:ext cx="2063486" cy="399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9" name="AxMath" r:id="rId3" imgW="1182960" imgH="228600" progId="Equation.AxMath">
                  <p:embed/>
                </p:oleObj>
              </mc:Choice>
              <mc:Fallback>
                <p:oleObj name="AxMath" r:id="rId3" imgW="1182960" imgH="228600" progId="Equation.AxMath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48569" y="2501028"/>
                        <a:ext cx="2063486" cy="399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581733"/>
              </p:ext>
            </p:extLst>
          </p:nvPr>
        </p:nvGraphicFramePr>
        <p:xfrm>
          <a:off x="3448569" y="3880196"/>
          <a:ext cx="45307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0" name="AxMath" r:id="rId5" imgW="2597040" imgH="453240" progId="Equation.AxMath">
                  <p:embed/>
                </p:oleObj>
              </mc:Choice>
              <mc:Fallback>
                <p:oleObj name="AxMath" r:id="rId5" imgW="2597040" imgH="453240" progId="Equation.AxMath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48569" y="3880196"/>
                        <a:ext cx="4530725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462530" y="484427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使用矩阵指数求状态转移矩阵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070174"/>
              </p:ext>
            </p:extLst>
          </p:nvPr>
        </p:nvGraphicFramePr>
        <p:xfrm>
          <a:off x="3432362" y="5194851"/>
          <a:ext cx="4351972" cy="6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1" name="AxMath" r:id="rId7" imgW="2916720" imgH="419040" progId="Equation.AxMath">
                  <p:embed/>
                </p:oleObj>
              </mc:Choice>
              <mc:Fallback>
                <p:oleObj name="AxMath" r:id="rId7" imgW="2916720" imgH="419040" progId="Equation.AxMath">
                  <p:embed/>
                  <p:pic>
                    <p:nvPicPr>
                      <p:cNvPr id="20" name="对象 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32362" y="5194851"/>
                        <a:ext cx="4351972" cy="6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163470"/>
              </p:ext>
            </p:extLst>
          </p:nvPr>
        </p:nvGraphicFramePr>
        <p:xfrm>
          <a:off x="3448569" y="6170247"/>
          <a:ext cx="2412811" cy="568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2" name="AxMath" r:id="rId9" imgW="1907280" imgH="450000" progId="Equation.AxMath">
                  <p:embed/>
                </p:oleObj>
              </mc:Choice>
              <mc:Fallback>
                <p:oleObj name="AxMath" r:id="rId9" imgW="1907280" imgH="450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48569" y="6170247"/>
                        <a:ext cx="2412811" cy="568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椭圆 23"/>
          <p:cNvSpPr/>
          <p:nvPr/>
        </p:nvSpPr>
        <p:spPr>
          <a:xfrm>
            <a:off x="2289810" y="4959230"/>
            <a:ext cx="142875" cy="139412"/>
          </a:xfrm>
          <a:prstGeom prst="ellipse">
            <a:avLst/>
          </a:prstGeom>
          <a:solidFill>
            <a:srgbClr val="FF0000"/>
          </a:solidFill>
          <a:ln w="190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462530" y="573609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使用前两项</a:t>
            </a:r>
          </a:p>
        </p:txBody>
      </p:sp>
      <p:sp>
        <p:nvSpPr>
          <p:cNvPr id="26" name="椭圆 25"/>
          <p:cNvSpPr/>
          <p:nvPr/>
        </p:nvSpPr>
        <p:spPr>
          <a:xfrm>
            <a:off x="2289809" y="5851054"/>
            <a:ext cx="142875" cy="139412"/>
          </a:xfrm>
          <a:prstGeom prst="ellipse">
            <a:avLst/>
          </a:prstGeom>
          <a:solidFill>
            <a:srgbClr val="FF0000"/>
          </a:solidFill>
          <a:ln w="190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内容占位符 3">
            <a:extLst>
              <a:ext uri="{FF2B5EF4-FFF2-40B4-BE49-F238E27FC236}">
                <a16:creationId xmlns:a16="http://schemas.microsoft.com/office/drawing/2014/main" id="{C95924CE-A373-404F-97DE-8A38DEE4B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1"/>
          <a:stretch>
            <a:fillRect/>
          </a:stretch>
        </p:blipFill>
        <p:spPr>
          <a:xfrm>
            <a:off x="7576705" y="1733463"/>
            <a:ext cx="3425119" cy="161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6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16614" y="1890634"/>
            <a:ext cx="6463180" cy="175432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5400" b="1" dirty="0"/>
              <a:t>Design of the Process </a:t>
            </a:r>
          </a:p>
          <a:p>
            <a:r>
              <a:rPr lang="en-US" altLang="zh-CN" sz="5400" b="1" dirty="0"/>
              <a:t>Noise Matrix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16614" y="3644960"/>
            <a:ext cx="922169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800" b="1" dirty="0">
                <a:sym typeface="+mn-ea"/>
              </a:rPr>
              <a:t>处理噪声矩阵的方法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21226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1320"/>
            <a:ext cx="12176125" cy="820420"/>
            <a:chOff x="-1" y="632"/>
            <a:chExt cx="19175" cy="129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2"/>
              <a:ext cx="18097" cy="1292"/>
              <a:chOff x="-1" y="632"/>
              <a:chExt cx="18097" cy="1292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13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967" y="632"/>
                <a:ext cx="14129" cy="1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b="1" dirty="0"/>
                  <a:t>Design of the Process Noise Matrix</a:t>
                </a:r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1924050" y="1451483"/>
            <a:ext cx="672274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/>
              <a:t>Continuous White Noise Model 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517650" y="1522400"/>
            <a:ext cx="331470" cy="323850"/>
            <a:chOff x="3085" y="2274"/>
            <a:chExt cx="522" cy="510"/>
          </a:xfrm>
        </p:grpSpPr>
        <p:sp>
          <p:nvSpPr>
            <p:cNvPr id="37" name="椭圆 36"/>
            <p:cNvSpPr/>
            <p:nvPr/>
          </p:nvSpPr>
          <p:spPr>
            <a:xfrm>
              <a:off x="3202" y="2387"/>
              <a:ext cx="288" cy="286"/>
            </a:xfrm>
            <a:prstGeom prst="ellipse">
              <a:avLst/>
            </a:prstGeom>
            <a:solidFill>
              <a:srgbClr val="FF9933"/>
            </a:solidFill>
            <a:ln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085" y="2274"/>
              <a:ext cx="523" cy="511"/>
            </a:xfrm>
            <a:prstGeom prst="ellipse">
              <a:avLst/>
            </a:prstGeom>
            <a:noFill/>
            <a:ln w="47625" cmpd="sng">
              <a:solidFill>
                <a:srgbClr val="FF993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289810" y="2055495"/>
            <a:ext cx="5232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系统方程      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2010525" y="2128520"/>
            <a:ext cx="224790" cy="2222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33" name="矩形 32"/>
          <p:cNvSpPr/>
          <p:nvPr/>
        </p:nvSpPr>
        <p:spPr>
          <a:xfrm>
            <a:off x="2010525" y="3348266"/>
            <a:ext cx="224790" cy="2222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34" name="文本框 33"/>
          <p:cNvSpPr txBox="1"/>
          <p:nvPr/>
        </p:nvSpPr>
        <p:spPr>
          <a:xfrm>
            <a:off x="2289810" y="3275241"/>
            <a:ext cx="5232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变成矩阵形式</a:t>
            </a:r>
            <a:endParaRPr lang="en-US" altLang="zh-CN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448569" y="2501028"/>
          <a:ext cx="2063486" cy="399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AxMath" r:id="rId3" imgW="1182960" imgH="228600" progId="Equation.AxMath">
                  <p:embed/>
                </p:oleObj>
              </mc:Choice>
              <mc:Fallback>
                <p:oleObj name="AxMath" r:id="rId3" imgW="1182960" imgH="228600" progId="Equation.AxMath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48569" y="2501028"/>
                        <a:ext cx="2063486" cy="399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73" name="Picture 57" descr="查看源图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510" y="2053464"/>
            <a:ext cx="3109075" cy="129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448569" y="3880196"/>
          <a:ext cx="45307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AxMath" r:id="rId6" imgW="2597040" imgH="453240" progId="Equation.AxMath">
                  <p:embed/>
                </p:oleObj>
              </mc:Choice>
              <mc:Fallback>
                <p:oleObj name="AxMath" r:id="rId6" imgW="2597040" imgH="453240" progId="Equation.AxMath">
                  <p:embed/>
                  <p:pic>
                    <p:nvPicPr>
                      <p:cNvPr id="20" name="对象 1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48569" y="3880196"/>
                        <a:ext cx="4530725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462530" y="484427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使用矩阵指数求状态转移矩阵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3432362" y="5194851"/>
          <a:ext cx="4351972" cy="6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AxMath" r:id="rId8" imgW="2916720" imgH="419040" progId="Equation.AxMath">
                  <p:embed/>
                </p:oleObj>
              </mc:Choice>
              <mc:Fallback>
                <p:oleObj name="AxMath" r:id="rId8" imgW="2916720" imgH="419040" progId="Equation.AxMath">
                  <p:embed/>
                  <p:pic>
                    <p:nvPicPr>
                      <p:cNvPr id="22" name="对象 2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32362" y="5194851"/>
                        <a:ext cx="4351972" cy="6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448569" y="6170247"/>
          <a:ext cx="2412811" cy="568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AxMath" r:id="rId10" imgW="1907280" imgH="450000" progId="Equation.AxMath">
                  <p:embed/>
                </p:oleObj>
              </mc:Choice>
              <mc:Fallback>
                <p:oleObj name="AxMath" r:id="rId10" imgW="1907280" imgH="450000" progId="Equation.AxMath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48569" y="6170247"/>
                        <a:ext cx="2412811" cy="568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椭圆 23"/>
          <p:cNvSpPr/>
          <p:nvPr/>
        </p:nvSpPr>
        <p:spPr>
          <a:xfrm>
            <a:off x="2289810" y="4959230"/>
            <a:ext cx="142875" cy="139412"/>
          </a:xfrm>
          <a:prstGeom prst="ellipse">
            <a:avLst/>
          </a:prstGeom>
          <a:solidFill>
            <a:srgbClr val="FF0000"/>
          </a:solidFill>
          <a:ln w="190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462530" y="573609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使用前两项</a:t>
            </a:r>
          </a:p>
        </p:txBody>
      </p:sp>
      <p:sp>
        <p:nvSpPr>
          <p:cNvPr id="26" name="椭圆 25"/>
          <p:cNvSpPr/>
          <p:nvPr/>
        </p:nvSpPr>
        <p:spPr>
          <a:xfrm>
            <a:off x="2289809" y="5851054"/>
            <a:ext cx="142875" cy="139412"/>
          </a:xfrm>
          <a:prstGeom prst="ellipse">
            <a:avLst/>
          </a:prstGeom>
          <a:solidFill>
            <a:srgbClr val="FF0000"/>
          </a:solidFill>
          <a:ln w="190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14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9655810" y="781685"/>
            <a:ext cx="2519680" cy="444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2865" y="325755"/>
            <a:ext cx="4556125" cy="817880"/>
            <a:chOff x="-1" y="636"/>
            <a:chExt cx="7175" cy="1288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" y="1238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1315" y="636"/>
              <a:ext cx="1336" cy="1288"/>
            </a:xfrm>
            <a:prstGeom prst="ellipse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68" y="636"/>
              <a:ext cx="3007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/>
                <a:t>Outline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548765" y="1316990"/>
            <a:ext cx="5951855" cy="461645"/>
            <a:chOff x="2501" y="7053"/>
            <a:chExt cx="9373" cy="727"/>
          </a:xfrm>
        </p:grpSpPr>
        <p:grpSp>
          <p:nvGrpSpPr>
            <p:cNvPr id="27" name="组合 26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FF9933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237" y="7053"/>
              <a:ext cx="863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Modeling a Dynamic System 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48765" y="1925955"/>
            <a:ext cx="6993890" cy="831215"/>
            <a:chOff x="2501" y="7053"/>
            <a:chExt cx="11014" cy="1309"/>
          </a:xfrm>
        </p:grpSpPr>
        <p:grpSp>
          <p:nvGrpSpPr>
            <p:cNvPr id="3" name="组合 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FF9933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3237" y="7053"/>
              <a:ext cx="10278" cy="13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State-Space Representation of Dynamic Systems </a:t>
              </a:r>
              <a:br>
                <a:rPr lang="en-US" altLang="zh-CN" sz="2400" dirty="0"/>
              </a:br>
              <a:endParaRPr lang="en-US" altLang="zh-CN" sz="24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48765" y="2534920"/>
            <a:ext cx="6257290" cy="461645"/>
            <a:chOff x="2501" y="7053"/>
            <a:chExt cx="9854" cy="727"/>
          </a:xfrm>
        </p:grpSpPr>
        <p:grpSp>
          <p:nvGrpSpPr>
            <p:cNvPr id="13" name="组合 1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FF9933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3237" y="7053"/>
              <a:ext cx="9118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Design of the Process Noise Matrix 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48765" y="3143885"/>
            <a:ext cx="6663690" cy="461645"/>
            <a:chOff x="2501" y="7053"/>
            <a:chExt cx="10494" cy="727"/>
          </a:xfrm>
        </p:grpSpPr>
        <p:grpSp>
          <p:nvGrpSpPr>
            <p:cNvPr id="18" name="组合 17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FF9933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3237" y="7053"/>
              <a:ext cx="9758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Stable </a:t>
              </a:r>
              <a:r>
                <a:rPr lang="en-US" altLang="zh-CN" sz="2400" dirty="0" err="1"/>
                <a:t>Compution</a:t>
              </a:r>
              <a:r>
                <a:rPr lang="en-US" altLang="zh-CN" sz="2400" dirty="0"/>
                <a:t> of the Posterior Covariance 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548765" y="3752850"/>
            <a:ext cx="6993890" cy="461645"/>
            <a:chOff x="2501" y="7053"/>
            <a:chExt cx="11014" cy="727"/>
          </a:xfrm>
        </p:grpSpPr>
        <p:grpSp>
          <p:nvGrpSpPr>
            <p:cNvPr id="23" name="组合 2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FF9933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3237" y="7053"/>
              <a:ext cx="10278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Deriving the </a:t>
              </a:r>
              <a:r>
                <a:rPr lang="en-US" altLang="zh-CN" sz="2400" dirty="0" err="1"/>
                <a:t>Kalman</a:t>
              </a:r>
              <a:r>
                <a:rPr lang="en-US" altLang="zh-CN" sz="2400" dirty="0"/>
                <a:t> Gain Equation 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548765" y="4361815"/>
            <a:ext cx="6663690" cy="831215"/>
            <a:chOff x="2501" y="7053"/>
            <a:chExt cx="10494" cy="1309"/>
          </a:xfrm>
        </p:grpSpPr>
        <p:grpSp>
          <p:nvGrpSpPr>
            <p:cNvPr id="32" name="组合 31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FF9933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3237" y="7053"/>
              <a:ext cx="9758" cy="13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Numeric Integration of Differential Equations </a:t>
              </a:r>
              <a:br>
                <a:rPr lang="en-US" altLang="zh-CN" sz="2400" dirty="0"/>
              </a:br>
              <a:endParaRPr lang="en-US" altLang="zh-CN" sz="2400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548765" y="4970780"/>
            <a:ext cx="5584825" cy="461645"/>
            <a:chOff x="2501" y="7053"/>
            <a:chExt cx="8795" cy="727"/>
          </a:xfrm>
        </p:grpSpPr>
        <p:grpSp>
          <p:nvGrpSpPr>
            <p:cNvPr id="42" name="组合 41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FF9933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3237" y="7053"/>
              <a:ext cx="805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Bayesian Filtering 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548765" y="5579745"/>
            <a:ext cx="5584825" cy="461645"/>
            <a:chOff x="2501" y="7053"/>
            <a:chExt cx="8795" cy="727"/>
          </a:xfrm>
        </p:grpSpPr>
        <p:grpSp>
          <p:nvGrpSpPr>
            <p:cNvPr id="47" name="组合 46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FF9933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0" name="文本框 49"/>
            <p:cNvSpPr txBox="1"/>
            <p:nvPr/>
          </p:nvSpPr>
          <p:spPr>
            <a:xfrm>
              <a:off x="3237" y="7053"/>
              <a:ext cx="805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Converting </a:t>
              </a:r>
              <a:r>
                <a:rPr lang="en-US" altLang="zh-CN" sz="2400" dirty="0" err="1"/>
                <a:t>Kalman</a:t>
              </a:r>
              <a:r>
                <a:rPr lang="en-US" altLang="zh-CN" sz="2400" dirty="0"/>
                <a:t> Filter to a g-h Filter 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16999" y="2579165"/>
            <a:ext cx="8444941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5400" b="1" dirty="0"/>
              <a:t>Modeling a Dynamic System </a:t>
            </a:r>
            <a:endParaRPr lang="en-US" altLang="zh-CN" sz="54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157730" y="3429000"/>
            <a:ext cx="741553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5400" b="1" dirty="0">
                <a:sym typeface="+mn-ea"/>
              </a:rPr>
              <a:t>动态系统建模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1200150"/>
            <a:chOff x="-1" y="636"/>
            <a:chExt cx="19175" cy="189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890"/>
              <a:chOff x="-1" y="636"/>
              <a:chExt cx="18268" cy="1890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latin typeface="微软雅黑" panose="020B0503020204020204" charset="-122"/>
                    <a:ea typeface="微软雅黑" panose="020B0503020204020204" charset="-122"/>
                  </a:rPr>
                  <a:t>4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0" b="1" dirty="0"/>
                  <a:t>Modeling a Dynamic System </a:t>
                </a:r>
              </a:p>
              <a:p>
                <a:pPr algn="l"/>
                <a:endParaRPr lang="en-US" altLang="zh-CN" sz="3600" b="1" dirty="0">
                  <a:sym typeface="+mn-ea"/>
                </a:endParaRPr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2055495" y="1595120"/>
            <a:ext cx="43510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/>
              <a:t>一辆汽车以一定速度行驶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588135" y="1663065"/>
            <a:ext cx="331470" cy="323850"/>
            <a:chOff x="3085" y="2274"/>
            <a:chExt cx="522" cy="510"/>
          </a:xfrm>
        </p:grpSpPr>
        <p:sp>
          <p:nvSpPr>
            <p:cNvPr id="37" name="椭圆 36"/>
            <p:cNvSpPr/>
            <p:nvPr/>
          </p:nvSpPr>
          <p:spPr>
            <a:xfrm>
              <a:off x="3202" y="2387"/>
              <a:ext cx="288" cy="286"/>
            </a:xfrm>
            <a:prstGeom prst="ellipse">
              <a:avLst/>
            </a:prstGeom>
            <a:solidFill>
              <a:srgbClr val="FF9933"/>
            </a:solidFill>
            <a:ln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085" y="2274"/>
              <a:ext cx="523" cy="511"/>
            </a:xfrm>
            <a:prstGeom prst="ellipse">
              <a:avLst/>
            </a:prstGeom>
            <a:noFill/>
            <a:ln w="47625" cmpd="sng">
              <a:solidFill>
                <a:srgbClr val="FF993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289810" y="2055495"/>
            <a:ext cx="5232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牛顿方程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1997075" y="2161540"/>
            <a:ext cx="224790" cy="2222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3" name="矩形 22"/>
          <p:cNvSpPr/>
          <p:nvPr/>
        </p:nvSpPr>
        <p:spPr>
          <a:xfrm>
            <a:off x="1996440" y="3767455"/>
            <a:ext cx="224790" cy="2222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572278"/>
              </p:ext>
            </p:extLst>
          </p:nvPr>
        </p:nvGraphicFramePr>
        <p:xfrm>
          <a:off x="3337296" y="2626965"/>
          <a:ext cx="2039038" cy="928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" name="AxMath" r:id="rId3" imgW="1383840" imgH="630720" progId="Equation.AxMath">
                  <p:embed/>
                </p:oleObj>
              </mc:Choice>
              <mc:Fallback>
                <p:oleObj name="AxMath" r:id="rId3" imgW="1383840" imgH="6307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37296" y="2626965"/>
                        <a:ext cx="2039038" cy="928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22430"/>
              </p:ext>
            </p:extLst>
          </p:nvPr>
        </p:nvGraphicFramePr>
        <p:xfrm>
          <a:off x="6194849" y="2550219"/>
          <a:ext cx="2077085" cy="1081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" name="AxGlyph" r:id="rId5" imgW="153000" imgH="79200" progId="AxGlyph.Document">
                  <p:embed/>
                </p:oleObj>
              </mc:Choice>
              <mc:Fallback>
                <p:oleObj name="AxGlyph" r:id="rId5" imgW="153000" imgH="79200" progId="AxGlyph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94849" y="2550219"/>
                        <a:ext cx="2077085" cy="1081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/>
          <p:cNvSpPr/>
          <p:nvPr/>
        </p:nvSpPr>
        <p:spPr>
          <a:xfrm>
            <a:off x="2289810" y="370645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微积分</a:t>
            </a:r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80990"/>
              </p:ext>
            </p:extLst>
          </p:nvPr>
        </p:nvGraphicFramePr>
        <p:xfrm>
          <a:off x="4356815" y="3989705"/>
          <a:ext cx="2775181" cy="657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" name="AxMath" r:id="rId7" imgW="1770840" imgH="419760" progId="Equation.AxMath">
                  <p:embed/>
                </p:oleObj>
              </mc:Choice>
              <mc:Fallback>
                <p:oleObj name="AxMath" r:id="rId7" imgW="1770840" imgH="419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56815" y="3989705"/>
                        <a:ext cx="2775181" cy="657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38"/>
          <p:cNvSpPr/>
          <p:nvPr/>
        </p:nvSpPr>
        <p:spPr>
          <a:xfrm>
            <a:off x="2289810" y="480444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系统建模误差</a:t>
            </a:r>
          </a:p>
        </p:txBody>
      </p:sp>
      <p:sp>
        <p:nvSpPr>
          <p:cNvPr id="41" name="矩形 40"/>
          <p:cNvSpPr/>
          <p:nvPr/>
        </p:nvSpPr>
        <p:spPr>
          <a:xfrm>
            <a:off x="1988608" y="4877984"/>
            <a:ext cx="224790" cy="2222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770289"/>
              </p:ext>
            </p:extLst>
          </p:nvPr>
        </p:nvGraphicFramePr>
        <p:xfrm>
          <a:off x="4269316" y="4986936"/>
          <a:ext cx="2961839" cy="639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" name="AxMath" r:id="rId9" imgW="1776960" imgH="384120" progId="Equation.AxMath">
                  <p:embed/>
                </p:oleObj>
              </mc:Choice>
              <mc:Fallback>
                <p:oleObj name="AxMath" r:id="rId9" imgW="1776960" imgH="384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69316" y="4986936"/>
                        <a:ext cx="2961839" cy="639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1200150"/>
            <a:chOff x="-1" y="636"/>
            <a:chExt cx="19175" cy="189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890"/>
              <a:chOff x="-1" y="636"/>
              <a:chExt cx="18268" cy="1890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latin typeface="微软雅黑" panose="020B0503020204020204" charset="-122"/>
                    <a:ea typeface="微软雅黑" panose="020B0503020204020204" charset="-122"/>
                  </a:rPr>
                  <a:t>5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0" b="1" dirty="0"/>
                  <a:t>Modeling a Dynamic System </a:t>
                </a:r>
              </a:p>
              <a:p>
                <a:pPr algn="l"/>
                <a:endParaRPr lang="en-US" altLang="zh-CN" sz="3600" b="1" dirty="0">
                  <a:sym typeface="+mn-ea"/>
                </a:endParaRPr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2055494" y="1595120"/>
            <a:ext cx="672274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/>
              <a:t>将一组高阶微分方程转换为一组一阶微分方程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588135" y="1663065"/>
            <a:ext cx="331470" cy="323850"/>
            <a:chOff x="3085" y="2274"/>
            <a:chExt cx="522" cy="510"/>
          </a:xfrm>
        </p:grpSpPr>
        <p:sp>
          <p:nvSpPr>
            <p:cNvPr id="37" name="椭圆 36"/>
            <p:cNvSpPr/>
            <p:nvPr/>
          </p:nvSpPr>
          <p:spPr>
            <a:xfrm>
              <a:off x="3202" y="2387"/>
              <a:ext cx="288" cy="286"/>
            </a:xfrm>
            <a:prstGeom prst="ellipse">
              <a:avLst/>
            </a:prstGeom>
            <a:solidFill>
              <a:srgbClr val="FF9933"/>
            </a:solidFill>
            <a:ln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085" y="2274"/>
              <a:ext cx="523" cy="511"/>
            </a:xfrm>
            <a:prstGeom prst="ellipse">
              <a:avLst/>
            </a:prstGeom>
            <a:noFill/>
            <a:ln w="47625" cmpd="sng">
              <a:solidFill>
                <a:srgbClr val="FF993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289810" y="2055495"/>
            <a:ext cx="5232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无噪声系统模型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1997075" y="2161540"/>
            <a:ext cx="224790" cy="2222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39" name="矩形 38"/>
          <p:cNvSpPr/>
          <p:nvPr/>
        </p:nvSpPr>
        <p:spPr>
          <a:xfrm>
            <a:off x="2289810" y="36861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系统噪声进行建模</a:t>
            </a:r>
          </a:p>
        </p:txBody>
      </p:sp>
      <p:sp>
        <p:nvSpPr>
          <p:cNvPr id="41" name="矩形 40"/>
          <p:cNvSpPr/>
          <p:nvPr/>
        </p:nvSpPr>
        <p:spPr>
          <a:xfrm>
            <a:off x="1997075" y="3754755"/>
            <a:ext cx="224790" cy="2222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856166"/>
              </p:ext>
            </p:extLst>
          </p:nvPr>
        </p:nvGraphicFramePr>
        <p:xfrm>
          <a:off x="4402138" y="4071938"/>
          <a:ext cx="2030412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8" name="AxMath" r:id="rId3" imgW="1217520" imgH="376560" progId="Equation.AxMath">
                  <p:embed/>
                </p:oleObj>
              </mc:Choice>
              <mc:Fallback>
                <p:oleObj name="AxMath" r:id="rId3" imgW="1217520" imgH="376560" progId="Equation.AxMath">
                  <p:embed/>
                  <p:pic>
                    <p:nvPicPr>
                      <p:cNvPr id="40" name="对象 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02138" y="4071938"/>
                        <a:ext cx="2030412" cy="627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989112"/>
              </p:ext>
            </p:extLst>
          </p:nvPr>
        </p:nvGraphicFramePr>
        <p:xfrm>
          <a:off x="4402138" y="2612790"/>
          <a:ext cx="967502" cy="430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9" name="AxMath" r:id="rId5" imgW="514440" imgH="229320" progId="Equation.AxMath">
                  <p:embed/>
                </p:oleObj>
              </mc:Choice>
              <mc:Fallback>
                <p:oleObj name="AxMath" r:id="rId5" imgW="514440" imgH="2293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02138" y="2612790"/>
                        <a:ext cx="967502" cy="430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434513"/>
              </p:ext>
            </p:extLst>
          </p:nvPr>
        </p:nvGraphicFramePr>
        <p:xfrm>
          <a:off x="2519045" y="3079754"/>
          <a:ext cx="353464" cy="519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0" name="AxMath" r:id="rId7" imgW="155160" imgH="227880" progId="Equation.AxMath">
                  <p:embed/>
                </p:oleObj>
              </mc:Choice>
              <mc:Fallback>
                <p:oleObj name="AxMath" r:id="rId7" imgW="15516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9045" y="3079754"/>
                        <a:ext cx="353464" cy="519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/>
          <p:nvPr/>
        </p:nvSpPr>
        <p:spPr>
          <a:xfrm>
            <a:off x="2872509" y="3124073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被称为</a:t>
            </a:r>
            <a:r>
              <a:rPr lang="zh-CN" altLang="en-US" dirty="0">
                <a:solidFill>
                  <a:srgbClr val="FF0000"/>
                </a:solidFill>
              </a:rPr>
              <a:t>系统动力学矩阵</a:t>
            </a:r>
          </a:p>
        </p:txBody>
      </p:sp>
      <p:sp>
        <p:nvSpPr>
          <p:cNvPr id="10" name="矩形 9"/>
          <p:cNvSpPr/>
          <p:nvPr/>
        </p:nvSpPr>
        <p:spPr>
          <a:xfrm>
            <a:off x="2289810" y="473615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考虑系统的输入</a:t>
            </a:r>
          </a:p>
        </p:txBody>
      </p:sp>
      <p:sp>
        <p:nvSpPr>
          <p:cNvPr id="27" name="矩形 26"/>
          <p:cNvSpPr/>
          <p:nvPr/>
        </p:nvSpPr>
        <p:spPr>
          <a:xfrm>
            <a:off x="1997075" y="4779991"/>
            <a:ext cx="224790" cy="2222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926656"/>
              </p:ext>
            </p:extLst>
          </p:nvPr>
        </p:nvGraphicFramePr>
        <p:xfrm>
          <a:off x="4402138" y="5202238"/>
          <a:ext cx="22764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1" name="AxMath" r:id="rId9" imgW="1211040" imgH="229320" progId="Equation.AxMath">
                  <p:embed/>
                </p:oleObj>
              </mc:Choice>
              <mc:Fallback>
                <p:oleObj name="AxMath" r:id="rId9" imgW="1211040" imgH="229320" progId="Equation.AxMath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02138" y="5202238"/>
                        <a:ext cx="2276475" cy="430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751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16615" y="1889208"/>
            <a:ext cx="8262455" cy="175432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5400" b="1" dirty="0"/>
              <a:t>State-Space Representation </a:t>
            </a:r>
          </a:p>
          <a:p>
            <a:r>
              <a:rPr lang="en-US" altLang="zh-CN" sz="5400" b="1" dirty="0"/>
              <a:t>of Dynamic Systems 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16614" y="3643534"/>
            <a:ext cx="922169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4800" b="1" dirty="0">
                <a:sym typeface="+mn-ea"/>
              </a:rPr>
              <a:t>动态系统模型的状态空间表示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微软雅黑" panose="020B0503020204020204" charset="-122"/>
                <a:ea typeface="微软雅黑" panose="020B0503020204020204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968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008" cy="1288"/>
              <a:chOff x="-1" y="636"/>
              <a:chExt cx="1800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latin typeface="微软雅黑" panose="020B0503020204020204" charset="-122"/>
                    <a:ea typeface="微软雅黑" panose="020B0503020204020204" charset="-122"/>
                  </a:rPr>
                  <a:t>7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878" y="734"/>
                <a:ext cx="14129" cy="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/>
                  <a:t>State-Space Representation of Dynamic Systems </a:t>
                </a:r>
                <a:endParaRPr lang="en-US" altLang="zh-CN" sz="3600" b="1" dirty="0"/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1919605" y="1453493"/>
            <a:ext cx="672274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/>
              <a:t>状态空间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517650" y="1522400"/>
            <a:ext cx="331470" cy="323850"/>
            <a:chOff x="3085" y="2274"/>
            <a:chExt cx="522" cy="510"/>
          </a:xfrm>
        </p:grpSpPr>
        <p:sp>
          <p:nvSpPr>
            <p:cNvPr id="37" name="椭圆 36"/>
            <p:cNvSpPr/>
            <p:nvPr/>
          </p:nvSpPr>
          <p:spPr>
            <a:xfrm>
              <a:off x="3202" y="2387"/>
              <a:ext cx="288" cy="286"/>
            </a:xfrm>
            <a:prstGeom prst="ellipse">
              <a:avLst/>
            </a:prstGeom>
            <a:solidFill>
              <a:srgbClr val="FF9933"/>
            </a:solidFill>
            <a:ln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085" y="2274"/>
              <a:ext cx="523" cy="511"/>
            </a:xfrm>
            <a:prstGeom prst="ellipse">
              <a:avLst/>
            </a:prstGeom>
            <a:noFill/>
            <a:ln w="47625" cmpd="sng">
              <a:solidFill>
                <a:srgbClr val="FF993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289810" y="2055495"/>
            <a:ext cx="5232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方程            是最简单的微分方程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1997075" y="2161540"/>
            <a:ext cx="224790" cy="2222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585186"/>
              </p:ext>
            </p:extLst>
          </p:nvPr>
        </p:nvGraphicFramePr>
        <p:xfrm>
          <a:off x="3439194" y="2553070"/>
          <a:ext cx="1631327" cy="1686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" name="AxMath" r:id="rId3" imgW="1092600" imgH="1129320" progId="Equation.AxMath">
                  <p:embed/>
                </p:oleObj>
              </mc:Choice>
              <mc:Fallback>
                <p:oleObj name="AxMath" r:id="rId3" imgW="1092600" imgH="1129320" progId="Equation.AxMath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39194" y="2553070"/>
                        <a:ext cx="1631327" cy="16867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2289810" y="4736153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线性微分方程转换为递归方程</a:t>
            </a:r>
          </a:p>
        </p:txBody>
      </p:sp>
      <p:sp>
        <p:nvSpPr>
          <p:cNvPr id="27" name="矩形 26"/>
          <p:cNvSpPr/>
          <p:nvPr/>
        </p:nvSpPr>
        <p:spPr>
          <a:xfrm>
            <a:off x="1997075" y="4779991"/>
            <a:ext cx="224790" cy="2222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941828"/>
              </p:ext>
            </p:extLst>
          </p:nvPr>
        </p:nvGraphicFramePr>
        <p:xfrm>
          <a:off x="4212747" y="5136584"/>
          <a:ext cx="240823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" name="AxMath" r:id="rId5" imgW="1280880" imgH="228960" progId="Equation.AxMath">
                  <p:embed/>
                </p:oleObj>
              </mc:Choice>
              <mc:Fallback>
                <p:oleObj name="AxMath" r:id="rId5" imgW="1280880" imgH="228960" progId="Equation.AxMath">
                  <p:embed/>
                  <p:pic>
                    <p:nvPicPr>
                      <p:cNvPr id="28" name="对象 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12747" y="5136584"/>
                        <a:ext cx="2408238" cy="430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280717"/>
              </p:ext>
            </p:extLst>
          </p:nvPr>
        </p:nvGraphicFramePr>
        <p:xfrm>
          <a:off x="2940917" y="2090807"/>
          <a:ext cx="498277" cy="298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" name="AxMath" r:id="rId7" imgW="380520" imgH="228600" progId="Equation.AxMath">
                  <p:embed/>
                </p:oleObj>
              </mc:Choice>
              <mc:Fallback>
                <p:oleObj name="AxMath" r:id="rId7" imgW="380520" imgH="228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40917" y="2090807"/>
                        <a:ext cx="498277" cy="298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949942"/>
              </p:ext>
            </p:extLst>
          </p:nvPr>
        </p:nvGraphicFramePr>
        <p:xfrm>
          <a:off x="5540376" y="3192934"/>
          <a:ext cx="645076" cy="31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" name="AxGlyph" r:id="rId9" imgW="68400" imgH="33840" progId="AxGlyph.Document">
                  <p:embed/>
                </p:oleObj>
              </mc:Choice>
              <mc:Fallback>
                <p:oleObj name="AxGlyph" r:id="rId9" imgW="68400" imgH="33840" progId="AxGlyph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40376" y="3192934"/>
                        <a:ext cx="645076" cy="315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522"/>
              </p:ext>
            </p:extLst>
          </p:nvPr>
        </p:nvGraphicFramePr>
        <p:xfrm>
          <a:off x="6342816" y="2698944"/>
          <a:ext cx="2751846" cy="1303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" name="AxMath" r:id="rId11" imgW="1407600" imgH="666360" progId="Equation.AxMath">
                  <p:embed/>
                </p:oleObj>
              </mc:Choice>
              <mc:Fallback>
                <p:oleObj name="AxMath" r:id="rId11" imgW="1407600" imgH="666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42816" y="2698944"/>
                        <a:ext cx="2751846" cy="1303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2289810" y="4303344"/>
            <a:ext cx="7757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 用一组 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 阶微分方程对系统建模， 将它们转换为一组等效的一阶微分方程</a:t>
            </a:r>
          </a:p>
        </p:txBody>
      </p:sp>
      <p:sp>
        <p:nvSpPr>
          <p:cNvPr id="19" name="矩形 18"/>
          <p:cNvSpPr/>
          <p:nvPr/>
        </p:nvSpPr>
        <p:spPr>
          <a:xfrm>
            <a:off x="2295091" y="567621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状态转移矩阵称为</a:t>
            </a:r>
            <a:r>
              <a:rPr lang="zh-CN" altLang="en-US" dirty="0">
                <a:solidFill>
                  <a:srgbClr val="FF0000"/>
                </a:solidFill>
              </a:rPr>
              <a:t>基本矩阵</a:t>
            </a:r>
          </a:p>
        </p:txBody>
      </p:sp>
      <p:sp>
        <p:nvSpPr>
          <p:cNvPr id="20" name="矩形 19"/>
          <p:cNvSpPr/>
          <p:nvPr/>
        </p:nvSpPr>
        <p:spPr>
          <a:xfrm>
            <a:off x="2289810" y="6137525"/>
            <a:ext cx="2348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许多人使用      而不是</a:t>
            </a:r>
          </a:p>
        </p:txBody>
      </p:sp>
      <p:sp>
        <p:nvSpPr>
          <p:cNvPr id="30" name="椭圆 29"/>
          <p:cNvSpPr/>
          <p:nvPr/>
        </p:nvSpPr>
        <p:spPr>
          <a:xfrm>
            <a:off x="2146935" y="5791174"/>
            <a:ext cx="142875" cy="139412"/>
          </a:xfrm>
          <a:prstGeom prst="ellipse">
            <a:avLst/>
          </a:prstGeom>
          <a:solidFill>
            <a:srgbClr val="FF0000"/>
          </a:solidFill>
          <a:ln w="190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146935" y="6234489"/>
            <a:ext cx="142875" cy="139412"/>
          </a:xfrm>
          <a:prstGeom prst="ellipse">
            <a:avLst/>
          </a:prstGeom>
          <a:solidFill>
            <a:srgbClr val="FF0000"/>
          </a:solidFill>
          <a:ln w="190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519134"/>
              </p:ext>
            </p:extLst>
          </p:nvPr>
        </p:nvGraphicFramePr>
        <p:xfrm>
          <a:off x="4542168" y="6177183"/>
          <a:ext cx="192723" cy="326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" name="AxMath" r:id="rId13" imgW="134640" imgH="227880" progId="Equation.AxMath">
                  <p:embed/>
                </p:oleObj>
              </mc:Choice>
              <mc:Fallback>
                <p:oleObj name="AxMath" r:id="rId13" imgW="13464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42168" y="6177183"/>
                        <a:ext cx="192723" cy="326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15220"/>
              </p:ext>
            </p:extLst>
          </p:nvPr>
        </p:nvGraphicFramePr>
        <p:xfrm>
          <a:off x="3570543" y="6177183"/>
          <a:ext cx="253311" cy="364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" name="AxMath" r:id="rId15" imgW="158040" imgH="227880" progId="Equation.AxMath">
                  <p:embed/>
                </p:oleObj>
              </mc:Choice>
              <mc:Fallback>
                <p:oleObj name="AxMath" r:id="rId15" imgW="15804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70543" y="6177183"/>
                        <a:ext cx="253311" cy="3647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693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008" cy="1288"/>
              <a:chOff x="-1" y="636"/>
              <a:chExt cx="1800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latin typeface="微软雅黑" panose="020B0503020204020204" charset="-122"/>
                    <a:ea typeface="微软雅黑" panose="020B0503020204020204" charset="-122"/>
                  </a:rPr>
                  <a:t>8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878" y="734"/>
                <a:ext cx="14129" cy="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/>
                  <a:t>State-Space Representation of Dynamic Systems </a:t>
                </a:r>
                <a:endParaRPr lang="en-US" altLang="zh-CN" sz="3600" b="1" dirty="0"/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1924050" y="1454661"/>
            <a:ext cx="781015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/>
              <a:t>Forming First Order Equations from Higher Order Equations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517650" y="1522400"/>
            <a:ext cx="331470" cy="323850"/>
            <a:chOff x="3085" y="2274"/>
            <a:chExt cx="522" cy="510"/>
          </a:xfrm>
        </p:grpSpPr>
        <p:sp>
          <p:nvSpPr>
            <p:cNvPr id="37" name="椭圆 36"/>
            <p:cNvSpPr/>
            <p:nvPr/>
          </p:nvSpPr>
          <p:spPr>
            <a:xfrm>
              <a:off x="3202" y="2387"/>
              <a:ext cx="288" cy="286"/>
            </a:xfrm>
            <a:prstGeom prst="ellipse">
              <a:avLst/>
            </a:prstGeom>
            <a:solidFill>
              <a:srgbClr val="FF9933"/>
            </a:solidFill>
            <a:ln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085" y="2274"/>
              <a:ext cx="523" cy="511"/>
            </a:xfrm>
            <a:prstGeom prst="ellipse">
              <a:avLst/>
            </a:prstGeom>
            <a:noFill/>
            <a:ln w="47625" cmpd="sng">
              <a:solidFill>
                <a:srgbClr val="FF993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289810" y="2055495"/>
            <a:ext cx="5232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物理系统模型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1997075" y="2161540"/>
            <a:ext cx="224790" cy="2222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290156"/>
              </p:ext>
            </p:extLst>
          </p:nvPr>
        </p:nvGraphicFramePr>
        <p:xfrm>
          <a:off x="3539778" y="2436021"/>
          <a:ext cx="52578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" name="AxMath" r:id="rId3" imgW="3519000" imgH="419760" progId="Equation.AxMath">
                  <p:embed/>
                </p:oleObj>
              </mc:Choice>
              <mc:Fallback>
                <p:oleObj name="AxMath" r:id="rId3" imgW="3519000" imgH="419760" progId="Equation.AxMath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39778" y="2436021"/>
                        <a:ext cx="5257800" cy="62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/>
        </p:nvSpPr>
        <p:spPr>
          <a:xfrm>
            <a:off x="1997075" y="3046143"/>
            <a:ext cx="224790" cy="2222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846303"/>
              </p:ext>
            </p:extLst>
          </p:nvPr>
        </p:nvGraphicFramePr>
        <p:xfrm>
          <a:off x="4734891" y="3432201"/>
          <a:ext cx="1870336" cy="394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" name="AxMath" r:id="rId5" imgW="1085040" imgH="228600" progId="Equation.AxMath">
                  <p:embed/>
                </p:oleObj>
              </mc:Choice>
              <mc:Fallback>
                <p:oleObj name="AxMath" r:id="rId5" imgW="1085040" imgH="228600" progId="Equation.AxMath">
                  <p:embed/>
                  <p:pic>
                    <p:nvPicPr>
                      <p:cNvPr id="28" name="对象 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4891" y="3432201"/>
                        <a:ext cx="1870336" cy="3947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2289810" y="3013747"/>
            <a:ext cx="7757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例子：高阶方程组简化为一阶状态空间表示形式</a:t>
            </a:r>
          </a:p>
        </p:txBody>
      </p:sp>
      <p:sp>
        <p:nvSpPr>
          <p:cNvPr id="3" name="矩形 2"/>
          <p:cNvSpPr/>
          <p:nvPr/>
        </p:nvSpPr>
        <p:spPr>
          <a:xfrm>
            <a:off x="2289810" y="369293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定义了两个新变量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679289"/>
              </p:ext>
            </p:extLst>
          </p:nvPr>
        </p:nvGraphicFramePr>
        <p:xfrm>
          <a:off x="4734891" y="3958590"/>
          <a:ext cx="1158833" cy="712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" name="AxMath" r:id="rId7" imgW="720360" imgH="443520" progId="Equation.AxMath">
                  <p:embed/>
                </p:oleObj>
              </mc:Choice>
              <mc:Fallback>
                <p:oleObj name="AxMath" r:id="rId7" imgW="720360" imgH="443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34891" y="3958590"/>
                        <a:ext cx="1158833" cy="712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2289810" y="4675013"/>
            <a:ext cx="167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知道             和  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183188"/>
              </p:ext>
            </p:extLst>
          </p:nvPr>
        </p:nvGraphicFramePr>
        <p:xfrm>
          <a:off x="2855180" y="4691633"/>
          <a:ext cx="684598" cy="325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" name="AxMath" r:id="rId9" imgW="480240" imgH="229320" progId="Equation.AxMath">
                  <p:embed/>
                </p:oleObj>
              </mc:Choice>
              <mc:Fallback>
                <p:oleObj name="AxMath" r:id="rId9" imgW="480240" imgH="2293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55180" y="4691633"/>
                        <a:ext cx="684598" cy="3253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834846"/>
              </p:ext>
            </p:extLst>
          </p:nvPr>
        </p:nvGraphicFramePr>
        <p:xfrm>
          <a:off x="3772418" y="4727418"/>
          <a:ext cx="590204" cy="305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" name="AxMath" r:id="rId11" imgW="440640" imgH="229320" progId="Equation.AxMath">
                  <p:embed/>
                </p:oleObj>
              </mc:Choice>
              <mc:Fallback>
                <p:oleObj name="AxMath" r:id="rId11" imgW="440640" imgH="2293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72418" y="4727418"/>
                        <a:ext cx="590204" cy="305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835065"/>
              </p:ext>
            </p:extLst>
          </p:nvPr>
        </p:nvGraphicFramePr>
        <p:xfrm>
          <a:off x="3304534" y="5284626"/>
          <a:ext cx="1605078" cy="849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" name="AxMath" r:id="rId13" imgW="1241640" imgH="657000" progId="Equation.AxMath">
                  <p:embed/>
                </p:oleObj>
              </mc:Choice>
              <mc:Fallback>
                <p:oleObj name="AxMath" r:id="rId13" imgW="1241640" imgH="657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04534" y="5284626"/>
                        <a:ext cx="1605078" cy="849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929440"/>
              </p:ext>
            </p:extLst>
          </p:nvPr>
        </p:nvGraphicFramePr>
        <p:xfrm>
          <a:off x="6072879" y="5507339"/>
          <a:ext cx="1751216" cy="627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" name="AxMath" r:id="rId15" imgW="1241640" imgH="444240" progId="Equation.AxMath">
                  <p:embed/>
                </p:oleObj>
              </mc:Choice>
              <mc:Fallback>
                <p:oleObj name="AxMath" r:id="rId15" imgW="1241640" imgH="444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72879" y="5507339"/>
                        <a:ext cx="1751216" cy="6270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209089"/>
              </p:ext>
            </p:extLst>
          </p:nvPr>
        </p:nvGraphicFramePr>
        <p:xfrm>
          <a:off x="5092597" y="5679848"/>
          <a:ext cx="577462" cy="282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" name="AxGlyph" r:id="rId17" imgW="68400" imgH="33840" progId="AxGlyph.Document">
                  <p:embed/>
                </p:oleObj>
              </mc:Choice>
              <mc:Fallback>
                <p:oleObj name="AxGlyph" r:id="rId17" imgW="68400" imgH="33840" progId="AxGlyph.Document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092597" y="5679848"/>
                        <a:ext cx="577462" cy="282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9521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008" cy="1288"/>
              <a:chOff x="-1" y="636"/>
              <a:chExt cx="1800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latin typeface="微软雅黑" panose="020B0503020204020204" charset="-122"/>
                    <a:ea typeface="微软雅黑" panose="020B0503020204020204" charset="-122"/>
                  </a:rPr>
                  <a:t>9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878" y="734"/>
                <a:ext cx="14129" cy="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/>
                  <a:t>State-Space Representation of Dynamic Systems </a:t>
                </a:r>
                <a:endParaRPr lang="en-US" altLang="zh-CN" sz="3600" b="1" dirty="0"/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1924050" y="1459304"/>
            <a:ext cx="739451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/>
              <a:t>First Order Differential Equations In State-Space Form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517650" y="1522400"/>
            <a:ext cx="331470" cy="323850"/>
            <a:chOff x="3085" y="2274"/>
            <a:chExt cx="522" cy="510"/>
          </a:xfrm>
        </p:grpSpPr>
        <p:sp>
          <p:nvSpPr>
            <p:cNvPr id="37" name="椭圆 36"/>
            <p:cNvSpPr/>
            <p:nvPr/>
          </p:nvSpPr>
          <p:spPr>
            <a:xfrm>
              <a:off x="3202" y="2387"/>
              <a:ext cx="288" cy="286"/>
            </a:xfrm>
            <a:prstGeom prst="ellipse">
              <a:avLst/>
            </a:prstGeom>
            <a:solidFill>
              <a:srgbClr val="FF9933"/>
            </a:solidFill>
            <a:ln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085" y="2274"/>
              <a:ext cx="523" cy="511"/>
            </a:xfrm>
            <a:prstGeom prst="ellipse">
              <a:avLst/>
            </a:prstGeom>
            <a:noFill/>
            <a:ln w="47625" cmpd="sng">
              <a:solidFill>
                <a:srgbClr val="FF993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289810" y="2055495"/>
            <a:ext cx="5232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向量矩阵表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2010525" y="2128520"/>
            <a:ext cx="224790" cy="2222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482391"/>
              </p:ext>
            </p:extLst>
          </p:nvPr>
        </p:nvGraphicFramePr>
        <p:xfrm>
          <a:off x="3135429" y="2423795"/>
          <a:ext cx="6283325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0" name="AxMath" r:id="rId3" imgW="4206240" imgH="1449360" progId="Equation.AxMath">
                  <p:embed/>
                </p:oleObj>
              </mc:Choice>
              <mc:Fallback>
                <p:oleObj name="AxMath" r:id="rId3" imgW="4206240" imgH="1449360" progId="Equation.AxMath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5429" y="2423795"/>
                        <a:ext cx="6283325" cy="216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/>
          <p:cNvSpPr/>
          <p:nvPr/>
        </p:nvSpPr>
        <p:spPr>
          <a:xfrm>
            <a:off x="2010525" y="4592320"/>
            <a:ext cx="224790" cy="2222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34" name="文本框 33"/>
          <p:cNvSpPr txBox="1"/>
          <p:nvPr/>
        </p:nvSpPr>
        <p:spPr>
          <a:xfrm>
            <a:off x="2356312" y="4519295"/>
            <a:ext cx="5232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写成矩阵</a:t>
            </a:r>
            <a:endParaRPr lang="en-US" altLang="zh-CN" dirty="0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040874"/>
              </p:ext>
            </p:extLst>
          </p:nvPr>
        </p:nvGraphicFramePr>
        <p:xfrm>
          <a:off x="3135429" y="5021840"/>
          <a:ext cx="13684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1" name="AxMath" r:id="rId5" imgW="916200" imgH="229320" progId="Equation.AxMath">
                  <p:embed/>
                </p:oleObj>
              </mc:Choice>
              <mc:Fallback>
                <p:oleObj name="AxMath" r:id="rId5" imgW="916200" imgH="229320" progId="Equation.AxMath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5429" y="5021840"/>
                        <a:ext cx="1368425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3394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324</Words>
  <Application>Microsoft Office PowerPoint</Application>
  <PresentationFormat>宽屏</PresentationFormat>
  <Paragraphs>78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微软雅黑</vt:lpstr>
      <vt:lpstr>Arial</vt:lpstr>
      <vt:lpstr>Calibri</vt:lpstr>
      <vt:lpstr>Calibri Light</vt:lpstr>
      <vt:lpstr>Office 主题</vt:lpstr>
      <vt:lpstr>AxMath</vt:lpstr>
      <vt:lpstr>AxGlyph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225</cp:revision>
  <dcterms:created xsi:type="dcterms:W3CDTF">2022-03-12T03:15:00Z</dcterms:created>
  <dcterms:modified xsi:type="dcterms:W3CDTF">2022-03-19T01:24:07Z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2052-10.8.2.6726</vt:lpwstr>
  </property>
</Properties>
</file>