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9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1" r:id="rId22"/>
    <p:sldId id="29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s://gitlab.com/libeigen/eigen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gen.tuxfamily.org/index.php?title=Main_Page" TargetMode="External"/><Relationship Id="rId5" Type="http://schemas.openxmlformats.org/officeDocument/2006/relationships/hyperlink" Target="https://eigen.tuxfamily.org/dox/group__QuickRefPage.html" TargetMode="Externa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210" y="3278"/>
              <a:ext cx="10547" cy="4349"/>
              <a:chOff x="4210" y="3278"/>
              <a:chExt cx="10547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210" y="4369"/>
                <a:ext cx="6376" cy="130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4800" b="1" dirty="0"/>
                  <a:t>线性代数</a:t>
                </a:r>
                <a:r>
                  <a:rPr lang="en-US" altLang="zh-CN" sz="4800" b="1" dirty="0"/>
                  <a:t>Eigen</a:t>
                </a:r>
                <a:endParaRPr lang="zh-CN" altLang="en-US" sz="4800" b="1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Mar 20th, 2022 </a:t>
                </a:r>
                <a:r>
                  <a:rPr lang="en-US" altLang="zh-CN" sz="2400" b="1" dirty="0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矩阵分块</a:t>
                </a: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E7E245E-2F28-4398-988A-444E2D05E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6" t="7823" r="4897" b="7492"/>
          <a:stretch/>
        </p:blipFill>
        <p:spPr>
          <a:xfrm>
            <a:off x="1777864" y="1221740"/>
            <a:ext cx="8636272" cy="53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矩阵元素交换</a:t>
                </a: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B5FFEC6-4A2B-4086-ADEF-01C41A67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9" t="22755" r="7571" b="23417"/>
          <a:stretch/>
        </p:blipFill>
        <p:spPr>
          <a:xfrm>
            <a:off x="1777864" y="1901633"/>
            <a:ext cx="8636272" cy="17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矩阵转置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FAC6EA0-0580-4629-AA3C-7760490B2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1" t="18323" r="9071" b="18346"/>
          <a:stretch/>
        </p:blipFill>
        <p:spPr>
          <a:xfrm>
            <a:off x="1791950" y="1701346"/>
            <a:ext cx="8608099" cy="3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矩阵乘积</a:t>
                </a: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5F009B5-C8BE-4D78-B9C8-372018DB5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1" t="17593" r="7928" b="18703"/>
          <a:stretch/>
        </p:blipFill>
        <p:spPr>
          <a:xfrm>
            <a:off x="1779535" y="1722028"/>
            <a:ext cx="8632930" cy="28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矩阵单个元素操作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983580-7216-41FB-85C8-8227089FE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3" t="12276" r="22521" b="12096"/>
          <a:stretch/>
        </p:blipFill>
        <p:spPr>
          <a:xfrm>
            <a:off x="1777864" y="1346563"/>
            <a:ext cx="8636272" cy="48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1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矩阵单个元素操作</a:t>
                </a: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EFDE3BC-6C31-45D8-93C6-64C74617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7" t="12338" r="22657" b="14383"/>
          <a:stretch/>
        </p:blipFill>
        <p:spPr>
          <a:xfrm>
            <a:off x="1777864" y="1432560"/>
            <a:ext cx="863627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0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矩阵化简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2A32B7-AC97-4273-A294-3EC05250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1" t="10958" r="21384" b="11204"/>
          <a:stretch/>
        </p:blipFill>
        <p:spPr>
          <a:xfrm>
            <a:off x="1777864" y="1319349"/>
            <a:ext cx="8636272" cy="52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1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矩阵点乘</a:t>
                </a: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D2E3216-2331-4F6A-AC91-60382B79A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t="21068" r="21273" b="19781"/>
          <a:stretch/>
        </p:blipFill>
        <p:spPr>
          <a:xfrm>
            <a:off x="1777864" y="1844584"/>
            <a:ext cx="8636271" cy="20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矩阵类型转换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6B5D0D1-DFAC-4BC4-875A-6A2FD32E1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t="17974" r="23551" b="19427"/>
          <a:stretch/>
        </p:blipFill>
        <p:spPr>
          <a:xfrm>
            <a:off x="1777864" y="1933304"/>
            <a:ext cx="8636272" cy="24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0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求解线性方程组 </a:t>
                </a:r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Ax = b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F9E8B3-1575-4D58-81F3-A7B24433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t="16597" r="23551" b="16249"/>
          <a:stretch/>
        </p:blipFill>
        <p:spPr>
          <a:xfrm>
            <a:off x="1777864" y="1775094"/>
            <a:ext cx="8636272" cy="30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295717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Eigen Introduction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B5F4716-CB0D-4377-93FC-BB93FF15441F}"/>
              </a:ext>
            </a:extLst>
          </p:cNvPr>
          <p:cNvGrpSpPr/>
          <p:nvPr/>
        </p:nvGrpSpPr>
        <p:grpSpPr>
          <a:xfrm>
            <a:off x="1548765" y="1880435"/>
            <a:ext cx="5951855" cy="460375"/>
            <a:chOff x="2501" y="7053"/>
            <a:chExt cx="9373" cy="72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53A0326-FBB4-4684-A1F6-DB7F18168B6C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73237728-7533-4360-B83D-62255677BD6B}"/>
                  </a:ext>
                </a:extLst>
              </p:cNvPr>
              <p:cNvSpPr/>
              <p:nvPr/>
            </p:nvSpPr>
            <p:spPr>
              <a:xfrm>
                <a:off x="3202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B2F4C41-7B39-4B1B-9B74-08F1ACFD1E41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9505E76-87C3-430F-94BD-0093FC8DCCE3}"/>
                </a:ext>
              </a:extLst>
            </p:cNvPr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dirty="0"/>
                <a:t>Matrix Operations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F9C0E9C-6D57-443C-A49D-574DD792B934}"/>
              </a:ext>
            </a:extLst>
          </p:cNvPr>
          <p:cNvGrpSpPr/>
          <p:nvPr/>
        </p:nvGrpSpPr>
        <p:grpSpPr>
          <a:xfrm>
            <a:off x="1548765" y="2465152"/>
            <a:ext cx="5951855" cy="460375"/>
            <a:chOff x="2501" y="7053"/>
            <a:chExt cx="9373" cy="72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5F0B9D5D-F95D-4D85-B478-DF4DCD3743A9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8BAC4DC1-E384-4244-8A11-48E7867B48BF}"/>
                  </a:ext>
                </a:extLst>
              </p:cNvPr>
              <p:cNvSpPr/>
              <p:nvPr/>
            </p:nvSpPr>
            <p:spPr>
              <a:xfrm>
                <a:off x="3202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1F12109E-551A-44E0-9147-1C657315605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6E12CD6-18CB-4DBE-A10C-4149FEB7F5AD}"/>
                </a:ext>
              </a:extLst>
            </p:cNvPr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Eigen &amp; Quaternion</a:t>
              </a:r>
            </a:p>
          </p:txBody>
        </p:sp>
      </p:grpSp>
      <p:pic>
        <p:nvPicPr>
          <p:cNvPr id="5122" name="Picture 2" descr="查看源图像">
            <a:extLst>
              <a:ext uri="{FF2B5EF4-FFF2-40B4-BE49-F238E27FC236}">
                <a16:creationId xmlns:a16="http://schemas.microsoft.com/office/drawing/2014/main" id="{7CD0A567-7066-4BFD-8406-1E972B15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519" y="3049869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矩阵特征值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9B4519-F0C3-45C3-AF0B-1E7C741C9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t="21271" r="23551" b="18776"/>
          <a:stretch/>
        </p:blipFill>
        <p:spPr>
          <a:xfrm>
            <a:off x="1777864" y="1567543"/>
            <a:ext cx="8636272" cy="20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2020"/>
            <a:ext cx="5828968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Eigen &amp; Quaternion</a:t>
            </a:r>
          </a:p>
          <a:p>
            <a:pPr algn="l"/>
            <a:endParaRPr lang="en-US" altLang="zh-CN" sz="54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2377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矩阵 </a:t>
            </a:r>
            <a:r>
              <a:rPr lang="en-US" altLang="zh-CN" sz="5400" b="1" dirty="0">
                <a:sym typeface="+mn-ea"/>
              </a:rPr>
              <a:t>&amp; </a:t>
            </a:r>
            <a:r>
              <a:rPr lang="zh-CN" altLang="en-US" sz="5400" b="1" dirty="0">
                <a:sym typeface="+mn-ea"/>
              </a:rPr>
              <a:t>四元数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22</a:t>
            </a:r>
          </a:p>
        </p:txBody>
      </p:sp>
      <p:pic>
        <p:nvPicPr>
          <p:cNvPr id="19460" name="Picture 4" descr="Rotating a Cube Using Quaternions - Wolfram Demonstrations Project">
            <a:extLst>
              <a:ext uri="{FF2B5EF4-FFF2-40B4-BE49-F238E27FC236}">
                <a16:creationId xmlns:a16="http://schemas.microsoft.com/office/drawing/2014/main" id="{DB97F8E2-C543-48D1-8310-D6D920E4A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6" t="11788" r="5035" b="13783"/>
          <a:stretch/>
        </p:blipFill>
        <p:spPr bwMode="auto">
          <a:xfrm>
            <a:off x="7047229" y="3389183"/>
            <a:ext cx="3775047" cy="341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2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Eigen &amp; Quaternion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22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05670"/>
            <a:ext cx="5479513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Eigen Introduction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5400" b="1" dirty="0">
                <a:sym typeface="+mn-ea"/>
              </a:rPr>
              <a:t>Eigen</a:t>
            </a:r>
            <a:r>
              <a:rPr lang="zh-CN" altLang="en-US" sz="5400" b="1" dirty="0">
                <a:sym typeface="+mn-ea"/>
              </a:rPr>
              <a:t>简介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Eigen Introduction</a:t>
                </a:r>
              </a:p>
            </p:txBody>
          </p:sp>
        </p:grpSp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777F686-A85A-464C-9D03-153965813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8608"/>
              </p:ext>
            </p:extLst>
          </p:nvPr>
        </p:nvGraphicFramePr>
        <p:xfrm>
          <a:off x="1683385" y="1221740"/>
          <a:ext cx="7829688" cy="311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AxGlyph" r:id="rId3" imgW="410760" imgH="162720" progId="AxGlyph.Document">
                  <p:embed/>
                </p:oleObj>
              </mc:Choice>
              <mc:Fallback>
                <p:oleObj name="AxGlyph" r:id="rId3" imgW="410760" imgH="1627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385" y="1221740"/>
                        <a:ext cx="7829688" cy="311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F1EC0B08-B6F3-4E23-90AF-5545A73D3539}"/>
              </a:ext>
            </a:extLst>
          </p:cNvPr>
          <p:cNvSpPr txBox="1"/>
          <p:nvPr/>
        </p:nvSpPr>
        <p:spPr>
          <a:xfrm>
            <a:off x="1725373" y="6043258"/>
            <a:ext cx="8442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5"/>
              </a:rPr>
              <a:t>https://eigen.tuxfamily.org/dox/group__QuickRefPage.html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A14646-DCEE-4983-923F-CD257B7D1A39}"/>
              </a:ext>
            </a:extLst>
          </p:cNvPr>
          <p:cNvSpPr txBox="1"/>
          <p:nvPr/>
        </p:nvSpPr>
        <p:spPr>
          <a:xfrm>
            <a:off x="1725373" y="5636260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6"/>
              </a:rPr>
              <a:t>https://eigen.tuxfamily.org/index.php?title=Main_Page</a:t>
            </a:r>
            <a:endParaRPr lang="zh-CN" altLang="en-US" sz="140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18E09D-4ACA-431B-893E-DD49FEF6D54C}"/>
              </a:ext>
            </a:extLst>
          </p:cNvPr>
          <p:cNvGrpSpPr/>
          <p:nvPr/>
        </p:nvGrpSpPr>
        <p:grpSpPr>
          <a:xfrm>
            <a:off x="1725373" y="4328405"/>
            <a:ext cx="9656654" cy="307777"/>
            <a:chOff x="1718817" y="4470111"/>
            <a:chExt cx="9656654" cy="30777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0DE3B9D-68F6-43ED-B859-9802D6E6AAC0}"/>
                </a:ext>
              </a:extLst>
            </p:cNvPr>
            <p:cNvSpPr txBox="1"/>
            <p:nvPr/>
          </p:nvSpPr>
          <p:spPr>
            <a:xfrm>
              <a:off x="2027376" y="4470111"/>
              <a:ext cx="93480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i="0" dirty="0">
                  <a:solidFill>
                    <a:srgbClr val="4D4D4D"/>
                  </a:solidFill>
                  <a:effectLst/>
                  <a:latin typeface="-apple-system"/>
                </a:rPr>
                <a:t>Eigen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是可以用来进行</a:t>
              </a:r>
              <a:r>
                <a:rPr lang="zh-CN" altLang="en-US" sz="1400" b="0" i="0" u="none" strike="noStrike" dirty="0">
                  <a:solidFill>
                    <a:srgbClr val="FC5531"/>
                  </a:solidFill>
                  <a:effectLst/>
                  <a:latin typeface="-apple-system"/>
                </a:rPr>
                <a:t>线性代数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、</a:t>
              </a:r>
              <a:r>
                <a:rPr lang="zh-CN" altLang="en-US" sz="1400" b="0" i="0" dirty="0">
                  <a:solidFill>
                    <a:srgbClr val="7030A0"/>
                  </a:solidFill>
                  <a:effectLst/>
                  <a:latin typeface="-apple-system"/>
                </a:rPr>
                <a:t>矩阵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、</a:t>
              </a:r>
              <a:r>
                <a:rPr lang="zh-CN" altLang="en-US" sz="1400" b="0" i="0" dirty="0">
                  <a:solidFill>
                    <a:srgbClr val="0070C0"/>
                  </a:solidFill>
                  <a:effectLst/>
                  <a:latin typeface="-apple-system"/>
                </a:rPr>
                <a:t>向量操作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等运算的</a:t>
              </a:r>
              <a:r>
                <a:rPr lang="en-US" altLang="zh-CN" sz="1400" b="0" i="0" dirty="0">
                  <a:solidFill>
                    <a:srgbClr val="4D4D4D"/>
                  </a:solidFill>
                  <a:effectLst/>
                  <a:latin typeface="-apple-system"/>
                </a:rPr>
                <a:t>C++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库，它里面包含了很多算法</a:t>
              </a:r>
              <a:endParaRPr lang="zh-CN" altLang="en-US" sz="1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69B0DA-1DBF-457A-B586-45F36191EEF9}"/>
                </a:ext>
              </a:extLst>
            </p:cNvPr>
            <p:cNvSpPr/>
            <p:nvPr/>
          </p:nvSpPr>
          <p:spPr>
            <a:xfrm>
              <a:off x="1718817" y="4512875"/>
              <a:ext cx="224790" cy="2222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68E70D8-5428-4DF5-85EE-45DACCE0B044}"/>
              </a:ext>
            </a:extLst>
          </p:cNvPr>
          <p:cNvGrpSpPr/>
          <p:nvPr/>
        </p:nvGrpSpPr>
        <p:grpSpPr>
          <a:xfrm>
            <a:off x="1725373" y="4735403"/>
            <a:ext cx="9656654" cy="307777"/>
            <a:chOff x="1718817" y="4470111"/>
            <a:chExt cx="9656654" cy="307777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DB7079B-C508-4E00-866F-0B90D987C7FD}"/>
                </a:ext>
              </a:extLst>
            </p:cNvPr>
            <p:cNvSpPr txBox="1"/>
            <p:nvPr/>
          </p:nvSpPr>
          <p:spPr>
            <a:xfrm>
              <a:off x="2027376" y="4470111"/>
              <a:ext cx="93480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i="0" dirty="0">
                  <a:solidFill>
                    <a:srgbClr val="4D4D4D"/>
                  </a:solidFill>
                  <a:effectLst/>
                  <a:latin typeface="-apple-system"/>
                </a:rPr>
                <a:t>Eigen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采用</a:t>
              </a:r>
              <a:r>
                <a:rPr lang="zh-CN" altLang="en-US" sz="1400" b="0" i="0" u="none" strike="noStrike" dirty="0">
                  <a:solidFill>
                    <a:srgbClr val="FC5531"/>
                  </a:solidFill>
                  <a:effectLst/>
                  <a:latin typeface="-apple-system"/>
                  <a:hlinkClick r:id="rId7"/>
                </a:rPr>
                <a:t>源码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的方式提供给用户使用，在使用时只需要包含</a:t>
              </a:r>
              <a:r>
                <a:rPr lang="en-US" altLang="zh-CN" sz="1400" b="0" i="0" dirty="0">
                  <a:solidFill>
                    <a:srgbClr val="4D4D4D"/>
                  </a:solidFill>
                  <a:effectLst/>
                  <a:latin typeface="-apple-system"/>
                </a:rPr>
                <a:t>Eigen</a:t>
              </a:r>
              <a:r>
                <a:rPr lang="zh-CN" altLang="en-US" sz="1400" b="0" i="0" dirty="0">
                  <a:solidFill>
                    <a:srgbClr val="4D4D4D"/>
                  </a:solidFill>
                  <a:effectLst/>
                  <a:latin typeface="-apple-system"/>
                </a:rPr>
                <a:t>的头文件即可进行使用</a:t>
              </a:r>
              <a:endParaRPr lang="zh-CN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3B981D5-0497-4791-A819-46E1F087DE7B}"/>
                </a:ext>
              </a:extLst>
            </p:cNvPr>
            <p:cNvSpPr/>
            <p:nvPr/>
          </p:nvSpPr>
          <p:spPr>
            <a:xfrm>
              <a:off x="1718817" y="4512875"/>
              <a:ext cx="224790" cy="2222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Eigen Introduction</a:t>
                </a:r>
              </a:p>
            </p:txBody>
          </p:sp>
        </p:grp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6AC15AE-5ED5-46FF-8AFD-B69F5FE96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94396"/>
              </p:ext>
            </p:extLst>
          </p:nvPr>
        </p:nvGraphicFramePr>
        <p:xfrm>
          <a:off x="2065383" y="1221740"/>
          <a:ext cx="8226425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AxGlyph" r:id="rId3" imgW="452880" imgH="293400" progId="AxGlyph.Document">
                  <p:embed/>
                </p:oleObj>
              </mc:Choice>
              <mc:Fallback>
                <p:oleObj name="AxGlyph" r:id="rId3" imgW="452880" imgH="29340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5383" y="1221740"/>
                        <a:ext cx="8226425" cy="533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68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2512020"/>
            <a:ext cx="544174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 dirty="0"/>
              <a:t>Matrix Operations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23770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矩阵运算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1CF6FD-E2B1-4971-A8CE-AF313326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80858"/>
            <a:ext cx="4514405" cy="255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矩阵定义</a:t>
                </a:r>
              </a:p>
            </p:txBody>
          </p:sp>
        </p:grp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C0E079D-2B59-4867-BCF4-F6504EDD3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8" t="13747" r="7357" b="13072"/>
          <a:stretch/>
        </p:blipFill>
        <p:spPr>
          <a:xfrm>
            <a:off x="1770629" y="1346099"/>
            <a:ext cx="8650742" cy="39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基础使用</a:t>
                </a: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58BD6FB-ED1F-4263-B670-C1B980F48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" t="12526" r="24201" b="11616"/>
          <a:stretch/>
        </p:blipFill>
        <p:spPr>
          <a:xfrm>
            <a:off x="1777864" y="1400582"/>
            <a:ext cx="8636272" cy="40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Eigen </a:t>
                </a:r>
                <a:r>
                  <a:rPr lang="zh-CN" altLang="en-US" sz="3600" b="1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特殊矩阵生成</a:t>
                </a: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B7A919A-C981-44A8-965A-BE3A3CC2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t="14731" r="7572" b="14315"/>
          <a:stretch/>
        </p:blipFill>
        <p:spPr>
          <a:xfrm>
            <a:off x="1770614" y="1366700"/>
            <a:ext cx="8650772" cy="27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206</Words>
  <Application>Microsoft Office PowerPoint</Application>
  <PresentationFormat>宽屏</PresentationFormat>
  <Paragraphs>57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微软雅黑</vt:lpstr>
      <vt:lpstr>Arial</vt:lpstr>
      <vt:lpstr>Calibri</vt:lpstr>
      <vt:lpstr>Calibri Light</vt:lpstr>
      <vt:lpstr>Verdana</vt:lpstr>
      <vt:lpstr>Office 主题</vt:lpstr>
      <vt:lpstr>AxGlyph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203</cp:revision>
  <dcterms:created xsi:type="dcterms:W3CDTF">2022-03-12T03:15:00Z</dcterms:created>
  <dcterms:modified xsi:type="dcterms:W3CDTF">2022-03-20T08:28:28Z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