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89" r:id="rId6"/>
    <p:sldId id="261" r:id="rId7"/>
    <p:sldId id="267" r:id="rId8"/>
    <p:sldId id="313" r:id="rId9"/>
    <p:sldId id="262" r:id="rId10"/>
    <p:sldId id="268" r:id="rId11"/>
    <p:sldId id="263" r:id="rId12"/>
    <p:sldId id="269" r:id="rId13"/>
    <p:sldId id="264" r:id="rId14"/>
    <p:sldId id="270" r:id="rId15"/>
    <p:sldId id="265" r:id="rId16"/>
    <p:sldId id="271" r:id="rId17"/>
    <p:sldId id="266" r:id="rId18"/>
    <p:sldId id="272" r:id="rId19"/>
    <p:sldId id="260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7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1A24"/>
    <a:srgbClr val="1D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duyongquan/LTSLA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rive.google.com/file/d/0By_SW19c1BfhSVFzNHc0SjduNzg/view?resourcekey=0-41olC9ht9xE3wQe2zHZ45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nbviewer.ipython.org/github/rlabbe/Kalman-and-Bayesian-Filters-in-Python/blob/master/Appendix-A-Installation.ipyn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tutorials/index" TargetMode="External"/><Relationship Id="rId2" Type="http://schemas.openxmlformats.org/officeDocument/2006/relationships/hyperlink" Target="https://scip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935355"/>
            <a:ext cx="12195810" cy="5751830"/>
            <a:chOff x="0" y="1445"/>
            <a:chExt cx="19206" cy="9058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1445"/>
              <a:ext cx="19206" cy="2086"/>
              <a:chOff x="0" y="1445"/>
              <a:chExt cx="19206" cy="2086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0" y="2423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" name="文本框 5"/>
              <p:cNvSpPr txBox="1"/>
              <p:nvPr/>
            </p:nvSpPr>
            <p:spPr>
              <a:xfrm>
                <a:off x="4113" y="1974"/>
                <a:ext cx="10975" cy="92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3200" b="1" dirty="0"/>
                  <a:t>视觉</a:t>
                </a:r>
                <a:r>
                  <a:rPr lang="en-US" altLang="zh-CN" sz="3200" b="1" i="1" dirty="0"/>
                  <a:t>SLAM</a:t>
                </a:r>
                <a:endParaRPr lang="zh-CN" altLang="en-US" sz="3200" b="1" i="1" dirty="0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 flipV="1">
                <a:off x="15238" y="2430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5898" y="1445"/>
                <a:ext cx="2216" cy="2086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4373" y="3278"/>
              <a:ext cx="10384" cy="4349"/>
              <a:chOff x="4373" y="3278"/>
              <a:chExt cx="10384" cy="4349"/>
            </a:xfrm>
          </p:grpSpPr>
          <p:pic>
            <p:nvPicPr>
              <p:cNvPr id="14" name="图片 13" descr="qq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67" y="3278"/>
                <a:ext cx="3390" cy="4349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4373" y="4479"/>
                <a:ext cx="5883" cy="130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4800" b="1" dirty="0"/>
                  <a:t>VINS </a:t>
                </a:r>
                <a:r>
                  <a:rPr lang="zh-CN" altLang="en-US" sz="4800" b="1" dirty="0"/>
                  <a:t>介绍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0" y="7616"/>
              <a:ext cx="19199" cy="1448"/>
              <a:chOff x="0" y="7616"/>
              <a:chExt cx="19199" cy="1448"/>
            </a:xfrm>
          </p:grpSpPr>
          <p:cxnSp>
            <p:nvCxnSpPr>
              <p:cNvPr id="8" name="直接连接符 7"/>
              <p:cNvCxnSpPr/>
              <p:nvPr/>
            </p:nvCxnSpPr>
            <p:spPr>
              <a:xfrm flipV="1">
                <a:off x="0" y="8341"/>
                <a:ext cx="19199" cy="10"/>
              </a:xfrm>
              <a:prstGeom prst="line">
                <a:avLst/>
              </a:prstGeom>
              <a:ln w="22225" cmpd="sng">
                <a:solidFill>
                  <a:schemeClr val="bg2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3504" y="7616"/>
                <a:ext cx="1199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/>
                  <a:t>Mar 12th, 2022 </a:t>
                </a:r>
                <a:r>
                  <a:rPr lang="en-US" altLang="zh-CN" sz="2400" b="1">
                    <a:solidFill>
                      <a:srgbClr val="00B050"/>
                    </a:solidFill>
                    <a:hlinkClick r:id="rId4" action="ppaction://hlinkfile"/>
                  </a:rPr>
                  <a:t>https://github.com/duyongquan/LTSLAM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886" y="7627"/>
                <a:ext cx="1513" cy="14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5" y="7738"/>
                <a:ext cx="795" cy="1215"/>
              </a:xfrm>
              <a:prstGeom prst="rect">
                <a:avLst/>
              </a:prstGeom>
            </p:spPr>
          </p:pic>
        </p:grpSp>
        <p:grpSp>
          <p:nvGrpSpPr>
            <p:cNvPr id="26" name="组合 25"/>
            <p:cNvGrpSpPr/>
            <p:nvPr/>
          </p:nvGrpSpPr>
          <p:grpSpPr>
            <a:xfrm>
              <a:off x="13151" y="9355"/>
              <a:ext cx="5503" cy="1148"/>
              <a:chOff x="13151" y="9355"/>
              <a:chExt cx="5503" cy="1148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14342" y="9355"/>
                <a:ext cx="4312" cy="11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AibotBeginer </a:t>
                </a:r>
                <a:r>
                  <a:rPr lang="zh-CN" altLang="en-US" sz="2000" b="1">
                    <a:solidFill>
                      <a:srgbClr val="1D2B3B"/>
                    </a:solidFill>
                    <a:sym typeface="+mn-ea"/>
                  </a:rPr>
                  <a:t>视觉</a:t>
                </a:r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SLAM</a:t>
                </a:r>
                <a:endParaRPr lang="en-US" altLang="zh-CN" sz="2000" b="1">
                  <a:solidFill>
                    <a:srgbClr val="1D2B3B"/>
                  </a:solidFill>
                </a:endParaRPr>
              </a:p>
              <a:p>
                <a:pPr algn="ctr"/>
                <a:r>
                  <a:rPr lang="en-US" altLang="zh-CN" sz="2000" b="1">
                    <a:solidFill>
                      <a:srgbClr val="801A24"/>
                    </a:solidFill>
                  </a:rPr>
                  <a:t>quandy2020@126.com</a:t>
                </a: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3151" y="9390"/>
                <a:ext cx="1169" cy="1113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7697" cy="1288"/>
              <a:chOff x="-1" y="636"/>
              <a:chExt cx="7697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35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4400" b="1">
                    <a:sym typeface="+mn-ea"/>
                  </a:rPr>
                  <a:t>Notation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/>
                <a:t>Measurement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353945" y="2476500"/>
            <a:ext cx="3874135" cy="368300"/>
            <a:chOff x="3145" y="7989"/>
            <a:chExt cx="6101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35" y="7989"/>
              <a:ext cx="561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    </a:t>
              </a:r>
              <a:r>
                <a:rPr lang="zh-CN" altLang="en-US">
                  <a:sym typeface="+mn-ea"/>
                </a:rPr>
                <a:t>Subscript k indicates the time step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353945" y="2002155"/>
            <a:ext cx="3771265" cy="368300"/>
            <a:chOff x="3145" y="7989"/>
            <a:chExt cx="5939" cy="580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547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Measurement is typically denoted </a:t>
              </a:r>
              <a:r>
                <a:rPr lang="zh-CN" altLang="en-US">
                  <a:solidFill>
                    <a:srgbClr val="FF0000"/>
                  </a:solidFill>
                  <a:sym typeface="+mn-ea"/>
                </a:rPr>
                <a:t>z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353945" y="2928620"/>
            <a:ext cx="4058285" cy="368300"/>
            <a:chOff x="3145" y="7989"/>
            <a:chExt cx="6391" cy="580"/>
          </a:xfrm>
        </p:grpSpPr>
        <p:sp>
          <p:nvSpPr>
            <p:cNvPr id="39" name="矩形 38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06" y="7989"/>
              <a:ext cx="593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olidFill>
                    <a:schemeClr val="accent6"/>
                  </a:solidFill>
                  <a:sym typeface="+mn-ea"/>
                </a:rPr>
                <a:t>A bold font denotes a </a:t>
              </a:r>
              <a:r>
                <a:rPr lang="zh-CN" altLang="en-US">
                  <a:solidFill>
                    <a:srgbClr val="FF0000"/>
                  </a:solidFill>
                  <a:sym typeface="+mn-ea"/>
                </a:rPr>
                <a:t>vector</a:t>
              </a:r>
              <a:r>
                <a:rPr lang="zh-CN" altLang="en-US">
                  <a:solidFill>
                    <a:schemeClr val="accent6"/>
                  </a:solidFill>
                  <a:sym typeface="+mn-ea"/>
                </a:rPr>
                <a:t> or matrix 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353945" y="3374390"/>
            <a:ext cx="1935480" cy="368300"/>
            <a:chOff x="3145" y="7989"/>
            <a:chExt cx="3048" cy="580"/>
          </a:xfrm>
        </p:grpSpPr>
        <p:sp>
          <p:nvSpPr>
            <p:cNvPr id="43" name="矩形 42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606" y="7989"/>
              <a:ext cx="258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x denotes state </a:t>
              </a:r>
            </a:p>
          </p:txBody>
        </p:sp>
      </p:grp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22880" y="2549525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3" imgW="203200" imgH="228600" progId="Equation.KSEE3">
                  <p:embed/>
                </p:oleObj>
              </mc:Choice>
              <mc:Fallback>
                <p:oleObj r:id="rId3" imgW="2032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2880" y="2549525"/>
                        <a:ext cx="203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1683385" y="3931920"/>
            <a:ext cx="8422005" cy="829945"/>
            <a:chOff x="2896" y="2388"/>
            <a:chExt cx="13263" cy="1307"/>
          </a:xfrm>
        </p:grpSpPr>
        <p:sp>
          <p:nvSpPr>
            <p:cNvPr id="28" name="文本框 27"/>
            <p:cNvSpPr txBox="1"/>
            <p:nvPr/>
          </p:nvSpPr>
          <p:spPr>
            <a:xfrm>
              <a:off x="3648" y="2388"/>
              <a:ext cx="12511" cy="13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For our scale example, it represents both the initial weight and initial weight gain rate, like so:</a:t>
              </a:r>
              <a:endParaRPr lang="zh-CN" altLang="en-US" sz="2400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1678305"/>
            <a:ext cx="690753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5400" b="1">
                <a:sym typeface="+mn-ea"/>
              </a:rPr>
              <a:t>Exercise: Write Generic </a:t>
            </a:r>
          </a:p>
          <a:p>
            <a:pPr algn="l"/>
            <a:r>
              <a:rPr lang="en-US" altLang="zh-CN" sz="5400" b="1">
                <a:sym typeface="+mn-ea"/>
              </a:rPr>
              <a:t>Algorithm</a:t>
            </a:r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42515" y="3398520"/>
            <a:ext cx="56946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ym typeface="+mn-ea"/>
              </a:rPr>
              <a:t>练习：一般性算法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8814" cy="1288"/>
              <a:chOff x="-1" y="636"/>
              <a:chExt cx="8814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4645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PDF Version</a:t>
                </a: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PDF book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2372360" y="2165350"/>
            <a:ext cx="8843645" cy="521970"/>
            <a:chOff x="3145" y="7989"/>
            <a:chExt cx="13927" cy="822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13466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1400">
                  <a:sym typeface="+mn-ea"/>
                  <a:hlinkClick r:id="rId2" action="ppaction://hlinkfile"/>
                </a:rPr>
                <a:t>https://drive.google.com/file/d/0By_SW19c1BfhSVFzNHc0SjduNzg/view?resourcekey=0-41olC9ht9xE3wQe2zHZ45A</a:t>
              </a:r>
            </a:p>
            <a:p>
              <a:pPr algn="l"/>
              <a:endParaRPr lang="zh-CN" altLang="en-US" sz="1400">
                <a:sym typeface="+mn-ea"/>
                <a:hlinkClick r:id="rId2" action="ppaction://hlinkfile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905" y="2687320"/>
            <a:ext cx="3367405" cy="381444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695" y="2729865"/>
            <a:ext cx="3216275" cy="37299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7860030" cy="34150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Downloading and Running </a:t>
            </a:r>
          </a:p>
          <a:p>
            <a:pPr algn="ctr"/>
            <a:r>
              <a:rPr lang="zh-CN" altLang="en-US" sz="5400" b="1">
                <a:sym typeface="+mn-ea"/>
              </a:rPr>
              <a:t>the Book</a:t>
            </a:r>
            <a:endParaRPr lang="zh-CN" altLang="en-US" sz="5400"/>
          </a:p>
          <a:p>
            <a:pPr algn="l"/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488565" y="4371975"/>
            <a:ext cx="362775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ym typeface="+mn-ea"/>
              </a:rPr>
              <a:t>下载和运行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>
              <a:stCxn id="7" idx="3"/>
            </p:cNvCxnSpPr>
            <p:nvPr/>
          </p:nvCxnSpPr>
          <p:spPr>
            <a:xfrm flipV="1">
              <a:off x="17581" y="1231"/>
              <a:ext cx="1593" cy="10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7582" cy="1288"/>
              <a:chOff x="-1" y="636"/>
              <a:chExt cx="17582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12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13413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Downloading and Running the Book</a:t>
                </a: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Installation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2160905" y="2126615"/>
            <a:ext cx="9591040" cy="521970"/>
            <a:chOff x="3145" y="7989"/>
            <a:chExt cx="15104" cy="822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14643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1400">
                  <a:sym typeface="+mn-ea"/>
                  <a:hlinkClick r:id="rId2"/>
                </a:rPr>
                <a:t>http://nbviewer.ipython.org/github/rlabbe/Kalman-and-Bayesian-Filters-in-Python/blob/master/Appendix-A-Installation.ipynb</a:t>
              </a:r>
              <a:endParaRPr lang="zh-CN" altLang="en-US" sz="1400">
                <a:sym typeface="+mn-ea"/>
              </a:endParaRPr>
            </a:p>
            <a:p>
              <a:pPr algn="l"/>
              <a:endParaRPr lang="zh-CN" altLang="en-US" sz="1400"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83385" y="3543300"/>
            <a:ext cx="92227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T</a:t>
            </a:r>
            <a:r>
              <a:rPr lang="zh-CN" altLang="en-US"/>
              <a:t>his book is intended to be interactive and I recommend using it</a:t>
            </a:r>
            <a:r>
              <a:rPr lang="en-US" altLang="zh-CN"/>
              <a:t>.</a:t>
            </a:r>
          </a:p>
          <a:p>
            <a:r>
              <a:rPr lang="zh-CN" altLang="en-US"/>
              <a:t>Its a little more effort to set up</a:t>
            </a:r>
            <a:r>
              <a:rPr lang="en-US" altLang="zh-CN"/>
              <a:t>.</a:t>
            </a:r>
          </a:p>
          <a:p>
            <a:r>
              <a:rPr lang="zh-CN" altLang="en-US"/>
              <a:t>You can perform experiments</a:t>
            </a:r>
            <a:r>
              <a:rPr lang="en-US" altLang="zh-CN"/>
              <a:t>, </a:t>
            </a:r>
            <a:r>
              <a:rPr lang="zh-CN" altLang="en-US"/>
              <a:t>see how filters react to different data, see how different filters react to the same data, and so on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683385" y="2886075"/>
            <a:ext cx="3007360" cy="459740"/>
            <a:chOff x="2501" y="7053"/>
            <a:chExt cx="4736" cy="724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4000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Introduce 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2289175" cy="2584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Jupyter</a:t>
            </a:r>
            <a:endParaRPr lang="zh-CN" altLang="en-US" sz="5400"/>
          </a:p>
          <a:p>
            <a:pPr algn="l"/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29387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ym typeface="+mn-ea"/>
              </a:rPr>
              <a:t>开发环境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jupyter notebook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2160905" y="2126615"/>
            <a:ext cx="1551305" cy="521970"/>
            <a:chOff x="3145" y="7989"/>
            <a:chExt cx="2443" cy="822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1982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1400">
                  <a:sym typeface="+mn-ea"/>
                </a:rPr>
                <a:t>安装</a:t>
              </a:r>
              <a:r>
                <a:rPr lang="en-US" altLang="zh-CN" sz="1400">
                  <a:sym typeface="+mn-ea"/>
                </a:rPr>
                <a:t>Anaconda</a:t>
              </a:r>
              <a:endParaRPr lang="zh-CN" altLang="en-US" sz="1400">
                <a:sym typeface="+mn-ea"/>
              </a:endParaRPr>
            </a:p>
            <a:p>
              <a:pPr algn="l"/>
              <a:endParaRPr lang="zh-CN" altLang="en-US" sz="1400"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2746"/>
          <a:stretch>
            <a:fillRect/>
          </a:stretch>
        </p:blipFill>
        <p:spPr>
          <a:xfrm>
            <a:off x="2160905" y="2727960"/>
            <a:ext cx="7472045" cy="375539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7158" cy="1288"/>
              <a:chOff x="-1" y="636"/>
              <a:chExt cx="7158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14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2989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Jupyter</a:t>
                </a: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855472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SciPy, NumPy, and Matplotlib</a:t>
            </a: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306768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>
                <a:sym typeface="+mn-ea"/>
              </a:rPr>
              <a:t>Python </a:t>
            </a:r>
            <a:r>
              <a:rPr lang="zh-CN" altLang="en-US" sz="5400" b="1">
                <a:sym typeface="+mn-ea"/>
              </a:rPr>
              <a:t>库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16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8" name="文本框 7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SciPy is a  mathematic</a:t>
              </a:r>
              <a:endParaRPr lang="en-US" altLang="zh-CN" sz="240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519045" y="2139950"/>
            <a:ext cx="1671320" cy="368300"/>
            <a:chOff x="3145" y="7989"/>
            <a:chExt cx="2632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06" y="7989"/>
              <a:ext cx="217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array objects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519045" y="2575560"/>
            <a:ext cx="1740535" cy="368300"/>
            <a:chOff x="3145" y="7989"/>
            <a:chExt cx="2741" cy="580"/>
          </a:xfrm>
        </p:grpSpPr>
        <p:sp>
          <p:nvSpPr>
            <p:cNvPr id="27" name="矩形 26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06" y="7989"/>
              <a:ext cx="228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linear algebra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519045" y="3019425"/>
            <a:ext cx="2076450" cy="368300"/>
            <a:chOff x="3145" y="7989"/>
            <a:chExt cx="3270" cy="580"/>
          </a:xfrm>
        </p:grpSpPr>
        <p:sp>
          <p:nvSpPr>
            <p:cNvPr id="30" name="矩形 29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606" y="7989"/>
              <a:ext cx="280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random numbers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683385" y="3554730"/>
            <a:ext cx="6790690" cy="460375"/>
            <a:chOff x="2896" y="2388"/>
            <a:chExt cx="10694" cy="725"/>
          </a:xfrm>
        </p:grpSpPr>
        <p:sp>
          <p:nvSpPr>
            <p:cNvPr id="37" name="文本框 36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</a:t>
              </a:r>
              <a:endParaRPr lang="en-US" altLang="zh-CN" sz="2400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1683385" y="4384675"/>
            <a:ext cx="6790690" cy="460375"/>
            <a:chOff x="2896" y="2388"/>
            <a:chExt cx="10694" cy="725"/>
          </a:xfrm>
        </p:grpSpPr>
        <p:sp>
          <p:nvSpPr>
            <p:cNvPr id="44" name="文本框 43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Matplotlib </a:t>
              </a:r>
              <a:endParaRPr lang="en-US" altLang="zh-CN" sz="2400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6035675" y="2212975"/>
            <a:ext cx="2139950" cy="368300"/>
            <a:chOff x="3145" y="7989"/>
            <a:chExt cx="3370" cy="580"/>
          </a:xfrm>
        </p:grpSpPr>
        <p:sp>
          <p:nvSpPr>
            <p:cNvPr id="54" name="矩形 53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606" y="7989"/>
              <a:ext cx="290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 </a:t>
              </a:r>
              <a:r>
                <a:rPr lang="zh-CN" altLang="en-US">
                  <a:sym typeface="+mn-ea"/>
                  <a:hlinkClick r:id="rId2" action="ppaction://hlinkfile"/>
                </a:rPr>
                <a:t>https://scipy.org/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421890" y="5090795"/>
            <a:ext cx="4614545" cy="368300"/>
            <a:chOff x="3145" y="7989"/>
            <a:chExt cx="7267" cy="580"/>
          </a:xfrm>
        </p:grpSpPr>
        <p:sp>
          <p:nvSpPr>
            <p:cNvPr id="58" name="矩形 57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606" y="7989"/>
              <a:ext cx="680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  <a:hlinkClick r:id="rId3" action="ppaction://hlinkfile"/>
                </a:rPr>
                <a:t>https://matplotlib.org/stable/tutorials/index</a:t>
              </a:r>
              <a:endParaRPr lang="zh-CN" altLang="en-US">
                <a:sym typeface="+mn-ea"/>
              </a:endParaRPr>
            </a:p>
          </p:txBody>
        </p:sp>
      </p:grpSp>
      <p:pic>
        <p:nvPicPr>
          <p:cNvPr id="60" name="图片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590" y="3554730"/>
            <a:ext cx="4354830" cy="27101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17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40601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520" y="2062480"/>
            <a:ext cx="4466590" cy="2733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9655810" y="781685"/>
            <a:ext cx="2519680" cy="444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2865" y="325755"/>
            <a:ext cx="4556125" cy="817880"/>
            <a:chOff x="-1" y="636"/>
            <a:chExt cx="7175" cy="1288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" y="1238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315" y="636"/>
              <a:ext cx="1336" cy="12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68" y="636"/>
              <a:ext cx="300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/>
                <a:t>Outline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548765" y="1316990"/>
            <a:ext cx="5951855" cy="460375"/>
            <a:chOff x="2501" y="7053"/>
            <a:chExt cx="9373" cy="725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8637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Building Intuition via Thought Experiments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48765" y="1925955"/>
            <a:ext cx="3007360" cy="460375"/>
            <a:chOff x="2501" y="7053"/>
            <a:chExt cx="4736" cy="725"/>
          </a:xfrm>
        </p:grpSpPr>
        <p:grpSp>
          <p:nvGrpSpPr>
            <p:cNvPr id="3" name="组合 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3237" y="7053"/>
              <a:ext cx="4000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The g-h Filter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48765" y="2534920"/>
            <a:ext cx="3007360" cy="460375"/>
            <a:chOff x="2501" y="7053"/>
            <a:chExt cx="4736" cy="725"/>
          </a:xfrm>
        </p:grpSpPr>
        <p:grpSp>
          <p:nvGrpSpPr>
            <p:cNvPr id="13" name="组合 1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237" y="7053"/>
              <a:ext cx="4000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Notation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48765" y="3143885"/>
            <a:ext cx="5584825" cy="460375"/>
            <a:chOff x="2501" y="7053"/>
            <a:chExt cx="8795" cy="725"/>
          </a:xfrm>
        </p:grpSpPr>
        <p:grpSp>
          <p:nvGrpSpPr>
            <p:cNvPr id="18" name="组合 17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Write Generic Algorithm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548765" y="3752850"/>
            <a:ext cx="5584825" cy="460375"/>
            <a:chOff x="2501" y="7053"/>
            <a:chExt cx="8795" cy="725"/>
          </a:xfrm>
        </p:grpSpPr>
        <p:grpSp>
          <p:nvGrpSpPr>
            <p:cNvPr id="23" name="组合 2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Choice of g and h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548765" y="4361815"/>
            <a:ext cx="5584825" cy="460375"/>
            <a:chOff x="2501" y="7053"/>
            <a:chExt cx="8795" cy="725"/>
          </a:xfrm>
        </p:grpSpPr>
        <p:grpSp>
          <p:nvGrpSpPr>
            <p:cNvPr id="32" name="组合 31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create measurement function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548765" y="4970780"/>
            <a:ext cx="5584825" cy="460375"/>
            <a:chOff x="2501" y="7053"/>
            <a:chExt cx="8795" cy="725"/>
          </a:xfrm>
        </p:grpSpPr>
        <p:grpSp>
          <p:nvGrpSpPr>
            <p:cNvPr id="42" name="组合 41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Bad Initial Conditions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548765" y="5579745"/>
            <a:ext cx="5584825" cy="460375"/>
            <a:chOff x="2501" y="7053"/>
            <a:chExt cx="8795" cy="725"/>
          </a:xfrm>
        </p:grpSpPr>
        <p:grpSp>
          <p:nvGrpSpPr>
            <p:cNvPr id="47" name="组合 4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Extreme Noise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48765" y="6188710"/>
            <a:ext cx="5584825" cy="460375"/>
            <a:chOff x="2501" y="7053"/>
            <a:chExt cx="8795" cy="725"/>
          </a:xfrm>
        </p:grpSpPr>
        <p:grpSp>
          <p:nvGrpSpPr>
            <p:cNvPr id="53" name="组合 5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The Effect of Acceleration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656195" y="1317625"/>
            <a:ext cx="5584825" cy="460375"/>
            <a:chOff x="2501" y="7053"/>
            <a:chExt cx="8795" cy="725"/>
          </a:xfrm>
        </p:grpSpPr>
        <p:grpSp>
          <p:nvGrpSpPr>
            <p:cNvPr id="58" name="组合 57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Varying g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656195" y="1932940"/>
            <a:ext cx="5584825" cy="460375"/>
            <a:chOff x="2501" y="7053"/>
            <a:chExt cx="8795" cy="725"/>
          </a:xfrm>
        </p:grpSpPr>
        <p:grpSp>
          <p:nvGrpSpPr>
            <p:cNvPr id="63" name="组合 6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文本框 65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Varying h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656195" y="2548255"/>
            <a:ext cx="5584825" cy="460375"/>
            <a:chOff x="2501" y="7053"/>
            <a:chExt cx="8795" cy="725"/>
          </a:xfrm>
        </p:grpSpPr>
        <p:grpSp>
          <p:nvGrpSpPr>
            <p:cNvPr id="68" name="组合 67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文本框 75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Interactive Example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7656195" y="3163570"/>
            <a:ext cx="5584825" cy="460375"/>
            <a:chOff x="2501" y="7053"/>
            <a:chExt cx="8795" cy="725"/>
          </a:xfrm>
        </p:grpSpPr>
        <p:grpSp>
          <p:nvGrpSpPr>
            <p:cNvPr id="78" name="组合 77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7" name="文本框 106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Don’t Lie to the Filter</a:t>
              </a: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7656195" y="3778885"/>
            <a:ext cx="5584825" cy="460375"/>
            <a:chOff x="2501" y="7053"/>
            <a:chExt cx="8795" cy="725"/>
          </a:xfrm>
        </p:grpSpPr>
        <p:grpSp>
          <p:nvGrpSpPr>
            <p:cNvPr id="109" name="组合 108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10" name="椭圆 109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文本框 111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>
                  <a:sym typeface="+mn-ea"/>
                </a:rPr>
                <a:t>Tracking a Train</a:t>
              </a:r>
              <a:endParaRPr lang="en-US" altLang="zh-CN" sz="2400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7656195" y="4394200"/>
            <a:ext cx="5584825" cy="460375"/>
            <a:chOff x="2501" y="7053"/>
            <a:chExt cx="8795" cy="725"/>
          </a:xfrm>
        </p:grpSpPr>
        <p:grpSp>
          <p:nvGrpSpPr>
            <p:cNvPr id="114" name="组合 113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15" name="椭圆 1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7" name="文本框 116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g-h Filters with FilterPy</a:t>
              </a: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7656195" y="5009515"/>
            <a:ext cx="5584825" cy="460375"/>
            <a:chOff x="2501" y="7053"/>
            <a:chExt cx="8795" cy="725"/>
          </a:xfrm>
        </p:grpSpPr>
        <p:grpSp>
          <p:nvGrpSpPr>
            <p:cNvPr id="124" name="组合 123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25" name="椭圆 12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7" name="文本框 126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Summary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18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40601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2248535"/>
            <a:ext cx="6447790" cy="1838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5" y="4330700"/>
            <a:ext cx="4714240" cy="20383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94255" y="454025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19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24218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94255" y="454025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690" y="2120900"/>
            <a:ext cx="7428865" cy="2114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690" y="4540250"/>
            <a:ext cx="5428615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20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24218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94255" y="452120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680" y="4317365"/>
            <a:ext cx="5990590" cy="1485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655" y="2056765"/>
            <a:ext cx="9142095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21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835025" y="178816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35025" y="437642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95" y="1706245"/>
            <a:ext cx="6971665" cy="1609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220" y="4077335"/>
            <a:ext cx="10847070" cy="15938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22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835025" y="178816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60" y="1535430"/>
            <a:ext cx="9642475" cy="27184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4354830"/>
            <a:ext cx="4076065" cy="2105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575" y="4211955"/>
            <a:ext cx="4476115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23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1683385" y="163385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70" y="1332230"/>
            <a:ext cx="7571740" cy="20193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683385" y="3351530"/>
            <a:ext cx="4050665" cy="368300"/>
            <a:chOff x="2651" y="6062"/>
            <a:chExt cx="6379" cy="580"/>
          </a:xfrm>
        </p:grpSpPr>
        <p:sp>
          <p:nvSpPr>
            <p:cNvPr id="4" name="矩形 3"/>
            <p:cNvSpPr/>
            <p:nvPr/>
          </p:nvSpPr>
          <p:spPr>
            <a:xfrm>
              <a:off x="2651" y="6177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82" y="6062"/>
              <a:ext cx="574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>
                  <a:sym typeface="+mn-ea"/>
                </a:rPr>
                <a:t>transpose </a:t>
              </a:r>
              <a:r>
                <a:rPr lang="zh-CN" altLang="en-US"/>
                <a:t>and the inverse</a:t>
              </a: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070" y="3882390"/>
            <a:ext cx="7228840" cy="1447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175" y="5189855"/>
            <a:ext cx="1781175" cy="13811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295" y="5351780"/>
            <a:ext cx="1924050" cy="1057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0860" y="5361305"/>
            <a:ext cx="188595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24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683385" y="1431925"/>
            <a:ext cx="5498465" cy="368300"/>
            <a:chOff x="2651" y="6062"/>
            <a:chExt cx="8659" cy="580"/>
          </a:xfrm>
        </p:grpSpPr>
        <p:sp>
          <p:nvSpPr>
            <p:cNvPr id="5" name="矩形 4"/>
            <p:cNvSpPr/>
            <p:nvPr/>
          </p:nvSpPr>
          <p:spPr>
            <a:xfrm>
              <a:off x="2651" y="6177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82" y="6062"/>
              <a:ext cx="802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/>
                <a:t>zeros matrix , ones </a:t>
              </a:r>
              <a:r>
                <a:rPr lang="zh-CN" altLang="en-US">
                  <a:sym typeface="+mn-ea"/>
                </a:rPr>
                <a:t>matrix</a:t>
              </a:r>
              <a:r>
                <a:rPr lang="zh-CN" altLang="en-US"/>
                <a:t>, eye identity matrix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70" y="1892300"/>
            <a:ext cx="6800215" cy="1143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070" y="2959100"/>
            <a:ext cx="3209290" cy="37617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394335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25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905" y="1290955"/>
            <a:ext cx="10161905" cy="13906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58595" y="163830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0" y="3173730"/>
            <a:ext cx="10013315" cy="16287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58595" y="331787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394335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26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1458595" y="163830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25" y="1524635"/>
            <a:ext cx="8517890" cy="507555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5210" t="2776" r="1916" b="2046"/>
          <a:stretch>
            <a:fillRect/>
          </a:stretch>
        </p:blipFill>
        <p:spPr>
          <a:xfrm>
            <a:off x="-4445" y="-25400"/>
            <a:ext cx="12190095" cy="6885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84730" y="1825625"/>
            <a:ext cx="8783320" cy="2584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5400" b="1">
                <a:sym typeface="+mn-ea"/>
              </a:rPr>
              <a:t>Building Intuition via Thought </a:t>
            </a:r>
          </a:p>
          <a:p>
            <a:pPr algn="l"/>
            <a:r>
              <a:rPr lang="en-US" altLang="zh-CN" sz="5400" b="1">
                <a:sym typeface="+mn-ea"/>
              </a:rPr>
              <a:t>Experiments</a:t>
            </a:r>
            <a:endParaRPr lang="en-US" altLang="zh-CN" sz="5400"/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84730" y="3667125"/>
            <a:ext cx="74155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通过实验直觉建立思想</a:t>
            </a:r>
          </a:p>
          <a:p>
            <a:pPr algn="l"/>
            <a:endParaRPr lang="zh-CN" altLang="en-US" sz="5400" b="1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1198880"/>
            <a:chOff x="-1" y="636"/>
            <a:chExt cx="19175" cy="18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888"/>
              <a:chOff x="-1" y="636"/>
              <a:chExt cx="18268" cy="18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>
                    <a:latin typeface="微软雅黑" panose="020B0503020204020204" charset="-122"/>
                    <a:ea typeface="微软雅黑" panose="020B0503020204020204" charset="-122"/>
                  </a:rPr>
                  <a:t>4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0" b="1">
                    <a:sym typeface="+mn-ea"/>
                  </a:rPr>
                  <a:t>Building Intuition via Thought Experiments</a:t>
                </a:r>
              </a:p>
            </p:txBody>
          </p:sp>
        </p:grpSp>
      </p:grp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C967344-7FC6-496A-A560-45F4566CC7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400999"/>
              </p:ext>
            </p:extLst>
          </p:nvPr>
        </p:nvGraphicFramePr>
        <p:xfrm>
          <a:off x="1403689" y="1333353"/>
          <a:ext cx="9203260" cy="51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AxGlyph" r:id="rId3" imgW="618480" imgH="344880" progId="AxGlyph.Document">
                  <p:embed/>
                </p:oleObj>
              </mc:Choice>
              <mc:Fallback>
                <p:oleObj name="AxGlyph" r:id="rId3" imgW="618480" imgH="344880" progId="AxGlyph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89" y="1333353"/>
                        <a:ext cx="9203260" cy="5120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1198880"/>
            <a:chOff x="-1" y="636"/>
            <a:chExt cx="19175" cy="18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888"/>
              <a:chOff x="-1" y="636"/>
              <a:chExt cx="18268" cy="18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>
                    <a:latin typeface="微软雅黑" panose="020B0503020204020204" charset="-122"/>
                    <a:ea typeface="微软雅黑" panose="020B0503020204020204" charset="-122"/>
                  </a:rPr>
                  <a:t>5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0" b="1">
                    <a:sym typeface="+mn-ea"/>
                  </a:rPr>
                  <a:t>Building Intuition via Thought Experiments</a:t>
                </a: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2055495" y="1595120"/>
            <a:ext cx="38722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W</a:t>
            </a:r>
            <a:r>
              <a:rPr lang="zh-CN" altLang="en-US" sz="2400"/>
              <a:t>hat are our choices?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588135" y="1663065"/>
            <a:ext cx="331470" cy="323850"/>
            <a:chOff x="3085" y="2274"/>
            <a:chExt cx="522" cy="510"/>
          </a:xfrm>
        </p:grpSpPr>
        <p:sp>
          <p:nvSpPr>
            <p:cNvPr id="37" name="椭圆 36"/>
            <p:cNvSpPr/>
            <p:nvPr/>
          </p:nvSpPr>
          <p:spPr>
            <a:xfrm>
              <a:off x="3202" y="2387"/>
              <a:ext cx="288" cy="28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85" y="2274"/>
              <a:ext cx="523" cy="511"/>
            </a:xfrm>
            <a:prstGeom prst="ellipse">
              <a:avLst/>
            </a:prstGeom>
            <a:noFill/>
            <a:ln w="47625" cmpd="sng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997075" y="2088515"/>
            <a:ext cx="8063865" cy="368300"/>
            <a:chOff x="3145" y="3289"/>
            <a:chExt cx="12699" cy="580"/>
          </a:xfrm>
        </p:grpSpPr>
        <p:sp>
          <p:nvSpPr>
            <p:cNvPr id="14" name="文本框 13"/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t>We could choose to only believe A, and assign 160lbs to our weight estimate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587500" y="4171315"/>
            <a:ext cx="6337300" cy="460375"/>
            <a:chOff x="2501" y="7053"/>
            <a:chExt cx="9980" cy="725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9244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Best estimate is the average of A and B 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997075" y="2493010"/>
            <a:ext cx="8063865" cy="368300"/>
            <a:chOff x="3145" y="3289"/>
            <a:chExt cx="12699" cy="580"/>
          </a:xfrm>
        </p:grpSpPr>
        <p:sp>
          <p:nvSpPr>
            <p:cNvPr id="15" name="文本框 14"/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t>We could choose to only believe B, and assign 170lbs to our weight.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997075" y="2897505"/>
            <a:ext cx="8063865" cy="368300"/>
            <a:chOff x="3145" y="3289"/>
            <a:chExt cx="12699" cy="580"/>
          </a:xfrm>
        </p:grpSpPr>
        <p:sp>
          <p:nvSpPr>
            <p:cNvPr id="33" name="文本框 32"/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t>We could choose a number less than both A and B.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997075" y="3302000"/>
            <a:ext cx="8047990" cy="368300"/>
            <a:chOff x="3170" y="3289"/>
            <a:chExt cx="12674" cy="580"/>
          </a:xfrm>
        </p:grpSpPr>
        <p:sp>
          <p:nvSpPr>
            <p:cNvPr id="42" name="文本框 41"/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>
                  <a:sym typeface="+mn-ea"/>
                </a:rPr>
                <a:t>We could choose a number greater than both A and B</a:t>
              </a:r>
              <a:r>
                <a:t>.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3170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997075" y="3706495"/>
            <a:ext cx="8063865" cy="368300"/>
            <a:chOff x="3145" y="3289"/>
            <a:chExt cx="12699" cy="580"/>
          </a:xfrm>
        </p:grpSpPr>
        <p:sp>
          <p:nvSpPr>
            <p:cNvPr id="45" name="文本框 44"/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t>We could choose a number between A and B.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e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815" y="4810760"/>
            <a:ext cx="2738755" cy="898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391922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5400" b="1">
                <a:sym typeface="+mn-ea"/>
              </a:rPr>
              <a:t>The g-h Filter</a:t>
            </a:r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246443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>
                <a:sym typeface="+mn-ea"/>
              </a:rPr>
              <a:t>g-h</a:t>
            </a:r>
            <a:r>
              <a:rPr lang="zh-CN" altLang="en-US" sz="5400" b="1">
                <a:sym typeface="+mn-ea"/>
              </a:rPr>
              <a:t>滤波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9250" cy="1288"/>
              <a:chOff x="-1" y="636"/>
              <a:chExt cx="9250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>
                    <a:latin typeface="微软雅黑" panose="020B0503020204020204" charset="-122"/>
                    <a:ea typeface="微软雅黑" panose="020B0503020204020204" charset="-122"/>
                  </a:rPr>
                  <a:t>7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5081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4400" b="1">
                    <a:sym typeface="+mn-ea"/>
                  </a:rPr>
                  <a:t>The g-h Filter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838960" y="1516380"/>
            <a:ext cx="6790690" cy="460375"/>
            <a:chOff x="2896" y="2388"/>
            <a:chExt cx="10694" cy="725"/>
          </a:xfrm>
        </p:grpSpPr>
        <p:sp>
          <p:nvSpPr>
            <p:cNvPr id="9" name="文本框 8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What </a:t>
              </a:r>
              <a:r>
                <a:rPr lang="zh-CN" altLang="en-US" sz="2400"/>
                <a:t>g-h Filter </a:t>
              </a:r>
              <a:r>
                <a:rPr lang="en-US" altLang="zh-CN" sz="2400"/>
                <a:t>? 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528570" y="2139950"/>
            <a:ext cx="1290955" cy="368300"/>
            <a:chOff x="3145" y="7989"/>
            <a:chExt cx="2033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06" y="7989"/>
              <a:ext cx="157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α-β filter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19045" y="2671445"/>
            <a:ext cx="4663440" cy="368300"/>
            <a:chOff x="3145" y="7989"/>
            <a:chExt cx="7344" cy="580"/>
          </a:xfrm>
        </p:grpSpPr>
        <p:sp>
          <p:nvSpPr>
            <p:cNvPr id="15" name="矩形 1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06" y="7989"/>
              <a:ext cx="688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g is the scaling we used for the measurement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19045" y="3244850"/>
            <a:ext cx="6829425" cy="368300"/>
            <a:chOff x="3145" y="7989"/>
            <a:chExt cx="10755" cy="580"/>
          </a:xfrm>
        </p:grpSpPr>
        <p:sp>
          <p:nvSpPr>
            <p:cNvPr id="18" name="矩形 17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06" y="7989"/>
              <a:ext cx="10294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h is the scaling for the change in measurement over time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38960" y="3834765"/>
            <a:ext cx="6790690" cy="460375"/>
            <a:chOff x="2896" y="2388"/>
            <a:chExt cx="10694" cy="725"/>
          </a:xfrm>
        </p:grpSpPr>
        <p:sp>
          <p:nvSpPr>
            <p:cNvPr id="21" name="文本框 20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Ohter </a:t>
              </a:r>
              <a:r>
                <a:rPr lang="zh-CN" altLang="en-US" sz="2400"/>
                <a:t>books </a:t>
              </a:r>
              <a:r>
                <a:rPr lang="zh-CN" altLang="en-US" sz="2400">
                  <a:sym typeface="+mn-ea"/>
                </a:rPr>
                <a:t>quite difficult to learn</a:t>
              </a:r>
              <a:r>
                <a:rPr lang="zh-CN" altLang="en-US" sz="2400"/>
                <a:t> 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519045" y="4370070"/>
            <a:ext cx="4446905" cy="368300"/>
            <a:chOff x="3145" y="7989"/>
            <a:chExt cx="7003" cy="580"/>
          </a:xfrm>
        </p:grpSpPr>
        <p:sp>
          <p:nvSpPr>
            <p:cNvPr id="26" name="矩形 25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606" y="7989"/>
              <a:ext cx="654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n</a:t>
              </a:r>
              <a:r>
                <a:rPr lang="zh-CN" altLang="en-US">
                  <a:sym typeface="+mn-ea"/>
                </a:rPr>
                <a:t>otation is introduced without explanation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519045" y="4931410"/>
            <a:ext cx="5825490" cy="368300"/>
            <a:chOff x="3145" y="7989"/>
            <a:chExt cx="9174" cy="580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871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>
                  <a:sym typeface="+mn-ea"/>
                </a:rPr>
                <a:t>books are almost devoid of examples or worked problems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519045" y="5464810"/>
            <a:ext cx="9139555" cy="645160"/>
            <a:chOff x="3145" y="7989"/>
            <a:chExt cx="14393" cy="1016"/>
          </a:xfrm>
        </p:grpSpPr>
        <p:sp>
          <p:nvSpPr>
            <p:cNvPr id="39" name="矩形 38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06" y="7989"/>
              <a:ext cx="13932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no idea as to what real world phenomena these words and math were attempting to describe</a:t>
              </a:r>
              <a:endParaRPr lang="zh-CN" altLang="en-US"/>
            </a:p>
            <a:p>
              <a:pPr algn="l"/>
              <a:endParaRPr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9250" cy="1288"/>
              <a:chOff x="-1" y="636"/>
              <a:chExt cx="9250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>
                    <a:latin typeface="微软雅黑" panose="020B0503020204020204" charset="-122"/>
                    <a:ea typeface="微软雅黑" panose="020B0503020204020204" charset="-122"/>
                  </a:rPr>
                  <a:t>8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5081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4400" b="1">
                    <a:sym typeface="+mn-ea"/>
                  </a:rPr>
                  <a:t>The g-h Filter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838960" y="1516380"/>
            <a:ext cx="6790690" cy="460375"/>
            <a:chOff x="2896" y="2388"/>
            <a:chExt cx="10694" cy="725"/>
          </a:xfrm>
        </p:grpSpPr>
        <p:sp>
          <p:nvSpPr>
            <p:cNvPr id="9" name="文本框 8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What </a:t>
              </a:r>
              <a:r>
                <a:rPr lang="zh-CN" altLang="en-US" sz="2400"/>
                <a:t>g-h Filter </a:t>
              </a:r>
              <a:r>
                <a:rPr lang="en-US" altLang="zh-CN" sz="2400"/>
                <a:t>? 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528570" y="2139950"/>
            <a:ext cx="1290955" cy="368300"/>
            <a:chOff x="3145" y="7989"/>
            <a:chExt cx="2033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06" y="7989"/>
              <a:ext cx="157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α-β filter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19045" y="2671445"/>
            <a:ext cx="4663440" cy="368300"/>
            <a:chOff x="3145" y="7989"/>
            <a:chExt cx="7344" cy="580"/>
          </a:xfrm>
        </p:grpSpPr>
        <p:sp>
          <p:nvSpPr>
            <p:cNvPr id="15" name="矩形 1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06" y="7989"/>
              <a:ext cx="688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g is the scaling we used for the measurement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19045" y="3244850"/>
            <a:ext cx="6829425" cy="368300"/>
            <a:chOff x="3145" y="7989"/>
            <a:chExt cx="10755" cy="580"/>
          </a:xfrm>
        </p:grpSpPr>
        <p:sp>
          <p:nvSpPr>
            <p:cNvPr id="18" name="矩形 17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06" y="7989"/>
              <a:ext cx="10294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h is the scaling for the change in measurement over time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38960" y="3834765"/>
            <a:ext cx="6790690" cy="460375"/>
            <a:chOff x="2896" y="2388"/>
            <a:chExt cx="10694" cy="725"/>
          </a:xfrm>
        </p:grpSpPr>
        <p:sp>
          <p:nvSpPr>
            <p:cNvPr id="21" name="文本框 20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Ohter </a:t>
              </a:r>
              <a:r>
                <a:rPr lang="zh-CN" altLang="en-US" sz="2400"/>
                <a:t>books </a:t>
              </a:r>
              <a:r>
                <a:rPr lang="zh-CN" altLang="en-US" sz="2400">
                  <a:sym typeface="+mn-ea"/>
                </a:rPr>
                <a:t>quite difficult to learn</a:t>
              </a:r>
              <a:r>
                <a:rPr lang="zh-CN" altLang="en-US" sz="2400"/>
                <a:t> 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519045" y="4370070"/>
            <a:ext cx="4446905" cy="368300"/>
            <a:chOff x="3145" y="7989"/>
            <a:chExt cx="7003" cy="580"/>
          </a:xfrm>
        </p:grpSpPr>
        <p:sp>
          <p:nvSpPr>
            <p:cNvPr id="26" name="矩形 25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606" y="7989"/>
              <a:ext cx="654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n</a:t>
              </a:r>
              <a:r>
                <a:rPr lang="zh-CN" altLang="en-US">
                  <a:sym typeface="+mn-ea"/>
                </a:rPr>
                <a:t>otation is introduced without explanation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519045" y="4931410"/>
            <a:ext cx="5825490" cy="368300"/>
            <a:chOff x="3145" y="7989"/>
            <a:chExt cx="9174" cy="580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871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>
                  <a:sym typeface="+mn-ea"/>
                </a:rPr>
                <a:t>books are almost devoid of examples or worked problems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519045" y="5464810"/>
            <a:ext cx="9139555" cy="645160"/>
            <a:chOff x="3145" y="7989"/>
            <a:chExt cx="14393" cy="1016"/>
          </a:xfrm>
        </p:grpSpPr>
        <p:sp>
          <p:nvSpPr>
            <p:cNvPr id="39" name="矩形 38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06" y="7989"/>
              <a:ext cx="13932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no idea as to what real world phenomena these words and math were attempting to describe</a:t>
              </a:r>
              <a:endParaRPr lang="zh-CN" altLang="en-US"/>
            </a:p>
            <a:p>
              <a:pPr algn="l"/>
              <a:endParaRPr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2708275" cy="34150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5400" b="1">
                <a:sym typeface="+mn-ea"/>
              </a:rPr>
              <a:t>Notation</a:t>
            </a:r>
            <a:endParaRPr lang="en-US" altLang="zh-CN" sz="5400"/>
          </a:p>
          <a:p>
            <a:pPr algn="l"/>
            <a:endParaRPr lang="zh-CN" altLang="en-US" sz="5400"/>
          </a:p>
          <a:p>
            <a:pPr algn="l"/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29387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ym typeface="+mn-ea"/>
              </a:rPr>
              <a:t>符号表示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730</Words>
  <Application>Microsoft Office PowerPoint</Application>
  <PresentationFormat>宽屏</PresentationFormat>
  <Paragraphs>144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微软雅黑</vt:lpstr>
      <vt:lpstr>Arial</vt:lpstr>
      <vt:lpstr>Calibri</vt:lpstr>
      <vt:lpstr>Calibri Light</vt:lpstr>
      <vt:lpstr>Office 主题</vt:lpstr>
      <vt:lpstr>AxGlyph</vt:lpstr>
      <vt:lpstr>WPS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124</cp:revision>
  <dcterms:created xsi:type="dcterms:W3CDTF">2022-03-12T03:15:00Z</dcterms:created>
  <dcterms:modified xsi:type="dcterms:W3CDTF">2022-03-20T06:44:43Z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2052-10.8.2.6726</vt:lpwstr>
  </property>
</Properties>
</file>