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1" r:id="rId7"/>
    <p:sldId id="267" r:id="rId8"/>
    <p:sldId id="313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66" r:id="rId18"/>
    <p:sldId id="272" r:id="rId19"/>
    <p:sldId id="26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0By_SW19c1BfhSVFzNHc0SjduNzg/view?resourcekey=0-41olC9ht9xE3wQe2zHZ45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rlabbe/Kalman-and-Bayesian-Filters-in-Python/blob/master/Appendix-A-Installa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 VINS-Mono</a:t>
                </a:r>
                <a:r>
                  <a:rPr lang="zh-CN" altLang="en-US" sz="3200" b="1" i="1" dirty="0"/>
                  <a:t> 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/>
                  <a:t>C++ </a:t>
                </a:r>
                <a:r>
                  <a:rPr lang="zh-CN" altLang="en-US" sz="4800" b="1" dirty="0"/>
                  <a:t>基础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7697" cy="1288"/>
              <a:chOff x="-1" y="636"/>
              <a:chExt cx="769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5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Notation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Measurement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53945" y="2476500"/>
            <a:ext cx="3874135" cy="368300"/>
            <a:chOff x="3145" y="7989"/>
            <a:chExt cx="6101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35" y="7989"/>
              <a:ext cx="56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   </a:t>
              </a:r>
              <a:r>
                <a:rPr lang="zh-CN" altLang="en-US">
                  <a:sym typeface="+mn-ea"/>
                </a:rPr>
                <a:t>Subscript k indicates the time step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45" y="2002155"/>
            <a:ext cx="3771265" cy="368300"/>
            <a:chOff x="3145" y="7989"/>
            <a:chExt cx="5939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54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Measurement is typically denoted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z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3945" y="2928620"/>
            <a:ext cx="4058285" cy="368300"/>
            <a:chOff x="3145" y="7989"/>
            <a:chExt cx="639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59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A bold font denotes a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vector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or matrix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53945" y="3374390"/>
            <a:ext cx="1935480" cy="368300"/>
            <a:chOff x="3145" y="7989"/>
            <a:chExt cx="3048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25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x denotes state 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2880" y="25495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203200" imgH="228600" progId="Equation.KSEE3">
                  <p:embed/>
                </p:oleObj>
              </mc:Choice>
              <mc:Fallback>
                <p:oleObj r:id="rId3" imgW="203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880" y="254952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683385" y="3931920"/>
            <a:ext cx="8422005" cy="829945"/>
            <a:chOff x="2896" y="2388"/>
            <a:chExt cx="1326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3648" y="2388"/>
              <a:ext cx="125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For our scale example, it represents both the initial weight and initial weight gain rate, like so:</a:t>
              </a:r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1678305"/>
            <a:ext cx="69075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Exercise: Write Generic </a:t>
            </a:r>
          </a:p>
          <a:p>
            <a:pPr algn="l"/>
            <a:r>
              <a:rPr lang="en-US" altLang="zh-CN" sz="5400" b="1">
                <a:sym typeface="+mn-ea"/>
              </a:rPr>
              <a:t>Algorithm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5694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练习：一般性算法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 action="ppaction://hlinkfile"/>
                </a:rPr>
                <a:t>https://drive.google.com/file/d/0By_SW19c1BfhSVFzNHc0SjduNzg/view?resourcekey=0-41olC9ht9xE3wQe2zHZ45A</a:t>
              </a:r>
            </a:p>
            <a:p>
              <a:pPr algn="l"/>
              <a:endParaRPr lang="zh-CN" altLang="en-US" sz="1400">
                <a:sym typeface="+mn-ea"/>
                <a:hlinkClick r:id="rId2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2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3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Building Intuition via Thought Experiments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3007360" cy="460375"/>
            <a:chOff x="2501" y="7053"/>
            <a:chExt cx="4736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The g-h Filter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3007360" cy="460375"/>
            <a:chOff x="2501" y="7053"/>
            <a:chExt cx="4736" cy="725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Notation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Write Generic Algorithm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Choice of g and h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5584825" cy="460375"/>
            <a:chOff x="2501" y="7053"/>
            <a:chExt cx="8795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create measurement function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0375"/>
            <a:chOff x="2501" y="7053"/>
            <a:chExt cx="8795" cy="725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Bad Initial Conditions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0375"/>
            <a:chOff x="2501" y="7053"/>
            <a:chExt cx="8795" cy="725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Extreme Noise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48765" y="6188710"/>
            <a:ext cx="5584825" cy="460375"/>
            <a:chOff x="2501" y="7053"/>
            <a:chExt cx="8795" cy="7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The Effect of Acceleration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56195" y="1317625"/>
            <a:ext cx="5584825" cy="460375"/>
            <a:chOff x="2501" y="7053"/>
            <a:chExt cx="8795" cy="7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Varying g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56195" y="1932940"/>
            <a:ext cx="5584825" cy="460375"/>
            <a:chOff x="2501" y="7053"/>
            <a:chExt cx="8795" cy="7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Varying h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56195" y="2548255"/>
            <a:ext cx="5584825" cy="460375"/>
            <a:chOff x="2501" y="7053"/>
            <a:chExt cx="8795" cy="725"/>
          </a:xfrm>
        </p:grpSpPr>
        <p:grpSp>
          <p:nvGrpSpPr>
            <p:cNvPr id="68" name="组合 6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Interactive Example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56195" y="3163570"/>
            <a:ext cx="5584825" cy="460375"/>
            <a:chOff x="2501" y="7053"/>
            <a:chExt cx="8795" cy="725"/>
          </a:xfrm>
        </p:grpSpPr>
        <p:grpSp>
          <p:nvGrpSpPr>
            <p:cNvPr id="78" name="组合 7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Don’t Lie to the Filter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56195" y="3778885"/>
            <a:ext cx="5584825" cy="460375"/>
            <a:chOff x="2501" y="7053"/>
            <a:chExt cx="8795" cy="72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Tracking a Train</a:t>
              </a:r>
              <a:endParaRPr lang="en-US" altLang="zh-CN" sz="24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656195" y="4394200"/>
            <a:ext cx="5584825" cy="460375"/>
            <a:chOff x="2501" y="7053"/>
            <a:chExt cx="8795" cy="72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g-h Filters with FilterPy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56195" y="500951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Summary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878332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Building Intuition via Thought </a:t>
            </a:r>
          </a:p>
          <a:p>
            <a:pPr algn="l"/>
            <a:r>
              <a:rPr lang="en-US" altLang="zh-CN" sz="5400" b="1">
                <a:sym typeface="+mn-ea"/>
              </a:rPr>
              <a:t>Experiments</a:t>
            </a:r>
            <a:endParaRPr lang="en-US" altLang="zh-CN" sz="5400"/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通过实验直觉建立思想</a:t>
            </a:r>
          </a:p>
          <a:p>
            <a:pPr algn="l"/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体重秤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第一次体重： 161 lbs</a:t>
            </a:r>
            <a:r>
              <a:rPr lang="en-US" altLang="zh-CN"/>
              <a:t>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89810" y="2851150"/>
            <a:ext cx="557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第二次体重： </a:t>
            </a:r>
            <a:r>
              <a:rPr>
                <a:sym typeface="+mn-ea"/>
              </a:rPr>
              <a:t>172 lbs</a:t>
            </a:r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1997075" y="29241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09090" y="3424555"/>
            <a:ext cx="5207635" cy="460375"/>
            <a:chOff x="2501" y="7053"/>
            <a:chExt cx="8201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746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How can improve upon this result ? 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7075" y="4140835"/>
            <a:ext cx="3184525" cy="368300"/>
            <a:chOff x="3145" y="7989"/>
            <a:chExt cx="5015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45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first scale (A) reads “160 lbs”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0" y="1595120"/>
            <a:ext cx="2394585" cy="239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04020" y="3989705"/>
            <a:ext cx="716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体重秤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184775" y="2423795"/>
            <a:ext cx="453390" cy="33782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24855" y="2393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Sensors are inaccurate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45" y="1501775"/>
            <a:ext cx="882015" cy="8820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43905" y="31280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Try Another Scale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694170" y="2761615"/>
            <a:ext cx="337820" cy="3663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997075" y="4605655"/>
            <a:ext cx="2962910" cy="368300"/>
            <a:chOff x="3145" y="7989"/>
            <a:chExt cx="4666" cy="580"/>
          </a:xfrm>
        </p:grpSpPr>
        <p:sp>
          <p:nvSpPr>
            <p:cNvPr id="31" name="矩形 30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06" y="7989"/>
              <a:ext cx="420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second (B) reads “170 lbs”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3872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</a:t>
            </a:r>
            <a:r>
              <a:rPr lang="zh-CN" altLang="en-US" sz="2400"/>
              <a:t>hat are our choices?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7075" y="2088515"/>
            <a:ext cx="8063865" cy="368300"/>
            <a:chOff x="3145" y="3289"/>
            <a:chExt cx="12699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A, and assign 160lbs to our weight estimate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87500" y="4171315"/>
            <a:ext cx="6337300" cy="460375"/>
            <a:chOff x="2501" y="7053"/>
            <a:chExt cx="9980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924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Best estimate is the average of A and B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7075" y="2493010"/>
            <a:ext cx="8063865" cy="368300"/>
            <a:chOff x="3145" y="3289"/>
            <a:chExt cx="12699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B, and assign 170lbs to our weight.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97075" y="2897505"/>
            <a:ext cx="8063865" cy="368300"/>
            <a:chOff x="3145" y="3289"/>
            <a:chExt cx="12699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less than both A and B.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997075" y="3302000"/>
            <a:ext cx="8047990" cy="368300"/>
            <a:chOff x="3170" y="3289"/>
            <a:chExt cx="12674" cy="580"/>
          </a:xfrm>
        </p:grpSpPr>
        <p:sp>
          <p:nvSpPr>
            <p:cNvPr id="42" name="文本框 41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We could choose a number greater than both A and B</a:t>
              </a:r>
              <a:r>
                <a:t>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7075" y="3706495"/>
            <a:ext cx="8063865" cy="368300"/>
            <a:chOff x="3145" y="3289"/>
            <a:chExt cx="12699" cy="580"/>
          </a:xfrm>
        </p:grpSpPr>
        <p:sp>
          <p:nvSpPr>
            <p:cNvPr id="45" name="文本框 4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between A and B.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5" y="4810760"/>
            <a:ext cx="2738755" cy="89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9192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The g-h Filter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464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g-h</a:t>
            </a:r>
            <a:r>
              <a:rPr lang="zh-CN" altLang="en-US" sz="5400" b="1">
                <a:sym typeface="+mn-ea"/>
              </a:rPr>
              <a:t>滤波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70827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Notation</a:t>
            </a:r>
            <a:endParaRPr lang="en-US" altLang="zh-CN" sz="5400"/>
          </a:p>
          <a:p>
            <a:pPr algn="l"/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符号表示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785</Words>
  <Application>Microsoft Office PowerPoint</Application>
  <PresentationFormat>宽屏</PresentationFormat>
  <Paragraphs>157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Calibri Light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120</cp:revision>
  <dcterms:created xsi:type="dcterms:W3CDTF">2022-03-12T03:15:00Z</dcterms:created>
  <dcterms:modified xsi:type="dcterms:W3CDTF">2022-03-19T04:41:04Z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