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283" r:id="rId3"/>
    <p:sldId id="538" r:id="rId4"/>
    <p:sldId id="308" r:id="rId5"/>
    <p:sldId id="699" r:id="rId6"/>
    <p:sldId id="701" r:id="rId7"/>
    <p:sldId id="700" r:id="rId8"/>
    <p:sldId id="664" r:id="rId9"/>
    <p:sldId id="698" r:id="rId10"/>
    <p:sldId id="703" r:id="rId11"/>
    <p:sldId id="70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4669" autoAdjust="0"/>
  </p:normalViewPr>
  <p:slideViewPr>
    <p:cSldViewPr snapToGrid="0">
      <p:cViewPr varScale="1">
        <p:scale>
          <a:sx n="63" d="100"/>
          <a:sy n="63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5F3C-8149-BBEE-AA98-A5B766A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BCDCDB-162D-E10A-F78A-022B06A2476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91B5DAC-34FE-5D90-C884-D2EDB2D9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414E24C-FEFC-22C4-D170-FF306B99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8B1AE-9ACC-551B-0A59-AC310A7F668C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AC24A9-57C0-3DC4-01D5-AD462418F329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8BE6385C-3633-356E-AB09-4EAFEE4F5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03D1B46-B437-435C-66B6-02D128A85C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06AE2376-D07C-CAAC-B8C4-8BF41CAC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7BD9E4DB-3CC8-E673-7FDF-5998E85BF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D001E413-7C02-9036-8E9F-57F0D472B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237DD682-83FC-0436-6581-95B4569F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A5421A2C-0354-1C00-F2FC-3022023B3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C2D62FE7-323F-D250-2A15-ED5B96ED4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3E79DD09-4801-B96B-A84B-44FFE8EB6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587D339F-1F89-13C6-2B4A-FFD7617B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8B4E5595-1651-B44C-FC17-1D357370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8BC8FD6A-BD0F-CE4F-ACDD-03AC73CF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CC30A6DD-9302-7CAC-4387-862B6ECF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1EF26659-4156-2C39-777A-7A57F009D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BF84D45D-6FB3-B62E-F248-6B8C5C492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1DE19F6-295F-9CB6-796E-AB065D8F7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E479F294-B3B2-C81A-C9C4-4F7040888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620C521B-D271-6847-C39C-019BF921E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6E0D6851-24C0-680F-BCC3-C9A2221BE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34BA7151-F568-DC14-980F-77DED32E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1702EE5F-D9C4-4767-53C7-BDADBC8DD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CBCAC7DE-74EC-ABF2-EE59-146050305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81274EA5-C3CD-CAE4-665C-18C59A607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657032F6-142D-264D-0C39-21E25E8DE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EA369BA1-0861-D879-3839-90A694223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F95EF830-7442-26E4-8D74-F49F9DC0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C96F829-C6A7-5547-E814-831D059B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44C25D61-870E-5FB0-6AFD-FFF72F697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57E5A485-31BA-7983-2C9E-AB72DFEF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EBA543E2-587B-F382-C9CF-13A575F83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30DBB2B3-7130-8A27-5741-4CC9AE38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D332FF6E-8914-0795-5E57-66859971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8612BBA7-ED78-4F5F-E925-C7B14F509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BA3D2E76-EBEE-CB89-12AA-64F4CA2E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CA637291-FCCF-284C-4DCE-D3BC073F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F030D469-BBA4-E04C-1047-994BA834F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CA88BFE2-4B61-F1ED-D28C-10F268BF8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7BAB64B3-803A-CC24-50EF-A270EFED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43A670AC-B366-1F32-F7A5-1F7C03FF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6778C01-486E-CC1A-DA25-ADA5EFC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DEF9DB6-BA47-E01A-1DAB-671886D1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18D38FB7-D381-7212-E4B1-68564DD5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1F9C4820-99C1-BCB2-2109-EB37B8B6F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7FB120E1-FEDD-7B56-84DB-7F32878F9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F480E5BA-735E-03D6-4169-8467965FA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38807364-1DA3-A6F3-258E-2A6251CE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2422B25D-2EAE-1E72-156B-16D7C8A5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590BE8D-1F51-517E-764A-F96E2979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C4DAF608-B6A5-1F75-B41F-B63871D62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B59E16E5-1D68-D518-0169-FA747BE25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C65DDF0E-579C-A646-4F69-116C45C5D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C05E5BF8-04A1-8BD4-16CC-AEBCE4D8A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88DF0405-1FAC-1A6D-CD16-D0CF09376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AAD489F1-BEF9-79D1-F406-77449519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F45E034D-7E5B-9287-EF29-C1885E8A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B745F261-33F6-CCBE-B5F3-BB8F5F11C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324D49D0-5B38-8CB4-1A55-B3191DE95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0A9995A-69E6-C4F3-458E-D56499782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BCB44D0-BF03-6926-6695-D01C75BD079E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BE83D75-44A9-EE38-BB48-252C910EF4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D769D861-9990-2B2C-E1B7-1EDE1D85B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9E8F3F2-8926-19D4-3369-4BE19C9F2EC9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D7BF234-7196-46EC-6DF1-C983371A8DE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F021D484-C0AF-1D6D-7CB5-58BA1848F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413F0BD-63F2-479D-676D-C2186BA74BF2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1581" y="1846443"/>
            <a:ext cx="461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400" b="1" dirty="0"/>
              <a:t>STJG Transit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513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C12A-FB1F-1E80-47A0-84538DF5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7AB34C5-1E21-1DE9-0F72-D3C477E2A82C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213B86D8-FB7F-CB44-1184-81435195B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5227EC22-4BF0-72D5-BDB8-DDE38F261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FD1E5C2A-D259-CF3E-5B9B-F9E904F9A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6BBE6741-AC61-0905-AFA2-DEA79EC85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AA8908AE-B641-A34A-E7B3-A8B88FB9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71F9DA02-5778-A282-6EC8-789D76A24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4A804C09-6B67-61FF-AA22-DEF8106E8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2D22B7DC-3116-99B8-30CF-C935E97E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AFB756B5-ED6A-BEA2-3BE4-1AE7C5FCB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1CD17A0B-F41A-AE5F-6710-6E363578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D3C4D3F6-06FA-22E4-5474-BE77EA8AD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6DFD5192-C90C-1A6F-0873-8E1FD9BF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C4433944-C9E4-C48B-87E2-E7BDB9C24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5888F98F-50F9-9092-3BEC-422B51FD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46518D4D-FC5C-63AA-BD32-006E04F9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E809143A-ABBC-5F45-167F-BC7B44C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53B3DDD-39E6-88B7-3BC7-157D69C0D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7BEFA9E6-E55E-F383-1827-B4B526005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42991F6-305A-2FD9-5604-93853CE9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E19CB566-70A8-0312-E3F5-9FFB9E1D2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1CEA7DC8-A136-7574-4CC2-E800B298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48D8A684-476C-8FC1-665E-DEC4331B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C08CFAFD-6B2B-77DA-8197-7A63D2C2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8BAB8B28-AB30-C49A-3BAD-D09A17EC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149F415A-2978-F979-2B4B-D2655143C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368F652F-19CB-43E5-56F5-B54A06E72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7B36B961-1064-C6AD-66D7-7A4E38DB8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579B97E6-438B-298F-FDF1-164D458C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904FE9B-73DC-A5E7-3A2E-2EE63D7F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493183F7-C6E4-6903-467E-B26142FA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D05B3742-85F3-4E7F-2F3D-DEF5B1342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3E33D397-CC24-1521-F8E3-F79E71F8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C4D26C82-7AE5-E3D9-1302-C23977CE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0DB36122-04BB-AD33-56E3-980831DD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5F358059-70C9-1FD1-C1E9-B22B6502A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B764198C-F3D3-DD02-7C58-E209174E0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0D591CD5-9089-7283-96EF-AF92FAD41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66CD51A8-11B9-8567-0B2B-2541B7AF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073CCDA6-DB50-C3D2-42BA-EFD9F389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69D4B7AA-8AD9-8AA3-6E3D-BFFF8D278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153AA12C-6EC1-527D-C8AE-651643F8F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3818D18E-B135-B006-B833-96F9BC7BA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AB4C75F6-1C9F-D552-C32D-BFE521BC0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F9C8E6A8-C498-6C01-B776-3BAD1C726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6C67ACF6-E16B-5764-1838-C30DC4DED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50F40C3C-2788-7168-89C6-9EA6601D4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6770D7F5-4F55-8D1B-B7CC-0DC90F4A1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8C8EAC7E-3FEE-2809-1E8F-0C20DE89E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449872F1-C32F-D016-24F3-965A185B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296BCB0A-4125-4DA2-36AD-A941A76B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8263300D-056F-49FB-5B63-893CCDAE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E54DAE70-BC88-FB03-0EF7-89E7E40C0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A00C9B78-5BAD-2C88-DDAC-744574BB4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12FCAEF6-2E13-9A2A-9890-7E5C44CE8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87C35384-335B-B8E8-ED30-DBF040967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2AF2F32D-763A-135D-5F60-F6CE5B59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43E2011-2A89-5BC9-03FD-F0C037DB2D90}"/>
              </a:ext>
            </a:extLst>
          </p:cNvPr>
          <p:cNvSpPr txBox="1"/>
          <p:nvPr/>
        </p:nvSpPr>
        <p:spPr>
          <a:xfrm>
            <a:off x="637877" y="6704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Conception: class diagram</a:t>
            </a:r>
            <a:endParaRPr lang="fr-FR" sz="3200" dirty="0"/>
          </a:p>
        </p:txBody>
      </p:sp>
      <p:pic>
        <p:nvPicPr>
          <p:cNvPr id="16" name="Image 15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19A3122A-B8A0-8F5D-1184-7F999395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8" y="1809076"/>
            <a:ext cx="7094450" cy="43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923A3055-61AF-D479-94E3-F742ABE9E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459265"/>
            <a:ext cx="2828924" cy="59394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45C7E49-5B3F-22FF-6600-4EEADFDBFC74}"/>
              </a:ext>
            </a:extLst>
          </p:cNvPr>
          <p:cNvSpPr txBox="1"/>
          <p:nvPr/>
        </p:nvSpPr>
        <p:spPr>
          <a:xfrm>
            <a:off x="637877" y="6704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Conception: sequence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561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779520" y="2879557"/>
            <a:ext cx="5705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88E09-E38B-4ED0-B4D8-74811CFF391D}"/>
              </a:ext>
            </a:extLst>
          </p:cNvPr>
          <p:cNvGrpSpPr/>
          <p:nvPr/>
        </p:nvGrpSpPr>
        <p:grpSpPr>
          <a:xfrm>
            <a:off x="1436386" y="989937"/>
            <a:ext cx="2990000" cy="4896894"/>
            <a:chOff x="1312561" y="1955177"/>
            <a:chExt cx="2342184" cy="38359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0A1ED8-4CB2-4FD1-8ACB-8621975B9EE9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85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982129" y="5599353"/>
            <a:ext cx="3766861" cy="38005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103756" y="512060"/>
            <a:ext cx="23170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1484" y="633705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313066" y="1832790"/>
            <a:ext cx="5111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/>
              <a:t>propose a digital solution: the development of an </a:t>
            </a:r>
            <a:r>
              <a:rPr lang="en-US" sz="2400" b="1" dirty="0"/>
              <a:t>integrated web and mobile platform</a:t>
            </a:r>
            <a:r>
              <a:rPr lang="en-US" sz="2400" dirty="0"/>
              <a:t> that aims to digitalize all aspects of the company’s operations. This platform will streamline trip management, improve driver-passenger interaction, enable real-time tracking, and support secure, modern payment systems—ultimately transforming STJG into a more efficient, transparent, and user-friendly service provider.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737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20D09A7-83DA-47D7-8835-65AA6E22E227}"/>
              </a:ext>
            </a:extLst>
          </p:cNvPr>
          <p:cNvSpPr/>
          <p:nvPr/>
        </p:nvSpPr>
        <p:spPr>
          <a:xfrm>
            <a:off x="1966572" y="1301174"/>
            <a:ext cx="1483031" cy="8595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430F2-C29B-490A-A12B-C953EE76E860}"/>
              </a:ext>
            </a:extLst>
          </p:cNvPr>
          <p:cNvGrpSpPr/>
          <p:nvPr/>
        </p:nvGrpSpPr>
        <p:grpSpPr>
          <a:xfrm>
            <a:off x="3146658" y="1301174"/>
            <a:ext cx="6815222" cy="859540"/>
            <a:chOff x="2189480" y="2153920"/>
            <a:chExt cx="7213599" cy="1137920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E4902C58-E153-4BF7-950A-D1AAB4AFC98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E41742-CF4A-4F94-8B35-9ACD7CFFA56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3FC3BF6-085A-465A-AC29-C6850C13445A}"/>
              </a:ext>
            </a:extLst>
          </p:cNvPr>
          <p:cNvSpPr/>
          <p:nvPr/>
        </p:nvSpPr>
        <p:spPr>
          <a:xfrm>
            <a:off x="1966572" y="2247496"/>
            <a:ext cx="1483031" cy="85954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2A3799-0CD7-4C64-8242-AC9EA24CA07C}"/>
              </a:ext>
            </a:extLst>
          </p:cNvPr>
          <p:cNvGrpSpPr/>
          <p:nvPr/>
        </p:nvGrpSpPr>
        <p:grpSpPr>
          <a:xfrm>
            <a:off x="3146658" y="2247496"/>
            <a:ext cx="6815222" cy="859540"/>
            <a:chOff x="2189480" y="2153920"/>
            <a:chExt cx="7213599" cy="1137920"/>
          </a:xfrm>
          <a:solidFill>
            <a:schemeClr val="accent2"/>
          </a:solidFill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69D05AF8-0362-40E3-A7E7-10278B88F503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053719-8142-4D73-BD76-5FA6F7C9E069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645047F-D9CB-4CC1-BC0F-1C4292F5A94A}"/>
              </a:ext>
            </a:extLst>
          </p:cNvPr>
          <p:cNvSpPr/>
          <p:nvPr/>
        </p:nvSpPr>
        <p:spPr>
          <a:xfrm>
            <a:off x="1966572" y="3193816"/>
            <a:ext cx="1483031" cy="8595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283355-3C29-4FB8-A131-09D9EB725ACF}"/>
              </a:ext>
            </a:extLst>
          </p:cNvPr>
          <p:cNvGrpSpPr/>
          <p:nvPr/>
        </p:nvGrpSpPr>
        <p:grpSpPr>
          <a:xfrm>
            <a:off x="3146658" y="3193816"/>
            <a:ext cx="6815222" cy="859540"/>
            <a:chOff x="2189480" y="2153920"/>
            <a:chExt cx="7213599" cy="1137920"/>
          </a:xfrm>
          <a:solidFill>
            <a:schemeClr val="accent4"/>
          </a:solidFill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7CEDD191-1D4E-49C5-8444-8F22619709F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65D71D-6D12-4F7F-8EFA-813DA9004804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F9B6AB6-6147-424D-8F82-81A2B273645F}"/>
              </a:ext>
            </a:extLst>
          </p:cNvPr>
          <p:cNvSpPr/>
          <p:nvPr/>
        </p:nvSpPr>
        <p:spPr>
          <a:xfrm>
            <a:off x="1966572" y="4140138"/>
            <a:ext cx="1483031" cy="85954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33BE8E-BFBE-43EA-A9FD-BD45F197DD84}"/>
              </a:ext>
            </a:extLst>
          </p:cNvPr>
          <p:cNvGrpSpPr/>
          <p:nvPr/>
        </p:nvGrpSpPr>
        <p:grpSpPr>
          <a:xfrm>
            <a:off x="3146658" y="4140138"/>
            <a:ext cx="6815222" cy="859540"/>
            <a:chOff x="2189480" y="2153920"/>
            <a:chExt cx="7213599" cy="1137920"/>
          </a:xfrm>
          <a:solidFill>
            <a:schemeClr val="accent5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1E05DB33-7027-4243-B2B1-AE959B93458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CAB0D8-22D4-44B8-BBE1-517EC44C45DC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A635083-451F-40BF-9734-33850F7342D3}"/>
              </a:ext>
            </a:extLst>
          </p:cNvPr>
          <p:cNvSpPr/>
          <p:nvPr/>
        </p:nvSpPr>
        <p:spPr>
          <a:xfrm>
            <a:off x="1966572" y="5090430"/>
            <a:ext cx="1483031" cy="85954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C8895A-9474-4AF5-956A-D6B3CEFA3279}"/>
              </a:ext>
            </a:extLst>
          </p:cNvPr>
          <p:cNvGrpSpPr/>
          <p:nvPr/>
        </p:nvGrpSpPr>
        <p:grpSpPr>
          <a:xfrm>
            <a:off x="3146658" y="5090430"/>
            <a:ext cx="6815222" cy="859540"/>
            <a:chOff x="2189480" y="2153920"/>
            <a:chExt cx="7213599" cy="1137920"/>
          </a:xfrm>
          <a:solidFill>
            <a:schemeClr val="accent6"/>
          </a:solidFill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FA5ECFFC-D03C-4BA5-970C-397D9248009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1D260-A41C-4E95-A755-8E359C341F2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A83EA8-E44D-4CC9-982F-1B8B609D21F2}"/>
              </a:ext>
            </a:extLst>
          </p:cNvPr>
          <p:cNvSpPr txBox="1"/>
          <p:nvPr/>
        </p:nvSpPr>
        <p:spPr>
          <a:xfrm>
            <a:off x="2033804" y="1371474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74A17-AAE5-4964-89E9-E927EF4D90FD}"/>
              </a:ext>
            </a:extLst>
          </p:cNvPr>
          <p:cNvSpPr txBox="1"/>
          <p:nvPr/>
        </p:nvSpPr>
        <p:spPr>
          <a:xfrm>
            <a:off x="2033804" y="2314660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FA8CE-2609-4B18-A96B-C2D56CF5BE9D}"/>
              </a:ext>
            </a:extLst>
          </p:cNvPr>
          <p:cNvSpPr txBox="1"/>
          <p:nvPr/>
        </p:nvSpPr>
        <p:spPr>
          <a:xfrm>
            <a:off x="2033803" y="3282001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775DB-7BDA-40F8-8943-FE3A0A82B375}"/>
              </a:ext>
            </a:extLst>
          </p:cNvPr>
          <p:cNvSpPr txBox="1"/>
          <p:nvPr/>
        </p:nvSpPr>
        <p:spPr>
          <a:xfrm>
            <a:off x="2033804" y="4215965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F7E83-9D5F-403A-AEC1-1DBFB6EEEFA9}"/>
              </a:ext>
            </a:extLst>
          </p:cNvPr>
          <p:cNvSpPr txBox="1"/>
          <p:nvPr/>
        </p:nvSpPr>
        <p:spPr>
          <a:xfrm>
            <a:off x="2033804" y="5160845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2EE78-8826-4D13-896F-3CE387814C90}"/>
              </a:ext>
            </a:extLst>
          </p:cNvPr>
          <p:cNvSpPr txBox="1"/>
          <p:nvPr/>
        </p:nvSpPr>
        <p:spPr>
          <a:xfrm>
            <a:off x="3972131" y="1472154"/>
            <a:ext cx="464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Introduction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1EF9FC-F363-4D04-8D70-B84B5D145B65}"/>
              </a:ext>
            </a:extLst>
          </p:cNvPr>
          <p:cNvSpPr txBox="1"/>
          <p:nvPr/>
        </p:nvSpPr>
        <p:spPr>
          <a:xfrm>
            <a:off x="2865897" y="2446489"/>
            <a:ext cx="464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000" b="1" dirty="0">
                <a:solidFill>
                  <a:schemeClr val="bg1"/>
                </a:solidFill>
              </a:rPr>
              <a:t>Tools &amp; Technologies</a:t>
            </a:r>
            <a:endParaRPr lang="en-GB" sz="2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2D7612-B51C-417D-8AB4-D43CA5AFCC99}"/>
              </a:ext>
            </a:extLst>
          </p:cNvPr>
          <p:cNvSpPr txBox="1"/>
          <p:nvPr/>
        </p:nvSpPr>
        <p:spPr>
          <a:xfrm>
            <a:off x="3972132" y="3392811"/>
            <a:ext cx="464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3B5A5C-D55A-43EE-80B7-2C870122EFC4}"/>
              </a:ext>
            </a:extLst>
          </p:cNvPr>
          <p:cNvSpPr txBox="1"/>
          <p:nvPr/>
        </p:nvSpPr>
        <p:spPr>
          <a:xfrm>
            <a:off x="3972130" y="5285016"/>
            <a:ext cx="464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D6EEEAD-E41B-923D-7073-DD7937F48E65}"/>
              </a:ext>
            </a:extLst>
          </p:cNvPr>
          <p:cNvSpPr txBox="1"/>
          <p:nvPr/>
        </p:nvSpPr>
        <p:spPr>
          <a:xfrm>
            <a:off x="3972131" y="43391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000" b="1" dirty="0">
                <a:solidFill>
                  <a:schemeClr val="bg1"/>
                </a:solidFill>
              </a:rPr>
              <a:t>Team Structure</a:t>
            </a:r>
            <a:endParaRPr lang="en-GB" sz="2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0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789450" y="320629"/>
            <a:ext cx="785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5400" b="1" dirty="0"/>
              <a:t>Technologies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7DDC-4409-47B9-9128-0C38930DA68C}"/>
              </a:ext>
            </a:extLst>
          </p:cNvPr>
          <p:cNvSpPr txBox="1"/>
          <p:nvPr/>
        </p:nvSpPr>
        <p:spPr>
          <a:xfrm>
            <a:off x="804340" y="2154153"/>
            <a:ext cx="2061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Spring Boot:</a:t>
            </a:r>
            <a:br>
              <a:rPr lang="en-US" sz="2000" dirty="0"/>
            </a:br>
            <a:r>
              <a:rPr lang="en-US" sz="2000" dirty="0"/>
              <a:t>Used to build a secure and scalable backend API with Java.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F73B-FCFF-45AF-9844-E45C003FBB3A}"/>
              </a:ext>
            </a:extLst>
          </p:cNvPr>
          <p:cNvSpPr txBox="1"/>
          <p:nvPr/>
        </p:nvSpPr>
        <p:spPr>
          <a:xfrm>
            <a:off x="789450" y="4363505"/>
            <a:ext cx="2061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Angular:</a:t>
            </a:r>
            <a:br>
              <a:rPr lang="en-US" sz="2000" dirty="0"/>
            </a:br>
            <a:r>
              <a:rPr lang="en-US" sz="2000" dirty="0"/>
              <a:t>Used to create a dynamic and responsive web interface.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FFB8B-046C-42E6-8DAC-F3D090B92E10}"/>
              </a:ext>
            </a:extLst>
          </p:cNvPr>
          <p:cNvSpPr/>
          <p:nvPr/>
        </p:nvSpPr>
        <p:spPr>
          <a:xfrm>
            <a:off x="889000" y="1870338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254B-3AD9-4711-A1D4-C903831287DD}"/>
              </a:ext>
            </a:extLst>
          </p:cNvPr>
          <p:cNvSpPr/>
          <p:nvPr/>
        </p:nvSpPr>
        <p:spPr>
          <a:xfrm>
            <a:off x="889000" y="4178300"/>
            <a:ext cx="1892141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18389-B036-4067-8B3C-44445CA4D57C}"/>
              </a:ext>
            </a:extLst>
          </p:cNvPr>
          <p:cNvSpPr txBox="1"/>
          <p:nvPr/>
        </p:nvSpPr>
        <p:spPr>
          <a:xfrm>
            <a:off x="9139700" y="2074593"/>
            <a:ext cx="206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React Native:</a:t>
            </a:r>
            <a:br>
              <a:rPr lang="en-US" sz="2000" dirty="0"/>
            </a:br>
            <a:r>
              <a:rPr lang="en-US" sz="2000" dirty="0"/>
              <a:t>Used for developing cross-platform mobile apps with native performance.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E66E9-0B51-4709-90AE-2D130933F07C}"/>
              </a:ext>
            </a:extLst>
          </p:cNvPr>
          <p:cNvSpPr txBox="1"/>
          <p:nvPr/>
        </p:nvSpPr>
        <p:spPr>
          <a:xfrm>
            <a:off x="9139700" y="4363505"/>
            <a:ext cx="2061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SQL:</a:t>
            </a:r>
            <a:br>
              <a:rPr lang="en-US" sz="2000" dirty="0"/>
            </a:br>
            <a:r>
              <a:rPr lang="en-US" sz="2000" dirty="0"/>
              <a:t>Used to manage and store structured data efficiently.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443D3-8BD1-4B2A-8047-37E5CE0F906D}"/>
              </a:ext>
            </a:extLst>
          </p:cNvPr>
          <p:cNvSpPr/>
          <p:nvPr/>
        </p:nvSpPr>
        <p:spPr>
          <a:xfrm>
            <a:off x="9239250" y="1870338"/>
            <a:ext cx="1892141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1E839-43DB-4162-9FBD-EA1221AF9AE0}"/>
              </a:ext>
            </a:extLst>
          </p:cNvPr>
          <p:cNvSpPr/>
          <p:nvPr/>
        </p:nvSpPr>
        <p:spPr>
          <a:xfrm>
            <a:off x="9239250" y="4178300"/>
            <a:ext cx="1892141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symbole, Graphique, triangle&#10;&#10;Le contenu généré par l’IA peut être incorrect.">
            <a:extLst>
              <a:ext uri="{FF2B5EF4-FFF2-40B4-BE49-F238E27FC236}">
                <a16:creationId xmlns:a16="http://schemas.microsoft.com/office/drawing/2014/main" id="{C7E4BB85-F911-545E-3D83-588B34688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26" y="3966481"/>
            <a:ext cx="1892141" cy="1892141"/>
          </a:xfrm>
          <a:prstGeom prst="rect">
            <a:avLst/>
          </a:prstGeom>
        </p:spPr>
      </p:pic>
      <p:pic>
        <p:nvPicPr>
          <p:cNvPr id="13" name="Image 12" descr="Une image contenant symbole, Graphique&#10;&#10;Le contenu généré par l’IA peut être incorrect.">
            <a:extLst>
              <a:ext uri="{FF2B5EF4-FFF2-40B4-BE49-F238E27FC236}">
                <a16:creationId xmlns:a16="http://schemas.microsoft.com/office/drawing/2014/main" id="{B1D9614D-6C2A-2AE8-14FE-11BDD699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4" y="1744232"/>
            <a:ext cx="1806789" cy="1806789"/>
          </a:xfrm>
          <a:prstGeom prst="rect">
            <a:avLst/>
          </a:prstGeom>
        </p:spPr>
      </p:pic>
      <p:pic>
        <p:nvPicPr>
          <p:cNvPr id="29" name="Image 28" descr="Une image contenant Graphique, cercle, art, symbole&#10;&#10;Le contenu généré par l’IA peut être incorrect.">
            <a:extLst>
              <a:ext uri="{FF2B5EF4-FFF2-40B4-BE49-F238E27FC236}">
                <a16:creationId xmlns:a16="http://schemas.microsoft.com/office/drawing/2014/main" id="{F02A59B8-D15D-DF16-2D4A-B2AB9833F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56" y="1812376"/>
            <a:ext cx="1839110" cy="1598493"/>
          </a:xfrm>
          <a:prstGeom prst="rect">
            <a:avLst/>
          </a:prstGeom>
        </p:spPr>
      </p:pic>
      <p:pic>
        <p:nvPicPr>
          <p:cNvPr id="31" name="Image 30" descr="Une image contenant Caractère coloré, Graphiqu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E9ACDC9E-808E-72B8-0FA9-284150BB8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77" y="4090257"/>
            <a:ext cx="3268617" cy="16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4424-30D4-484B-D127-5B05B5816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77A8D1A-2B13-AC1B-52BA-DA48E38D4ED7}"/>
              </a:ext>
            </a:extLst>
          </p:cNvPr>
          <p:cNvSpPr txBox="1"/>
          <p:nvPr/>
        </p:nvSpPr>
        <p:spPr>
          <a:xfrm>
            <a:off x="2412001" y="389721"/>
            <a:ext cx="7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8B5DB-C5C2-EC71-A844-7544F5466558}"/>
              </a:ext>
            </a:extLst>
          </p:cNvPr>
          <p:cNvSpPr txBox="1"/>
          <p:nvPr/>
        </p:nvSpPr>
        <p:spPr>
          <a:xfrm>
            <a:off x="435202" y="2640577"/>
            <a:ext cx="206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Jira:</a:t>
            </a:r>
            <a:br>
              <a:rPr lang="en-US" sz="2000" dirty="0"/>
            </a:br>
            <a:r>
              <a:rPr lang="en-US" sz="2000" dirty="0"/>
              <a:t>Used to plan, track, and manage project tasks and progress.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A125A-3A31-B4D8-E6DA-8BA02648CAEC}"/>
              </a:ext>
            </a:extLst>
          </p:cNvPr>
          <p:cNvSpPr/>
          <p:nvPr/>
        </p:nvSpPr>
        <p:spPr>
          <a:xfrm>
            <a:off x="519860" y="2159792"/>
            <a:ext cx="1892141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logiciel, nombre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FF905271-3F54-3F39-4BD1-EFBE178B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43" y="1656080"/>
            <a:ext cx="9154057" cy="4143516"/>
          </a:xfrm>
          <a:prstGeom prst="rect">
            <a:avLst/>
          </a:prstGeom>
        </p:spPr>
      </p:pic>
      <p:pic>
        <p:nvPicPr>
          <p:cNvPr id="6" name="Image 5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02DAF4A0-06CD-1705-BA76-E2C2E9B3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985013"/>
            <a:ext cx="2222341" cy="9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A143-E63F-842B-1A1A-BDACC204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39F73D7-7B6A-2F94-DA61-DA2F3439EA58}"/>
              </a:ext>
            </a:extLst>
          </p:cNvPr>
          <p:cNvSpPr txBox="1"/>
          <p:nvPr/>
        </p:nvSpPr>
        <p:spPr>
          <a:xfrm>
            <a:off x="2282970" y="383858"/>
            <a:ext cx="7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AA951-7A8D-47A9-F361-B3D3A59AF00B}"/>
              </a:ext>
            </a:extLst>
          </p:cNvPr>
          <p:cNvSpPr txBox="1"/>
          <p:nvPr/>
        </p:nvSpPr>
        <p:spPr>
          <a:xfrm>
            <a:off x="849140" y="2386577"/>
            <a:ext cx="206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GitHub:</a:t>
            </a:r>
            <a:br>
              <a:rPr lang="en-US" sz="2000" dirty="0"/>
            </a:br>
            <a:r>
              <a:rPr lang="en-US" sz="2000" dirty="0"/>
              <a:t>Used for version control and collaborative code management.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55DB-2EB0-8365-8575-75E21C16DEBB}"/>
              </a:ext>
            </a:extLst>
          </p:cNvPr>
          <p:cNvSpPr/>
          <p:nvPr/>
        </p:nvSpPr>
        <p:spPr>
          <a:xfrm>
            <a:off x="849140" y="2118600"/>
            <a:ext cx="1892141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ogiciel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CE1F5EAE-A684-EA46-0D74-B3DEF403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1364814"/>
            <a:ext cx="6394664" cy="4481146"/>
          </a:xfrm>
          <a:prstGeom prst="rect">
            <a:avLst/>
          </a:prstGeom>
        </p:spPr>
      </p:pic>
      <p:pic>
        <p:nvPicPr>
          <p:cNvPr id="6" name="Image 5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1B569B0-FCBA-02D8-DC76-1EAE52C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2" y="657261"/>
            <a:ext cx="1176741" cy="11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702B2-F2F5-0359-375A-25AE7F2C4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4990AA0-01E3-ADE4-9E37-24D9B709E997}"/>
              </a:ext>
            </a:extLst>
          </p:cNvPr>
          <p:cNvSpPr txBox="1"/>
          <p:nvPr/>
        </p:nvSpPr>
        <p:spPr>
          <a:xfrm>
            <a:off x="2231783" y="311235"/>
            <a:ext cx="7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C4A15-176F-0B9B-7658-3407FEB258E8}"/>
              </a:ext>
            </a:extLst>
          </p:cNvPr>
          <p:cNvSpPr txBox="1"/>
          <p:nvPr/>
        </p:nvSpPr>
        <p:spPr>
          <a:xfrm>
            <a:off x="635022" y="2613392"/>
            <a:ext cx="2061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 dirty="0"/>
              <a:t>Google Meet:</a:t>
            </a:r>
            <a:br>
              <a:rPr lang="en-US" sz="2000" dirty="0"/>
            </a:br>
            <a:r>
              <a:rPr lang="en-US" sz="2000" dirty="0"/>
              <a:t>Used for virtual meetings and real-time team communication.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EBD9F-4A59-339D-4716-A440770CEF0F}"/>
              </a:ext>
            </a:extLst>
          </p:cNvPr>
          <p:cNvSpPr/>
          <p:nvPr/>
        </p:nvSpPr>
        <p:spPr>
          <a:xfrm>
            <a:off x="635022" y="2294016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actère coloré, Graphique, capture d’écran, graphisme&#10;&#10;Le contenu généré par l’IA peut être incorrect.">
            <a:extLst>
              <a:ext uri="{FF2B5EF4-FFF2-40B4-BE49-F238E27FC236}">
                <a16:creationId xmlns:a16="http://schemas.microsoft.com/office/drawing/2014/main" id="{339C607E-B6EE-CCE0-A987-2BCE5AE5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43039"/>
            <a:ext cx="1828800" cy="182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7596C0-D49B-650B-ADDB-7BB62E6A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40" y="1489795"/>
            <a:ext cx="7178018" cy="42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725042" y="1058996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</a:p>
        </p:txBody>
      </p:sp>
      <p:pic>
        <p:nvPicPr>
          <p:cNvPr id="4" name="Image 3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2C78EDA8-A190-7416-413F-17FA827A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61" y="1613762"/>
            <a:ext cx="6248361" cy="3977280"/>
          </a:xfrm>
          <a:prstGeom prst="rect">
            <a:avLst/>
          </a:prstGeom>
        </p:spPr>
      </p:pic>
      <p:sp>
        <p:nvSpPr>
          <p:cNvPr id="5" name="TextBox 27">
            <a:extLst>
              <a:ext uri="{FF2B5EF4-FFF2-40B4-BE49-F238E27FC236}">
                <a16:creationId xmlns:a16="http://schemas.microsoft.com/office/drawing/2014/main" id="{78D5B8DF-A2A0-D5B2-0B3D-22C743C1F063}"/>
              </a:ext>
            </a:extLst>
          </p:cNvPr>
          <p:cNvSpPr txBox="1"/>
          <p:nvPr/>
        </p:nvSpPr>
        <p:spPr>
          <a:xfrm>
            <a:off x="787055" y="345127"/>
            <a:ext cx="7853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 MVC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2CA589-41D4-8A1B-35E9-B73B4B7EB079}"/>
              </a:ext>
            </a:extLst>
          </p:cNvPr>
          <p:cNvSpPr txBox="1"/>
          <p:nvPr/>
        </p:nvSpPr>
        <p:spPr>
          <a:xfrm>
            <a:off x="223520" y="1613762"/>
            <a:ext cx="5191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Side (Browser)</a:t>
            </a:r>
          </a:p>
          <a:p>
            <a:r>
              <a:rPr lang="en-US" b="1" dirty="0"/>
              <a:t>Server Side (MVC Structure)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b="1" dirty="0"/>
              <a:t>Receives the HTTP request from the client.</a:t>
            </a:r>
          </a:p>
          <a:p>
            <a:pPr lvl="1"/>
            <a:r>
              <a:rPr lang="en-US" b="1" dirty="0"/>
              <a:t>Determines what action to perform (e.g., retrieve or update data).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b="1" dirty="0"/>
              <a:t>The controller interacts with the model to get or update data.</a:t>
            </a:r>
          </a:p>
          <a:p>
            <a:pPr lvl="1"/>
            <a:r>
              <a:rPr lang="en-US" b="1" dirty="0"/>
              <a:t>The model communicates with the database and returns the results.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lvl="1"/>
            <a:r>
              <a:rPr lang="en-US" b="1" dirty="0"/>
              <a:t>The controller sends the data to the view.</a:t>
            </a:r>
          </a:p>
          <a:p>
            <a:pPr lvl="1"/>
            <a:r>
              <a:rPr lang="en-US" b="1" dirty="0"/>
              <a:t>The view formats the data and generates the final HTML page.</a:t>
            </a:r>
          </a:p>
          <a:p>
            <a:pPr lvl="1"/>
            <a:r>
              <a:rPr lang="en-US" b="1" dirty="0"/>
              <a:t>This page is sent back to the client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90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590705" y="3402539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Conception Team:</a:t>
            </a:r>
            <a:b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Responsible for analyzing the problem, defining requirements, and designing the system architecture.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814013" y="378443"/>
            <a:ext cx="10667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/>
              <a:t>Team Structure</a:t>
            </a:r>
            <a:endParaRPr lang="en-GB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D2FA-38FF-4883-841E-43BB4275FD8A}"/>
              </a:ext>
            </a:extLst>
          </p:cNvPr>
          <p:cNvGrpSpPr/>
          <p:nvPr/>
        </p:nvGrpSpPr>
        <p:grpSpPr>
          <a:xfrm>
            <a:off x="3833551" y="2057958"/>
            <a:ext cx="1561736" cy="962360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DA1C184-6326-4F3F-B954-543FB60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4475373-23BF-4493-8FF5-0B72CBAC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77DF5BD-20D9-48CC-A487-A93D1829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129D3B1-8171-4159-AE96-8D568FA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A7534BE-BC59-4D9F-B0FC-0BF993F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6309DF-F3D2-4676-A9EA-B2709B0E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590705" y="5623070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2012A4-BA80-42DF-912C-9859B36B2532}"/>
              </a:ext>
            </a:extLst>
          </p:cNvPr>
          <p:cNvGrpSpPr/>
          <p:nvPr/>
        </p:nvGrpSpPr>
        <p:grpSpPr>
          <a:xfrm>
            <a:off x="914997" y="2090057"/>
            <a:ext cx="1581788" cy="910950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595AE6F-2AE9-4744-A9B6-F5FB287E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7EA044E-7ADB-4A16-9DA5-F167C059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959E32CF-6EF3-40B0-9C34-49D7582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41092457-9092-404D-B8E8-7F49E58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7C1729-E346-46EC-8995-8F572926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ABD7D09-3100-4E13-A257-88B9DE7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785E1-920B-4EE8-9BC6-3746616CC910}"/>
              </a:ext>
            </a:extLst>
          </p:cNvPr>
          <p:cNvSpPr/>
          <p:nvPr/>
        </p:nvSpPr>
        <p:spPr>
          <a:xfrm>
            <a:off x="3566159" y="3346205"/>
            <a:ext cx="2581657" cy="2273719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Backend Team:</a:t>
            </a:r>
            <a:b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Developed the server-side logic and APIs using Spring Boot and ensured database integration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DC2590-32A9-4AC3-A758-CB767519188D}"/>
              </a:ext>
            </a:extLst>
          </p:cNvPr>
          <p:cNvSpPr/>
          <p:nvPr/>
        </p:nvSpPr>
        <p:spPr>
          <a:xfrm>
            <a:off x="3534632" y="5702719"/>
            <a:ext cx="2644712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A4AD4-D4F2-705C-3D23-4F306721AE83}"/>
              </a:ext>
            </a:extLst>
          </p:cNvPr>
          <p:cNvSpPr/>
          <p:nvPr/>
        </p:nvSpPr>
        <p:spPr>
          <a:xfrm>
            <a:off x="6483076" y="3429000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Frontend Team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:</a:t>
            </a:r>
            <a:b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Created the mobile app interface using React Native for smooth user interaction.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30">
            <a:extLst>
              <a:ext uri="{FF2B5EF4-FFF2-40B4-BE49-F238E27FC236}">
                <a16:creationId xmlns:a16="http://schemas.microsoft.com/office/drawing/2014/main" id="{5D65F733-E395-667F-5FA7-DE9C2592C51E}"/>
              </a:ext>
            </a:extLst>
          </p:cNvPr>
          <p:cNvGrpSpPr/>
          <p:nvPr/>
        </p:nvGrpSpPr>
        <p:grpSpPr>
          <a:xfrm>
            <a:off x="9587617" y="2077269"/>
            <a:ext cx="1561736" cy="962360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259B28-D799-57D6-E1EE-3B70E9C43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910F025-5115-0E21-18B8-6F1683FE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4721F23A-D38E-BD9F-7E15-3DEF02D4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C74E9D22-FE61-648E-2461-7ADB4BA66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0B02D14-DE31-1CB2-BB0D-1E82863C8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E24C0AF-A5E1-6C2B-FE8F-8C60FA570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6AFA5B0-0253-6897-15EC-B71B37E8F97E}"/>
              </a:ext>
            </a:extLst>
          </p:cNvPr>
          <p:cNvSpPr/>
          <p:nvPr/>
        </p:nvSpPr>
        <p:spPr>
          <a:xfrm>
            <a:off x="6411665" y="5642381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53">
            <a:extLst>
              <a:ext uri="{FF2B5EF4-FFF2-40B4-BE49-F238E27FC236}">
                <a16:creationId xmlns:a16="http://schemas.microsoft.com/office/drawing/2014/main" id="{43964B32-95D0-CB48-B0D3-6E40B49A6A1B}"/>
              </a:ext>
            </a:extLst>
          </p:cNvPr>
          <p:cNvGrpSpPr/>
          <p:nvPr/>
        </p:nvGrpSpPr>
        <p:grpSpPr>
          <a:xfrm>
            <a:off x="6669063" y="2109368"/>
            <a:ext cx="1581788" cy="910950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08B1777E-FF8A-7FDA-E65E-F017B2A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0C04EF0-6448-C8B6-6513-FDC27DADD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D22747BA-8C71-0E86-CB79-8B6B64DC4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3114460A-FA8C-3842-AD85-4B985F31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27050C30-0F16-B7FB-E8B8-DCA5A0C3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CC782088-1A73-6923-F21C-B63FCDC7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F2BA074-A24F-5A70-D52A-6081FFF5027D}"/>
              </a:ext>
            </a:extLst>
          </p:cNvPr>
          <p:cNvSpPr/>
          <p:nvPr/>
        </p:nvSpPr>
        <p:spPr>
          <a:xfrm>
            <a:off x="9320226" y="3448311"/>
            <a:ext cx="2581657" cy="2273719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Web Team:</a:t>
            </a:r>
            <a:b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Developed the responsive web interface using Angular to allow access from desktop platforms.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327625-C6EC-7769-A18E-3BC4F2AF3C66}"/>
              </a:ext>
            </a:extLst>
          </p:cNvPr>
          <p:cNvSpPr/>
          <p:nvPr/>
        </p:nvSpPr>
        <p:spPr>
          <a:xfrm>
            <a:off x="9288698" y="5722030"/>
            <a:ext cx="2644712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1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14399</TotalTime>
  <Words>375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Khaoula AMAROCH</cp:lastModifiedBy>
  <cp:revision>1054</cp:revision>
  <dcterms:created xsi:type="dcterms:W3CDTF">2017-12-05T16:25:52Z</dcterms:created>
  <dcterms:modified xsi:type="dcterms:W3CDTF">2025-06-04T19:40:28Z</dcterms:modified>
</cp:coreProperties>
</file>