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69" r:id="rId3"/>
    <p:sldId id="27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A310A"/>
    <a:srgbClr val="58267E"/>
    <a:srgbClr val="5C2A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9EE8D-ADB3-3E53-47A2-72F22152D0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E8CBAF-D34B-2591-7175-B41A377EBF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908A8-95E9-0F9B-0E1A-550702C44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3F456-25FA-47B2-BBCD-9CC275A129AB}" type="datetimeFigureOut">
              <a:rPr lang="en-IN" smtClean="0"/>
              <a:t>27-05-2025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20304-AC78-74FF-E705-426ACEBA8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90C465-82A1-DFA0-E2AE-A884E7B75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BC02F-4CF0-4A10-AEDE-7B9CBC5C90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3088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AF3E3-C383-BD81-687E-2DB0594CA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B14F5F-C9EA-856B-7CBA-9445A6F8AA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1757E8-C055-9760-3AD8-839CDAD91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3F456-25FA-47B2-BBCD-9CC275A129AB}" type="datetimeFigureOut">
              <a:rPr lang="en-IN" smtClean="0"/>
              <a:t>27-05-2025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2D919-D79F-E38C-6C5D-51D0FCBC1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3D55D1-D53A-D4F5-9C2D-821067504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BC02F-4CF0-4A10-AEDE-7B9CBC5C90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0698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6E88AC-2305-68B1-A54F-56CED9488B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F5408F-3E01-939A-E74A-DF7DFDA2C4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B497EB-4ED5-C605-8E86-E90CC3493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3F456-25FA-47B2-BBCD-9CC275A129AB}" type="datetimeFigureOut">
              <a:rPr lang="en-IN" smtClean="0"/>
              <a:t>27-05-2025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D34DDA-FBB4-1C85-1C2E-7D78E1708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CA048B-15A2-62C4-1CD1-059B94205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BC02F-4CF0-4A10-AEDE-7B9CBC5C90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643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65082-3CDB-AC5D-E3C4-94AE5F7D6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BB710-19A5-BA5D-BE70-8A4C8CF24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DE99D-BFCA-C400-D705-AD2BC5CFD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3F456-25FA-47B2-BBCD-9CC275A129AB}" type="datetimeFigureOut">
              <a:rPr lang="en-IN" smtClean="0"/>
              <a:t>27-05-2025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D72184-0BE3-271D-D120-9FB338ECD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02E1A7-FD6A-A0CC-0B87-D1869A613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BC02F-4CF0-4A10-AEDE-7B9CBC5C90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9853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2715C-2418-F1AD-76ED-B669C83DC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56D50F-BD2C-D27B-4721-097742863C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A27393-0F35-ED0A-C2FC-86B5769A7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3F456-25FA-47B2-BBCD-9CC275A129AB}" type="datetimeFigureOut">
              <a:rPr lang="en-IN" smtClean="0"/>
              <a:t>27-05-2025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F969B9-5412-6671-A3E5-A7FAC914E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B7AD53-EAA9-1951-D92F-143F55CCA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BC02F-4CF0-4A10-AEDE-7B9CBC5C90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1978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E03A3-2748-4E3B-85A7-9D88249FB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F94A3-EDE4-2719-A7FA-899F332003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E1A3D6-9187-773E-672F-AC900B5890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795535-2428-A231-C5E4-03BC624C2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3F456-25FA-47B2-BBCD-9CC275A129AB}" type="datetimeFigureOut">
              <a:rPr lang="en-IN" smtClean="0"/>
              <a:t>27-05-2025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B8E672-CB57-4676-C384-860CE382A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958345-07DC-243B-8D14-86120F812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BC02F-4CF0-4A10-AEDE-7B9CBC5C90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7228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D7FAD-8CF7-6EC8-3CD8-24C6B8498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3059B3-20FD-4312-5AF9-2C702A6EE1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992FBE-92EE-4AD2-58CD-B3BBA3F391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AF9228-7B4B-61A6-9CE2-79AC9F3969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2256B0-AD3B-6461-36FE-FBB924A26B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F0E921-996A-BFAE-1A3F-1F91EDAA8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3F456-25FA-47B2-BBCD-9CC275A129AB}" type="datetimeFigureOut">
              <a:rPr lang="en-IN" smtClean="0"/>
              <a:t>27-05-2025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94DC9B-2EBD-F0CA-9E45-11C996E83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DBD836-0690-4947-65E4-8B81C3C9F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BC02F-4CF0-4A10-AEDE-7B9CBC5C90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2815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28889-7EE5-B4DA-517C-E9284EB22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1A7E28-F0DB-A276-125A-9712732BC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3F456-25FA-47B2-BBCD-9CC275A129AB}" type="datetimeFigureOut">
              <a:rPr lang="en-IN" smtClean="0"/>
              <a:t>27-05-2025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01D9D1-FBE7-48D0-BA80-0BBBA7FD1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AE2BAC-A6AD-7E3E-C658-0398951BE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BC02F-4CF0-4A10-AEDE-7B9CBC5C90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5740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5A13C5-B024-8DE1-9448-B33F970F2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3F456-25FA-47B2-BBCD-9CC275A129AB}" type="datetimeFigureOut">
              <a:rPr lang="en-IN" smtClean="0"/>
              <a:t>27-05-2025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775B0F-4047-B6E6-D4E8-EC2ADB321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2FCDAA-9E53-A860-C3AD-19BE1755A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BC02F-4CF0-4A10-AEDE-7B9CBC5C90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2792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E1CB1-6C68-AA9E-6D17-CB81E5612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DED7D-DA99-BEDA-57F5-97F792BCFA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9F1E89-A16E-85F4-7CE0-63487DCE1F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8B6947-8BC6-67A3-9D1C-9AC7764AE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3F456-25FA-47B2-BBCD-9CC275A129AB}" type="datetimeFigureOut">
              <a:rPr lang="en-IN" smtClean="0"/>
              <a:t>27-05-2025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35BE83-248E-D5C2-7670-857D76B11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4D699-6783-BDF9-FD89-135C48BBA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BC02F-4CF0-4A10-AEDE-7B9CBC5C90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1980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74580-B47A-E9A1-D35C-65AA6606A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2F3B0B-3028-6962-F95C-A33625FF12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E48E54-A4C3-D207-ADDD-68CFE0CBF7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E8009C-BD39-2761-77B7-4E70AED27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3F456-25FA-47B2-BBCD-9CC275A129AB}" type="datetimeFigureOut">
              <a:rPr lang="en-IN" smtClean="0"/>
              <a:t>27-05-2025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73DAB8-363A-940B-18CD-246D69CDA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C9B1C4-DC30-4F4F-A6E8-AA0D1764E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BC02F-4CF0-4A10-AEDE-7B9CBC5C90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9351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F68B8A-13E5-F6D3-D2C9-1FF526FDA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7AC9E6-FA11-801A-9752-A573063897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733230-D476-9E6F-EDBD-5DD7627B59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3F456-25FA-47B2-BBCD-9CC275A129AB}" type="datetimeFigureOut">
              <a:rPr lang="en-IN" smtClean="0"/>
              <a:t>27-05-2025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103ED7-E4C3-46BD-3042-99A2109DFA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D9B7C4-03F4-6EB3-50F8-8C9324A187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BBC02F-4CF0-4A10-AEDE-7B9CBC5C90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1391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AEF7426-A82B-9F32-8383-9C7897B9435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9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1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" y="0"/>
            <a:ext cx="12191211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B1A6F43-CE5A-E0B9-2D0D-B4542EC5881D}"/>
              </a:ext>
            </a:extLst>
          </p:cNvPr>
          <p:cNvSpPr/>
          <p:nvPr/>
        </p:nvSpPr>
        <p:spPr>
          <a:xfrm>
            <a:off x="0" y="0"/>
            <a:ext cx="12191210" cy="6858000"/>
          </a:xfrm>
          <a:prstGeom prst="rect">
            <a:avLst/>
          </a:prstGeom>
          <a:gradFill>
            <a:gsLst>
              <a:gs pos="0">
                <a:schemeClr val="tx1">
                  <a:lumMod val="95000"/>
                  <a:lumOff val="5000"/>
                  <a:alpha val="85000"/>
                </a:schemeClr>
              </a:gs>
              <a:gs pos="100000">
                <a:srgbClr val="5C2A08">
                  <a:alpha val="88000"/>
                </a:srgbClr>
              </a:gs>
            </a:gsLst>
            <a:lin ang="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632C60-16E5-C12E-7644-B668FC01872D}"/>
              </a:ext>
            </a:extLst>
          </p:cNvPr>
          <p:cNvSpPr txBox="1"/>
          <p:nvPr/>
        </p:nvSpPr>
        <p:spPr>
          <a:xfrm>
            <a:off x="327804" y="113936"/>
            <a:ext cx="8648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Lato Black" panose="020F0A02020204030203" pitchFamily="34" charset="0"/>
              </a:rPr>
              <a:t>PROBLEM STATEMENT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23BDED-D892-65C9-F8DF-5ED226A60B6B}"/>
              </a:ext>
            </a:extLst>
          </p:cNvPr>
          <p:cNvSpPr txBox="1"/>
          <p:nvPr/>
        </p:nvSpPr>
        <p:spPr>
          <a:xfrm>
            <a:off x="327804" y="1673525"/>
            <a:ext cx="10248181" cy="4193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b="1" i="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Century Gothic" panose="020B0502020202020204" pitchFamily="34" charset="0"/>
              </a:rPr>
              <a:t>We need to analyze key indicators for our pizza sales data to gain insights into our business performance. Specifically, we want to calculate the following metrics:</a:t>
            </a:r>
          </a:p>
          <a:p>
            <a:pPr algn="l">
              <a:lnSpc>
                <a:spcPct val="150000"/>
              </a:lnSpc>
            </a:pPr>
            <a:endParaRPr lang="en-US" b="1" i="0" dirty="0">
              <a:solidFill>
                <a:schemeClr val="accent1">
                  <a:lumMod val="40000"/>
                  <a:lumOff val="60000"/>
                </a:schemeClr>
              </a:solidFill>
              <a:effectLst/>
              <a:latin typeface="Century Gothic" panose="020B0502020202020204" pitchFamily="34" charset="0"/>
            </a:endParaRP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b="1" i="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entury Gothic" panose="020B0502020202020204" pitchFamily="34" charset="0"/>
              </a:rPr>
              <a:t>Total Revenue: </a:t>
            </a:r>
            <a:r>
              <a:rPr lang="en-US" b="1" i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Century Gothic" panose="020B0502020202020204" pitchFamily="34" charset="0"/>
              </a:rPr>
              <a:t>The sum of the total price of all pizza orders.</a:t>
            </a: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Average Order Value: </a:t>
            </a:r>
            <a:r>
              <a:rPr lang="en-US" b="1" i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Century Gothic" panose="020B0502020202020204" pitchFamily="34" charset="0"/>
              </a:rPr>
              <a:t>The average amount spent per order, calculated by dividing the total revenue by the total number of orders.</a:t>
            </a: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Total Pizzas Sold: </a:t>
            </a:r>
            <a:r>
              <a:rPr lang="en-US" b="1" i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Century Gothic" panose="020B0502020202020204" pitchFamily="34" charset="0"/>
              </a:rPr>
              <a:t>The sum of the quantities of all pizzas sold.</a:t>
            </a: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Total Orders: </a:t>
            </a:r>
            <a:r>
              <a:rPr lang="en-US" b="1" i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Century Gothic" panose="020B0502020202020204" pitchFamily="34" charset="0"/>
              </a:rPr>
              <a:t>The total number of orders placed.</a:t>
            </a: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Average Pizzas Per Order: </a:t>
            </a:r>
            <a:r>
              <a:rPr lang="en-US" b="1" i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Century Gothic" panose="020B0502020202020204" pitchFamily="34" charset="0"/>
              </a:rPr>
              <a:t>The average number of pizzas sold per order, calculated by dividing the total number of pizzas sold by the total number of orders.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F61ED6-A436-445D-D4EE-1C965F354057}"/>
              </a:ext>
            </a:extLst>
          </p:cNvPr>
          <p:cNvSpPr txBox="1"/>
          <p:nvPr/>
        </p:nvSpPr>
        <p:spPr>
          <a:xfrm>
            <a:off x="327804" y="1065010"/>
            <a:ext cx="86487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KPI’s REQUIREMENT</a:t>
            </a:r>
          </a:p>
        </p:txBody>
      </p:sp>
    </p:spTree>
    <p:extLst>
      <p:ext uri="{BB962C8B-B14F-4D97-AF65-F5344CB8AC3E}">
        <p14:creationId xmlns:p14="http://schemas.microsoft.com/office/powerpoint/2010/main" val="2450672045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AEF7426-A82B-9F32-8383-9C7897B9435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9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1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" y="0"/>
            <a:ext cx="12191211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B1A6F43-CE5A-E0B9-2D0D-B4542EC5881D}"/>
              </a:ext>
            </a:extLst>
          </p:cNvPr>
          <p:cNvSpPr/>
          <p:nvPr/>
        </p:nvSpPr>
        <p:spPr>
          <a:xfrm>
            <a:off x="0" y="8626"/>
            <a:ext cx="12191210" cy="6858000"/>
          </a:xfrm>
          <a:prstGeom prst="rect">
            <a:avLst/>
          </a:prstGeom>
          <a:gradFill>
            <a:gsLst>
              <a:gs pos="0">
                <a:schemeClr val="tx1">
                  <a:lumMod val="95000"/>
                  <a:lumOff val="5000"/>
                  <a:alpha val="85000"/>
                </a:schemeClr>
              </a:gs>
              <a:gs pos="100000">
                <a:srgbClr val="5C2A08">
                  <a:alpha val="88000"/>
                </a:srgbClr>
              </a:gs>
            </a:gsLst>
            <a:lin ang="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632C60-16E5-C12E-7644-B668FC01872D}"/>
              </a:ext>
            </a:extLst>
          </p:cNvPr>
          <p:cNvSpPr txBox="1"/>
          <p:nvPr/>
        </p:nvSpPr>
        <p:spPr>
          <a:xfrm>
            <a:off x="327804" y="113936"/>
            <a:ext cx="8648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accent3">
                    <a:lumMod val="60000"/>
                    <a:lumOff val="40000"/>
                  </a:schemeClr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dirty="0"/>
              <a:t>PROBLEM STATEMENT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23BDED-D892-65C9-F8DF-5ED226A60B6B}"/>
              </a:ext>
            </a:extLst>
          </p:cNvPr>
          <p:cNvSpPr txBox="1"/>
          <p:nvPr/>
        </p:nvSpPr>
        <p:spPr>
          <a:xfrm>
            <a:off x="327804" y="1404834"/>
            <a:ext cx="11593902" cy="4609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b="1" i="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Century Gothic" panose="020B0502020202020204" pitchFamily="34" charset="0"/>
              </a:rPr>
              <a:t>We would like to visualize various aspects of our pizza sales data to gain insights and understand key trends. We have identified the following requirements for creating charts: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b="1" i="0" dirty="0">
                <a:solidFill>
                  <a:srgbClr val="FFFF00"/>
                </a:solidFill>
                <a:effectLst/>
                <a:latin typeface="Century Gothic" panose="020B0502020202020204" pitchFamily="34" charset="0"/>
              </a:rPr>
              <a:t>Hourly Trend for Total Pizzas Sold:</a:t>
            </a:r>
          </a:p>
          <a:p>
            <a:pPr algn="l">
              <a:lnSpc>
                <a:spcPct val="150000"/>
              </a:lnSpc>
            </a:pPr>
            <a:r>
              <a:rPr lang="en-US" b="1" i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Century Gothic" panose="020B0502020202020204" pitchFamily="34" charset="0"/>
              </a:rPr>
              <a:t>Create a stacked bar chart that displays the hourly trend of total orders over a specific time period. This chart will help us identify any patterns or fluctuations in order volumes on a hourly basis.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FFFF00"/>
                </a:solidFill>
                <a:latin typeface="Century Gothic" panose="020B0502020202020204" pitchFamily="34" charset="0"/>
              </a:rPr>
              <a:t>2.Weekly Trend for Total Orders:</a:t>
            </a:r>
          </a:p>
          <a:p>
            <a:pPr algn="l">
              <a:lnSpc>
                <a:spcPct val="150000"/>
              </a:lnSpc>
            </a:pPr>
            <a:r>
              <a:rPr lang="en-US" b="1" i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Century Gothic" panose="020B0502020202020204" pitchFamily="34" charset="0"/>
              </a:rPr>
              <a:t>Create a line chart that illustrates the weekly trend of total orders throughout the year. This chart will allow us to identify peak weeks or periods of high order activity.</a:t>
            </a:r>
          </a:p>
          <a:p>
            <a:pPr algn="l">
              <a:lnSpc>
                <a:spcPct val="150000"/>
              </a:lnSpc>
            </a:pPr>
            <a:r>
              <a:rPr lang="en-US" b="1" dirty="0">
                <a:solidFill>
                  <a:srgbClr val="FFFF00"/>
                </a:solidFill>
                <a:latin typeface="Century Gothic" panose="020B0502020202020204" pitchFamily="34" charset="0"/>
              </a:rPr>
              <a:t>3.Percentage of Sales by Pizza Category:</a:t>
            </a:r>
          </a:p>
          <a:p>
            <a:pPr algn="l">
              <a:lnSpc>
                <a:spcPct val="150000"/>
              </a:lnSpc>
            </a:pPr>
            <a:r>
              <a:rPr lang="en-US" b="1" i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Century Gothic" panose="020B0502020202020204" pitchFamily="34" charset="0"/>
              </a:rPr>
              <a:t>Create a pie chart that shows the distribution of sales across different pizza categories. This chart will provide insights into the popularity of various pizza categories and their contribution to overall sales.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F61ED6-A436-445D-D4EE-1C965F354057}"/>
              </a:ext>
            </a:extLst>
          </p:cNvPr>
          <p:cNvSpPr txBox="1"/>
          <p:nvPr/>
        </p:nvSpPr>
        <p:spPr>
          <a:xfrm>
            <a:off x="327804" y="874801"/>
            <a:ext cx="86487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CHARTS REQUIREMENT</a:t>
            </a:r>
          </a:p>
        </p:txBody>
      </p:sp>
    </p:spTree>
    <p:extLst>
      <p:ext uri="{BB962C8B-B14F-4D97-AF65-F5344CB8AC3E}">
        <p14:creationId xmlns:p14="http://schemas.microsoft.com/office/powerpoint/2010/main" val="4078606058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AEF7426-A82B-9F32-8383-9C7897B9435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9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1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" y="0"/>
            <a:ext cx="12191211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B1A6F43-CE5A-E0B9-2D0D-B4542EC5881D}"/>
              </a:ext>
            </a:extLst>
          </p:cNvPr>
          <p:cNvSpPr/>
          <p:nvPr/>
        </p:nvSpPr>
        <p:spPr>
          <a:xfrm>
            <a:off x="0" y="0"/>
            <a:ext cx="12191210" cy="6858000"/>
          </a:xfrm>
          <a:prstGeom prst="rect">
            <a:avLst/>
          </a:prstGeom>
          <a:gradFill>
            <a:gsLst>
              <a:gs pos="0">
                <a:schemeClr val="tx1">
                  <a:lumMod val="95000"/>
                  <a:lumOff val="5000"/>
                  <a:alpha val="85000"/>
                </a:schemeClr>
              </a:gs>
              <a:gs pos="100000">
                <a:srgbClr val="5C2A08">
                  <a:alpha val="88000"/>
                </a:srgbClr>
              </a:gs>
            </a:gsLst>
            <a:lin ang="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632C60-16E5-C12E-7644-B668FC01872D}"/>
              </a:ext>
            </a:extLst>
          </p:cNvPr>
          <p:cNvSpPr txBox="1"/>
          <p:nvPr/>
        </p:nvSpPr>
        <p:spPr>
          <a:xfrm>
            <a:off x="327804" y="113936"/>
            <a:ext cx="8648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accent3">
                    <a:lumMod val="60000"/>
                    <a:lumOff val="40000"/>
                  </a:schemeClr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dirty="0"/>
              <a:t>PROBLEM STATEMENT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23BDED-D892-65C9-F8DF-5ED226A60B6B}"/>
              </a:ext>
            </a:extLst>
          </p:cNvPr>
          <p:cNvSpPr txBox="1"/>
          <p:nvPr/>
        </p:nvSpPr>
        <p:spPr>
          <a:xfrm>
            <a:off x="327804" y="1404834"/>
            <a:ext cx="1159390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defRPr b="1" i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Century Gothic" panose="020B0502020202020204" pitchFamily="34" charset="0"/>
              </a:defRPr>
            </a:lvl1pPr>
          </a:lstStyle>
          <a:p>
            <a:r>
              <a:rPr lang="en-US" dirty="0">
                <a:solidFill>
                  <a:srgbClr val="FFFF00"/>
                </a:solidFill>
              </a:rPr>
              <a:t>4.Percentage of Sales by Pizza Size: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Generate a pie chart that represents the percentage of sales attributed to different pizza sizes. This chart will help us understand customer preferences for pizza sizes and their impact on sales.</a:t>
            </a:r>
          </a:p>
          <a:p>
            <a:r>
              <a:rPr lang="en-US" dirty="0">
                <a:solidFill>
                  <a:srgbClr val="FFFF00"/>
                </a:solidFill>
              </a:rPr>
              <a:t>5.Total Pizzas Sold by Pizza Category: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Create a funnel chart that presents the total number of pizzas sold for each pizza category. This chart will allow us to compare the sales performance of different pizza categories.</a:t>
            </a:r>
          </a:p>
          <a:p>
            <a:r>
              <a:rPr lang="en-US" dirty="0">
                <a:solidFill>
                  <a:srgbClr val="FFFF00"/>
                </a:solidFill>
              </a:rPr>
              <a:t>6.Top 5 Best Sellers by Revenue, Total Quantity and Total Orders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Create a bar chart highlighting the top 5 best-selling pizzas based on the Revenue, Total Quantity, Total Orders. This chart will help us identify the most popular pizza options.</a:t>
            </a:r>
          </a:p>
          <a:p>
            <a:r>
              <a:rPr lang="en-US" dirty="0">
                <a:solidFill>
                  <a:srgbClr val="FFFF00"/>
                </a:solidFill>
              </a:rPr>
              <a:t>7. Bottom 5 Best Sellers by Revenue, Total Quantity and Total Orders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Create a bar chart showcasing the bottom 5 worst-selling pizzas based on the Revenue, Total Quantity, Total Orders. This chart will enable us to identify underperforming or less popular pizza options.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F61ED6-A436-445D-D4EE-1C965F354057}"/>
              </a:ext>
            </a:extLst>
          </p:cNvPr>
          <p:cNvSpPr txBox="1"/>
          <p:nvPr/>
        </p:nvSpPr>
        <p:spPr>
          <a:xfrm>
            <a:off x="327804" y="874801"/>
            <a:ext cx="86487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CHARTS REQUIREMENT</a:t>
            </a:r>
          </a:p>
        </p:txBody>
      </p:sp>
    </p:spTree>
    <p:extLst>
      <p:ext uri="{BB962C8B-B14F-4D97-AF65-F5344CB8AC3E}">
        <p14:creationId xmlns:p14="http://schemas.microsoft.com/office/powerpoint/2010/main" val="4040124602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869</TotalTime>
  <Words>469</Words>
  <Application>Microsoft Office PowerPoint</Application>
  <PresentationFormat>Widescreen</PresentationFormat>
  <Paragraphs>28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Century Gothic</vt:lpstr>
      <vt:lpstr>Lato Black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Swapnajeet</dc:creator>
  <cp:lastModifiedBy>aicha baddi</cp:lastModifiedBy>
  <cp:revision>54</cp:revision>
  <dcterms:created xsi:type="dcterms:W3CDTF">2023-06-12T11:11:52Z</dcterms:created>
  <dcterms:modified xsi:type="dcterms:W3CDTF">2025-05-28T00:58:10Z</dcterms:modified>
</cp:coreProperties>
</file>