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319" r:id="rId2"/>
    <p:sldId id="443" r:id="rId3"/>
    <p:sldId id="444" r:id="rId4"/>
    <p:sldId id="445" r:id="rId5"/>
    <p:sldId id="446" r:id="rId6"/>
    <p:sldId id="348" r:id="rId7"/>
    <p:sldId id="349" r:id="rId8"/>
    <p:sldId id="395" r:id="rId9"/>
    <p:sldId id="396" r:id="rId10"/>
    <p:sldId id="347" r:id="rId11"/>
    <p:sldId id="351" r:id="rId12"/>
    <p:sldId id="352" r:id="rId13"/>
    <p:sldId id="354" r:id="rId14"/>
    <p:sldId id="356" r:id="rId15"/>
    <p:sldId id="355" r:id="rId16"/>
    <p:sldId id="357" r:id="rId17"/>
    <p:sldId id="358" r:id="rId18"/>
    <p:sldId id="350" r:id="rId19"/>
    <p:sldId id="360" r:id="rId20"/>
    <p:sldId id="359" r:id="rId21"/>
    <p:sldId id="361" r:id="rId22"/>
    <p:sldId id="362" r:id="rId23"/>
    <p:sldId id="411" r:id="rId24"/>
    <p:sldId id="364" r:id="rId25"/>
    <p:sldId id="397" r:id="rId26"/>
    <p:sldId id="365" r:id="rId27"/>
    <p:sldId id="374" r:id="rId28"/>
    <p:sldId id="367" r:id="rId29"/>
    <p:sldId id="368" r:id="rId30"/>
    <p:sldId id="369" r:id="rId31"/>
    <p:sldId id="370" r:id="rId32"/>
    <p:sldId id="375" r:id="rId33"/>
    <p:sldId id="376" r:id="rId34"/>
    <p:sldId id="377" r:id="rId35"/>
    <p:sldId id="405" r:id="rId36"/>
    <p:sldId id="378" r:id="rId37"/>
    <p:sldId id="379" r:id="rId38"/>
    <p:sldId id="380" r:id="rId39"/>
    <p:sldId id="381" r:id="rId40"/>
    <p:sldId id="400" r:id="rId41"/>
    <p:sldId id="401" r:id="rId42"/>
    <p:sldId id="402" r:id="rId43"/>
    <p:sldId id="403" r:id="rId44"/>
    <p:sldId id="404" r:id="rId45"/>
    <p:sldId id="408" r:id="rId46"/>
    <p:sldId id="406" r:id="rId47"/>
    <p:sldId id="407" r:id="rId48"/>
    <p:sldId id="409" r:id="rId49"/>
    <p:sldId id="385" r:id="rId50"/>
    <p:sldId id="386" r:id="rId51"/>
    <p:sldId id="410" r:id="rId52"/>
    <p:sldId id="437" r:id="rId53"/>
    <p:sldId id="438" r:id="rId54"/>
    <p:sldId id="439" r:id="rId55"/>
    <p:sldId id="391" r:id="rId56"/>
    <p:sldId id="435" r:id="rId57"/>
    <p:sldId id="398" r:id="rId58"/>
    <p:sldId id="399" r:id="rId59"/>
    <p:sldId id="392" r:id="rId60"/>
    <p:sldId id="394" r:id="rId61"/>
    <p:sldId id="413" r:id="rId62"/>
    <p:sldId id="414" r:id="rId63"/>
    <p:sldId id="436" r:id="rId64"/>
    <p:sldId id="432" r:id="rId65"/>
    <p:sldId id="433" r:id="rId66"/>
    <p:sldId id="431" r:id="rId67"/>
    <p:sldId id="416" r:id="rId68"/>
    <p:sldId id="417" r:id="rId69"/>
    <p:sldId id="418" r:id="rId70"/>
    <p:sldId id="419" r:id="rId71"/>
    <p:sldId id="420" r:id="rId72"/>
    <p:sldId id="421" r:id="rId73"/>
    <p:sldId id="434" r:id="rId74"/>
    <p:sldId id="422" r:id="rId75"/>
    <p:sldId id="423" r:id="rId76"/>
    <p:sldId id="430" r:id="rId77"/>
    <p:sldId id="424" r:id="rId78"/>
    <p:sldId id="363" r:id="rId79"/>
    <p:sldId id="426" r:id="rId80"/>
    <p:sldId id="427" r:id="rId81"/>
    <p:sldId id="425" r:id="rId82"/>
    <p:sldId id="428" r:id="rId83"/>
    <p:sldId id="440" r:id="rId84"/>
    <p:sldId id="441" r:id="rId85"/>
    <p:sldId id="442" r:id="rId86"/>
    <p:sldId id="320" r:id="rId87"/>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l"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l"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l"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l"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00"/>
    <a:srgbClr val="FF0000"/>
    <a:srgbClr val="080808"/>
    <a:srgbClr val="0000CC"/>
    <a:srgbClr val="1C1C1C"/>
    <a:srgbClr val="0000FF"/>
    <a:srgbClr val="FFFFFF"/>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4" autoAdjust="0"/>
    <p:restoredTop sz="80207" autoAdjust="0"/>
  </p:normalViewPr>
  <p:slideViewPr>
    <p:cSldViewPr>
      <p:cViewPr varScale="1">
        <p:scale>
          <a:sx n="62" d="100"/>
          <a:sy n="62" d="100"/>
        </p:scale>
        <p:origin x="-725" y="-96"/>
      </p:cViewPr>
      <p:guideLst>
        <p:guide orient="horz" pos="2622"/>
        <p:guide orient="horz" pos="3956"/>
        <p:guide orient="horz" pos="210"/>
        <p:guide pos="5465"/>
        <p:guide pos="2880"/>
        <p:guide pos="296"/>
      </p:guideLst>
    </p:cSldViewPr>
  </p:slideViewPr>
  <p:outlineViewPr>
    <p:cViewPr>
      <p:scale>
        <a:sx n="33" d="100"/>
        <a:sy n="33" d="100"/>
      </p:scale>
      <p:origin x="0" y="44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i="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i="0"/>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i="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i="0"/>
            </a:lvl1pPr>
          </a:lstStyle>
          <a:p>
            <a:fld id="{F59F41AF-9377-4D63-AE7F-E70045EDFBE9}" type="slidenum">
              <a:rPr lang="en-US"/>
              <a:pPr/>
              <a:t>‹#›</a:t>
            </a:fld>
            <a:endParaRPr lang="en-US"/>
          </a:p>
        </p:txBody>
      </p:sp>
    </p:spTree>
    <p:extLst>
      <p:ext uri="{BB962C8B-B14F-4D97-AF65-F5344CB8AC3E}">
        <p14:creationId xmlns:p14="http://schemas.microsoft.com/office/powerpoint/2010/main" val="2606595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cnblogs.com/cathsfz/archive/2007/02/18/652226.html" TargetMode="External"/><Relationship Id="rId3" Type="http://schemas.openxmlformats.org/officeDocument/2006/relationships/hyperlink" Target="http://www.docin.com/p-34316899.html" TargetMode="External"/><Relationship Id="rId7" Type="http://schemas.openxmlformats.org/officeDocument/2006/relationships/hyperlink" Target="http://www.docin.com/p-79075377.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docin.com/p-1315134.html" TargetMode="External"/><Relationship Id="rId5" Type="http://schemas.openxmlformats.org/officeDocument/2006/relationships/hyperlink" Target="http://www.docin.com/p-51885862.html" TargetMode="External"/><Relationship Id="rId4" Type="http://schemas.openxmlformats.org/officeDocument/2006/relationships/hyperlink" Target="http://www.docin.com/p-63854702.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school.com.cn/css/css_intro.as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主要参考资料：</a:t>
            </a:r>
            <a:endParaRPr lang="en-US" altLang="zh-CN" dirty="0" smtClean="0"/>
          </a:p>
          <a:p>
            <a:r>
              <a:rPr lang="en-US" altLang="zh-CN" dirty="0" smtClean="0"/>
              <a:t>1</a:t>
            </a:r>
            <a:r>
              <a:rPr lang="zh-CN" altLang="en-US" dirty="0" smtClean="0"/>
              <a:t>、</a:t>
            </a:r>
            <a:r>
              <a:rPr lang="en-US" altLang="zh-CN" dirty="0" smtClean="0"/>
              <a:t>http://www.w3school.com.cn/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a:t>
            </a:r>
            <a:r>
              <a:rPr lang="en-US" dirty="0" smtClean="0">
                <a:hlinkClick r:id="rId3"/>
              </a:rPr>
              <a:t>http://www.docin.com/p-34316899.html</a:t>
            </a:r>
            <a:r>
              <a:rPr lang="en-US" dirty="0" smtClean="0"/>
              <a:t>   </a:t>
            </a:r>
            <a:r>
              <a:rPr lang="en-US" altLang="zh-CN" dirty="0" smtClean="0"/>
              <a:t>《</a:t>
            </a:r>
            <a:r>
              <a:rPr lang="zh-CN" altLang="en-US" sz="1200" b="1" i="0" kern="1200" dirty="0" smtClean="0">
                <a:solidFill>
                  <a:schemeClr val="tx1"/>
                </a:solidFill>
                <a:latin typeface="Arial" pitchFamily="34" charset="0"/>
                <a:ea typeface="华文细黑" pitchFamily="2" charset="-122"/>
                <a:cs typeface="+mn-cs"/>
              </a:rPr>
              <a:t>基于</a:t>
            </a:r>
            <a:r>
              <a:rPr lang="en-US" altLang="zh-CN" sz="1200" b="1" i="0" kern="1200" dirty="0" smtClean="0">
                <a:solidFill>
                  <a:schemeClr val="tx1"/>
                </a:solidFill>
                <a:latin typeface="Arial" pitchFamily="34" charset="0"/>
                <a:ea typeface="华文细黑" pitchFamily="2" charset="-122"/>
                <a:cs typeface="+mn-cs"/>
              </a:rPr>
              <a:t>Web</a:t>
            </a:r>
            <a:r>
              <a:rPr lang="zh-CN" altLang="en-US" sz="1200" b="1" i="0" kern="1200" dirty="0" smtClean="0">
                <a:solidFill>
                  <a:schemeClr val="tx1"/>
                </a:solidFill>
                <a:latin typeface="Arial" pitchFamily="34" charset="0"/>
                <a:ea typeface="华文细黑" pitchFamily="2" charset="-122"/>
                <a:cs typeface="+mn-cs"/>
              </a:rPr>
              <a:t>标准的网页设计与制作</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a:t>
            </a:r>
            <a:r>
              <a:rPr lang="zh-CN" altLang="en-US" dirty="0" smtClean="0"/>
              <a:t>、</a:t>
            </a:r>
            <a:r>
              <a:rPr lang="en-US" dirty="0" smtClean="0">
                <a:hlinkClick r:id="rId4"/>
              </a:rPr>
              <a:t>http://www.docin.com/p-63854702.html</a:t>
            </a:r>
            <a:r>
              <a:rPr lang="en-US" dirty="0" smtClean="0"/>
              <a:t>   </a:t>
            </a:r>
            <a:r>
              <a:rPr lang="en-US" altLang="zh-CN" dirty="0" smtClean="0"/>
              <a:t>《CSS</a:t>
            </a:r>
            <a:r>
              <a:rPr lang="zh-CN" altLang="en-US" dirty="0" smtClean="0"/>
              <a:t>盒子模型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4</a:t>
            </a:r>
            <a:r>
              <a:rPr lang="zh-CN" altLang="en-US" dirty="0" smtClean="0"/>
              <a:t>、</a:t>
            </a:r>
            <a:r>
              <a:rPr lang="en-US" dirty="0" smtClean="0">
                <a:hlinkClick r:id="rId5"/>
              </a:rPr>
              <a:t>http://www.docin.com/p-51885862.html</a:t>
            </a:r>
            <a:r>
              <a:rPr lang="en-US" dirty="0" smtClean="0"/>
              <a:t>    </a:t>
            </a:r>
            <a:r>
              <a:rPr lang="en-US" altLang="zh-CN" dirty="0" smtClean="0"/>
              <a:t>《Box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5</a:t>
            </a:r>
            <a:r>
              <a:rPr lang="zh-CN" altLang="en-US" dirty="0" smtClean="0"/>
              <a:t>、</a:t>
            </a:r>
            <a:r>
              <a:rPr lang="en-US" dirty="0" smtClean="0">
                <a:hlinkClick r:id="rId6"/>
              </a:rPr>
              <a:t>http://www.docin.com/p-1315134.html</a:t>
            </a:r>
            <a:r>
              <a:rPr lang="en-US" dirty="0" smtClean="0"/>
              <a:t>     </a:t>
            </a:r>
            <a:r>
              <a:rPr lang="en-US" altLang="zh-CN" dirty="0" smtClean="0"/>
              <a:t>《CSS</a:t>
            </a:r>
            <a:r>
              <a:rPr lang="zh-CN" altLang="en-US" dirty="0" smtClean="0"/>
              <a:t>布局模型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6</a:t>
            </a:r>
            <a:r>
              <a:rPr lang="zh-CN" altLang="en-US" dirty="0" smtClean="0"/>
              <a:t>、</a:t>
            </a:r>
            <a:r>
              <a:rPr lang="en-US" dirty="0" smtClean="0">
                <a:hlinkClick r:id="rId7"/>
              </a:rPr>
              <a:t>http://www.docin.com/p-79075377.html</a:t>
            </a:r>
            <a:r>
              <a:rPr lang="en-US" dirty="0" smtClean="0"/>
              <a:t>    </a:t>
            </a:r>
            <a:r>
              <a:rPr lang="en-US" altLang="zh-CN" dirty="0" smtClean="0"/>
              <a:t>《CSS</a:t>
            </a:r>
            <a:r>
              <a:rPr lang="zh-CN" altLang="en-US" dirty="0" smtClean="0"/>
              <a:t>盒模型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7</a:t>
            </a:r>
            <a:r>
              <a:rPr lang="zh-CN" altLang="en-US" dirty="0" smtClean="0"/>
              <a:t>、</a:t>
            </a:r>
            <a:r>
              <a:rPr lang="zh-CN" altLang="en-US" b="1" dirty="0" smtClean="0">
                <a:hlinkClick r:id="rId8"/>
              </a:rPr>
              <a:t>欲练 </a:t>
            </a:r>
            <a:r>
              <a:rPr lang="en-US" altLang="zh-CN" b="1" dirty="0" smtClean="0">
                <a:hlinkClick r:id="rId8"/>
              </a:rPr>
              <a:t>CSS </a:t>
            </a:r>
            <a:r>
              <a:rPr lang="zh-CN" altLang="en-US" b="1" dirty="0" smtClean="0">
                <a:hlinkClick r:id="rId8"/>
              </a:rPr>
              <a:t>，必先宫 </a:t>
            </a:r>
            <a:r>
              <a:rPr lang="en-US" altLang="zh-CN" b="1" dirty="0" smtClean="0">
                <a:hlinkClick r:id="rId8"/>
              </a:rPr>
              <a:t>IE</a:t>
            </a:r>
            <a:endParaRPr lang="zh-CN" alt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http://www.cnblogs.com/cathsfz/archive/2007/02/18/652226.html</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华文细黑" pitchFamily="2" charset="-122"/>
                <a:cs typeface="+mn-cs"/>
              </a:rPr>
              <a:t>1</a:t>
            </a:r>
            <a:r>
              <a:rPr lang="zh-CN" altLang="en-US" sz="1200" b="0" i="0" kern="1200" dirty="0" smtClean="0">
                <a:solidFill>
                  <a:schemeClr val="tx1"/>
                </a:solidFill>
                <a:latin typeface="Arial" pitchFamily="34" charset="0"/>
                <a:ea typeface="华文细黑" pitchFamily="2" charset="-122"/>
                <a:cs typeface="+mn-cs"/>
              </a:rPr>
              <a:t>、当单个文档需要特殊的样式时，就应该使用内部样式表。你可以使用 </a:t>
            </a:r>
            <a:r>
              <a:rPr lang="en-US" altLang="zh-CN" sz="1200" b="0" i="0" kern="1200" dirty="0" smtClean="0">
                <a:solidFill>
                  <a:schemeClr val="tx1"/>
                </a:solidFill>
                <a:latin typeface="Arial" pitchFamily="34" charset="0"/>
                <a:ea typeface="华文细黑" pitchFamily="2" charset="-122"/>
                <a:cs typeface="+mn-cs"/>
              </a:rPr>
              <a:t>&lt;style&gt; </a:t>
            </a:r>
            <a:r>
              <a:rPr lang="zh-CN" altLang="en-US" sz="1200" b="0" i="0" kern="1200" dirty="0" smtClean="0">
                <a:solidFill>
                  <a:schemeClr val="tx1"/>
                </a:solidFill>
                <a:latin typeface="Arial" pitchFamily="34" charset="0"/>
                <a:ea typeface="华文细黑" pitchFamily="2" charset="-122"/>
                <a:cs typeface="+mn-cs"/>
              </a:rPr>
              <a:t>标签在文档头部定义内部样式表；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由于要将表现和内容混杂在一起，内联样式会损失掉样式表的许多优势。请慎用这种方法，例如当样式仅需要在一个元素上应用一次时。</a:t>
            </a:r>
          </a:p>
          <a:p>
            <a:r>
              <a:rPr lang="zh-CN" altLang="en-US" sz="1200" b="0" i="0" kern="1200" dirty="0" smtClean="0">
                <a:solidFill>
                  <a:schemeClr val="tx1"/>
                </a:solidFill>
                <a:latin typeface="Arial" pitchFamily="34" charset="0"/>
                <a:ea typeface="华文细黑" pitchFamily="2" charset="-122"/>
                <a:cs typeface="+mn-cs"/>
              </a:rPr>
              <a:t>要使用内联样式，你需要在相关的标签内使用样式（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）属性。</a:t>
            </a:r>
            <a:r>
              <a:rPr lang="en-US" altLang="zh-CN" sz="1200" b="0" i="0" kern="1200" dirty="0" smtClean="0">
                <a:solidFill>
                  <a:schemeClr val="tx1"/>
                </a:solidFill>
                <a:latin typeface="Arial" pitchFamily="34" charset="0"/>
                <a:ea typeface="华文细黑" pitchFamily="2" charset="-122"/>
                <a:cs typeface="+mn-cs"/>
              </a:rPr>
              <a:t>Style </a:t>
            </a:r>
            <a:r>
              <a:rPr lang="zh-CN" altLang="en-US" sz="1200" b="0" i="0" kern="1200" dirty="0" smtClean="0">
                <a:solidFill>
                  <a:schemeClr val="tx1"/>
                </a:solidFill>
                <a:latin typeface="Arial" pitchFamily="34" charset="0"/>
                <a:ea typeface="华文细黑" pitchFamily="2" charset="-122"/>
                <a:cs typeface="+mn-cs"/>
              </a:rPr>
              <a:t>属性可以包含任何 </a:t>
            </a:r>
            <a:r>
              <a:rPr lang="en-US" altLang="zh-CN" sz="1200" b="0" i="0" kern="1200" dirty="0" smtClean="0">
                <a:solidFill>
                  <a:schemeClr val="tx1"/>
                </a:solidFill>
                <a:latin typeface="Arial" pitchFamily="34" charset="0"/>
                <a:ea typeface="华文细黑" pitchFamily="2" charset="-122"/>
                <a:cs typeface="+mn-cs"/>
              </a:rPr>
              <a:t>CSS </a:t>
            </a:r>
            <a:r>
              <a:rPr lang="zh-CN" altLang="en-US" sz="1200" b="0" i="0" kern="1200" dirty="0" smtClean="0">
                <a:solidFill>
                  <a:schemeClr val="tx1"/>
                </a:solidFill>
                <a:latin typeface="Arial" pitchFamily="34" charset="0"/>
                <a:ea typeface="华文细黑" pitchFamily="2" charset="-122"/>
                <a:cs typeface="+mn-cs"/>
              </a:rPr>
              <a:t>属性</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、对于标签选择器，可以同时对几个标签选择器定义样式；例如，代码中的</a:t>
            </a:r>
            <a:r>
              <a:rPr lang="en-US" altLang="zh-CN" dirty="0" smtClean="0"/>
              <a:t>h1</a:t>
            </a:r>
            <a:r>
              <a:rPr lang="zh-CN" altLang="en-US" dirty="0" smtClean="0"/>
              <a:t>，</a:t>
            </a:r>
            <a:r>
              <a:rPr lang="en-US" altLang="zh-CN" dirty="0" smtClean="0"/>
              <a:t>h2</a:t>
            </a:r>
          </a:p>
        </p:txBody>
      </p:sp>
      <p:sp>
        <p:nvSpPr>
          <p:cNvPr id="4" name="灯片编号占位符 3"/>
          <p:cNvSpPr>
            <a:spLocks noGrp="1"/>
          </p:cNvSpPr>
          <p:nvPr>
            <p:ph type="sldNum" sz="quarter" idx="10"/>
          </p:nvPr>
        </p:nvSpPr>
        <p:spPr/>
        <p:txBody>
          <a:bodyPr/>
          <a:lstStyle/>
          <a:p>
            <a:fld id="{F59F41AF-9377-4D63-AE7F-E70045EDFBE9}"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Id</a:t>
            </a:r>
            <a:r>
              <a:rPr lang="zh-CN" altLang="en-US" dirty="0" smtClean="0"/>
              <a:t>和</a:t>
            </a:r>
            <a:r>
              <a:rPr lang="en-US" altLang="zh-CN" dirty="0" smtClean="0"/>
              <a:t>class</a:t>
            </a:r>
            <a:r>
              <a:rPr lang="zh-CN" altLang="en-US" dirty="0" smtClean="0"/>
              <a:t>选择器的区别：除了使用符号有差别之外（</a:t>
            </a:r>
            <a:r>
              <a:rPr lang="en-US" altLang="zh-CN" dirty="0" smtClean="0"/>
              <a:t>.</a:t>
            </a:r>
            <a:r>
              <a:rPr lang="zh-CN" altLang="en-US" dirty="0" smtClean="0"/>
              <a:t>和</a:t>
            </a:r>
            <a:r>
              <a:rPr lang="en-US" altLang="zh-CN" dirty="0" smtClean="0"/>
              <a:t>#</a:t>
            </a:r>
            <a:r>
              <a:rPr lang="zh-CN" altLang="en-US" dirty="0" smtClean="0"/>
              <a:t>之外），主要差别在于</a:t>
            </a:r>
            <a:r>
              <a:rPr lang="en-US" altLang="zh-CN" dirty="0" smtClean="0"/>
              <a:t>id</a:t>
            </a:r>
            <a:r>
              <a:rPr lang="zh-CN" altLang="en-US" dirty="0" smtClean="0"/>
              <a:t>在同一个页面内部只能使用一次，而</a:t>
            </a:r>
            <a:r>
              <a:rPr lang="en-US" altLang="zh-CN" dirty="0" smtClean="0"/>
              <a:t>class</a:t>
            </a:r>
            <a:r>
              <a:rPr lang="zh-CN" altLang="en-US" dirty="0" smtClean="0"/>
              <a:t>主要描述出现多次的元素。如果试图在一个页面多次使用同一个</a:t>
            </a:r>
            <a:r>
              <a:rPr lang="en-US" altLang="zh-CN" dirty="0" smtClean="0"/>
              <a:t>id</a:t>
            </a:r>
            <a:r>
              <a:rPr lang="zh-CN" altLang="en-US" dirty="0" smtClean="0"/>
              <a:t>，页面通常可以正常显示，但，会给后期带来不便。</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提示：在 </a:t>
            </a:r>
            <a:r>
              <a:rPr lang="en-US" dirty="0" smtClean="0"/>
              <a:t>CSS </a:t>
            </a:r>
            <a:r>
              <a:rPr lang="zh-CN" altLang="en-US" dirty="0" smtClean="0"/>
              <a:t>定义中，</a:t>
            </a:r>
            <a:r>
              <a:rPr lang="en-US" dirty="0" smtClean="0"/>
              <a:t>a:hover </a:t>
            </a:r>
            <a:r>
              <a:rPr lang="zh-CN" altLang="en-US" dirty="0" smtClean="0"/>
              <a:t>必须被置于 </a:t>
            </a:r>
            <a:r>
              <a:rPr lang="en-US" dirty="0" smtClean="0"/>
              <a:t>a:link </a:t>
            </a:r>
            <a:r>
              <a:rPr lang="zh-CN" altLang="en-US" dirty="0" smtClean="0"/>
              <a:t>和 </a:t>
            </a:r>
            <a:r>
              <a:rPr lang="en-US" dirty="0" smtClean="0"/>
              <a:t>a:visited </a:t>
            </a:r>
            <a:r>
              <a:rPr lang="zh-CN" altLang="en-US" dirty="0" smtClean="0"/>
              <a:t>之后，才是有效的。</a:t>
            </a:r>
          </a:p>
          <a:p>
            <a:r>
              <a:rPr lang="zh-CN" altLang="en-US" dirty="0" smtClean="0"/>
              <a:t>提示：在 </a:t>
            </a:r>
            <a:r>
              <a:rPr lang="en-US" dirty="0" smtClean="0"/>
              <a:t>CSS </a:t>
            </a:r>
            <a:r>
              <a:rPr lang="zh-CN" altLang="en-US" dirty="0" smtClean="0"/>
              <a:t>定义中，</a:t>
            </a:r>
            <a:r>
              <a:rPr lang="en-US" dirty="0" smtClean="0"/>
              <a:t>a:active </a:t>
            </a:r>
            <a:r>
              <a:rPr lang="zh-CN" altLang="en-US" dirty="0" smtClean="0"/>
              <a:t>必须被置于 </a:t>
            </a:r>
            <a:r>
              <a:rPr lang="en-US" dirty="0" smtClean="0"/>
              <a:t>a:hover </a:t>
            </a:r>
            <a:r>
              <a:rPr lang="zh-CN" altLang="en-US" dirty="0" smtClean="0"/>
              <a:t>之后，才是有效的。</a:t>
            </a:r>
          </a:p>
          <a:p>
            <a:r>
              <a:rPr lang="zh-CN" altLang="en-US" dirty="0" smtClean="0"/>
              <a:t>另外，</a:t>
            </a:r>
            <a:r>
              <a:rPr lang="en-US" altLang="zh-CN" dirty="0" smtClean="0"/>
              <a:t>:</a:t>
            </a:r>
            <a:r>
              <a:rPr lang="en-US" altLang="zh-CN" dirty="0" err="1" smtClean="0"/>
              <a:t>link,:visited</a:t>
            </a:r>
            <a:r>
              <a:rPr lang="zh-CN" altLang="en-US" dirty="0" smtClean="0"/>
              <a:t>只能用于</a:t>
            </a:r>
            <a:r>
              <a:rPr lang="en-US" altLang="zh-CN" dirty="0" smtClean="0"/>
              <a:t>&lt;a&gt;</a:t>
            </a:r>
            <a:r>
              <a:rPr lang="zh-CN" altLang="en-US" dirty="0" smtClean="0"/>
              <a:t>，：</a:t>
            </a:r>
            <a:r>
              <a:rPr lang="en-US" altLang="zh-CN" dirty="0" smtClean="0"/>
              <a:t>hover</a:t>
            </a:r>
            <a:r>
              <a:rPr lang="zh-CN" altLang="en-US" dirty="0" smtClean="0"/>
              <a:t>，：</a:t>
            </a:r>
            <a:r>
              <a:rPr lang="en-US" altLang="zh-CN" dirty="0" smtClean="0"/>
              <a:t>active</a:t>
            </a:r>
            <a:r>
              <a:rPr lang="zh-CN" altLang="en-US" dirty="0" smtClean="0"/>
              <a:t>，等理论上可以应用于任何元素，不幸的是，只有少数现代浏览器，比如火狐支持这些功能；而</a:t>
            </a:r>
            <a:r>
              <a:rPr lang="en-US" altLang="zh-CN" dirty="0" smtClean="0"/>
              <a:t>ie6</a:t>
            </a:r>
            <a:r>
              <a:rPr lang="zh-CN" altLang="en-US" dirty="0" smtClean="0"/>
              <a:t>只应用</a:t>
            </a:r>
            <a:r>
              <a:rPr lang="en-US" altLang="zh-CN" dirty="0" smtClean="0"/>
              <a:t>active</a:t>
            </a:r>
            <a:r>
              <a:rPr lang="zh-CN" altLang="en-US" dirty="0" smtClean="0"/>
              <a:t>和</a:t>
            </a:r>
            <a:r>
              <a:rPr lang="en-US" altLang="zh-CN" dirty="0" smtClean="0"/>
              <a:t>hover</a:t>
            </a:r>
            <a:r>
              <a:rPr lang="zh-CN" altLang="en-US" dirty="0" smtClean="0"/>
              <a:t>选择器。</a:t>
            </a:r>
            <a:endParaRPr lang="en-US" altLang="zh-CN" dirty="0" smtClean="0"/>
          </a:p>
        </p:txBody>
      </p:sp>
      <p:sp>
        <p:nvSpPr>
          <p:cNvPr id="4" name="灯片编号占位符 3"/>
          <p:cNvSpPr>
            <a:spLocks noGrp="1"/>
          </p:cNvSpPr>
          <p:nvPr>
            <p:ph type="sldNum" sz="quarter" idx="10"/>
          </p:nvPr>
        </p:nvSpPr>
        <p:spPr/>
        <p:txBody>
          <a:bodyPr/>
          <a:lstStyle/>
          <a:p>
            <a:fld id="{F59F41AF-9377-4D63-AE7F-E70045EDFBE9}"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fld id="{F59F41AF-9377-4D63-AE7F-E70045EDFBE9}"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注意：样式（</a:t>
            </a:r>
            <a:r>
              <a:rPr lang="en-US" altLang="zh-CN" dirty="0" smtClean="0"/>
              <a:t>border-style</a:t>
            </a:r>
            <a:r>
              <a:rPr lang="zh-CN" altLang="en-US" dirty="0" smtClean="0"/>
              <a:t>）是边框最重要的一个方面，这不是因为样式控制着边框的显示（当然，样式确实控制着边框的显示），而是因为如果没有边框样式，将根本没有边框。</a:t>
            </a:r>
            <a:r>
              <a:rPr lang="en-US" altLang="zh-CN" dirty="0" smtClean="0"/>
              <a:t/>
            </a:r>
            <a:br>
              <a:rPr lang="en-US" altLang="zh-CN" dirty="0" smtClean="0"/>
            </a:br>
            <a:r>
              <a:rPr lang="zh-CN" altLang="en-US" b="1" dirty="0" smtClean="0"/>
              <a:t>记住这一点非常重要。事实上，忘记声明边框样式是一个常犯的错误。由于 </a:t>
            </a:r>
            <a:r>
              <a:rPr lang="en-US" b="1" dirty="0" smtClean="0"/>
              <a:t>border-style </a:t>
            </a:r>
            <a:r>
              <a:rPr lang="zh-CN" altLang="en-US" b="1" dirty="0" smtClean="0"/>
              <a:t>的默认值是 </a:t>
            </a:r>
            <a:r>
              <a:rPr lang="en-US" b="1" dirty="0" smtClean="0"/>
              <a:t>none，</a:t>
            </a:r>
            <a:r>
              <a:rPr lang="zh-CN" altLang="en-US" b="1" dirty="0" smtClean="0"/>
              <a:t>如果没有声明样式，就相当于 </a:t>
            </a:r>
            <a:r>
              <a:rPr lang="en-US" b="1" dirty="0" smtClean="0"/>
              <a:t>border-style: none</a:t>
            </a:r>
            <a:r>
              <a:rPr lang="en-US" dirty="0" smtClean="0"/>
              <a:t>。</a:t>
            </a:r>
            <a:r>
              <a:rPr lang="zh-CN" altLang="en-US" b="1" dirty="0" smtClean="0"/>
              <a:t>因此，如果您希望边框出现，就必须声明一个边框样式。</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a:t>
            </a:r>
            <a:endParaRPr lang="en-US" altLang="zh-CN" dirty="0" smtClean="0"/>
          </a:p>
          <a:p>
            <a:r>
              <a:rPr lang="en-US" altLang="zh-CN" dirty="0" smtClean="0"/>
              <a:t>1</a:t>
            </a:r>
            <a:r>
              <a:rPr lang="zh-CN" altLang="en-US" dirty="0" smtClean="0"/>
              <a:t>、这些效果实现的原因；（后设置的样式起作用）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类似于表格的</a:t>
            </a:r>
            <a:r>
              <a:rPr lang="en-US" altLang="zh-CN" dirty="0" err="1" smtClean="0"/>
              <a:t>cellpadding</a:t>
            </a:r>
            <a:r>
              <a:rPr lang="zh-CN" altLang="en-US" dirty="0" smtClean="0"/>
              <a:t>属性；</a:t>
            </a:r>
            <a:endParaRPr lang="en-US" altLang="zh-CN" dirty="0" smtClean="0"/>
          </a:p>
          <a:p>
            <a:r>
              <a:rPr lang="zh-CN" altLang="en-US" dirty="0" smtClean="0"/>
              <a:t>默认情况下，背景会以</a:t>
            </a:r>
            <a:r>
              <a:rPr lang="en-US" altLang="zh-CN" dirty="0" smtClean="0"/>
              <a:t>padding</a:t>
            </a:r>
            <a:r>
              <a:rPr lang="zh-CN" altLang="en-US" dirty="0" smtClean="0"/>
              <a:t>的左上</a:t>
            </a:r>
            <a:r>
              <a:rPr lang="zh-CN" altLang="en-US" baseline="0" dirty="0" smtClean="0"/>
              <a:t>角为基点在盒子中进行平铺。</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margin </a:t>
            </a:r>
            <a:r>
              <a:rPr lang="zh-CN" altLang="en-US" dirty="0" smtClean="0"/>
              <a:t>的默认值是 </a:t>
            </a:r>
            <a:r>
              <a:rPr lang="en-US" altLang="zh-CN" dirty="0" smtClean="0"/>
              <a:t>0</a:t>
            </a:r>
            <a:r>
              <a:rPr lang="zh-CN" altLang="en-US" dirty="0" smtClean="0"/>
              <a:t>，所以如果没有为 </a:t>
            </a:r>
            <a:r>
              <a:rPr lang="en-US" altLang="zh-CN" dirty="0" smtClean="0"/>
              <a:t>margin </a:t>
            </a:r>
            <a:r>
              <a:rPr lang="zh-CN" altLang="en-US" dirty="0" smtClean="0"/>
              <a:t>声明一个值，就不会出现外边距。但是，在实际中，浏览器对许多元素已经提供了预定的样式，外边距也不例外。例如，在支持 </a:t>
            </a:r>
            <a:r>
              <a:rPr lang="en-US" altLang="zh-CN" dirty="0" smtClean="0"/>
              <a:t>CSS </a:t>
            </a:r>
            <a:r>
              <a:rPr lang="zh-CN" altLang="en-US" dirty="0" smtClean="0"/>
              <a:t>的浏览器中，外边距会在每个段落元素的上面和下面生成“空行”。因此，如果没有为 </a:t>
            </a:r>
            <a:r>
              <a:rPr lang="en-US" altLang="zh-CN" dirty="0" smtClean="0"/>
              <a:t>p </a:t>
            </a:r>
            <a:r>
              <a:rPr lang="zh-CN" altLang="en-US" dirty="0" smtClean="0"/>
              <a:t>元素声明外边距，浏览器可能会自己应用一个外边距。当然，只要你特别作了声明，就会覆盖默认样式。</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3</a:t>
            </a:r>
            <a:r>
              <a:rPr lang="zh-CN" altLang="en-US" dirty="0" smtClean="0"/>
              <a:t>、平时块状元素用得比较多，主要用于做容器，进行页面布局。可是对于行内元素才是真正包含文字数据的地方，也是重点需要修饰的地方</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a:t>
            </a:r>
            <a:endParaRPr lang="en-US" altLang="zh-CN" dirty="0" smtClean="0"/>
          </a:p>
          <a:p>
            <a:r>
              <a:rPr lang="en-US" altLang="zh-CN" dirty="0" smtClean="0"/>
              <a:t>1</a:t>
            </a:r>
            <a:r>
              <a:rPr lang="zh-CN" altLang="en-US" dirty="0" smtClean="0"/>
              <a:t>、</a:t>
            </a:r>
            <a:r>
              <a:rPr lang="en-US" altLang="zh-CN" dirty="0" smtClean="0"/>
              <a:t>http://www.swordair.com/blog/2010/05/370</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4</a:t>
            </a:r>
            <a:r>
              <a:rPr lang="zh-CN" altLang="en-US" dirty="0" smtClean="0"/>
              <a:t>、行内元素没有高度和宽度，因此没有固定的形状，定义它们的</a:t>
            </a:r>
            <a:r>
              <a:rPr lang="en-US" altLang="zh-CN" dirty="0" smtClean="0"/>
              <a:t>width</a:t>
            </a:r>
            <a:r>
              <a:rPr lang="zh-CN" altLang="en-US" dirty="0" smtClean="0"/>
              <a:t>和</a:t>
            </a:r>
            <a:r>
              <a:rPr lang="en-US" altLang="zh-CN" dirty="0" smtClean="0"/>
              <a:t>height</a:t>
            </a:r>
            <a:r>
              <a:rPr lang="zh-CN" altLang="en-US" dirty="0" smtClean="0"/>
              <a:t>无效。</a:t>
            </a:r>
            <a:endParaRPr lang="en-US" altLang="zh-CN" dirty="0" smtClean="0"/>
          </a:p>
          <a:p>
            <a:endParaRPr lang="en-US" altLang="zh-CN" dirty="0" smtClean="0"/>
          </a:p>
          <a:p>
            <a:r>
              <a:rPr lang="zh-CN" altLang="en-US" dirty="0" smtClean="0"/>
              <a:t>同时，设置</a:t>
            </a:r>
            <a:r>
              <a:rPr lang="en-US" altLang="zh-CN" dirty="0" smtClean="0"/>
              <a:t>margin</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采用相对定位的元素，其位置是</a:t>
            </a:r>
            <a:r>
              <a:rPr lang="zh-CN" altLang="en-US" b="1" dirty="0" smtClean="0"/>
              <a:t>相对于它在文档中的原始位置</a:t>
            </a:r>
            <a:r>
              <a:rPr lang="zh-CN" altLang="en-US" dirty="0" smtClean="0"/>
              <a:t>计算而来的。这意味着，相对定位是通过将元素从原来的位置向右、向左、向上或向下移动来定位的。采用相对定位的元素会获得相应的空间。</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无法应用已有的属性创建文字环绕图片的样式，只有应用</a:t>
            </a:r>
            <a:r>
              <a:rPr lang="en-US" altLang="zh-CN" dirty="0" smtClean="0"/>
              <a:t>float</a:t>
            </a:r>
            <a:r>
              <a:rPr lang="zh-CN" altLang="en-US" dirty="0" smtClean="0"/>
              <a:t>属性才可以。</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i="0" dirty="0" smtClean="0">
                <a:solidFill>
                  <a:srgbClr val="080808"/>
                </a:solidFill>
              </a:rPr>
              <a:t>浮动出现的意义其实只是用来让</a:t>
            </a:r>
            <a:r>
              <a:rPr lang="zh-CN" altLang="en-US" sz="1200" b="1" i="0" u="sng" dirty="0" smtClean="0">
                <a:solidFill>
                  <a:srgbClr val="FF0000"/>
                </a:solidFill>
              </a:rPr>
              <a:t>文字环绕图</a:t>
            </a:r>
            <a:r>
              <a:rPr lang="zh-CN" altLang="en-US" sz="1200" b="1" i="0" dirty="0" smtClean="0">
                <a:solidFill>
                  <a:srgbClr val="080808"/>
                </a:solidFill>
              </a:rPr>
              <a:t>片而已，仅此而已。而我们目前用浮动实现</a:t>
            </a:r>
            <a:r>
              <a:rPr lang="zh-CN" altLang="en-US" sz="1200" b="1" i="0" u="sng" dirty="0" smtClean="0">
                <a:solidFill>
                  <a:srgbClr val="FF0000"/>
                </a:solidFill>
              </a:rPr>
              <a:t>页面布局</a:t>
            </a:r>
            <a:r>
              <a:rPr lang="zh-CN" altLang="en-US" sz="1200" b="1" i="0" dirty="0" smtClean="0">
                <a:solidFill>
                  <a:srgbClr val="080808"/>
                </a:solidFill>
              </a:rPr>
              <a:t>本不是浮动该干的事情。</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浮动是</a:t>
            </a:r>
            <a:r>
              <a:rPr lang="en-US" altLang="zh-CN" sz="1200" b="1" kern="1200" dirty="0" smtClean="0">
                <a:solidFill>
                  <a:schemeClr val="tx1"/>
                </a:solidFill>
                <a:latin typeface="Arial" pitchFamily="34" charset="0"/>
                <a:ea typeface="华文细黑" pitchFamily="2" charset="-122"/>
                <a:cs typeface="+mn-cs"/>
              </a:rPr>
              <a:t>CSS</a:t>
            </a:r>
            <a:r>
              <a:rPr lang="zh-CN" altLang="en-US" sz="1200" b="1" kern="1200" dirty="0" smtClean="0">
                <a:solidFill>
                  <a:schemeClr val="tx1"/>
                </a:solidFill>
                <a:latin typeface="Arial" pitchFamily="34" charset="0"/>
                <a:ea typeface="华文细黑" pitchFamily="2" charset="-122"/>
                <a:cs typeface="+mn-cs"/>
              </a:rPr>
              <a:t>中最重要，也最让人迷惑的一个概念吧，</a:t>
            </a:r>
            <a:r>
              <a:rPr lang="en-US" altLang="zh-CN" sz="1200" b="1" kern="1200" dirty="0" smtClean="0">
                <a:solidFill>
                  <a:schemeClr val="tx1"/>
                </a:solidFill>
                <a:latin typeface="Arial" pitchFamily="34" charset="0"/>
                <a:ea typeface="华文细黑" pitchFamily="2" charset="-122"/>
                <a:cs typeface="+mn-cs"/>
              </a:rPr>
              <a:t>Float</a:t>
            </a:r>
            <a:r>
              <a:rPr lang="zh-CN" altLang="en-US" sz="1200" b="1" kern="1200" dirty="0" smtClean="0">
                <a:solidFill>
                  <a:schemeClr val="tx1"/>
                </a:solidFill>
                <a:latin typeface="Arial" pitchFamily="34" charset="0"/>
                <a:ea typeface="华文细黑" pitchFamily="2" charset="-122"/>
                <a:cs typeface="+mn-cs"/>
              </a:rPr>
              <a:t>经常被错误理解</a:t>
            </a:r>
            <a:r>
              <a:rPr lang="zh-CN" altLang="en-US" sz="1200" kern="1200" dirty="0" smtClean="0">
                <a:solidFill>
                  <a:schemeClr val="tx1"/>
                </a:solidFill>
                <a:latin typeface="Arial" pitchFamily="34" charset="0"/>
                <a:ea typeface="华文细黑" pitchFamily="2" charset="-122"/>
                <a:cs typeface="+mn-cs"/>
              </a:rPr>
              <a:t>，且因为将上下文元素全部浮动导致的可读性、可用性问题备受责难。然而，这些问题的根源并不在于理论本身，而是开发人员以及浏览器对理论的解读造成的。大多数问题都是由于老版本的</a:t>
            </a:r>
            <a:r>
              <a:rPr lang="en-US" altLang="zh-CN" sz="1200" kern="1200" dirty="0" smtClean="0">
                <a:solidFill>
                  <a:schemeClr val="tx1"/>
                </a:solidFill>
                <a:latin typeface="Arial" pitchFamily="34" charset="0"/>
                <a:ea typeface="华文细黑" pitchFamily="2" charset="-122"/>
                <a:cs typeface="+mn-cs"/>
              </a:rPr>
              <a:t>IE</a:t>
            </a:r>
            <a:r>
              <a:rPr lang="zh-CN" altLang="en-US" sz="1200" kern="1200" dirty="0" smtClean="0">
                <a:solidFill>
                  <a:schemeClr val="tx1"/>
                </a:solidFill>
                <a:latin typeface="Arial" pitchFamily="34" charset="0"/>
                <a:ea typeface="华文细黑" pitchFamily="2" charset="-122"/>
                <a:cs typeface="+mn-cs"/>
              </a:rPr>
              <a:t>带来的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pitchFamily="34" charset="0"/>
                <a:ea typeface="华文细黑" pitchFamily="2" charset="-122"/>
                <a:cs typeface="+mn-cs"/>
              </a:rPr>
              <a:t>浮动元素之后的元素会自动围绕该浮动元素。如果你不希望这样，你可以为这些元素应用‘</a:t>
            </a:r>
            <a:r>
              <a:rPr lang="en-US" altLang="zh-CN" sz="1200" b="1" kern="1200" dirty="0" smtClean="0">
                <a:solidFill>
                  <a:schemeClr val="tx1"/>
                </a:solidFill>
                <a:latin typeface="Arial" pitchFamily="34" charset="0"/>
                <a:ea typeface="华文细黑" pitchFamily="2" charset="-122"/>
                <a:cs typeface="+mn-cs"/>
              </a:rPr>
              <a:t>clear’</a:t>
            </a:r>
            <a:r>
              <a:rPr lang="zh-CN" altLang="en-US" sz="1200" b="1" kern="1200" dirty="0" smtClean="0">
                <a:solidFill>
                  <a:schemeClr val="tx1"/>
                </a:solidFill>
                <a:latin typeface="Arial" pitchFamily="34" charset="0"/>
                <a:ea typeface="华文细黑" pitchFamily="2" charset="-122"/>
                <a:cs typeface="+mn-cs"/>
              </a:rPr>
              <a:t>属性。该属性有</a:t>
            </a:r>
            <a:r>
              <a:rPr lang="en-US" altLang="zh-CN" sz="1200" b="1" kern="1200" dirty="0" smtClean="0">
                <a:solidFill>
                  <a:schemeClr val="tx1"/>
                </a:solidFill>
                <a:latin typeface="Arial" pitchFamily="34" charset="0"/>
                <a:ea typeface="华文细黑" pitchFamily="2" charset="-122"/>
                <a:cs typeface="+mn-cs"/>
              </a:rPr>
              <a:t>4</a:t>
            </a:r>
            <a:r>
              <a:rPr lang="zh-CN" altLang="en-US" sz="1200" b="1" kern="1200" dirty="0" smtClean="0">
                <a:solidFill>
                  <a:schemeClr val="tx1"/>
                </a:solidFill>
                <a:latin typeface="Arial" pitchFamily="34" charset="0"/>
                <a:ea typeface="华文细黑" pitchFamily="2" charset="-122"/>
                <a:cs typeface="+mn-cs"/>
              </a:rPr>
              <a:t>种设值。</a:t>
            </a:r>
            <a:endParaRPr lang="en-US" altLang="zh-CN" sz="1200" b="1" kern="1200" dirty="0" smtClean="0">
              <a:solidFill>
                <a:schemeClr val="tx1"/>
              </a:solidFill>
              <a:latin typeface="Arial" pitchFamily="34" charset="0"/>
              <a:ea typeface="华文细黑" pitchFamily="2" charset="-122"/>
              <a:cs typeface="+mn-cs"/>
            </a:endParaRPr>
          </a:p>
          <a:p>
            <a:r>
              <a:rPr lang="zh-CN" altLang="en-US" dirty="0" smtClean="0"/>
              <a:t>当然，要想实现阻止行框围绕浮动框，可以在被清理的元素的</a:t>
            </a:r>
            <a:r>
              <a:rPr lang="zh-CN" altLang="en-US" i="0" dirty="0" smtClean="0"/>
              <a:t>上外边距</a:t>
            </a:r>
            <a:r>
              <a:rPr lang="zh-CN" altLang="en-US" dirty="0" smtClean="0"/>
              <a:t>上添加足够的空间，使元素的顶边缘垂直下降到浮动框下面。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参考资料：</a:t>
            </a:r>
            <a:r>
              <a:rPr lang="en-US" altLang="zh-CN" dirty="0" smtClean="0"/>
              <a:t>http://www.360doc.com/content/09/1008/13/19147_6964105.shtml</a:t>
            </a:r>
          </a:p>
          <a:p>
            <a:r>
              <a:rPr lang="en-US" altLang="zh-CN" dirty="0" smtClean="0"/>
              <a:t>4</a:t>
            </a:r>
            <a:r>
              <a:rPr lang="zh-CN" altLang="en-US" dirty="0" smtClean="0"/>
              <a:t>、</a:t>
            </a:r>
            <a:r>
              <a:rPr lang="zh-CN" altLang="en-US" dirty="0" smtClean="0">
                <a:solidFill>
                  <a:srgbClr val="0000CC"/>
                </a:solidFill>
              </a:rPr>
              <a:t>可以同时为一个</a:t>
            </a:r>
            <a:r>
              <a:rPr lang="en-US" altLang="zh-CN" dirty="0" smtClean="0">
                <a:solidFill>
                  <a:srgbClr val="0000CC"/>
                </a:solidFill>
              </a:rPr>
              <a:t>Html</a:t>
            </a:r>
            <a:r>
              <a:rPr lang="zh-CN" altLang="en-US" dirty="0" smtClean="0">
                <a:solidFill>
                  <a:srgbClr val="0000CC"/>
                </a:solidFill>
              </a:rPr>
              <a:t>标签设置多个规则。</a:t>
            </a:r>
            <a:endParaRPr lang="en-US" altLang="zh-CN" dirty="0" smtClean="0">
              <a:solidFill>
                <a:srgbClr val="0000CC"/>
              </a:solidFill>
            </a:endParaRPr>
          </a:p>
          <a:p>
            <a:r>
              <a:rPr lang="zh-CN" altLang="en-US" dirty="0" smtClean="0">
                <a:solidFill>
                  <a:srgbClr val="0000CC"/>
                </a:solidFill>
              </a:rPr>
              <a:t>注意：</a:t>
            </a:r>
            <a:r>
              <a:rPr lang="zh-CN" altLang="en-US" dirty="0" smtClean="0"/>
              <a:t>当多个</a:t>
            </a:r>
            <a:r>
              <a:rPr lang="en-US" altLang="zh-CN" dirty="0" smtClean="0"/>
              <a:t>Class</a:t>
            </a:r>
            <a:r>
              <a:rPr lang="zh-CN" altLang="en-US" dirty="0" smtClean="0"/>
              <a:t>之间的属性发生重叠的时候，将根据各个</a:t>
            </a:r>
            <a:r>
              <a:rPr lang="en-US" altLang="zh-CN" dirty="0" smtClean="0"/>
              <a:t>Class</a:t>
            </a:r>
            <a:r>
              <a:rPr lang="zh-CN" altLang="en-US" dirty="0" smtClean="0"/>
              <a:t>在</a:t>
            </a:r>
            <a:r>
              <a:rPr lang="en-US" altLang="zh-CN" dirty="0" smtClean="0"/>
              <a:t>CSS</a:t>
            </a:r>
            <a:r>
              <a:rPr lang="zh-CN" altLang="en-US" dirty="0" smtClean="0"/>
              <a:t>定义文件中被定义的位置，后定义的</a:t>
            </a:r>
            <a:r>
              <a:rPr lang="en-US" altLang="zh-CN" dirty="0" smtClean="0"/>
              <a:t>Class</a:t>
            </a:r>
            <a:r>
              <a:rPr lang="zh-CN" altLang="en-US" dirty="0" smtClean="0"/>
              <a:t>属性自动覆盖之前定义的</a:t>
            </a:r>
            <a:r>
              <a:rPr lang="en-US" altLang="zh-CN" dirty="0" smtClean="0"/>
              <a:t>Class</a:t>
            </a:r>
            <a:r>
              <a:rPr lang="zh-CN" altLang="en-US" dirty="0" smtClean="0"/>
              <a:t>属性（而不是根据你在</a:t>
            </a:r>
            <a:r>
              <a:rPr lang="en-US" altLang="zh-CN" dirty="0" smtClean="0"/>
              <a:t>class="text side"</a:t>
            </a:r>
            <a:r>
              <a:rPr lang="zh-CN" altLang="en-US" dirty="0" smtClean="0"/>
              <a:t>这里排列的顺序来进行覆盖）</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因此，上例中的</a:t>
            </a:r>
            <a:r>
              <a:rPr lang="en-US" altLang="zh-CN" dirty="0" smtClean="0"/>
              <a:t>p</a:t>
            </a:r>
            <a:r>
              <a:rPr lang="zh-CN" altLang="en-US" dirty="0" smtClean="0"/>
              <a:t>也显示为黄色，因为在</a:t>
            </a:r>
            <a:r>
              <a:rPr lang="en-US" altLang="zh-CN" dirty="0" err="1" smtClean="0"/>
              <a:t>css</a:t>
            </a:r>
            <a:r>
              <a:rPr lang="zh-CN" altLang="en-US" dirty="0" smtClean="0"/>
              <a:t>文件中的声明顺序是</a:t>
            </a:r>
            <a:r>
              <a:rPr lang="en-US" altLang="zh-CN" dirty="0" smtClean="0"/>
              <a:t>yellow</a:t>
            </a:r>
            <a:r>
              <a:rPr lang="zh-CN" altLang="en-US" dirty="0" smtClean="0"/>
              <a:t>在后面。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、不用</a:t>
            </a:r>
            <a:r>
              <a:rPr lang="en-US" altLang="zh-CN" dirty="0" err="1" smtClean="0"/>
              <a:t>css</a:t>
            </a:r>
            <a:r>
              <a:rPr lang="zh-CN" altLang="en-US" dirty="0" smtClean="0"/>
              <a:t>，如何实现同样的效果？就要增加许多诸如</a:t>
            </a:r>
            <a:r>
              <a:rPr lang="en-US" altLang="zh-CN" dirty="0" smtClean="0"/>
              <a:t>&lt;font color=“30”…&gt;</a:t>
            </a:r>
            <a:r>
              <a:rPr lang="zh-CN" altLang="en-US" dirty="0" smtClean="0"/>
              <a:t>等样式代码，就会在</a:t>
            </a:r>
            <a:r>
              <a:rPr lang="en-US" altLang="zh-CN" dirty="0" smtClean="0"/>
              <a:t>html</a:t>
            </a:r>
            <a:r>
              <a:rPr lang="zh-CN" altLang="en-US" dirty="0" smtClean="0"/>
              <a:t>文档中增加许多和内容无关的用于表现样式的代码，可读性差，而且效果不好。</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页面内容和显示样式分离</a:t>
            </a:r>
            <a:r>
              <a:rPr lang="en-US" altLang="zh-CN" sz="1200" dirty="0" smtClean="0"/>
              <a:t>:</a:t>
            </a:r>
            <a:r>
              <a:rPr lang="zh-CN" altLang="en-US" dirty="0" smtClean="0"/>
              <a:t>通过</a:t>
            </a:r>
            <a:r>
              <a:rPr lang="en-US" altLang="zh-CN" dirty="0" err="1" smtClean="0"/>
              <a:t>css</a:t>
            </a:r>
            <a:r>
              <a:rPr lang="zh-CN" altLang="en-US" dirty="0" smtClean="0"/>
              <a:t>，将内容结构和格式控制相分离。从而使网页只由内容构成，而将所有网页的格式控制由</a:t>
            </a:r>
            <a:r>
              <a:rPr lang="en-US" altLang="zh-CN" dirty="0" err="1" smtClean="0"/>
              <a:t>css</a:t>
            </a:r>
            <a:r>
              <a:rPr lang="zh-CN" altLang="en-US" dirty="0" smtClean="0"/>
              <a:t>来控制。</a:t>
            </a:r>
          </a:p>
          <a:p>
            <a:endParaRPr lang="en-US" altLang="zh-CN" sz="1200" b="0" i="0" kern="1200" dirty="0" smtClean="0">
              <a:solidFill>
                <a:schemeClr val="tx1"/>
              </a:solidFill>
              <a:latin typeface="Arial" pitchFamily="34" charset="0"/>
              <a:ea typeface="华文细黑" pitchFamily="2" charset="-122"/>
              <a:cs typeface="+mn-cs"/>
            </a:endParaRPr>
          </a:p>
          <a:p>
            <a:r>
              <a:rPr lang="zh-CN" altLang="en-US" sz="1200" b="0" i="0" kern="1200" dirty="0" smtClean="0">
                <a:solidFill>
                  <a:schemeClr val="tx1"/>
                </a:solidFill>
                <a:latin typeface="Arial" pitchFamily="34" charset="0"/>
                <a:ea typeface="华文细黑" pitchFamily="2" charset="-122"/>
                <a:cs typeface="+mn-cs"/>
              </a:rPr>
              <a:t>第三，</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标签原本被设计为用于定义文档内容。通过使用 </a:t>
            </a:r>
            <a:r>
              <a:rPr lang="en-US" altLang="zh-CN" sz="1200" b="0" i="0" kern="1200" dirty="0" smtClean="0">
                <a:solidFill>
                  <a:schemeClr val="tx1"/>
                </a:solidFill>
                <a:latin typeface="Arial" pitchFamily="34" charset="0"/>
                <a:ea typeface="华文细黑" pitchFamily="2" charset="-122"/>
                <a:cs typeface="+mn-cs"/>
              </a:rPr>
              <a:t>&lt;h1&gt;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&lt;p&gt;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&lt;table&gt; </a:t>
            </a:r>
            <a:r>
              <a:rPr lang="zh-CN" altLang="en-US" sz="1200" b="0" i="0" kern="1200" dirty="0" smtClean="0">
                <a:solidFill>
                  <a:schemeClr val="tx1"/>
                </a:solidFill>
                <a:latin typeface="Arial" pitchFamily="34" charset="0"/>
                <a:ea typeface="华文细黑" pitchFamily="2" charset="-122"/>
                <a:cs typeface="+mn-cs"/>
              </a:rPr>
              <a:t>这样的标签，</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的初衷是表达“这是标题”、“这是段落”、“这是表格”之类的信息。同时文档布局由浏览器来完成，而不使用任何的格式化标签。</a:t>
            </a:r>
          </a:p>
          <a:p>
            <a:r>
              <a:rPr lang="zh-CN" altLang="en-US" sz="1200" b="0" i="0" kern="1200" dirty="0" smtClean="0">
                <a:solidFill>
                  <a:schemeClr val="tx1"/>
                </a:solidFill>
                <a:latin typeface="Arial" pitchFamily="34" charset="0"/>
                <a:ea typeface="华文细黑" pitchFamily="2" charset="-122"/>
                <a:cs typeface="+mn-cs"/>
              </a:rPr>
              <a:t>由于两种主要的浏览器（</a:t>
            </a:r>
            <a:r>
              <a:rPr lang="en-US" altLang="zh-CN" sz="1200" b="0" i="0" kern="1200" dirty="0" smtClean="0">
                <a:solidFill>
                  <a:schemeClr val="tx1"/>
                </a:solidFill>
                <a:latin typeface="Arial" pitchFamily="34" charset="0"/>
                <a:ea typeface="华文细黑" pitchFamily="2" charset="-122"/>
                <a:cs typeface="+mn-cs"/>
              </a:rPr>
              <a:t>Netscape </a:t>
            </a:r>
            <a:r>
              <a:rPr lang="zh-CN" altLang="en-US" sz="1200" b="0" i="0" kern="1200" dirty="0" smtClean="0">
                <a:solidFill>
                  <a:schemeClr val="tx1"/>
                </a:solidFill>
                <a:latin typeface="Arial" pitchFamily="34" charset="0"/>
                <a:ea typeface="华文细黑" pitchFamily="2" charset="-122"/>
                <a:cs typeface="+mn-cs"/>
              </a:rPr>
              <a:t>和 </a:t>
            </a:r>
            <a:r>
              <a:rPr lang="en-US" altLang="zh-CN" sz="1200" b="0" i="0" kern="1200" dirty="0" smtClean="0">
                <a:solidFill>
                  <a:schemeClr val="tx1"/>
                </a:solidFill>
                <a:latin typeface="Arial" pitchFamily="34" charset="0"/>
                <a:ea typeface="华文细黑" pitchFamily="2" charset="-122"/>
                <a:cs typeface="+mn-cs"/>
              </a:rPr>
              <a:t>Internet Explorer</a:t>
            </a:r>
            <a:r>
              <a:rPr lang="zh-CN" altLang="en-US" sz="1200" b="0" i="0" kern="1200" dirty="0" smtClean="0">
                <a:solidFill>
                  <a:schemeClr val="tx1"/>
                </a:solidFill>
                <a:latin typeface="Arial" pitchFamily="34" charset="0"/>
                <a:ea typeface="华文细黑" pitchFamily="2" charset="-122"/>
                <a:cs typeface="+mn-cs"/>
              </a:rPr>
              <a:t>）不断地将新的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标签和属性（比如字体标签和颜色属性）添加到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规范中，创建文档内容清晰地独立于文档表现层的站点变得越来越困难。</a:t>
            </a:r>
          </a:p>
          <a:p>
            <a:r>
              <a:rPr lang="zh-CN" altLang="en-US" sz="1200" b="0" i="0" kern="1200" dirty="0" smtClean="0">
                <a:solidFill>
                  <a:schemeClr val="tx1"/>
                </a:solidFill>
                <a:latin typeface="Arial" pitchFamily="34" charset="0"/>
                <a:ea typeface="华文细黑" pitchFamily="2" charset="-122"/>
                <a:cs typeface="+mn-cs"/>
              </a:rPr>
              <a:t>为了解决这个问题，万维网联盟（</a:t>
            </a:r>
            <a:r>
              <a:rPr lang="en-US" altLang="zh-CN" sz="1200" b="0" i="0" kern="1200" dirty="0" smtClean="0">
                <a:solidFill>
                  <a:schemeClr val="tx1"/>
                </a:solidFill>
                <a:latin typeface="Arial" pitchFamily="34" charset="0"/>
                <a:ea typeface="华文细黑" pitchFamily="2" charset="-122"/>
                <a:cs typeface="+mn-cs"/>
              </a:rPr>
              <a:t>W3C</a:t>
            </a:r>
            <a:r>
              <a:rPr lang="zh-CN" altLang="en-US" sz="1200" b="0" i="0" kern="1200" dirty="0" smtClean="0">
                <a:solidFill>
                  <a:schemeClr val="tx1"/>
                </a:solidFill>
                <a:latin typeface="Arial" pitchFamily="34" charset="0"/>
                <a:ea typeface="华文细黑" pitchFamily="2" charset="-122"/>
                <a:cs typeface="+mn-cs"/>
              </a:rPr>
              <a:t>），这个非营利的标准化联盟，肩负起了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标准化的使命，并在 </a:t>
            </a:r>
            <a:r>
              <a:rPr lang="en-US" altLang="zh-CN" sz="1200" b="0" i="0" kern="1200" dirty="0" smtClean="0">
                <a:solidFill>
                  <a:schemeClr val="tx1"/>
                </a:solidFill>
                <a:latin typeface="Arial" pitchFamily="34" charset="0"/>
                <a:ea typeface="华文细黑" pitchFamily="2" charset="-122"/>
                <a:cs typeface="+mn-cs"/>
              </a:rPr>
              <a:t>HTML 4.0 </a:t>
            </a:r>
            <a:r>
              <a:rPr lang="zh-CN" altLang="en-US" sz="1200" b="0" i="0" kern="1200" dirty="0" smtClean="0">
                <a:solidFill>
                  <a:schemeClr val="tx1"/>
                </a:solidFill>
                <a:latin typeface="Arial" pitchFamily="34" charset="0"/>
                <a:ea typeface="华文细黑" pitchFamily="2" charset="-122"/>
                <a:cs typeface="+mn-cs"/>
              </a:rPr>
              <a:t>之外创造出样式（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a:t>
            </a:r>
          </a:p>
          <a:p>
            <a:r>
              <a:rPr lang="zh-CN" altLang="en-US" dirty="0" smtClean="0"/>
              <a:t>（</a:t>
            </a:r>
            <a:r>
              <a:rPr lang="en-US" dirty="0" smtClean="0">
                <a:hlinkClick r:id="rId3"/>
              </a:rPr>
              <a:t>http://www.w3school.com.cn/css/css_intro.asp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、保存山东经济学院网站首页，查看其样式文件</a:t>
            </a:r>
            <a:r>
              <a:rPr lang="en-US" altLang="zh-CN" dirty="0" smtClean="0"/>
              <a:t>all.css</a:t>
            </a:r>
            <a:r>
              <a:rPr lang="en-US" altLang="zh-CN" baseline="0" dirty="0" smtClean="0"/>
              <a:t> </a:t>
            </a:r>
            <a:r>
              <a:rPr lang="zh-CN" altLang="en-US" baseline="0" dirty="0" smtClean="0"/>
              <a:t>初步分析了解一下。</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当样式需要应用于很多页面时，外部样式表将是理想的选择。在使用外部样式表的情况下，你可以通过改变一个文件来改变整个站点的外观。每个页面使用 </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标签链接到样式表。</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标签在（文档的）头部：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haishihong"/>
          <p:cNvPicPr>
            <a:picLocks noChangeAspect="1" noChangeArrowheads="1"/>
          </p:cNvPicPr>
          <p:nvPr/>
        </p:nvPicPr>
        <p:blipFill>
          <a:blip r:embed="rId2" cstate="print"/>
          <a:srcRect/>
          <a:stretch>
            <a:fillRect/>
          </a:stretch>
        </p:blipFill>
        <p:spPr bwMode="auto">
          <a:xfrm>
            <a:off x="0" y="0"/>
            <a:ext cx="9180513" cy="6884988"/>
          </a:xfrm>
          <a:prstGeom prst="rect">
            <a:avLst/>
          </a:prstGeom>
          <a:noFill/>
          <a:ln w="9525">
            <a:noFill/>
            <a:miter lim="800000"/>
            <a:headEnd/>
            <a:tailEnd/>
          </a:ln>
        </p:spPr>
      </p:pic>
      <p:sp>
        <p:nvSpPr>
          <p:cNvPr id="2051" name="Rectangle 27"/>
          <p:cNvSpPr>
            <a:spLocks noGrp="1" noChangeArrowheads="1"/>
          </p:cNvSpPr>
          <p:nvPr>
            <p:ph type="ctrTitle"/>
          </p:nvPr>
        </p:nvSpPr>
        <p:spPr>
          <a:xfrm>
            <a:off x="468313" y="2470150"/>
            <a:ext cx="5399087" cy="1079500"/>
          </a:xfr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87A8CA9B-D85D-4C1B-927D-1B06E9BBF162}" type="slidenum">
              <a:rPr lang="zh-CN" alt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406" y="981075"/>
            <a:ext cx="9001156" cy="5162550"/>
          </a:xfrm>
        </p:spPr>
        <p:txBody>
          <a:bodyPr/>
          <a:lstStyle>
            <a:lvl2pPr>
              <a:defRPr sz="28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350816E9-2FED-44BA-ADA3-3EDDB35097D1}" type="slidenum">
              <a:rPr lang="zh-CN" alt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21A216DB-819E-4BBF-B3CB-BA96CB7C5086}" type="slidenum">
              <a:rPr lang="zh-CN" alt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i="0"/>
            </a:lvl1pPr>
            <a:lvl2pPr>
              <a:defRPr i="0"/>
            </a:lvl2pPr>
            <a:lvl3pPr>
              <a:defRPr i="0"/>
            </a:lvl3pPr>
            <a:lvl4pPr>
              <a:defRPr i="0"/>
            </a:lvl4pPr>
            <a:lvl5pPr>
              <a:defRPr i="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494509C-6314-42A1-B4CC-41278CAE24D3}"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488FCC7-3A94-4C73-8241-63A3A4EEC61F}" type="slidenum">
              <a:rPr lang="zh-CN" alt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EE9E197-4FAC-4751-A6E5-65A470C19C58}" type="slidenum">
              <a:rPr lang="zh-CN" alt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ECFEF27-3011-45BA-B4CE-CDBC38D5387B}" type="slidenum">
              <a:rPr lang="zh-CN" alt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3FD027D-5AF9-43E1-89AA-975688C10AF8}" type="slidenum">
              <a:rPr lang="zh-CN" alt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D248A106-CB13-41D9-95D4-64BAECEB0B32}" type="slidenum">
              <a:rPr lang="zh-CN" alt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E4079E7-6291-483F-A06C-6051C7E49A1A}" type="slidenum">
              <a:rPr lang="zh-CN" alt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75BB8C7-E7E6-4F02-8D7B-537BDB7AF20B}" type="slidenum">
              <a:rPr lang="zh-CN" alt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haishihong2"/>
          <p:cNvPicPr>
            <a:picLocks noChangeAspect="1" noChangeArrowheads="1"/>
          </p:cNvPicPr>
          <p:nvPr/>
        </p:nvPicPr>
        <p:blipFill>
          <a:blip r:embed="rId14" cstate="print"/>
          <a:srcRect/>
          <a:stretch>
            <a:fillRect/>
          </a:stretch>
        </p:blipFill>
        <p:spPr bwMode="auto">
          <a:xfrm>
            <a:off x="0" y="0"/>
            <a:ext cx="9180513" cy="6884988"/>
          </a:xfrm>
          <a:prstGeom prst="rect">
            <a:avLst/>
          </a:prstGeom>
          <a:noFill/>
          <a:ln w="9525">
            <a:noFill/>
            <a:miter lim="800000"/>
            <a:headEnd/>
            <a:tailEnd/>
          </a:ln>
        </p:spPr>
      </p:pic>
      <p:sp>
        <p:nvSpPr>
          <p:cNvPr id="1027" name="Rectangle 31"/>
          <p:cNvSpPr>
            <a:spLocks noGrp="1" noChangeArrowheads="1"/>
          </p:cNvSpPr>
          <p:nvPr>
            <p:ph type="body" idx="1"/>
          </p:nvPr>
        </p:nvSpPr>
        <p:spPr bwMode="auto">
          <a:xfrm>
            <a:off x="250825" y="981075"/>
            <a:ext cx="8642350" cy="5162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p:txBody>
      </p:sp>
      <p:sp>
        <p:nvSpPr>
          <p:cNvPr id="1028" name="Rectangle 4"/>
          <p:cNvSpPr>
            <a:spLocks noGrp="1" noChangeArrowheads="1"/>
          </p:cNvSpPr>
          <p:nvPr>
            <p:ph type="sldNum" sz="quarter" idx="4"/>
          </p:nvPr>
        </p:nvSpPr>
        <p:spPr bwMode="auto">
          <a:xfrm>
            <a:off x="468313" y="6376988"/>
            <a:ext cx="143986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1"/>
            </a:lvl1pPr>
          </a:lstStyle>
          <a:p>
            <a:r>
              <a:rPr lang="de-DE" altLang="en-US"/>
              <a:t>Page </a:t>
            </a:r>
            <a:r>
              <a:rPr lang="de-DE" altLang="en-US">
                <a:sym typeface="MS UI Gothic" pitchFamily="34" charset="-128"/>
              </a:rPr>
              <a:t></a:t>
            </a:r>
            <a:r>
              <a:rPr lang="de-DE" altLang="en-US"/>
              <a:t> </a:t>
            </a:r>
            <a:fld id="{B93A2649-D0C7-4C49-8F21-AB7A847CB4BF}" type="slidenum">
              <a:rPr lang="zh-CN" altLang="en-US"/>
              <a:pPr/>
              <a:t>‹#›</a:t>
            </a:fld>
            <a:endParaRPr lang="en-US"/>
          </a:p>
        </p:txBody>
      </p:sp>
      <p:sp>
        <p:nvSpPr>
          <p:cNvPr id="1029" name="Rectangle 27"/>
          <p:cNvSpPr>
            <a:spLocks noGrp="1" noChangeArrowheads="1"/>
          </p:cNvSpPr>
          <p:nvPr>
            <p:ph type="title"/>
          </p:nvPr>
        </p:nvSpPr>
        <p:spPr bwMode="auto">
          <a:xfrm>
            <a:off x="469900" y="161925"/>
            <a:ext cx="6838950"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Lst>
  <p:hf hdr="0" ftr="0" dt="0"/>
  <p:txStyles>
    <p:titleStyle>
      <a:lvl1pPr algn="l" rtl="0" fontAlgn="base">
        <a:spcBef>
          <a:spcPct val="0"/>
        </a:spcBef>
        <a:spcAft>
          <a:spcPct val="0"/>
        </a:spcAft>
        <a:defRPr sz="4000" b="1">
          <a:solidFill>
            <a:schemeClr val="bg1"/>
          </a:solidFill>
          <a:latin typeface="+mj-lt"/>
          <a:ea typeface="+mj-ea"/>
          <a:cs typeface="+mj-cs"/>
        </a:defRPr>
      </a:lvl1pPr>
      <a:lvl2pPr algn="l" rtl="0" fontAlgn="base">
        <a:spcBef>
          <a:spcPct val="0"/>
        </a:spcBef>
        <a:spcAft>
          <a:spcPct val="0"/>
        </a:spcAft>
        <a:defRPr sz="4000" b="1">
          <a:solidFill>
            <a:schemeClr val="bg1"/>
          </a:solidFill>
          <a:latin typeface="Arial" pitchFamily="34" charset="0"/>
          <a:ea typeface="微软雅黑" pitchFamily="34" charset="-122"/>
        </a:defRPr>
      </a:lvl2pPr>
      <a:lvl3pPr algn="l" rtl="0" fontAlgn="base">
        <a:spcBef>
          <a:spcPct val="0"/>
        </a:spcBef>
        <a:spcAft>
          <a:spcPct val="0"/>
        </a:spcAft>
        <a:defRPr sz="4000" b="1">
          <a:solidFill>
            <a:schemeClr val="bg1"/>
          </a:solidFill>
          <a:latin typeface="Arial" pitchFamily="34" charset="0"/>
          <a:ea typeface="微软雅黑" pitchFamily="34" charset="-122"/>
        </a:defRPr>
      </a:lvl3pPr>
      <a:lvl4pPr algn="l" rtl="0" fontAlgn="base">
        <a:spcBef>
          <a:spcPct val="0"/>
        </a:spcBef>
        <a:spcAft>
          <a:spcPct val="0"/>
        </a:spcAft>
        <a:defRPr sz="4000" b="1">
          <a:solidFill>
            <a:schemeClr val="bg1"/>
          </a:solidFill>
          <a:latin typeface="Arial" pitchFamily="34" charset="0"/>
          <a:ea typeface="微软雅黑" pitchFamily="34" charset="-122"/>
        </a:defRPr>
      </a:lvl4pPr>
      <a:lvl5pPr algn="l" rtl="0" fontAlgn="base">
        <a:spcBef>
          <a:spcPct val="0"/>
        </a:spcBef>
        <a:spcAft>
          <a:spcPct val="0"/>
        </a:spcAft>
        <a:defRPr sz="4000" b="1">
          <a:solidFill>
            <a:schemeClr val="bg1"/>
          </a:solidFill>
          <a:latin typeface="Arial" pitchFamily="34" charset="0"/>
          <a:ea typeface="微软雅黑" pitchFamily="34" charset="-122"/>
        </a:defRPr>
      </a:lvl5pPr>
      <a:lvl6pPr marL="457200" algn="l" rtl="0" fontAlgn="base">
        <a:spcBef>
          <a:spcPct val="0"/>
        </a:spcBef>
        <a:spcAft>
          <a:spcPct val="0"/>
        </a:spcAft>
        <a:defRPr sz="4000" b="1">
          <a:solidFill>
            <a:schemeClr val="bg1"/>
          </a:solidFill>
          <a:latin typeface="Arial" pitchFamily="34" charset="0"/>
          <a:ea typeface="微软雅黑" pitchFamily="34" charset="-122"/>
        </a:defRPr>
      </a:lvl6pPr>
      <a:lvl7pPr marL="914400" algn="l" rtl="0" fontAlgn="base">
        <a:spcBef>
          <a:spcPct val="0"/>
        </a:spcBef>
        <a:spcAft>
          <a:spcPct val="0"/>
        </a:spcAft>
        <a:defRPr sz="4000" b="1">
          <a:solidFill>
            <a:schemeClr val="bg1"/>
          </a:solidFill>
          <a:latin typeface="Arial" pitchFamily="34" charset="0"/>
          <a:ea typeface="微软雅黑" pitchFamily="34" charset="-122"/>
        </a:defRPr>
      </a:lvl7pPr>
      <a:lvl8pPr marL="1371600" algn="l" rtl="0" fontAlgn="base">
        <a:spcBef>
          <a:spcPct val="0"/>
        </a:spcBef>
        <a:spcAft>
          <a:spcPct val="0"/>
        </a:spcAft>
        <a:defRPr sz="4000" b="1">
          <a:solidFill>
            <a:schemeClr val="bg1"/>
          </a:solidFill>
          <a:latin typeface="Arial" pitchFamily="34" charset="0"/>
          <a:ea typeface="微软雅黑" pitchFamily="34" charset="-122"/>
        </a:defRPr>
      </a:lvl8pPr>
      <a:lvl9pPr marL="1828800" algn="l" rtl="0" fontAlgn="base">
        <a:spcBef>
          <a:spcPct val="0"/>
        </a:spcBef>
        <a:spcAft>
          <a:spcPct val="0"/>
        </a:spcAft>
        <a:defRPr sz="4000" b="1">
          <a:solidFill>
            <a:schemeClr val="bg1"/>
          </a:solidFill>
          <a:latin typeface="Arial" pitchFamily="34" charset="0"/>
          <a:ea typeface="微软雅黑" pitchFamily="34" charset="-122"/>
        </a:defRPr>
      </a:lvl9pPr>
    </p:titleStyle>
    <p:bodyStyle>
      <a:lvl1pPr marL="39688" indent="-39688" algn="l" rtl="0" fontAlgn="base">
        <a:spcBef>
          <a:spcPct val="20000"/>
        </a:spcBef>
        <a:spcAft>
          <a:spcPct val="0"/>
        </a:spcAft>
        <a:buClr>
          <a:schemeClr val="tx1"/>
        </a:buClr>
        <a:buSzPct val="170000"/>
        <a:buFont typeface="Wingdings" pitchFamily="2" charset="2"/>
        <a:buBlip>
          <a:blip r:embed="rId15"/>
        </a:buBlip>
        <a:defRPr sz="2800" b="1">
          <a:solidFill>
            <a:schemeClr val="tx1"/>
          </a:solidFill>
          <a:latin typeface="华文细黑" pitchFamily="2" charset="-122"/>
          <a:ea typeface="华文细黑" pitchFamily="2" charset="-122"/>
          <a:cs typeface="+mn-cs"/>
        </a:defRPr>
      </a:lvl1pPr>
      <a:lvl2pPr marL="446088" indent="11113" algn="l" rtl="0" fontAlgn="base">
        <a:spcBef>
          <a:spcPct val="20000"/>
        </a:spcBef>
        <a:spcAft>
          <a:spcPct val="0"/>
        </a:spcAft>
        <a:buClr>
          <a:schemeClr val="tx1"/>
        </a:buClr>
        <a:buSzPct val="180000"/>
        <a:buFont typeface="Wingdings" pitchFamily="2" charset="2"/>
        <a:buBlip>
          <a:blip r:embed="rId16"/>
        </a:buBlip>
        <a:defRPr b="1">
          <a:solidFill>
            <a:schemeClr val="tx1"/>
          </a:solidFill>
          <a:latin typeface="+mn-lt"/>
          <a:ea typeface="华文细黑" pitchFamily="2" charset="-122"/>
        </a:defRPr>
      </a:lvl2pPr>
      <a:lvl3pPr marL="917575" indent="-3175" algn="l" rtl="0" fontAlgn="base">
        <a:spcBef>
          <a:spcPct val="20000"/>
        </a:spcBef>
        <a:spcAft>
          <a:spcPct val="0"/>
        </a:spcAft>
        <a:buClr>
          <a:schemeClr val="accent2"/>
        </a:buClr>
        <a:buFont typeface="Wingdings" pitchFamily="2" charset="2"/>
        <a:buChar char="n"/>
        <a:defRPr sz="1600" b="1">
          <a:solidFill>
            <a:schemeClr val="tx1"/>
          </a:solidFill>
          <a:latin typeface="+mn-lt"/>
          <a:ea typeface="华文细黑" pitchFamily="2" charset="-122"/>
        </a:defRPr>
      </a:lvl3pPr>
      <a:lvl4pPr marL="1374775" indent="-3175" algn="l" rtl="0" fontAlgn="base">
        <a:spcBef>
          <a:spcPct val="20000"/>
        </a:spcBef>
        <a:spcAft>
          <a:spcPct val="0"/>
        </a:spcAft>
        <a:buClr>
          <a:schemeClr val="hlink"/>
        </a:buClr>
        <a:buFont typeface="Wingdings" pitchFamily="2" charset="2"/>
        <a:buChar char="n"/>
        <a:defRPr sz="1400" b="1">
          <a:solidFill>
            <a:schemeClr val="tx1"/>
          </a:solidFill>
          <a:latin typeface="+mn-lt"/>
          <a:ea typeface="华文细黑" pitchFamily="2" charset="-122"/>
        </a:defRPr>
      </a:lvl4pPr>
      <a:lvl5pPr marL="2057400" indent="-228600" algn="l" rtl="0" fontAlgn="base">
        <a:spcBef>
          <a:spcPct val="20000"/>
        </a:spcBef>
        <a:spcAft>
          <a:spcPct val="0"/>
        </a:spcAft>
        <a:buChar char="»"/>
        <a:defRPr>
          <a:solidFill>
            <a:schemeClr val="tx1"/>
          </a:solidFill>
          <a:latin typeface="+mn-lt"/>
          <a:ea typeface="华文细黑" pitchFamily="2" charset="-122"/>
        </a:defRPr>
      </a:lvl5pPr>
      <a:lvl6pPr marL="2514600" indent="-228600" algn="l" rtl="0" fontAlgn="base">
        <a:spcBef>
          <a:spcPct val="20000"/>
        </a:spcBef>
        <a:spcAft>
          <a:spcPct val="0"/>
        </a:spcAft>
        <a:buChar char="»"/>
        <a:defRPr>
          <a:solidFill>
            <a:schemeClr val="tx1"/>
          </a:solidFill>
          <a:latin typeface="+mn-lt"/>
          <a:ea typeface="华文细黑" pitchFamily="2" charset="-122"/>
        </a:defRPr>
      </a:lvl6pPr>
      <a:lvl7pPr marL="2971800" indent="-228600" algn="l" rtl="0" fontAlgn="base">
        <a:spcBef>
          <a:spcPct val="20000"/>
        </a:spcBef>
        <a:spcAft>
          <a:spcPct val="0"/>
        </a:spcAft>
        <a:buChar char="»"/>
        <a:defRPr>
          <a:solidFill>
            <a:schemeClr val="tx1"/>
          </a:solidFill>
          <a:latin typeface="+mn-lt"/>
          <a:ea typeface="华文细黑" pitchFamily="2" charset="-122"/>
        </a:defRPr>
      </a:lvl7pPr>
      <a:lvl8pPr marL="3429000" indent="-228600" algn="l" rtl="0" fontAlgn="base">
        <a:spcBef>
          <a:spcPct val="20000"/>
        </a:spcBef>
        <a:spcAft>
          <a:spcPct val="0"/>
        </a:spcAft>
        <a:buChar char="»"/>
        <a:defRPr>
          <a:solidFill>
            <a:schemeClr val="tx1"/>
          </a:solidFill>
          <a:latin typeface="+mn-lt"/>
          <a:ea typeface="华文细黑" pitchFamily="2" charset="-122"/>
        </a:defRPr>
      </a:lvl8pPr>
      <a:lvl9pPr marL="3886200" indent="-228600" algn="l" rtl="0" fontAlgn="base">
        <a:spcBef>
          <a:spcPct val="20000"/>
        </a:spcBef>
        <a:spcAft>
          <a:spcPct val="0"/>
        </a:spcAft>
        <a:buChar char="»"/>
        <a:defRPr>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5288" y="5589588"/>
            <a:ext cx="4968875" cy="863600"/>
          </a:xfrm>
          <a:prstGeom prst="rect">
            <a:avLst/>
          </a:prstGeom>
          <a:noFill/>
          <a:ln w="9525">
            <a:noFill/>
            <a:miter lim="800000"/>
            <a:headEnd/>
            <a:tailEnd/>
          </a:ln>
        </p:spPr>
        <p:txBody>
          <a:bodyPr/>
          <a:lstStyle/>
          <a:p>
            <a:pPr algn="ctr">
              <a:spcBef>
                <a:spcPct val="20000"/>
              </a:spcBef>
              <a:buClr>
                <a:schemeClr val="tx1"/>
              </a:buClr>
              <a:buSzPct val="170000"/>
              <a:buFont typeface="Wingdings" pitchFamily="2" charset="2"/>
              <a:buNone/>
            </a:pPr>
            <a:r>
              <a:rPr lang="zh-CN" altLang="en-US" sz="2400" i="0">
                <a:latin typeface="微软雅黑" pitchFamily="34" charset="-122"/>
                <a:ea typeface="微软雅黑" pitchFamily="34" charset="-122"/>
              </a:rPr>
              <a:t>信息管理学院  </a:t>
            </a:r>
            <a:r>
              <a:rPr lang="zh-CN" altLang="en-US" sz="2400" i="0" smtClean="0">
                <a:latin typeface="微软雅黑" pitchFamily="34" charset="-122"/>
                <a:ea typeface="微软雅黑" pitchFamily="34" charset="-122"/>
              </a:rPr>
              <a:t>王华杰</a:t>
            </a:r>
            <a:endParaRPr lang="zh-CN" altLang="en-US" sz="2400" i="0">
              <a:latin typeface="微软雅黑" pitchFamily="34" charset="-122"/>
              <a:ea typeface="微软雅黑" pitchFamily="34" charset="-122"/>
            </a:endParaRPr>
          </a:p>
          <a:p>
            <a:pPr algn="ctr">
              <a:spcBef>
                <a:spcPct val="20000"/>
              </a:spcBef>
              <a:buClr>
                <a:schemeClr val="tx1"/>
              </a:buClr>
              <a:buSzPct val="170000"/>
              <a:buFont typeface="Wingdings" pitchFamily="2" charset="2"/>
              <a:buNone/>
            </a:pPr>
            <a:r>
              <a:rPr lang="en-US" altLang="zh-CN" sz="2400" i="0" smtClean="0">
                <a:latin typeface="微软雅黑" pitchFamily="34" charset="-122"/>
                <a:ea typeface="微软雅黑" pitchFamily="34" charset="-122"/>
              </a:rPr>
              <a:t>tangtang730</a:t>
            </a:r>
            <a:r>
              <a:rPr lang="zh-CN" altLang="en-US" sz="2400" i="0" smtClean="0">
                <a:latin typeface="微软雅黑" pitchFamily="34" charset="-122"/>
                <a:ea typeface="微软雅黑" pitchFamily="34" charset="-122"/>
              </a:rPr>
              <a:t>@</a:t>
            </a:r>
            <a:r>
              <a:rPr lang="en-US" altLang="zh-CN" sz="2400" i="0" smtClean="0">
                <a:latin typeface="微软雅黑" pitchFamily="34" charset="-122"/>
                <a:ea typeface="微软雅黑" pitchFamily="34" charset="-122"/>
              </a:rPr>
              <a:t>gmail</a:t>
            </a:r>
            <a:r>
              <a:rPr lang="zh-CN" altLang="en-US" sz="2400" i="0" smtClean="0">
                <a:latin typeface="微软雅黑" pitchFamily="34" charset="-122"/>
                <a:ea typeface="微软雅黑" pitchFamily="34" charset="-122"/>
              </a:rPr>
              <a:t>.</a:t>
            </a:r>
            <a:r>
              <a:rPr lang="zh-CN" altLang="en-US" sz="2400" i="0">
                <a:latin typeface="微软雅黑" pitchFamily="34" charset="-122"/>
                <a:ea typeface="微软雅黑" pitchFamily="34" charset="-122"/>
              </a:rPr>
              <a:t>com</a:t>
            </a:r>
          </a:p>
        </p:txBody>
      </p:sp>
      <p:sp>
        <p:nvSpPr>
          <p:cNvPr id="4099" name="WordArt 3"/>
          <p:cNvSpPr>
            <a:spLocks noChangeArrowheads="1" noChangeShapeType="1"/>
          </p:cNvSpPr>
          <p:nvPr/>
        </p:nvSpPr>
        <p:spPr bwMode="auto">
          <a:xfrm>
            <a:off x="900113" y="2276475"/>
            <a:ext cx="3421062" cy="1401763"/>
          </a:xfrm>
          <a:prstGeom prst="rect">
            <a:avLst/>
          </a:prstGeom>
        </p:spPr>
        <p:txBody>
          <a:bodyPr wrap="none" fromWordArt="1">
            <a:prstTxWarp prst="textPlain">
              <a:avLst>
                <a:gd name="adj" fmla="val 50000"/>
              </a:avLst>
            </a:prstTxWarp>
          </a:bodyPr>
          <a:lstStyle/>
          <a:p>
            <a:pPr algn="ctr"/>
            <a:r>
              <a:rPr lang="en-US" altLang="zh-CN" sz="4800" b="1" dirty="0" smtClean="0">
                <a:ln w="9525">
                  <a:noFill/>
                  <a:round/>
                  <a:headEnd/>
                  <a:tailEnd/>
                </a:ln>
                <a:solidFill>
                  <a:srgbClr val="FFFFFF"/>
                </a:solidFill>
                <a:latin typeface="Times New Roman"/>
                <a:cs typeface="Times New Roman"/>
              </a:rPr>
              <a:t>Chapter3</a:t>
            </a:r>
          </a:p>
          <a:p>
            <a:pPr algn="ctr"/>
            <a:r>
              <a:rPr lang="en-US" altLang="zh-CN" sz="4800" b="1" dirty="0" smtClean="0">
                <a:ln w="9525">
                  <a:noFill/>
                  <a:round/>
                  <a:headEnd/>
                  <a:tailEnd/>
                </a:ln>
                <a:solidFill>
                  <a:srgbClr val="FFFFFF"/>
                </a:solidFill>
                <a:latin typeface="Times New Roman"/>
                <a:cs typeface="Times New Roman"/>
              </a:rPr>
              <a:t>CSS</a:t>
            </a:r>
            <a:endParaRPr lang="zh-CN" altLang="en-US" sz="4800" b="1" dirty="0">
              <a:ln w="9525">
                <a:noFill/>
                <a:round/>
                <a:headEnd/>
                <a:tailEnd/>
              </a:ln>
              <a:solidFill>
                <a:srgbClr val="FFFFFF"/>
              </a:solidFill>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2</a:t>
            </a:r>
            <a:r>
              <a:rPr lang="zh-CN" altLang="en-US" dirty="0" smtClean="0"/>
              <a:t>、</a:t>
            </a:r>
            <a:r>
              <a:rPr lang="en-US" altLang="zh-CN" dirty="0" smtClean="0"/>
              <a:t>CSS</a:t>
            </a:r>
            <a:r>
              <a:rPr lang="zh-CN" altLang="en-US" dirty="0" smtClean="0"/>
              <a:t>作用</a:t>
            </a:r>
            <a:endParaRPr lang="zh-CN" altLang="en-US" dirty="0"/>
          </a:p>
        </p:txBody>
      </p:sp>
      <p:sp>
        <p:nvSpPr>
          <p:cNvPr id="3" name="内容占位符 2"/>
          <p:cNvSpPr>
            <a:spLocks noGrp="1"/>
          </p:cNvSpPr>
          <p:nvPr>
            <p:ph idx="1"/>
          </p:nvPr>
        </p:nvSpPr>
        <p:spPr>
          <a:xfrm>
            <a:off x="73054" y="909656"/>
            <a:ext cx="8856664" cy="5162550"/>
          </a:xfrm>
        </p:spPr>
        <p:txBody>
          <a:bodyPr/>
          <a:lstStyle/>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第一，简化网页的代码，提高访问速度</a:t>
            </a:r>
            <a:endParaRPr lang="en-US" altLang="zh-CN" dirty="0" smtClean="0">
              <a:solidFill>
                <a:srgbClr val="0000CC"/>
              </a:solidFill>
              <a:latin typeface="华文细黑" pitchFamily="2" charset="-122"/>
              <a:ea typeface="华文细黑" pitchFamily="2" charset="-122"/>
            </a:endParaRPr>
          </a:p>
          <a:p>
            <a:pPr>
              <a:lnSpc>
                <a:spcPts val="4400"/>
              </a:lnSpc>
              <a:spcBef>
                <a:spcPts val="0"/>
              </a:spcBef>
              <a:buNone/>
            </a:pPr>
            <a:r>
              <a:rPr lang="zh-CN" altLang="en-US" dirty="0" smtClean="0">
                <a:latin typeface="华文细黑" pitchFamily="2" charset="-122"/>
                <a:ea typeface="华文细黑" pitchFamily="2" charset="-122"/>
              </a:rPr>
              <a:t>      外部的</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文件会被浏览器保存在缓存里，加快下载显示的速度，也减少了需要上传的代码数量。</a:t>
            </a:r>
            <a:endParaRPr lang="en-US" altLang="zh-CN" dirty="0" smtClean="0">
              <a:latin typeface="华文细黑" pitchFamily="2" charset="-122"/>
              <a:ea typeface="华文细黑" pitchFamily="2" charset="-122"/>
            </a:endParaRPr>
          </a:p>
          <a:p>
            <a:pPr marL="39688" lvl="1" indent="-39688">
              <a:lnSpc>
                <a:spcPts val="4400"/>
              </a:lnSpc>
              <a:spcBef>
                <a:spcPts val="0"/>
              </a:spcBef>
              <a:buSzPct val="170000"/>
              <a:buNone/>
            </a:pPr>
            <a:r>
              <a:rPr lang="zh-CN" altLang="en-US" sz="2800" dirty="0" smtClean="0">
                <a:solidFill>
                  <a:srgbClr val="0000CC"/>
                </a:solidFill>
                <a:latin typeface="华文细黑" pitchFamily="2" charset="-122"/>
              </a:rPr>
              <a:t>第二，便于维护</a:t>
            </a:r>
            <a:endParaRPr lang="en-US" altLang="zh-CN" sz="2800" dirty="0" smtClean="0">
              <a:solidFill>
                <a:srgbClr val="0000CC"/>
              </a:solidFill>
              <a:latin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(1)</a:t>
            </a:r>
            <a:r>
              <a:rPr lang="zh-CN" altLang="en-US" dirty="0" smtClean="0">
                <a:latin typeface="华文细黑" pitchFamily="2" charset="-122"/>
                <a:ea typeface="华文细黑" pitchFamily="2" charset="-122"/>
              </a:rPr>
              <a:t>便于修改网站样式</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只要修改</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文件，就可改变整个网站的风格特色。避免一个个网页的修改，大大减少重复劳动的工作量；</a:t>
            </a:r>
            <a:endParaRPr lang="en-US" altLang="zh-CN" dirty="0" smtClean="0">
              <a:latin typeface="华文细黑" pitchFamily="2" charset="-122"/>
              <a:ea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(2)</a:t>
            </a:r>
            <a:r>
              <a:rPr lang="zh-CN" altLang="en-US" dirty="0" smtClean="0">
                <a:latin typeface="华文细黑" pitchFamily="2" charset="-122"/>
                <a:ea typeface="华文细黑" pitchFamily="2" charset="-122"/>
              </a:rPr>
              <a:t>可以重用样式；</a:t>
            </a:r>
            <a:endParaRPr lang="en-US" altLang="zh-CN" dirty="0" smtClean="0">
              <a:latin typeface="华文细黑" pitchFamily="2" charset="-122"/>
              <a:ea typeface="华文细黑" pitchFamily="2" charset="-122"/>
            </a:endParaRPr>
          </a:p>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第三，页面内容和显示样式分离</a:t>
            </a:r>
            <a:r>
              <a:rPr lang="en-US" altLang="zh-CN" dirty="0" smtClean="0">
                <a:solidFill>
                  <a:srgbClr val="0000CC"/>
                </a:solidFill>
                <a:latin typeface="华文细黑" pitchFamily="2" charset="-122"/>
                <a:ea typeface="华文细黑" pitchFamily="2" charset="-122"/>
              </a:rPr>
              <a:t>  </a:t>
            </a:r>
          </a:p>
          <a:p>
            <a:pPr>
              <a:buNone/>
            </a:pPr>
            <a:endParaRPr lang="zh-CN" altLang="en-US" dirty="0" smtClean="0">
              <a:latin typeface="华文细黑" pitchFamily="2" charset="-122"/>
              <a:ea typeface="华文细黑" pitchFamily="2" charset="-122"/>
            </a:endParaRPr>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山</a:t>
            </a:r>
            <a:r>
              <a:rPr lang="zh-CN" altLang="en-US" dirty="0"/>
              <a:t>财大</a:t>
            </a:r>
            <a:r>
              <a:rPr lang="zh-CN" altLang="en-US" dirty="0" smtClean="0"/>
              <a:t>网站</a:t>
            </a:r>
            <a:r>
              <a:rPr lang="zh-CN" altLang="en-US" dirty="0" smtClean="0"/>
              <a:t>的</a:t>
            </a:r>
            <a:r>
              <a:rPr lang="en-US" altLang="zh-CN" dirty="0" smtClean="0"/>
              <a:t>CSS</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11</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000100" y="1581150"/>
            <a:ext cx="1209675" cy="5276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624138" y="2967038"/>
            <a:ext cx="5261258" cy="124778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CSS</a:t>
            </a:r>
            <a:r>
              <a:rPr lang="zh-CN" altLang="en-US" dirty="0" smtClean="0"/>
              <a:t>基础语法</a:t>
            </a:r>
            <a:endParaRPr lang="zh-CN" altLang="en-US" dirty="0"/>
          </a:p>
        </p:txBody>
      </p:sp>
      <p:sp>
        <p:nvSpPr>
          <p:cNvPr id="3" name="内容占位符 2"/>
          <p:cNvSpPr>
            <a:spLocks noGrp="1"/>
          </p:cNvSpPr>
          <p:nvPr>
            <p:ph idx="1"/>
          </p:nvPr>
        </p:nvSpPr>
        <p:spPr>
          <a:xfrm>
            <a:off x="71406" y="981075"/>
            <a:ext cx="8786874" cy="519099"/>
          </a:xfrm>
        </p:spPr>
        <p:txBody>
          <a:bodyPr/>
          <a:lstStyle/>
          <a:p>
            <a:pPr>
              <a:buNone/>
            </a:pPr>
            <a:r>
              <a:rPr lang="en-US" altLang="zh-CN" dirty="0" smtClean="0">
                <a:solidFill>
                  <a:srgbClr val="0000CC"/>
                </a:solidFill>
              </a:rPr>
              <a:t>1</a:t>
            </a:r>
            <a:r>
              <a:rPr lang="zh-CN" altLang="en-US" dirty="0" smtClean="0">
                <a:solidFill>
                  <a:srgbClr val="0000CC"/>
                </a:solidFill>
              </a:rPr>
              <a:t>、</a:t>
            </a:r>
            <a:r>
              <a:rPr lang="en-US" altLang="zh-CN" dirty="0" smtClean="0">
                <a:solidFill>
                  <a:srgbClr val="0000CC"/>
                </a:solidFill>
              </a:rPr>
              <a:t>CSS</a:t>
            </a:r>
            <a:r>
              <a:rPr lang="zh-CN" altLang="en-US" dirty="0" smtClean="0">
                <a:solidFill>
                  <a:srgbClr val="0000CC"/>
                </a:solidFill>
              </a:rPr>
              <a:t>语法由三部分组成：选择器、属性和值</a:t>
            </a:r>
            <a:endParaRPr lang="en-US" altLang="zh-CN" dirty="0" smtClean="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12</a:t>
            </a:fld>
            <a:endParaRPr lang="en-US" dirty="0"/>
          </a:p>
        </p:txBody>
      </p:sp>
      <p:sp>
        <p:nvSpPr>
          <p:cNvPr id="5" name="圆角矩形 4"/>
          <p:cNvSpPr/>
          <p:nvPr/>
        </p:nvSpPr>
        <p:spPr bwMode="auto">
          <a:xfrm>
            <a:off x="1071538" y="1643050"/>
            <a:ext cx="5929354" cy="71438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b="1" i="0" dirty="0" smtClean="0"/>
              <a:t>selector { property: value }</a:t>
            </a:r>
            <a:endParaRPr kumimoji="0" lang="zh-CN" altLang="en-US" sz="2800" b="1" i="1" u="none" strike="noStrike" cap="none" normalizeH="0" baseline="0" dirty="0" smtClean="0">
              <a:ln>
                <a:noFill/>
              </a:ln>
              <a:solidFill>
                <a:schemeClr val="tx1"/>
              </a:solidFill>
              <a:effectLst/>
              <a:latin typeface="Arial" pitchFamily="34" charset="0"/>
              <a:ea typeface="华文细黑" pitchFamily="2" charset="-122"/>
            </a:endParaRPr>
          </a:p>
        </p:txBody>
      </p:sp>
      <p:sp>
        <p:nvSpPr>
          <p:cNvPr id="6" name="TextBox 5"/>
          <p:cNvSpPr txBox="1"/>
          <p:nvPr/>
        </p:nvSpPr>
        <p:spPr>
          <a:xfrm>
            <a:off x="503041" y="2428868"/>
            <a:ext cx="7212231" cy="2349361"/>
          </a:xfrm>
          <a:prstGeom prst="rect">
            <a:avLst/>
          </a:prstGeom>
          <a:noFill/>
        </p:spPr>
        <p:txBody>
          <a:bodyPr wrap="none" rtlCol="0">
            <a:spAutoFit/>
          </a:bodyPr>
          <a:lstStyle/>
          <a:p>
            <a:pPr>
              <a:lnSpc>
                <a:spcPts val="4400"/>
              </a:lnSpc>
            </a:pPr>
            <a:r>
              <a:rPr lang="en-US" altLang="zh-CN" sz="2800" b="1" i="0" dirty="0" smtClean="0"/>
              <a:t>selector:</a:t>
            </a:r>
            <a:r>
              <a:rPr lang="zh-CN" altLang="en-US" sz="2800" b="1" i="0" dirty="0" smtClean="0"/>
              <a:t>选择器</a:t>
            </a:r>
            <a:r>
              <a:rPr lang="en-US" altLang="zh-CN" sz="2800" b="1" i="0" dirty="0" smtClean="0"/>
              <a:t>,</a:t>
            </a:r>
            <a:r>
              <a:rPr lang="zh-CN" altLang="en-US" sz="2800" b="1" i="0" dirty="0" smtClean="0"/>
              <a:t>希望定义样式的</a:t>
            </a:r>
            <a:r>
              <a:rPr lang="en-US" altLang="zh-CN" sz="2800" b="1" i="0" dirty="0" smtClean="0"/>
              <a:t>HTML</a:t>
            </a:r>
            <a:r>
              <a:rPr lang="zh-CN" altLang="en-US" sz="2800" b="1" i="0" dirty="0" smtClean="0"/>
              <a:t>标签</a:t>
            </a:r>
            <a:r>
              <a:rPr lang="en-US" altLang="zh-CN" sz="2800" b="1" i="0" dirty="0" smtClean="0"/>
              <a:t>;</a:t>
            </a:r>
          </a:p>
          <a:p>
            <a:pPr>
              <a:lnSpc>
                <a:spcPts val="4400"/>
              </a:lnSpc>
            </a:pPr>
            <a:r>
              <a:rPr lang="en-US" altLang="zh-CN" sz="2800" b="1" i="0" dirty="0" smtClean="0"/>
              <a:t>property:</a:t>
            </a:r>
            <a:r>
              <a:rPr lang="zh-CN" altLang="en-US" sz="2800" b="1" i="0" dirty="0" smtClean="0"/>
              <a:t>相应标签的属性</a:t>
            </a:r>
            <a:r>
              <a:rPr lang="en-US" altLang="zh-CN" sz="2800" b="1" i="0" dirty="0" smtClean="0"/>
              <a:t>;</a:t>
            </a:r>
          </a:p>
          <a:p>
            <a:pPr>
              <a:lnSpc>
                <a:spcPts val="4400"/>
              </a:lnSpc>
            </a:pPr>
            <a:r>
              <a:rPr lang="en-US" altLang="zh-CN" sz="2800" b="1" i="0" dirty="0" smtClean="0"/>
              <a:t>value:</a:t>
            </a:r>
            <a:r>
              <a:rPr lang="zh-CN" altLang="en-US" sz="2800" b="1" i="0" dirty="0" smtClean="0"/>
              <a:t>属性值</a:t>
            </a:r>
            <a:r>
              <a:rPr lang="en-US" altLang="zh-CN" sz="2800" b="1" i="0" dirty="0" smtClean="0"/>
              <a:t>;</a:t>
            </a:r>
          </a:p>
          <a:p>
            <a:pPr>
              <a:lnSpc>
                <a:spcPts val="4400"/>
              </a:lnSpc>
            </a:pPr>
            <a:r>
              <a:rPr lang="zh-CN" altLang="en-US" sz="2800" b="1" i="0" dirty="0" smtClean="0"/>
              <a:t>例如：</a:t>
            </a:r>
            <a:endParaRPr lang="en-US" altLang="zh-CN" sz="2800" b="1" i="0" dirty="0" smtClean="0"/>
          </a:p>
        </p:txBody>
      </p:sp>
      <p:sp>
        <p:nvSpPr>
          <p:cNvPr id="8" name="矩形 7"/>
          <p:cNvSpPr/>
          <p:nvPr/>
        </p:nvSpPr>
        <p:spPr bwMode="auto">
          <a:xfrm>
            <a:off x="1857356" y="4572008"/>
            <a:ext cx="5715040" cy="71438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zh-CN" altLang="zh-CN" sz="2800" b="1" i="0" dirty="0" smtClean="0">
                <a:solidFill>
                  <a:srgbClr val="000000"/>
                </a:solidFill>
                <a:latin typeface="Times New Roman" pitchFamily="18" charset="0"/>
                <a:ea typeface="Simsun"/>
                <a:cs typeface="Times New Roman" pitchFamily="18" charset="0"/>
              </a:rPr>
              <a:t>p { color: </a:t>
            </a:r>
            <a:r>
              <a:rPr lang="zh-CN" altLang="zh-CN" sz="2800" b="1" i="0" dirty="0" smtClean="0">
                <a:solidFill>
                  <a:srgbClr val="0000FF"/>
                </a:solidFill>
                <a:latin typeface="Times New Roman" pitchFamily="18" charset="0"/>
                <a:ea typeface="Simsun"/>
                <a:cs typeface="Times New Roman" pitchFamily="18" charset="0"/>
              </a:rPr>
              <a:t>#ff0000</a:t>
            </a:r>
            <a:r>
              <a:rPr lang="zh-CN" altLang="zh-CN" sz="2800" b="1" i="0" dirty="0" smtClean="0">
                <a:solidFill>
                  <a:srgbClr val="000000"/>
                </a:solidFill>
                <a:latin typeface="Times New Roman" pitchFamily="18" charset="0"/>
                <a:ea typeface="Simsun"/>
                <a:cs typeface="Times New Roman" pitchFamily="18" charset="0"/>
              </a:rPr>
              <a:t>;</a:t>
            </a:r>
            <a:r>
              <a:rPr lang="en-US" altLang="zh-CN" sz="2800" b="1" i="0" dirty="0" smtClean="0">
                <a:solidFill>
                  <a:srgbClr val="000000"/>
                </a:solidFill>
                <a:latin typeface="Times New Roman" pitchFamily="18" charset="0"/>
                <a:ea typeface="Simsun"/>
                <a:cs typeface="Times New Roman" pitchFamily="18" charset="0"/>
              </a:rPr>
              <a:t>font-size:12px</a:t>
            </a:r>
            <a:r>
              <a:rPr lang="zh-CN" altLang="zh-CN" sz="2800" b="1" i="0" dirty="0" smtClean="0">
                <a:solidFill>
                  <a:srgbClr val="000000"/>
                </a:solidFill>
                <a:latin typeface="Times New Roman" pitchFamily="18" charset="0"/>
                <a:ea typeface="Simsun"/>
                <a:cs typeface="Times New Roman" pitchFamily="18" charset="0"/>
              </a:rPr>
              <a:t> }</a:t>
            </a:r>
            <a:r>
              <a:rPr lang="zh-CN" altLang="zh-CN" sz="2800" b="1" i="0" dirty="0" smtClean="0">
                <a:latin typeface="Times New Roman" pitchFamily="18" charset="0"/>
                <a:ea typeface="宋体" pitchFamily="2" charset="-122"/>
                <a:cs typeface="Times New Roman" pitchFamily="18" charset="0"/>
              </a:rPr>
              <a:t> </a:t>
            </a:r>
          </a:p>
          <a:p>
            <a:pPr marL="0" marR="0" indent="0" algn="l" defTabSz="914400" rtl="0" eaLnBrk="1" fontAlgn="base" latinLnBrk="0" hangingPunct="1">
              <a:spcBef>
                <a:spcPct val="0"/>
              </a:spcBef>
              <a:spcAft>
                <a:spcPct val="0"/>
              </a:spcAft>
              <a:buClrTx/>
              <a:buSzTx/>
              <a:buFontTx/>
              <a:buNone/>
              <a:tabLst/>
            </a:pPr>
            <a:endParaRPr kumimoji="0" lang="zh-CN" altLang="en-US" sz="2800" b="1" i="1"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4214842" cy="495300"/>
          </a:xfrm>
        </p:spPr>
        <p:txBody>
          <a:bodyPr/>
          <a:lstStyle/>
          <a:p>
            <a:r>
              <a:rPr lang="en-US" altLang="zh-CN" dirty="0" smtClean="0"/>
              <a:t>2</a:t>
            </a:r>
            <a:r>
              <a:rPr lang="zh-CN" altLang="en-US" dirty="0" smtClean="0"/>
              <a:t>、注意事项</a:t>
            </a:r>
            <a:endParaRPr lang="zh-CN" altLang="en-US" dirty="0"/>
          </a:p>
        </p:txBody>
      </p:sp>
      <p:sp>
        <p:nvSpPr>
          <p:cNvPr id="3" name="内容占位符 2"/>
          <p:cNvSpPr>
            <a:spLocks noGrp="1"/>
          </p:cNvSpPr>
          <p:nvPr>
            <p:ph idx="1"/>
          </p:nvPr>
        </p:nvSpPr>
        <p:spPr>
          <a:xfrm>
            <a:off x="71406" y="981075"/>
            <a:ext cx="8642350" cy="1090603"/>
          </a:xfrm>
        </p:spPr>
        <p:txBody>
          <a:bodyPr/>
          <a:lstStyle/>
          <a:p>
            <a:pPr>
              <a:buNone/>
            </a:pPr>
            <a:r>
              <a:rPr lang="en-US" altLang="zh-CN" dirty="0" smtClean="0"/>
              <a:t>1</a:t>
            </a:r>
            <a:r>
              <a:rPr lang="zh-CN" altLang="en-US" dirty="0" smtClean="0"/>
              <a:t>、多个属性值用分号隔开</a:t>
            </a:r>
            <a:r>
              <a:rPr lang="en-US" altLang="zh-CN" dirty="0" smtClean="0"/>
              <a:t>,</a:t>
            </a:r>
            <a:r>
              <a:rPr lang="zh-CN" altLang="en-US" dirty="0" smtClean="0"/>
              <a:t>最后一个可加也可不加</a:t>
            </a:r>
            <a:r>
              <a:rPr lang="en-US" altLang="zh-CN" dirty="0" smtClean="0"/>
              <a:t>;</a:t>
            </a:r>
          </a:p>
          <a:p>
            <a:pPr>
              <a:buNone/>
            </a:pPr>
            <a:r>
              <a:rPr lang="en-US" altLang="zh-CN" dirty="0" smtClean="0"/>
              <a:t>2</a:t>
            </a:r>
            <a:r>
              <a:rPr lang="zh-CN" altLang="en-US" dirty="0" smtClean="0"/>
              <a:t>、如下写法可读性更好些；</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13</a:t>
            </a:fld>
            <a:endParaRPr lang="en-US" dirty="0"/>
          </a:p>
        </p:txBody>
      </p:sp>
      <p:sp>
        <p:nvSpPr>
          <p:cNvPr id="31745" name="Rectangle 1"/>
          <p:cNvSpPr>
            <a:spLocks noChangeArrowheads="1"/>
          </p:cNvSpPr>
          <p:nvPr/>
        </p:nvSpPr>
        <p:spPr bwMode="auto">
          <a:xfrm>
            <a:off x="1357290" y="2071678"/>
            <a:ext cx="3714776"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p {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text-align: center;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color: black;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font-family: arial;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6" name="TextBox 5"/>
          <p:cNvSpPr txBox="1"/>
          <p:nvPr/>
        </p:nvSpPr>
        <p:spPr>
          <a:xfrm>
            <a:off x="71406" y="4214818"/>
            <a:ext cx="9102172" cy="1384995"/>
          </a:xfrm>
          <a:prstGeom prst="rect">
            <a:avLst/>
          </a:prstGeom>
          <a:noFill/>
        </p:spPr>
        <p:txBody>
          <a:bodyPr wrap="none" rtlCol="0">
            <a:spAutoFit/>
          </a:bodyPr>
          <a:lstStyle/>
          <a:p>
            <a:r>
              <a:rPr lang="en-US" altLang="zh-CN" sz="2800" b="1" i="0" dirty="0" smtClean="0">
                <a:latin typeface="+mj-ea"/>
                <a:ea typeface="+mj-ea"/>
              </a:rPr>
              <a:t>3</a:t>
            </a:r>
            <a:r>
              <a:rPr lang="zh-CN" altLang="en-US" sz="2800" b="1" i="0" dirty="0" smtClean="0">
                <a:latin typeface="+mj-ea"/>
                <a:ea typeface="+mj-ea"/>
              </a:rPr>
              <a:t>、</a:t>
            </a:r>
            <a:r>
              <a:rPr lang="en-US" altLang="zh-CN" sz="2800" b="1" i="0" dirty="0" smtClean="0">
                <a:latin typeface="+mj-ea"/>
                <a:ea typeface="+mj-ea"/>
              </a:rPr>
              <a:t>CSS</a:t>
            </a:r>
            <a:r>
              <a:rPr lang="zh-CN" altLang="en-US" sz="2800" b="1" i="0" dirty="0" smtClean="0">
                <a:latin typeface="+mj-ea"/>
                <a:ea typeface="+mj-ea"/>
              </a:rPr>
              <a:t>对大小写不敏感，但在选择器中对</a:t>
            </a:r>
            <a:r>
              <a:rPr lang="en-US" altLang="zh-CN" sz="2800" b="1" i="0" dirty="0" smtClean="0">
                <a:latin typeface="+mj-ea"/>
                <a:ea typeface="+mj-ea"/>
              </a:rPr>
              <a:t>class</a:t>
            </a:r>
            <a:r>
              <a:rPr lang="zh-CN" altLang="en-US" sz="2800" b="1" i="0" dirty="0" smtClean="0">
                <a:latin typeface="+mj-ea"/>
                <a:ea typeface="+mj-ea"/>
              </a:rPr>
              <a:t>和</a:t>
            </a:r>
            <a:r>
              <a:rPr lang="en-US" altLang="zh-CN" sz="2800" b="1" i="0" dirty="0" smtClean="0">
                <a:latin typeface="+mj-ea"/>
                <a:ea typeface="+mj-ea"/>
              </a:rPr>
              <a:t>id</a:t>
            </a:r>
            <a:r>
              <a:rPr lang="zh-CN" altLang="en-US" sz="2800" b="1" i="0" dirty="0" smtClean="0">
                <a:latin typeface="+mj-ea"/>
                <a:ea typeface="+mj-ea"/>
              </a:rPr>
              <a:t>名称</a:t>
            </a:r>
            <a:endParaRPr lang="en-US" altLang="zh-CN" sz="2800" b="1" i="0" dirty="0" smtClean="0">
              <a:latin typeface="+mj-ea"/>
              <a:ea typeface="+mj-ea"/>
            </a:endParaRPr>
          </a:p>
          <a:p>
            <a:r>
              <a:rPr lang="zh-CN" altLang="en-US" sz="2800" b="1" i="0" dirty="0" smtClean="0">
                <a:latin typeface="+mj-ea"/>
                <a:ea typeface="+mj-ea"/>
              </a:rPr>
              <a:t>敏感；</a:t>
            </a:r>
            <a:endParaRPr lang="en-US" altLang="zh-CN" sz="2800" b="1" i="0" dirty="0" smtClean="0">
              <a:latin typeface="+mj-ea"/>
              <a:ea typeface="+mj-ea"/>
            </a:endParaRPr>
          </a:p>
          <a:p>
            <a:r>
              <a:rPr lang="en-US" altLang="zh-CN" sz="2800" b="1" i="0" dirty="0" smtClean="0">
                <a:latin typeface="+mj-ea"/>
                <a:ea typeface="+mj-ea"/>
              </a:rPr>
              <a:t>4</a:t>
            </a:r>
            <a:r>
              <a:rPr lang="zh-CN" altLang="en-US" sz="2800" b="1" i="0" dirty="0" smtClean="0">
                <a:latin typeface="+mj-ea"/>
                <a:ea typeface="+mj-ea"/>
              </a:rPr>
              <a:t>、注释符号 </a:t>
            </a:r>
            <a:r>
              <a:rPr lang="en-US" altLang="zh-CN" sz="2800" b="1" i="0" dirty="0" smtClean="0">
                <a:latin typeface="+mj-ea"/>
                <a:ea typeface="+mj-ea"/>
              </a:rPr>
              <a:t>/*  </a:t>
            </a:r>
            <a:r>
              <a:rPr lang="zh-CN" altLang="en-US" sz="2800" b="1" i="0" dirty="0" smtClean="0">
                <a:latin typeface="+mj-ea"/>
                <a:ea typeface="+mj-ea"/>
              </a:rPr>
              <a:t>注释内容</a:t>
            </a:r>
            <a:r>
              <a:rPr lang="en-US" altLang="zh-CN" sz="2800" b="1" i="0" dirty="0" smtClean="0">
                <a:latin typeface="+mj-ea"/>
                <a:ea typeface="+mj-ea"/>
              </a:rPr>
              <a:t>  */</a:t>
            </a:r>
            <a:endParaRPr lang="zh-CN" altLang="en-US" sz="2800" b="1" i="0" dirty="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、如何使用</a:t>
            </a:r>
            <a:r>
              <a:rPr lang="en-US" altLang="zh-CN" dirty="0" smtClean="0"/>
              <a:t>CSS?</a:t>
            </a:r>
            <a:endParaRPr lang="zh-CN" altLang="en-US" dirty="0"/>
          </a:p>
        </p:txBody>
      </p:sp>
      <p:sp>
        <p:nvSpPr>
          <p:cNvPr id="4" name="灯片编号占位符 3"/>
          <p:cNvSpPr>
            <a:spLocks noGrp="1"/>
          </p:cNvSpPr>
          <p:nvPr>
            <p:ph type="sldNum" sz="quarter" idx="10"/>
          </p:nvPr>
        </p:nvSpPr>
        <p:spPr>
          <a:xfrm>
            <a:off x="396875" y="637698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14</a:t>
            </a:fld>
            <a:endParaRPr lang="en-US"/>
          </a:p>
        </p:txBody>
      </p:sp>
      <p:sp>
        <p:nvSpPr>
          <p:cNvPr id="5" name="内容占位符 2"/>
          <p:cNvSpPr>
            <a:spLocks noGrp="1"/>
          </p:cNvSpPr>
          <p:nvPr>
            <p:ph idx="1"/>
          </p:nvPr>
        </p:nvSpPr>
        <p:spPr>
          <a:xfrm>
            <a:off x="71406" y="909637"/>
            <a:ext cx="9072594" cy="947727"/>
          </a:xfrm>
        </p:spPr>
        <p:txBody>
          <a:bodyPr/>
          <a:lstStyle/>
          <a:p>
            <a:pPr latinLnBrk="1">
              <a:buNone/>
            </a:pPr>
            <a:r>
              <a:rPr lang="en-US" altLang="zh-CN" dirty="0" smtClean="0">
                <a:solidFill>
                  <a:srgbClr val="0000CC"/>
                </a:solidFill>
              </a:rPr>
              <a:t>1</a:t>
            </a:r>
            <a:r>
              <a:rPr lang="zh-CN" altLang="en-US" dirty="0" smtClean="0">
                <a:solidFill>
                  <a:srgbClr val="0000CC"/>
                </a:solidFill>
              </a:rPr>
              <a:t>、外部样式表</a:t>
            </a:r>
            <a:r>
              <a:rPr lang="en-US" altLang="zh-CN" dirty="0" smtClean="0">
                <a:solidFill>
                  <a:srgbClr val="0000CC"/>
                </a:solidFill>
              </a:rPr>
              <a:t>:</a:t>
            </a:r>
            <a:r>
              <a:rPr lang="zh-CN" altLang="en-US" dirty="0" smtClean="0"/>
              <a:t>先建立外部样式表文件</a:t>
            </a:r>
            <a:r>
              <a:rPr lang="en-US" altLang="zh-CN" dirty="0" smtClean="0"/>
              <a:t>(.</a:t>
            </a:r>
            <a:r>
              <a:rPr lang="en-US" altLang="zh-CN" dirty="0" err="1" smtClean="0">
                <a:latin typeface="Times New Roman" pitchFamily="18" charset="0"/>
                <a:cs typeface="Times New Roman" pitchFamily="18" charset="0"/>
              </a:rPr>
              <a:t>css</a:t>
            </a:r>
            <a:r>
              <a:rPr lang="en-US" altLang="zh-CN" dirty="0" smtClean="0">
                <a:latin typeface="Times New Roman" pitchFamily="18" charset="0"/>
                <a:cs typeface="Times New Roman" pitchFamily="18" charset="0"/>
              </a:rPr>
              <a:t>)</a:t>
            </a:r>
            <a:r>
              <a:rPr lang="zh-CN" altLang="en-US" dirty="0" smtClean="0"/>
              <a:t>，然后在</a:t>
            </a:r>
            <a:r>
              <a:rPr lang="en-US" altLang="zh-CN" dirty="0" smtClean="0">
                <a:latin typeface="Times New Roman" pitchFamily="18" charset="0"/>
                <a:cs typeface="Times New Roman" pitchFamily="18" charset="0"/>
              </a:rPr>
              <a:t>head</a:t>
            </a:r>
            <a:r>
              <a:rPr lang="zh-CN" altLang="en-US" dirty="0" smtClean="0"/>
              <a:t>内使用</a:t>
            </a:r>
            <a:r>
              <a:rPr lang="en-US" altLang="zh-CN" dirty="0" smtClean="0">
                <a:latin typeface="Times New Roman" pitchFamily="18" charset="0"/>
                <a:cs typeface="Times New Roman" pitchFamily="18" charset="0"/>
              </a:rPr>
              <a:t>link</a:t>
            </a:r>
            <a:r>
              <a:rPr lang="zh-CN" altLang="en-US" dirty="0" smtClean="0"/>
              <a:t>标签</a:t>
            </a:r>
            <a:r>
              <a:rPr lang="en-US" altLang="zh-CN" dirty="0" smtClean="0"/>
              <a:t>.</a:t>
            </a:r>
            <a:r>
              <a:rPr lang="zh-CN" altLang="en-US" dirty="0" smtClean="0"/>
              <a:t>链接</a:t>
            </a:r>
            <a:r>
              <a:rPr lang="en-US" dirty="0" smtClean="0"/>
              <a:t> (</a:t>
            </a:r>
            <a:r>
              <a:rPr lang="en-US" dirty="0" smtClean="0">
                <a:latin typeface="Times New Roman" pitchFamily="18" charset="0"/>
                <a:cs typeface="Times New Roman" pitchFamily="18" charset="0"/>
              </a:rPr>
              <a:t>Linking to a Style Sheet</a:t>
            </a:r>
            <a:r>
              <a:rPr lang="en-US" dirty="0" smtClean="0"/>
              <a:t>)</a:t>
            </a:r>
            <a:endParaRPr lang="en-US" altLang="zh-CN" dirty="0" smtClean="0"/>
          </a:p>
          <a:p>
            <a:pPr latinLnBrk="1">
              <a:buNone/>
            </a:pPr>
            <a:endParaRPr lang="zh-CN" altLang="en-US" dirty="0"/>
          </a:p>
        </p:txBody>
      </p:sp>
      <p:sp>
        <p:nvSpPr>
          <p:cNvPr id="6" name="矩形 5"/>
          <p:cNvSpPr/>
          <p:nvPr/>
        </p:nvSpPr>
        <p:spPr>
          <a:xfrm>
            <a:off x="214282" y="1928802"/>
            <a:ext cx="8358246" cy="1569660"/>
          </a:xfrm>
          <a:prstGeom prst="rect">
            <a:avLst/>
          </a:prstGeom>
          <a:solidFill>
            <a:schemeClr val="bg2">
              <a:lumMod val="20000"/>
              <a:lumOff val="80000"/>
            </a:schemeClr>
          </a:solidFill>
        </p:spPr>
        <p:txBody>
          <a:bodyPr wrap="square">
            <a:spAutoFit/>
          </a:bodyPr>
          <a:lstStyle/>
          <a:p>
            <a:r>
              <a:rPr lang="en-US" sz="2400" b="1" i="0" dirty="0" smtClean="0">
                <a:latin typeface="Times New Roman" pitchFamily="18" charset="0"/>
                <a:cs typeface="Times New Roman" pitchFamily="18" charset="0"/>
              </a:rPr>
              <a:t>&lt;head&gt;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&lt;title&gt;title of article&lt;/title&gt;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&lt;link </a:t>
            </a:r>
            <a:r>
              <a:rPr lang="en-US" sz="2400" b="1" i="0" dirty="0" err="1" smtClean="0">
                <a:latin typeface="Times New Roman" pitchFamily="18" charset="0"/>
                <a:cs typeface="Times New Roman" pitchFamily="18" charset="0"/>
              </a:rPr>
              <a:t>rel</a:t>
            </a:r>
            <a:r>
              <a:rPr lang="en-US" sz="2400" b="1" i="0" dirty="0" smtClean="0">
                <a:latin typeface="Times New Roman" pitchFamily="18" charset="0"/>
                <a:cs typeface="Times New Roman" pitchFamily="18" charset="0"/>
              </a:rPr>
              <a:t>=“</a:t>
            </a:r>
            <a:r>
              <a:rPr lang="en-US" sz="2400" b="1" i="0" dirty="0" err="1" smtClean="0">
                <a:latin typeface="Times New Roman" pitchFamily="18" charset="0"/>
                <a:cs typeface="Times New Roman" pitchFamily="18" charset="0"/>
              </a:rPr>
              <a:t>stylesheet</a:t>
            </a:r>
            <a:r>
              <a:rPr lang="en-US" sz="2400" b="1" i="0" dirty="0" smtClean="0">
                <a:latin typeface="Times New Roman" pitchFamily="18" charset="0"/>
                <a:cs typeface="Times New Roman" pitchFamily="18" charset="0"/>
              </a:rPr>
              <a:t>” </a:t>
            </a:r>
            <a:r>
              <a:rPr lang="en-US" sz="2400" b="1" i="0" dirty="0" err="1" smtClean="0">
                <a:latin typeface="Times New Roman" pitchFamily="18" charset="0"/>
                <a:cs typeface="Times New Roman" pitchFamily="18" charset="0"/>
              </a:rPr>
              <a:t>href</a:t>
            </a:r>
            <a:r>
              <a:rPr lang="en-US" sz="2400" b="1" i="0" dirty="0" smtClean="0">
                <a:latin typeface="Times New Roman" pitchFamily="18" charset="0"/>
                <a:cs typeface="Times New Roman" pitchFamily="18" charset="0"/>
              </a:rPr>
              <a:t>=“../main.css” type=“text/</a:t>
            </a:r>
            <a:r>
              <a:rPr lang="en-US" sz="2400" b="1" i="0" dirty="0" err="1" smtClean="0">
                <a:latin typeface="Times New Roman" pitchFamily="18" charset="0"/>
                <a:cs typeface="Times New Roman" pitchFamily="18" charset="0"/>
              </a:rPr>
              <a:t>css</a:t>
            </a:r>
            <a:r>
              <a:rPr lang="en-US" sz="2400" b="1" i="0" dirty="0" smtClean="0">
                <a:latin typeface="Times New Roman" pitchFamily="18" charset="0"/>
                <a:cs typeface="Times New Roman" pitchFamily="18" charset="0"/>
              </a:rPr>
              <a:t>”&gt;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&lt;/head&gt;</a:t>
            </a:r>
            <a:endParaRPr lang="zh-CN" altLang="en-US" sz="2400" b="1" i="0" dirty="0">
              <a:latin typeface="Times New Roman" pitchFamily="18" charset="0"/>
              <a:cs typeface="Times New Roman" pitchFamily="18" charset="0"/>
            </a:endParaRPr>
          </a:p>
        </p:txBody>
      </p:sp>
      <p:sp>
        <p:nvSpPr>
          <p:cNvPr id="7" name="矩形 6"/>
          <p:cNvSpPr/>
          <p:nvPr/>
        </p:nvSpPr>
        <p:spPr>
          <a:xfrm>
            <a:off x="214282" y="4145356"/>
            <a:ext cx="8358246" cy="1569660"/>
          </a:xfrm>
          <a:prstGeom prst="rect">
            <a:avLst/>
          </a:prstGeom>
          <a:solidFill>
            <a:srgbClr val="FFFF99"/>
          </a:solidFill>
        </p:spPr>
        <p:txBody>
          <a:bodyPr wrap="square">
            <a:spAutoFit/>
          </a:bodyPr>
          <a:lstStyle/>
          <a:p>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endParaRPr lang="zh-CN" altLang="en-US" sz="2400" dirty="0"/>
          </a:p>
        </p:txBody>
      </p:sp>
      <p:sp>
        <p:nvSpPr>
          <p:cNvPr id="8" name="矩形 7"/>
          <p:cNvSpPr/>
          <p:nvPr/>
        </p:nvSpPr>
        <p:spPr>
          <a:xfrm>
            <a:off x="285720" y="3643314"/>
            <a:ext cx="1491114" cy="523220"/>
          </a:xfrm>
          <a:prstGeom prst="rect">
            <a:avLst/>
          </a:prstGeom>
        </p:spPr>
        <p:txBody>
          <a:bodyPr wrap="none">
            <a:spAutoFit/>
          </a:bodyPr>
          <a:lstStyle/>
          <a:p>
            <a:r>
              <a:rPr lang="en-US" sz="2800" b="1" i="0" dirty="0" smtClean="0">
                <a:solidFill>
                  <a:srgbClr val="FF0000"/>
                </a:solidFill>
                <a:latin typeface="Times New Roman" pitchFamily="18" charset="0"/>
                <a:cs typeface="Times New Roman" pitchFamily="18" charset="0"/>
              </a:rPr>
              <a:t>main.css</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32" y="857232"/>
            <a:ext cx="9072594" cy="947727"/>
          </a:xfrm>
        </p:spPr>
        <p:txBody>
          <a:bodyPr/>
          <a:lstStyle/>
          <a:p>
            <a:pPr latinLnBrk="1">
              <a:buNone/>
            </a:pPr>
            <a:r>
              <a:rPr lang="en-US" altLang="zh-CN" dirty="0" smtClean="0">
                <a:solidFill>
                  <a:srgbClr val="0000CC"/>
                </a:solidFill>
              </a:rPr>
              <a:t>(2)</a:t>
            </a:r>
            <a:r>
              <a:rPr lang="zh-CN" altLang="en-US" dirty="0" smtClean="0">
                <a:solidFill>
                  <a:srgbClr val="0000CC"/>
                </a:solidFill>
              </a:rPr>
              <a:t>内部样式表：</a:t>
            </a:r>
            <a:r>
              <a:rPr lang="zh-CN" altLang="en-US" dirty="0" smtClean="0"/>
              <a:t>直接在</a:t>
            </a:r>
            <a:r>
              <a:rPr lang="en-US" altLang="zh-CN" dirty="0" smtClean="0"/>
              <a:t>&lt;</a:t>
            </a:r>
            <a:r>
              <a:rPr lang="en-US" altLang="zh-CN" dirty="0" smtClean="0">
                <a:latin typeface="Times New Roman" pitchFamily="18" charset="0"/>
                <a:cs typeface="Times New Roman" pitchFamily="18" charset="0"/>
              </a:rPr>
              <a:t>head</a:t>
            </a:r>
            <a:r>
              <a:rPr lang="en-US" altLang="zh-CN" dirty="0" smtClean="0"/>
              <a:t>&gt;</a:t>
            </a:r>
            <a:r>
              <a:rPr lang="zh-CN" altLang="en-US" dirty="0" smtClean="0"/>
              <a:t>标签内插入</a:t>
            </a:r>
            <a:r>
              <a:rPr lang="en-US" altLang="zh-CN" dirty="0" smtClean="0"/>
              <a:t>&lt;</a:t>
            </a:r>
            <a:r>
              <a:rPr lang="en-US" dirty="0" smtClean="0">
                <a:latin typeface="Times New Roman" pitchFamily="18" charset="0"/>
                <a:cs typeface="Times New Roman" pitchFamily="18" charset="0"/>
              </a:rPr>
              <a:t>style</a:t>
            </a:r>
            <a:r>
              <a:rPr lang="en-US" dirty="0" smtClean="0"/>
              <a:t>&gt;...&lt;/</a:t>
            </a:r>
            <a:r>
              <a:rPr lang="en-US" dirty="0" smtClean="0">
                <a:latin typeface="Times New Roman" pitchFamily="18" charset="0"/>
                <a:cs typeface="Times New Roman" pitchFamily="18" charset="0"/>
              </a:rPr>
              <a:t>style</a:t>
            </a:r>
            <a:r>
              <a:rPr lang="en-US" dirty="0" smtClean="0"/>
              <a:t>&gt;</a:t>
            </a:r>
            <a:r>
              <a:rPr lang="zh-CN" altLang="en-US" dirty="0" smtClean="0"/>
              <a:t>块对象</a:t>
            </a:r>
            <a:r>
              <a:rPr lang="en-US" altLang="zh-CN" dirty="0" smtClean="0"/>
              <a:t>.</a:t>
            </a:r>
            <a:r>
              <a:rPr lang="en-US" dirty="0" smtClean="0"/>
              <a:t>(</a:t>
            </a:r>
            <a:r>
              <a:rPr lang="en-US" dirty="0" smtClean="0">
                <a:latin typeface="Times New Roman" pitchFamily="18" charset="0"/>
                <a:cs typeface="Times New Roman" pitchFamily="18" charset="0"/>
              </a:rPr>
              <a:t>Embedding a Style Block</a:t>
            </a:r>
            <a:r>
              <a:rPr lang="en-US" dirty="0" smtClean="0"/>
              <a:t>)</a:t>
            </a:r>
            <a:endParaRPr lang="en-US" altLang="zh-CN" dirty="0" smtClean="0"/>
          </a:p>
          <a:p>
            <a:pPr latinLnBrk="1">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15</a:t>
            </a:fld>
            <a:endParaRPr lang="en-US"/>
          </a:p>
        </p:txBody>
      </p:sp>
      <p:sp>
        <p:nvSpPr>
          <p:cNvPr id="6" name="矩形 5"/>
          <p:cNvSpPr/>
          <p:nvPr/>
        </p:nvSpPr>
        <p:spPr>
          <a:xfrm>
            <a:off x="357158" y="2428868"/>
            <a:ext cx="7715304" cy="3785652"/>
          </a:xfrm>
          <a:prstGeom prst="rect">
            <a:avLst/>
          </a:prstGeom>
          <a:solidFill>
            <a:schemeClr val="bg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i="0" dirty="0" smtClean="0">
                <a:latin typeface="Times New Roman" pitchFamily="18" charset="0"/>
                <a:cs typeface="Times New Roman" pitchFamily="18" charset="0"/>
              </a:rPr>
              <a:t>&lt;html&gt;</a:t>
            </a:r>
          </a:p>
          <a:p>
            <a:r>
              <a:rPr lang="en-US" sz="2400" b="1" i="0" dirty="0" smtClean="0">
                <a:solidFill>
                  <a:srgbClr val="0000CC"/>
                </a:solidFill>
                <a:latin typeface="Times New Roman" pitchFamily="18" charset="0"/>
                <a:cs typeface="Times New Roman" pitchFamily="18" charset="0"/>
              </a:rPr>
              <a:t>&lt;head&gt;</a:t>
            </a:r>
            <a:br>
              <a:rPr lang="en-US" sz="2400" b="1" i="0" dirty="0" smtClean="0">
                <a:solidFill>
                  <a:srgbClr val="0000CC"/>
                </a:solidFill>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 </a:t>
            </a:r>
            <a:r>
              <a:rPr lang="en-US" sz="2400" b="1" i="0" dirty="0" smtClean="0">
                <a:solidFill>
                  <a:srgbClr val="FF0000"/>
                </a:solidFill>
                <a:latin typeface="Times New Roman" pitchFamily="18" charset="0"/>
                <a:cs typeface="Times New Roman" pitchFamily="18" charset="0"/>
              </a:rPr>
              <a:t>type="text/</a:t>
            </a:r>
            <a:r>
              <a:rPr lang="en-US" sz="2400" b="1" i="0" dirty="0" err="1" smtClean="0">
                <a:solidFill>
                  <a:srgbClr val="FF0000"/>
                </a:solidFill>
                <a:latin typeface="Times New Roman" pitchFamily="18" charset="0"/>
                <a:cs typeface="Times New Roman" pitchFamily="18" charset="0"/>
              </a:rPr>
              <a:t>css</a:t>
            </a:r>
            <a:r>
              <a:rPr lang="en-US" sz="2400" b="1" i="0" dirty="0" smtClean="0">
                <a:solidFill>
                  <a:srgbClr val="FF0000"/>
                </a:solidFill>
                <a:latin typeface="Times New Roman" pitchFamily="18" charset="0"/>
                <a:cs typeface="Times New Roman" pitchFamily="18" charset="0"/>
              </a:rPr>
              <a:t>"</a:t>
            </a:r>
            <a:r>
              <a:rPr lang="en-US" sz="2400" b="1" i="0" dirty="0" smtClean="0">
                <a:solidFill>
                  <a:srgbClr val="0000CC"/>
                </a:solidFill>
                <a:latin typeface="Times New Roman" pitchFamily="18" charset="0"/>
                <a:cs typeface="Times New Roman" pitchFamily="18" charset="0"/>
              </a:rPr>
              <a:t>&gt;</a:t>
            </a:r>
            <a:r>
              <a:rPr lang="en-US" sz="2400" b="1" i="0" dirty="0" smtClean="0">
                <a:latin typeface="Times New Roman" pitchFamily="18" charset="0"/>
                <a:cs typeface="Times New Roman" pitchFamily="18" charset="0"/>
              </a:rPr>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br>
              <a:rPr lang="en-US" sz="2400" b="1" i="0" dirty="0" smtClean="0">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&lt;/style&gt;</a:t>
            </a:r>
          </a:p>
          <a:p>
            <a:r>
              <a:rPr lang="en-US" sz="2400" b="1" i="0" dirty="0" smtClean="0">
                <a:latin typeface="Times New Roman" pitchFamily="18" charset="0"/>
                <a:cs typeface="Times New Roman" pitchFamily="18" charset="0"/>
              </a:rPr>
              <a:t>&lt;/head&gt;</a:t>
            </a:r>
          </a:p>
          <a:p>
            <a:r>
              <a:rPr lang="en-US" sz="2400" b="1" i="0" dirty="0" smtClean="0">
                <a:latin typeface="Times New Roman" pitchFamily="18" charset="0"/>
                <a:cs typeface="Times New Roman" pitchFamily="18" charset="0"/>
              </a:rPr>
              <a:t>&lt;body&gt;&lt;/body&gt; </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71406" y="928670"/>
            <a:ext cx="8929750" cy="1090603"/>
          </a:xfrm>
        </p:spPr>
        <p:txBody>
          <a:bodyPr/>
          <a:lstStyle/>
          <a:p>
            <a:pPr>
              <a:buNone/>
            </a:pPr>
            <a:r>
              <a:rPr lang="en-US" altLang="zh-CN" dirty="0" smtClean="0">
                <a:solidFill>
                  <a:srgbClr val="0000CC"/>
                </a:solidFill>
              </a:rPr>
              <a:t>3</a:t>
            </a:r>
            <a:r>
              <a:rPr lang="zh-CN" altLang="en-US" dirty="0" smtClean="0">
                <a:solidFill>
                  <a:srgbClr val="0000CC"/>
                </a:solidFill>
              </a:rPr>
              <a:t>、内联样式：</a:t>
            </a:r>
            <a:r>
              <a:rPr lang="zh-CN" altLang="en-US" dirty="0" smtClean="0"/>
              <a:t>在标签的</a:t>
            </a:r>
            <a:r>
              <a:rPr lang="en-US" altLang="zh-CN" dirty="0" smtClean="0">
                <a:latin typeface="Times New Roman" pitchFamily="18" charset="0"/>
                <a:cs typeface="Times New Roman" pitchFamily="18" charset="0"/>
              </a:rPr>
              <a:t>style</a:t>
            </a:r>
            <a:r>
              <a:rPr lang="zh-CN" altLang="en-US" dirty="0" smtClean="0"/>
              <a:t>属性中定义样式</a:t>
            </a:r>
            <a:r>
              <a:rPr lang="en-US" altLang="zh-CN" dirty="0" smtClean="0"/>
              <a:t>(</a:t>
            </a:r>
            <a:r>
              <a:rPr lang="en-US" altLang="zh-CN" dirty="0" smtClean="0">
                <a:latin typeface="Times New Roman" pitchFamily="18" charset="0"/>
                <a:cs typeface="Times New Roman" pitchFamily="18" charset="0"/>
              </a:rPr>
              <a:t>Inline Styles)</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16</a:t>
            </a:fld>
            <a:endParaRPr lang="en-US"/>
          </a:p>
        </p:txBody>
      </p:sp>
      <p:sp>
        <p:nvSpPr>
          <p:cNvPr id="5" name="矩形 4"/>
          <p:cNvSpPr/>
          <p:nvPr/>
        </p:nvSpPr>
        <p:spPr>
          <a:xfrm>
            <a:off x="1214414" y="2357430"/>
            <a:ext cx="6357982" cy="1384995"/>
          </a:xfrm>
          <a:prstGeom prst="rect">
            <a:avLst/>
          </a:prstGeom>
          <a:solidFill>
            <a:schemeClr val="bg2">
              <a:lumMod val="20000"/>
              <a:lumOff val="80000"/>
            </a:schemeClr>
          </a:solidFill>
        </p:spPr>
        <p:txBody>
          <a:bodyPr wrap="square">
            <a:spAutoFit/>
          </a:bodyPr>
          <a:lstStyle/>
          <a:p>
            <a:r>
              <a:rPr lang="en-US" sz="2800" b="1" i="0" dirty="0" smtClean="0">
                <a:latin typeface="Times New Roman" pitchFamily="18" charset="0"/>
                <a:cs typeface="Times New Roman" pitchFamily="18" charset="0"/>
              </a:rPr>
              <a:t>&lt;p </a:t>
            </a:r>
            <a:r>
              <a:rPr lang="en-US" sz="2800" b="1" i="0" dirty="0" smtClean="0">
                <a:solidFill>
                  <a:srgbClr val="FF0000"/>
                </a:solidFill>
                <a:latin typeface="Times New Roman" pitchFamily="18" charset="0"/>
                <a:cs typeface="Times New Roman" pitchFamily="18" charset="0"/>
              </a:rPr>
              <a:t>style=“</a:t>
            </a:r>
            <a:r>
              <a:rPr lang="en-US" altLang="zh-CN" sz="2800" b="1" i="0" dirty="0" smtClean="0">
                <a:solidFill>
                  <a:srgbClr val="FF0000"/>
                </a:solidFill>
                <a:latin typeface="Times New Roman" pitchFamily="18" charset="0"/>
                <a:cs typeface="Times New Roman" pitchFamily="18" charset="0"/>
              </a:rPr>
              <a:t>font-size:14px;color:red;</a:t>
            </a:r>
            <a:r>
              <a:rPr lang="en-US" sz="2800" b="1" i="0" dirty="0" smtClean="0">
                <a:solidFill>
                  <a:srgbClr val="FF0000"/>
                </a:solidFill>
                <a:latin typeface="Times New Roman" pitchFamily="18" charset="0"/>
                <a:cs typeface="Times New Roman" pitchFamily="18" charset="0"/>
              </a:rPr>
              <a:t>"</a:t>
            </a:r>
            <a:r>
              <a:rPr lang="en-US" sz="2800" b="1" i="0" dirty="0" smtClean="0">
                <a:latin typeface="Times New Roman" pitchFamily="18" charset="0"/>
                <a:cs typeface="Times New Roman" pitchFamily="18" charset="0"/>
              </a:rPr>
              <a:t>&gt;</a:t>
            </a:r>
          </a:p>
          <a:p>
            <a:r>
              <a:rPr lang="en-US" altLang="zh-CN" sz="2800" b="1" i="0" dirty="0" smtClean="0">
                <a:latin typeface="Times New Roman" pitchFamily="18" charset="0"/>
                <a:cs typeface="Times New Roman" pitchFamily="18" charset="0"/>
              </a:rPr>
              <a:t>	</a:t>
            </a:r>
            <a:r>
              <a:rPr lang="en-US" altLang="zh-CN" sz="2800" b="1" i="0" smtClean="0">
                <a:latin typeface="Times New Roman" pitchFamily="18" charset="0"/>
                <a:cs typeface="Times New Roman" pitchFamily="18" charset="0"/>
              </a:rPr>
              <a:t>Hello World</a:t>
            </a:r>
            <a:endParaRPr lang="en-US" altLang="zh-CN" sz="2800" b="1" i="0" dirty="0" smtClean="0">
              <a:latin typeface="Times New Roman" pitchFamily="18" charset="0"/>
              <a:cs typeface="Times New Roman" pitchFamily="18" charset="0"/>
            </a:endParaRPr>
          </a:p>
          <a:p>
            <a:r>
              <a:rPr lang="en-US" altLang="zh-CN" sz="2800" b="1" i="0" dirty="0" smtClean="0">
                <a:latin typeface="Times New Roman" pitchFamily="18" charset="0"/>
                <a:cs typeface="Times New Roman" pitchFamily="18" charset="0"/>
              </a:rPr>
              <a:t>&lt;</a:t>
            </a:r>
            <a:r>
              <a:rPr lang="en-US" sz="2800" b="1" i="0" dirty="0" smtClean="0">
                <a:latin typeface="Times New Roman" pitchFamily="18" charset="0"/>
                <a:cs typeface="Times New Roman" pitchFamily="18" charset="0"/>
              </a:rPr>
              <a:t>p&gt; </a:t>
            </a:r>
            <a:endParaRPr lang="zh-CN" altLang="en-US" sz="2800" b="1" i="0" dirty="0">
              <a:latin typeface="Times New Roman" pitchFamily="18" charset="0"/>
              <a:cs typeface="Times New Roman" pitchFamily="18" charset="0"/>
            </a:endParaRPr>
          </a:p>
        </p:txBody>
      </p:sp>
      <p:sp>
        <p:nvSpPr>
          <p:cNvPr id="6" name="TextBox 5"/>
          <p:cNvSpPr txBox="1"/>
          <p:nvPr/>
        </p:nvSpPr>
        <p:spPr>
          <a:xfrm>
            <a:off x="428596" y="4832347"/>
            <a:ext cx="8443337" cy="954107"/>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FF0000"/>
                </a:solidFill>
                <a:latin typeface="+mj-ea"/>
                <a:ea typeface="+mj-ea"/>
              </a:rPr>
              <a:t>注意：</a:t>
            </a:r>
            <a:r>
              <a:rPr lang="zh-CN" altLang="en-US" sz="2800" b="1" i="0" dirty="0" smtClean="0">
                <a:solidFill>
                  <a:srgbClr val="0000CC"/>
                </a:solidFill>
                <a:latin typeface="+mj-ea"/>
                <a:ea typeface="+mj-ea"/>
              </a:rPr>
              <a:t>不推荐使用该方式！将结构与表现混杂在一起</a:t>
            </a:r>
            <a:endParaRPr lang="en-US" altLang="zh-CN" sz="2800" b="1" i="0" dirty="0" smtClean="0">
              <a:solidFill>
                <a:srgbClr val="0000CC"/>
              </a:solidFill>
              <a:latin typeface="+mj-ea"/>
              <a:ea typeface="+mj-ea"/>
            </a:endParaRPr>
          </a:p>
          <a:p>
            <a:r>
              <a:rPr lang="zh-CN" altLang="en-US" sz="2800" b="1" i="0" dirty="0" smtClean="0">
                <a:solidFill>
                  <a:srgbClr val="0000CC"/>
                </a:solidFill>
                <a:latin typeface="+mj-ea"/>
                <a:ea typeface="+mj-ea"/>
              </a:rPr>
              <a:t>，丧失样式表原有的优势！</a:t>
            </a:r>
            <a:endParaRPr lang="zh-CN" altLang="en-US" sz="2800" b="1" i="0" dirty="0">
              <a:solidFill>
                <a:srgbClr val="0000CC"/>
              </a:solidFill>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注意：应用次序</a:t>
            </a:r>
            <a:endParaRPr lang="zh-CN" altLang="en-US" dirty="0"/>
          </a:p>
        </p:txBody>
      </p:sp>
      <p:sp>
        <p:nvSpPr>
          <p:cNvPr id="3" name="内容占位符 2"/>
          <p:cNvSpPr>
            <a:spLocks noGrp="1"/>
          </p:cNvSpPr>
          <p:nvPr>
            <p:ph idx="1"/>
          </p:nvPr>
        </p:nvSpPr>
        <p:spPr>
          <a:xfrm>
            <a:off x="71406" y="928670"/>
            <a:ext cx="8929750" cy="1019165"/>
          </a:xfrm>
        </p:spPr>
        <p:txBody>
          <a:bodyPr/>
          <a:lstStyle/>
          <a:p>
            <a:r>
              <a:rPr lang="zh-CN" altLang="en-US" dirty="0" smtClean="0">
                <a:latin typeface="+mj-ea"/>
                <a:ea typeface="+mj-ea"/>
              </a:rPr>
              <a:t>当同一个 </a:t>
            </a:r>
            <a:r>
              <a:rPr lang="en-US" altLang="zh-CN" dirty="0" smtClean="0">
                <a:latin typeface="+mj-ea"/>
                <a:ea typeface="+mj-ea"/>
              </a:rPr>
              <a:t>HTML </a:t>
            </a:r>
            <a:r>
              <a:rPr lang="zh-CN" altLang="en-US" dirty="0" smtClean="0">
                <a:latin typeface="+mj-ea"/>
                <a:ea typeface="+mj-ea"/>
              </a:rPr>
              <a:t>元素被不止一个样式定义时，会使用哪个样式呢？</a:t>
            </a:r>
            <a:endParaRPr lang="zh-CN" altLang="en-US" dirty="0">
              <a:latin typeface="+mj-ea"/>
              <a:ea typeface="+mj-ea"/>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17</a:t>
            </a:fld>
            <a:endParaRPr lang="en-US"/>
          </a:p>
        </p:txBody>
      </p:sp>
      <p:sp>
        <p:nvSpPr>
          <p:cNvPr id="5" name="矩形 4"/>
          <p:cNvSpPr/>
          <p:nvPr/>
        </p:nvSpPr>
        <p:spPr>
          <a:xfrm>
            <a:off x="428596" y="2000240"/>
            <a:ext cx="8286776" cy="2291140"/>
          </a:xfrm>
          <a:prstGeom prst="rect">
            <a:avLst/>
          </a:prstGeom>
        </p:spPr>
        <p:txBody>
          <a:bodyPr wrap="square">
            <a:spAutoFit/>
          </a:bodyPr>
          <a:lstStyle/>
          <a:p>
            <a:pPr>
              <a:lnSpc>
                <a:spcPts val="4400"/>
              </a:lnSpc>
              <a:buBlip>
                <a:blip r:embed="rId2"/>
              </a:buBlip>
            </a:pPr>
            <a:r>
              <a:rPr lang="zh-CN" altLang="en-US" sz="2800" b="1" i="0" dirty="0" smtClean="0">
                <a:latin typeface="华文细黑" pitchFamily="2" charset="-122"/>
              </a:rPr>
              <a:t>缺省设置</a:t>
            </a:r>
          </a:p>
          <a:p>
            <a:pPr>
              <a:lnSpc>
                <a:spcPts val="4400"/>
              </a:lnSpc>
              <a:buBlip>
                <a:blip r:embed="rId2"/>
              </a:buBlip>
            </a:pPr>
            <a:r>
              <a:rPr lang="zh-CN" altLang="en-US" sz="2800" b="1" i="0" dirty="0" smtClean="0">
                <a:latin typeface="华文细黑" pitchFamily="2" charset="-122"/>
              </a:rPr>
              <a:t>外部样式表</a:t>
            </a:r>
            <a:r>
              <a:rPr lang="en-US" altLang="zh-CN" sz="2800" b="1" i="0" dirty="0" smtClean="0">
                <a:latin typeface="华文细黑" pitchFamily="2" charset="-122"/>
              </a:rPr>
              <a:t>(&lt;link&gt;</a:t>
            </a:r>
            <a:r>
              <a:rPr lang="zh-CN" altLang="en-US" sz="2800" b="1" i="0" dirty="0" smtClean="0">
                <a:latin typeface="华文细黑" pitchFamily="2" charset="-122"/>
              </a:rPr>
              <a:t>链接的样式表</a:t>
            </a:r>
            <a:r>
              <a:rPr lang="en-US" altLang="zh-CN" sz="2800" b="1" i="0" dirty="0" smtClean="0">
                <a:latin typeface="华文细黑" pitchFamily="2" charset="-122"/>
              </a:rPr>
              <a:t>)</a:t>
            </a:r>
            <a:endParaRPr lang="zh-CN" altLang="en-US" sz="2800" b="1" i="0" dirty="0" smtClean="0">
              <a:latin typeface="华文细黑" pitchFamily="2" charset="-122"/>
            </a:endParaRPr>
          </a:p>
          <a:p>
            <a:pPr>
              <a:lnSpc>
                <a:spcPts val="4400"/>
              </a:lnSpc>
              <a:buBlip>
                <a:blip r:embed="rId2"/>
              </a:buBlip>
            </a:pPr>
            <a:r>
              <a:rPr lang="zh-CN" altLang="en-US" sz="2800" b="1" i="0" dirty="0" smtClean="0">
                <a:latin typeface="华文细黑" pitchFamily="2" charset="-122"/>
              </a:rPr>
              <a:t>内部样式表</a:t>
            </a:r>
            <a:r>
              <a:rPr lang="en-US" altLang="zh-CN" sz="2800" b="1" i="0" dirty="0" smtClean="0">
                <a:latin typeface="华文细黑" pitchFamily="2" charset="-122"/>
              </a:rPr>
              <a:t>(</a:t>
            </a:r>
            <a:r>
              <a:rPr lang="zh-CN" altLang="en-US" sz="2800" b="1" i="0" dirty="0" smtClean="0">
                <a:latin typeface="华文细黑" pitchFamily="2" charset="-122"/>
              </a:rPr>
              <a:t>位于 </a:t>
            </a:r>
            <a:r>
              <a:rPr lang="en-US" altLang="zh-CN" sz="2800" b="1" i="0" dirty="0" smtClean="0">
                <a:latin typeface="华文细黑" pitchFamily="2" charset="-122"/>
              </a:rPr>
              <a:t>&lt;style&gt; </a:t>
            </a:r>
            <a:r>
              <a:rPr lang="zh-CN" altLang="en-US" sz="2800" b="1" i="0" dirty="0" smtClean="0">
                <a:latin typeface="华文细黑" pitchFamily="2" charset="-122"/>
              </a:rPr>
              <a:t>标签定义的样式）</a:t>
            </a:r>
          </a:p>
          <a:p>
            <a:pPr>
              <a:lnSpc>
                <a:spcPts val="4400"/>
              </a:lnSpc>
              <a:buBlip>
                <a:blip r:embed="rId2"/>
              </a:buBlip>
            </a:pPr>
            <a:r>
              <a:rPr lang="zh-CN" altLang="en-US" sz="2800" b="1" i="0" dirty="0" smtClean="0">
                <a:latin typeface="华文细黑" pitchFamily="2" charset="-122"/>
              </a:rPr>
              <a:t>内联样式（利用标签的</a:t>
            </a:r>
            <a:r>
              <a:rPr lang="en-US" altLang="zh-CN" sz="2800" b="1" i="0" dirty="0" smtClean="0">
                <a:latin typeface="华文细黑" pitchFamily="2" charset="-122"/>
              </a:rPr>
              <a:t>style</a:t>
            </a:r>
            <a:r>
              <a:rPr lang="zh-CN" altLang="en-US" sz="2800" b="1" i="0" dirty="0" smtClean="0">
                <a:latin typeface="华文细黑" pitchFamily="2" charset="-122"/>
              </a:rPr>
              <a:t>属性定义的样式）</a:t>
            </a:r>
            <a:endParaRPr lang="zh-CN" altLang="en-US" sz="2800" b="1" i="0" dirty="0">
              <a:latin typeface="华文细黑" pitchFamily="2" charset="-122"/>
            </a:endParaRPr>
          </a:p>
        </p:txBody>
      </p:sp>
      <p:sp>
        <p:nvSpPr>
          <p:cNvPr id="6" name="TextBox 5"/>
          <p:cNvSpPr txBox="1"/>
          <p:nvPr/>
        </p:nvSpPr>
        <p:spPr>
          <a:xfrm>
            <a:off x="285720" y="4714884"/>
            <a:ext cx="8572560" cy="954107"/>
          </a:xfrm>
          <a:prstGeom prst="rect">
            <a:avLst/>
          </a:prstGeom>
          <a:scene3d>
            <a:camera prst="orthographicFront">
              <a:rot lat="0" lon="0" rev="0"/>
            </a:camera>
            <a:lightRig rig="threePt" dir="t">
              <a:rot lat="0" lon="0" rev="1200000"/>
            </a:lightRig>
          </a:scene3d>
          <a:sp3d>
            <a:bevelT w="63500" h="25400" prst="softRound"/>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b="1" i="0" dirty="0" smtClean="0">
                <a:solidFill>
                  <a:srgbClr val="0000CC"/>
                </a:solidFill>
              </a:rPr>
              <a:t>内联样式最高优先权，然后</a:t>
            </a:r>
            <a:r>
              <a:rPr lang="en-US" altLang="zh-CN" sz="2800" b="1" i="0" dirty="0" smtClean="0">
                <a:solidFill>
                  <a:srgbClr val="0000CC"/>
                </a:solidFill>
              </a:rPr>
              <a:t>&lt;style&gt;</a:t>
            </a:r>
            <a:r>
              <a:rPr lang="zh-CN" altLang="en-US" sz="2800" b="1" i="0" dirty="0" smtClean="0">
                <a:solidFill>
                  <a:srgbClr val="0000CC"/>
                </a:solidFill>
              </a:rPr>
              <a:t>样式</a:t>
            </a:r>
            <a:r>
              <a:rPr lang="en-US" altLang="zh-CN" sz="2800" b="1" i="0" dirty="0" smtClean="0">
                <a:solidFill>
                  <a:srgbClr val="0000CC"/>
                </a:solidFill>
              </a:rPr>
              <a:t>,&lt;link&gt;</a:t>
            </a:r>
            <a:r>
              <a:rPr lang="zh-CN" altLang="en-US" sz="2800" b="1" i="0" dirty="0" smtClean="0">
                <a:solidFill>
                  <a:srgbClr val="0000CC"/>
                </a:solidFill>
              </a:rPr>
              <a:t>样式</a:t>
            </a:r>
            <a:r>
              <a:rPr lang="en-US" altLang="zh-CN" sz="2800" b="1" i="0" dirty="0" smtClean="0">
                <a:solidFill>
                  <a:srgbClr val="0000CC"/>
                </a:solidFill>
              </a:rPr>
              <a:t>,</a:t>
            </a:r>
          </a:p>
          <a:p>
            <a:r>
              <a:rPr lang="zh-CN" altLang="en-US" sz="2800" b="1" i="0" dirty="0" smtClean="0">
                <a:solidFill>
                  <a:srgbClr val="0000CC"/>
                </a:solidFill>
              </a:rPr>
              <a:t>最后是缺省值</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a:t>
            </a:r>
            <a:r>
              <a:rPr lang="en-US" altLang="zh-CN" dirty="0" smtClean="0"/>
              <a:t>CSS</a:t>
            </a:r>
            <a:r>
              <a:rPr lang="zh-CN" altLang="en-US" dirty="0" smtClean="0"/>
              <a:t>选择器</a:t>
            </a:r>
            <a:endParaRPr lang="zh-CN" altLang="en-US" dirty="0"/>
          </a:p>
        </p:txBody>
      </p:sp>
      <p:sp>
        <p:nvSpPr>
          <p:cNvPr id="3" name="内容占位符 2"/>
          <p:cNvSpPr>
            <a:spLocks noGrp="1"/>
          </p:cNvSpPr>
          <p:nvPr>
            <p:ph idx="1"/>
          </p:nvPr>
        </p:nvSpPr>
        <p:spPr>
          <a:xfrm>
            <a:off x="1428728" y="1571612"/>
            <a:ext cx="6643734" cy="3786214"/>
          </a:xfrm>
        </p:spPr>
        <p:txBody>
          <a:bodyPr/>
          <a:lstStyle/>
          <a:p>
            <a:pPr>
              <a:lnSpc>
                <a:spcPct val="150000"/>
              </a:lnSpc>
              <a:buNone/>
            </a:pPr>
            <a:r>
              <a:rPr lang="en-US" altLang="zh-CN" dirty="0" smtClean="0"/>
              <a:t>1</a:t>
            </a:r>
            <a:r>
              <a:rPr lang="zh-CN" altLang="en-US" dirty="0" smtClean="0"/>
              <a:t>、元素选择器</a:t>
            </a:r>
            <a:endParaRPr lang="en-US" altLang="zh-CN" dirty="0" smtClean="0"/>
          </a:p>
          <a:p>
            <a:pPr>
              <a:lnSpc>
                <a:spcPct val="150000"/>
              </a:lnSpc>
              <a:buNone/>
            </a:pPr>
            <a:r>
              <a:rPr lang="en-US" altLang="zh-CN" dirty="0" smtClean="0"/>
              <a:t>2</a:t>
            </a:r>
            <a:r>
              <a:rPr lang="zh-CN" altLang="en-US" dirty="0" smtClean="0"/>
              <a:t>、</a:t>
            </a:r>
            <a:r>
              <a:rPr lang="en-US" altLang="zh-CN" dirty="0" smtClean="0"/>
              <a:t>ID</a:t>
            </a:r>
            <a:r>
              <a:rPr lang="zh-CN" altLang="en-US" dirty="0" smtClean="0"/>
              <a:t>选择器；</a:t>
            </a:r>
            <a:endParaRPr lang="en-US" altLang="zh-CN" dirty="0" smtClean="0"/>
          </a:p>
          <a:p>
            <a:pPr>
              <a:lnSpc>
                <a:spcPct val="150000"/>
              </a:lnSpc>
              <a:buNone/>
            </a:pPr>
            <a:r>
              <a:rPr lang="en-US" altLang="zh-CN" dirty="0" smtClean="0"/>
              <a:t>3</a:t>
            </a:r>
            <a:r>
              <a:rPr lang="zh-CN" altLang="en-US" dirty="0" smtClean="0"/>
              <a:t>、类选择器；</a:t>
            </a:r>
            <a:endParaRPr lang="en-US" altLang="zh-CN" dirty="0" smtClean="0"/>
          </a:p>
          <a:p>
            <a:pPr>
              <a:lnSpc>
                <a:spcPct val="150000"/>
              </a:lnSpc>
              <a:buNone/>
            </a:pPr>
            <a:r>
              <a:rPr lang="en-US" altLang="zh-CN" dirty="0" smtClean="0"/>
              <a:t>4</a:t>
            </a:r>
            <a:r>
              <a:rPr lang="zh-CN" altLang="en-US" dirty="0" smtClean="0"/>
              <a:t>、派生选择器；</a:t>
            </a:r>
            <a:endParaRPr lang="en-US" altLang="zh-CN" dirty="0" smtClean="0"/>
          </a:p>
          <a:p>
            <a:pPr>
              <a:lnSpc>
                <a:spcPct val="150000"/>
              </a:lnSpc>
              <a:buNone/>
            </a:pPr>
            <a:r>
              <a:rPr lang="en-US" altLang="zh-CN" dirty="0" smtClean="0"/>
              <a:t>5</a:t>
            </a:r>
            <a:r>
              <a:rPr lang="zh-CN" altLang="en-US" dirty="0" smtClean="0"/>
              <a:t>、其他</a:t>
            </a:r>
            <a:endParaRPr lang="en-US" altLang="zh-CN" dirty="0" smtClean="0"/>
          </a:p>
          <a:p>
            <a:pPr>
              <a:lnSpc>
                <a:spcPct val="150000"/>
              </a:lnSpc>
              <a:buNone/>
            </a:pP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28671"/>
            <a:ext cx="8642350" cy="785818"/>
          </a:xfrm>
        </p:spPr>
        <p:txBody>
          <a:bodyPr/>
          <a:lstStyle/>
          <a:p>
            <a:pPr>
              <a:buNone/>
            </a:pPr>
            <a:r>
              <a:rPr lang="en-US" altLang="zh-CN" dirty="0" smtClean="0">
                <a:solidFill>
                  <a:srgbClr val="0000CC"/>
                </a:solidFill>
              </a:rPr>
              <a:t>1</a:t>
            </a:r>
            <a:r>
              <a:rPr lang="zh-CN" altLang="en-US" dirty="0" smtClean="0">
                <a:solidFill>
                  <a:srgbClr val="0000CC"/>
                </a:solidFill>
              </a:rPr>
              <a:t>、元素选择器：</a:t>
            </a:r>
            <a:r>
              <a:rPr lang="zh-CN" altLang="en-US" dirty="0" smtClean="0">
                <a:solidFill>
                  <a:srgbClr val="080808"/>
                </a:solidFill>
              </a:rPr>
              <a:t>以</a:t>
            </a:r>
            <a:r>
              <a:rPr lang="en-US" altLang="zh-CN" dirty="0" smtClean="0">
                <a:solidFill>
                  <a:srgbClr val="080808"/>
                </a:solidFill>
              </a:rPr>
              <a:t>HTML</a:t>
            </a:r>
            <a:r>
              <a:rPr lang="zh-CN" altLang="en-US" dirty="0" smtClean="0">
                <a:solidFill>
                  <a:srgbClr val="080808"/>
                </a:solidFill>
              </a:rPr>
              <a:t>标签作为选择器 。</a:t>
            </a:r>
            <a:endParaRPr lang="en-US" altLang="zh-CN" dirty="0" smtClean="0">
              <a:solidFill>
                <a:srgbClr val="080808"/>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19</a:t>
            </a:fld>
            <a:endParaRPr lang="en-US"/>
          </a:p>
        </p:txBody>
      </p:sp>
      <p:sp>
        <p:nvSpPr>
          <p:cNvPr id="5" name="矩形 4"/>
          <p:cNvSpPr/>
          <p:nvPr/>
        </p:nvSpPr>
        <p:spPr>
          <a:xfrm>
            <a:off x="1071538" y="1500174"/>
            <a:ext cx="6357982" cy="1746632"/>
          </a:xfrm>
          <a:prstGeom prst="rect">
            <a:avLst/>
          </a:prstGeom>
          <a:solidFill>
            <a:schemeClr val="bg2">
              <a:lumMod val="20000"/>
              <a:lumOff val="80000"/>
            </a:schemeClr>
          </a:solidFill>
        </p:spPr>
        <p:txBody>
          <a:bodyPr wrap="square">
            <a:spAutoFit/>
          </a:bodyPr>
          <a:lstStyle/>
          <a:p>
            <a:pPr>
              <a:lnSpc>
                <a:spcPts val="4300"/>
              </a:lnSpc>
              <a:buNone/>
            </a:pPr>
            <a:r>
              <a:rPr lang="en-US" sz="2800" b="1" i="0" dirty="0" smtClean="0">
                <a:latin typeface="Times New Roman" pitchFamily="18" charset="0"/>
                <a:cs typeface="Times New Roman" pitchFamily="18" charset="0"/>
              </a:rPr>
              <a:t>table {line-height: 20px; font-size: 12px}</a:t>
            </a:r>
          </a:p>
          <a:p>
            <a:pPr>
              <a:lnSpc>
                <a:spcPts val="4300"/>
              </a:lnSpc>
              <a:buNone/>
            </a:pPr>
            <a:r>
              <a:rPr lang="en-US" sz="2800" b="1" i="0" dirty="0" smtClean="0">
                <a:latin typeface="Times New Roman" pitchFamily="18" charset="0"/>
                <a:cs typeface="Times New Roman" pitchFamily="18" charset="0"/>
              </a:rPr>
              <a:t>h1,h2 { font-size:14px; width:120px; } </a:t>
            </a:r>
            <a:br>
              <a:rPr lang="en-US" sz="2800" b="1" i="0" dirty="0" smtClean="0">
                <a:latin typeface="Times New Roman" pitchFamily="18" charset="0"/>
                <a:cs typeface="Times New Roman" pitchFamily="18" charset="0"/>
              </a:rPr>
            </a:br>
            <a:r>
              <a:rPr lang="en-US" sz="2800" b="1" i="0" dirty="0" smtClean="0">
                <a:latin typeface="Times New Roman" pitchFamily="18" charset="0"/>
                <a:cs typeface="Times New Roman" pitchFamily="18" charset="0"/>
              </a:rPr>
              <a:t>a { text-</a:t>
            </a:r>
            <a:r>
              <a:rPr lang="en-US" sz="2800" b="1" i="0" dirty="0" err="1" smtClean="0">
                <a:latin typeface="Times New Roman" pitchFamily="18" charset="0"/>
                <a:cs typeface="Times New Roman" pitchFamily="18" charset="0"/>
              </a:rPr>
              <a:t>decoration:none</a:t>
            </a:r>
            <a:r>
              <a:rPr lang="en-US" sz="2800" b="1" i="0" dirty="0" smtClean="0">
                <a:latin typeface="Times New Roman" pitchFamily="18" charset="0"/>
                <a:cs typeface="Times New Roman" pitchFamily="18" charset="0"/>
              </a:rPr>
              <a:t>; }</a:t>
            </a:r>
          </a:p>
        </p:txBody>
      </p:sp>
      <p:sp>
        <p:nvSpPr>
          <p:cNvPr id="6" name="内容占位符 2"/>
          <p:cNvSpPr txBox="1">
            <a:spLocks/>
          </p:cNvSpPr>
          <p:nvPr/>
        </p:nvSpPr>
        <p:spPr bwMode="auto">
          <a:xfrm>
            <a:off x="71406" y="3357562"/>
            <a:ext cx="8642350" cy="928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9688" lvl="0" indent="-39688">
              <a:spcBef>
                <a:spcPct val="20000"/>
              </a:spcBef>
              <a:buClr>
                <a:schemeClr val="tx1"/>
              </a:buClr>
              <a:buSzPct val="170000"/>
            </a:pP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2</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ID</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选择器</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为指定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id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的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HTML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标签</a:t>
            </a:r>
            <a:r>
              <a:rPr lang="zh-CN" altLang="en-US" sz="2800" b="1" i="0" kern="0" dirty="0" smtClean="0">
                <a:solidFill>
                  <a:srgbClr val="080808"/>
                </a:solidFill>
                <a:latin typeface="+mn-lt"/>
                <a:ea typeface="+mn-ea"/>
              </a:rPr>
              <a:t>应用</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样式</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a:t>
            </a:r>
            <a:r>
              <a:rPr lang="zh-CN" altLang="en-US" sz="2800" b="1" i="0" dirty="0" smtClean="0">
                <a:solidFill>
                  <a:srgbClr val="080808"/>
                </a:solidFill>
              </a:rPr>
              <a:t>以</a:t>
            </a:r>
            <a:r>
              <a:rPr lang="en-US" altLang="zh-CN" sz="3200" b="1" i="0" dirty="0" smtClean="0">
                <a:solidFill>
                  <a:srgbClr val="FF0000"/>
                </a:solidFill>
              </a:rPr>
              <a:t>#</a:t>
            </a:r>
            <a:r>
              <a:rPr lang="zh-CN" altLang="en-US" sz="2800" b="1" i="0" dirty="0" smtClean="0">
                <a:solidFill>
                  <a:srgbClr val="080808"/>
                </a:solidFill>
              </a:rPr>
              <a:t>来定义</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080808"/>
              </a:solidFill>
              <a:effectLst/>
              <a:uLnTx/>
              <a:uFillTx/>
              <a:latin typeface="+mn-lt"/>
              <a:ea typeface="+mn-ea"/>
              <a:cs typeface="+mn-cs"/>
            </a:endParaRPr>
          </a:p>
          <a:p>
            <a:pPr marL="39688" marR="0" lvl="0" indent="-39688" algn="l" defTabSz="914400" rtl="0" eaLnBrk="1" fontAlgn="base" latinLnBrk="0" hangingPunct="1">
              <a:lnSpc>
                <a:spcPct val="100000"/>
              </a:lnSpc>
              <a:spcBef>
                <a:spcPct val="20000"/>
              </a:spcBef>
              <a:spcAft>
                <a:spcPct val="0"/>
              </a:spcAft>
              <a:buClr>
                <a:schemeClr val="tx1"/>
              </a:buClr>
              <a:buSzPct val="170000"/>
              <a:buFont typeface="Wingdings" pitchFamily="2" charset="2"/>
              <a:buNone/>
              <a:tabLst/>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214282" y="4357694"/>
            <a:ext cx="4572064" cy="2369880"/>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400" b="1" i="0" dirty="0" smtClean="0">
                <a:latin typeface="Times New Roman" pitchFamily="18" charset="0"/>
                <a:cs typeface="Times New Roman" pitchFamily="18" charset="0"/>
              </a:rPr>
              <a:t>{      width:200px;</a:t>
            </a:r>
          </a:p>
          <a:p>
            <a:pPr latinLnBrk="1"/>
            <a:r>
              <a:rPr lang="en-US" altLang="zh-CN" sz="2400" b="1" i="0" dirty="0" smtClean="0">
                <a:latin typeface="Times New Roman" pitchFamily="18" charset="0"/>
                <a:cs typeface="Times New Roman" pitchFamily="18" charset="0"/>
              </a:rPr>
              <a:t>        height:200px;</a:t>
            </a:r>
          </a:p>
          <a:p>
            <a:pPr latinLnBrk="1"/>
            <a:r>
              <a:rPr lang="en-US" altLang="zh-CN" sz="2400" b="1" i="0" dirty="0" smtClean="0">
                <a:latin typeface="Times New Roman" pitchFamily="18" charset="0"/>
                <a:cs typeface="Times New Roman" pitchFamily="18" charset="0"/>
              </a:rPr>
              <a:t>        background-color:#0000FF;</a:t>
            </a:r>
          </a:p>
          <a:p>
            <a:pPr latinLnBrk="1"/>
            <a:r>
              <a:rPr lang="en-US" altLang="zh-CN" sz="2400" b="1" i="0" dirty="0" smtClean="0">
                <a:latin typeface="Times New Roman" pitchFamily="18" charset="0"/>
                <a:cs typeface="Times New Roman" pitchFamily="18" charset="0"/>
              </a:rPr>
              <a:t>        border: 1px dotted #000;</a:t>
            </a:r>
          </a:p>
          <a:p>
            <a:pPr latinLnBrk="1"/>
            <a:r>
              <a:rPr lang="en-US" altLang="zh-CN" sz="2400" b="1" i="0" dirty="0" smtClean="0">
                <a:latin typeface="Times New Roman" pitchFamily="18" charset="0"/>
                <a:cs typeface="Times New Roman" pitchFamily="18" charset="0"/>
              </a:rPr>
              <a:t>}</a:t>
            </a:r>
          </a:p>
        </p:txBody>
      </p:sp>
      <p:sp>
        <p:nvSpPr>
          <p:cNvPr id="8" name="矩形 7"/>
          <p:cNvSpPr/>
          <p:nvPr/>
        </p:nvSpPr>
        <p:spPr>
          <a:xfrm>
            <a:off x="5002946" y="5143512"/>
            <a:ext cx="3998210" cy="523220"/>
          </a:xfrm>
          <a:prstGeom prst="rect">
            <a:avLst/>
          </a:prstGeom>
          <a:solidFill>
            <a:schemeClr val="bg2">
              <a:lumMod val="20000"/>
              <a:lumOff val="80000"/>
            </a:schemeClr>
          </a:solidFill>
        </p:spPr>
        <p:txBody>
          <a:bodyPr wrap="none">
            <a:spAutoFit/>
          </a:bodyPr>
          <a:lstStyle/>
          <a:p>
            <a:pPr latinLnBrk="1"/>
            <a:r>
              <a:rPr lang="en-US" altLang="zh-CN" sz="2800" b="1" i="0" dirty="0" smtClean="0"/>
              <a:t> &lt;div id="</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 &lt;/div&gt;</a:t>
            </a:r>
            <a:endParaRPr lang="zh-CN" altLang="en-US" sz="2800" b="1" i="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a:t>Page </a:t>
            </a:r>
            <a:r>
              <a:rPr lang="de-DE" altLang="en-US">
                <a:sym typeface="MS UI Gothic" pitchFamily="34" charset="-128"/>
              </a:rPr>
              <a:t></a:t>
            </a:r>
            <a:r>
              <a:rPr lang="de-DE" altLang="en-US"/>
              <a:t> </a:t>
            </a:r>
            <a:fld id="{9E1D1E8D-2F6B-4414-A30A-D090A9121508}" type="slidenum">
              <a:rPr lang="zh-CN" altLang="en-US"/>
              <a:pPr/>
              <a:t>2</a:t>
            </a:fld>
            <a:endParaRPr lang="en-US"/>
          </a:p>
        </p:txBody>
      </p:sp>
      <p:sp>
        <p:nvSpPr>
          <p:cNvPr id="5122" name="Rectangle 2"/>
          <p:cNvSpPr>
            <a:spLocks noGrp="1" noChangeArrowheads="1"/>
          </p:cNvSpPr>
          <p:nvPr>
            <p:ph type="title"/>
          </p:nvPr>
        </p:nvSpPr>
        <p:spPr>
          <a:xfrm>
            <a:off x="2571736" y="219056"/>
            <a:ext cx="3673472" cy="495300"/>
          </a:xfrm>
        </p:spPr>
        <p:txBody>
          <a:bodyPr/>
          <a:lstStyle/>
          <a:p>
            <a:r>
              <a:rPr lang="zh-CN" altLang="en-US" dirty="0"/>
              <a:t>本章主要内容</a:t>
            </a:r>
          </a:p>
        </p:txBody>
      </p:sp>
      <p:sp>
        <p:nvSpPr>
          <p:cNvPr id="5123" name="Rectangle 3"/>
          <p:cNvSpPr>
            <a:spLocks noGrp="1" noChangeArrowheads="1"/>
          </p:cNvSpPr>
          <p:nvPr>
            <p:ph type="body" idx="1"/>
          </p:nvPr>
        </p:nvSpPr>
        <p:spPr>
          <a:xfrm>
            <a:off x="1500166" y="1000108"/>
            <a:ext cx="7092950" cy="5597244"/>
          </a:xfrm>
        </p:spPr>
        <p:txBody>
          <a:bodyPr/>
          <a:lstStyle/>
          <a:p>
            <a:pPr>
              <a:lnSpc>
                <a:spcPct val="120000"/>
              </a:lnSpc>
              <a:buFont typeface="Wingdings" pitchFamily="2" charset="2"/>
              <a:buNone/>
            </a:pPr>
            <a:r>
              <a:rPr lang="en-US" altLang="zh-CN" sz="3200" dirty="0" smtClean="0"/>
              <a:t>0</a:t>
            </a:r>
            <a:r>
              <a:rPr lang="zh-CN" altLang="en-US" sz="3200" dirty="0" smtClean="0"/>
              <a:t>、基础知识</a:t>
            </a:r>
            <a:endParaRPr lang="en-US" altLang="zh-CN" sz="3200" dirty="0" smtClean="0"/>
          </a:p>
          <a:p>
            <a:pPr>
              <a:lnSpc>
                <a:spcPct val="120000"/>
              </a:lnSpc>
              <a:buFont typeface="Wingdings" pitchFamily="2" charset="2"/>
              <a:buNone/>
            </a:pPr>
            <a:r>
              <a:rPr lang="zh-CN" altLang="en-US" sz="3200" dirty="0" smtClean="0"/>
              <a:t>1、</a:t>
            </a:r>
            <a:r>
              <a:rPr lang="en-US" altLang="zh-CN" sz="3200" dirty="0" smtClean="0"/>
              <a:t>CSS</a:t>
            </a:r>
            <a:r>
              <a:rPr lang="zh-CN" altLang="en-US" sz="3200" dirty="0" smtClean="0"/>
              <a:t>概述</a:t>
            </a:r>
            <a:endParaRPr lang="en-US" altLang="zh-CN" sz="3200" dirty="0" smtClean="0"/>
          </a:p>
          <a:p>
            <a:pPr>
              <a:lnSpc>
                <a:spcPct val="120000"/>
              </a:lnSpc>
              <a:buFont typeface="Wingdings" pitchFamily="2" charset="2"/>
              <a:buNone/>
            </a:pPr>
            <a:r>
              <a:rPr lang="en-US" altLang="zh-CN" sz="3200" dirty="0" smtClean="0"/>
              <a:t>2</a:t>
            </a:r>
            <a:r>
              <a:rPr lang="zh-CN" altLang="en-US" sz="3200" dirty="0" smtClean="0"/>
              <a:t>、</a:t>
            </a:r>
            <a:r>
              <a:rPr lang="en-US" altLang="zh-CN" sz="3200" dirty="0" smtClean="0"/>
              <a:t>CSS</a:t>
            </a:r>
            <a:r>
              <a:rPr lang="zh-CN" altLang="en-US" sz="3200" dirty="0" smtClean="0"/>
              <a:t>基础语法</a:t>
            </a:r>
            <a:endParaRPr lang="zh-CN" altLang="en-US" sz="3200" dirty="0"/>
          </a:p>
          <a:p>
            <a:pPr>
              <a:lnSpc>
                <a:spcPct val="120000"/>
              </a:lnSpc>
              <a:buFont typeface="Wingdings" pitchFamily="2" charset="2"/>
              <a:buNone/>
            </a:pPr>
            <a:r>
              <a:rPr lang="en-US" altLang="zh-CN" sz="3200" dirty="0" smtClean="0"/>
              <a:t>3</a:t>
            </a:r>
            <a:r>
              <a:rPr lang="zh-CN" altLang="en-US" sz="3200" dirty="0" smtClean="0"/>
              <a:t>、</a:t>
            </a:r>
            <a:r>
              <a:rPr lang="en-US" altLang="zh-CN" sz="3200" dirty="0" smtClean="0"/>
              <a:t>CSS</a:t>
            </a:r>
            <a:r>
              <a:rPr lang="zh-CN" altLang="en-US" sz="3200" dirty="0" smtClean="0"/>
              <a:t>选择器</a:t>
            </a:r>
            <a:endParaRPr lang="en-US" altLang="zh-CN" sz="3200" dirty="0" smtClean="0"/>
          </a:p>
          <a:p>
            <a:pPr>
              <a:lnSpc>
                <a:spcPct val="120000"/>
              </a:lnSpc>
              <a:buFont typeface="Wingdings" pitchFamily="2" charset="2"/>
              <a:buNone/>
            </a:pPr>
            <a:r>
              <a:rPr lang="en-US" altLang="zh-CN" sz="3200" dirty="0" smtClean="0"/>
              <a:t>4</a:t>
            </a:r>
            <a:r>
              <a:rPr lang="zh-CN" altLang="en-US" sz="3200" dirty="0" smtClean="0"/>
              <a:t>、</a:t>
            </a:r>
            <a:r>
              <a:rPr lang="en-US" altLang="zh-CN" sz="3200" dirty="0" smtClean="0"/>
              <a:t>CSS</a:t>
            </a:r>
            <a:r>
              <a:rPr lang="zh-CN" altLang="en-US" sz="3200" dirty="0" smtClean="0"/>
              <a:t>主要属性</a:t>
            </a:r>
            <a:endParaRPr lang="zh-CN" altLang="en-US" sz="3200" dirty="0"/>
          </a:p>
          <a:p>
            <a:pPr>
              <a:lnSpc>
                <a:spcPct val="120000"/>
              </a:lnSpc>
              <a:buFont typeface="Wingdings" pitchFamily="2" charset="2"/>
              <a:buNone/>
            </a:pPr>
            <a:r>
              <a:rPr lang="en-US" altLang="zh-CN" sz="3200" dirty="0" smtClean="0"/>
              <a:t>5</a:t>
            </a:r>
            <a:r>
              <a:rPr lang="zh-CN" altLang="en-US" sz="3200" dirty="0" smtClean="0"/>
              <a:t>、</a:t>
            </a:r>
            <a:r>
              <a:rPr lang="en-US" altLang="zh-CN" sz="3200" dirty="0" smtClean="0"/>
              <a:t>CSS</a:t>
            </a:r>
            <a:r>
              <a:rPr lang="zh-CN" altLang="en-US" sz="3200" dirty="0" smtClean="0"/>
              <a:t>核心机制</a:t>
            </a:r>
            <a:r>
              <a:rPr lang="en-US" altLang="zh-CN" sz="3200" dirty="0" smtClean="0"/>
              <a:t>-</a:t>
            </a:r>
            <a:r>
              <a:rPr lang="zh-CN" altLang="en-US" sz="3200" dirty="0" smtClean="0"/>
              <a:t>盒子模型</a:t>
            </a:r>
            <a:endParaRPr lang="zh-CN" altLang="en-US" sz="3200" dirty="0"/>
          </a:p>
          <a:p>
            <a:pPr>
              <a:lnSpc>
                <a:spcPct val="120000"/>
              </a:lnSpc>
              <a:buFont typeface="Wingdings" pitchFamily="2" charset="2"/>
              <a:buNone/>
            </a:pPr>
            <a:r>
              <a:rPr lang="en-US" altLang="zh-CN" sz="3200" dirty="0" smtClean="0"/>
              <a:t>6</a:t>
            </a:r>
            <a:r>
              <a:rPr lang="zh-CN" altLang="en-US" sz="3200" dirty="0" smtClean="0"/>
              <a:t>、</a:t>
            </a:r>
            <a:r>
              <a:rPr lang="en-US" altLang="zh-CN" sz="3200" dirty="0" smtClean="0"/>
              <a:t>CSS</a:t>
            </a:r>
            <a:r>
              <a:rPr lang="zh-CN" altLang="en-US" sz="3200" dirty="0" smtClean="0"/>
              <a:t>重点和难点</a:t>
            </a:r>
            <a:r>
              <a:rPr lang="en-US" altLang="zh-CN" sz="3200" dirty="0" smtClean="0"/>
              <a:t>-</a:t>
            </a:r>
            <a:r>
              <a:rPr lang="zh-CN" altLang="en-US" sz="3200" dirty="0" smtClean="0"/>
              <a:t>定位</a:t>
            </a:r>
            <a:endParaRPr lang="en-US" altLang="zh-CN" sz="3200" dirty="0" smtClean="0"/>
          </a:p>
          <a:p>
            <a:pPr>
              <a:lnSpc>
                <a:spcPct val="120000"/>
              </a:lnSpc>
              <a:buFont typeface="Wingdings" pitchFamily="2" charset="2"/>
              <a:buNone/>
            </a:pPr>
            <a:r>
              <a:rPr lang="en-US" altLang="zh-CN" sz="3200" dirty="0" smtClean="0"/>
              <a:t>7</a:t>
            </a:r>
            <a:r>
              <a:rPr lang="zh-CN" altLang="en-US" sz="3200" dirty="0" smtClean="0"/>
              <a:t>、综合示例</a:t>
            </a: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a:xfrm>
            <a:off x="468313" y="6448426"/>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20</a:t>
            </a:fld>
            <a:endParaRPr lang="en-US"/>
          </a:p>
        </p:txBody>
      </p:sp>
      <p:sp>
        <p:nvSpPr>
          <p:cNvPr id="5" name="内容占位符 4"/>
          <p:cNvSpPr>
            <a:spLocks noGrp="1"/>
          </p:cNvSpPr>
          <p:nvPr>
            <p:ph idx="1"/>
          </p:nvPr>
        </p:nvSpPr>
        <p:spPr>
          <a:xfrm>
            <a:off x="250825" y="981075"/>
            <a:ext cx="8642350" cy="519099"/>
          </a:xfrm>
        </p:spPr>
        <p:txBody>
          <a:bodyPr/>
          <a:lstStyle/>
          <a:p>
            <a:pPr>
              <a:buNone/>
            </a:pPr>
            <a:r>
              <a:rPr lang="en-US" altLang="zh-CN" dirty="0" smtClean="0">
                <a:solidFill>
                  <a:srgbClr val="0000CC"/>
                </a:solidFill>
              </a:rPr>
              <a:t>3</a:t>
            </a:r>
            <a:r>
              <a:rPr lang="zh-CN" altLang="en-US" dirty="0" smtClean="0">
                <a:solidFill>
                  <a:srgbClr val="0000CC"/>
                </a:solidFill>
              </a:rPr>
              <a:t>、类</a:t>
            </a:r>
            <a:r>
              <a:rPr lang="en-US" altLang="zh-CN" dirty="0" smtClean="0">
                <a:solidFill>
                  <a:srgbClr val="0000CC"/>
                </a:solidFill>
              </a:rPr>
              <a:t>(class)</a:t>
            </a:r>
            <a:r>
              <a:rPr lang="zh-CN" altLang="en-US" dirty="0" smtClean="0">
                <a:solidFill>
                  <a:srgbClr val="0000CC"/>
                </a:solidFill>
              </a:rPr>
              <a:t>选择器：</a:t>
            </a:r>
            <a:r>
              <a:rPr lang="zh-CN" altLang="en-US" dirty="0" smtClean="0"/>
              <a:t>以</a:t>
            </a:r>
            <a:r>
              <a:rPr lang="en-US" altLang="zh-CN" dirty="0" smtClean="0"/>
              <a:t>.</a:t>
            </a:r>
            <a:r>
              <a:rPr lang="zh-CN" altLang="en-US" dirty="0" smtClean="0"/>
              <a:t>号定义；</a:t>
            </a:r>
            <a:endParaRPr lang="en-US" altLang="zh-CN" dirty="0" smtClean="0"/>
          </a:p>
          <a:p>
            <a:pPr>
              <a:buNone/>
            </a:pPr>
            <a:endParaRPr lang="zh-CN" altLang="en-US" dirty="0"/>
          </a:p>
        </p:txBody>
      </p:sp>
      <p:sp>
        <p:nvSpPr>
          <p:cNvPr id="6" name="矩形 5"/>
          <p:cNvSpPr/>
          <p:nvPr/>
        </p:nvSpPr>
        <p:spPr>
          <a:xfrm>
            <a:off x="71406" y="1571612"/>
            <a:ext cx="4857784" cy="2677656"/>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800" b="1" i="0" dirty="0" smtClean="0">
                <a:latin typeface="Times New Roman" pitchFamily="18" charset="0"/>
                <a:cs typeface="Times New Roman" pitchFamily="18" charset="0"/>
              </a:rPr>
              <a:t>{   width:200px;</a:t>
            </a:r>
          </a:p>
          <a:p>
            <a:pPr latinLnBrk="1"/>
            <a:r>
              <a:rPr lang="en-US" altLang="zh-CN" sz="2800" b="1" i="0" dirty="0" smtClean="0">
                <a:latin typeface="Times New Roman" pitchFamily="18" charset="0"/>
                <a:cs typeface="Times New Roman" pitchFamily="18" charset="0"/>
              </a:rPr>
              <a:t>     height:200px;</a:t>
            </a:r>
          </a:p>
          <a:p>
            <a:pPr latinLnBrk="1"/>
            <a:r>
              <a:rPr lang="en-US" altLang="zh-CN" sz="2800" b="1" i="0" dirty="0" smtClean="0">
                <a:latin typeface="Times New Roman" pitchFamily="18" charset="0"/>
                <a:cs typeface="Times New Roman" pitchFamily="18" charset="0"/>
              </a:rPr>
              <a:t>     background-color:#0000FF;</a:t>
            </a:r>
          </a:p>
          <a:p>
            <a:pPr latinLnBrk="1"/>
            <a:r>
              <a:rPr lang="en-US" altLang="zh-CN" sz="2800" b="1" i="0" dirty="0" smtClean="0">
                <a:latin typeface="Times New Roman" pitchFamily="18" charset="0"/>
                <a:cs typeface="Times New Roman" pitchFamily="18" charset="0"/>
              </a:rPr>
              <a:t>      border: 1px dotted #000;</a:t>
            </a:r>
          </a:p>
          <a:p>
            <a:pPr latinLnBrk="1"/>
            <a:r>
              <a:rPr lang="en-US" altLang="zh-CN" sz="2800" b="1" i="0" dirty="0" smtClean="0">
                <a:latin typeface="Times New Roman" pitchFamily="18" charset="0"/>
                <a:cs typeface="Times New Roman" pitchFamily="18" charset="0"/>
              </a:rPr>
              <a:t>}</a:t>
            </a:r>
          </a:p>
        </p:txBody>
      </p:sp>
      <p:sp>
        <p:nvSpPr>
          <p:cNvPr id="7" name="矩形 6"/>
          <p:cNvSpPr/>
          <p:nvPr/>
        </p:nvSpPr>
        <p:spPr>
          <a:xfrm>
            <a:off x="5273436" y="2191400"/>
            <a:ext cx="3441968" cy="954107"/>
          </a:xfrm>
          <a:prstGeom prst="rect">
            <a:avLst/>
          </a:prstGeom>
          <a:solidFill>
            <a:schemeClr val="bg2">
              <a:lumMod val="20000"/>
              <a:lumOff val="80000"/>
            </a:schemeClr>
          </a:solidFill>
        </p:spPr>
        <p:txBody>
          <a:bodyPr wrap="none">
            <a:spAutoFit/>
          </a:bodyPr>
          <a:lstStyle/>
          <a:p>
            <a:pPr latinLnBrk="1"/>
            <a:r>
              <a:rPr lang="en-US" altLang="zh-CN" sz="2800" b="1" i="0" dirty="0" smtClean="0"/>
              <a:t> &lt;div class="</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a:t>
            </a:r>
          </a:p>
          <a:p>
            <a:pPr latinLnBrk="1"/>
            <a:r>
              <a:rPr lang="en-US" altLang="zh-CN" sz="2800" b="1" i="0" dirty="0" smtClean="0"/>
              <a:t> &lt;/div&gt;</a:t>
            </a:r>
            <a:endParaRPr lang="zh-CN" altLang="en-US" sz="2800" b="1" i="0" dirty="0"/>
          </a:p>
        </p:txBody>
      </p:sp>
      <p:sp>
        <p:nvSpPr>
          <p:cNvPr id="34817" name="Rectangle 1"/>
          <p:cNvSpPr>
            <a:spLocks noChangeArrowheads="1"/>
          </p:cNvSpPr>
          <p:nvPr/>
        </p:nvSpPr>
        <p:spPr bwMode="auto">
          <a:xfrm>
            <a:off x="71406" y="4357694"/>
            <a:ext cx="5001369" cy="948309"/>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title1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&lt;/h1&gt; </a:t>
            </a:r>
            <a:endPar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 </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para1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&lt;/p&gt;</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34818" name="Rectangle 2"/>
          <p:cNvSpPr>
            <a:spLocks noChangeArrowheads="1"/>
          </p:cNvSpPr>
          <p:nvPr/>
        </p:nvSpPr>
        <p:spPr bwMode="auto">
          <a:xfrm>
            <a:off x="142844" y="5429264"/>
            <a:ext cx="4122860" cy="51742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{text-align: center}</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10" name="矩形 9"/>
          <p:cNvSpPr/>
          <p:nvPr/>
        </p:nvSpPr>
        <p:spPr>
          <a:xfrm>
            <a:off x="2000232" y="5997379"/>
            <a:ext cx="6827510" cy="646331"/>
          </a:xfrm>
          <a:prstGeom prst="rect">
            <a:avLst/>
          </a:prstGeom>
          <a:noFill/>
        </p:spPr>
        <p:txBody>
          <a:bodyPr wrap="none" lIns="91440" tIns="45720" rIns="91440" bIns="45720">
            <a:spAutoFit/>
            <a:scene3d>
              <a:camera prst="obliqueBottomLef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注：</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id</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和</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class</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选择器有何区别？</a:t>
            </a:r>
            <a:endParaRPr lang="zh-CN" altLang="en-US" sz="3600" b="1" i="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11" name="Picture 2"/>
          <p:cNvPicPr>
            <a:picLocks noChangeAspect="1" noChangeArrowheads="1"/>
          </p:cNvPicPr>
          <p:nvPr/>
        </p:nvPicPr>
        <p:blipFill>
          <a:blip r:embed="rId3" cstate="print"/>
          <a:srcRect/>
          <a:stretch>
            <a:fillRect/>
          </a:stretch>
        </p:blipFill>
        <p:spPr bwMode="auto">
          <a:xfrm>
            <a:off x="7213496" y="4365104"/>
            <a:ext cx="1247775" cy="1247775"/>
          </a:xfrm>
          <a:prstGeom prst="rect">
            <a:avLst/>
          </a:prstGeom>
          <a:noFill/>
          <a:ln w="9525">
            <a:noFill/>
            <a:miter lim="800000"/>
            <a:headEnd/>
            <a:tailEnd/>
          </a:ln>
          <a:effectLst/>
        </p:spPr>
      </p:pic>
      <p:sp>
        <p:nvSpPr>
          <p:cNvPr id="12" name="TextBox 11"/>
          <p:cNvSpPr txBox="1"/>
          <p:nvPr/>
        </p:nvSpPr>
        <p:spPr>
          <a:xfrm>
            <a:off x="5868144" y="4221088"/>
            <a:ext cx="2520280" cy="369332"/>
          </a:xfrm>
          <a:prstGeom prst="rect">
            <a:avLst/>
          </a:prstGeom>
          <a:noFill/>
        </p:spPr>
        <p:txBody>
          <a:bodyPr wrap="square" rtlCol="0">
            <a:spAutoFit/>
          </a:bodyPr>
          <a:lstStyle/>
          <a:p>
            <a:r>
              <a:rPr lang="en-US" altLang="zh-CN" dirty="0" smtClean="0"/>
              <a:t>cssselector.html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250825" y="981075"/>
            <a:ext cx="8642350" cy="1090603"/>
          </a:xfrm>
        </p:spPr>
        <p:txBody>
          <a:bodyPr/>
          <a:lstStyle/>
          <a:p>
            <a:pPr>
              <a:buNone/>
            </a:pPr>
            <a:r>
              <a:rPr lang="en-US" altLang="zh-CN" dirty="0" smtClean="0">
                <a:solidFill>
                  <a:srgbClr val="0000CC"/>
                </a:solidFill>
              </a:rPr>
              <a:t>4</a:t>
            </a:r>
            <a:r>
              <a:rPr lang="zh-CN" altLang="en-US" dirty="0" smtClean="0">
                <a:solidFill>
                  <a:srgbClr val="0000CC"/>
                </a:solidFill>
              </a:rPr>
              <a:t>、派生选择器</a:t>
            </a:r>
            <a:r>
              <a:rPr lang="en-US" altLang="zh-CN" dirty="0" smtClean="0">
                <a:solidFill>
                  <a:srgbClr val="0000CC"/>
                </a:solidFill>
              </a:rPr>
              <a:t>:</a:t>
            </a:r>
            <a:r>
              <a:rPr lang="zh-CN" altLang="en-US" dirty="0" smtClean="0"/>
              <a:t>通过依据元素在其位置的上下文关系来定义样式。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21</a:t>
            </a:fld>
            <a:endParaRPr lang="en-US"/>
          </a:p>
        </p:txBody>
      </p:sp>
      <p:sp>
        <p:nvSpPr>
          <p:cNvPr id="41985" name="Rectangle 1"/>
          <p:cNvSpPr>
            <a:spLocks noChangeArrowheads="1"/>
          </p:cNvSpPr>
          <p:nvPr/>
        </p:nvSpPr>
        <p:spPr bwMode="auto">
          <a:xfrm>
            <a:off x="904046" y="2285992"/>
            <a:ext cx="5668218" cy="156386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&lt;li&gt;&lt;s</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zh-CN" altLang="en-US"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第一篇</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  </a:t>
            </a:r>
            <a:r>
              <a:rPr lang="en-US" altLang="zh-CN" sz="2400" b="1" i="0" dirty="0" smtClean="0">
                <a:solidFill>
                  <a:schemeClr val="tx1">
                    <a:lumMod val="95000"/>
                    <a:lumOff val="5000"/>
                  </a:schemeClr>
                </a:solidFill>
                <a:latin typeface="Times New Roman" pitchFamily="18" charset="0"/>
                <a:ea typeface="Simsun"/>
                <a:cs typeface="Times New Roman" pitchFamily="18" charset="0"/>
              </a:rPr>
              <a:t>CSS</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a:t>
            </a:r>
            <a:endPar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a:t>
            </a:r>
            <a:r>
              <a:rPr kumimoji="0" lang="zh-CN" altLang="en-US"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第二篇</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  </a:t>
            </a:r>
            <a:r>
              <a:rPr kumimoji="0" lang="en-US" altLang="zh-CN" sz="2400" b="1" i="0" u="none" strike="noStrike" cap="none" normalizeH="0" baseline="0" dirty="0" err="1" smtClean="0">
                <a:ln>
                  <a:noFill/>
                </a:ln>
                <a:solidFill>
                  <a:srgbClr val="000000"/>
                </a:solidFill>
                <a:effectLst/>
                <a:latin typeface="Times New Roman" pitchFamily="18" charset="0"/>
                <a:ea typeface="Simsun"/>
                <a:cs typeface="Times New Roman" pitchFamily="18" charset="0"/>
              </a:rPr>
              <a:t>Javascript</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41986" name="Rectangle 2"/>
          <p:cNvSpPr>
            <a:spLocks noChangeArrowheads="1"/>
          </p:cNvSpPr>
          <p:nvPr/>
        </p:nvSpPr>
        <p:spPr bwMode="auto">
          <a:xfrm>
            <a:off x="929866" y="4000504"/>
            <a:ext cx="3514063"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li </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font-style: italic;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font-weight: </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bold</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lang="en-US" altLang="zh-CN" sz="2400" b="1" i="0" dirty="0" smtClean="0">
                <a:solidFill>
                  <a:srgbClr val="000000"/>
                </a:solidFill>
                <a:latin typeface="Times New Roman" pitchFamily="18" charset="0"/>
                <a:ea typeface="Simsun"/>
                <a:cs typeface="Times New Roman" pitchFamily="18" charset="0"/>
              </a:rPr>
              <a:t>font-size:20px;</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pic>
        <p:nvPicPr>
          <p:cNvPr id="7" name="Picture 2"/>
          <p:cNvPicPr>
            <a:picLocks noChangeAspect="1" noChangeArrowheads="1"/>
          </p:cNvPicPr>
          <p:nvPr/>
        </p:nvPicPr>
        <p:blipFill>
          <a:blip r:embed="rId2" cstate="print"/>
          <a:srcRect/>
          <a:stretch>
            <a:fillRect/>
          </a:stretch>
        </p:blipFill>
        <p:spPr bwMode="auto">
          <a:xfrm>
            <a:off x="7357512" y="5229200"/>
            <a:ext cx="1247775" cy="1247775"/>
          </a:xfrm>
          <a:prstGeom prst="rect">
            <a:avLst/>
          </a:prstGeom>
          <a:noFill/>
          <a:ln w="9525">
            <a:noFill/>
            <a:miter lim="800000"/>
            <a:headEnd/>
            <a:tailEnd/>
          </a:ln>
          <a:effectLst/>
        </p:spPr>
      </p:pic>
      <p:sp>
        <p:nvSpPr>
          <p:cNvPr id="8" name="TextBox 7"/>
          <p:cNvSpPr txBox="1"/>
          <p:nvPr/>
        </p:nvSpPr>
        <p:spPr>
          <a:xfrm>
            <a:off x="6012160" y="5085184"/>
            <a:ext cx="2520280" cy="369332"/>
          </a:xfrm>
          <a:prstGeom prst="rect">
            <a:avLst/>
          </a:prstGeom>
          <a:noFill/>
        </p:spPr>
        <p:txBody>
          <a:bodyPr wrap="square" rtlCol="0">
            <a:spAutoFit/>
          </a:bodyPr>
          <a:lstStyle/>
          <a:p>
            <a:r>
              <a:rPr lang="en-US" altLang="zh-CN" smtClean="0"/>
              <a:t>ahover.html</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1481141"/>
            <a:ext cx="8572560" cy="1733545"/>
          </a:xfrm>
          <a:solidFill>
            <a:schemeClr val="bg2">
              <a:lumMod val="20000"/>
              <a:lumOff val="80000"/>
            </a:schemeClr>
          </a:solidFill>
        </p:spPr>
        <p:txBody>
          <a:bodyPr/>
          <a:lstStyle/>
          <a:p>
            <a:pPr>
              <a:buNone/>
            </a:pPr>
            <a:r>
              <a:rPr lang="en-US" altLang="zh-CN" sz="2400" dirty="0" smtClean="0">
                <a:latin typeface="Times New Roman" pitchFamily="18" charset="0"/>
                <a:cs typeface="Times New Roman" pitchFamily="18" charset="0"/>
              </a:rPr>
              <a:t>&lt;div id="news"&gt;</a:t>
            </a:r>
          </a:p>
          <a:p>
            <a:pPr>
              <a:buNone/>
            </a:pPr>
            <a:r>
              <a:rPr lang="en-US" altLang="zh-CN" sz="2400" dirty="0" smtClean="0"/>
              <a:t>		&lt;</a:t>
            </a:r>
            <a:r>
              <a:rPr lang="en-US" altLang="zh-CN" sz="2400" dirty="0" smtClean="0">
                <a:latin typeface="Times New Roman" pitchFamily="18" charset="0"/>
                <a:cs typeface="Times New Roman" pitchFamily="18" charset="0"/>
              </a:rPr>
              <a:t>span&gt;2001</a:t>
            </a:r>
            <a:r>
              <a:rPr lang="zh-CN" altLang="en-US" sz="2400" dirty="0" smtClean="0"/>
              <a:t>级新生入学</a:t>
            </a:r>
            <a:r>
              <a:rPr lang="en-US" altLang="zh-CN" sz="2400" dirty="0" smtClean="0"/>
              <a:t>&lt;/</a:t>
            </a:r>
            <a:r>
              <a:rPr lang="en-US" altLang="zh-CN" sz="2400" dirty="0" smtClean="0">
                <a:latin typeface="Times New Roman" pitchFamily="18" charset="0"/>
                <a:cs typeface="Times New Roman" pitchFamily="18" charset="0"/>
              </a:rPr>
              <a:t>span</a:t>
            </a:r>
            <a:r>
              <a:rPr lang="en-US" altLang="zh-CN" sz="2400" dirty="0" smtClean="0"/>
              <a:t>&gt;</a:t>
            </a:r>
          </a:p>
          <a:p>
            <a:pPr>
              <a:buNone/>
            </a:pPr>
            <a:r>
              <a:rPr lang="en-US" altLang="zh-CN" sz="2400" dirty="0" smtClean="0"/>
              <a:t>		&lt;</a:t>
            </a:r>
            <a:r>
              <a:rPr lang="en-US" altLang="zh-CN" sz="2400" dirty="0" smtClean="0">
                <a:latin typeface="Times New Roman" pitchFamily="18" charset="0"/>
                <a:cs typeface="Times New Roman" pitchFamily="18" charset="0"/>
              </a:rPr>
              <a:t>p&gt;9</a:t>
            </a:r>
            <a:r>
              <a:rPr lang="zh-CN" altLang="en-US" sz="2400" dirty="0" smtClean="0"/>
              <a:t>月</a:t>
            </a:r>
            <a:r>
              <a:rPr lang="en-US" altLang="zh-CN" sz="2400" dirty="0" smtClean="0"/>
              <a:t>10</a:t>
            </a:r>
            <a:r>
              <a:rPr lang="zh-CN" altLang="en-US" sz="2400" dirty="0" smtClean="0"/>
              <a:t>日至</a:t>
            </a:r>
            <a:r>
              <a:rPr lang="en-US" altLang="zh-CN" sz="2400" dirty="0" smtClean="0"/>
              <a:t>12</a:t>
            </a:r>
            <a:r>
              <a:rPr lang="zh-CN" altLang="en-US" sz="2400" dirty="0" smtClean="0"/>
              <a:t>日，我校</a:t>
            </a:r>
            <a:r>
              <a:rPr lang="en-US" altLang="zh-CN" sz="2400" dirty="0" smtClean="0"/>
              <a:t>2010</a:t>
            </a:r>
            <a:r>
              <a:rPr lang="zh-CN" altLang="en-US" sz="2400" dirty="0" smtClean="0"/>
              <a:t>级新生顺利入学</a:t>
            </a:r>
            <a:r>
              <a:rPr lang="en-US" altLang="zh-CN" sz="2400" dirty="0" smtClean="0"/>
              <a:t>..&lt;/p&gt;</a:t>
            </a:r>
          </a:p>
          <a:p>
            <a:pPr>
              <a:buNone/>
            </a:pPr>
            <a:r>
              <a:rPr lang="en-US" altLang="zh-CN" sz="2400" dirty="0" smtClean="0">
                <a:latin typeface="Times New Roman" pitchFamily="18" charset="0"/>
                <a:cs typeface="Times New Roman" pitchFamily="18" charset="0"/>
              </a:rPr>
              <a:t>	&lt;/div&gt;</a:t>
            </a:r>
            <a:endParaRPr lang="zh-CN" altLang="en-US" sz="2400"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22</a:t>
            </a:fld>
            <a:endParaRPr lang="en-US"/>
          </a:p>
        </p:txBody>
      </p:sp>
      <p:sp>
        <p:nvSpPr>
          <p:cNvPr id="5" name="矩形 4"/>
          <p:cNvSpPr/>
          <p:nvPr/>
        </p:nvSpPr>
        <p:spPr>
          <a:xfrm>
            <a:off x="71406" y="928670"/>
            <a:ext cx="8586005" cy="523220"/>
          </a:xfrm>
          <a:prstGeom prst="rect">
            <a:avLst/>
          </a:prstGeom>
        </p:spPr>
        <p:txBody>
          <a:bodyPr wrap="none">
            <a:spAutoFit/>
          </a:bodyPr>
          <a:lstStyle/>
          <a:p>
            <a:r>
              <a:rPr lang="zh-CN" altLang="en-US" sz="2800" b="1" i="0" dirty="0" smtClean="0">
                <a:solidFill>
                  <a:srgbClr val="080808"/>
                </a:solidFill>
              </a:rPr>
              <a:t>经常将元素、</a:t>
            </a:r>
            <a:r>
              <a:rPr lang="en-US" altLang="zh-CN" sz="2800" b="1" i="0" dirty="0" smtClean="0">
                <a:solidFill>
                  <a:srgbClr val="080808"/>
                </a:solidFill>
              </a:rPr>
              <a:t>id</a:t>
            </a:r>
            <a:r>
              <a:rPr lang="zh-CN" altLang="en-US" sz="2800" b="1" i="0" dirty="0" smtClean="0">
                <a:solidFill>
                  <a:srgbClr val="080808"/>
                </a:solidFill>
              </a:rPr>
              <a:t>、</a:t>
            </a:r>
            <a:r>
              <a:rPr lang="en-US" altLang="zh-CN" sz="2800" b="1" i="0" dirty="0" smtClean="0">
                <a:solidFill>
                  <a:srgbClr val="080808"/>
                </a:solidFill>
              </a:rPr>
              <a:t>class</a:t>
            </a:r>
            <a:r>
              <a:rPr lang="zh-CN" altLang="en-US" sz="2800" b="1" i="0" dirty="0" smtClean="0">
                <a:solidFill>
                  <a:srgbClr val="080808"/>
                </a:solidFill>
              </a:rPr>
              <a:t>、后代选择器组合使用也可。</a:t>
            </a:r>
            <a:endParaRPr lang="zh-CN" altLang="en-US" sz="2800" b="1" i="0" dirty="0">
              <a:solidFill>
                <a:srgbClr val="080808"/>
              </a:solidFill>
            </a:endParaRPr>
          </a:p>
        </p:txBody>
      </p:sp>
      <p:sp>
        <p:nvSpPr>
          <p:cNvPr id="6" name="矩形 5"/>
          <p:cNvSpPr/>
          <p:nvPr/>
        </p:nvSpPr>
        <p:spPr>
          <a:xfrm>
            <a:off x="71406" y="3286124"/>
            <a:ext cx="8715404" cy="3046988"/>
          </a:xfrm>
          <a:prstGeom prst="rect">
            <a:avLst/>
          </a:prstGeom>
          <a:solidFill>
            <a:schemeClr val="bg2">
              <a:lumMod val="20000"/>
              <a:lumOff val="80000"/>
            </a:schemeClr>
          </a:solidFill>
        </p:spPr>
        <p:txBody>
          <a:bodyPr wrap="square">
            <a:spAutoFit/>
          </a:bodyPr>
          <a:lstStyle/>
          <a:p>
            <a:r>
              <a:rPr lang="en-US" altLang="zh-CN" sz="2400" b="1" i="0" dirty="0" smtClean="0">
                <a:solidFill>
                  <a:srgbClr val="0000CC"/>
                </a:solidFill>
                <a:latin typeface="Times New Roman" pitchFamily="18" charset="0"/>
                <a:cs typeface="Times New Roman" pitchFamily="18" charset="0"/>
              </a:rPr>
              <a:t> #news{ </a:t>
            </a:r>
            <a:r>
              <a:rPr lang="en-US" altLang="zh-CN" sz="2400" b="1" i="0" dirty="0" smtClean="0">
                <a:latin typeface="Times New Roman" pitchFamily="18" charset="0"/>
                <a:cs typeface="Times New Roman" pitchFamily="18" charset="0"/>
              </a:rPr>
              <a:t>width:200px; height:200px; border:1px solid blue</a:t>
            </a:r>
            <a:r>
              <a:rPr lang="en-US" altLang="zh-CN" sz="2400" dirty="0" smtClean="0">
                <a:latin typeface="Times New Roman" pitchFamily="18" charset="0"/>
                <a:cs typeface="Times New Roman" pitchFamily="18" charset="0"/>
              </a:rPr>
              <a:t>;}</a:t>
            </a:r>
          </a:p>
          <a:p>
            <a:r>
              <a:rPr lang="en-US" altLang="zh-CN" sz="2400" b="1" i="0" dirty="0" smtClean="0">
                <a:solidFill>
                  <a:srgbClr val="0000CC"/>
                </a:solidFill>
                <a:latin typeface="Times New Roman" pitchFamily="18" charset="0"/>
                <a:cs typeface="Times New Roman" pitchFamily="18" charset="0"/>
              </a:rPr>
              <a:t>#news span {</a:t>
            </a:r>
          </a:p>
          <a:p>
            <a:r>
              <a:rPr lang="en-US" altLang="zh-CN" sz="2400" b="1" i="0" dirty="0" smtClean="0">
                <a:latin typeface="Times New Roman" pitchFamily="18" charset="0"/>
                <a:cs typeface="Times New Roman" pitchFamily="18" charset="0"/>
              </a:rPr>
              <a:t>          background-color:#FFFF00;</a:t>
            </a:r>
          </a:p>
          <a:p>
            <a:r>
              <a:rPr lang="en-US" altLang="zh-CN" sz="2400" b="1" i="0" dirty="0" smtClean="0">
                <a:latin typeface="Times New Roman" pitchFamily="18" charset="0"/>
                <a:cs typeface="Times New Roman" pitchFamily="18" charset="0"/>
              </a:rPr>
              <a:t>	font-</a:t>
            </a:r>
            <a:r>
              <a:rPr lang="en-US" altLang="zh-CN" sz="2400" b="1" i="0" dirty="0" err="1" smtClean="0">
                <a:latin typeface="Times New Roman" pitchFamily="18" charset="0"/>
                <a:cs typeface="Times New Roman" pitchFamily="18" charset="0"/>
              </a:rPr>
              <a:t>weight:bold</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font-size:20px;</a:t>
            </a:r>
          </a:p>
          <a:p>
            <a:r>
              <a:rPr lang="en-US" altLang="zh-CN" sz="2400" b="1" i="0" dirty="0" smtClean="0">
                <a:latin typeface="Times New Roman" pitchFamily="18" charset="0"/>
                <a:cs typeface="Times New Roman" pitchFamily="18" charset="0"/>
              </a:rPr>
              <a:t>	font-family:</a:t>
            </a:r>
            <a:r>
              <a:rPr lang="zh-CN" altLang="en-US" sz="2400" b="1" i="0" dirty="0" smtClean="0">
                <a:latin typeface="Times New Roman" pitchFamily="18" charset="0"/>
                <a:cs typeface="Times New Roman" pitchFamily="18" charset="0"/>
              </a:rPr>
              <a:t>黑体</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text-indent:15px;</a:t>
            </a:r>
          </a:p>
          <a:p>
            <a:r>
              <a:rPr lang="en-US" altLang="zh-CN"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23</a:t>
            </a:fld>
            <a:endParaRPr lang="en-US" dirty="0"/>
          </a:p>
        </p:txBody>
      </p:sp>
      <p:sp>
        <p:nvSpPr>
          <p:cNvPr id="5" name="TextBox 4"/>
          <p:cNvSpPr txBox="1"/>
          <p:nvPr/>
        </p:nvSpPr>
        <p:spPr>
          <a:xfrm>
            <a:off x="-32" y="857232"/>
            <a:ext cx="2214578" cy="523220"/>
          </a:xfrm>
          <a:prstGeom prst="rect">
            <a:avLst/>
          </a:prstGeom>
          <a:noFill/>
        </p:spPr>
        <p:txBody>
          <a:bodyPr wrap="square" rtlCol="0">
            <a:spAutoFit/>
          </a:bodyPr>
          <a:lstStyle/>
          <a:p>
            <a:r>
              <a:rPr lang="en-US" altLang="zh-CN" sz="2800" b="1" i="0" dirty="0" smtClean="0">
                <a:solidFill>
                  <a:srgbClr val="0000CC"/>
                </a:solidFill>
              </a:rPr>
              <a:t>5</a:t>
            </a:r>
            <a:r>
              <a:rPr lang="zh-CN" altLang="en-US" sz="2800" b="1" i="0" dirty="0" smtClean="0">
                <a:solidFill>
                  <a:srgbClr val="0000CC"/>
                </a:solidFill>
              </a:rPr>
              <a:t>、其他</a:t>
            </a:r>
            <a:endParaRPr lang="zh-CN" altLang="en-US" sz="2800" b="1" i="0" dirty="0">
              <a:solidFill>
                <a:srgbClr val="0000CC"/>
              </a:solidFill>
            </a:endParaRPr>
          </a:p>
        </p:txBody>
      </p:sp>
      <p:sp>
        <p:nvSpPr>
          <p:cNvPr id="6" name="TextBox 5"/>
          <p:cNvSpPr txBox="1"/>
          <p:nvPr/>
        </p:nvSpPr>
        <p:spPr>
          <a:xfrm>
            <a:off x="-32" y="1285860"/>
            <a:ext cx="8858312" cy="1162626"/>
          </a:xfrm>
          <a:prstGeom prst="rect">
            <a:avLst/>
          </a:prstGeom>
          <a:noFill/>
        </p:spPr>
        <p:txBody>
          <a:bodyPr wrap="square" rtlCol="0">
            <a:spAutoFit/>
          </a:bodyPr>
          <a:lstStyle/>
          <a:p>
            <a:pPr>
              <a:lnSpc>
                <a:spcPts val="4400"/>
              </a:lnSpc>
            </a:pPr>
            <a:r>
              <a:rPr lang="en-US" altLang="zh-CN" sz="2800" b="1" i="0" dirty="0" smtClean="0">
                <a:solidFill>
                  <a:srgbClr val="0000CC"/>
                </a:solidFill>
              </a:rPr>
              <a:t>(1)</a:t>
            </a:r>
            <a:r>
              <a:rPr lang="zh-CN" altLang="en-US" sz="2800" b="1" i="0" dirty="0" smtClean="0">
                <a:solidFill>
                  <a:srgbClr val="0000CC"/>
                </a:solidFill>
              </a:rPr>
              <a:t>通用选择器</a:t>
            </a:r>
            <a:r>
              <a:rPr lang="en-US" altLang="zh-CN" sz="2800" b="1" i="0" dirty="0" smtClean="0">
                <a:solidFill>
                  <a:srgbClr val="0000CC"/>
                </a:solidFill>
              </a:rPr>
              <a:t>:</a:t>
            </a:r>
            <a:r>
              <a:rPr lang="zh-CN" altLang="en-US" sz="2800" b="1" i="0" dirty="0" smtClean="0"/>
              <a:t>可以匹配所有元素</a:t>
            </a:r>
            <a:r>
              <a:rPr lang="en-US" altLang="zh-CN" sz="2800" b="1" i="0" dirty="0" smtClean="0"/>
              <a:t>,</a:t>
            </a:r>
            <a:r>
              <a:rPr lang="zh-CN" altLang="en-US" sz="2800" b="1" i="0" dirty="0" smtClean="0"/>
              <a:t>用</a:t>
            </a:r>
            <a:r>
              <a:rPr lang="en-US" altLang="zh-CN" sz="2800" b="1" i="0" dirty="0" smtClean="0"/>
              <a:t>*</a:t>
            </a:r>
            <a:r>
              <a:rPr lang="zh-CN" altLang="en-US" sz="2800" b="1" i="0" dirty="0" smtClean="0"/>
              <a:t>号表示</a:t>
            </a:r>
            <a:r>
              <a:rPr lang="en-US" altLang="zh-CN" sz="2800" b="1" i="0" dirty="0" smtClean="0"/>
              <a:t>,</a:t>
            </a:r>
            <a:r>
              <a:rPr lang="zh-CN" altLang="en-US" sz="2800" b="1" i="0" dirty="0" smtClean="0"/>
              <a:t>用来对页面上所有元素应用样式；</a:t>
            </a:r>
            <a:endParaRPr lang="en-US" altLang="zh-CN" sz="2800" b="1" i="0" dirty="0" smtClean="0"/>
          </a:p>
        </p:txBody>
      </p:sp>
      <p:sp>
        <p:nvSpPr>
          <p:cNvPr id="4097" name="Rectangle 1"/>
          <p:cNvSpPr>
            <a:spLocks noChangeArrowheads="1"/>
          </p:cNvSpPr>
          <p:nvPr/>
        </p:nvSpPr>
        <p:spPr bwMode="auto">
          <a:xfrm>
            <a:off x="1527498" y="3857628"/>
            <a:ext cx="6830716" cy="2086277"/>
          </a:xfrm>
          <a:prstGeom prst="rect">
            <a:avLst/>
          </a:prstGeom>
          <a:solidFill>
            <a:schemeClr val="bg2">
              <a:lumMod val="20000"/>
              <a:lumOff val="80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a:link {color: #FF0000}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未访问的链接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a:visited {color: #00FF00}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已访问的链接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a:hover {color: #FF00FF}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鼠标移动到链接上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a:active {color: #0000FF}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选定的链接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zh-CN" altLang="zh-CN" sz="2400" b="1"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71406" y="3143248"/>
            <a:ext cx="8858312" cy="1220847"/>
          </a:xfrm>
          <a:prstGeom prst="rect">
            <a:avLst/>
          </a:prstGeom>
        </p:spPr>
        <p:txBody>
          <a:bodyPr wrap="square">
            <a:spAutoFit/>
          </a:bodyPr>
          <a:lstStyle/>
          <a:p>
            <a:pPr>
              <a:lnSpc>
                <a:spcPts val="4400"/>
              </a:lnSpc>
            </a:pPr>
            <a:r>
              <a:rPr lang="en-US" altLang="zh-CN" sz="2800" b="1" i="0" dirty="0" smtClean="0">
                <a:solidFill>
                  <a:srgbClr val="0000CC"/>
                </a:solidFill>
              </a:rPr>
              <a:t>(2)</a:t>
            </a:r>
            <a:r>
              <a:rPr lang="zh-CN" altLang="en-US" sz="2800" b="1" i="0" dirty="0" smtClean="0">
                <a:solidFill>
                  <a:srgbClr val="0000CC"/>
                </a:solidFill>
              </a:rPr>
              <a:t>伪类</a:t>
            </a:r>
            <a:r>
              <a:rPr lang="en-US" altLang="zh-CN" sz="2800" b="1" i="0" dirty="0" smtClean="0">
                <a:solidFill>
                  <a:srgbClr val="0000CC"/>
                </a:solidFill>
              </a:rPr>
              <a:t>:</a:t>
            </a:r>
            <a:r>
              <a:rPr lang="zh-CN" altLang="en-US" sz="2800" b="1" i="0" dirty="0" smtClean="0"/>
              <a:t>用于向某些选择器添加特殊的效果</a:t>
            </a:r>
            <a:r>
              <a:rPr lang="en-US" altLang="zh-CN" sz="2800" b="1" i="0" dirty="0" smtClean="0"/>
              <a:t>,</a:t>
            </a:r>
            <a:r>
              <a:rPr lang="zh-CN" altLang="en-US" sz="2800" b="1" i="0" dirty="0" smtClean="0"/>
              <a:t>比如链接的状态。</a:t>
            </a:r>
            <a:endParaRPr lang="zh-CN" altLang="en-US" sz="2800" b="1" i="0" dirty="0"/>
          </a:p>
        </p:txBody>
      </p:sp>
      <p:sp>
        <p:nvSpPr>
          <p:cNvPr id="9" name="矩形 8"/>
          <p:cNvSpPr/>
          <p:nvPr/>
        </p:nvSpPr>
        <p:spPr>
          <a:xfrm>
            <a:off x="2005618" y="2428868"/>
            <a:ext cx="4406976" cy="656590"/>
          </a:xfrm>
          <a:prstGeom prst="rect">
            <a:avLst/>
          </a:prstGeom>
          <a:solidFill>
            <a:schemeClr val="bg2">
              <a:lumMod val="20000"/>
              <a:lumOff val="80000"/>
            </a:schemeClr>
          </a:solidFill>
        </p:spPr>
        <p:txBody>
          <a:bodyPr wrap="none">
            <a:spAutoFit/>
          </a:bodyPr>
          <a:lstStyle/>
          <a:p>
            <a:pPr>
              <a:lnSpc>
                <a:spcPts val="4400"/>
              </a:lnSpc>
            </a:pPr>
            <a:r>
              <a:rPr lang="en-US" altLang="zh-CN" sz="2400" b="1" i="0" dirty="0" smtClean="0"/>
              <a:t>*{  padding:0px;margin:0px;}</a:t>
            </a:r>
          </a:p>
        </p:txBody>
      </p:sp>
      <p:sp>
        <p:nvSpPr>
          <p:cNvPr id="10" name="TextBox 9"/>
          <p:cNvSpPr txBox="1"/>
          <p:nvPr/>
        </p:nvSpPr>
        <p:spPr>
          <a:xfrm>
            <a:off x="1428728" y="6143644"/>
            <a:ext cx="7534435" cy="523220"/>
          </a:xfrm>
          <a:prstGeom prst="rect">
            <a:avLst/>
          </a:prstGeom>
          <a:noFill/>
        </p:spPr>
        <p:txBody>
          <a:bodyPr wrap="none" rtlCol="0">
            <a:spAutoFit/>
          </a:bodyPr>
          <a:lstStyle/>
          <a:p>
            <a:r>
              <a:rPr lang="zh-CN" altLang="en-US" sz="2800" b="1" i="0" dirty="0" smtClean="0">
                <a:solidFill>
                  <a:srgbClr val="FF0000"/>
                </a:solidFill>
              </a:rPr>
              <a:t>注意：书写顺序</a:t>
            </a:r>
            <a:r>
              <a:rPr lang="en-US" altLang="zh-CN" sz="2800" b="1" i="0" dirty="0" smtClean="0">
                <a:solidFill>
                  <a:srgbClr val="FF0000"/>
                </a:solidFill>
              </a:rPr>
              <a:t>link</a:t>
            </a:r>
            <a:r>
              <a:rPr lang="zh-CN" altLang="en-US" sz="2800" b="1" i="0" dirty="0" smtClean="0">
                <a:solidFill>
                  <a:srgbClr val="FF0000"/>
                </a:solidFill>
              </a:rPr>
              <a:t>、</a:t>
            </a:r>
            <a:r>
              <a:rPr lang="en-US" altLang="zh-CN" sz="2800" b="1" i="0" dirty="0" smtClean="0">
                <a:solidFill>
                  <a:srgbClr val="FF0000"/>
                </a:solidFill>
              </a:rPr>
              <a:t>visited</a:t>
            </a:r>
            <a:r>
              <a:rPr lang="zh-CN" altLang="en-US" sz="2800" b="1" i="0" dirty="0" smtClean="0">
                <a:solidFill>
                  <a:srgbClr val="FF0000"/>
                </a:solidFill>
              </a:rPr>
              <a:t>、</a:t>
            </a:r>
            <a:r>
              <a:rPr lang="en-US" altLang="zh-CN" sz="2800" b="1" i="0" dirty="0" smtClean="0">
                <a:solidFill>
                  <a:srgbClr val="FF0000"/>
                </a:solidFill>
              </a:rPr>
              <a:t>hover</a:t>
            </a:r>
            <a:r>
              <a:rPr lang="zh-CN" altLang="en-US" sz="2800" b="1" i="0" dirty="0" smtClean="0">
                <a:solidFill>
                  <a:srgbClr val="FF0000"/>
                </a:solidFill>
              </a:rPr>
              <a:t>、</a:t>
            </a:r>
            <a:r>
              <a:rPr lang="en-US" altLang="zh-CN" sz="2800" b="1" i="0" dirty="0" smtClean="0">
                <a:solidFill>
                  <a:srgbClr val="FF0000"/>
                </a:solidFill>
              </a:rPr>
              <a:t>active</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四、主要属性</a:t>
            </a:r>
            <a:endParaRPr lang="zh-CN" altLang="en-US" dirty="0"/>
          </a:p>
        </p:txBody>
      </p:sp>
      <p:sp>
        <p:nvSpPr>
          <p:cNvPr id="3" name="内容占位符 2"/>
          <p:cNvSpPr>
            <a:spLocks noGrp="1"/>
          </p:cNvSpPr>
          <p:nvPr>
            <p:ph idx="1"/>
          </p:nvPr>
        </p:nvSpPr>
        <p:spPr>
          <a:xfrm>
            <a:off x="71406" y="981075"/>
            <a:ext cx="8786874" cy="1019165"/>
          </a:xfrm>
        </p:spPr>
        <p:txBody>
          <a:bodyPr/>
          <a:lstStyle/>
          <a:p>
            <a:pPr>
              <a:buNone/>
            </a:pPr>
            <a:r>
              <a:rPr lang="zh-CN" altLang="en-US" dirty="0" smtClean="0"/>
              <a:t>     主要的</a:t>
            </a:r>
            <a:r>
              <a:rPr lang="en-US" altLang="zh-CN" dirty="0" smtClean="0"/>
              <a:t>CSS</a:t>
            </a:r>
            <a:r>
              <a:rPr lang="zh-CN" altLang="en-US" dirty="0" smtClean="0"/>
              <a:t>属性包括了字体类、文本类、背景类、定位类、布局类等等。具体参见</a:t>
            </a:r>
            <a:r>
              <a:rPr lang="en-US" altLang="zh-CN" dirty="0" smtClean="0"/>
              <a:t>《CSS2</a:t>
            </a:r>
            <a:r>
              <a:rPr lang="zh-CN" altLang="en-US" dirty="0" smtClean="0"/>
              <a:t>中文手册</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24</a:t>
            </a:fld>
            <a:endParaRPr lang="en-US"/>
          </a:p>
        </p:txBody>
      </p:sp>
      <p:pic>
        <p:nvPicPr>
          <p:cNvPr id="43011" name="Picture 3"/>
          <p:cNvPicPr>
            <a:picLocks noChangeAspect="1" noChangeArrowheads="1"/>
          </p:cNvPicPr>
          <p:nvPr/>
        </p:nvPicPr>
        <p:blipFill>
          <a:blip r:embed="rId2" cstate="print"/>
          <a:srcRect/>
          <a:stretch>
            <a:fillRect/>
          </a:stretch>
        </p:blipFill>
        <p:spPr bwMode="auto">
          <a:xfrm>
            <a:off x="2643174" y="1928826"/>
            <a:ext cx="3286148" cy="4714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4" y="161925"/>
            <a:ext cx="9001156" cy="495300"/>
          </a:xfrm>
        </p:spPr>
        <p:txBody>
          <a:bodyPr/>
          <a:lstStyle/>
          <a:p>
            <a:r>
              <a:rPr lang="zh-CN" altLang="en-US" sz="3600" dirty="0" smtClean="0"/>
              <a:t>五、</a:t>
            </a:r>
            <a:r>
              <a:rPr lang="en-US" altLang="zh-CN" sz="3600" dirty="0" smtClean="0"/>
              <a:t>CSS</a:t>
            </a:r>
            <a:r>
              <a:rPr lang="zh-CN" altLang="en-US" sz="3600" dirty="0" smtClean="0"/>
              <a:t>核心机制</a:t>
            </a:r>
            <a:r>
              <a:rPr lang="en-US" altLang="zh-CN" sz="3600" dirty="0" smtClean="0"/>
              <a:t>-</a:t>
            </a:r>
            <a:r>
              <a:rPr lang="zh-CN" altLang="en-US" sz="3600" dirty="0" smtClean="0"/>
              <a:t>盒子模型</a:t>
            </a:r>
            <a:r>
              <a:rPr lang="en-US" altLang="zh-CN" sz="3600" dirty="0" smtClean="0"/>
              <a:t>(Box Model)</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25</a:t>
            </a:fld>
            <a:endParaRPr lang="en-US"/>
          </a:p>
        </p:txBody>
      </p:sp>
      <p:sp>
        <p:nvSpPr>
          <p:cNvPr id="5" name="TextBox 4"/>
          <p:cNvSpPr txBox="1"/>
          <p:nvPr/>
        </p:nvSpPr>
        <p:spPr>
          <a:xfrm>
            <a:off x="1428728" y="1500174"/>
            <a:ext cx="5072098" cy="3554819"/>
          </a:xfrm>
          <a:prstGeom prst="rect">
            <a:avLst/>
          </a:prstGeom>
          <a:noFill/>
        </p:spPr>
        <p:txBody>
          <a:bodyPr wrap="square" rtlCol="0">
            <a:spAutoFit/>
          </a:bodyPr>
          <a:lstStyle/>
          <a:p>
            <a:pPr>
              <a:lnSpc>
                <a:spcPts val="4500"/>
              </a:lnSpc>
            </a:pPr>
            <a:r>
              <a:rPr lang="en-US" altLang="zh-CN" sz="2800" b="1" i="0" dirty="0" smtClean="0">
                <a:latin typeface="华文细黑" pitchFamily="2" charset="-122"/>
              </a:rPr>
              <a:t>1</a:t>
            </a:r>
            <a:r>
              <a:rPr lang="zh-CN" altLang="en-US" sz="2800" b="1" i="0" dirty="0" smtClean="0">
                <a:latin typeface="华文细黑" pitchFamily="2" charset="-122"/>
              </a:rPr>
              <a:t>、盒子模型概述</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2</a:t>
            </a:r>
            <a:r>
              <a:rPr lang="zh-CN" altLang="en-US" sz="2800" b="1" i="0" dirty="0" smtClean="0">
                <a:latin typeface="华文细黑" pitchFamily="2" charset="-122"/>
              </a:rPr>
              <a:t>、盒子的四个要素</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3</a:t>
            </a:r>
            <a:r>
              <a:rPr lang="zh-CN" altLang="en-US" sz="2800" b="1" i="0" dirty="0" smtClean="0">
                <a:latin typeface="华文细黑" pitchFamily="2" charset="-122"/>
              </a:rPr>
              <a:t>、盒子大小计算</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4</a:t>
            </a:r>
            <a:r>
              <a:rPr lang="zh-CN" altLang="en-US" sz="2800" b="1" i="0" dirty="0" smtClean="0">
                <a:latin typeface="华文细黑" pitchFamily="2" charset="-122"/>
              </a:rPr>
              <a:t>、盒子外边距合并</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5</a:t>
            </a:r>
            <a:r>
              <a:rPr lang="zh-CN" altLang="en-US" sz="2800" b="1" i="0" dirty="0" smtClean="0">
                <a:latin typeface="华文细黑" pitchFamily="2" charset="-122"/>
              </a:rPr>
              <a:t>、总结</a:t>
            </a:r>
            <a:endParaRPr lang="en-US" altLang="zh-CN" sz="2800" b="1" i="0" dirty="0" smtClean="0">
              <a:latin typeface="华文细黑" pitchFamily="2" charset="-122"/>
            </a:endParaRPr>
          </a:p>
          <a:p>
            <a:pPr>
              <a:lnSpc>
                <a:spcPts val="4500"/>
              </a:lnSpc>
            </a:pPr>
            <a:endParaRPr lang="en-US" altLang="zh-CN" sz="2800" b="1" i="0" dirty="0" smtClean="0">
              <a:latin typeface="华文细黑"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929718" cy="495300"/>
          </a:xfrm>
        </p:spPr>
        <p:txBody>
          <a:bodyPr/>
          <a:lstStyle/>
          <a:p>
            <a:pPr>
              <a:lnSpc>
                <a:spcPct val="120000"/>
              </a:lnSpc>
            </a:pPr>
            <a:r>
              <a:rPr lang="zh-CN" altLang="en-US" sz="3600" dirty="0" smtClean="0"/>
              <a:t>（一）盒子模型概述</a:t>
            </a:r>
            <a:endParaRPr lang="zh-CN" altLang="en-US" sz="3600" dirty="0"/>
          </a:p>
        </p:txBody>
      </p:sp>
      <p:sp>
        <p:nvSpPr>
          <p:cNvPr id="3" name="内容占位符 2"/>
          <p:cNvSpPr>
            <a:spLocks noGrp="1"/>
          </p:cNvSpPr>
          <p:nvPr>
            <p:ph idx="1"/>
          </p:nvPr>
        </p:nvSpPr>
        <p:spPr>
          <a:xfrm>
            <a:off x="71406" y="857232"/>
            <a:ext cx="9072594" cy="2071702"/>
          </a:xfrm>
        </p:spPr>
        <p:txBody>
          <a:bodyPr/>
          <a:lstStyle/>
          <a:p>
            <a:pPr>
              <a:spcBef>
                <a:spcPts val="2400"/>
              </a:spcBef>
            </a:pPr>
            <a:r>
              <a:rPr lang="zh-CN" altLang="en-US" dirty="0" smtClean="0">
                <a:latin typeface="华文细黑" pitchFamily="2" charset="-122"/>
                <a:ea typeface="华文细黑" pitchFamily="2" charset="-122"/>
              </a:rPr>
              <a:t>盒子模型是</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的基石</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指定标签如何显示；</a:t>
            </a:r>
            <a:endParaRPr lang="en-US" altLang="zh-CN" dirty="0" smtClean="0">
              <a:latin typeface="华文细黑" pitchFamily="2" charset="-122"/>
              <a:ea typeface="华文细黑" pitchFamily="2" charset="-122"/>
            </a:endParaRPr>
          </a:p>
          <a:p>
            <a:pPr latinLnBrk="1">
              <a:spcBef>
                <a:spcPts val="600"/>
              </a:spcBef>
            </a:pPr>
            <a:r>
              <a:rPr lang="zh-CN" altLang="en-US" dirty="0" smtClean="0">
                <a:latin typeface="华文细黑" pitchFamily="2" charset="-122"/>
                <a:ea typeface="华文细黑" pitchFamily="2" charset="-122"/>
              </a:rPr>
              <a:t>页面上的每个元素都被当成一个矩形盒子</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占据一定的页面空间</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这个盒子由内容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content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、内边距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填充</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padding</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、边框</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border</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和外边距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空白边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margin</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组成；</a:t>
            </a:r>
            <a:endParaRPr lang="en-US" altLang="zh-CN" dirty="0" smtClean="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26</a:t>
            </a:fld>
            <a:endParaRPr lang="en-US"/>
          </a:p>
        </p:txBody>
      </p:sp>
      <p:pic>
        <p:nvPicPr>
          <p:cNvPr id="49153" name="Picture 1"/>
          <p:cNvPicPr>
            <a:picLocks noChangeAspect="1" noChangeArrowheads="1"/>
          </p:cNvPicPr>
          <p:nvPr/>
        </p:nvPicPr>
        <p:blipFill>
          <a:blip r:embed="rId3" cstate="print"/>
          <a:srcRect/>
          <a:stretch>
            <a:fillRect/>
          </a:stretch>
        </p:blipFill>
        <p:spPr bwMode="auto">
          <a:xfrm>
            <a:off x="1643042" y="2940356"/>
            <a:ext cx="5214974" cy="3774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盒子模型概述（续）</a:t>
            </a:r>
            <a:endParaRPr lang="zh-CN" altLang="en-US" dirty="0"/>
          </a:p>
        </p:txBody>
      </p:sp>
      <p:sp>
        <p:nvSpPr>
          <p:cNvPr id="3" name="内容占位符 2"/>
          <p:cNvSpPr>
            <a:spLocks noGrp="1"/>
          </p:cNvSpPr>
          <p:nvPr>
            <p:ph idx="1"/>
          </p:nvPr>
        </p:nvSpPr>
        <p:spPr>
          <a:xfrm>
            <a:off x="144492" y="928670"/>
            <a:ext cx="8785226" cy="2590801"/>
          </a:xfrm>
        </p:spPr>
        <p:txBody>
          <a:bodyPr/>
          <a:lstStyle/>
          <a:p>
            <a:pPr>
              <a:spcBef>
                <a:spcPts val="2400"/>
              </a:spcBef>
            </a:pPr>
            <a:r>
              <a:rPr lang="zh-CN" altLang="en-US" dirty="0" smtClean="0">
                <a:latin typeface="华文细黑" pitchFamily="2" charset="-122"/>
                <a:ea typeface="华文细黑" pitchFamily="2" charset="-122"/>
              </a:rPr>
              <a:t>任何</a:t>
            </a:r>
            <a:r>
              <a:rPr lang="en-US" altLang="zh-CN" dirty="0" smtClean="0">
                <a:latin typeface="Times New Roman" pitchFamily="18" charset="0"/>
                <a:ea typeface="华文细黑" pitchFamily="2" charset="-122"/>
                <a:cs typeface="Times New Roman" pitchFamily="18" charset="0"/>
              </a:rPr>
              <a:t>web</a:t>
            </a:r>
            <a:r>
              <a:rPr lang="zh-CN" altLang="en-US" dirty="0" smtClean="0">
                <a:latin typeface="华文细黑" pitchFamily="2" charset="-122"/>
                <a:ea typeface="华文细黑" pitchFamily="2" charset="-122"/>
              </a:rPr>
              <a:t>页面都是由很多这样的盒子，通过不同排列组合而成，盒子之间相互影响，要掌握盒子模型需要从以下</a:t>
            </a:r>
            <a:r>
              <a:rPr lang="en-US" altLang="zh-CN" dirty="0" smtClean="0">
                <a:latin typeface="华文细黑" pitchFamily="2" charset="-122"/>
                <a:ea typeface="华文细黑" pitchFamily="2" charset="-122"/>
              </a:rPr>
              <a:t>2</a:t>
            </a:r>
            <a:r>
              <a:rPr lang="zh-CN" altLang="en-US" dirty="0" smtClean="0">
                <a:latin typeface="华文细黑" pitchFamily="2" charset="-122"/>
                <a:ea typeface="华文细黑" pitchFamily="2" charset="-122"/>
              </a:rPr>
              <a:t>个方面去理解：</a:t>
            </a:r>
            <a:endParaRPr lang="en-US" altLang="zh-CN" dirty="0" smtClean="0">
              <a:latin typeface="华文细黑" pitchFamily="2" charset="-122"/>
              <a:ea typeface="华文细黑" pitchFamily="2" charset="-122"/>
            </a:endParaRPr>
          </a:p>
          <a:p>
            <a:pPr lvl="1">
              <a:spcBef>
                <a:spcPts val="600"/>
              </a:spcBef>
            </a:pPr>
            <a:r>
              <a:rPr lang="zh-CN" altLang="en-US" sz="2800" dirty="0" smtClean="0">
                <a:latin typeface="华文细黑" pitchFamily="2" charset="-122"/>
              </a:rPr>
              <a:t>单个盒子的内部结构；</a:t>
            </a:r>
            <a:endParaRPr lang="en-US" altLang="zh-CN" sz="2800" dirty="0" smtClean="0">
              <a:latin typeface="华文细黑" pitchFamily="2" charset="-122"/>
            </a:endParaRPr>
          </a:p>
          <a:p>
            <a:pPr lvl="1">
              <a:spcBef>
                <a:spcPts val="600"/>
              </a:spcBef>
            </a:pPr>
            <a:r>
              <a:rPr lang="zh-CN" altLang="en-US" sz="2800" dirty="0" smtClean="0">
                <a:latin typeface="华文细黑" pitchFamily="2" charset="-122"/>
              </a:rPr>
              <a:t>多个盒子之间的相互关系；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1142984"/>
            <a:ext cx="6191549" cy="54292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（二）盒子模型的四个要素</a:t>
            </a:r>
            <a:endParaRPr lang="zh-CN" altLang="en-US" dirty="0"/>
          </a:p>
        </p:txBody>
      </p:sp>
      <p:sp>
        <p:nvSpPr>
          <p:cNvPr id="3" name="内容占位符 2"/>
          <p:cNvSpPr>
            <a:spLocks noGrp="1"/>
          </p:cNvSpPr>
          <p:nvPr>
            <p:ph idx="1"/>
          </p:nvPr>
        </p:nvSpPr>
        <p:spPr>
          <a:xfrm>
            <a:off x="142844" y="928670"/>
            <a:ext cx="8642350" cy="2447925"/>
          </a:xfrm>
        </p:spPr>
        <p:txBody>
          <a:bodyPr/>
          <a:lstStyle/>
          <a:p>
            <a:pPr>
              <a:lnSpc>
                <a:spcPts val="4400"/>
              </a:lnSpc>
            </a:pPr>
            <a:r>
              <a:rPr lang="zh-CN" altLang="en-US" dirty="0" smtClean="0"/>
              <a:t>内容</a:t>
            </a:r>
            <a:r>
              <a:rPr lang="en-US" altLang="zh-CN" dirty="0" smtClean="0"/>
              <a:t>(</a:t>
            </a:r>
            <a:r>
              <a:rPr lang="en-US" altLang="zh-CN" sz="2400" dirty="0" smtClean="0">
                <a:latin typeface="Times New Roman" pitchFamily="18" charset="0"/>
                <a:cs typeface="Times New Roman" pitchFamily="18" charset="0"/>
              </a:rPr>
              <a:t>Content</a:t>
            </a:r>
            <a:r>
              <a:rPr lang="en-US" altLang="zh-CN" dirty="0" smtClean="0"/>
              <a:t>)</a:t>
            </a:r>
            <a:r>
              <a:rPr lang="zh-CN" altLang="en-US" dirty="0" smtClean="0"/>
              <a:t>：盒子里面所装的内容</a:t>
            </a:r>
            <a:r>
              <a:rPr lang="en-US" altLang="zh-CN" dirty="0" smtClean="0"/>
              <a:t>;</a:t>
            </a:r>
          </a:p>
          <a:p>
            <a:pPr>
              <a:lnSpc>
                <a:spcPts val="4400"/>
              </a:lnSpc>
            </a:pPr>
            <a:r>
              <a:rPr lang="zh-CN" altLang="en-US" dirty="0" smtClean="0"/>
              <a:t>内边距</a:t>
            </a:r>
            <a:r>
              <a:rPr lang="en-US" altLang="zh-CN" dirty="0" smtClean="0"/>
              <a:t>(</a:t>
            </a:r>
            <a:r>
              <a:rPr lang="zh-CN" altLang="en-US" dirty="0" smtClean="0"/>
              <a:t>填充</a:t>
            </a:r>
            <a:r>
              <a:rPr lang="en-US" altLang="zh-CN" dirty="0" smtClean="0"/>
              <a:t>,</a:t>
            </a:r>
            <a:r>
              <a:rPr lang="en-US" altLang="zh-CN" sz="2400" dirty="0" smtClean="0">
                <a:latin typeface="Times New Roman" pitchFamily="18" charset="0"/>
                <a:cs typeface="Times New Roman" pitchFamily="18" charset="0"/>
              </a:rPr>
              <a:t>padding</a:t>
            </a:r>
            <a:r>
              <a:rPr lang="en-US" altLang="zh-CN" dirty="0" smtClean="0"/>
              <a:t>):</a:t>
            </a:r>
            <a:r>
              <a:rPr lang="zh-CN" altLang="en-US" dirty="0" smtClean="0"/>
              <a:t>内容到边界之间的距离；</a:t>
            </a:r>
            <a:endParaRPr lang="en-US" altLang="zh-CN" dirty="0" smtClean="0"/>
          </a:p>
          <a:p>
            <a:pPr>
              <a:lnSpc>
                <a:spcPts val="4400"/>
              </a:lnSpc>
            </a:pPr>
            <a:r>
              <a:rPr lang="zh-CN" altLang="en-US" dirty="0" smtClean="0"/>
              <a:t>边框</a:t>
            </a:r>
            <a:r>
              <a:rPr lang="en-US" altLang="zh-CN" dirty="0" smtClean="0"/>
              <a:t>(</a:t>
            </a:r>
            <a:r>
              <a:rPr lang="en-US" altLang="zh-CN" sz="2400" dirty="0" smtClean="0">
                <a:latin typeface="Times New Roman" pitchFamily="18" charset="0"/>
                <a:cs typeface="Times New Roman" pitchFamily="18" charset="0"/>
              </a:rPr>
              <a:t>border</a:t>
            </a:r>
            <a:r>
              <a:rPr lang="en-US" altLang="zh-CN" dirty="0" smtClean="0"/>
              <a:t>)</a:t>
            </a:r>
            <a:r>
              <a:rPr lang="zh-CN" altLang="en-US" dirty="0" smtClean="0"/>
              <a:t>：盒子本身；</a:t>
            </a:r>
            <a:endParaRPr lang="en-US" altLang="zh-CN" dirty="0" smtClean="0"/>
          </a:p>
          <a:p>
            <a:pPr>
              <a:lnSpc>
                <a:spcPts val="4400"/>
              </a:lnSpc>
            </a:pPr>
            <a:r>
              <a:rPr lang="zh-CN" altLang="en-US" dirty="0" smtClean="0"/>
              <a:t>外边距</a:t>
            </a:r>
            <a:r>
              <a:rPr lang="en-US" altLang="zh-CN" dirty="0" smtClean="0"/>
              <a:t>(</a:t>
            </a:r>
            <a:r>
              <a:rPr lang="zh-CN" altLang="en-US" dirty="0" smtClean="0"/>
              <a:t>空白边</a:t>
            </a:r>
            <a:r>
              <a:rPr lang="en-US" altLang="zh-CN" dirty="0" smtClean="0"/>
              <a:t>,</a:t>
            </a:r>
            <a:r>
              <a:rPr lang="en-US" altLang="zh-CN" sz="2400" dirty="0" smtClean="0">
                <a:latin typeface="Times New Roman" pitchFamily="18" charset="0"/>
                <a:cs typeface="Times New Roman" pitchFamily="18" charset="0"/>
              </a:rPr>
              <a:t>margin</a:t>
            </a:r>
            <a:r>
              <a:rPr lang="en-US" altLang="zh-CN" dirty="0" smtClean="0"/>
              <a:t>)</a:t>
            </a:r>
            <a:r>
              <a:rPr lang="zh-CN" altLang="en-US" dirty="0" smtClean="0"/>
              <a:t>：与其他盒子之间的距离；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28</a:t>
            </a:fld>
            <a:endParaRPr lang="en-US"/>
          </a:p>
        </p:txBody>
      </p:sp>
      <p:sp>
        <p:nvSpPr>
          <p:cNvPr id="6" name="TextBox 5"/>
          <p:cNvSpPr txBox="1"/>
          <p:nvPr/>
        </p:nvSpPr>
        <p:spPr>
          <a:xfrm>
            <a:off x="642910" y="3929066"/>
            <a:ext cx="8215370" cy="122084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nSpc>
                <a:spcPts val="4400"/>
              </a:lnSpc>
            </a:pPr>
            <a:r>
              <a:rPr lang="en-US" altLang="zh-CN" sz="2800" b="1" i="0" dirty="0" smtClean="0">
                <a:solidFill>
                  <a:srgbClr val="0000CC"/>
                </a:solidFill>
              </a:rPr>
              <a:t>-》</a:t>
            </a:r>
            <a:r>
              <a:rPr lang="zh-CN" altLang="en-US" sz="2800" b="1" i="0" dirty="0" smtClean="0">
                <a:solidFill>
                  <a:srgbClr val="0000CC"/>
                </a:solidFill>
              </a:rPr>
              <a:t>默认情况下</a:t>
            </a:r>
            <a:r>
              <a:rPr lang="en-US" altLang="zh-CN" sz="2800" b="1" i="0" dirty="0" smtClean="0">
                <a:solidFill>
                  <a:srgbClr val="0000CC"/>
                </a:solidFill>
              </a:rPr>
              <a:t>,</a:t>
            </a:r>
            <a:r>
              <a:rPr lang="zh-CN" altLang="en-US" sz="2800" b="1" i="0" dirty="0" smtClean="0">
                <a:solidFill>
                  <a:srgbClr val="0000CC"/>
                </a:solidFill>
              </a:rPr>
              <a:t>盒子边框是无</a:t>
            </a:r>
            <a:r>
              <a:rPr lang="en-US" altLang="zh-CN" sz="2800" b="1" i="0" dirty="0" smtClean="0">
                <a:solidFill>
                  <a:srgbClr val="0000CC"/>
                </a:solidFill>
              </a:rPr>
              <a:t>,</a:t>
            </a:r>
            <a:r>
              <a:rPr lang="zh-CN" altLang="en-US" sz="2800" b="1" i="0" dirty="0" smtClean="0">
                <a:solidFill>
                  <a:srgbClr val="0000CC"/>
                </a:solidFill>
              </a:rPr>
              <a:t>背景色是透明的</a:t>
            </a:r>
            <a:r>
              <a:rPr lang="en-US" altLang="zh-CN" sz="2800" b="1" i="0" dirty="0" smtClean="0">
                <a:solidFill>
                  <a:srgbClr val="0000CC"/>
                </a:solidFill>
              </a:rPr>
              <a:t>,</a:t>
            </a:r>
          </a:p>
          <a:p>
            <a:pPr>
              <a:lnSpc>
                <a:spcPts val="4400"/>
              </a:lnSpc>
            </a:pPr>
            <a:r>
              <a:rPr lang="zh-CN" altLang="en-US" sz="2800" b="1" i="0" dirty="0" smtClean="0">
                <a:solidFill>
                  <a:srgbClr val="0000CC"/>
                </a:solidFill>
              </a:rPr>
              <a:t>所以</a:t>
            </a:r>
            <a:r>
              <a:rPr lang="en-US" altLang="zh-CN" sz="2800" b="1" i="0" dirty="0" smtClean="0">
                <a:solidFill>
                  <a:srgbClr val="0000CC"/>
                </a:solidFill>
              </a:rPr>
              <a:t>,</a:t>
            </a:r>
            <a:r>
              <a:rPr lang="zh-CN" altLang="en-US" sz="2800" b="1" i="0" dirty="0" smtClean="0">
                <a:solidFill>
                  <a:srgbClr val="0000CC"/>
                </a:solidFill>
              </a:rPr>
              <a:t>看不到盒子</a:t>
            </a:r>
            <a:endParaRPr lang="zh-CN" altLang="en-US" sz="2800" b="1" i="0" dirty="0">
              <a:solidFill>
                <a:srgbClr val="0000CC"/>
              </a:solidFill>
            </a:endParaRPr>
          </a:p>
        </p:txBody>
      </p:sp>
      <p:sp>
        <p:nvSpPr>
          <p:cNvPr id="7" name="矩形 6"/>
          <p:cNvSpPr/>
          <p:nvPr/>
        </p:nvSpPr>
        <p:spPr>
          <a:xfrm>
            <a:off x="5572132" y="5857892"/>
            <a:ext cx="1980029"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盒模型示例</a:t>
            </a:r>
            <a:endParaRPr lang="zh-CN" altLang="en-US" sz="2800"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 name="Picture 2"/>
          <p:cNvPicPr>
            <a:picLocks noChangeAspect="1" noChangeArrowheads="1"/>
          </p:cNvPicPr>
          <p:nvPr/>
        </p:nvPicPr>
        <p:blipFill>
          <a:blip r:embed="rId2" cstate="print"/>
          <a:srcRect/>
          <a:stretch>
            <a:fillRect/>
          </a:stretch>
        </p:blipFill>
        <p:spPr bwMode="auto">
          <a:xfrm>
            <a:off x="7429520" y="539593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29</a:t>
            </a:fld>
            <a:endParaRPr lang="en-US"/>
          </a:p>
        </p:txBody>
      </p:sp>
      <p:pic>
        <p:nvPicPr>
          <p:cNvPr id="46082" name="Picture 2" descr="http://www.blueidea.com/articleimg/2007/03/4545/01.gif"/>
          <p:cNvPicPr>
            <a:picLocks noChangeAspect="1" noChangeArrowheads="1"/>
          </p:cNvPicPr>
          <p:nvPr/>
        </p:nvPicPr>
        <p:blipFill>
          <a:blip r:embed="rId2" cstate="print"/>
          <a:srcRect/>
          <a:stretch>
            <a:fillRect/>
          </a:stretch>
        </p:blipFill>
        <p:spPr bwMode="auto">
          <a:xfrm>
            <a:off x="1714480" y="214290"/>
            <a:ext cx="5940439" cy="3786214"/>
          </a:xfrm>
          <a:prstGeom prst="rect">
            <a:avLst/>
          </a:prstGeom>
          <a:noFill/>
        </p:spPr>
      </p:pic>
      <p:sp>
        <p:nvSpPr>
          <p:cNvPr id="6" name="TextBox 5"/>
          <p:cNvSpPr txBox="1"/>
          <p:nvPr/>
        </p:nvSpPr>
        <p:spPr>
          <a:xfrm>
            <a:off x="142844" y="4470638"/>
            <a:ext cx="8858312" cy="1815882"/>
          </a:xfrm>
          <a:prstGeom prst="rect">
            <a:avLst/>
          </a:prstGeom>
          <a:solidFill>
            <a:schemeClr val="accent3">
              <a:lumMod val="95000"/>
            </a:schemeClr>
          </a:solidFill>
        </p:spPr>
        <p:txBody>
          <a:bodyPr wrap="square" rtlCol="0">
            <a:spAutoFit/>
          </a:bodyPr>
          <a:lstStyle/>
          <a:p>
            <a:r>
              <a:rPr lang="en-US" altLang="zh-CN" sz="2800" b="1" i="0" dirty="0" smtClean="0">
                <a:solidFill>
                  <a:srgbClr val="0000CC"/>
                </a:solidFill>
                <a:latin typeface="Times New Roman" pitchFamily="18" charset="0"/>
                <a:cs typeface="Times New Roman" pitchFamily="18" charset="0"/>
              </a:rPr>
              <a:t>margin:</a:t>
            </a:r>
          </a:p>
          <a:p>
            <a:r>
              <a:rPr lang="en-US" altLang="zh-CN" sz="2800" b="1" i="0" dirty="0" smtClean="0">
                <a:latin typeface="Times New Roman" pitchFamily="18" charset="0"/>
                <a:cs typeface="Times New Roman" pitchFamily="18" charset="0"/>
              </a:rPr>
              <a:t>margin-left/margin-right/margin-top/margin-bottom</a:t>
            </a:r>
          </a:p>
          <a:p>
            <a:r>
              <a:rPr lang="en-US" altLang="zh-CN" sz="2800" b="1" i="0" dirty="0" smtClean="0">
                <a:solidFill>
                  <a:srgbClr val="0000CC"/>
                </a:solidFill>
                <a:latin typeface="Times New Roman" pitchFamily="18" charset="0"/>
                <a:cs typeface="Times New Roman" pitchFamily="18" charset="0"/>
              </a:rPr>
              <a:t>padding:</a:t>
            </a:r>
          </a:p>
          <a:p>
            <a:r>
              <a:rPr lang="en-US" altLang="zh-CN" sz="2800" b="1" i="0" dirty="0" smtClean="0">
                <a:latin typeface="Times New Roman" pitchFamily="18" charset="0"/>
                <a:cs typeface="Times New Roman" pitchFamily="18" charset="0"/>
              </a:rPr>
              <a:t>padding-left/padding-right/padding-top/padding-bottom</a:t>
            </a:r>
            <a:endParaRPr lang="zh-CN" altLang="en-US" sz="2800" b="1" i="0" dirty="0">
              <a:latin typeface="Times New Roman" pitchFamily="18" charset="0"/>
              <a:cs typeface="Times New Roman" pitchFamily="18" charset="0"/>
            </a:endParaRPr>
          </a:p>
        </p:txBody>
      </p:sp>
      <p:sp>
        <p:nvSpPr>
          <p:cNvPr id="5" name="TextBox 4"/>
          <p:cNvSpPr txBox="1"/>
          <p:nvPr/>
        </p:nvSpPr>
        <p:spPr>
          <a:xfrm>
            <a:off x="3733238" y="3857628"/>
            <a:ext cx="1980029" cy="523220"/>
          </a:xfrm>
          <a:prstGeom prst="rect">
            <a:avLst/>
          </a:prstGeom>
          <a:noFill/>
        </p:spPr>
        <p:txBody>
          <a:bodyPr wrap="none" rtlCol="0">
            <a:spAutoFit/>
          </a:bodyPr>
          <a:lstStyle/>
          <a:p>
            <a:r>
              <a:rPr lang="zh-CN" altLang="en-US" sz="2800" b="1" i="0" dirty="0" smtClean="0">
                <a:solidFill>
                  <a:srgbClr val="FF0000"/>
                </a:solidFill>
                <a:latin typeface="+mj-ea"/>
                <a:ea typeface="+mj-ea"/>
              </a:rPr>
              <a:t>盒子示意图</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7" name="内容占位符 6"/>
          <p:cNvSpPr>
            <a:spLocks noGrp="1"/>
          </p:cNvSpPr>
          <p:nvPr>
            <p:ph idx="1"/>
          </p:nvPr>
        </p:nvSpPr>
        <p:spPr>
          <a:xfrm>
            <a:off x="250825" y="981074"/>
            <a:ext cx="8642350" cy="5472262"/>
          </a:xfrm>
        </p:spPr>
        <p:txBody>
          <a:bodyPr/>
          <a:lstStyle/>
          <a:p>
            <a:r>
              <a:rPr lang="zh-CN" altLang="en-US" dirty="0" smtClean="0"/>
              <a:t>浏览器</a:t>
            </a:r>
            <a:endParaRPr lang="en-US" altLang="zh-CN" dirty="0" smtClean="0"/>
          </a:p>
          <a:p>
            <a:pPr>
              <a:buNone/>
            </a:pPr>
            <a:r>
              <a:rPr lang="en-US" altLang="zh-CN" b="0" dirty="0" smtClean="0"/>
              <a:t>1</a:t>
            </a:r>
            <a:r>
              <a:rPr lang="zh-CN" altLang="en-US" b="0" dirty="0" smtClean="0"/>
              <a:t>首款商业化浏览器</a:t>
            </a:r>
            <a:r>
              <a:rPr lang="en-US" altLang="zh-CN" b="0" dirty="0" smtClean="0"/>
              <a:t>Netscape </a:t>
            </a:r>
            <a:r>
              <a:rPr lang="zh-CN" altLang="en-US" b="0" dirty="0" smtClean="0"/>
              <a:t>发布</a:t>
            </a:r>
            <a:r>
              <a:rPr lang="en-US" altLang="zh-CN" b="0" dirty="0" smtClean="0"/>
              <a:t>(1994</a:t>
            </a:r>
            <a:r>
              <a:rPr lang="zh-CN" altLang="en-US" b="0" dirty="0" smtClean="0"/>
              <a:t>年</a:t>
            </a:r>
            <a:r>
              <a:rPr lang="en-US" altLang="zh-CN" b="0" dirty="0" smtClean="0"/>
              <a:t>10</a:t>
            </a:r>
            <a:r>
              <a:rPr lang="zh-CN" altLang="en-US" b="0" dirty="0" smtClean="0"/>
              <a:t>月</a:t>
            </a:r>
            <a:r>
              <a:rPr lang="en-US" altLang="zh-CN" b="0" dirty="0" smtClean="0"/>
              <a:t>13</a:t>
            </a:r>
            <a:r>
              <a:rPr lang="zh-CN" altLang="en-US" b="0" dirty="0" smtClean="0"/>
              <a:t>日</a:t>
            </a:r>
            <a:r>
              <a:rPr lang="en-US" altLang="zh-CN" b="0" dirty="0" smtClean="0"/>
              <a:t>)</a:t>
            </a:r>
          </a:p>
          <a:p>
            <a:pPr>
              <a:buNone/>
            </a:pPr>
            <a:r>
              <a:rPr lang="en-US" altLang="zh-CN" b="0" dirty="0" smtClean="0"/>
              <a:t>2. </a:t>
            </a:r>
            <a:r>
              <a:rPr lang="zh-CN" altLang="en-US" b="0" dirty="0" smtClean="0"/>
              <a:t>微软</a:t>
            </a:r>
            <a:r>
              <a:rPr lang="en-US" altLang="zh-CN" b="0" dirty="0" smtClean="0"/>
              <a:t>IE 6.0</a:t>
            </a:r>
            <a:r>
              <a:rPr lang="zh-CN" altLang="en-US" b="0" dirty="0" smtClean="0"/>
              <a:t> </a:t>
            </a:r>
            <a:r>
              <a:rPr lang="en-US" altLang="zh-CN" b="0" dirty="0" smtClean="0"/>
              <a:t>(2001</a:t>
            </a:r>
            <a:r>
              <a:rPr lang="zh-CN" altLang="en-US" b="0" dirty="0" smtClean="0"/>
              <a:t>年</a:t>
            </a:r>
            <a:r>
              <a:rPr lang="en-US" altLang="zh-CN" b="0" dirty="0" smtClean="0"/>
              <a:t>8</a:t>
            </a:r>
            <a:r>
              <a:rPr lang="zh-CN" altLang="en-US" b="0" dirty="0" smtClean="0"/>
              <a:t>月</a:t>
            </a:r>
            <a:r>
              <a:rPr lang="en-US" altLang="zh-CN" b="0" dirty="0" smtClean="0"/>
              <a:t>27</a:t>
            </a:r>
            <a:r>
              <a:rPr lang="zh-CN" altLang="en-US" b="0" dirty="0" smtClean="0"/>
              <a:t>日</a:t>
            </a:r>
            <a:r>
              <a:rPr lang="en-US" altLang="zh-CN" b="0" dirty="0" smtClean="0"/>
              <a:t>)</a:t>
            </a:r>
          </a:p>
          <a:p>
            <a:pPr>
              <a:buNone/>
            </a:pPr>
            <a:r>
              <a:rPr lang="en-US" altLang="zh-CN" b="0" dirty="0" smtClean="0"/>
              <a:t>3. Opera</a:t>
            </a:r>
            <a:r>
              <a:rPr lang="zh-CN" altLang="en-US" b="0" dirty="0" smtClean="0"/>
              <a:t>推出首款</a:t>
            </a:r>
            <a:r>
              <a:rPr lang="en-US" altLang="zh-CN" b="0" dirty="0" smtClean="0"/>
              <a:t>Windows</a:t>
            </a:r>
            <a:r>
              <a:rPr lang="zh-CN" altLang="en-US" b="0" dirty="0" smtClean="0"/>
              <a:t>浏览器</a:t>
            </a:r>
            <a:r>
              <a:rPr lang="en-US" altLang="zh-CN" b="0" dirty="0" smtClean="0"/>
              <a:t>Opera 2.1(1997</a:t>
            </a:r>
            <a:r>
              <a:rPr lang="zh-CN" altLang="en-US" b="0" dirty="0" smtClean="0"/>
              <a:t>年</a:t>
            </a:r>
            <a:r>
              <a:rPr lang="en-US" altLang="zh-CN" b="0" dirty="0" smtClean="0"/>
              <a:t>1</a:t>
            </a:r>
            <a:r>
              <a:rPr lang="zh-CN" altLang="en-US" b="0" dirty="0" smtClean="0"/>
              <a:t>月</a:t>
            </a:r>
            <a:r>
              <a:rPr lang="en-US" altLang="zh-CN" b="0" dirty="0" smtClean="0"/>
              <a:t>1</a:t>
            </a:r>
            <a:r>
              <a:rPr lang="zh-CN" altLang="en-US" b="0" dirty="0" smtClean="0"/>
              <a:t>日</a:t>
            </a:r>
            <a:r>
              <a:rPr lang="en-US" altLang="zh-CN" b="0" dirty="0" smtClean="0"/>
              <a:t>)</a:t>
            </a:r>
          </a:p>
          <a:p>
            <a:pPr>
              <a:buNone/>
            </a:pPr>
            <a:r>
              <a:rPr lang="en-US" altLang="zh-CN" b="0" dirty="0" smtClean="0"/>
              <a:t>4. </a:t>
            </a:r>
            <a:r>
              <a:rPr lang="zh-CN" altLang="en-US" b="0" dirty="0" smtClean="0"/>
              <a:t>网景创立开源项目</a:t>
            </a:r>
            <a:r>
              <a:rPr lang="en-US" altLang="zh-CN" b="0" dirty="0" smtClean="0"/>
              <a:t>Mozilla(1998</a:t>
            </a:r>
            <a:r>
              <a:rPr lang="zh-CN" altLang="en-US" b="0" dirty="0" smtClean="0"/>
              <a:t>年</a:t>
            </a:r>
            <a:r>
              <a:rPr lang="en-US" altLang="zh-CN" b="0" dirty="0" smtClean="0"/>
              <a:t>2</a:t>
            </a:r>
            <a:r>
              <a:rPr lang="zh-CN" altLang="en-US" b="0" dirty="0" smtClean="0"/>
              <a:t>月</a:t>
            </a:r>
            <a:r>
              <a:rPr lang="en-US" altLang="zh-CN" b="0" dirty="0" smtClean="0"/>
              <a:t>23</a:t>
            </a:r>
            <a:r>
              <a:rPr lang="zh-CN" altLang="en-US" b="0" dirty="0" smtClean="0"/>
              <a:t>日</a:t>
            </a:r>
            <a:r>
              <a:rPr lang="en-US" altLang="zh-CN" b="0" dirty="0" smtClean="0"/>
              <a:t>)</a:t>
            </a:r>
          </a:p>
          <a:p>
            <a:pPr>
              <a:buNone/>
            </a:pPr>
            <a:r>
              <a:rPr lang="en-US" altLang="zh-CN" b="0" dirty="0" smtClean="0"/>
              <a:t>5.</a:t>
            </a:r>
            <a:r>
              <a:rPr lang="zh-CN" altLang="en-US" b="0" dirty="0" smtClean="0"/>
              <a:t> 苹果</a:t>
            </a:r>
            <a:r>
              <a:rPr lang="en-US" altLang="zh-CN" b="0" dirty="0" smtClean="0"/>
              <a:t>Safari</a:t>
            </a:r>
            <a:r>
              <a:rPr lang="zh-CN" altLang="en-US" b="0" dirty="0" smtClean="0"/>
              <a:t>进军浏览器市场</a:t>
            </a:r>
            <a:r>
              <a:rPr lang="en-US" altLang="zh-CN" b="0" dirty="0" smtClean="0"/>
              <a:t>(2003</a:t>
            </a:r>
            <a:r>
              <a:rPr lang="zh-CN" altLang="en-US" b="0" dirty="0" smtClean="0"/>
              <a:t>年</a:t>
            </a:r>
            <a:r>
              <a:rPr lang="en-US" altLang="zh-CN" b="0" dirty="0" smtClean="0"/>
              <a:t>1</a:t>
            </a:r>
            <a:r>
              <a:rPr lang="zh-CN" altLang="en-US" b="0" dirty="0" smtClean="0"/>
              <a:t>月</a:t>
            </a:r>
            <a:r>
              <a:rPr lang="en-US" altLang="zh-CN" b="0" dirty="0" smtClean="0"/>
              <a:t>7</a:t>
            </a:r>
            <a:r>
              <a:rPr lang="zh-CN" altLang="en-US" b="0" dirty="0" smtClean="0"/>
              <a:t>日</a:t>
            </a:r>
            <a:r>
              <a:rPr lang="en-US" altLang="zh-CN" b="0" dirty="0" smtClean="0"/>
              <a:t>)</a:t>
            </a:r>
          </a:p>
          <a:p>
            <a:pPr>
              <a:buNone/>
            </a:pPr>
            <a:r>
              <a:rPr lang="en-US" altLang="zh-CN" b="0" dirty="0" smtClean="0"/>
              <a:t>6. Firefox</a:t>
            </a:r>
            <a:r>
              <a:rPr lang="zh-CN" altLang="en-US" b="0" dirty="0" smtClean="0"/>
              <a:t> </a:t>
            </a:r>
            <a:r>
              <a:rPr lang="en-US" altLang="zh-CN" b="0" dirty="0" smtClean="0"/>
              <a:t>2.0 </a:t>
            </a:r>
            <a:r>
              <a:rPr lang="zh-CN" altLang="en-US" b="0" dirty="0" smtClean="0"/>
              <a:t>发布（</a:t>
            </a:r>
            <a:r>
              <a:rPr lang="en-US" altLang="zh-CN" b="0" dirty="0" smtClean="0"/>
              <a:t>2006</a:t>
            </a:r>
            <a:r>
              <a:rPr lang="zh-CN" altLang="en-US" b="0" dirty="0" smtClean="0"/>
              <a:t>年</a:t>
            </a:r>
            <a:r>
              <a:rPr lang="en-US" altLang="zh-CN" b="0" dirty="0" smtClean="0"/>
              <a:t>10</a:t>
            </a:r>
            <a:r>
              <a:rPr lang="zh-CN" altLang="en-US" b="0" dirty="0" smtClean="0"/>
              <a:t>月）</a:t>
            </a:r>
            <a:endParaRPr lang="en-US" altLang="zh-CN" b="0" dirty="0" smtClean="0"/>
          </a:p>
          <a:p>
            <a:pPr>
              <a:buNone/>
            </a:pPr>
            <a:r>
              <a:rPr lang="en-US" altLang="zh-CN" b="0" dirty="0" smtClean="0"/>
              <a:t>7. </a:t>
            </a:r>
            <a:r>
              <a:rPr lang="zh-CN" altLang="en-US" b="0" dirty="0" smtClean="0"/>
              <a:t>谷歌推出</a:t>
            </a:r>
            <a:r>
              <a:rPr lang="en-US" altLang="zh-CN" b="0" dirty="0" smtClean="0"/>
              <a:t>Chrome</a:t>
            </a:r>
            <a:r>
              <a:rPr lang="zh-CN" altLang="en-US" b="0" dirty="0" smtClean="0"/>
              <a:t>浏览器</a:t>
            </a:r>
            <a:r>
              <a:rPr lang="en-US" altLang="zh-CN" b="0" dirty="0" smtClean="0"/>
              <a:t>(2008</a:t>
            </a:r>
            <a:r>
              <a:rPr lang="zh-CN" altLang="en-US" b="0" dirty="0" smtClean="0"/>
              <a:t>年</a:t>
            </a:r>
            <a:r>
              <a:rPr lang="en-US" altLang="zh-CN" b="0" dirty="0" smtClean="0"/>
              <a:t>9</a:t>
            </a:r>
            <a:r>
              <a:rPr lang="zh-CN" altLang="en-US" b="0" dirty="0" smtClean="0"/>
              <a:t>月</a:t>
            </a:r>
            <a:r>
              <a:rPr lang="en-US" altLang="zh-CN" b="0" dirty="0" smtClean="0"/>
              <a:t>2</a:t>
            </a:r>
            <a:r>
              <a:rPr lang="zh-CN" altLang="en-US" b="0" dirty="0" smtClean="0"/>
              <a:t>日</a:t>
            </a:r>
            <a:r>
              <a:rPr lang="en-US" altLang="zh-CN" b="0" dirty="0" smtClean="0"/>
              <a:t>)</a:t>
            </a:r>
          </a:p>
          <a:p>
            <a:pPr>
              <a:buNone/>
            </a:pPr>
            <a:r>
              <a:rPr lang="en-US" altLang="zh-CN" b="0" dirty="0" smtClean="0"/>
              <a:t>8. IE 8.0 </a:t>
            </a:r>
            <a:r>
              <a:rPr lang="zh-CN" altLang="en-US" b="0" dirty="0" smtClean="0"/>
              <a:t>发布 （</a:t>
            </a:r>
            <a:r>
              <a:rPr lang="en-US" altLang="zh-CN" b="0" dirty="0" smtClean="0"/>
              <a:t>2009</a:t>
            </a:r>
            <a:r>
              <a:rPr lang="zh-CN" altLang="en-US" b="0" dirty="0" smtClean="0"/>
              <a:t>年</a:t>
            </a:r>
            <a:r>
              <a:rPr lang="en-US" altLang="zh-CN" b="0" dirty="0" smtClean="0"/>
              <a:t>3</a:t>
            </a:r>
            <a:r>
              <a:rPr lang="zh-CN" altLang="en-US" b="0" dirty="0" smtClean="0"/>
              <a:t>月）</a:t>
            </a:r>
            <a:endParaRPr lang="en-US" altLang="zh-CN" b="0" dirty="0" smtClean="0"/>
          </a:p>
          <a:p>
            <a:pPr>
              <a:buNone/>
            </a:pPr>
            <a:r>
              <a:rPr lang="en-US" altLang="zh-CN" b="0" dirty="0" smtClean="0"/>
              <a:t>9. IE 9.0 </a:t>
            </a:r>
            <a:r>
              <a:rPr lang="zh-CN" altLang="en-US" b="0" dirty="0" smtClean="0"/>
              <a:t>发布  </a:t>
            </a:r>
            <a:r>
              <a:rPr lang="en-US" altLang="zh-CN" b="0" dirty="0" smtClean="0"/>
              <a:t>(2010</a:t>
            </a:r>
            <a:r>
              <a:rPr lang="zh-CN" altLang="en-US" b="0" dirty="0" smtClean="0"/>
              <a:t>年</a:t>
            </a:r>
            <a:r>
              <a:rPr lang="en-US" altLang="zh-CN" b="0" dirty="0" smtClean="0"/>
              <a:t>09</a:t>
            </a:r>
            <a:r>
              <a:rPr lang="zh-CN" altLang="en-US" b="0" dirty="0" smtClean="0"/>
              <a:t>年</a:t>
            </a:r>
            <a:r>
              <a:rPr lang="en-US" altLang="zh-CN" b="0" dirty="0" smtClean="0"/>
              <a:t>16)</a:t>
            </a:r>
          </a:p>
          <a:p>
            <a:pPr>
              <a:buNone/>
            </a:pP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理解盒子模型</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30</a:t>
            </a:fld>
            <a:endParaRPr lang="en-US"/>
          </a:p>
        </p:txBody>
      </p:sp>
      <p:sp>
        <p:nvSpPr>
          <p:cNvPr id="5" name="矩形 4"/>
          <p:cNvSpPr/>
          <p:nvPr/>
        </p:nvSpPr>
        <p:spPr>
          <a:xfrm>
            <a:off x="214282" y="928670"/>
            <a:ext cx="6357982" cy="1557349"/>
          </a:xfrm>
          <a:prstGeom prst="rect">
            <a:avLst/>
          </a:prstGeom>
          <a:solidFill>
            <a:schemeClr val="accent3">
              <a:lumMod val="95000"/>
            </a:schemeClr>
          </a:solidFill>
        </p:spPr>
        <p:txBody>
          <a:bodyPr wrap="square">
            <a:spAutoFit/>
          </a:bodyPr>
          <a:lstStyle/>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 id="wrap"&gt;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     &lt;div id="box"&gt;Box Model&lt;/div&gt;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
        <p:nvSpPr>
          <p:cNvPr id="6" name="矩形 5"/>
          <p:cNvSpPr/>
          <p:nvPr/>
        </p:nvSpPr>
        <p:spPr>
          <a:xfrm>
            <a:off x="3857620" y="3000372"/>
            <a:ext cx="5143536" cy="3539430"/>
          </a:xfrm>
          <a:prstGeom prst="rect">
            <a:avLst/>
          </a:prstGeom>
          <a:solidFill>
            <a:schemeClr val="bg2">
              <a:lumMod val="20000"/>
              <a:lumOff val="80000"/>
            </a:schemeClr>
          </a:solidFill>
        </p:spPr>
        <p:txBody>
          <a:bodyPr wrap="square">
            <a:spAutoFit/>
          </a:bodyPr>
          <a:lstStyle/>
          <a:p>
            <a:r>
              <a:rPr lang="en-US" altLang="zh-CN" sz="2800" b="1" i="0" dirty="0" smtClean="0">
                <a:solidFill>
                  <a:srgbClr val="0000CC"/>
                </a:solidFill>
              </a:rPr>
              <a:t>#box{</a:t>
            </a:r>
          </a:p>
          <a:p>
            <a:pPr lvl="1"/>
            <a:r>
              <a:rPr lang="en-US" altLang="zh-CN" sz="2800" i="0" dirty="0" smtClean="0">
                <a:solidFill>
                  <a:srgbClr val="0000CC"/>
                </a:solidFill>
              </a:rPr>
              <a:t>width</a:t>
            </a:r>
            <a:r>
              <a:rPr lang="en-US" altLang="zh-CN" sz="2800" i="0" dirty="0" smtClean="0"/>
              <a:t>:100px;</a:t>
            </a:r>
          </a:p>
          <a:p>
            <a:pPr lvl="1"/>
            <a:r>
              <a:rPr lang="en-US" altLang="zh-CN" sz="2800" i="0" dirty="0" smtClean="0">
                <a:solidFill>
                  <a:srgbClr val="0000CC"/>
                </a:solidFill>
              </a:rPr>
              <a:t>height:</a:t>
            </a:r>
            <a:r>
              <a:rPr lang="en-US" altLang="zh-CN" sz="2800" i="0" dirty="0" smtClean="0"/>
              <a:t>50px;</a:t>
            </a:r>
          </a:p>
          <a:p>
            <a:pPr lvl="1"/>
            <a:r>
              <a:rPr lang="en-US" altLang="zh-CN" sz="2800" i="0" dirty="0" smtClean="0">
                <a:solidFill>
                  <a:srgbClr val="0000CC"/>
                </a:solidFill>
              </a:rPr>
              <a:t>padding:</a:t>
            </a:r>
            <a:r>
              <a:rPr lang="en-US" altLang="zh-CN" sz="2800" i="0" dirty="0" smtClean="0"/>
              <a:t>20px;</a:t>
            </a:r>
          </a:p>
          <a:p>
            <a:pPr lvl="1"/>
            <a:r>
              <a:rPr lang="en-US" altLang="zh-CN" sz="2800" i="0" dirty="0" smtClean="0">
                <a:solidFill>
                  <a:srgbClr val="0000CC"/>
                </a:solidFill>
              </a:rPr>
              <a:t>border:</a:t>
            </a:r>
            <a:r>
              <a:rPr lang="en-US" altLang="zh-CN" sz="2800" i="0" dirty="0" smtClean="0"/>
              <a:t>5px solid red;</a:t>
            </a:r>
          </a:p>
          <a:p>
            <a:pPr lvl="1"/>
            <a:r>
              <a:rPr lang="en-US" altLang="zh-CN" sz="2800" i="0" dirty="0" smtClean="0">
                <a:solidFill>
                  <a:srgbClr val="0000CC"/>
                </a:solidFill>
              </a:rPr>
              <a:t>background</a:t>
            </a:r>
            <a:r>
              <a:rPr lang="en-US" altLang="zh-CN" sz="2800" i="0" dirty="0" smtClean="0"/>
              <a:t>: teal;</a:t>
            </a:r>
          </a:p>
          <a:p>
            <a:pPr lvl="1"/>
            <a:r>
              <a:rPr lang="en-US" altLang="zh-CN" sz="2800" i="0" dirty="0" smtClean="0">
                <a:solidFill>
                  <a:srgbClr val="0000CC"/>
                </a:solidFill>
              </a:rPr>
              <a:t>margin:</a:t>
            </a:r>
            <a:r>
              <a:rPr lang="en-US" altLang="zh-CN" sz="2800" i="0" dirty="0" smtClean="0"/>
              <a:t>20px;</a:t>
            </a:r>
          </a:p>
          <a:p>
            <a:r>
              <a:rPr lang="en-US" altLang="zh-CN" sz="2800" i="0" dirty="0" smtClean="0">
                <a:solidFill>
                  <a:srgbClr val="0000CC"/>
                </a:solidFill>
              </a:rPr>
              <a:t>}</a:t>
            </a:r>
            <a:endParaRPr lang="zh-CN" altLang="en-US" sz="2800" i="0" dirty="0">
              <a:solidFill>
                <a:srgbClr val="0000CC"/>
              </a:solidFill>
            </a:endParaRPr>
          </a:p>
        </p:txBody>
      </p:sp>
      <p:grpSp>
        <p:nvGrpSpPr>
          <p:cNvPr id="13" name="组合 12"/>
          <p:cNvGrpSpPr/>
          <p:nvPr/>
        </p:nvGrpSpPr>
        <p:grpSpPr>
          <a:xfrm>
            <a:off x="71406" y="3643314"/>
            <a:ext cx="4286280" cy="571504"/>
            <a:chOff x="71406" y="3643314"/>
            <a:chExt cx="4286280" cy="571504"/>
          </a:xfrm>
        </p:grpSpPr>
        <p:sp>
          <p:nvSpPr>
            <p:cNvPr id="10" name="左大括号 9"/>
            <p:cNvSpPr/>
            <p:nvPr/>
          </p:nvSpPr>
          <p:spPr bwMode="auto">
            <a:xfrm>
              <a:off x="4071934" y="3643314"/>
              <a:ext cx="285752" cy="57150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右箭头 10"/>
            <p:cNvSpPr/>
            <p:nvPr/>
          </p:nvSpPr>
          <p:spPr bwMode="auto">
            <a:xfrm>
              <a:off x="3164964" y="3857628"/>
              <a:ext cx="97840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TextBox 11"/>
            <p:cNvSpPr txBox="1"/>
            <p:nvPr/>
          </p:nvSpPr>
          <p:spPr>
            <a:xfrm>
              <a:off x="71406" y="3714752"/>
              <a:ext cx="3193503" cy="461665"/>
            </a:xfrm>
            <a:prstGeom prst="rect">
              <a:avLst/>
            </a:prstGeom>
            <a:noFill/>
          </p:spPr>
          <p:txBody>
            <a:bodyPr wrap="none" rtlCol="0">
              <a:spAutoFit/>
            </a:bodyPr>
            <a:lstStyle/>
            <a:p>
              <a:r>
                <a:rPr lang="en-US" altLang="zh-CN" sz="2400" b="1" i="0" dirty="0" smtClean="0"/>
                <a:t>Content</a:t>
              </a:r>
              <a:r>
                <a:rPr lang="zh-CN" altLang="en-US" sz="2400" b="1" i="0" dirty="0" smtClean="0"/>
                <a:t>的高度与宽度</a:t>
              </a:r>
              <a:endParaRPr lang="zh-CN" altLang="en-US" sz="2400" b="1" i="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31</a:t>
            </a:fld>
            <a:endParaRPr lang="en-US"/>
          </a:p>
        </p:txBody>
      </p:sp>
      <p:pic>
        <p:nvPicPr>
          <p:cNvPr id="54274" name="Picture 2"/>
          <p:cNvPicPr>
            <a:picLocks noChangeAspect="1" noChangeArrowheads="1"/>
          </p:cNvPicPr>
          <p:nvPr/>
        </p:nvPicPr>
        <p:blipFill>
          <a:blip r:embed="rId2" cstate="print"/>
          <a:srcRect/>
          <a:stretch>
            <a:fillRect/>
          </a:stretch>
        </p:blipFill>
        <p:spPr bwMode="auto">
          <a:xfrm>
            <a:off x="2714612" y="785794"/>
            <a:ext cx="3143272" cy="1643074"/>
          </a:xfrm>
          <a:prstGeom prst="rect">
            <a:avLst/>
          </a:prstGeom>
          <a:noFill/>
          <a:ln w="9525">
            <a:noFill/>
            <a:miter lim="800000"/>
            <a:headEnd/>
            <a:tailEnd/>
          </a:ln>
          <a:effectLst/>
        </p:spPr>
      </p:pic>
      <p:sp>
        <p:nvSpPr>
          <p:cNvPr id="6" name="TextBox 5"/>
          <p:cNvSpPr txBox="1"/>
          <p:nvPr/>
        </p:nvSpPr>
        <p:spPr>
          <a:xfrm>
            <a:off x="142844" y="2357430"/>
            <a:ext cx="8643998" cy="3952364"/>
          </a:xfrm>
          <a:prstGeom prst="rect">
            <a:avLst/>
          </a:prstGeom>
          <a:noFill/>
        </p:spPr>
        <p:txBody>
          <a:bodyPr wrap="square" rtlCol="0">
            <a:spAutoFit/>
          </a:bodyPr>
          <a:lstStyle/>
          <a:p>
            <a:pPr>
              <a:lnSpc>
                <a:spcPts val="4300"/>
              </a:lnSpc>
            </a:pPr>
            <a:r>
              <a:rPr lang="en-US" altLang="zh-CN" sz="2400" b="1" i="0" dirty="0" smtClean="0">
                <a:solidFill>
                  <a:srgbClr val="0000CC"/>
                </a:solidFill>
                <a:latin typeface="Times New Roman" pitchFamily="18" charset="0"/>
                <a:cs typeface="Times New Roman" pitchFamily="18" charset="0"/>
              </a:rPr>
              <a:t>Content:</a:t>
            </a:r>
            <a:r>
              <a:rPr lang="zh-CN" altLang="en-US" sz="2400" b="1" i="0" dirty="0" smtClean="0">
                <a:latin typeface="Times New Roman" pitchFamily="18" charset="0"/>
                <a:cs typeface="Times New Roman" pitchFamily="18" charset="0"/>
              </a:rPr>
              <a:t>元素内容</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可以是文本、图像等等。此例是</a:t>
            </a:r>
            <a:r>
              <a:rPr lang="en-US" altLang="zh-CN" sz="2400" b="1" i="0" dirty="0" smtClean="0">
                <a:latin typeface="Times New Roman" pitchFamily="18" charset="0"/>
                <a:cs typeface="Times New Roman" pitchFamily="18" charset="0"/>
              </a:rPr>
              <a:t>Box Model</a:t>
            </a:r>
          </a:p>
          <a:p>
            <a:pPr>
              <a:lnSpc>
                <a:spcPts val="4300"/>
              </a:lnSpc>
            </a:pPr>
            <a:r>
              <a:rPr lang="en-US" altLang="zh-CN" sz="2400" b="1" i="0" dirty="0" smtClean="0">
                <a:solidFill>
                  <a:srgbClr val="0000CC"/>
                </a:solidFill>
                <a:latin typeface="Times New Roman" pitchFamily="18" charset="0"/>
                <a:cs typeface="Times New Roman" pitchFamily="18" charset="0"/>
              </a:rPr>
              <a:t>Padding</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围绕在内容外的边距。此例是</a:t>
            </a:r>
            <a:r>
              <a:rPr lang="en-US" altLang="zh-CN" sz="2400" b="1" i="0" dirty="0" smtClean="0">
                <a:latin typeface="Times New Roman" pitchFamily="18" charset="0"/>
                <a:cs typeface="Times New Roman" pitchFamily="18" charset="0"/>
              </a:rPr>
              <a:t>padding</a:t>
            </a:r>
            <a:r>
              <a:rPr lang="zh-CN" altLang="en-US"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20px;</a:t>
            </a:r>
          </a:p>
          <a:p>
            <a:pPr>
              <a:lnSpc>
                <a:spcPts val="4300"/>
              </a:lnSpc>
            </a:pPr>
            <a:r>
              <a:rPr lang="en-US" altLang="zh-CN" sz="2400" b="1" i="0" dirty="0" smtClean="0">
                <a:solidFill>
                  <a:srgbClr val="0000CC"/>
                </a:solidFill>
                <a:latin typeface="Times New Roman" pitchFamily="18" charset="0"/>
                <a:cs typeface="Times New Roman" pitchFamily="18" charset="0"/>
              </a:rPr>
              <a:t>Border:</a:t>
            </a:r>
            <a:r>
              <a:rPr lang="zh-CN" altLang="en-US" sz="2400" b="1" i="0" dirty="0" smtClean="0">
                <a:latin typeface="Times New Roman" pitchFamily="18" charset="0"/>
                <a:cs typeface="Times New Roman" pitchFamily="18" charset="0"/>
              </a:rPr>
              <a:t>设置在内边距外的边框，包括大小、颜色；此例是</a:t>
            </a:r>
            <a:r>
              <a:rPr lang="en-US" altLang="zh-CN" sz="2400" b="1" i="0" dirty="0" smtClean="0">
                <a:latin typeface="Times New Roman" pitchFamily="18" charset="0"/>
                <a:cs typeface="Times New Roman" pitchFamily="18" charset="0"/>
              </a:rPr>
              <a:t>border:5px  solid red;</a:t>
            </a:r>
          </a:p>
          <a:p>
            <a:pPr>
              <a:lnSpc>
                <a:spcPts val="4300"/>
              </a:lnSpc>
            </a:pPr>
            <a:r>
              <a:rPr lang="en-US" altLang="zh-CN" sz="2400" b="1" i="0" dirty="0" smtClean="0">
                <a:solidFill>
                  <a:srgbClr val="0000CC"/>
                </a:solidFill>
                <a:latin typeface="Times New Roman" pitchFamily="18" charset="0"/>
                <a:cs typeface="Times New Roman" pitchFamily="18" charset="0"/>
              </a:rPr>
              <a:t>Margin</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围绕在边框外的边距大小。此例是</a:t>
            </a:r>
            <a:r>
              <a:rPr lang="en-US" altLang="zh-CN" sz="2400" b="1" i="0" dirty="0" smtClean="0">
                <a:latin typeface="Times New Roman" pitchFamily="18" charset="0"/>
                <a:cs typeface="Times New Roman" pitchFamily="18" charset="0"/>
              </a:rPr>
              <a:t>margin:20px;</a:t>
            </a:r>
          </a:p>
          <a:p>
            <a:pPr>
              <a:lnSpc>
                <a:spcPts val="4300"/>
              </a:lnSpc>
            </a:pPr>
            <a:r>
              <a:rPr lang="en-US" altLang="zh-CN" sz="2400" b="1" i="0" dirty="0" smtClean="0">
                <a:solidFill>
                  <a:srgbClr val="0000CC"/>
                </a:solidFill>
                <a:latin typeface="Times New Roman" pitchFamily="18" charset="0"/>
                <a:cs typeface="Times New Roman" pitchFamily="18" charset="0"/>
              </a:rPr>
              <a:t>Width</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元素内容的宽度。此例是</a:t>
            </a:r>
            <a:r>
              <a:rPr lang="en-US" altLang="zh-CN" sz="2400" b="1" i="0" dirty="0" smtClean="0">
                <a:latin typeface="Times New Roman" pitchFamily="18" charset="0"/>
                <a:cs typeface="Times New Roman" pitchFamily="18" charset="0"/>
              </a:rPr>
              <a:t>width:100px;</a:t>
            </a:r>
          </a:p>
          <a:p>
            <a:pPr>
              <a:lnSpc>
                <a:spcPts val="4300"/>
              </a:lnSpc>
            </a:pPr>
            <a:r>
              <a:rPr lang="en-US" altLang="zh-CN" sz="2400" b="1" i="0" dirty="0" smtClean="0">
                <a:solidFill>
                  <a:srgbClr val="0000CC"/>
                </a:solidFill>
                <a:latin typeface="Times New Roman" pitchFamily="18" charset="0"/>
                <a:cs typeface="Times New Roman" pitchFamily="18" charset="0"/>
              </a:rPr>
              <a:t>Height</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元素内容的高度。此例是</a:t>
            </a:r>
            <a:r>
              <a:rPr lang="en-US" altLang="zh-CN" sz="2400" b="1" i="0" dirty="0" smtClean="0">
                <a:latin typeface="Times New Roman" pitchFamily="18" charset="0"/>
                <a:cs typeface="Times New Roman" pitchFamily="18" charset="0"/>
              </a:rPr>
              <a:t>height:50px;</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504" y="161925"/>
            <a:ext cx="6838950" cy="495300"/>
          </a:xfrm>
        </p:spPr>
        <p:txBody>
          <a:bodyPr/>
          <a:lstStyle/>
          <a:p>
            <a:r>
              <a:rPr lang="en-US" altLang="zh-CN" dirty="0" smtClean="0"/>
              <a:t>1</a:t>
            </a:r>
            <a:r>
              <a:rPr lang="zh-CN" altLang="en-US" dirty="0" smtClean="0"/>
              <a:t>、边框</a:t>
            </a:r>
            <a:r>
              <a:rPr lang="en-US" altLang="zh-CN" dirty="0" smtClean="0"/>
              <a:t>(border)</a:t>
            </a:r>
            <a:endParaRPr lang="zh-CN" altLang="en-US" dirty="0"/>
          </a:p>
        </p:txBody>
      </p:sp>
      <p:sp>
        <p:nvSpPr>
          <p:cNvPr id="3" name="内容占位符 2"/>
          <p:cNvSpPr>
            <a:spLocks noGrp="1"/>
          </p:cNvSpPr>
          <p:nvPr>
            <p:ph idx="1"/>
          </p:nvPr>
        </p:nvSpPr>
        <p:spPr>
          <a:xfrm>
            <a:off x="71406" y="981075"/>
            <a:ext cx="8786874" cy="590537"/>
          </a:xfrm>
        </p:spPr>
        <p:txBody>
          <a:bodyPr/>
          <a:lstStyle/>
          <a:p>
            <a:r>
              <a:rPr lang="zh-CN" altLang="en-US" dirty="0" smtClean="0"/>
              <a:t>每个标签可以设置</a:t>
            </a:r>
            <a:r>
              <a:rPr lang="en-US" altLang="zh-CN" dirty="0" smtClean="0"/>
              <a:t>4</a:t>
            </a:r>
            <a:r>
              <a:rPr lang="zh-CN" altLang="en-US" dirty="0" smtClean="0"/>
              <a:t>个方向的边框。</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32</a:t>
            </a:fld>
            <a:endParaRPr lang="en-US"/>
          </a:p>
        </p:txBody>
      </p:sp>
      <p:pic>
        <p:nvPicPr>
          <p:cNvPr id="57346" name="Picture 2"/>
          <p:cNvPicPr>
            <a:picLocks noChangeAspect="1" noChangeArrowheads="1"/>
          </p:cNvPicPr>
          <p:nvPr/>
        </p:nvPicPr>
        <p:blipFill>
          <a:blip r:embed="rId3" cstate="print"/>
          <a:srcRect/>
          <a:stretch>
            <a:fillRect/>
          </a:stretch>
        </p:blipFill>
        <p:spPr bwMode="auto">
          <a:xfrm>
            <a:off x="151676" y="1571612"/>
            <a:ext cx="5206142" cy="4643470"/>
          </a:xfrm>
          <a:prstGeom prst="rect">
            <a:avLst/>
          </a:prstGeom>
          <a:noFill/>
          <a:ln w="9525">
            <a:noFill/>
            <a:miter lim="800000"/>
            <a:headEnd/>
            <a:tailEnd/>
          </a:ln>
          <a:effectLst/>
        </p:spPr>
      </p:pic>
      <p:pic>
        <p:nvPicPr>
          <p:cNvPr id="57347" name="Picture 3"/>
          <p:cNvPicPr>
            <a:picLocks noChangeAspect="1" noChangeArrowheads="1"/>
          </p:cNvPicPr>
          <p:nvPr/>
        </p:nvPicPr>
        <p:blipFill>
          <a:blip r:embed="rId4" cstate="print"/>
          <a:srcRect/>
          <a:stretch>
            <a:fillRect/>
          </a:stretch>
        </p:blipFill>
        <p:spPr bwMode="auto">
          <a:xfrm>
            <a:off x="5786446" y="1643050"/>
            <a:ext cx="3000396" cy="2571768"/>
          </a:xfrm>
          <a:prstGeom prst="rect">
            <a:avLst/>
          </a:prstGeom>
          <a:noFill/>
          <a:ln w="9525">
            <a:noFill/>
            <a:miter lim="800000"/>
            <a:headEnd/>
            <a:tailEnd/>
          </a:ln>
          <a:effectLst/>
        </p:spPr>
      </p:pic>
      <p:sp>
        <p:nvSpPr>
          <p:cNvPr id="7" name="TextBox 6"/>
          <p:cNvSpPr txBox="1"/>
          <p:nvPr/>
        </p:nvSpPr>
        <p:spPr>
          <a:xfrm>
            <a:off x="4506224" y="5500702"/>
            <a:ext cx="4637808" cy="1142108"/>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nSpc>
                <a:spcPts val="4300"/>
              </a:lnSpc>
            </a:pPr>
            <a:r>
              <a:rPr lang="zh-CN" altLang="en-US" sz="2800" b="1" i="0" dirty="0" smtClean="0">
                <a:solidFill>
                  <a:srgbClr val="FF0000"/>
                </a:solidFill>
              </a:rPr>
              <a:t>注意</a:t>
            </a:r>
            <a:r>
              <a:rPr lang="en-US" altLang="zh-CN" sz="2800" b="1" i="0" dirty="0" smtClean="0">
                <a:solidFill>
                  <a:srgbClr val="FF0000"/>
                </a:solidFill>
              </a:rPr>
              <a:t>:border-style</a:t>
            </a:r>
            <a:r>
              <a:rPr lang="zh-CN" altLang="en-US" sz="2800" b="1" i="0" dirty="0" smtClean="0">
                <a:solidFill>
                  <a:srgbClr val="FF0000"/>
                </a:solidFill>
              </a:rPr>
              <a:t>必须设置</a:t>
            </a:r>
            <a:r>
              <a:rPr lang="en-US" altLang="zh-CN" sz="2800" b="1" i="0" dirty="0" smtClean="0">
                <a:solidFill>
                  <a:srgbClr val="FF0000"/>
                </a:solidFill>
              </a:rPr>
              <a:t>,</a:t>
            </a:r>
          </a:p>
          <a:p>
            <a:pPr>
              <a:lnSpc>
                <a:spcPts val="4300"/>
              </a:lnSpc>
            </a:pPr>
            <a:r>
              <a:rPr lang="zh-CN" altLang="en-US" sz="2800" b="1" i="0" dirty="0" smtClean="0">
                <a:solidFill>
                  <a:srgbClr val="FF0000"/>
                </a:solidFill>
              </a:rPr>
              <a:t>否则无法显示边框！</a:t>
            </a:r>
            <a:endParaRPr lang="zh-CN" altLang="en-US" sz="2800" b="1" i="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8102628" cy="495300"/>
          </a:xfrm>
        </p:spPr>
        <p:txBody>
          <a:bodyPr/>
          <a:lstStyle/>
          <a:p>
            <a:r>
              <a:rPr lang="zh-CN" altLang="en-US" dirty="0" smtClean="0"/>
              <a:t>边框样式</a:t>
            </a:r>
            <a:r>
              <a:rPr lang="en-US" altLang="zh-CN" dirty="0" smtClean="0"/>
              <a:t>(border-style)-</a:t>
            </a:r>
            <a:r>
              <a:rPr lang="zh-CN" altLang="en-US" i="1" u="sng" dirty="0" smtClean="0">
                <a:solidFill>
                  <a:srgbClr val="FFFF00"/>
                </a:solidFill>
              </a:rPr>
              <a:t>必须设置</a:t>
            </a:r>
            <a:endParaRPr lang="zh-CN" altLang="en-US" i="1" u="sng" dirty="0">
              <a:solidFill>
                <a:srgbClr val="FFFF00"/>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33</a:t>
            </a:fld>
            <a:endParaRPr lang="en-US"/>
          </a:p>
        </p:txBody>
      </p:sp>
      <p:pic>
        <p:nvPicPr>
          <p:cNvPr id="58370" name="Picture 2"/>
          <p:cNvPicPr>
            <a:picLocks noChangeAspect="1" noChangeArrowheads="1"/>
          </p:cNvPicPr>
          <p:nvPr/>
        </p:nvPicPr>
        <p:blipFill>
          <a:blip r:embed="rId3" cstate="print"/>
          <a:srcRect/>
          <a:stretch>
            <a:fillRect/>
          </a:stretch>
        </p:blipFill>
        <p:spPr bwMode="auto">
          <a:xfrm>
            <a:off x="358457" y="928670"/>
            <a:ext cx="7856881"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34</a:t>
            </a:fld>
            <a:endParaRPr lang="en-US"/>
          </a:p>
        </p:txBody>
      </p:sp>
      <p:pic>
        <p:nvPicPr>
          <p:cNvPr id="59394" name="Picture 2"/>
          <p:cNvPicPr>
            <a:picLocks noChangeAspect="1" noChangeArrowheads="1"/>
          </p:cNvPicPr>
          <p:nvPr/>
        </p:nvPicPr>
        <p:blipFill>
          <a:blip r:embed="rId3" cstate="print"/>
          <a:srcRect/>
          <a:stretch>
            <a:fillRect/>
          </a:stretch>
        </p:blipFill>
        <p:spPr bwMode="auto">
          <a:xfrm>
            <a:off x="285720" y="1000108"/>
            <a:ext cx="814393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Demo3 </a:t>
            </a:r>
            <a:endParaRPr lang="zh-CN" altLang="en-US" dirty="0"/>
          </a:p>
        </p:txBody>
      </p:sp>
      <p:sp>
        <p:nvSpPr>
          <p:cNvPr id="3" name="内容占位符 2"/>
          <p:cNvSpPr>
            <a:spLocks noGrp="1"/>
          </p:cNvSpPr>
          <p:nvPr>
            <p:ph idx="1"/>
          </p:nvPr>
        </p:nvSpPr>
        <p:spPr>
          <a:xfrm>
            <a:off x="250825" y="981075"/>
            <a:ext cx="8642350" cy="519099"/>
          </a:xfrm>
        </p:spPr>
        <p:txBody>
          <a:bodyPr/>
          <a:lstStyle/>
          <a:p>
            <a:r>
              <a:rPr lang="zh-CN" altLang="en-US" dirty="0" smtClean="0"/>
              <a:t>设置</a:t>
            </a:r>
            <a:r>
              <a:rPr lang="en-US" altLang="zh-CN" dirty="0" smtClean="0"/>
              <a:t>h1</a:t>
            </a:r>
            <a:r>
              <a:rPr lang="zh-CN" altLang="en-US" dirty="0" smtClean="0"/>
              <a:t>的边框，上下左为黑色边框，右边为红色</a:t>
            </a: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35</a:t>
            </a:fld>
            <a:endParaRPr lang="en-US"/>
          </a:p>
        </p:txBody>
      </p:sp>
      <p:sp>
        <p:nvSpPr>
          <p:cNvPr id="5" name="矩形 4"/>
          <p:cNvSpPr/>
          <p:nvPr/>
        </p:nvSpPr>
        <p:spPr>
          <a:xfrm>
            <a:off x="1285852" y="1857364"/>
            <a:ext cx="7072330" cy="1815882"/>
          </a:xfrm>
          <a:prstGeom prst="rect">
            <a:avLst/>
          </a:prstGeom>
          <a:solidFill>
            <a:schemeClr val="bg2">
              <a:lumMod val="20000"/>
              <a:lumOff val="80000"/>
            </a:schemeClr>
          </a:solidFill>
        </p:spPr>
        <p:txBody>
          <a:bodyPr wrap="square">
            <a:spAutoFit/>
          </a:bodyPr>
          <a:lstStyle/>
          <a:p>
            <a:r>
              <a:rPr lang="en-US" altLang="zh-CN" sz="2800" b="1" i="0" dirty="0" smtClean="0">
                <a:solidFill>
                  <a:srgbClr val="080808"/>
                </a:solidFill>
              </a:rPr>
              <a:t>h1 {</a:t>
            </a:r>
          </a:p>
          <a:p>
            <a:r>
              <a:rPr lang="en-US" altLang="zh-CN" sz="2800" b="1" i="0" dirty="0" smtClean="0">
                <a:solidFill>
                  <a:srgbClr val="080808"/>
                </a:solidFill>
              </a:rPr>
              <a:t>  	border:1px solid black;</a:t>
            </a:r>
          </a:p>
          <a:p>
            <a:r>
              <a:rPr lang="en-US" altLang="zh-CN" sz="2800" b="1" i="0" dirty="0" smtClean="0">
                <a:solidFill>
                  <a:srgbClr val="080808"/>
                </a:solidFill>
              </a:rPr>
              <a:t>	 border-right-color: red;</a:t>
            </a:r>
          </a:p>
          <a:p>
            <a:r>
              <a:rPr lang="en-US" altLang="zh-CN" sz="2800" b="1" i="0" dirty="0" smtClean="0">
                <a:solidFill>
                  <a:srgbClr val="080808"/>
                </a:solidFill>
              </a:rPr>
              <a:t>  }</a:t>
            </a:r>
            <a:endParaRPr lang="zh-CN" altLang="en-US" sz="2800" b="1" i="0" dirty="0">
              <a:solidFill>
                <a:srgbClr val="080808"/>
              </a:solidFill>
            </a:endParaRPr>
          </a:p>
        </p:txBody>
      </p:sp>
      <p:sp>
        <p:nvSpPr>
          <p:cNvPr id="6" name="TextBox 5"/>
          <p:cNvSpPr txBox="1"/>
          <p:nvPr/>
        </p:nvSpPr>
        <p:spPr>
          <a:xfrm>
            <a:off x="214282" y="4977482"/>
            <a:ext cx="7609776" cy="523220"/>
          </a:xfrm>
          <a:prstGeom prst="rect">
            <a:avLst/>
          </a:prstGeom>
          <a:noFill/>
        </p:spPr>
        <p:txBody>
          <a:bodyPr wrap="none" rtlCol="0">
            <a:spAutoFit/>
          </a:bodyPr>
          <a:lstStyle/>
          <a:p>
            <a:r>
              <a:rPr lang="zh-CN" altLang="en-US" sz="2800" b="1" i="0" dirty="0" smtClean="0">
                <a:solidFill>
                  <a:srgbClr val="000099"/>
                </a:solidFill>
              </a:rPr>
              <a:t>注意：</a:t>
            </a:r>
            <a:r>
              <a:rPr lang="en-US" altLang="zh-CN" sz="2800" b="1" i="0" dirty="0" smtClean="0">
                <a:solidFill>
                  <a:srgbClr val="000099"/>
                </a:solidFill>
              </a:rPr>
              <a:t>border</a:t>
            </a:r>
            <a:r>
              <a:rPr lang="zh-CN" altLang="en-US" sz="2800" b="1" i="0" dirty="0" smtClean="0">
                <a:solidFill>
                  <a:srgbClr val="000099"/>
                </a:solidFill>
              </a:rPr>
              <a:t>和</a:t>
            </a:r>
            <a:r>
              <a:rPr lang="en-US" altLang="zh-CN" sz="2800" b="1" i="0" dirty="0" smtClean="0">
                <a:solidFill>
                  <a:srgbClr val="000099"/>
                </a:solidFill>
              </a:rPr>
              <a:t>border-right-color</a:t>
            </a:r>
            <a:r>
              <a:rPr lang="zh-CN" altLang="en-US" sz="2800" b="1" i="0" dirty="0" smtClean="0">
                <a:solidFill>
                  <a:srgbClr val="000099"/>
                </a:solidFill>
              </a:rPr>
              <a:t>的书写顺序</a:t>
            </a:r>
            <a:endParaRPr lang="zh-CN" altLang="en-US" sz="2800" b="1" i="0" dirty="0">
              <a:solidFill>
                <a:srgbClr val="00009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2</a:t>
            </a:r>
            <a:r>
              <a:rPr lang="zh-CN" altLang="en-US" dirty="0" smtClean="0"/>
              <a:t>、内边距</a:t>
            </a:r>
            <a:r>
              <a:rPr lang="en-US" altLang="zh-CN" dirty="0" smtClean="0"/>
              <a:t>(</a:t>
            </a:r>
            <a:r>
              <a:rPr lang="zh-CN" altLang="en-US" dirty="0" smtClean="0"/>
              <a:t>填充，</a:t>
            </a:r>
            <a:r>
              <a:rPr lang="en-US" altLang="zh-CN" dirty="0" smtClean="0"/>
              <a:t>padding)</a:t>
            </a:r>
            <a:endParaRPr lang="zh-CN" altLang="en-US" dirty="0"/>
          </a:p>
        </p:txBody>
      </p:sp>
      <p:sp>
        <p:nvSpPr>
          <p:cNvPr id="3" name="内容占位符 2"/>
          <p:cNvSpPr>
            <a:spLocks noGrp="1"/>
          </p:cNvSpPr>
          <p:nvPr>
            <p:ph idx="1"/>
          </p:nvPr>
        </p:nvSpPr>
        <p:spPr>
          <a:xfrm>
            <a:off x="142844" y="928670"/>
            <a:ext cx="8642350" cy="1143008"/>
          </a:xfrm>
        </p:spPr>
        <p:txBody>
          <a:bodyPr/>
          <a:lstStyle/>
          <a:p>
            <a:r>
              <a:rPr lang="en-US" altLang="zh-CN" dirty="0" smtClean="0">
                <a:latin typeface="Times New Roman" pitchFamily="18" charset="0"/>
                <a:cs typeface="Times New Roman" pitchFamily="18" charset="0"/>
              </a:rPr>
              <a:t>padding</a:t>
            </a:r>
            <a:r>
              <a:rPr lang="zh-CN" altLang="en-US" dirty="0" smtClean="0"/>
              <a:t>区域在</a:t>
            </a:r>
            <a:r>
              <a:rPr lang="en-US" altLang="zh-CN" dirty="0" smtClean="0">
                <a:latin typeface="Times New Roman" pitchFamily="18" charset="0"/>
                <a:cs typeface="Times New Roman" pitchFamily="18" charset="0"/>
              </a:rPr>
              <a:t>border</a:t>
            </a:r>
            <a:r>
              <a:rPr lang="zh-CN" altLang="en-US" dirty="0" smtClean="0"/>
              <a:t>与</a:t>
            </a:r>
            <a:r>
              <a:rPr lang="en-US" altLang="zh-CN" dirty="0" smtClean="0">
                <a:latin typeface="Times New Roman" pitchFamily="18" charset="0"/>
                <a:cs typeface="Times New Roman" pitchFamily="18" charset="0"/>
              </a:rPr>
              <a:t>content</a:t>
            </a:r>
            <a:r>
              <a:rPr lang="zh-CN" altLang="en-US" dirty="0" smtClean="0"/>
              <a:t>之间；背景色和背景图像会覆盖</a:t>
            </a:r>
            <a:r>
              <a:rPr lang="en-US" altLang="zh-CN" dirty="0" smtClean="0">
                <a:latin typeface="Times New Roman" pitchFamily="18" charset="0"/>
                <a:cs typeface="Times New Roman" pitchFamily="18" charset="0"/>
              </a:rPr>
              <a:t>padding</a:t>
            </a:r>
            <a:r>
              <a:rPr lang="zh-CN" altLang="en-US" dirty="0" smtClean="0"/>
              <a:t>和</a:t>
            </a:r>
            <a:r>
              <a:rPr lang="en-US" altLang="zh-CN" dirty="0" smtClean="0">
                <a:latin typeface="Times New Roman" pitchFamily="18" charset="0"/>
                <a:cs typeface="Times New Roman" pitchFamily="18" charset="0"/>
              </a:rPr>
              <a:t>content</a:t>
            </a:r>
            <a:r>
              <a:rPr lang="zh-CN" altLang="en-US" dirty="0" smtClean="0"/>
              <a:t>组成的区域；</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36</a:t>
            </a:fld>
            <a:endParaRPr lang="en-US"/>
          </a:p>
        </p:txBody>
      </p:sp>
      <p:pic>
        <p:nvPicPr>
          <p:cNvPr id="60418" name="Picture 2"/>
          <p:cNvPicPr>
            <a:picLocks noChangeAspect="1" noChangeArrowheads="1"/>
          </p:cNvPicPr>
          <p:nvPr/>
        </p:nvPicPr>
        <p:blipFill>
          <a:blip r:embed="rId3" cstate="print"/>
          <a:srcRect/>
          <a:stretch>
            <a:fillRect/>
          </a:stretch>
        </p:blipFill>
        <p:spPr bwMode="auto">
          <a:xfrm>
            <a:off x="1357290" y="2000240"/>
            <a:ext cx="7143800" cy="4657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设置内边距</a:t>
            </a:r>
            <a:r>
              <a:rPr lang="en-US" altLang="zh-CN" dirty="0" smtClean="0"/>
              <a:t>(</a:t>
            </a:r>
            <a:r>
              <a:rPr lang="zh-CN" altLang="en-US" dirty="0" smtClean="0"/>
              <a:t>填充</a:t>
            </a:r>
            <a:r>
              <a:rPr lang="en-US" altLang="zh-CN" dirty="0" smtClean="0"/>
              <a:t>)</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37</a:t>
            </a:fld>
            <a:endParaRPr lang="en-US" dirty="0"/>
          </a:p>
        </p:txBody>
      </p:sp>
      <p:pic>
        <p:nvPicPr>
          <p:cNvPr id="61442" name="Picture 2"/>
          <p:cNvPicPr>
            <a:picLocks noChangeAspect="1" noChangeArrowheads="1"/>
          </p:cNvPicPr>
          <p:nvPr/>
        </p:nvPicPr>
        <p:blipFill>
          <a:blip r:embed="rId2" cstate="print"/>
          <a:srcRect/>
          <a:stretch>
            <a:fillRect/>
          </a:stretch>
        </p:blipFill>
        <p:spPr bwMode="auto">
          <a:xfrm>
            <a:off x="3428992" y="3571876"/>
            <a:ext cx="5572164" cy="3000396"/>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cstate="print"/>
          <a:srcRect/>
          <a:stretch>
            <a:fillRect/>
          </a:stretch>
        </p:blipFill>
        <p:spPr bwMode="auto">
          <a:xfrm>
            <a:off x="285720" y="3714752"/>
            <a:ext cx="3000396" cy="3000396"/>
          </a:xfrm>
          <a:prstGeom prst="rect">
            <a:avLst/>
          </a:prstGeom>
          <a:noFill/>
          <a:ln w="9525">
            <a:noFill/>
            <a:miter lim="800000"/>
            <a:headEnd/>
            <a:tailEnd/>
          </a:ln>
          <a:effectLst/>
        </p:spPr>
      </p:pic>
      <p:pic>
        <p:nvPicPr>
          <p:cNvPr id="61444" name="Picture 4"/>
          <p:cNvPicPr>
            <a:picLocks noChangeAspect="1" noChangeArrowheads="1"/>
          </p:cNvPicPr>
          <p:nvPr/>
        </p:nvPicPr>
        <p:blipFill>
          <a:blip r:embed="rId4" cstate="print"/>
          <a:srcRect/>
          <a:stretch>
            <a:fillRect/>
          </a:stretch>
        </p:blipFill>
        <p:spPr bwMode="auto">
          <a:xfrm>
            <a:off x="71406" y="857232"/>
            <a:ext cx="6286544" cy="2571768"/>
          </a:xfrm>
          <a:prstGeom prst="rect">
            <a:avLst/>
          </a:prstGeom>
          <a:noFill/>
          <a:ln w="9525">
            <a:noFill/>
            <a:miter lim="800000"/>
            <a:headEnd/>
            <a:tailEnd/>
          </a:ln>
          <a:effectLst/>
        </p:spPr>
      </p:pic>
      <p:sp>
        <p:nvSpPr>
          <p:cNvPr id="7" name="TextBox 6"/>
          <p:cNvSpPr txBox="1"/>
          <p:nvPr/>
        </p:nvSpPr>
        <p:spPr>
          <a:xfrm>
            <a:off x="3972704" y="2604775"/>
            <a:ext cx="4814138" cy="609911"/>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t>padding</a:t>
            </a:r>
            <a:r>
              <a:rPr lang="zh-CN" altLang="en-US" sz="2800" b="1" i="0" dirty="0" smtClean="0"/>
              <a:t>不可以为负值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3</a:t>
            </a:r>
            <a:r>
              <a:rPr lang="zh-CN" altLang="en-US" dirty="0" smtClean="0"/>
              <a:t>、外边距</a:t>
            </a:r>
            <a:r>
              <a:rPr lang="en-US" altLang="zh-CN" dirty="0" smtClean="0"/>
              <a:t>(margin)</a:t>
            </a:r>
            <a:endParaRPr lang="zh-CN" altLang="en-US" dirty="0"/>
          </a:p>
        </p:txBody>
      </p:sp>
      <p:sp>
        <p:nvSpPr>
          <p:cNvPr id="3" name="内容占位符 2"/>
          <p:cNvSpPr>
            <a:spLocks noGrp="1"/>
          </p:cNvSpPr>
          <p:nvPr>
            <p:ph idx="1"/>
          </p:nvPr>
        </p:nvSpPr>
        <p:spPr>
          <a:xfrm>
            <a:off x="71406" y="928670"/>
            <a:ext cx="9072594" cy="1019165"/>
          </a:xfrm>
        </p:spPr>
        <p:txBody>
          <a:bodyPr/>
          <a:lstStyle/>
          <a:p>
            <a:r>
              <a:rPr lang="zh-CN" altLang="en-US" dirty="0" smtClean="0"/>
              <a:t>外边距</a:t>
            </a:r>
            <a:r>
              <a:rPr lang="en-US" altLang="zh-CN" dirty="0" smtClean="0"/>
              <a:t>(</a:t>
            </a:r>
            <a:r>
              <a:rPr lang="en-US" altLang="zh-CN" dirty="0" smtClean="0">
                <a:latin typeface="Times New Roman" pitchFamily="18" charset="0"/>
                <a:cs typeface="Times New Roman" pitchFamily="18" charset="0"/>
              </a:rPr>
              <a:t>margin</a:t>
            </a:r>
            <a:r>
              <a:rPr lang="en-US" altLang="zh-CN" dirty="0" smtClean="0"/>
              <a:t>)</a:t>
            </a:r>
            <a:r>
              <a:rPr lang="zh-CN" altLang="en-US" dirty="0" smtClean="0"/>
              <a:t>在</a:t>
            </a:r>
            <a:r>
              <a:rPr lang="en-US" altLang="zh-CN" dirty="0" smtClean="0">
                <a:latin typeface="Times New Roman" pitchFamily="18" charset="0"/>
                <a:cs typeface="Times New Roman" pitchFamily="18" charset="0"/>
              </a:rPr>
              <a:t>border</a:t>
            </a:r>
            <a:r>
              <a:rPr lang="zh-CN" altLang="en-US" dirty="0" smtClean="0"/>
              <a:t>之外</a:t>
            </a:r>
            <a:r>
              <a:rPr lang="en-US" altLang="zh-CN" dirty="0" smtClean="0"/>
              <a:t>,</a:t>
            </a:r>
            <a:r>
              <a:rPr lang="en-US" altLang="zh-CN" dirty="0" smtClean="0">
                <a:latin typeface="Times New Roman" pitchFamily="18" charset="0"/>
                <a:cs typeface="Times New Roman" pitchFamily="18" charset="0"/>
              </a:rPr>
              <a:t>margin</a:t>
            </a:r>
            <a:r>
              <a:rPr lang="zh-CN" altLang="en-US" dirty="0" smtClean="0"/>
              <a:t>区域不应用背景</a:t>
            </a:r>
            <a:r>
              <a:rPr lang="en-US" altLang="zh-CN" dirty="0" smtClean="0"/>
              <a:t>;</a:t>
            </a:r>
          </a:p>
          <a:p>
            <a:r>
              <a:rPr lang="en-US" altLang="zh-CN" dirty="0" smtClean="0">
                <a:latin typeface="Times New Roman" pitchFamily="18" charset="0"/>
                <a:cs typeface="Times New Roman" pitchFamily="18" charset="0"/>
              </a:rPr>
              <a:t>CSS</a:t>
            </a:r>
            <a:r>
              <a:rPr lang="zh-CN" altLang="en-US" dirty="0" smtClean="0"/>
              <a:t>中</a:t>
            </a:r>
            <a:r>
              <a:rPr lang="en-US" altLang="zh-CN" dirty="0" smtClean="0">
                <a:latin typeface="Times New Roman" pitchFamily="18" charset="0"/>
                <a:cs typeface="Times New Roman" pitchFamily="18" charset="0"/>
              </a:rPr>
              <a:t>margin</a:t>
            </a:r>
            <a:r>
              <a:rPr lang="zh-CN" altLang="en-US" dirty="0" smtClean="0"/>
              <a:t>默认值为</a:t>
            </a:r>
            <a:r>
              <a:rPr lang="en-US" altLang="zh-CN" dirty="0" smtClean="0"/>
              <a:t>0,</a:t>
            </a:r>
            <a:r>
              <a:rPr lang="zh-CN" altLang="en-US" dirty="0" smtClean="0"/>
              <a:t>但浏览器会提供预定样式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38</a:t>
            </a:fld>
            <a:endParaRPr lang="en-US"/>
          </a:p>
        </p:txBody>
      </p:sp>
      <p:pic>
        <p:nvPicPr>
          <p:cNvPr id="62466" name="Picture 2"/>
          <p:cNvPicPr>
            <a:picLocks noChangeAspect="1" noChangeArrowheads="1"/>
          </p:cNvPicPr>
          <p:nvPr/>
        </p:nvPicPr>
        <p:blipFill>
          <a:blip r:embed="rId3" cstate="print"/>
          <a:srcRect/>
          <a:stretch>
            <a:fillRect/>
          </a:stretch>
        </p:blipFill>
        <p:spPr bwMode="auto">
          <a:xfrm>
            <a:off x="1643042" y="2285992"/>
            <a:ext cx="5786478"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设置</a:t>
            </a:r>
            <a:r>
              <a:rPr lang="en-US" altLang="zh-CN" dirty="0" smtClean="0"/>
              <a:t>margin</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39</a:t>
            </a:fld>
            <a:endParaRPr lang="en-US"/>
          </a:p>
        </p:txBody>
      </p:sp>
      <p:pic>
        <p:nvPicPr>
          <p:cNvPr id="63490" name="Picture 2"/>
          <p:cNvPicPr>
            <a:picLocks noChangeAspect="1" noChangeArrowheads="1"/>
          </p:cNvPicPr>
          <p:nvPr/>
        </p:nvPicPr>
        <p:blipFill>
          <a:blip r:embed="rId3" cstate="print"/>
          <a:srcRect/>
          <a:stretch>
            <a:fillRect/>
          </a:stretch>
        </p:blipFill>
        <p:spPr bwMode="auto">
          <a:xfrm>
            <a:off x="-32" y="857232"/>
            <a:ext cx="5857916" cy="2714644"/>
          </a:xfrm>
          <a:prstGeom prst="rect">
            <a:avLst/>
          </a:prstGeom>
          <a:noFill/>
          <a:ln w="9525">
            <a:noFill/>
            <a:miter lim="800000"/>
            <a:headEnd/>
            <a:tailEnd/>
          </a:ln>
          <a:effectLst/>
        </p:spPr>
      </p:pic>
      <p:pic>
        <p:nvPicPr>
          <p:cNvPr id="63491" name="Picture 3"/>
          <p:cNvPicPr>
            <a:picLocks noChangeAspect="1" noChangeArrowheads="1"/>
          </p:cNvPicPr>
          <p:nvPr/>
        </p:nvPicPr>
        <p:blipFill>
          <a:blip r:embed="rId4" cstate="print"/>
          <a:srcRect/>
          <a:stretch>
            <a:fillRect/>
          </a:stretch>
        </p:blipFill>
        <p:spPr bwMode="auto">
          <a:xfrm>
            <a:off x="142844" y="3786190"/>
            <a:ext cx="5857916" cy="2928958"/>
          </a:xfrm>
          <a:prstGeom prst="rect">
            <a:avLst/>
          </a:prstGeom>
          <a:noFill/>
          <a:ln w="9525">
            <a:noFill/>
            <a:miter lim="800000"/>
            <a:headEnd/>
            <a:tailEnd/>
          </a:ln>
          <a:effectLst/>
        </p:spPr>
      </p:pic>
      <p:sp>
        <p:nvSpPr>
          <p:cNvPr id="6" name="TextBox 5"/>
          <p:cNvSpPr txBox="1"/>
          <p:nvPr/>
        </p:nvSpPr>
        <p:spPr>
          <a:xfrm>
            <a:off x="3749397" y="2189141"/>
            <a:ext cx="5251759" cy="118699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latin typeface="Times New Roman" pitchFamily="18" charset="0"/>
                <a:cs typeface="Times New Roman" pitchFamily="18" charset="0"/>
              </a:rPr>
              <a:t>margin</a:t>
            </a:r>
            <a:r>
              <a:rPr lang="zh-CN" altLang="en-US" sz="2800" b="1" i="0" dirty="0" smtClean="0"/>
              <a:t>可以为负值，而且</a:t>
            </a:r>
            <a:endParaRPr lang="en-US" altLang="zh-CN" sz="2800" b="1" i="0" dirty="0" smtClean="0"/>
          </a:p>
          <a:p>
            <a:pPr>
              <a:lnSpc>
                <a:spcPts val="4500"/>
              </a:lnSpc>
            </a:pPr>
            <a:r>
              <a:rPr lang="zh-CN" altLang="en-US" sz="2800" b="1" i="0" dirty="0" smtClean="0"/>
              <a:t>很多情况下需要使用负值。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zh-CN" altLang="en-US" dirty="0" smtClean="0"/>
              <a:t>浏览器模式</a:t>
            </a:r>
            <a:endParaRPr lang="en-US" altLang="zh-CN" dirty="0" smtClean="0"/>
          </a:p>
          <a:p>
            <a:pPr>
              <a:buNone/>
            </a:pPr>
            <a:r>
              <a:rPr lang="en-US" altLang="zh-CN" dirty="0" smtClean="0"/>
              <a:t>    </a:t>
            </a:r>
            <a:r>
              <a:rPr lang="zh-CN" altLang="en-US" dirty="0" smtClean="0"/>
              <a:t>当浏览器厂商开始创建于标准兼容的浏览器时，他们希望确保向后兼容性。为了实现这一点，他们创建了两种表现形式：标准模式和怪异模式</a:t>
            </a:r>
            <a:r>
              <a:rPr lang="en-US" altLang="zh-CN" dirty="0" smtClean="0"/>
              <a:t>(quirks mode)</a:t>
            </a:r>
            <a:r>
              <a:rPr lang="zh-CN" altLang="en-US" dirty="0" smtClean="0"/>
              <a:t>。</a:t>
            </a:r>
            <a:endParaRPr lang="en-US" altLang="zh-CN" dirty="0" smtClean="0"/>
          </a:p>
          <a:p>
            <a:pPr>
              <a:buNone/>
            </a:pPr>
            <a:r>
              <a:rPr lang="zh-CN" altLang="en-US" dirty="0" smtClean="0"/>
              <a:t>怪异模式通常模拟老式浏览器（比如</a:t>
            </a:r>
            <a:r>
              <a:rPr lang="en-US" altLang="zh-CN" dirty="0" smtClean="0"/>
              <a:t>IE6,</a:t>
            </a:r>
            <a:r>
              <a:rPr lang="zh-CN" altLang="en-US" dirty="0" smtClean="0"/>
              <a:t>在标准模式中使用正确</a:t>
            </a:r>
            <a:r>
              <a:rPr lang="zh-CN" altLang="en-US" dirty="0" smtClean="0"/>
              <a:t>的</a:t>
            </a:r>
            <a:r>
              <a:rPr lang="zh-CN" altLang="en-US" dirty="0"/>
              <a:t>盒</a:t>
            </a:r>
            <a:r>
              <a:rPr lang="zh-CN" altLang="en-US" dirty="0" smtClean="0"/>
              <a:t>模型</a:t>
            </a:r>
            <a:r>
              <a:rPr lang="zh-CN" altLang="en-US" dirty="0" smtClean="0"/>
              <a:t>，在怪异模式中使用老式的</a:t>
            </a:r>
            <a:r>
              <a:rPr lang="zh-CN" altLang="en-US" dirty="0" smtClean="0"/>
              <a:t>专有盒模型</a:t>
            </a:r>
            <a:r>
              <a:rPr lang="en-US" altLang="zh-CN" dirty="0" smtClean="0"/>
              <a:t>)</a:t>
            </a:r>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（三）、盒子大小的计算</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40</a:t>
            </a:fld>
            <a:endParaRPr lang="en-US"/>
          </a:p>
        </p:txBody>
      </p:sp>
      <p:pic>
        <p:nvPicPr>
          <p:cNvPr id="55299" name="Picture 3"/>
          <p:cNvPicPr>
            <a:picLocks noChangeAspect="1" noChangeArrowheads="1"/>
          </p:cNvPicPr>
          <p:nvPr/>
        </p:nvPicPr>
        <p:blipFill>
          <a:blip r:embed="rId2" cstate="print"/>
          <a:srcRect/>
          <a:stretch>
            <a:fillRect/>
          </a:stretch>
        </p:blipFill>
        <p:spPr bwMode="auto">
          <a:xfrm>
            <a:off x="571472" y="857232"/>
            <a:ext cx="7572428" cy="4655675"/>
          </a:xfrm>
          <a:prstGeom prst="rect">
            <a:avLst/>
          </a:prstGeom>
          <a:noFill/>
          <a:ln w="9525">
            <a:noFill/>
            <a:miter lim="800000"/>
            <a:headEnd/>
            <a:tailEnd/>
          </a:ln>
          <a:effectLst/>
        </p:spPr>
      </p:pic>
      <p:sp>
        <p:nvSpPr>
          <p:cNvPr id="11" name="TextBox 10"/>
          <p:cNvSpPr txBox="1"/>
          <p:nvPr/>
        </p:nvSpPr>
        <p:spPr>
          <a:xfrm>
            <a:off x="142876" y="5572140"/>
            <a:ext cx="8929718" cy="954107"/>
          </a:xfrm>
          <a:prstGeom prst="rect">
            <a:avLst/>
          </a:prstGeom>
          <a:solidFill>
            <a:schemeClr val="bg2">
              <a:lumMod val="40000"/>
              <a:lumOff val="60000"/>
            </a:schemeClr>
          </a:solidFill>
        </p:spPr>
        <p:txBody>
          <a:bodyPr wrap="square" rtlCol="0">
            <a:spAutoFit/>
          </a:bodyPr>
          <a:lstStyle/>
          <a:p>
            <a:r>
              <a:rPr lang="zh-CN" altLang="en-US" sz="2800" b="1" i="0" dirty="0" smtClean="0">
                <a:solidFill>
                  <a:srgbClr val="0000CC"/>
                </a:solidFill>
              </a:rPr>
              <a:t>盒子实际宽度</a:t>
            </a:r>
            <a:r>
              <a:rPr lang="en-US" altLang="zh-CN" sz="2800" b="1" i="0" dirty="0" smtClean="0">
                <a:solidFill>
                  <a:srgbClr val="0000CC"/>
                </a:solidFill>
              </a:rPr>
              <a:t>=</a:t>
            </a:r>
            <a:r>
              <a:rPr lang="en-US" altLang="zh-CN" sz="2800" b="1" i="0" dirty="0" smtClean="0"/>
              <a:t>margin-left + border-left + padding-</a:t>
            </a:r>
            <a:r>
              <a:rPr lang="en-US" altLang="zh-CN" sz="2800" b="1" i="0" dirty="0" err="1" smtClean="0"/>
              <a:t>left+</a:t>
            </a:r>
            <a:r>
              <a:rPr lang="en-US" altLang="zh-CN" sz="2800" b="1" i="0" u="sng" dirty="0" err="1" smtClean="0">
                <a:solidFill>
                  <a:srgbClr val="FF0000"/>
                </a:solidFill>
              </a:rPr>
              <a:t>width</a:t>
            </a:r>
            <a:r>
              <a:rPr lang="en-US" altLang="zh-CN" sz="2800" b="1" i="0" dirty="0" err="1" smtClean="0"/>
              <a:t>+padding</a:t>
            </a:r>
            <a:r>
              <a:rPr lang="en-US" altLang="zh-CN" sz="2800" b="1" i="0" dirty="0" smtClean="0"/>
              <a:t>-</a:t>
            </a:r>
            <a:r>
              <a:rPr lang="en-US" altLang="zh-CN" sz="2800" b="1" i="0" dirty="0" err="1" smtClean="0"/>
              <a:t>right+border</a:t>
            </a:r>
            <a:r>
              <a:rPr lang="en-US" altLang="zh-CN" sz="2800" b="1" i="0" dirty="0" smtClean="0"/>
              <a:t>-</a:t>
            </a:r>
            <a:r>
              <a:rPr lang="en-US" altLang="zh-CN" sz="2800" b="1" i="0" dirty="0" err="1" smtClean="0"/>
              <a:t>right+margin</a:t>
            </a:r>
            <a:r>
              <a:rPr lang="en-US" altLang="zh-CN" sz="2800" b="1" i="0" dirty="0" smtClean="0"/>
              <a:t>-right</a:t>
            </a:r>
            <a:endParaRPr lang="zh-CN" altLang="en-US" sz="2800" b="1" i="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盒子大小的计算</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41</a:t>
            </a:fld>
            <a:endParaRPr lang="en-US"/>
          </a:p>
        </p:txBody>
      </p:sp>
      <p:pic>
        <p:nvPicPr>
          <p:cNvPr id="56322" name="Picture 2"/>
          <p:cNvPicPr>
            <a:picLocks noChangeAspect="1" noChangeArrowheads="1"/>
          </p:cNvPicPr>
          <p:nvPr/>
        </p:nvPicPr>
        <p:blipFill>
          <a:blip r:embed="rId2" cstate="print"/>
          <a:srcRect/>
          <a:stretch>
            <a:fillRect/>
          </a:stretch>
        </p:blipFill>
        <p:spPr bwMode="auto">
          <a:xfrm>
            <a:off x="1071538" y="907222"/>
            <a:ext cx="7072362" cy="4164852"/>
          </a:xfrm>
          <a:prstGeom prst="rect">
            <a:avLst/>
          </a:prstGeom>
          <a:noFill/>
          <a:ln w="9525">
            <a:noFill/>
            <a:miter lim="800000"/>
            <a:headEnd/>
            <a:tailEnd/>
          </a:ln>
          <a:effectLst/>
        </p:spPr>
      </p:pic>
      <p:sp>
        <p:nvSpPr>
          <p:cNvPr id="6" name="TextBox 5"/>
          <p:cNvSpPr txBox="1"/>
          <p:nvPr/>
        </p:nvSpPr>
        <p:spPr>
          <a:xfrm>
            <a:off x="142844" y="5286388"/>
            <a:ext cx="8786842" cy="830997"/>
          </a:xfrm>
          <a:prstGeom prst="rect">
            <a:avLst/>
          </a:prstGeom>
          <a:solidFill>
            <a:schemeClr val="bg2">
              <a:lumMod val="40000"/>
              <a:lumOff val="60000"/>
            </a:schemeClr>
          </a:solidFill>
        </p:spPr>
        <p:txBody>
          <a:bodyPr wrap="square" rtlCol="0">
            <a:spAutoFit/>
          </a:bodyPr>
          <a:lstStyle/>
          <a:p>
            <a:r>
              <a:rPr lang="zh-CN" altLang="en-US" sz="2400" b="1" i="0" dirty="0" smtClean="0">
                <a:solidFill>
                  <a:srgbClr val="0000CC"/>
                </a:solidFill>
              </a:rPr>
              <a:t>盒子实际高度</a:t>
            </a:r>
            <a:r>
              <a:rPr lang="en-US" altLang="zh-CN" sz="2400" b="1" i="0" dirty="0" smtClean="0">
                <a:solidFill>
                  <a:srgbClr val="0000CC"/>
                </a:solidFill>
              </a:rPr>
              <a:t>=</a:t>
            </a:r>
            <a:r>
              <a:rPr lang="en-US" altLang="zh-CN" sz="2400" b="1" i="0" dirty="0" smtClean="0"/>
              <a:t>margin-top + border-top + padding-top</a:t>
            </a:r>
          </a:p>
          <a:p>
            <a:r>
              <a:rPr lang="en-US" altLang="zh-CN" sz="2400" b="1" i="0" dirty="0" smtClean="0"/>
              <a:t>+ </a:t>
            </a:r>
            <a:r>
              <a:rPr lang="en-US" altLang="zh-CN" sz="2400" b="1" i="0" u="sng" dirty="0" smtClean="0">
                <a:solidFill>
                  <a:srgbClr val="FF0000"/>
                </a:solidFill>
              </a:rPr>
              <a:t>width</a:t>
            </a:r>
            <a:r>
              <a:rPr lang="en-US" altLang="zh-CN" sz="2400" b="1" i="0" dirty="0" smtClean="0"/>
              <a:t> + padding-bottom+ border-bottom + margin-bottom</a:t>
            </a:r>
            <a:endParaRPr lang="zh-CN" altLang="en-US" sz="2400" b="1" i="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Example2</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42</a:t>
            </a:fld>
            <a:endParaRPr lang="en-US"/>
          </a:p>
        </p:txBody>
      </p:sp>
      <p:sp>
        <p:nvSpPr>
          <p:cNvPr id="5" name="矩形 4"/>
          <p:cNvSpPr/>
          <p:nvPr/>
        </p:nvSpPr>
        <p:spPr>
          <a:xfrm>
            <a:off x="357158" y="4548854"/>
            <a:ext cx="8286776" cy="523220"/>
          </a:xfrm>
          <a:prstGeom prst="rect">
            <a:avLst/>
          </a:prstGeom>
        </p:spPr>
        <p:txBody>
          <a:bodyPr wrap="square">
            <a:spAutoFit/>
          </a:bodyPr>
          <a:lstStyle/>
          <a:p>
            <a:r>
              <a:rPr lang="en-US" altLang="zh-CN" sz="2800" b="1" i="0" dirty="0" smtClean="0"/>
              <a:t>&lt;div id="box"&gt;</a:t>
            </a:r>
            <a:r>
              <a:rPr lang="zh-CN" altLang="en-US" sz="2800" b="1" i="0" dirty="0" smtClean="0"/>
              <a:t>计算在网页占据多大空间？</a:t>
            </a:r>
            <a:r>
              <a:rPr lang="en-US" altLang="zh-CN" sz="2800" b="1" i="0" dirty="0" smtClean="0"/>
              <a:t>&lt;/div&gt;</a:t>
            </a:r>
            <a:endParaRPr lang="zh-CN" altLang="en-US" sz="2800" b="1" i="0" dirty="0"/>
          </a:p>
        </p:txBody>
      </p:sp>
      <p:sp>
        <p:nvSpPr>
          <p:cNvPr id="6" name="矩形 5"/>
          <p:cNvSpPr/>
          <p:nvPr/>
        </p:nvSpPr>
        <p:spPr>
          <a:xfrm>
            <a:off x="1071538" y="1357298"/>
            <a:ext cx="5643602" cy="267765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800" b="1" i="0" dirty="0" smtClean="0">
                <a:solidFill>
                  <a:srgbClr val="1C1C1C"/>
                </a:solidFill>
              </a:rPr>
              <a:t> #box{</a:t>
            </a:r>
          </a:p>
          <a:p>
            <a:r>
              <a:rPr lang="en-US" altLang="zh-CN" sz="2800" b="1" i="0" dirty="0" smtClean="0">
                <a:solidFill>
                  <a:srgbClr val="1C1C1C"/>
                </a:solidFill>
              </a:rPr>
              <a:t>       width:200px;</a:t>
            </a:r>
          </a:p>
          <a:p>
            <a:r>
              <a:rPr lang="en-US" altLang="zh-CN" sz="2800" b="1" i="0" dirty="0" smtClean="0">
                <a:solidFill>
                  <a:srgbClr val="1C1C1C"/>
                </a:solidFill>
              </a:rPr>
              <a:t>       margin:20px;</a:t>
            </a:r>
          </a:p>
          <a:p>
            <a:r>
              <a:rPr lang="en-US" altLang="zh-CN" sz="2800" b="1" i="0" dirty="0" smtClean="0">
                <a:solidFill>
                  <a:srgbClr val="1C1C1C"/>
                </a:solidFill>
              </a:rPr>
              <a:t>       padding:20px;</a:t>
            </a:r>
          </a:p>
          <a:p>
            <a:r>
              <a:rPr lang="en-US" altLang="zh-CN" sz="2800" b="1" i="0" dirty="0" smtClean="0">
                <a:solidFill>
                  <a:srgbClr val="1C1C1C"/>
                </a:solidFill>
              </a:rPr>
              <a:t>       </a:t>
            </a:r>
            <a:r>
              <a:rPr lang="en-US" altLang="zh-CN" sz="2800" b="1" i="0" dirty="0" err="1" smtClean="0">
                <a:solidFill>
                  <a:srgbClr val="1C1C1C"/>
                </a:solidFill>
              </a:rPr>
              <a:t>border:solid</a:t>
            </a:r>
            <a:r>
              <a:rPr lang="en-US" altLang="zh-CN" sz="2800" b="1" i="0" dirty="0" smtClean="0">
                <a:solidFill>
                  <a:srgbClr val="1C1C1C"/>
                </a:solidFill>
              </a:rPr>
              <a:t> 1px #000000;</a:t>
            </a:r>
          </a:p>
          <a:p>
            <a:r>
              <a:rPr lang="en-US" altLang="zh-CN" sz="2800" b="1" i="0" dirty="0" smtClean="0">
                <a:solidFill>
                  <a:srgbClr val="1C1C1C"/>
                </a:solidFill>
              </a:rPr>
              <a:t>}</a:t>
            </a:r>
            <a:endParaRPr lang="zh-CN" altLang="en-US" sz="2800" b="1" i="0" dirty="0">
              <a:solidFill>
                <a:srgbClr val="1C1C1C"/>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a:xfrm>
            <a:off x="142844" y="981075"/>
            <a:ext cx="8786874" cy="3590933"/>
          </a:xfrm>
        </p:spPr>
        <p:txBody>
          <a:bodyPr/>
          <a:lstStyle/>
          <a:p>
            <a:r>
              <a:rPr lang="zh-CN" altLang="en-US" dirty="0" smtClean="0"/>
              <a:t>在 </a:t>
            </a:r>
            <a:r>
              <a:rPr lang="en-US" altLang="zh-CN" dirty="0" smtClean="0">
                <a:latin typeface="Times New Roman" pitchFamily="18" charset="0"/>
                <a:cs typeface="Times New Roman" pitchFamily="18" charset="0"/>
              </a:rPr>
              <a:t>CSS</a:t>
            </a:r>
            <a:r>
              <a:rPr lang="en-US" altLang="zh-CN" dirty="0" smtClean="0"/>
              <a:t> </a:t>
            </a:r>
            <a:r>
              <a:rPr lang="zh-CN" altLang="en-US" dirty="0" smtClean="0"/>
              <a:t>中，</a:t>
            </a:r>
            <a:r>
              <a:rPr lang="en-US" altLang="zh-CN" dirty="0" smtClean="0">
                <a:latin typeface="Times New Roman" pitchFamily="18" charset="0"/>
                <a:cs typeface="Times New Roman" pitchFamily="18" charset="0"/>
              </a:rPr>
              <a:t>width</a:t>
            </a:r>
            <a:r>
              <a:rPr lang="en-US" altLang="zh-CN" dirty="0" smtClean="0"/>
              <a:t> </a:t>
            </a:r>
            <a:r>
              <a:rPr lang="zh-CN" altLang="en-US" dirty="0" smtClean="0"/>
              <a:t>和 </a:t>
            </a:r>
            <a:r>
              <a:rPr lang="en-US" altLang="zh-CN" dirty="0" smtClean="0">
                <a:latin typeface="Times New Roman" pitchFamily="18" charset="0"/>
                <a:cs typeface="Times New Roman" pitchFamily="18" charset="0"/>
              </a:rPr>
              <a:t>height</a:t>
            </a:r>
            <a:r>
              <a:rPr lang="en-US" altLang="zh-CN" dirty="0" smtClean="0"/>
              <a:t> </a:t>
            </a:r>
            <a:r>
              <a:rPr lang="zh-CN" altLang="en-US" dirty="0" smtClean="0"/>
              <a:t>指的是内容区域的宽度和高度。增加内边距、边框和外边距不会影响内容区域的尺寸，但是会增加元素框的总尺寸</a:t>
            </a:r>
            <a:endParaRPr lang="en-US" altLang="zh-CN" dirty="0" smtClean="0"/>
          </a:p>
          <a:p>
            <a:pPr>
              <a:spcBef>
                <a:spcPts val="2400"/>
              </a:spcBef>
            </a:pPr>
            <a:r>
              <a:rPr lang="zh-CN" altLang="en-US" dirty="0" smtClean="0"/>
              <a:t>但是，</a:t>
            </a:r>
            <a:r>
              <a:rPr lang="en-US" altLang="zh-CN" dirty="0" smtClean="0"/>
              <a:t>IE5.x</a:t>
            </a:r>
            <a:r>
              <a:rPr lang="zh-CN" altLang="en-US" dirty="0" smtClean="0"/>
              <a:t>和</a:t>
            </a:r>
            <a:r>
              <a:rPr lang="en-US" altLang="zh-CN" dirty="0" smtClean="0"/>
              <a:t>IE6</a:t>
            </a:r>
            <a:r>
              <a:rPr lang="zh-CN" altLang="en-US" dirty="0" smtClean="0"/>
              <a:t>在怪异模式中使用自己的非标准框架模型，这些浏览器的</a:t>
            </a:r>
            <a:r>
              <a:rPr lang="en-US" altLang="zh-CN" dirty="0" smtClean="0"/>
              <a:t>width</a:t>
            </a:r>
            <a:r>
              <a:rPr lang="zh-CN" altLang="en-US" dirty="0" smtClean="0"/>
              <a:t>不是内容的宽度，而是：</a:t>
            </a:r>
            <a:endParaRPr lang="en-US" altLang="zh-CN" dirty="0" smtClean="0"/>
          </a:p>
          <a:p>
            <a:pPr lvl="1">
              <a:buNone/>
            </a:pPr>
            <a:r>
              <a:rPr lang="en-US" altLang="zh-CN" sz="2800" dirty="0" smtClean="0">
                <a:solidFill>
                  <a:srgbClr val="0000CC"/>
                </a:solidFill>
                <a:latin typeface="Times New Roman" pitchFamily="18" charset="0"/>
                <a:cs typeface="Times New Roman" pitchFamily="18" charset="0"/>
              </a:rPr>
              <a:t>width= content + padding + border</a:t>
            </a:r>
            <a:endParaRPr lang="zh-CN" altLang="en-US" sz="2800" dirty="0">
              <a:solidFill>
                <a:srgbClr val="0000CC"/>
              </a:solidFill>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174066" cy="495300"/>
          </a:xfrm>
        </p:spPr>
        <p:txBody>
          <a:bodyPr/>
          <a:lstStyle/>
          <a:p>
            <a:r>
              <a:rPr lang="en-US" altLang="zh-CN" dirty="0" smtClean="0">
                <a:latin typeface="华文细黑" pitchFamily="2" charset="-122"/>
              </a:rPr>
              <a:t>(</a:t>
            </a:r>
            <a:r>
              <a:rPr lang="zh-CN" altLang="en-US" dirty="0" smtClean="0">
                <a:latin typeface="华文细黑" pitchFamily="2" charset="-122"/>
              </a:rPr>
              <a:t>四</a:t>
            </a:r>
            <a:r>
              <a:rPr lang="en-US" altLang="zh-CN" dirty="0" smtClean="0">
                <a:latin typeface="华文细黑" pitchFamily="2" charset="-122"/>
              </a:rPr>
              <a:t>)</a:t>
            </a:r>
            <a:r>
              <a:rPr lang="zh-CN" altLang="en-US" dirty="0" smtClean="0">
                <a:latin typeface="华文细黑" pitchFamily="2" charset="-122"/>
              </a:rPr>
              <a:t>、盒子外边距合并</a:t>
            </a:r>
            <a:endParaRPr lang="zh-CN" altLang="en-US" dirty="0"/>
          </a:p>
        </p:txBody>
      </p:sp>
      <p:sp>
        <p:nvSpPr>
          <p:cNvPr id="3" name="内容占位符 2"/>
          <p:cNvSpPr>
            <a:spLocks noGrp="1"/>
          </p:cNvSpPr>
          <p:nvPr>
            <p:ph idx="1"/>
          </p:nvPr>
        </p:nvSpPr>
        <p:spPr>
          <a:xfrm>
            <a:off x="71406" y="857232"/>
            <a:ext cx="8786874" cy="2286016"/>
          </a:xfrm>
        </p:spPr>
        <p:txBody>
          <a:bodyPr/>
          <a:lstStyle/>
          <a:p>
            <a:r>
              <a:rPr lang="zh-CN" altLang="en-US" dirty="0" smtClean="0">
                <a:latin typeface="华文细黑" pitchFamily="2" charset="-122"/>
                <a:ea typeface="华文细黑" pitchFamily="2" charset="-122"/>
              </a:rPr>
              <a:t>外边距合并是指，当两个垂直外边距相遇时，将形成一个外边距。合并后的外边距的高度等于两个发生合并的外边距的高度中的较大者。</a:t>
            </a:r>
            <a:endParaRPr lang="en-US" altLang="zh-CN" dirty="0" smtClean="0">
              <a:latin typeface="华文细黑" pitchFamily="2" charset="-122"/>
              <a:ea typeface="华文细黑" pitchFamily="2" charset="-122"/>
            </a:endParaRPr>
          </a:p>
          <a:p>
            <a:r>
              <a:rPr lang="zh-CN" altLang="en-US" dirty="0" smtClean="0">
                <a:latin typeface="华文细黑" pitchFamily="2" charset="-122"/>
                <a:ea typeface="华文细黑" pitchFamily="2" charset="-122"/>
              </a:rPr>
              <a:t>存在如下几种情形的外边距的合并：</a:t>
            </a:r>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44</a:t>
            </a:fld>
            <a:endParaRPr lang="en-US"/>
          </a:p>
        </p:txBody>
      </p:sp>
      <p:pic>
        <p:nvPicPr>
          <p:cNvPr id="1034" name="Picture 10"/>
          <p:cNvPicPr>
            <a:picLocks noChangeAspect="1" noChangeArrowheads="1"/>
          </p:cNvPicPr>
          <p:nvPr/>
        </p:nvPicPr>
        <p:blipFill>
          <a:blip r:embed="rId3" cstate="print"/>
          <a:srcRect/>
          <a:stretch>
            <a:fillRect/>
          </a:stretch>
        </p:blipFill>
        <p:spPr bwMode="auto">
          <a:xfrm>
            <a:off x="1762145" y="4143380"/>
            <a:ext cx="5667375" cy="78105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4" cstate="print"/>
          <a:srcRect/>
          <a:stretch>
            <a:fillRect/>
          </a:stretch>
        </p:blipFill>
        <p:spPr bwMode="auto">
          <a:xfrm>
            <a:off x="1738313" y="5005404"/>
            <a:ext cx="5667375" cy="78105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5" cstate="print"/>
          <a:srcRect/>
          <a:stretch>
            <a:fillRect/>
          </a:stretch>
        </p:blipFill>
        <p:spPr bwMode="auto">
          <a:xfrm>
            <a:off x="1738313" y="3362330"/>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45</a:t>
            </a:fld>
            <a:endParaRPr lang="en-US"/>
          </a:p>
        </p:txBody>
      </p:sp>
      <p:sp>
        <p:nvSpPr>
          <p:cNvPr id="5" name="矩形 4"/>
          <p:cNvSpPr/>
          <p:nvPr/>
        </p:nvSpPr>
        <p:spPr>
          <a:xfrm>
            <a:off x="1907704" y="5661248"/>
            <a:ext cx="6308160"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块元素之间的垂直外边距合并</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3" cstate="print"/>
          <a:srcRect/>
          <a:stretch>
            <a:fillRect/>
          </a:stretch>
        </p:blipFill>
        <p:spPr bwMode="auto">
          <a:xfrm>
            <a:off x="571472" y="1000108"/>
            <a:ext cx="7572428" cy="4171960"/>
          </a:xfrm>
          <a:prstGeom prst="rect">
            <a:avLst/>
          </a:prstGeom>
          <a:noFill/>
          <a:ln w="9525">
            <a:noFill/>
            <a:miter lim="800000"/>
            <a:headEnd/>
            <a:tailEnd/>
          </a:ln>
          <a:effectLst/>
        </p:spPr>
      </p:pic>
      <p:sp>
        <p:nvSpPr>
          <p:cNvPr id="7" name="TextBox 6"/>
          <p:cNvSpPr txBox="1"/>
          <p:nvPr/>
        </p:nvSpPr>
        <p:spPr>
          <a:xfrm>
            <a:off x="1428728" y="5143512"/>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357950" y="4714884"/>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pic>
        <p:nvPicPr>
          <p:cNvPr id="11" name="Picture 12"/>
          <p:cNvPicPr>
            <a:picLocks noChangeAspect="1" noChangeArrowheads="1"/>
          </p:cNvPicPr>
          <p:nvPr/>
        </p:nvPicPr>
        <p:blipFill>
          <a:blip r:embed="rId4" cstate="print"/>
          <a:srcRect/>
          <a:stretch>
            <a:fillRect/>
          </a:stretch>
        </p:blipFill>
        <p:spPr bwMode="auto">
          <a:xfrm>
            <a:off x="1285852" y="76182"/>
            <a:ext cx="5667375" cy="781050"/>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7429520" y="500063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46</a:t>
            </a:fld>
            <a:endParaRPr lang="en-US"/>
          </a:p>
        </p:txBody>
      </p:sp>
      <p:sp>
        <p:nvSpPr>
          <p:cNvPr id="7" name="矩形 6"/>
          <p:cNvSpPr/>
          <p:nvPr/>
        </p:nvSpPr>
        <p:spPr>
          <a:xfrm>
            <a:off x="71438" y="857232"/>
            <a:ext cx="9072594" cy="1384995"/>
          </a:xfrm>
          <a:prstGeom prst="rect">
            <a:avLst/>
          </a:prstGeom>
        </p:spPr>
        <p:txBody>
          <a:bodyPr wrap="square">
            <a:spAutoFit/>
          </a:bodyPr>
          <a:lstStyle/>
          <a:p>
            <a:r>
              <a:rPr lang="zh-CN" altLang="en-US" sz="2800" b="1" i="0" dirty="0" smtClean="0">
                <a:latin typeface="华文细黑" pitchFamily="2" charset="-122"/>
              </a:rPr>
              <a:t>发生嵌套时</a:t>
            </a:r>
            <a:r>
              <a:rPr lang="en-US" altLang="zh-CN" sz="2800" b="1" i="0" dirty="0" smtClean="0">
                <a:latin typeface="华文细黑" pitchFamily="2" charset="-122"/>
              </a:rPr>
              <a:t>,</a:t>
            </a:r>
            <a:r>
              <a:rPr lang="zh-CN" altLang="en-US" sz="2800" b="1" dirty="0" smtClean="0">
                <a:solidFill>
                  <a:srgbClr val="FF0000"/>
                </a:solidFill>
                <a:latin typeface="华文细黑" pitchFamily="2" charset="-122"/>
              </a:rPr>
              <a:t>若未设父元素的边框和填充</a:t>
            </a:r>
            <a:r>
              <a:rPr lang="en-US" altLang="zh-CN" sz="2800" b="1" i="0" dirty="0" smtClean="0">
                <a:latin typeface="华文细黑" pitchFamily="2" charset="-122"/>
              </a:rPr>
              <a:t>,</a:t>
            </a:r>
            <a:r>
              <a:rPr lang="zh-CN" altLang="en-US" sz="2800" b="1" i="0" dirty="0" smtClean="0">
                <a:latin typeface="华文细黑" pitchFamily="2" charset="-122"/>
              </a:rPr>
              <a:t>父元素的上下</a:t>
            </a:r>
            <a:r>
              <a:rPr lang="en-US" altLang="zh-CN" sz="2800" b="1" i="0" dirty="0" smtClean="0">
                <a:latin typeface="+mn-lt"/>
              </a:rPr>
              <a:t>margin</a:t>
            </a:r>
            <a:r>
              <a:rPr lang="zh-CN" altLang="en-US" sz="2800" b="1" i="0" dirty="0" smtClean="0">
                <a:latin typeface="华文细黑" pitchFamily="2" charset="-122"/>
              </a:rPr>
              <a:t>会和子元素的上下</a:t>
            </a:r>
            <a:r>
              <a:rPr lang="en-US" altLang="zh-CN" sz="2800" b="1" i="0" dirty="0" smtClean="0">
                <a:latin typeface="+mn-lt"/>
              </a:rPr>
              <a:t>margin</a:t>
            </a:r>
            <a:r>
              <a:rPr lang="zh-CN" altLang="en-US" sz="2800" b="1" i="0" dirty="0" smtClean="0">
                <a:latin typeface="华文细黑" pitchFamily="2" charset="-122"/>
              </a:rPr>
              <a:t>发生叠加。若父元素的边框或填充不为</a:t>
            </a:r>
            <a:r>
              <a:rPr lang="en-US" altLang="zh-CN" sz="2800" b="1" i="0" dirty="0" smtClean="0">
                <a:latin typeface="华文细黑" pitchFamily="2" charset="-122"/>
              </a:rPr>
              <a:t>0</a:t>
            </a:r>
            <a:r>
              <a:rPr lang="zh-CN" altLang="en-US" sz="2800" b="1" i="0" dirty="0" smtClean="0">
                <a:latin typeface="华文细黑" pitchFamily="2" charset="-122"/>
              </a:rPr>
              <a:t>，不存在叠加的问题。</a:t>
            </a:r>
            <a:endParaRPr lang="zh-CN" altLang="en-US" sz="2800" b="1" i="0" dirty="0">
              <a:latin typeface="华文细黑" pitchFamily="2" charset="-122"/>
            </a:endParaRPr>
          </a:p>
        </p:txBody>
      </p:sp>
      <p:pic>
        <p:nvPicPr>
          <p:cNvPr id="2052" name="Picture 4"/>
          <p:cNvPicPr>
            <a:picLocks noChangeAspect="1" noChangeArrowheads="1"/>
          </p:cNvPicPr>
          <p:nvPr/>
        </p:nvPicPr>
        <p:blipFill>
          <a:blip r:embed="rId3" cstate="print"/>
          <a:srcRect/>
          <a:stretch>
            <a:fillRect/>
          </a:stretch>
        </p:blipFill>
        <p:spPr bwMode="auto">
          <a:xfrm>
            <a:off x="1214414" y="2357430"/>
            <a:ext cx="6786610" cy="4046772"/>
          </a:xfrm>
          <a:prstGeom prst="rect">
            <a:avLst/>
          </a:prstGeom>
          <a:noFill/>
          <a:ln w="9525">
            <a:noFill/>
            <a:miter lim="800000"/>
            <a:headEnd/>
            <a:tailEnd/>
          </a:ln>
          <a:effectLst/>
        </p:spPr>
      </p:pic>
      <p:pic>
        <p:nvPicPr>
          <p:cNvPr id="13" name="Picture 10"/>
          <p:cNvPicPr>
            <a:picLocks noChangeAspect="1" noChangeArrowheads="1"/>
          </p:cNvPicPr>
          <p:nvPr/>
        </p:nvPicPr>
        <p:blipFill>
          <a:blip r:embed="rId4" cstate="print"/>
          <a:srcRect/>
          <a:stretch>
            <a:fillRect/>
          </a:stretch>
        </p:blipFill>
        <p:spPr bwMode="auto">
          <a:xfrm>
            <a:off x="1500166" y="71414"/>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a:t>
            </a:r>
            <a:r>
              <a:rPr lang="zh-CN" altLang="en-US" dirty="0" smtClean="0"/>
              <a:t>续上页</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47</a:t>
            </a:fld>
            <a:endParaRPr lang="en-US"/>
          </a:p>
        </p:txBody>
      </p:sp>
      <p:sp>
        <p:nvSpPr>
          <p:cNvPr id="5" name="矩形 4"/>
          <p:cNvSpPr/>
          <p:nvPr/>
        </p:nvSpPr>
        <p:spPr>
          <a:xfrm>
            <a:off x="2886760" y="3929066"/>
            <a:ext cx="4288353"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嵌套元素的垂直外边距</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2" cstate="print"/>
          <a:srcRect/>
          <a:stretch>
            <a:fillRect/>
          </a:stretch>
        </p:blipFill>
        <p:spPr bwMode="auto">
          <a:xfrm>
            <a:off x="504877" y="785794"/>
            <a:ext cx="8281965" cy="3143272"/>
          </a:xfrm>
          <a:prstGeom prst="rect">
            <a:avLst/>
          </a:prstGeom>
          <a:noFill/>
          <a:ln w="9525">
            <a:noFill/>
            <a:miter lim="800000"/>
            <a:headEnd/>
            <a:tailEnd/>
          </a:ln>
          <a:effectLst/>
        </p:spPr>
      </p:pic>
      <p:sp>
        <p:nvSpPr>
          <p:cNvPr id="7" name="TextBox 6"/>
          <p:cNvSpPr txBox="1"/>
          <p:nvPr/>
        </p:nvSpPr>
        <p:spPr>
          <a:xfrm>
            <a:off x="1142976" y="3857628"/>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929454" y="3143248"/>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sp>
        <p:nvSpPr>
          <p:cNvPr id="9" name="矩形 8"/>
          <p:cNvSpPr/>
          <p:nvPr/>
        </p:nvSpPr>
        <p:spPr>
          <a:xfrm>
            <a:off x="142844" y="4709654"/>
            <a:ext cx="8858312" cy="1481111"/>
          </a:xfrm>
          <a:prstGeom prst="rect">
            <a:avLst/>
          </a:prstGeom>
        </p:spPr>
        <p:txBody>
          <a:bodyPr wrap="square">
            <a:spAutoFit/>
          </a:bodyPr>
          <a:lstStyle/>
          <a:p>
            <a:pPr>
              <a:lnSpc>
                <a:spcPts val="3700"/>
              </a:lnSpc>
            </a:pPr>
            <a:r>
              <a:rPr lang="zh-CN" altLang="en-US" sz="2800" b="1" i="0" dirty="0" smtClean="0">
                <a:latin typeface="华文细黑" pitchFamily="2" charset="-122"/>
              </a:rPr>
              <a:t>经验</a:t>
            </a:r>
            <a:r>
              <a:rPr lang="en-US" altLang="zh-CN" sz="2800" b="1" i="0" dirty="0" smtClean="0">
                <a:latin typeface="华文细黑" pitchFamily="2" charset="-122"/>
              </a:rPr>
              <a:t>:</a:t>
            </a:r>
            <a:r>
              <a:rPr lang="zh-CN" altLang="en-US" sz="2800" b="1" i="0" dirty="0" smtClean="0">
                <a:latin typeface="华文细黑" pitchFamily="2" charset="-122"/>
              </a:rPr>
              <a:t>如果有盒子嵌套，要调整外面盒子和里面盒子之间的距离，一般用</a:t>
            </a:r>
            <a:r>
              <a:rPr lang="zh-CN" altLang="en-US" sz="2800" b="1" i="0" u="sng" dirty="0" smtClean="0">
                <a:solidFill>
                  <a:srgbClr val="0000CC"/>
                </a:solidFill>
                <a:latin typeface="华文细黑" pitchFamily="2" charset="-122"/>
              </a:rPr>
              <a:t>外面盒子的</a:t>
            </a:r>
            <a:r>
              <a:rPr lang="en-US" altLang="zh-CN" sz="2800" b="1" i="0" u="sng" dirty="0" smtClean="0">
                <a:solidFill>
                  <a:srgbClr val="0000CC"/>
                </a:solidFill>
                <a:latin typeface="Times New Roman" pitchFamily="18" charset="0"/>
                <a:cs typeface="Times New Roman" pitchFamily="18" charset="0"/>
              </a:rPr>
              <a:t>padding</a:t>
            </a:r>
            <a:r>
              <a:rPr lang="zh-CN" altLang="en-US" sz="2800" b="1" i="0" u="sng" dirty="0" smtClean="0">
                <a:solidFill>
                  <a:srgbClr val="0000CC"/>
                </a:solidFill>
                <a:latin typeface="华文细黑" pitchFamily="2" charset="-122"/>
              </a:rPr>
              <a:t>来调整</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不要用里面盒子的</a:t>
            </a:r>
            <a:r>
              <a:rPr lang="en-US" altLang="zh-CN" sz="2800" b="1" i="0" u="sng" dirty="0" smtClean="0">
                <a:solidFill>
                  <a:srgbClr val="0000CC"/>
                </a:solidFill>
                <a:latin typeface="Times New Roman" pitchFamily="18" charset="0"/>
                <a:cs typeface="Times New Roman" pitchFamily="18" charset="0"/>
              </a:rPr>
              <a:t>margin</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这样可以避免外边距叠加的现象出现 。</a:t>
            </a:r>
            <a:endParaRPr lang="zh-CN" altLang="en-US" sz="2800" b="1" i="0" u="sng" dirty="0">
              <a:solidFill>
                <a:srgbClr val="0000CC"/>
              </a:solidFill>
              <a:latin typeface="华文细黑" pitchFamily="2" charset="-122"/>
            </a:endParaRPr>
          </a:p>
        </p:txBody>
      </p:sp>
      <p:pic>
        <p:nvPicPr>
          <p:cNvPr id="10" name="Picture 2"/>
          <p:cNvPicPr>
            <a:picLocks noChangeAspect="1" noChangeArrowheads="1"/>
          </p:cNvPicPr>
          <p:nvPr/>
        </p:nvPicPr>
        <p:blipFill>
          <a:blip r:embed="rId3" cstate="print"/>
          <a:srcRect/>
          <a:stretch>
            <a:fillRect/>
          </a:stretch>
        </p:blipFill>
        <p:spPr bwMode="auto">
          <a:xfrm>
            <a:off x="7000892" y="3467109"/>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368" y="981075"/>
            <a:ext cx="8642350" cy="590537"/>
          </a:xfrm>
        </p:spPr>
        <p:txBody>
          <a:bodyPr/>
          <a:lstStyle/>
          <a:p>
            <a:r>
              <a:rPr lang="zh-CN" altLang="en-US" dirty="0" smtClean="0">
                <a:latin typeface="华文细黑" pitchFamily="2" charset="-122"/>
                <a:ea typeface="华文细黑" pitchFamily="2" charset="-122"/>
              </a:rPr>
              <a:t>行内元素之间的水平</a:t>
            </a:r>
            <a:r>
              <a:rPr lang="en-US" altLang="zh-CN" dirty="0" smtClean="0">
                <a:latin typeface="华文细黑" pitchFamily="2" charset="-122"/>
                <a:ea typeface="华文细黑" pitchFamily="2" charset="-122"/>
              </a:rPr>
              <a:t>margin</a:t>
            </a:r>
            <a:r>
              <a:rPr lang="zh-CN" altLang="en-US" dirty="0" smtClean="0">
                <a:latin typeface="华文细黑" pitchFamily="2" charset="-122"/>
                <a:ea typeface="华文细黑" pitchFamily="2" charset="-122"/>
              </a:rPr>
              <a:t>不会叠加</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48</a:t>
            </a:fld>
            <a:endParaRPr lang="en-US"/>
          </a:p>
        </p:txBody>
      </p:sp>
      <p:pic>
        <p:nvPicPr>
          <p:cNvPr id="5" name="Picture 11"/>
          <p:cNvPicPr>
            <a:picLocks noChangeAspect="1" noChangeArrowheads="1"/>
          </p:cNvPicPr>
          <p:nvPr/>
        </p:nvPicPr>
        <p:blipFill>
          <a:blip r:embed="rId2" cstate="print"/>
          <a:srcRect/>
          <a:stretch>
            <a:fillRect/>
          </a:stretch>
        </p:blipFill>
        <p:spPr bwMode="auto">
          <a:xfrm>
            <a:off x="1785918" y="71414"/>
            <a:ext cx="5667375" cy="7810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1252538" y="2000240"/>
            <a:ext cx="6638925" cy="2143140"/>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7215206" y="1714488"/>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7618"/>
            <a:ext cx="6838950" cy="495300"/>
          </a:xfrm>
        </p:spPr>
        <p:txBody>
          <a:bodyPr/>
          <a:lstStyle/>
          <a:p>
            <a:r>
              <a:rPr lang="zh-CN" altLang="en-US" dirty="0" smtClean="0"/>
              <a:t>（五）、盒模型总结</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49</a:t>
            </a:fld>
            <a:endParaRPr lang="en-US"/>
          </a:p>
        </p:txBody>
      </p:sp>
      <p:sp>
        <p:nvSpPr>
          <p:cNvPr id="7" name="TextBox 6"/>
          <p:cNvSpPr txBox="1"/>
          <p:nvPr/>
        </p:nvSpPr>
        <p:spPr>
          <a:xfrm>
            <a:off x="142844" y="857232"/>
            <a:ext cx="8858312" cy="5734903"/>
          </a:xfrm>
          <a:prstGeom prst="rect">
            <a:avLst/>
          </a:prstGeom>
          <a:noFill/>
        </p:spPr>
        <p:txBody>
          <a:bodyPr wrap="square" rtlCol="0">
            <a:spAutoFit/>
          </a:bodyPr>
          <a:lstStyle/>
          <a:p>
            <a:pPr>
              <a:lnSpc>
                <a:spcPts val="4400"/>
              </a:lnSpc>
            </a:pPr>
            <a:r>
              <a:rPr lang="zh-CN" altLang="en-US" sz="2800" b="1" i="0" dirty="0" smtClean="0">
                <a:solidFill>
                  <a:srgbClr val="FF0000"/>
                </a:solidFill>
                <a:latin typeface="+mj-ea"/>
                <a:ea typeface="+mj-ea"/>
              </a:rPr>
              <a:t>关于盒模型，注意一下几点：</a:t>
            </a:r>
            <a:endParaRPr lang="en-US" altLang="zh-CN" sz="2800" b="1" i="0" dirty="0" smtClean="0">
              <a:solidFill>
                <a:srgbClr val="FF0000"/>
              </a:solidFill>
              <a:latin typeface="+mj-ea"/>
              <a:ea typeface="+mj-ea"/>
            </a:endParaRPr>
          </a:p>
          <a:p>
            <a:pPr>
              <a:lnSpc>
                <a:spcPts val="4400"/>
              </a:lnSpc>
            </a:pPr>
            <a:r>
              <a:rPr lang="en-US" altLang="zh-CN" sz="2800" b="1" i="0" dirty="0" smtClean="0">
                <a:latin typeface="华文细黑" pitchFamily="2" charset="-122"/>
              </a:rPr>
              <a:t>1</a:t>
            </a:r>
            <a:r>
              <a:rPr lang="zh-CN" altLang="en-US" sz="2800" b="1" i="0" dirty="0" smtClean="0">
                <a:latin typeface="华文细黑" pitchFamily="2" charset="-122"/>
              </a:rPr>
              <a:t>、边框</a:t>
            </a:r>
            <a:r>
              <a:rPr lang="en-US" altLang="zh-CN" sz="2800" b="1" i="0" dirty="0" smtClean="0">
                <a:latin typeface="Times New Roman" pitchFamily="18" charset="0"/>
                <a:cs typeface="Times New Roman" pitchFamily="18" charset="0"/>
              </a:rPr>
              <a:t>border</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，即不显示，而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和</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都无法看到，只能看到它们对元素的影响；</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2</a:t>
            </a:r>
            <a:r>
              <a:rPr lang="zh-CN" altLang="en-US" sz="2800" b="1" i="0" dirty="0" smtClean="0">
                <a:latin typeface="华文细黑" pitchFamily="2" charset="-122"/>
              </a:rPr>
              <a:t>、</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可以设负值，而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不可以；</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3</a:t>
            </a:r>
            <a:r>
              <a:rPr lang="zh-CN" altLang="en-US" sz="2800" b="1" i="0" dirty="0" smtClean="0">
                <a:latin typeface="华文细黑" pitchFamily="2" charset="-122"/>
              </a:rPr>
              <a:t>、行内元素如</a:t>
            </a:r>
            <a:r>
              <a:rPr lang="en-US" altLang="zh-CN" sz="2800" b="1" i="0" dirty="0" smtClean="0">
                <a:latin typeface="Times New Roman" pitchFamily="18" charset="0"/>
                <a:cs typeface="Times New Roman" pitchFamily="18" charset="0"/>
              </a:rPr>
              <a:t>a ,</a:t>
            </a:r>
            <a:r>
              <a:rPr lang="en-US" altLang="zh-CN" sz="2800" b="1" i="0" dirty="0" err="1" smtClean="0">
                <a:latin typeface="Times New Roman" pitchFamily="18" charset="0"/>
                <a:cs typeface="Times New Roman" pitchFamily="18" charset="0"/>
              </a:rPr>
              <a:t>span,img,input</a:t>
            </a:r>
            <a:r>
              <a:rPr lang="zh-CN" altLang="en-US" sz="2800" b="1" i="0" dirty="0" smtClean="0">
                <a:latin typeface="华文细黑" pitchFamily="2" charset="-122"/>
              </a:rPr>
              <a:t>等</a:t>
            </a:r>
            <a:r>
              <a:rPr lang="en-US" altLang="zh-CN" sz="2800" b="1" i="0" dirty="0" smtClean="0">
                <a:latin typeface="华文细黑" pitchFamily="2" charset="-122"/>
              </a:rPr>
              <a:t>,</a:t>
            </a:r>
            <a:r>
              <a:rPr lang="zh-CN" altLang="en-US" sz="2800" b="1" i="0" dirty="0" smtClean="0"/>
              <a:t>高度宽度设置无效的，其宽度就是自身文字或者图片的宽度；</a:t>
            </a:r>
            <a:r>
              <a:rPr lang="zh-CN" altLang="en-US" sz="2800" b="1" i="0" dirty="0" smtClean="0">
                <a:latin typeface="华文细黑" pitchFamily="2" charset="-122"/>
              </a:rPr>
              <a:t>定义上下外边距不影响行高。</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4</a:t>
            </a:r>
            <a:r>
              <a:rPr lang="zh-CN" altLang="en-US" sz="2800" b="1" i="0" dirty="0" smtClean="0">
                <a:latin typeface="华文细黑" pitchFamily="2" charset="-122"/>
              </a:rPr>
              <a:t>、大部分</a:t>
            </a:r>
            <a:r>
              <a:rPr lang="en-US" altLang="zh-CN" sz="2800" b="1" i="0" dirty="0" err="1" smtClean="0">
                <a:latin typeface="Times New Roman" pitchFamily="18" charset="0"/>
                <a:cs typeface="Times New Roman" pitchFamily="18" charset="0"/>
              </a:rPr>
              <a:t>html</a:t>
            </a:r>
            <a:r>
              <a:rPr lang="zh-CN" altLang="en-US" sz="2800" b="1" i="0" dirty="0" smtClean="0">
                <a:latin typeface="华文细黑" pitchFamily="2" charset="-122"/>
              </a:rPr>
              <a:t>元素的</a:t>
            </a:r>
            <a:r>
              <a:rPr lang="en-US" altLang="zh-CN" sz="2800" b="1" i="0" dirty="0" err="1" smtClean="0">
                <a:latin typeface="Times New Roman" pitchFamily="18" charset="0"/>
                <a:cs typeface="Times New Roman" pitchFamily="18" charset="0"/>
              </a:rPr>
              <a:t>margin,padding</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，但有少数元素的浏览器默认值不为</a:t>
            </a:r>
            <a:r>
              <a:rPr lang="en-US" altLang="zh-CN" sz="2800" b="1" i="0" dirty="0" smtClean="0">
                <a:latin typeface="华文细黑" pitchFamily="2" charset="-122"/>
              </a:rPr>
              <a:t>0</a:t>
            </a:r>
            <a:r>
              <a:rPr lang="zh-CN" altLang="en-US" sz="2800" b="1" i="0" dirty="0" smtClean="0">
                <a:latin typeface="华文细黑" pitchFamily="2" charset="-122"/>
              </a:rPr>
              <a:t>，例如</a:t>
            </a:r>
            <a:r>
              <a:rPr lang="en-US" altLang="zh-CN" sz="2800" b="1" i="0" dirty="0" smtClean="0">
                <a:latin typeface="华文细黑" pitchFamily="2" charset="-122"/>
              </a:rPr>
              <a:t>:</a:t>
            </a:r>
            <a:r>
              <a:rPr lang="en-US" altLang="zh-CN" sz="2800" b="1" i="0" dirty="0" err="1" smtClean="0">
                <a:latin typeface="Times New Roman" pitchFamily="18" charset="0"/>
                <a:cs typeface="Times New Roman" pitchFamily="18" charset="0"/>
              </a:rPr>
              <a:t>body,p,ul,li,form</a:t>
            </a:r>
            <a:r>
              <a:rPr lang="zh-CN" altLang="en-US" sz="2800" b="1" i="0" dirty="0" smtClean="0">
                <a:latin typeface="华文细黑" pitchFamily="2" charset="-122"/>
              </a:rPr>
              <a:t>标记等，</a:t>
            </a:r>
            <a:r>
              <a:rPr lang="zh-CN" altLang="en-US" sz="2800" b="1" i="0" dirty="0" smtClean="0">
                <a:latin typeface="Times New Roman" pitchFamily="18" charset="0"/>
                <a:cs typeface="Times New Roman" pitchFamily="18" charset="0"/>
              </a:rPr>
              <a:t>有</a:t>
            </a:r>
            <a:r>
              <a:rPr lang="zh-CN" altLang="en-US" sz="2800" b="1" i="0" dirty="0" smtClean="0">
                <a:latin typeface="华文细黑" pitchFamily="2" charset="-122"/>
              </a:rPr>
              <a:t>必要先设置为</a:t>
            </a:r>
            <a:r>
              <a:rPr lang="en-US" altLang="zh-CN" sz="2800" b="1" i="0" dirty="0" smtClean="0">
                <a:latin typeface="华文细黑" pitchFamily="2" charset="-122"/>
              </a:rPr>
              <a:t>0</a:t>
            </a:r>
            <a:r>
              <a:rPr lang="zh-CN" altLang="en-US" sz="2800" b="1" i="0" dirty="0" smtClean="0">
                <a:latin typeface="华文细黑" pitchFamily="2" charset="-122"/>
              </a:rPr>
              <a:t>；</a:t>
            </a:r>
            <a:endParaRPr lang="zh-CN" altLang="en-US" sz="2800" b="1" i="0" dirty="0">
              <a:latin typeface="华文细黑"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en-US" altLang="zh-CN" dirty="0" smtClean="0"/>
              <a:t>DOCTYPE</a:t>
            </a:r>
            <a:r>
              <a:rPr lang="zh-CN" altLang="en-US" dirty="0" smtClean="0"/>
              <a:t>切换</a:t>
            </a:r>
            <a:endParaRPr lang="en-US" altLang="zh-CN" dirty="0" smtClean="0"/>
          </a:p>
          <a:p>
            <a:pPr>
              <a:buNone/>
            </a:pPr>
            <a:r>
              <a:rPr lang="en-US" altLang="zh-CN" dirty="0" smtClean="0"/>
              <a:t>     </a:t>
            </a:r>
            <a:r>
              <a:rPr lang="zh-CN" altLang="en-US" dirty="0" smtClean="0"/>
              <a:t>浏览器根据</a:t>
            </a:r>
            <a:r>
              <a:rPr lang="en-US" altLang="zh-CN" dirty="0" smtClean="0"/>
              <a:t>DOCTYPE</a:t>
            </a:r>
            <a:r>
              <a:rPr lang="zh-CN" altLang="en-US" dirty="0" smtClean="0"/>
              <a:t>是否存在来选择相应的模式，</a:t>
            </a:r>
            <a:r>
              <a:rPr lang="en-US" altLang="zh-CN" dirty="0" smtClean="0"/>
              <a:t>DOCTYPE</a:t>
            </a:r>
            <a:r>
              <a:rPr lang="zh-CN" altLang="en-US" dirty="0" smtClean="0"/>
              <a:t>切换是浏览器用来区分遗留文档和符合标准的文档的手段。无论是否编写了有效的</a:t>
            </a:r>
            <a:r>
              <a:rPr lang="en-US" altLang="zh-CN" dirty="0" smtClean="0"/>
              <a:t>CSS,</a:t>
            </a:r>
            <a:r>
              <a:rPr lang="zh-CN" altLang="en-US" dirty="0" smtClean="0"/>
              <a:t>如果选择了错误的</a:t>
            </a:r>
            <a:r>
              <a:rPr lang="en-US" altLang="zh-CN" dirty="0" smtClean="0"/>
              <a:t>DOCTYPE,</a:t>
            </a:r>
            <a:r>
              <a:rPr lang="zh-CN" altLang="en-US" dirty="0" smtClean="0"/>
              <a:t>那么页面就将以怪异模式表现。</a:t>
            </a:r>
            <a:endParaRPr lang="en-US" altLang="zh-CN" dirty="0" smtClean="0"/>
          </a:p>
          <a:p>
            <a:pPr>
              <a:buNone/>
            </a:pPr>
            <a:r>
              <a:rPr lang="zh-CN" altLang="en-US" dirty="0" smtClean="0"/>
              <a:t>因此，一定要在站点的每个页面上包括形式完整的</a:t>
            </a:r>
            <a:r>
              <a:rPr lang="en-US" altLang="zh-CN" dirty="0" smtClean="0"/>
              <a:t>DOCTYPE</a:t>
            </a:r>
            <a:r>
              <a:rPr lang="zh-CN" altLang="en-US" dirty="0" smtClean="0"/>
              <a:t>声明。</a:t>
            </a:r>
            <a:endParaRPr lang="en-US" altLang="zh-CN" dirty="0" smtClean="0"/>
          </a:p>
          <a:p>
            <a:pPr>
              <a:buNone/>
            </a:pPr>
            <a:r>
              <a:rPr lang="en-US" altLang="zh-CN" dirty="0" smtClean="0"/>
              <a:t>&lt;!DOCTYPE html PUBLIC "-//W3C//DTD XHTML 1.0 Transitional//EN" "http://www.w3.org/TR/xhtml1/DTD/xhtml1-transitional.dtd"&gt;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50</a:t>
            </a:fld>
            <a:endParaRPr lang="en-US"/>
          </a:p>
        </p:txBody>
      </p:sp>
      <p:pic>
        <p:nvPicPr>
          <p:cNvPr id="65538" name="Picture 2"/>
          <p:cNvPicPr>
            <a:picLocks noChangeAspect="1" noChangeArrowheads="1"/>
          </p:cNvPicPr>
          <p:nvPr/>
        </p:nvPicPr>
        <p:blipFill>
          <a:blip r:embed="rId2" cstate="print"/>
          <a:srcRect/>
          <a:stretch>
            <a:fillRect/>
          </a:stretch>
        </p:blipFill>
        <p:spPr bwMode="auto">
          <a:xfrm>
            <a:off x="357158" y="1643050"/>
            <a:ext cx="8072494" cy="3857652"/>
          </a:xfrm>
          <a:prstGeom prst="rect">
            <a:avLst/>
          </a:prstGeom>
          <a:noFill/>
          <a:ln w="9525">
            <a:noFill/>
            <a:miter lim="800000"/>
            <a:headEnd/>
            <a:tailEnd/>
          </a:ln>
          <a:effectLst/>
        </p:spPr>
      </p:pic>
      <p:sp>
        <p:nvSpPr>
          <p:cNvPr id="6" name="TextBox 5"/>
          <p:cNvSpPr txBox="1"/>
          <p:nvPr/>
        </p:nvSpPr>
        <p:spPr>
          <a:xfrm>
            <a:off x="302189" y="928670"/>
            <a:ext cx="6110968" cy="523220"/>
          </a:xfrm>
          <a:prstGeom prst="rect">
            <a:avLst/>
          </a:prstGeom>
          <a:noFill/>
        </p:spPr>
        <p:txBody>
          <a:bodyPr wrap="none" rtlCol="0">
            <a:spAutoFit/>
          </a:bodyPr>
          <a:lstStyle/>
          <a:p>
            <a:r>
              <a:rPr lang="zh-CN" altLang="en-US" sz="2800" b="1" i="0" dirty="0" smtClean="0">
                <a:solidFill>
                  <a:srgbClr val="FF0000"/>
                </a:solidFill>
              </a:rPr>
              <a:t>对</a:t>
            </a:r>
            <a:r>
              <a:rPr lang="en-US" altLang="zh-CN" sz="2800" b="1" i="0" dirty="0" err="1" smtClean="0">
                <a:solidFill>
                  <a:srgbClr val="FF0000"/>
                </a:solidFill>
              </a:rPr>
              <a:t>padding,margin</a:t>
            </a:r>
            <a:r>
              <a:rPr lang="zh-CN" altLang="en-US" sz="2800" b="1" i="0" dirty="0" smtClean="0">
                <a:solidFill>
                  <a:srgbClr val="FF0000"/>
                </a:solidFill>
              </a:rPr>
              <a:t>等属性值的简写：</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51</a:t>
            </a:fld>
            <a:endParaRPr lang="en-US"/>
          </a:p>
        </p:txBody>
      </p:sp>
      <p:sp>
        <p:nvSpPr>
          <p:cNvPr id="5" name="圆角矩形 4"/>
          <p:cNvSpPr/>
          <p:nvPr/>
        </p:nvSpPr>
        <p:spPr bwMode="auto">
          <a:xfrm>
            <a:off x="357158" y="1643050"/>
            <a:ext cx="8572560" cy="335758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nSpc>
                <a:spcPts val="4300"/>
              </a:lnSpc>
            </a:pPr>
            <a:r>
              <a:rPr lang="zh-CN" altLang="en-US" sz="2800" b="1" i="0" dirty="0" smtClean="0">
                <a:solidFill>
                  <a:srgbClr val="FF0000"/>
                </a:solidFill>
              </a:rPr>
              <a:t>注意：</a:t>
            </a:r>
            <a:endParaRPr lang="en-US" altLang="zh-CN" sz="2800" b="1" i="0" dirty="0" smtClean="0">
              <a:solidFill>
                <a:srgbClr val="FF0000"/>
              </a:solidFill>
            </a:endParaRPr>
          </a:p>
          <a:p>
            <a:pPr>
              <a:lnSpc>
                <a:spcPts val="4300"/>
              </a:lnSpc>
            </a:pPr>
            <a:r>
              <a:rPr lang="zh-CN" altLang="en-US" sz="2800" dirty="0" smtClean="0">
                <a:solidFill>
                  <a:srgbClr val="0000CC"/>
                </a:solidFill>
              </a:rPr>
              <a:t>      </a:t>
            </a:r>
            <a:r>
              <a:rPr lang="zh-CN" altLang="en-US" sz="2800" b="1" i="0" dirty="0" smtClean="0">
                <a:solidFill>
                  <a:srgbClr val="0000CC"/>
                </a:solidFill>
              </a:rPr>
              <a:t>只有标准文档流中块元素的垂直外边距才会发生外边距合并。行内框、浮动框或绝对定位之间的外边距不会合并。</a:t>
            </a:r>
            <a:endParaRPr kumimoji="0" lang="zh-CN" altLang="en-US" sz="2800" b="1" i="0" u="none" strike="noStrike" cap="none" normalizeH="0" baseline="0" dirty="0" smtClean="0">
              <a:ln>
                <a:noFill/>
              </a:ln>
              <a:solidFill>
                <a:srgbClr val="0000CC"/>
              </a:solidFill>
              <a:effectLst/>
              <a:latin typeface="Arial" pitchFamily="34" charset="0"/>
              <a:ea typeface="华文细黑"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8643998" cy="495300"/>
          </a:xfrm>
        </p:spPr>
        <p:txBody>
          <a:bodyPr/>
          <a:lstStyle/>
          <a:p>
            <a:r>
              <a:rPr lang="zh-CN" altLang="en-US" sz="3600" dirty="0" smtClean="0"/>
              <a:t>补充：浏览器的怪异模式与标准模式</a:t>
            </a:r>
            <a:endParaRPr lang="zh-CN" altLang="en-US" sz="3600" dirty="0"/>
          </a:p>
        </p:txBody>
      </p:sp>
      <p:sp>
        <p:nvSpPr>
          <p:cNvPr id="3" name="内容占位符 2"/>
          <p:cNvSpPr>
            <a:spLocks noGrp="1"/>
          </p:cNvSpPr>
          <p:nvPr>
            <p:ph idx="1"/>
          </p:nvPr>
        </p:nvSpPr>
        <p:spPr>
          <a:xfrm>
            <a:off x="71406" y="928670"/>
            <a:ext cx="9072594" cy="5286412"/>
          </a:xfrm>
        </p:spPr>
        <p:txBody>
          <a:bodyPr/>
          <a:lstStyle/>
          <a:p>
            <a:pPr>
              <a:buNone/>
            </a:pPr>
            <a:r>
              <a:rPr lang="en-US" dirty="0" smtClean="0">
                <a:latin typeface="Times New Roman" pitchFamily="18" charset="0"/>
                <a:cs typeface="Times New Roman" pitchFamily="18" charset="0"/>
              </a:rPr>
              <a:t>quirks</a:t>
            </a:r>
            <a:r>
              <a:rPr lang="en-US" dirty="0" smtClean="0"/>
              <a:t>  </a:t>
            </a:r>
            <a:r>
              <a:rPr lang="en-US" dirty="0" smtClean="0">
                <a:latin typeface="Times New Roman" pitchFamily="18" charset="0"/>
                <a:cs typeface="Times New Roman" pitchFamily="18" charset="0"/>
              </a:rPr>
              <a:t>mode</a:t>
            </a:r>
            <a:r>
              <a:rPr lang="zh-CN" altLang="en-US" dirty="0" smtClean="0">
                <a:latin typeface="Times New Roman" pitchFamily="18" charset="0"/>
                <a:cs typeface="Times New Roman" pitchFamily="18" charset="0"/>
              </a:rPr>
              <a:t>和</a:t>
            </a:r>
            <a:r>
              <a:rPr lang="en-US" dirty="0" smtClean="0">
                <a:latin typeface="Times New Roman" pitchFamily="18" charset="0"/>
                <a:cs typeface="Times New Roman" pitchFamily="18" charset="0"/>
              </a:rPr>
              <a:t>strict mode</a:t>
            </a:r>
            <a:r>
              <a:rPr lang="zh-CN" altLang="en-US" dirty="0" smtClean="0"/>
              <a:t>是浏览器解析</a:t>
            </a:r>
            <a:r>
              <a:rPr lang="en-US" dirty="0" err="1" smtClean="0">
                <a:latin typeface="Times New Roman" pitchFamily="18" charset="0"/>
                <a:cs typeface="Times New Roman" pitchFamily="18" charset="0"/>
              </a:rPr>
              <a:t>css</a:t>
            </a:r>
            <a:r>
              <a:rPr lang="zh-CN" altLang="en-US" dirty="0" smtClean="0"/>
              <a:t>的两种模式</a:t>
            </a:r>
            <a:endParaRPr lang="en-US" altLang="zh-CN" dirty="0" smtClean="0"/>
          </a:p>
          <a:p>
            <a:pPr>
              <a:buNone/>
            </a:pPr>
            <a:r>
              <a:rPr lang="en-US" altLang="zh-CN" dirty="0" smtClean="0">
                <a:solidFill>
                  <a:srgbClr val="0000CC"/>
                </a:solidFill>
              </a:rPr>
              <a:t>1</a:t>
            </a:r>
            <a:r>
              <a:rPr lang="zh-CN" altLang="en-US" dirty="0" smtClean="0">
                <a:solidFill>
                  <a:srgbClr val="0000CC"/>
                </a:solidFill>
              </a:rPr>
              <a:t>、历史原因</a:t>
            </a:r>
            <a:endParaRPr lang="en-US" altLang="zh-CN" dirty="0" smtClean="0">
              <a:solidFill>
                <a:srgbClr val="0000CC"/>
              </a:solidFill>
            </a:endParaRPr>
          </a:p>
          <a:p>
            <a:pPr>
              <a:buNone/>
            </a:pPr>
            <a:r>
              <a:rPr lang="zh-CN" altLang="en-US" dirty="0" smtClean="0">
                <a:solidFill>
                  <a:srgbClr val="1C1C1C"/>
                </a:solidFill>
              </a:rPr>
              <a:t>    早期浏览器对</a:t>
            </a:r>
            <a:r>
              <a:rPr lang="en-US" altLang="zh-CN" dirty="0" err="1" smtClean="0">
                <a:latin typeface="Times New Roman" pitchFamily="18" charset="0"/>
                <a:cs typeface="Times New Roman" pitchFamily="18" charset="0"/>
              </a:rPr>
              <a:t>css</a:t>
            </a:r>
            <a:r>
              <a:rPr lang="zh-CN" altLang="en-US" dirty="0" smtClean="0">
                <a:latin typeface="Times New Roman" pitchFamily="18" charset="0"/>
                <a:cs typeface="Times New Roman" pitchFamily="18" charset="0"/>
              </a:rPr>
              <a:t>解析</a:t>
            </a:r>
            <a:r>
              <a:rPr lang="zh-CN" altLang="en-US" dirty="0" smtClean="0">
                <a:solidFill>
                  <a:srgbClr val="1C1C1C"/>
                </a:solidFill>
              </a:rPr>
              <a:t>时</a:t>
            </a:r>
            <a:r>
              <a:rPr lang="en-US" altLang="zh-CN" dirty="0" smtClean="0">
                <a:solidFill>
                  <a:srgbClr val="1C1C1C"/>
                </a:solidFill>
              </a:rPr>
              <a:t>,</a:t>
            </a:r>
            <a:r>
              <a:rPr lang="zh-CN" altLang="en-US" dirty="0" smtClean="0">
                <a:solidFill>
                  <a:srgbClr val="1C1C1C"/>
                </a:solidFill>
              </a:rPr>
              <a:t>未遵守</a:t>
            </a:r>
            <a:r>
              <a:rPr lang="en-US" altLang="zh-CN" dirty="0" smtClean="0">
                <a:solidFill>
                  <a:srgbClr val="1C1C1C"/>
                </a:solidFill>
              </a:rPr>
              <a:t>w</a:t>
            </a:r>
            <a:r>
              <a:rPr lang="en-US" altLang="zh-CN" dirty="0" smtClean="0">
                <a:solidFill>
                  <a:srgbClr val="1C1C1C"/>
                </a:solidFill>
                <a:latin typeface="Times New Roman" pitchFamily="18" charset="0"/>
                <a:cs typeface="Times New Roman" pitchFamily="18" charset="0"/>
              </a:rPr>
              <a:t>3c</a:t>
            </a:r>
            <a:r>
              <a:rPr lang="zh-CN" altLang="en-US" dirty="0" smtClean="0">
                <a:solidFill>
                  <a:srgbClr val="1C1C1C"/>
                </a:solidFill>
              </a:rPr>
              <a:t>标准</a:t>
            </a:r>
            <a:r>
              <a:rPr lang="en-US" altLang="zh-CN" dirty="0" smtClean="0">
                <a:solidFill>
                  <a:srgbClr val="1C1C1C"/>
                </a:solidFill>
              </a:rPr>
              <a:t>,</a:t>
            </a:r>
            <a:r>
              <a:rPr lang="zh-CN" altLang="en-US" dirty="0" smtClean="0">
                <a:solidFill>
                  <a:srgbClr val="1C1C1C"/>
                </a:solidFill>
              </a:rPr>
              <a:t>此时的浏览器的解析模式称为怪异模式！后来</a:t>
            </a:r>
            <a:r>
              <a:rPr lang="en-US" altLang="zh-CN" dirty="0" smtClean="0">
                <a:solidFill>
                  <a:srgbClr val="1C1C1C"/>
                </a:solidFill>
              </a:rPr>
              <a:t>,</a:t>
            </a:r>
            <a:r>
              <a:rPr lang="zh-CN" altLang="en-US" dirty="0" smtClean="0">
                <a:solidFill>
                  <a:srgbClr val="1C1C1C"/>
                </a:solidFill>
              </a:rPr>
              <a:t>随着</a:t>
            </a:r>
            <a:r>
              <a:rPr lang="en-US" altLang="zh-CN" dirty="0" smtClean="0">
                <a:solidFill>
                  <a:srgbClr val="1C1C1C"/>
                </a:solidFill>
              </a:rPr>
              <a:t>w3c</a:t>
            </a:r>
            <a:r>
              <a:rPr lang="zh-CN" altLang="en-US" dirty="0" smtClean="0">
                <a:solidFill>
                  <a:srgbClr val="1C1C1C"/>
                </a:solidFill>
              </a:rPr>
              <a:t>标准的重要</a:t>
            </a:r>
            <a:r>
              <a:rPr lang="en-US" altLang="zh-CN" dirty="0" smtClean="0">
                <a:solidFill>
                  <a:srgbClr val="1C1C1C"/>
                </a:solidFill>
              </a:rPr>
              <a:t>,</a:t>
            </a:r>
            <a:r>
              <a:rPr lang="zh-CN" altLang="en-US" dirty="0" smtClean="0"/>
              <a:t>浏览器开始依照</a:t>
            </a:r>
            <a:r>
              <a:rPr lang="en-US" altLang="zh-CN" dirty="0" smtClean="0">
                <a:latin typeface="Times New Roman" pitchFamily="18" charset="0"/>
                <a:cs typeface="Times New Roman" pitchFamily="18" charset="0"/>
              </a:rPr>
              <a:t>w3c</a:t>
            </a:r>
            <a:r>
              <a:rPr lang="zh-CN" altLang="en-US" dirty="0" smtClean="0"/>
              <a:t>标准解析</a:t>
            </a:r>
            <a:r>
              <a:rPr lang="en-US" altLang="zh-CN" dirty="0" err="1" smtClean="0">
                <a:latin typeface="Times New Roman" pitchFamily="18" charset="0"/>
                <a:cs typeface="Times New Roman" pitchFamily="18" charset="0"/>
              </a:rPr>
              <a:t>Css</a:t>
            </a:r>
            <a:r>
              <a:rPr lang="en-US" altLang="zh-CN" dirty="0" smtClean="0"/>
              <a:t>,</a:t>
            </a:r>
            <a:r>
              <a:rPr lang="zh-CN" altLang="en-US" dirty="0" smtClean="0"/>
              <a:t>称为标准模式！</a:t>
            </a:r>
            <a:endParaRPr lang="en-US" altLang="zh-CN" dirty="0" smtClean="0"/>
          </a:p>
          <a:p>
            <a:pPr>
              <a:buNone/>
            </a:pPr>
            <a:r>
              <a:rPr lang="en-US" altLang="zh-CN" dirty="0" smtClean="0">
                <a:solidFill>
                  <a:srgbClr val="1C1C1C"/>
                </a:solidFill>
              </a:rPr>
              <a:t>      </a:t>
            </a:r>
            <a:r>
              <a:rPr lang="zh-CN" altLang="en-US" dirty="0" smtClean="0">
                <a:solidFill>
                  <a:srgbClr val="1C1C1C"/>
                </a:solidFill>
              </a:rPr>
              <a:t>因此</a:t>
            </a:r>
            <a:r>
              <a:rPr lang="en-US" altLang="zh-CN" dirty="0" smtClean="0">
                <a:solidFill>
                  <a:srgbClr val="1C1C1C"/>
                </a:solidFill>
              </a:rPr>
              <a:t>,</a:t>
            </a:r>
            <a:r>
              <a:rPr lang="zh-CN" altLang="en-US" dirty="0" smtClean="0">
                <a:solidFill>
                  <a:srgbClr val="1C1C1C"/>
                </a:solidFill>
              </a:rPr>
              <a:t>为了支持早期在怪异模式下开发的站点</a:t>
            </a:r>
            <a:r>
              <a:rPr lang="en-US" altLang="zh-CN" dirty="0" smtClean="0">
                <a:solidFill>
                  <a:srgbClr val="1C1C1C"/>
                </a:solidFill>
              </a:rPr>
              <a:t>,</a:t>
            </a:r>
            <a:r>
              <a:rPr lang="zh-CN" altLang="en-US" dirty="0" smtClean="0">
                <a:solidFill>
                  <a:srgbClr val="1C1C1C"/>
                </a:solidFill>
              </a:rPr>
              <a:t>浏览器并未放弃怪异模式</a:t>
            </a:r>
            <a:r>
              <a:rPr lang="en-US" altLang="zh-CN" dirty="0" smtClean="0">
                <a:solidFill>
                  <a:srgbClr val="1C1C1C"/>
                </a:solidFill>
              </a:rPr>
              <a:t>,</a:t>
            </a:r>
            <a:r>
              <a:rPr lang="zh-CN" altLang="en-US" dirty="0" smtClean="0">
                <a:solidFill>
                  <a:srgbClr val="1C1C1C"/>
                </a:solidFill>
              </a:rPr>
              <a:t>所以浏览器当解释页面时</a:t>
            </a:r>
            <a:r>
              <a:rPr lang="en-US" altLang="zh-CN" dirty="0" smtClean="0">
                <a:solidFill>
                  <a:srgbClr val="1C1C1C"/>
                </a:solidFill>
              </a:rPr>
              <a:t>,</a:t>
            </a:r>
            <a:r>
              <a:rPr lang="zh-CN" altLang="en-US" dirty="0" smtClean="0">
                <a:solidFill>
                  <a:srgbClr val="1C1C1C"/>
                </a:solidFill>
              </a:rPr>
              <a:t>首先得判读</a:t>
            </a:r>
            <a:endParaRPr lang="en-US" altLang="zh-CN" dirty="0" smtClean="0">
              <a:solidFill>
                <a:srgbClr val="1C1C1C"/>
              </a:solidFill>
            </a:endParaRPr>
          </a:p>
          <a:p>
            <a:pPr>
              <a:buNone/>
            </a:pPr>
            <a:r>
              <a:rPr lang="zh-CN" altLang="en-US" dirty="0" smtClean="0">
                <a:solidFill>
                  <a:srgbClr val="1C1C1C"/>
                </a:solidFill>
              </a:rPr>
              <a:t>采用哪种模式进行解释！</a:t>
            </a:r>
            <a:endParaRPr lang="en-US" altLang="zh-CN" dirty="0" smtClean="0">
              <a:solidFill>
                <a:srgbClr val="1C1C1C"/>
              </a:solidFill>
            </a:endParaRPr>
          </a:p>
          <a:p>
            <a:pPr>
              <a:buNone/>
            </a:pPr>
            <a:r>
              <a:rPr lang="en-US" altLang="zh-CN" dirty="0" smtClean="0">
                <a:solidFill>
                  <a:srgbClr val="0000CC"/>
                </a:solidFill>
              </a:rPr>
              <a:t>2</a:t>
            </a:r>
            <a:r>
              <a:rPr lang="zh-CN" altLang="en-US" dirty="0" smtClean="0">
                <a:solidFill>
                  <a:srgbClr val="0000CC"/>
                </a:solidFill>
              </a:rPr>
              <a:t>、浏览器如何判断采用哪种模式呢？</a:t>
            </a:r>
            <a:endParaRPr lang="en-US" altLang="zh-CN" dirty="0" smtClean="0">
              <a:solidFill>
                <a:srgbClr val="0000CC"/>
              </a:solidFill>
            </a:endParaRPr>
          </a:p>
          <a:p>
            <a:pPr>
              <a:buNone/>
            </a:pPr>
            <a:r>
              <a:rPr lang="en-US" altLang="zh-CN" dirty="0" smtClean="0">
                <a:solidFill>
                  <a:srgbClr val="0000CC"/>
                </a:solidFill>
              </a:rPr>
              <a:t>	</a:t>
            </a:r>
            <a:r>
              <a:rPr lang="en-US" altLang="zh-CN" dirty="0" smtClean="0">
                <a:solidFill>
                  <a:srgbClr val="FF0000"/>
                </a:solidFill>
              </a:rPr>
              <a:t>     </a:t>
            </a:r>
            <a:r>
              <a:rPr lang="zh-CN" altLang="en-US" dirty="0" smtClean="0">
                <a:solidFill>
                  <a:srgbClr val="080808"/>
                </a:solidFill>
              </a:rPr>
              <a:t>采用</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声明！浏览器根据</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是否存在以及是何种</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来确定。</a:t>
            </a:r>
            <a:endParaRPr lang="en-US" altLang="zh-CN" dirty="0" smtClean="0">
              <a:solidFill>
                <a:srgbClr val="080808"/>
              </a:solidFill>
            </a:endParaRPr>
          </a:p>
          <a:p>
            <a:pPr>
              <a:buNone/>
            </a:pPr>
            <a:endParaRPr lang="en-US" altLang="zh-CN" dirty="0" smtClean="0">
              <a:solidFill>
                <a:srgbClr val="0000CC"/>
              </a:solidFill>
            </a:endParaRPr>
          </a:p>
          <a:p>
            <a:pPr>
              <a:buNone/>
            </a:pPr>
            <a:endParaRPr lang="en-US" altLang="zh-CN" dirty="0" smtClean="0">
              <a:solidFill>
                <a:srgbClr val="0000FF"/>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怪异模式与标准模式</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81075"/>
            <a:ext cx="8858312" cy="1162041"/>
          </a:xfrm>
        </p:spPr>
        <p:txBody>
          <a:bodyPr/>
          <a:lstStyle/>
          <a:p>
            <a:pPr>
              <a:buNone/>
            </a:pPr>
            <a:r>
              <a:rPr lang="en-US" altLang="zh-CN" dirty="0" smtClean="0"/>
              <a:t>3</a:t>
            </a:r>
            <a:r>
              <a:rPr lang="zh-CN" altLang="en-US" dirty="0" smtClean="0"/>
              <a:t>、两种模式的区别？</a:t>
            </a:r>
            <a:endParaRPr lang="en-US" altLang="zh-CN" dirty="0" smtClean="0"/>
          </a:p>
          <a:p>
            <a:pPr>
              <a:buNone/>
            </a:pPr>
            <a:r>
              <a:rPr lang="zh-CN" altLang="en-US" dirty="0" smtClean="0"/>
              <a:t>最大的不同就是提现在对盒模式的解释上</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53</a:t>
            </a:fld>
            <a:endParaRPr lang="en-US"/>
          </a:p>
        </p:txBody>
      </p:sp>
      <p:sp>
        <p:nvSpPr>
          <p:cNvPr id="48129" name="Rectangle 1"/>
          <p:cNvSpPr>
            <a:spLocks noChangeArrowheads="1"/>
          </p:cNvSpPr>
          <p:nvPr/>
        </p:nvSpPr>
        <p:spPr bwMode="auto">
          <a:xfrm>
            <a:off x="71406" y="3214686"/>
            <a:ext cx="9072594" cy="83099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4.01//EN" "http://www.w3.org/TR/html4/strict.dtd"&gt;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48130" name="Rectangle 2"/>
          <p:cNvSpPr>
            <a:spLocks noChangeArrowheads="1"/>
          </p:cNvSpPr>
          <p:nvPr/>
        </p:nvSpPr>
        <p:spPr bwMode="auto">
          <a:xfrm>
            <a:off x="71407" y="4286256"/>
            <a:ext cx="9072594" cy="83099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 Transitional//EN" "http://www.w3.org/TR/html4/loose.dtd"&gt;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7" name="TextBox 6"/>
          <p:cNvSpPr txBox="1"/>
          <p:nvPr/>
        </p:nvSpPr>
        <p:spPr>
          <a:xfrm>
            <a:off x="71406" y="2643182"/>
            <a:ext cx="5391219" cy="523220"/>
          </a:xfrm>
          <a:prstGeom prst="rect">
            <a:avLst/>
          </a:prstGeom>
          <a:noFill/>
        </p:spPr>
        <p:txBody>
          <a:bodyPr wrap="none" rtlCol="0">
            <a:spAutoFit/>
          </a:bodyPr>
          <a:lstStyle/>
          <a:p>
            <a:r>
              <a:rPr lang="zh-CN" altLang="en-US" sz="2800" b="1" i="0" dirty="0" smtClean="0">
                <a:solidFill>
                  <a:srgbClr val="0000CC"/>
                </a:solidFill>
                <a:latin typeface="Times New Roman" pitchFamily="18" charset="0"/>
                <a:ea typeface="+mn-ea"/>
                <a:cs typeface="Times New Roman" pitchFamily="18" charset="0"/>
              </a:rPr>
              <a:t>标准模式的</a:t>
            </a:r>
            <a:r>
              <a:rPr lang="en-US" altLang="zh-CN" sz="2800" b="1" i="0" dirty="0" err="1" smtClean="0">
                <a:solidFill>
                  <a:srgbClr val="0000CC"/>
                </a:solidFill>
                <a:latin typeface="Times New Roman" pitchFamily="18" charset="0"/>
                <a:ea typeface="+mn-ea"/>
                <a:cs typeface="Times New Roman" pitchFamily="18" charset="0"/>
              </a:rPr>
              <a:t>Doctype</a:t>
            </a:r>
            <a:r>
              <a:rPr lang="zh-CN" altLang="en-US" sz="2800" b="1" i="0" dirty="0" smtClean="0">
                <a:solidFill>
                  <a:srgbClr val="0000CC"/>
                </a:solidFill>
                <a:latin typeface="+mn-ea"/>
                <a:ea typeface="+mn-ea"/>
              </a:rPr>
              <a:t>的声明如下：</a:t>
            </a:r>
            <a:endParaRPr lang="zh-CN" altLang="en-US" sz="2800" b="1" i="0" dirty="0">
              <a:solidFill>
                <a:srgbClr val="0000CC"/>
              </a:solidFill>
              <a:latin typeface="+mn-ea"/>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54</a:t>
            </a:fld>
            <a:endParaRPr lang="en-US"/>
          </a:p>
        </p:txBody>
      </p:sp>
      <p:pic>
        <p:nvPicPr>
          <p:cNvPr id="140291" name="Picture 3"/>
          <p:cNvPicPr>
            <a:picLocks noChangeAspect="1" noChangeArrowheads="1"/>
          </p:cNvPicPr>
          <p:nvPr/>
        </p:nvPicPr>
        <p:blipFill>
          <a:blip r:embed="rId2" cstate="print"/>
          <a:srcRect/>
          <a:stretch>
            <a:fillRect/>
          </a:stretch>
        </p:blipFill>
        <p:spPr bwMode="auto">
          <a:xfrm>
            <a:off x="6400800" y="4500570"/>
            <a:ext cx="2743200" cy="2038350"/>
          </a:xfrm>
          <a:prstGeom prst="rect">
            <a:avLst/>
          </a:prstGeom>
          <a:noFill/>
          <a:ln w="9525">
            <a:noFill/>
            <a:miter lim="800000"/>
            <a:headEnd/>
            <a:tailEnd/>
          </a:ln>
          <a:effectLst/>
        </p:spPr>
      </p:pic>
      <p:pic>
        <p:nvPicPr>
          <p:cNvPr id="140292" name="Picture 4"/>
          <p:cNvPicPr>
            <a:picLocks noChangeAspect="1" noChangeArrowheads="1"/>
          </p:cNvPicPr>
          <p:nvPr/>
        </p:nvPicPr>
        <p:blipFill>
          <a:blip r:embed="rId3" cstate="print"/>
          <a:srcRect/>
          <a:stretch>
            <a:fillRect/>
          </a:stretch>
        </p:blipFill>
        <p:spPr bwMode="auto">
          <a:xfrm>
            <a:off x="285720" y="928670"/>
            <a:ext cx="933450" cy="1152525"/>
          </a:xfrm>
          <a:prstGeom prst="rect">
            <a:avLst/>
          </a:prstGeom>
          <a:noFill/>
          <a:ln w="9525">
            <a:noFill/>
            <a:miter lim="800000"/>
            <a:headEnd/>
            <a:tailEnd/>
          </a:ln>
          <a:effectLst/>
        </p:spPr>
      </p:pic>
      <p:sp>
        <p:nvSpPr>
          <p:cNvPr id="9" name="TextBox 8"/>
          <p:cNvSpPr txBox="1"/>
          <p:nvPr/>
        </p:nvSpPr>
        <p:spPr>
          <a:xfrm>
            <a:off x="1214414" y="1191268"/>
            <a:ext cx="7366119"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0000CC"/>
                </a:solidFill>
              </a:rPr>
              <a:t>设置为标准模式后，是不是就没有问题了呢？</a:t>
            </a:r>
            <a:endParaRPr lang="zh-CN" altLang="en-US" sz="2800" b="1" i="0" dirty="0">
              <a:solidFill>
                <a:srgbClr val="0000CC"/>
              </a:solidFill>
            </a:endParaRPr>
          </a:p>
        </p:txBody>
      </p:sp>
      <p:sp>
        <p:nvSpPr>
          <p:cNvPr id="10" name="矩形 9"/>
          <p:cNvSpPr/>
          <p:nvPr/>
        </p:nvSpPr>
        <p:spPr>
          <a:xfrm>
            <a:off x="71406" y="2071678"/>
            <a:ext cx="9001156" cy="2243050"/>
          </a:xfrm>
          <a:prstGeom prst="rect">
            <a:avLst/>
          </a:prstGeom>
        </p:spPr>
        <p:txBody>
          <a:bodyPr wrap="square">
            <a:spAutoFit/>
          </a:bodyPr>
          <a:lstStyle/>
          <a:p>
            <a:pPr>
              <a:lnSpc>
                <a:spcPts val="4300"/>
              </a:lnSpc>
            </a:pPr>
            <a:r>
              <a:rPr lang="zh-CN" altLang="en-US" sz="2800" b="1" i="0" dirty="0" smtClean="0"/>
              <a:t>      标准模式确实会让</a:t>
            </a:r>
            <a:r>
              <a:rPr lang="en-US" altLang="zh-CN" sz="2800" b="1" i="0" dirty="0" smtClean="0"/>
              <a:t>IE</a:t>
            </a:r>
            <a:r>
              <a:rPr lang="zh-CN" altLang="en-US" sz="2800" b="1" i="0" dirty="0" smtClean="0"/>
              <a:t>对</a:t>
            </a:r>
            <a:r>
              <a:rPr lang="en-US" altLang="zh-CN" sz="2800" b="1" i="0" dirty="0" smtClean="0"/>
              <a:t>CSS</a:t>
            </a:r>
            <a:r>
              <a:rPr lang="zh-CN" altLang="en-US" sz="2800" b="1" i="0" dirty="0" smtClean="0"/>
              <a:t>的解释合理很多</a:t>
            </a:r>
            <a:r>
              <a:rPr lang="en-US" altLang="zh-CN" sz="2800" b="1" i="0" dirty="0" smtClean="0"/>
              <a:t>,</a:t>
            </a:r>
            <a:r>
              <a:rPr lang="zh-CN" altLang="en-US" sz="2800" b="1" i="0" dirty="0" smtClean="0"/>
              <a:t>但事情并没有那么简单。不同浏览器即使同样在标准模式</a:t>
            </a:r>
            <a:r>
              <a:rPr lang="en-US" altLang="zh-CN" sz="2800" b="1" i="0" dirty="0" smtClean="0"/>
              <a:t>,</a:t>
            </a:r>
            <a:r>
              <a:rPr lang="zh-CN" altLang="en-US" sz="2800" b="1" i="0" dirty="0" smtClean="0"/>
              <a:t>其对</a:t>
            </a:r>
            <a:r>
              <a:rPr lang="en-US" altLang="zh-CN" sz="2800" b="1" i="0" dirty="0" smtClean="0"/>
              <a:t>CSS</a:t>
            </a:r>
            <a:r>
              <a:rPr lang="zh-CN" altLang="en-US" sz="2800" b="1" i="0" dirty="0" smtClean="0"/>
              <a:t>的理解仍然有所差异</a:t>
            </a:r>
            <a:r>
              <a:rPr lang="en-US" altLang="zh-CN" sz="2800" b="1" i="0" dirty="0" smtClean="0"/>
              <a:t>,</a:t>
            </a:r>
            <a:r>
              <a:rPr lang="zh-CN" altLang="en-US" sz="2800" b="1" i="0" dirty="0" smtClean="0"/>
              <a:t>而差异当中最多只可能有一个是正确的</a:t>
            </a:r>
            <a:r>
              <a:rPr lang="en-US" altLang="zh-CN" sz="2800" b="1" i="0" dirty="0" smtClean="0"/>
              <a:t>,</a:t>
            </a:r>
            <a:r>
              <a:rPr lang="zh-CN" altLang="en-US" sz="2800" b="1" i="0" dirty="0" smtClean="0"/>
              <a:t>甚至可能全部都是错误的</a:t>
            </a:r>
            <a:r>
              <a:rPr lang="en-US" altLang="zh-CN" sz="2800" b="1" i="0" dirty="0" smtClean="0"/>
              <a:t>!</a:t>
            </a:r>
            <a:endParaRPr lang="zh-CN" altLang="en-US" sz="2800" b="1" i="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2852"/>
            <a:ext cx="8388380" cy="495300"/>
          </a:xfrm>
        </p:spPr>
        <p:txBody>
          <a:bodyPr/>
          <a:lstStyle/>
          <a:p>
            <a:r>
              <a:rPr lang="zh-CN" altLang="en-US" dirty="0" smtClean="0"/>
              <a:t>六、</a:t>
            </a:r>
            <a:r>
              <a:rPr lang="en-US" altLang="zh-CN" dirty="0" smtClean="0"/>
              <a:t>CSS</a:t>
            </a:r>
            <a:r>
              <a:rPr lang="zh-CN" altLang="en-US" dirty="0" smtClean="0"/>
              <a:t>重点和难点</a:t>
            </a:r>
            <a:r>
              <a:rPr lang="en-US" altLang="zh-CN" dirty="0" smtClean="0"/>
              <a:t>-</a:t>
            </a:r>
            <a:r>
              <a:rPr lang="zh-CN" altLang="en-US" dirty="0" smtClean="0"/>
              <a:t>定位与浮动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55</a:t>
            </a:fld>
            <a:endParaRPr lang="en-US"/>
          </a:p>
        </p:txBody>
      </p:sp>
      <p:sp>
        <p:nvSpPr>
          <p:cNvPr id="5" name="TextBox 4"/>
          <p:cNvSpPr txBox="1"/>
          <p:nvPr/>
        </p:nvSpPr>
        <p:spPr>
          <a:xfrm>
            <a:off x="2285984" y="1322848"/>
            <a:ext cx="4500594" cy="2956963"/>
          </a:xfrm>
          <a:prstGeom prst="rect">
            <a:avLst/>
          </a:prstGeom>
          <a:noFill/>
        </p:spPr>
        <p:txBody>
          <a:bodyPr wrap="square" rtlCol="0">
            <a:spAutoFit/>
          </a:bodyPr>
          <a:lstStyle/>
          <a:p>
            <a:pPr>
              <a:lnSpc>
                <a:spcPct val="150000"/>
              </a:lnSpc>
            </a:pPr>
            <a:r>
              <a:rPr lang="en-US" altLang="zh-CN" sz="3200" b="1" i="0" dirty="0" smtClean="0"/>
              <a:t>1</a:t>
            </a:r>
            <a:r>
              <a:rPr lang="zh-CN" altLang="en-US" sz="3200" b="1" i="0" dirty="0" smtClean="0"/>
              <a:t>、块元素与行内元素</a:t>
            </a:r>
            <a:endParaRPr lang="en-US" altLang="zh-CN" sz="3200" b="1" i="0" dirty="0" smtClean="0"/>
          </a:p>
          <a:p>
            <a:pPr>
              <a:lnSpc>
                <a:spcPct val="150000"/>
              </a:lnSpc>
            </a:pPr>
            <a:r>
              <a:rPr lang="en-US" altLang="zh-CN" sz="3200" b="1" i="0" dirty="0" smtClean="0"/>
              <a:t>2</a:t>
            </a:r>
            <a:r>
              <a:rPr lang="zh-CN" altLang="en-US" sz="3200" b="1" i="0" dirty="0" smtClean="0"/>
              <a:t>、相对定位</a:t>
            </a:r>
            <a:endParaRPr lang="en-US" altLang="zh-CN" sz="3200" b="1" i="0" dirty="0" smtClean="0"/>
          </a:p>
          <a:p>
            <a:pPr>
              <a:lnSpc>
                <a:spcPct val="150000"/>
              </a:lnSpc>
            </a:pPr>
            <a:r>
              <a:rPr lang="en-US" altLang="zh-CN" sz="3200" b="1" i="0" dirty="0" smtClean="0"/>
              <a:t>3</a:t>
            </a:r>
            <a:r>
              <a:rPr lang="zh-CN" altLang="en-US" sz="3200" b="1" i="0" dirty="0" smtClean="0"/>
              <a:t>、绝对定位</a:t>
            </a:r>
            <a:endParaRPr lang="en-US" altLang="zh-CN" sz="3200" b="1" i="0" dirty="0" smtClean="0"/>
          </a:p>
          <a:p>
            <a:pPr>
              <a:lnSpc>
                <a:spcPct val="150000"/>
              </a:lnSpc>
            </a:pPr>
            <a:r>
              <a:rPr lang="en-US" altLang="zh-CN" sz="3200" b="1" i="0" dirty="0" smtClean="0"/>
              <a:t>4</a:t>
            </a:r>
            <a:r>
              <a:rPr lang="zh-CN" altLang="en-US" sz="3200" b="1" i="0" dirty="0" smtClean="0"/>
              <a:t>、浮动</a:t>
            </a:r>
            <a:endParaRPr lang="zh-CN" altLang="en-US" sz="3200" b="1" i="0" dirty="0"/>
          </a:p>
        </p:txBody>
      </p:sp>
      <p:sp>
        <p:nvSpPr>
          <p:cNvPr id="6" name="TextBox 5"/>
          <p:cNvSpPr txBox="1"/>
          <p:nvPr/>
        </p:nvSpPr>
        <p:spPr>
          <a:xfrm>
            <a:off x="2214546" y="4500570"/>
            <a:ext cx="5155514" cy="954107"/>
          </a:xfrm>
          <a:prstGeom prst="rect">
            <a:avLst/>
          </a:prstGeom>
          <a:noFill/>
        </p:spPr>
        <p:txBody>
          <a:bodyPr wrap="none" rtlCol="0">
            <a:spAutoFit/>
          </a:bodyPr>
          <a:lstStyle/>
          <a:p>
            <a:r>
              <a:rPr lang="zh-CN" altLang="en-US" sz="2800" b="1" i="0" dirty="0" smtClean="0">
                <a:latin typeface="Times New Roman" pitchFamily="18" charset="0"/>
                <a:cs typeface="Times New Roman" pitchFamily="18" charset="0"/>
              </a:rPr>
              <a:t>定位   </a:t>
            </a:r>
            <a:r>
              <a:rPr lang="en-US" altLang="zh-CN" sz="2800" b="1" i="0" dirty="0" err="1" smtClean="0">
                <a:latin typeface="Times New Roman" pitchFamily="18" charset="0"/>
                <a:cs typeface="Times New Roman" pitchFamily="18" charset="0"/>
              </a:rPr>
              <a:t>position:relative</a:t>
            </a:r>
            <a:r>
              <a:rPr lang="en-US" altLang="zh-CN" sz="2800" b="1" i="0" dirty="0" smtClean="0">
                <a:latin typeface="Times New Roman" pitchFamily="18" charset="0"/>
                <a:cs typeface="Times New Roman" pitchFamily="18" charset="0"/>
              </a:rPr>
              <a:t>/</a:t>
            </a:r>
            <a:r>
              <a:rPr lang="en-US" altLang="zh-CN" sz="2800" b="1" i="0" dirty="0" err="1" smtClean="0">
                <a:latin typeface="Times New Roman" pitchFamily="18" charset="0"/>
                <a:cs typeface="Times New Roman" pitchFamily="18" charset="0"/>
              </a:rPr>
              <a:t>absloute</a:t>
            </a:r>
            <a:r>
              <a:rPr lang="en-US" altLang="zh-CN" sz="2800" b="1" i="0" dirty="0" smtClean="0">
                <a:latin typeface="Times New Roman" pitchFamily="18" charset="0"/>
                <a:cs typeface="Times New Roman" pitchFamily="18" charset="0"/>
              </a:rPr>
              <a:t>;</a:t>
            </a:r>
          </a:p>
          <a:p>
            <a:r>
              <a:rPr lang="zh-CN" altLang="en-US" sz="2800" b="1" i="0" dirty="0" smtClean="0">
                <a:latin typeface="Times New Roman" pitchFamily="18" charset="0"/>
                <a:cs typeface="Times New Roman" pitchFamily="18" charset="0"/>
              </a:rPr>
              <a:t>浮动   </a:t>
            </a:r>
            <a:r>
              <a:rPr lang="en-US" altLang="zh-CN" sz="2800" b="1" i="0" dirty="0" err="1" smtClean="0">
                <a:latin typeface="Times New Roman" pitchFamily="18" charset="0"/>
                <a:cs typeface="Times New Roman" pitchFamily="18" charset="0"/>
              </a:rPr>
              <a:t>float:left</a:t>
            </a:r>
            <a:r>
              <a:rPr lang="en-US" altLang="zh-CN" sz="2800" b="1" i="0" dirty="0" smtClean="0">
                <a:latin typeface="Times New Roman" pitchFamily="18" charset="0"/>
                <a:cs typeface="Times New Roman" pitchFamily="18" charset="0"/>
              </a:rPr>
              <a:t>/right;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500034" y="621508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785794"/>
            <a:ext cx="6357950" cy="4733935"/>
          </a:xfrm>
          <a:prstGeom prst="rect">
            <a:avLst/>
          </a:prstGeom>
          <a:noFill/>
          <a:ln w="9525">
            <a:noFill/>
            <a:miter lim="800000"/>
            <a:headEnd/>
            <a:tailEnd/>
          </a:ln>
          <a:effectLst/>
        </p:spPr>
      </p:pic>
      <p:sp>
        <p:nvSpPr>
          <p:cNvPr id="7" name="矩形 6"/>
          <p:cNvSpPr/>
          <p:nvPr/>
        </p:nvSpPr>
        <p:spPr>
          <a:xfrm>
            <a:off x="1214414" y="5715016"/>
            <a:ext cx="7000924" cy="52322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zh-CN" altLang="en-US" sz="2800" b="1" i="0" dirty="0" smtClean="0">
                <a:solidFill>
                  <a:srgbClr val="0000CC"/>
                </a:solidFill>
              </a:rPr>
              <a:t>首先，得把浏览器窗口看成一个坐标系统</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一</a:t>
            </a:r>
            <a:r>
              <a:rPr lang="en-US" altLang="zh-CN" dirty="0" smtClean="0"/>
              <a:t>) </a:t>
            </a:r>
            <a:r>
              <a:rPr lang="zh-CN" altLang="en-US" dirty="0" smtClean="0"/>
              <a:t>块元素与行元素</a:t>
            </a:r>
            <a:endParaRPr lang="zh-CN" altLang="en-US" dirty="0"/>
          </a:p>
        </p:txBody>
      </p:sp>
      <p:sp>
        <p:nvSpPr>
          <p:cNvPr id="3" name="内容占位符 2"/>
          <p:cNvSpPr>
            <a:spLocks noGrp="1"/>
          </p:cNvSpPr>
          <p:nvPr>
            <p:ph idx="1"/>
          </p:nvPr>
        </p:nvSpPr>
        <p:spPr>
          <a:xfrm>
            <a:off x="71438" y="1000108"/>
            <a:ext cx="9072594" cy="4143404"/>
          </a:xfrm>
        </p:spPr>
        <p:txBody>
          <a:bodyPr/>
          <a:lstStyle/>
          <a:p>
            <a:pPr>
              <a:lnSpc>
                <a:spcPts val="4400"/>
              </a:lnSpc>
              <a:spcBef>
                <a:spcPts val="600"/>
              </a:spcBef>
            </a:pPr>
            <a:r>
              <a:rPr lang="zh-CN" altLang="en-US" dirty="0" smtClean="0"/>
              <a:t>块元素</a:t>
            </a:r>
            <a:r>
              <a:rPr lang="en-US" altLang="zh-CN" dirty="0" smtClean="0"/>
              <a:t>:</a:t>
            </a:r>
            <a:r>
              <a:rPr lang="en-US" altLang="zh-CN" dirty="0" smtClean="0">
                <a:latin typeface="Times New Roman" pitchFamily="18" charset="0"/>
                <a:cs typeface="Times New Roman" pitchFamily="18" charset="0"/>
              </a:rPr>
              <a:t>Block</a:t>
            </a:r>
            <a:r>
              <a:rPr lang="en-US" altLang="zh-CN" dirty="0" smtClean="0"/>
              <a:t> </a:t>
            </a:r>
            <a:r>
              <a:rPr lang="en-US" altLang="zh-CN" dirty="0" smtClean="0">
                <a:latin typeface="Times New Roman" pitchFamily="18" charset="0"/>
                <a:cs typeface="Times New Roman" pitchFamily="18" charset="0"/>
              </a:rPr>
              <a:t>element</a:t>
            </a:r>
            <a:r>
              <a:rPr lang="en-US" altLang="zh-CN" dirty="0" smtClean="0"/>
              <a:t>,</a:t>
            </a:r>
            <a:r>
              <a:rPr lang="zh-CN" altLang="en-US" dirty="0" smtClean="0"/>
              <a:t>默认状态下每次都占据一整行，后面内容必须再新起一行显示，可以有效设置其</a:t>
            </a:r>
            <a:r>
              <a:rPr lang="en-US" altLang="zh-CN" dirty="0" smtClean="0">
                <a:latin typeface="Times New Roman" pitchFamily="18" charset="0"/>
                <a:cs typeface="Times New Roman" pitchFamily="18" charset="0"/>
              </a:rPr>
              <a:t>width</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height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margin</a:t>
            </a:r>
            <a:r>
              <a:rPr lang="zh-CN" altLang="en-US" dirty="0" smtClean="0"/>
              <a:t>等值</a:t>
            </a:r>
            <a:r>
              <a:rPr lang="en-US" altLang="zh-CN" dirty="0" smtClean="0"/>
              <a:t>;</a:t>
            </a:r>
          </a:p>
          <a:p>
            <a:pPr marL="271463" lvl="1" indent="0">
              <a:lnSpc>
                <a:spcPts val="4400"/>
              </a:lnSpc>
              <a:spcBef>
                <a:spcPts val="600"/>
              </a:spcBef>
            </a:pPr>
            <a:r>
              <a:rPr lang="en-US" altLang="zh-CN" sz="2800" dirty="0" smtClean="0">
                <a:solidFill>
                  <a:srgbClr val="0000CC"/>
                </a:solidFill>
                <a:latin typeface="Times New Roman" pitchFamily="18" charset="0"/>
                <a:cs typeface="Times New Roman" pitchFamily="18" charset="0"/>
              </a:rPr>
              <a:t>&lt;p&gt;,&lt;div&gt;,&lt;h1&gt;..&lt;h6&gt;,&lt;</a:t>
            </a:r>
            <a:r>
              <a:rPr lang="en-US" altLang="zh-CN" sz="2800" dirty="0" err="1" smtClean="0">
                <a:solidFill>
                  <a:srgbClr val="0000CC"/>
                </a:solidFill>
                <a:latin typeface="Times New Roman" pitchFamily="18" charset="0"/>
                <a:cs typeface="Times New Roman" pitchFamily="18" charset="0"/>
              </a:rPr>
              <a:t>ul</a:t>
            </a:r>
            <a:r>
              <a:rPr lang="en-US" altLang="zh-CN" sz="2800" dirty="0" smtClean="0">
                <a:solidFill>
                  <a:srgbClr val="0000CC"/>
                </a:solidFill>
                <a:latin typeface="Times New Roman" pitchFamily="18" charset="0"/>
                <a:cs typeface="Times New Roman" pitchFamily="18" charset="0"/>
              </a:rPr>
              <a:t>&gt;&lt;</a:t>
            </a:r>
            <a:r>
              <a:rPr lang="en-US" altLang="zh-CN" sz="2800" dirty="0" err="1" smtClean="0">
                <a:solidFill>
                  <a:srgbClr val="0000CC"/>
                </a:solidFill>
                <a:latin typeface="Times New Roman" pitchFamily="18" charset="0"/>
                <a:cs typeface="Times New Roman" pitchFamily="18" charset="0"/>
              </a:rPr>
              <a:t>li</a:t>
            </a:r>
            <a:r>
              <a:rPr lang="en-US" altLang="zh-CN" sz="2800" dirty="0" smtClean="0">
                <a:solidFill>
                  <a:srgbClr val="0000CC"/>
                </a:solidFill>
                <a:latin typeface="Times New Roman" pitchFamily="18" charset="0"/>
                <a:cs typeface="Times New Roman" pitchFamily="18" charset="0"/>
              </a:rPr>
              <a:t>&gt;,&lt;table&gt;…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pPr>
            <a:r>
              <a:rPr lang="zh-CN" altLang="en-US" dirty="0" smtClean="0"/>
              <a:t>行内元素</a:t>
            </a:r>
            <a:r>
              <a:rPr lang="en-US" altLang="zh-CN" dirty="0" smtClean="0"/>
              <a:t>:</a:t>
            </a:r>
            <a:r>
              <a:rPr lang="en-US" dirty="0" smtClean="0">
                <a:latin typeface="Times New Roman" pitchFamily="18" charset="0"/>
                <a:cs typeface="Times New Roman" pitchFamily="18" charset="0"/>
              </a:rPr>
              <a:t>Inline element(</a:t>
            </a:r>
            <a:r>
              <a:rPr lang="zh-CN" altLang="en-US" dirty="0" smtClean="0">
                <a:latin typeface="Times New Roman" pitchFamily="18" charset="0"/>
                <a:cs typeface="Times New Roman" pitchFamily="18" charset="0"/>
              </a:rPr>
              <a:t>内联元素</a:t>
            </a:r>
            <a:r>
              <a:rPr lang="en-US" dirty="0" smtClean="0">
                <a:latin typeface="Times New Roman" pitchFamily="18" charset="0"/>
                <a:cs typeface="Times New Roman" pitchFamily="18" charset="0"/>
              </a:rPr>
              <a:t>) </a:t>
            </a:r>
            <a:r>
              <a:rPr lang="en-US" dirty="0" smtClean="0"/>
              <a:t>,</a:t>
            </a:r>
            <a:r>
              <a:rPr lang="zh-CN" altLang="en-US" dirty="0" smtClean="0"/>
              <a:t>默认状态下其内容在一行内进行显示，设置其高度和宽度无效；</a:t>
            </a:r>
            <a:endParaRPr lang="en-US" altLang="zh-CN" dirty="0" smtClean="0"/>
          </a:p>
          <a:p>
            <a:pPr lvl="1">
              <a:lnSpc>
                <a:spcPts val="4400"/>
              </a:lnSpc>
              <a:spcBef>
                <a:spcPts val="600"/>
              </a:spcBef>
            </a:pPr>
            <a:r>
              <a:rPr lang="en-US" altLang="zh-CN" sz="2800" dirty="0" smtClean="0">
                <a:solidFill>
                  <a:srgbClr val="0000CC"/>
                </a:solidFill>
                <a:latin typeface="Times New Roman" pitchFamily="18" charset="0"/>
                <a:cs typeface="Times New Roman" pitchFamily="18" charset="0"/>
              </a:rPr>
              <a:t>&lt;span&gt;,&lt;a&gt;,&lt;</a:t>
            </a:r>
            <a:r>
              <a:rPr lang="en-US" altLang="zh-CN" sz="2800" dirty="0" err="1" smtClean="0">
                <a:solidFill>
                  <a:srgbClr val="0000CC"/>
                </a:solidFill>
                <a:latin typeface="Times New Roman" pitchFamily="18" charset="0"/>
                <a:cs typeface="Times New Roman" pitchFamily="18" charset="0"/>
              </a:rPr>
              <a:t>img</a:t>
            </a:r>
            <a:r>
              <a:rPr lang="en-US" altLang="zh-CN" sz="2800" dirty="0" smtClean="0">
                <a:solidFill>
                  <a:srgbClr val="0000CC"/>
                </a:solidFill>
                <a:latin typeface="Times New Roman" pitchFamily="18" charset="0"/>
                <a:cs typeface="Times New Roman" pitchFamily="18" charset="0"/>
              </a:rPr>
              <a:t>&gt;,&lt;input&gt;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buNone/>
            </a:pP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58</a:t>
            </a:fld>
            <a:endParaRPr lang="en-US"/>
          </a:p>
        </p:txBody>
      </p:sp>
      <p:sp>
        <p:nvSpPr>
          <p:cNvPr id="5" name="TextBox 4"/>
          <p:cNvSpPr txBox="1"/>
          <p:nvPr/>
        </p:nvSpPr>
        <p:spPr>
          <a:xfrm>
            <a:off x="141214" y="2022898"/>
            <a:ext cx="8884163" cy="3554819"/>
          </a:xfrm>
          <a:prstGeom prst="rect">
            <a:avLst/>
          </a:prstGeom>
          <a:solidFill>
            <a:schemeClr val="bg2">
              <a:lumMod val="40000"/>
              <a:lumOff val="60000"/>
            </a:schemeClr>
          </a:solidFill>
        </p:spPr>
        <p:txBody>
          <a:bodyPr wrap="square" rtlCol="0">
            <a:spAutoFit/>
          </a:bodyPr>
          <a:lstStyle/>
          <a:p>
            <a:pPr>
              <a:lnSpc>
                <a:spcPts val="4500"/>
              </a:lnSpc>
            </a:pPr>
            <a:r>
              <a:rPr lang="en-US" altLang="zh-CN" sz="2800" b="1" i="0" dirty="0" smtClean="0"/>
              <a:t>1</a:t>
            </a:r>
            <a:r>
              <a:rPr lang="zh-CN" altLang="en-US" sz="2800" b="1" i="0" dirty="0" smtClean="0"/>
              <a:t>、每个块元素都独占一行</a:t>
            </a:r>
            <a:r>
              <a:rPr lang="en-US" altLang="zh-CN" sz="2800" b="1" i="0" dirty="0" smtClean="0"/>
              <a:t>;</a:t>
            </a:r>
            <a:r>
              <a:rPr lang="zh-CN" altLang="en-US" sz="2800" b="1" i="0" dirty="0" smtClean="0"/>
              <a:t>行元素则在一行内显示</a:t>
            </a:r>
            <a:r>
              <a:rPr lang="en-US" altLang="zh-CN" sz="2800" b="1" i="0" dirty="0" smtClean="0"/>
              <a:t>;</a:t>
            </a:r>
          </a:p>
          <a:p>
            <a:pPr>
              <a:lnSpc>
                <a:spcPts val="4500"/>
              </a:lnSpc>
            </a:pPr>
            <a:r>
              <a:rPr lang="en-US" altLang="zh-CN" sz="2800" b="1" i="0" dirty="0" smtClean="0"/>
              <a:t>2</a:t>
            </a:r>
            <a:r>
              <a:rPr lang="zh-CN" altLang="en-US" sz="2800" b="1" i="0" dirty="0" smtClean="0"/>
              <a:t>、可以利用元素的</a:t>
            </a:r>
            <a:r>
              <a:rPr lang="en-US" altLang="zh-CN" sz="2800" b="1" i="0" dirty="0" smtClean="0">
                <a:solidFill>
                  <a:srgbClr val="0000CC"/>
                </a:solidFill>
              </a:rPr>
              <a:t>display</a:t>
            </a:r>
            <a:r>
              <a:rPr lang="zh-CN" altLang="en-US" sz="2800" b="1" i="0" dirty="0" smtClean="0"/>
              <a:t>属性进行转换；</a:t>
            </a:r>
            <a:r>
              <a:rPr lang="en-US" altLang="zh-CN" sz="2800" b="1" i="0" dirty="0" smtClean="0"/>
              <a:t>	</a:t>
            </a:r>
          </a:p>
          <a:p>
            <a:pPr>
              <a:lnSpc>
                <a:spcPts val="4500"/>
              </a:lnSpc>
            </a:pPr>
            <a:r>
              <a:rPr lang="en-US" altLang="zh-CN" sz="2800" b="1" i="0" dirty="0" smtClean="0"/>
              <a:t>3</a:t>
            </a:r>
            <a:r>
              <a:rPr lang="zh-CN" altLang="en-US" sz="2800" b="1" i="0" dirty="0" smtClean="0"/>
              <a:t>、块元素一般用作容器</a:t>
            </a:r>
            <a:r>
              <a:rPr lang="en-US" altLang="zh-CN" sz="2800" b="1" i="0" dirty="0" smtClean="0"/>
              <a:t>,</a:t>
            </a:r>
            <a:r>
              <a:rPr lang="zh-CN" altLang="en-US" sz="2800" b="1" i="0" dirty="0" smtClean="0"/>
              <a:t>可以容纳其他块元素和行元素</a:t>
            </a:r>
            <a:r>
              <a:rPr lang="en-US" altLang="zh-CN" sz="2800" b="1" i="0" dirty="0" smtClean="0"/>
              <a:t>,</a:t>
            </a:r>
            <a:r>
              <a:rPr lang="zh-CN" altLang="en-US" sz="2800" b="1" i="0" dirty="0" smtClean="0"/>
              <a:t>而行元素只能容纳文本或者其他行元素</a:t>
            </a:r>
            <a:r>
              <a:rPr lang="en-US" altLang="zh-CN" sz="2800" b="1" i="0" dirty="0" smtClean="0"/>
              <a:t>;</a:t>
            </a:r>
          </a:p>
          <a:p>
            <a:pPr>
              <a:lnSpc>
                <a:spcPts val="4500"/>
              </a:lnSpc>
            </a:pPr>
            <a:r>
              <a:rPr lang="en-US" altLang="zh-CN" sz="2800" b="1" i="0" dirty="0" smtClean="0"/>
              <a:t>4</a:t>
            </a:r>
            <a:r>
              <a:rPr lang="zh-CN" altLang="en-US" sz="2800" b="1" i="0" dirty="0" smtClean="0"/>
              <a:t>、行元素的高度宽度设置无效，其宽度就是自身文字或者图片的宽度；</a:t>
            </a:r>
            <a:endParaRPr lang="zh-CN" altLang="en-US" sz="2800" b="1" i="0" dirty="0"/>
          </a:p>
        </p:txBody>
      </p:sp>
      <p:sp>
        <p:nvSpPr>
          <p:cNvPr id="6" name="矩形 5"/>
          <p:cNvSpPr/>
          <p:nvPr/>
        </p:nvSpPr>
        <p:spPr>
          <a:xfrm>
            <a:off x="142844" y="129581"/>
            <a:ext cx="126188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solidFill>
                  <a:srgbClr val="FFFFFF"/>
                </a:solidFill>
                <a:latin typeface="+mj-ea"/>
                <a:ea typeface="+mj-ea"/>
              </a:rPr>
              <a:t>注意</a:t>
            </a:r>
            <a:r>
              <a:rPr lang="en-US" altLang="zh-CN" sz="3600" b="1" i="0" cap="none" spc="0" dirty="0" smtClean="0">
                <a:ln w="11430"/>
                <a:solidFill>
                  <a:srgbClr val="FFFFFF"/>
                </a:solidFill>
                <a:latin typeface="+mj-ea"/>
                <a:ea typeface="+mj-ea"/>
              </a:rPr>
              <a:t>:</a:t>
            </a:r>
            <a:endParaRPr lang="zh-CN" altLang="en-US" sz="3600" b="1" i="0" cap="none" spc="0" dirty="0">
              <a:ln w="11430"/>
              <a:solidFill>
                <a:srgbClr val="FFFFFF"/>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3786182" y="5610225"/>
            <a:ext cx="1247775" cy="1247775"/>
          </a:xfrm>
          <a:prstGeom prst="rect">
            <a:avLst/>
          </a:prstGeom>
          <a:noFill/>
          <a:ln w="9525">
            <a:noFill/>
            <a:miter lim="800000"/>
            <a:headEnd/>
            <a:tailEnd/>
          </a:ln>
          <a:effectLst/>
        </p:spPr>
      </p:pic>
      <p:sp>
        <p:nvSpPr>
          <p:cNvPr id="8" name="TextBox 7"/>
          <p:cNvSpPr txBox="1"/>
          <p:nvPr/>
        </p:nvSpPr>
        <p:spPr>
          <a:xfrm>
            <a:off x="5072066" y="6049052"/>
            <a:ext cx="3778599"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块元素与行元素</a:t>
            </a:r>
            <a:endParaRPr lang="zh-CN" altLang="en-US" sz="2800" b="1" i="0" dirty="0">
              <a:solidFill>
                <a:srgbClr val="FF0000"/>
              </a:solidFill>
              <a:latin typeface="+mj-ea"/>
              <a:ea typeface="+mj-ea"/>
            </a:endParaRPr>
          </a:p>
        </p:txBody>
      </p:sp>
      <p:grpSp>
        <p:nvGrpSpPr>
          <p:cNvPr id="13" name="组合 12"/>
          <p:cNvGrpSpPr/>
          <p:nvPr/>
        </p:nvGrpSpPr>
        <p:grpSpPr>
          <a:xfrm>
            <a:off x="3643306" y="1214422"/>
            <a:ext cx="4876114" cy="1571636"/>
            <a:chOff x="3786182" y="928670"/>
            <a:chExt cx="4876114" cy="1571636"/>
          </a:xfrm>
        </p:grpSpPr>
        <p:cxnSp>
          <p:nvCxnSpPr>
            <p:cNvPr id="10" name="直接箭头连接符 9"/>
            <p:cNvCxnSpPr/>
            <p:nvPr/>
          </p:nvCxnSpPr>
          <p:spPr bwMode="auto">
            <a:xfrm rot="5400000" flipH="1" flipV="1">
              <a:off x="3393273" y="1607331"/>
              <a:ext cx="1285884" cy="500066"/>
            </a:xfrm>
            <a:prstGeom prst="straightConnector1">
              <a:avLst/>
            </a:prstGeom>
            <a:solidFill>
              <a:schemeClr val="accent1"/>
            </a:solidFill>
            <a:ln w="47625" cap="flat" cmpd="sng" algn="ctr">
              <a:solidFill>
                <a:schemeClr val="tx1"/>
              </a:solidFill>
              <a:prstDash val="solid"/>
              <a:round/>
              <a:headEnd type="none" w="med" len="med"/>
              <a:tailEnd type="arrow"/>
            </a:ln>
            <a:effectLst/>
          </p:spPr>
        </p:cxnSp>
        <p:sp>
          <p:nvSpPr>
            <p:cNvPr id="11" name="TextBox 10"/>
            <p:cNvSpPr txBox="1"/>
            <p:nvPr/>
          </p:nvSpPr>
          <p:spPr>
            <a:xfrm>
              <a:off x="4415621" y="928670"/>
              <a:ext cx="4246675" cy="523220"/>
            </a:xfrm>
            <a:prstGeom prst="rect">
              <a:avLst/>
            </a:prstGeom>
            <a:solidFill>
              <a:schemeClr val="bg2">
                <a:lumMod val="20000"/>
                <a:lumOff val="80000"/>
              </a:schemeClr>
            </a:solidFill>
          </p:spPr>
          <p:txBody>
            <a:bodyPr wrap="none" rtlCol="0">
              <a:spAutoFit/>
            </a:bodyPr>
            <a:lstStyle/>
            <a:p>
              <a:r>
                <a:rPr lang="en-US" altLang="zh-CN" sz="2800" b="1" i="0" dirty="0" smtClean="0">
                  <a:solidFill>
                    <a:srgbClr val="0000CC"/>
                  </a:solidFill>
                  <a:latin typeface="Times New Roman" pitchFamily="18" charset="0"/>
                  <a:cs typeface="Times New Roman" pitchFamily="18" charset="0"/>
                </a:rPr>
                <a:t>display: inline/block/none;</a:t>
              </a:r>
              <a:endParaRPr lang="zh-CN" altLang="en-US" sz="2800" b="1" i="0" dirty="0">
                <a:solidFill>
                  <a:srgbClr val="0000CC"/>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19056"/>
            <a:ext cx="8316942" cy="495300"/>
          </a:xfrm>
        </p:spPr>
        <p:txBody>
          <a:bodyPr/>
          <a:lstStyle/>
          <a:p>
            <a:r>
              <a:rPr lang="zh-CN" altLang="en-US" sz="3600" dirty="0" smtClean="0"/>
              <a:t>文档流</a:t>
            </a:r>
            <a:r>
              <a:rPr lang="en-US" altLang="zh-CN" sz="3600" dirty="0" smtClean="0"/>
              <a:t>(normal document stream)</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59</a:t>
            </a:fld>
            <a:endParaRPr lang="en-US"/>
          </a:p>
        </p:txBody>
      </p:sp>
      <p:sp>
        <p:nvSpPr>
          <p:cNvPr id="5" name="内容占位符 2"/>
          <p:cNvSpPr>
            <a:spLocks noGrp="1"/>
          </p:cNvSpPr>
          <p:nvPr>
            <p:ph idx="1"/>
          </p:nvPr>
        </p:nvSpPr>
        <p:spPr>
          <a:xfrm>
            <a:off x="71406" y="928670"/>
            <a:ext cx="9072594" cy="2714644"/>
          </a:xfrm>
        </p:spPr>
        <p:txBody>
          <a:bodyPr/>
          <a:lstStyle/>
          <a:p>
            <a:pPr>
              <a:buNone/>
            </a:pPr>
            <a:r>
              <a:rPr lang="zh-CN" altLang="en-US" dirty="0" smtClean="0">
                <a:latin typeface="华文细黑" pitchFamily="2" charset="-122"/>
                <a:ea typeface="华文细黑" pitchFamily="2" charset="-122"/>
              </a:rPr>
              <a:t>       不使用其他与排列和定位相关的特殊</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规则时，各种元素的排列规则，即各元素框的位置由元素在</a:t>
            </a:r>
            <a:r>
              <a:rPr lang="en-US" altLang="zh-CN" dirty="0" smtClean="0">
                <a:latin typeface="华文细黑" pitchFamily="2" charset="-122"/>
                <a:ea typeface="华文细黑" pitchFamily="2" charset="-122"/>
              </a:rPr>
              <a:t>(X)Html</a:t>
            </a:r>
            <a:r>
              <a:rPr lang="zh-CN" altLang="en-US" dirty="0" smtClean="0">
                <a:latin typeface="华文细黑" pitchFamily="2" charset="-122"/>
                <a:ea typeface="华文细黑" pitchFamily="2" charset="-122"/>
              </a:rPr>
              <a:t>中的位置决定。</a:t>
            </a:r>
            <a:endParaRPr lang="en-US" altLang="zh-CN"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块元素占满整个一行，在页面中竖向排列；</a:t>
            </a:r>
            <a:endParaRPr lang="en-US" altLang="zh-CN" sz="2800"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行内元素在同一行内横向排列；</a:t>
            </a:r>
            <a:endParaRPr lang="zh-CN" altLang="en-US" sz="2800" dirty="0">
              <a:latin typeface="华文细黑" pitchFamily="2" charset="-122"/>
              <a:ea typeface="华文细黑" pitchFamily="2" charset="-122"/>
            </a:endParaRPr>
          </a:p>
        </p:txBody>
      </p:sp>
      <p:grpSp>
        <p:nvGrpSpPr>
          <p:cNvPr id="8" name="组合 7"/>
          <p:cNvGrpSpPr/>
          <p:nvPr/>
        </p:nvGrpSpPr>
        <p:grpSpPr>
          <a:xfrm>
            <a:off x="142844" y="917658"/>
            <a:ext cx="8786842" cy="5511738"/>
            <a:chOff x="142844" y="785794"/>
            <a:chExt cx="8786842" cy="5511738"/>
          </a:xfrm>
        </p:grpSpPr>
        <p:pic>
          <p:nvPicPr>
            <p:cNvPr id="6" name="Picture 2"/>
            <p:cNvPicPr>
              <a:picLocks noChangeAspect="1" noChangeArrowheads="1"/>
            </p:cNvPicPr>
            <p:nvPr/>
          </p:nvPicPr>
          <p:blipFill>
            <a:blip r:embed="rId3" cstate="print"/>
            <a:srcRect/>
            <a:stretch>
              <a:fillRect/>
            </a:stretch>
          </p:blipFill>
          <p:spPr bwMode="auto">
            <a:xfrm>
              <a:off x="142844" y="785794"/>
              <a:ext cx="8786842" cy="4857784"/>
            </a:xfrm>
            <a:prstGeom prst="rect">
              <a:avLst/>
            </a:prstGeom>
            <a:noFill/>
            <a:ln w="9525">
              <a:noFill/>
              <a:miter lim="800000"/>
              <a:headEnd/>
              <a:tailEnd/>
            </a:ln>
            <a:effectLst/>
          </p:spPr>
        </p:pic>
        <p:sp>
          <p:nvSpPr>
            <p:cNvPr id="7" name="矩形 6"/>
            <p:cNvSpPr/>
            <p:nvPr/>
          </p:nvSpPr>
          <p:spPr>
            <a:xfrm>
              <a:off x="2571736" y="5774312"/>
              <a:ext cx="4134465" cy="523220"/>
            </a:xfrm>
            <a:prstGeom prst="rect">
              <a:avLst/>
            </a:prstGeom>
          </p:spPr>
          <p:txBody>
            <a:bodyPr wrap="none">
              <a:spAutoFit/>
            </a:bodyPr>
            <a:lstStyle/>
            <a:p>
              <a:r>
                <a:rPr lang="zh-CN" altLang="en-US" sz="2800" b="1" i="0" dirty="0" smtClean="0">
                  <a:solidFill>
                    <a:srgbClr val="FF0000"/>
                  </a:solidFill>
                </a:rPr>
                <a:t>普通流下的盒子排列方式</a:t>
              </a:r>
              <a:endParaRPr lang="zh-CN" altLang="en-US" sz="2800" b="1" i="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CSS</a:t>
            </a:r>
            <a:r>
              <a:rPr lang="zh-CN" altLang="en-US" dirty="0" smtClean="0"/>
              <a:t>概述</a:t>
            </a:r>
            <a:endParaRPr lang="zh-CN" altLang="en-US" dirty="0"/>
          </a:p>
        </p:txBody>
      </p:sp>
      <p:sp>
        <p:nvSpPr>
          <p:cNvPr id="3" name="内容占位符 2"/>
          <p:cNvSpPr>
            <a:spLocks noGrp="1"/>
          </p:cNvSpPr>
          <p:nvPr>
            <p:ph idx="1"/>
          </p:nvPr>
        </p:nvSpPr>
        <p:spPr>
          <a:xfrm>
            <a:off x="71406" y="857232"/>
            <a:ext cx="9001156" cy="1733545"/>
          </a:xfrm>
        </p:spPr>
        <p:txBody>
          <a:bodyPr/>
          <a:lstStyle/>
          <a:p>
            <a:pPr>
              <a:buNone/>
            </a:pPr>
            <a:r>
              <a:rPr lang="en-US" altLang="zh-CN" dirty="0" smtClean="0">
                <a:solidFill>
                  <a:srgbClr val="0000CC"/>
                </a:solidFill>
              </a:rPr>
              <a:t>1</a:t>
            </a:r>
            <a:r>
              <a:rPr lang="zh-CN" altLang="en-US" dirty="0" smtClean="0">
                <a:solidFill>
                  <a:srgbClr val="0000CC"/>
                </a:solidFill>
              </a:rPr>
              <a:t>、什么是</a:t>
            </a:r>
            <a:r>
              <a:rPr lang="en-US" altLang="zh-CN" dirty="0" smtClean="0">
                <a:solidFill>
                  <a:srgbClr val="0000CC"/>
                </a:solidFill>
              </a:rPr>
              <a:t>CSS</a:t>
            </a:r>
            <a:r>
              <a:rPr lang="zh-CN" altLang="en-US" dirty="0" smtClean="0">
                <a:solidFill>
                  <a:srgbClr val="0000CC"/>
                </a:solidFill>
              </a:rPr>
              <a:t>？</a:t>
            </a:r>
            <a:endParaRPr lang="en-US" altLang="zh-CN" dirty="0" smtClean="0">
              <a:solidFill>
                <a:srgbClr val="0000CC"/>
              </a:solidFill>
            </a:endParaRPr>
          </a:p>
          <a:p>
            <a:pPr>
              <a:buNone/>
            </a:pPr>
            <a:r>
              <a:rPr lang="en-US" altLang="zh-CN" dirty="0" smtClean="0"/>
              <a:t>     </a:t>
            </a:r>
            <a:r>
              <a:rPr lang="en-US" altLang="zh-CN" dirty="0" smtClean="0">
                <a:latin typeface="Times New Roman" pitchFamily="18" charset="0"/>
                <a:cs typeface="Times New Roman" pitchFamily="18" charset="0"/>
              </a:rPr>
              <a:t>CSS</a:t>
            </a:r>
            <a:r>
              <a:rPr lang="zh-CN" altLang="en-US" dirty="0" smtClean="0"/>
              <a:t>：层叠样式表</a:t>
            </a:r>
            <a:r>
              <a:rPr lang="en-US" altLang="zh-CN" dirty="0" smtClean="0"/>
              <a:t>(</a:t>
            </a:r>
            <a:r>
              <a:rPr lang="en-US" dirty="0" smtClean="0">
                <a:latin typeface="Times New Roman" pitchFamily="18" charset="0"/>
                <a:cs typeface="Times New Roman" pitchFamily="18" charset="0"/>
              </a:rPr>
              <a:t>Cascading Style Sheet </a:t>
            </a:r>
            <a:r>
              <a:rPr lang="en-US" dirty="0" smtClean="0"/>
              <a:t>),</a:t>
            </a:r>
            <a:r>
              <a:rPr lang="zh-CN" altLang="en-US" dirty="0" smtClean="0"/>
              <a:t>定义了如何显示</a:t>
            </a:r>
            <a:r>
              <a:rPr lang="en-US" altLang="zh-CN" dirty="0" smtClean="0">
                <a:latin typeface="Times New Roman" pitchFamily="18" charset="0"/>
                <a:cs typeface="Times New Roman" pitchFamily="18" charset="0"/>
              </a:rPr>
              <a:t>HTML</a:t>
            </a:r>
            <a:r>
              <a:rPr lang="zh-CN" altLang="en-US" dirty="0" smtClean="0"/>
              <a:t>元素，用来控制网页的样式和布局。</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a:t>
            </a:fld>
            <a:endParaRPr lang="en-US"/>
          </a:p>
        </p:txBody>
      </p:sp>
      <p:sp>
        <p:nvSpPr>
          <p:cNvPr id="5" name="矩形 4"/>
          <p:cNvSpPr/>
          <p:nvPr/>
        </p:nvSpPr>
        <p:spPr>
          <a:xfrm>
            <a:off x="1000100" y="2857496"/>
            <a:ext cx="7143800" cy="3785652"/>
          </a:xfrm>
          <a:prstGeom prst="rect">
            <a:avLst/>
          </a:prstGeom>
          <a:solidFill>
            <a:schemeClr val="bg1">
              <a:lumMod val="85000"/>
            </a:schemeClr>
          </a:solidFill>
        </p:spPr>
        <p:txBody>
          <a:bodyPr wrap="square">
            <a:spAutoFit/>
          </a:bodyPr>
          <a:lstStyle/>
          <a:p>
            <a:r>
              <a:rPr lang="en-US" altLang="zh-CN" sz="2400" b="1" i="0" dirty="0" smtClean="0"/>
              <a:t>&lt;html&gt;</a:t>
            </a:r>
          </a:p>
          <a:p>
            <a:pPr lvl="1"/>
            <a:r>
              <a:rPr lang="en-US" altLang="zh-CN" sz="2400" b="1" i="0" dirty="0" smtClean="0"/>
              <a:t> &lt;head&gt;</a:t>
            </a:r>
          </a:p>
          <a:p>
            <a:pPr lvl="1"/>
            <a:r>
              <a:rPr lang="en-US" altLang="zh-CN" sz="2400" b="1" i="0" dirty="0" smtClean="0"/>
              <a:t>  	&lt;title&gt; Hello! &lt;/title&gt;</a:t>
            </a:r>
          </a:p>
          <a:p>
            <a:pPr lvl="1"/>
            <a:r>
              <a:rPr lang="en-US" altLang="zh-CN" sz="2400" b="1" i="0" dirty="0" smtClean="0"/>
              <a:t> &lt;/head&gt;</a:t>
            </a:r>
          </a:p>
          <a:p>
            <a:r>
              <a:rPr lang="en-US" altLang="zh-CN" sz="2400" b="1" i="0" dirty="0" smtClean="0"/>
              <a:t>      &lt;body&gt;</a:t>
            </a:r>
          </a:p>
          <a:p>
            <a:pPr lvl="2"/>
            <a:r>
              <a:rPr lang="en-US" altLang="zh-CN" sz="2400" b="1" i="0" dirty="0" smtClean="0"/>
              <a:t>  &lt;h2&gt;</a:t>
            </a:r>
            <a:r>
              <a:rPr lang="zh-CN" altLang="en-US" sz="2400" b="1" i="0" dirty="0" smtClean="0"/>
              <a:t>通过样式表来改变网页外表</a:t>
            </a:r>
            <a:r>
              <a:rPr lang="en-US" altLang="zh-CN" sz="2400" b="1" i="0" dirty="0" smtClean="0"/>
              <a:t>&lt;/h2&gt;</a:t>
            </a:r>
          </a:p>
          <a:p>
            <a:pPr lvl="2"/>
            <a:r>
              <a:rPr lang="en-US" altLang="zh-CN" sz="2400" b="1" i="0" dirty="0" smtClean="0"/>
              <a:t>  &lt;p&gt;</a:t>
            </a:r>
            <a:r>
              <a:rPr lang="zh-CN" altLang="en-US" sz="2400" b="1" i="0" dirty="0" smtClean="0"/>
              <a:t>欢迎来到</a:t>
            </a:r>
            <a:r>
              <a:rPr lang="en-US" altLang="zh-CN" sz="2400" b="1" i="0" dirty="0" smtClean="0"/>
              <a:t>CSS</a:t>
            </a:r>
            <a:r>
              <a:rPr lang="zh-CN" altLang="en-US" sz="2400" b="1" i="0" dirty="0" smtClean="0"/>
              <a:t>世界</a:t>
            </a:r>
            <a:r>
              <a:rPr lang="en-US" altLang="zh-CN" sz="2400" b="1" i="0" dirty="0" smtClean="0"/>
              <a:t>&lt;/p&gt;</a:t>
            </a:r>
          </a:p>
          <a:p>
            <a:pPr lvl="2"/>
            <a:r>
              <a:rPr lang="en-US" altLang="zh-CN" sz="2400" b="1" i="0" dirty="0" smtClean="0"/>
              <a:t>  &lt;p&gt;</a:t>
            </a:r>
            <a:r>
              <a:rPr lang="en-US" altLang="zh-CN" sz="2400" b="1" i="0" dirty="0" err="1" smtClean="0"/>
              <a:t>css</a:t>
            </a:r>
            <a:r>
              <a:rPr lang="zh-CN" altLang="en-US" sz="2400" b="1" i="0" dirty="0" smtClean="0"/>
              <a:t>给我们带来丰富多彩的世界</a:t>
            </a:r>
            <a:r>
              <a:rPr lang="en-US" altLang="zh-CN" sz="2400" b="1" i="0" dirty="0" smtClean="0"/>
              <a:t>&lt;/p&gt;</a:t>
            </a:r>
          </a:p>
          <a:p>
            <a:pPr lvl="1"/>
            <a:r>
              <a:rPr lang="en-US" altLang="zh-CN" sz="2400" b="1" i="0" dirty="0" smtClean="0"/>
              <a:t> &lt;/body&gt;</a:t>
            </a:r>
          </a:p>
          <a:p>
            <a:r>
              <a:rPr lang="en-US" altLang="zh-CN" sz="2400" b="1" i="0" dirty="0" smtClean="0"/>
              <a:t>&lt;/html&gt;</a:t>
            </a:r>
            <a:endParaRPr lang="en-US" altLang="zh-CN" sz="2400" b="1" i="0" dirty="0"/>
          </a:p>
        </p:txBody>
      </p:sp>
      <p:sp>
        <p:nvSpPr>
          <p:cNvPr id="6" name="TextBox 5"/>
          <p:cNvSpPr txBox="1"/>
          <p:nvPr/>
        </p:nvSpPr>
        <p:spPr>
          <a:xfrm>
            <a:off x="2160967" y="2334276"/>
            <a:ext cx="4196983" cy="523220"/>
          </a:xfrm>
          <a:prstGeom prst="rect">
            <a:avLst/>
          </a:prstGeom>
          <a:solidFill>
            <a:srgbClr val="FFFF99"/>
          </a:solidFill>
        </p:spPr>
        <p:txBody>
          <a:bodyPr wrap="none" rtlCol="0">
            <a:spAutoFit/>
          </a:bodyPr>
          <a:lstStyle/>
          <a:p>
            <a:r>
              <a:rPr lang="en-US" altLang="zh-CN" sz="2800" b="1" i="0" dirty="0" smtClean="0">
                <a:solidFill>
                  <a:srgbClr val="FF0000"/>
                </a:solidFill>
                <a:latin typeface="Times New Roman" pitchFamily="18" charset="0"/>
                <a:cs typeface="Times New Roman" pitchFamily="18" charset="0"/>
              </a:rPr>
              <a:t>Demo</a:t>
            </a:r>
            <a:r>
              <a:rPr lang="en-US" altLang="zh-CN" sz="2800" b="1" i="0" dirty="0" smtClean="0">
                <a:solidFill>
                  <a:srgbClr val="FF0000"/>
                </a:solidFill>
              </a:rPr>
              <a:t>1 </a:t>
            </a:r>
            <a:r>
              <a:rPr lang="zh-CN" altLang="en-US" sz="2800" b="1" i="0" dirty="0" smtClean="0">
                <a:solidFill>
                  <a:srgbClr val="FF0000"/>
                </a:solidFill>
              </a:rPr>
              <a:t>未设计</a:t>
            </a:r>
            <a:r>
              <a:rPr lang="en-US" altLang="zh-CN" sz="2800" b="1" i="0" dirty="0" smtClean="0">
                <a:solidFill>
                  <a:srgbClr val="FF0000"/>
                </a:solidFill>
                <a:latin typeface="Times New Roman" pitchFamily="18" charset="0"/>
                <a:cs typeface="Times New Roman" pitchFamily="18" charset="0"/>
              </a:rPr>
              <a:t>CSS</a:t>
            </a:r>
            <a:r>
              <a:rPr lang="zh-CN" altLang="en-US" sz="2800" b="1" i="0" dirty="0" smtClean="0">
                <a:solidFill>
                  <a:srgbClr val="FF0000"/>
                </a:solidFill>
              </a:rPr>
              <a:t>的页面</a:t>
            </a:r>
            <a:endParaRPr lang="zh-CN" altLang="en-US" sz="28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3140968"/>
            <a:ext cx="1247775" cy="1247775"/>
          </a:xfrm>
          <a:prstGeom prst="rect">
            <a:avLst/>
          </a:prstGeom>
          <a:noFill/>
          <a:ln w="9525">
            <a:noFill/>
            <a:miter lim="800000"/>
            <a:headEnd/>
            <a:tailEnd/>
          </a:ln>
          <a:effectLst/>
        </p:spPr>
      </p:pic>
      <p:sp>
        <p:nvSpPr>
          <p:cNvPr id="8" name="TextBox 7"/>
          <p:cNvSpPr txBox="1"/>
          <p:nvPr/>
        </p:nvSpPr>
        <p:spPr>
          <a:xfrm>
            <a:off x="5508104" y="3068960"/>
            <a:ext cx="2520280" cy="369332"/>
          </a:xfrm>
          <a:prstGeom prst="rect">
            <a:avLst/>
          </a:prstGeom>
          <a:noFill/>
        </p:spPr>
        <p:txBody>
          <a:bodyPr wrap="square" rtlCol="0">
            <a:spAutoFit/>
          </a:bodyPr>
          <a:lstStyle/>
          <a:p>
            <a:r>
              <a:rPr lang="en-US" altLang="zh-CN" dirty="0" smtClean="0"/>
              <a:t>simplewithoutcss.html</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286808" cy="495300"/>
          </a:xfrm>
        </p:spPr>
        <p:txBody>
          <a:bodyPr/>
          <a:lstStyle/>
          <a:p>
            <a:r>
              <a:rPr lang="en-US" altLang="zh-CN" sz="3600" dirty="0" smtClean="0"/>
              <a:t>(</a:t>
            </a:r>
            <a:r>
              <a:rPr lang="zh-CN" altLang="en-US" sz="3600" dirty="0" smtClean="0"/>
              <a:t>二</a:t>
            </a:r>
            <a:r>
              <a:rPr lang="en-US" altLang="zh-CN" sz="3600" dirty="0" smtClean="0"/>
              <a:t>)</a:t>
            </a:r>
            <a:r>
              <a:rPr lang="zh-CN" altLang="en-US" sz="3600" dirty="0" smtClean="0"/>
              <a:t>相对定位（</a:t>
            </a:r>
            <a:r>
              <a:rPr lang="en-US" altLang="zh-CN" sz="3600" dirty="0" err="1" smtClean="0"/>
              <a:t>position:relative</a:t>
            </a:r>
            <a:r>
              <a:rPr lang="zh-CN" altLang="en-US" sz="3600" dirty="0" smtClean="0"/>
              <a:t>）</a:t>
            </a:r>
            <a:endParaRPr lang="zh-CN" altLang="en-US" sz="3600" dirty="0"/>
          </a:p>
        </p:txBody>
      </p:sp>
      <p:sp>
        <p:nvSpPr>
          <p:cNvPr id="3" name="内容占位符 2"/>
          <p:cNvSpPr>
            <a:spLocks noGrp="1"/>
          </p:cNvSpPr>
          <p:nvPr>
            <p:ph idx="1"/>
          </p:nvPr>
        </p:nvSpPr>
        <p:spPr>
          <a:xfrm>
            <a:off x="71406" y="928670"/>
            <a:ext cx="9072594" cy="1500198"/>
          </a:xfrm>
        </p:spPr>
        <p:txBody>
          <a:bodyPr/>
          <a:lstStyle/>
          <a:p>
            <a:r>
              <a:rPr lang="zh-CN" altLang="en-US" dirty="0" smtClean="0">
                <a:solidFill>
                  <a:srgbClr val="0000CC"/>
                </a:solidFill>
                <a:latin typeface="华文细黑" pitchFamily="2" charset="-122"/>
                <a:ea typeface="华文细黑" pitchFamily="2" charset="-122"/>
              </a:rPr>
              <a:t>相对定位</a:t>
            </a:r>
            <a:r>
              <a:rPr lang="en-US" altLang="zh-CN" dirty="0" smtClean="0">
                <a:solidFill>
                  <a:srgbClr val="0000CC"/>
                </a:solidFill>
                <a:latin typeface="华文细黑" pitchFamily="2" charset="-122"/>
                <a:ea typeface="华文细黑" pitchFamily="2" charset="-122"/>
              </a:rPr>
              <a:t>:</a:t>
            </a:r>
            <a:r>
              <a:rPr lang="zh-CN" altLang="en-US" dirty="0" smtClean="0">
                <a:latin typeface="华文细黑" pitchFamily="2" charset="-122"/>
                <a:ea typeface="华文细黑" pitchFamily="2" charset="-122"/>
              </a:rPr>
              <a:t>对一个元素进行相对定位，它将出现在它所在的位置上。然后，可以通过设置垂直或水平位置</a:t>
            </a:r>
            <a:r>
              <a:rPr lang="en-US" altLang="zh-CN" dirty="0" smtClean="0">
                <a:latin typeface="华文细黑" pitchFamily="2" charset="-122"/>
                <a:ea typeface="华文细黑" pitchFamily="2" charset="-122"/>
              </a:rPr>
              <a:t>(</a:t>
            </a:r>
            <a:r>
              <a:rPr lang="en-US" altLang="zh-CN" dirty="0" smtClean="0">
                <a:latin typeface="Times New Roman" pitchFamily="18" charset="0"/>
                <a:cs typeface="Times New Roman" pitchFamily="18" charset="0"/>
              </a:rPr>
              <a:t>left/right/top/bottom</a:t>
            </a:r>
            <a:r>
              <a:rPr lang="en-US" altLang="zh-CN" dirty="0" smtClean="0"/>
              <a: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让这个元素“相对于”它的</a:t>
            </a:r>
            <a:r>
              <a:rPr lang="zh-CN" altLang="en-US" dirty="0" smtClean="0"/>
              <a:t>原始位置</a:t>
            </a:r>
            <a:r>
              <a:rPr lang="zh-CN" altLang="en-US" dirty="0" smtClean="0">
                <a:latin typeface="华文细黑" pitchFamily="2" charset="-122"/>
                <a:ea typeface="华文细黑" pitchFamily="2" charset="-122"/>
              </a:rPr>
              <a:t>进行上下左右移动。</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60</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14282" y="2881315"/>
            <a:ext cx="8215370" cy="2762263"/>
          </a:xfrm>
          <a:prstGeom prst="rect">
            <a:avLst/>
          </a:prstGeom>
          <a:noFill/>
          <a:ln w="9525">
            <a:noFill/>
            <a:miter lim="800000"/>
            <a:headEnd/>
            <a:tailEnd/>
          </a:ln>
          <a:effectLst/>
        </p:spPr>
      </p:pic>
      <p:sp>
        <p:nvSpPr>
          <p:cNvPr id="6" name="矩形 5"/>
          <p:cNvSpPr/>
          <p:nvPr/>
        </p:nvSpPr>
        <p:spPr>
          <a:xfrm>
            <a:off x="71406" y="5741275"/>
            <a:ext cx="8858312" cy="830997"/>
          </a:xfrm>
          <a:prstGeom prst="rect">
            <a:avLst/>
          </a:prstGeom>
          <a:solidFill>
            <a:schemeClr val="bg2">
              <a:lumMod val="40000"/>
              <a:lumOff val="60000"/>
            </a:schemeClr>
          </a:solidFill>
        </p:spPr>
        <p:txBody>
          <a:bodyPr wrap="square">
            <a:spAutoFit/>
          </a:bodyPr>
          <a:lstStyle/>
          <a:p>
            <a:r>
              <a:rPr lang="zh-CN" altLang="en-US" sz="2400" b="1" i="0" dirty="0" smtClean="0">
                <a:solidFill>
                  <a:srgbClr val="000099"/>
                </a:solidFill>
              </a:rPr>
              <a:t>注意：在使用相对定位时，无论是否进行移动，元素仍然占据原来的空间。因此，移动元素会导致它覆盖其它框。</a:t>
            </a:r>
            <a:endParaRPr lang="zh-CN" altLang="en-US" sz="2400" b="1" i="0" dirty="0">
              <a:solidFill>
                <a:srgbClr val="000099"/>
              </a:solidFill>
            </a:endParaRPr>
          </a:p>
        </p:txBody>
      </p:sp>
      <p:pic>
        <p:nvPicPr>
          <p:cNvPr id="7" name="Picture 2"/>
          <p:cNvPicPr>
            <a:picLocks noChangeAspect="1" noChangeArrowheads="1"/>
          </p:cNvPicPr>
          <p:nvPr/>
        </p:nvPicPr>
        <p:blipFill>
          <a:blip r:embed="rId4" cstate="print"/>
          <a:srcRect/>
          <a:stretch>
            <a:fillRect/>
          </a:stretch>
        </p:blipFill>
        <p:spPr bwMode="auto">
          <a:xfrm>
            <a:off x="7500958" y="414338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9001156" cy="495300"/>
          </a:xfrm>
        </p:spPr>
        <p:txBody>
          <a:bodyPr/>
          <a:lstStyle/>
          <a:p>
            <a:r>
              <a:rPr lang="zh-CN" altLang="en-US" sz="3600" dirty="0" smtClean="0"/>
              <a:t>（三）绝对定位</a:t>
            </a:r>
            <a:r>
              <a:rPr lang="en-US" altLang="zh-CN" sz="3600" dirty="0" smtClean="0"/>
              <a:t>(</a:t>
            </a:r>
            <a:r>
              <a:rPr lang="en-US" altLang="zh-CN" sz="3600" dirty="0" err="1" smtClean="0"/>
              <a:t>position:absolute</a:t>
            </a:r>
            <a:r>
              <a:rPr lang="en-US" altLang="zh-CN" sz="3600" dirty="0" smtClean="0"/>
              <a:t>)</a:t>
            </a:r>
            <a:endParaRPr lang="zh-CN" altLang="en-US" sz="3600" dirty="0"/>
          </a:p>
        </p:txBody>
      </p:sp>
      <p:sp>
        <p:nvSpPr>
          <p:cNvPr id="3" name="内容占位符 2"/>
          <p:cNvSpPr>
            <a:spLocks noGrp="1"/>
          </p:cNvSpPr>
          <p:nvPr>
            <p:ph idx="1"/>
          </p:nvPr>
        </p:nvSpPr>
        <p:spPr>
          <a:xfrm>
            <a:off x="71406" y="857232"/>
            <a:ext cx="8929750" cy="5715040"/>
          </a:xfrm>
        </p:spPr>
        <p:txBody>
          <a:bodyPr/>
          <a:lstStyle/>
          <a:p>
            <a:pPr>
              <a:lnSpc>
                <a:spcPts val="4400"/>
              </a:lnSpc>
            </a:pPr>
            <a:r>
              <a:rPr lang="zh-CN" altLang="en-US" dirty="0" smtClean="0"/>
              <a:t>对元素进行绝对定位，将</a:t>
            </a:r>
            <a:r>
              <a:rPr lang="en-US" altLang="zh-CN" dirty="0" smtClean="0">
                <a:latin typeface="Times New Roman" pitchFamily="18" charset="0"/>
                <a:cs typeface="Times New Roman" pitchFamily="18" charset="0"/>
              </a:rPr>
              <a:t>position</a:t>
            </a:r>
            <a:r>
              <a:rPr lang="zh-CN" altLang="en-US" dirty="0" smtClean="0"/>
              <a:t>属性值设为</a:t>
            </a:r>
            <a:r>
              <a:rPr lang="en-US" altLang="zh-CN" dirty="0" smtClean="0">
                <a:latin typeface="Times New Roman" pitchFamily="18" charset="0"/>
                <a:cs typeface="Times New Roman" pitchFamily="18" charset="0"/>
              </a:rPr>
              <a:t>absolute</a:t>
            </a:r>
            <a:r>
              <a:rPr lang="zh-CN" altLang="en-US" dirty="0" smtClean="0"/>
              <a:t>。再通过属性</a:t>
            </a:r>
            <a:r>
              <a:rPr lang="en-US" altLang="zh-CN" dirty="0" smtClean="0">
                <a:solidFill>
                  <a:srgbClr val="0000CC"/>
                </a:solidFill>
                <a:latin typeface="Times New Roman" pitchFamily="18" charset="0"/>
                <a:cs typeface="Times New Roman" pitchFamily="18" charset="0"/>
              </a:rPr>
              <a:t>left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right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top/bottom</a:t>
            </a:r>
            <a:r>
              <a:rPr lang="zh-CN" altLang="en-US" dirty="0" smtClean="0">
                <a:latin typeface="Times New Roman" pitchFamily="18" charset="0"/>
                <a:cs typeface="Times New Roman" pitchFamily="18" charset="0"/>
              </a:rPr>
              <a:t>决</a:t>
            </a:r>
            <a:r>
              <a:rPr lang="zh-CN" altLang="en-US" dirty="0" smtClean="0"/>
              <a:t>定将盒子放置在哪里</a:t>
            </a:r>
            <a:endParaRPr lang="en-US" altLang="zh-CN" dirty="0" smtClean="0">
              <a:latin typeface="华文细黑" pitchFamily="2" charset="-122"/>
              <a:ea typeface="华文细黑" pitchFamily="2" charset="-122"/>
            </a:endParaRPr>
          </a:p>
          <a:p>
            <a:pPr>
              <a:lnSpc>
                <a:spcPts val="4400"/>
              </a:lnSpc>
            </a:pPr>
            <a:r>
              <a:rPr lang="zh-CN" altLang="en-US" dirty="0" smtClean="0">
                <a:latin typeface="华文细黑" pitchFamily="2" charset="-122"/>
                <a:ea typeface="华文细黑" pitchFamily="2" charset="-122"/>
              </a:rPr>
              <a:t>设置为绝对定位的元素框</a:t>
            </a:r>
            <a:r>
              <a:rPr lang="zh-CN" altLang="en-US" dirty="0" smtClean="0"/>
              <a:t>将</a:t>
            </a:r>
            <a:r>
              <a:rPr lang="zh-CN" altLang="en-US" dirty="0" smtClean="0">
                <a:latin typeface="华文细黑" pitchFamily="2" charset="-122"/>
                <a:ea typeface="华文细黑" pitchFamily="2" charset="-122"/>
              </a:rPr>
              <a:t>从文档流完全删除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文档</a:t>
            </a:r>
            <a:r>
              <a:rPr lang="zh-CN" altLang="en-US" dirty="0" smtClean="0"/>
              <a:t>流中其它元素的布局就像绝对定位的元素不存在一样，</a:t>
            </a:r>
            <a:r>
              <a:rPr lang="zh-CN" altLang="en-US" dirty="0" smtClean="0">
                <a:latin typeface="华文细黑" pitchFamily="2" charset="-122"/>
                <a:ea typeface="华文细黑" pitchFamily="2" charset="-122"/>
              </a:rPr>
              <a:t>相对于其包含块进行位置移动</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包含块可能是文档中的另一个元素或者是初始包含块</a:t>
            </a:r>
            <a:r>
              <a:rPr lang="en-US" altLang="zh-CN" dirty="0" smtClean="0">
                <a:latin typeface="华文细黑" pitchFamily="2" charset="-122"/>
                <a:ea typeface="华文细黑" pitchFamily="2" charset="-122"/>
              </a:rPr>
              <a:t>)</a:t>
            </a:r>
          </a:p>
          <a:p>
            <a:pPr>
              <a:lnSpc>
                <a:spcPts val="4400"/>
              </a:lnSpc>
            </a:pPr>
            <a:r>
              <a:rPr lang="zh-CN" altLang="en-US" dirty="0" smtClean="0">
                <a:latin typeface="华文细黑" pitchFamily="2" charset="-122"/>
                <a:ea typeface="华文细黑" pitchFamily="2" charset="-122"/>
              </a:rPr>
              <a:t>元素绝对定位后将变成一个</a:t>
            </a:r>
            <a:r>
              <a:rPr lang="zh-CN" altLang="en-US" i="1" u="sng" dirty="0" smtClean="0">
                <a:solidFill>
                  <a:srgbClr val="0000CC"/>
                </a:solidFill>
                <a:latin typeface="华文细黑" pitchFamily="2" charset="-122"/>
                <a:ea typeface="华文细黑" pitchFamily="2" charset="-122"/>
              </a:rPr>
              <a:t>块级框</a:t>
            </a:r>
            <a:r>
              <a:rPr lang="zh-CN" altLang="en-US" dirty="0" smtClean="0">
                <a:latin typeface="华文细黑" pitchFamily="2" charset="-122"/>
                <a:ea typeface="华文细黑" pitchFamily="2" charset="-122"/>
              </a:rPr>
              <a:t>，而不论原来是块级框还是行内框。</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绝对定位</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071538" y="785794"/>
            <a:ext cx="7248558" cy="4143404"/>
          </a:xfrm>
          <a:prstGeom prst="rect">
            <a:avLst/>
          </a:prstGeom>
          <a:noFill/>
          <a:ln w="9525">
            <a:noFill/>
            <a:miter lim="800000"/>
            <a:headEnd/>
            <a:tailEnd/>
          </a:ln>
          <a:effectLst/>
        </p:spPr>
      </p:pic>
      <p:sp>
        <p:nvSpPr>
          <p:cNvPr id="6" name="矩形 5"/>
          <p:cNvSpPr/>
          <p:nvPr/>
        </p:nvSpPr>
        <p:spPr>
          <a:xfrm>
            <a:off x="71406" y="5072074"/>
            <a:ext cx="8929750" cy="1200329"/>
          </a:xfrm>
          <a:prstGeom prst="rect">
            <a:avLst/>
          </a:prstGeom>
          <a:solidFill>
            <a:schemeClr val="bg2">
              <a:lumMod val="40000"/>
              <a:lumOff val="60000"/>
            </a:schemeClr>
          </a:solidFill>
        </p:spPr>
        <p:txBody>
          <a:bodyPr wrap="square">
            <a:spAutoFit/>
          </a:bodyPr>
          <a:lstStyle/>
          <a:p>
            <a:r>
              <a:rPr lang="zh-CN" altLang="en-US" sz="2400" b="1" i="0" dirty="0" smtClean="0"/>
              <a:t>绝对定位的元素的位置相对于最近的已定位父元素，如果元素没有已定位的父元素，那么它的位置相对于最初的包含块。最初的包含块可能是</a:t>
            </a:r>
            <a:r>
              <a:rPr lang="en-US" altLang="zh-CN" sz="2400" b="1" i="0" dirty="0" smtClean="0"/>
              <a:t>Body</a:t>
            </a:r>
            <a:r>
              <a:rPr lang="zh-CN" altLang="en-US" sz="2400" b="1" i="0" dirty="0" smtClean="0"/>
              <a:t>。</a:t>
            </a:r>
            <a:endParaRPr lang="zh-CN" altLang="en-US" sz="2400" b="1" i="0" dirty="0"/>
          </a:p>
        </p:txBody>
      </p:sp>
      <p:pic>
        <p:nvPicPr>
          <p:cNvPr id="7" name="Picture 2"/>
          <p:cNvPicPr>
            <a:picLocks noChangeAspect="1" noChangeArrowheads="1"/>
          </p:cNvPicPr>
          <p:nvPr/>
        </p:nvPicPr>
        <p:blipFill>
          <a:blip r:embed="rId3" cstate="print"/>
          <a:srcRect/>
          <a:stretch>
            <a:fillRect/>
          </a:stretch>
        </p:blipFill>
        <p:spPr bwMode="auto">
          <a:xfrm>
            <a:off x="7072330" y="357187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相对定位与绝对定位的比较</a:t>
            </a:r>
            <a:endParaRPr lang="zh-CN" altLang="en-US" dirty="0"/>
          </a:p>
        </p:txBody>
      </p:sp>
      <p:sp>
        <p:nvSpPr>
          <p:cNvPr id="3" name="内容占位符 2"/>
          <p:cNvSpPr>
            <a:spLocks noGrp="1"/>
          </p:cNvSpPr>
          <p:nvPr>
            <p:ph idx="1"/>
          </p:nvPr>
        </p:nvSpPr>
        <p:spPr>
          <a:xfrm>
            <a:off x="71406" y="981075"/>
            <a:ext cx="8858312" cy="3376619"/>
          </a:xfrm>
        </p:spPr>
        <p:txBody>
          <a:bodyPr/>
          <a:lstStyle/>
          <a:p>
            <a:pPr>
              <a:lnSpc>
                <a:spcPts val="4400"/>
              </a:lnSpc>
              <a:spcBef>
                <a:spcPts val="0"/>
              </a:spcBef>
              <a:spcAft>
                <a:spcPts val="0"/>
              </a:spcAft>
              <a:buNone/>
            </a:pPr>
            <a:r>
              <a:rPr lang="en-US" altLang="zh-CN" dirty="0" smtClean="0">
                <a:solidFill>
                  <a:srgbClr val="0000CC"/>
                </a:solidFill>
                <a:latin typeface="+mj-ea"/>
                <a:ea typeface="+mj-ea"/>
              </a:rPr>
              <a:t>1</a:t>
            </a:r>
            <a:r>
              <a:rPr lang="zh-CN" altLang="en-US" dirty="0" smtClean="0">
                <a:solidFill>
                  <a:srgbClr val="0000CC"/>
                </a:solidFill>
                <a:latin typeface="+mj-ea"/>
                <a:ea typeface="+mj-ea"/>
              </a:rPr>
              <a:t>、定位方式：</a:t>
            </a:r>
            <a:r>
              <a:rPr lang="zh-CN" altLang="en-US" dirty="0" smtClean="0"/>
              <a:t>相对定位是相对于元素初始位置进行定位，而绝对定位则是相对于最近的已定位的父元素；</a:t>
            </a:r>
            <a:endParaRPr lang="en-US" altLang="zh-CN" dirty="0" smtClean="0"/>
          </a:p>
          <a:p>
            <a:pPr>
              <a:lnSpc>
                <a:spcPts val="4400"/>
              </a:lnSpc>
              <a:spcBef>
                <a:spcPts val="0"/>
              </a:spcBef>
              <a:spcAft>
                <a:spcPts val="0"/>
              </a:spcAft>
              <a:buNone/>
            </a:pPr>
            <a:r>
              <a:rPr lang="en-US" altLang="zh-CN" dirty="0" smtClean="0">
                <a:solidFill>
                  <a:srgbClr val="0000CC"/>
                </a:solidFill>
                <a:latin typeface="+mj-ea"/>
                <a:ea typeface="+mj-ea"/>
              </a:rPr>
              <a:t>2</a:t>
            </a:r>
            <a:r>
              <a:rPr lang="zh-CN" altLang="en-US" dirty="0" smtClean="0">
                <a:solidFill>
                  <a:srgbClr val="0000CC"/>
                </a:solidFill>
                <a:latin typeface="+mj-ea"/>
                <a:ea typeface="+mj-ea"/>
              </a:rPr>
              <a:t>、文档流：</a:t>
            </a:r>
            <a:r>
              <a:rPr lang="zh-CN" altLang="en-US" dirty="0" smtClean="0"/>
              <a:t>相对定位后，元素原本所占的空间仍保留；而绝对定位后，元素框从文档流完全删除，其它元素的布局就像绝对定位的元素不存在一样。</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64</a:t>
            </a:fld>
            <a:endParaRPr lang="en-US"/>
          </a:p>
        </p:txBody>
      </p:sp>
      <p:pic>
        <p:nvPicPr>
          <p:cNvPr id="45058" name="Picture 2"/>
          <p:cNvPicPr>
            <a:picLocks noChangeAspect="1" noChangeArrowheads="1"/>
          </p:cNvPicPr>
          <p:nvPr/>
        </p:nvPicPr>
        <p:blipFill>
          <a:blip r:embed="rId3" cstate="print"/>
          <a:srcRect/>
          <a:stretch>
            <a:fillRect/>
          </a:stretch>
        </p:blipFill>
        <p:spPr bwMode="auto">
          <a:xfrm>
            <a:off x="142844" y="1410552"/>
            <a:ext cx="3857652" cy="4804530"/>
          </a:xfrm>
          <a:prstGeom prst="rect">
            <a:avLst/>
          </a:prstGeom>
          <a:noFill/>
          <a:ln w="9525">
            <a:noFill/>
            <a:miter lim="800000"/>
            <a:headEnd/>
            <a:tailEnd/>
          </a:ln>
          <a:effectLst/>
        </p:spPr>
      </p:pic>
      <p:sp>
        <p:nvSpPr>
          <p:cNvPr id="7" name="TextBox 6"/>
          <p:cNvSpPr txBox="1"/>
          <p:nvPr/>
        </p:nvSpPr>
        <p:spPr>
          <a:xfrm>
            <a:off x="136722" y="857232"/>
            <a:ext cx="7007046"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b="1" i="0" dirty="0" smtClean="0">
                <a:solidFill>
                  <a:srgbClr val="0000CC"/>
                </a:solidFill>
              </a:rPr>
              <a:t>如何创建如下所示的文字环绕图片的样式？</a:t>
            </a:r>
            <a:endParaRPr lang="zh-CN" altLang="en-US" sz="2800" b="1" i="0" dirty="0">
              <a:solidFill>
                <a:srgbClr val="0000CC"/>
              </a:solidFill>
            </a:endParaRPr>
          </a:p>
        </p:txBody>
      </p:sp>
      <p:pic>
        <p:nvPicPr>
          <p:cNvPr id="45059" name="Picture 3"/>
          <p:cNvPicPr>
            <a:picLocks noChangeAspect="1" noChangeArrowheads="1"/>
          </p:cNvPicPr>
          <p:nvPr/>
        </p:nvPicPr>
        <p:blipFill>
          <a:blip r:embed="rId4" cstate="print"/>
          <a:srcRect/>
          <a:stretch>
            <a:fillRect/>
          </a:stretch>
        </p:blipFill>
        <p:spPr bwMode="auto">
          <a:xfrm>
            <a:off x="4214810" y="1357298"/>
            <a:ext cx="4714908" cy="4714908"/>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6215074" y="561022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浮动本质上是用来干什么的？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65</a:t>
            </a:fld>
            <a:endParaRPr lang="en-US"/>
          </a:p>
        </p:txBody>
      </p:sp>
      <p:sp>
        <p:nvSpPr>
          <p:cNvPr id="5" name="矩形 4"/>
          <p:cNvSpPr/>
          <p:nvPr/>
        </p:nvSpPr>
        <p:spPr>
          <a:xfrm>
            <a:off x="71406" y="1000108"/>
            <a:ext cx="9001156" cy="17466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ts val="4300"/>
              </a:lnSpc>
            </a:pPr>
            <a:r>
              <a:rPr lang="zh-CN" altLang="en-US" sz="2800" b="1" i="0" dirty="0" smtClean="0">
                <a:solidFill>
                  <a:srgbClr val="080808"/>
                </a:solidFill>
                <a:latin typeface="华文细黑" pitchFamily="2" charset="-122"/>
                <a:ea typeface="华文细黑" pitchFamily="2" charset="-122"/>
              </a:rPr>
              <a:t>浮动出现的意义其实只是用来让</a:t>
            </a:r>
            <a:r>
              <a:rPr lang="zh-CN" altLang="en-US" sz="2800" b="1" i="0" u="sng" dirty="0" smtClean="0">
                <a:solidFill>
                  <a:srgbClr val="FF0000"/>
                </a:solidFill>
                <a:latin typeface="华文细黑" pitchFamily="2" charset="-122"/>
                <a:ea typeface="华文细黑" pitchFamily="2" charset="-122"/>
              </a:rPr>
              <a:t>文字环绕图片</a:t>
            </a:r>
            <a:r>
              <a:rPr lang="zh-CN" altLang="en-US" sz="2800" b="1" i="0" dirty="0" smtClean="0">
                <a:solidFill>
                  <a:srgbClr val="080808"/>
                </a:solidFill>
                <a:latin typeface="华文细黑" pitchFamily="2" charset="-122"/>
                <a:ea typeface="华文细黑" pitchFamily="2" charset="-122"/>
              </a:rPr>
              <a:t>而已，仅此而已。而我们目前用浮动实现</a:t>
            </a:r>
            <a:r>
              <a:rPr lang="zh-CN" altLang="en-US" sz="2800" b="1" i="0" u="sng" dirty="0" smtClean="0">
                <a:solidFill>
                  <a:srgbClr val="FF0000"/>
                </a:solidFill>
                <a:latin typeface="华文细黑" pitchFamily="2" charset="-122"/>
                <a:ea typeface="华文细黑" pitchFamily="2" charset="-122"/>
              </a:rPr>
              <a:t>页面布局</a:t>
            </a:r>
            <a:r>
              <a:rPr lang="zh-CN" altLang="en-US" sz="2800" b="1" i="0" dirty="0" smtClean="0">
                <a:solidFill>
                  <a:srgbClr val="080808"/>
                </a:solidFill>
                <a:latin typeface="华文细黑" pitchFamily="2" charset="-122"/>
                <a:ea typeface="华文细黑" pitchFamily="2" charset="-122"/>
              </a:rPr>
              <a:t>本不是浮动该干的事情。</a:t>
            </a:r>
            <a:endParaRPr lang="zh-CN" altLang="en-US" sz="2800" b="1" i="0" dirty="0">
              <a:solidFill>
                <a:srgbClr val="080808"/>
              </a:solidFill>
              <a:latin typeface="华文细黑" pitchFamily="2" charset="-122"/>
              <a:ea typeface="华文细黑" pitchFamily="2" charset="-122"/>
            </a:endParaRPr>
          </a:p>
        </p:txBody>
      </p:sp>
      <p:grpSp>
        <p:nvGrpSpPr>
          <p:cNvPr id="6" name="组合 5"/>
          <p:cNvGrpSpPr/>
          <p:nvPr/>
        </p:nvGrpSpPr>
        <p:grpSpPr>
          <a:xfrm>
            <a:off x="1928794" y="3071810"/>
            <a:ext cx="5072098" cy="2357430"/>
            <a:chOff x="2071670" y="1500174"/>
            <a:chExt cx="5072098" cy="3000396"/>
          </a:xfrm>
        </p:grpSpPr>
        <p:sp>
          <p:nvSpPr>
            <p:cNvPr id="7" name="矩形 6"/>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rPr>
                <a:t>h</a:t>
              </a: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eader  </a:t>
              </a:r>
              <a:r>
                <a:rPr lang="en-US" altLang="zh-CN" sz="2400" b="1" i="0" dirty="0" smtClean="0">
                  <a:solidFill>
                    <a:srgbClr val="000000"/>
                  </a:solidFill>
                </a:rPr>
                <a:t>bar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8" name="矩形 7"/>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9" name="矩形 8"/>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Main content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0" name="矩形 9"/>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1" name="矩形 10"/>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Footer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grpSp>
      <p:sp>
        <p:nvSpPr>
          <p:cNvPr id="12" name="矩形 11"/>
          <p:cNvSpPr/>
          <p:nvPr/>
        </p:nvSpPr>
        <p:spPr>
          <a:xfrm>
            <a:off x="1643042" y="5572140"/>
            <a:ext cx="6647974" cy="523220"/>
          </a:xfrm>
          <a:prstGeom prst="rect">
            <a:avLst/>
          </a:prstGeom>
        </p:spPr>
        <p:txBody>
          <a:bodyPr wrap="none">
            <a:spAutoFit/>
          </a:bodyPr>
          <a:lstStyle/>
          <a:p>
            <a:r>
              <a:rPr lang="zh-CN" altLang="en-US" sz="2800" b="1" i="0" dirty="0" smtClean="0">
                <a:solidFill>
                  <a:srgbClr val="0000CC"/>
                </a:solidFill>
              </a:rPr>
              <a:t>用浮动实现页面布局其实不是本职工作！</a:t>
            </a:r>
            <a:endParaRPr lang="zh-CN" altLang="en-US" sz="2800" dirty="0">
              <a:solidFill>
                <a:srgbClr val="0000CC"/>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468313" y="580071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66</a:t>
            </a:fld>
            <a:endParaRPr lang="en-US"/>
          </a:p>
        </p:txBody>
      </p:sp>
      <p:sp>
        <p:nvSpPr>
          <p:cNvPr id="11" name="内容占位符 2"/>
          <p:cNvSpPr>
            <a:spLocks noGrp="1"/>
          </p:cNvSpPr>
          <p:nvPr>
            <p:ph idx="1"/>
          </p:nvPr>
        </p:nvSpPr>
        <p:spPr>
          <a:xfrm>
            <a:off x="71406" y="1643050"/>
            <a:ext cx="9072594" cy="3595699"/>
          </a:xfrm>
        </p:spPr>
        <p:txBody>
          <a:bodyPr/>
          <a:lstStyle/>
          <a:p>
            <a:pPr>
              <a:lnSpc>
                <a:spcPts val="4400"/>
              </a:lnSpc>
              <a:spcBef>
                <a:spcPts val="0"/>
              </a:spcBef>
            </a:pPr>
            <a:r>
              <a:rPr lang="zh-CN" altLang="en-US" dirty="0" smtClean="0"/>
              <a:t>浮动的元素可以向左或向右移动，直到它的外边缘碰到包含元素或另一个浮动元素的边框为止。</a:t>
            </a:r>
          </a:p>
          <a:p>
            <a:pPr>
              <a:lnSpc>
                <a:spcPts val="4400"/>
              </a:lnSpc>
              <a:spcBef>
                <a:spcPts val="0"/>
              </a:spcBef>
            </a:pPr>
            <a:r>
              <a:rPr lang="zh-CN" altLang="en-US" dirty="0" smtClean="0"/>
              <a:t>由于浮动元素不在文档的普通流中，所以普通流中的块框表现得就像</a:t>
            </a:r>
            <a:r>
              <a:rPr lang="zh-CN" altLang="en-US" smtClean="0"/>
              <a:t>浮动元素不</a:t>
            </a:r>
            <a:r>
              <a:rPr lang="zh-CN" altLang="en-US" dirty="0" smtClean="0"/>
              <a:t>存在一样</a:t>
            </a:r>
            <a:r>
              <a:rPr lang="en-US" altLang="zh-CN" dirty="0" smtClean="0"/>
              <a:t>,</a:t>
            </a:r>
            <a:r>
              <a:rPr lang="zh-CN" altLang="en-US" dirty="0" smtClean="0"/>
              <a:t>将忽略该元素并填补他原先的空间。</a:t>
            </a:r>
            <a:endParaRPr lang="en-US" altLang="zh-CN" dirty="0" smtClean="0"/>
          </a:p>
          <a:p>
            <a:pPr>
              <a:lnSpc>
                <a:spcPts val="4400"/>
              </a:lnSpc>
              <a:spcBef>
                <a:spcPts val="0"/>
              </a:spcBef>
            </a:pPr>
            <a:r>
              <a:rPr lang="zh-CN" altLang="en-US" u="sng" dirty="0" smtClean="0">
                <a:solidFill>
                  <a:srgbClr val="0000CC"/>
                </a:solidFill>
              </a:rPr>
              <a:t>浮动主要用于实现文字环绕图片以及页面布局。</a:t>
            </a:r>
            <a:endParaRPr lang="zh-CN" altLang="en-US" u="sng" dirty="0">
              <a:solidFill>
                <a:srgbClr val="0000CC"/>
              </a:solidFill>
            </a:endParaRPr>
          </a:p>
        </p:txBody>
      </p:sp>
      <p:sp>
        <p:nvSpPr>
          <p:cNvPr id="12" name="标题 11"/>
          <p:cNvSpPr>
            <a:spLocks noGrp="1"/>
          </p:cNvSpPr>
          <p:nvPr>
            <p:ph type="title"/>
          </p:nvPr>
        </p:nvSpPr>
        <p:spPr>
          <a:xfrm>
            <a:off x="90504" y="1000108"/>
            <a:ext cx="5377967"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CN" sz="3200" b="1" i="0" dirty="0" smtClean="0">
                <a:solidFill>
                  <a:srgbClr val="FFFF00"/>
                </a:solidFill>
              </a:rPr>
              <a:t>float</a:t>
            </a:r>
            <a:r>
              <a:rPr lang="zh-CN" altLang="en-US" sz="3200" b="1" i="0" dirty="0" smtClean="0">
                <a:solidFill>
                  <a:srgbClr val="FFFF00"/>
                </a:solidFill>
              </a:rPr>
              <a:t>：</a:t>
            </a:r>
            <a:r>
              <a:rPr lang="en-US" altLang="zh-CN" sz="3200" b="1" i="0" dirty="0" smtClean="0">
                <a:solidFill>
                  <a:srgbClr val="FFFFFF"/>
                </a:solidFill>
              </a:rPr>
              <a:t>none / left / right</a:t>
            </a:r>
            <a:endParaRPr lang="zh-CN" altLang="en-US" sz="3200" b="1" i="0" dirty="0">
              <a:solidFill>
                <a:srgbClr val="FFFFFF"/>
              </a:solidFill>
            </a:endParaRPr>
          </a:p>
        </p:txBody>
      </p:sp>
      <p:sp>
        <p:nvSpPr>
          <p:cNvPr id="13" name="标题 1"/>
          <p:cNvSpPr txBox="1">
            <a:spLocks/>
          </p:cNvSpPr>
          <p:nvPr/>
        </p:nvSpPr>
        <p:spPr bwMode="auto">
          <a:xfrm>
            <a:off x="285720" y="161925"/>
            <a:ext cx="7959752"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浮动</a:t>
            </a:r>
            <a:r>
              <a:rPr kumimoji="0" lang="en-US" altLang="zh-CN" sz="4000" b="1" i="0" u="none" strike="noStrike" kern="0" cap="none" spc="0" normalizeH="0" baseline="0" noProof="0" dirty="0" smtClean="0">
                <a:ln>
                  <a:noFill/>
                </a:ln>
                <a:solidFill>
                  <a:schemeClr val="bg1"/>
                </a:solidFill>
                <a:effectLst/>
                <a:uLnTx/>
                <a:uFillTx/>
                <a:latin typeface="+mj-lt"/>
                <a:ea typeface="+mj-ea"/>
                <a:cs typeface="+mj-cs"/>
              </a:rPr>
              <a:t>-</a:t>
            </a: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续</a:t>
            </a:r>
            <a:endParaRPr kumimoji="0" lang="zh-CN" alt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285720" y="928670"/>
            <a:ext cx="3286148" cy="378621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，框</a:t>
            </a:r>
            <a:r>
              <a:rPr lang="en-US" altLang="zh-CN" dirty="0" smtClean="0"/>
              <a:t>1</a:t>
            </a:r>
            <a:r>
              <a:rPr lang="zh-CN" altLang="en-US" dirty="0" smtClean="0"/>
              <a:t>向右浮动</a:t>
            </a:r>
            <a:endParaRPr lang="zh-CN" altLang="en-US" dirty="0"/>
          </a:p>
        </p:txBody>
      </p:sp>
      <p:sp>
        <p:nvSpPr>
          <p:cNvPr id="4" name="灯片编号占位符 3"/>
          <p:cNvSpPr>
            <a:spLocks noGrp="1"/>
          </p:cNvSpPr>
          <p:nvPr>
            <p:ph type="sldNum" sz="quarter" idx="10"/>
          </p:nvPr>
        </p:nvSpPr>
        <p:spPr>
          <a:xfrm>
            <a:off x="468313" y="637542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67</a:t>
            </a:fld>
            <a:endParaRPr lang="en-US"/>
          </a:p>
        </p:txBody>
      </p:sp>
      <p:sp>
        <p:nvSpPr>
          <p:cNvPr id="5" name="矩形 4"/>
          <p:cNvSpPr/>
          <p:nvPr/>
        </p:nvSpPr>
        <p:spPr bwMode="auto">
          <a:xfrm>
            <a:off x="500034"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500034" y="228599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500034" y="3500438"/>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TextBox 7"/>
          <p:cNvSpPr txBox="1"/>
          <p:nvPr/>
        </p:nvSpPr>
        <p:spPr>
          <a:xfrm>
            <a:off x="121441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9" name="TextBox 8"/>
          <p:cNvSpPr txBox="1"/>
          <p:nvPr/>
        </p:nvSpPr>
        <p:spPr>
          <a:xfrm>
            <a:off x="1285852"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285852" y="3967467"/>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4786322"/>
            <a:ext cx="1980029" cy="523220"/>
          </a:xfrm>
          <a:prstGeom prst="rect">
            <a:avLst/>
          </a:prstGeom>
          <a:noFill/>
        </p:spPr>
        <p:txBody>
          <a:bodyPr wrap="none" rtlCol="0">
            <a:spAutoFit/>
          </a:bodyPr>
          <a:lstStyle/>
          <a:p>
            <a:r>
              <a:rPr lang="zh-CN" altLang="en-US" sz="2800" b="1" i="0" dirty="0" smtClean="0">
                <a:solidFill>
                  <a:srgbClr val="0000CC"/>
                </a:solidFill>
              </a:rPr>
              <a:t>不浮动的框</a:t>
            </a:r>
            <a:endParaRPr lang="zh-CN" altLang="en-US" sz="2800" b="1" i="0" dirty="0">
              <a:solidFill>
                <a:srgbClr val="0000CC"/>
              </a:solidFill>
            </a:endParaRPr>
          </a:p>
        </p:txBody>
      </p:sp>
      <p:sp>
        <p:nvSpPr>
          <p:cNvPr id="13" name="矩形 12"/>
          <p:cNvSpPr/>
          <p:nvPr/>
        </p:nvSpPr>
        <p:spPr bwMode="auto">
          <a:xfrm>
            <a:off x="4429124" y="857232"/>
            <a:ext cx="3786214" cy="3714776"/>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矩形 13"/>
          <p:cNvSpPr/>
          <p:nvPr/>
        </p:nvSpPr>
        <p:spPr bwMode="auto">
          <a:xfrm>
            <a:off x="6572264"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矩形 14"/>
          <p:cNvSpPr/>
          <p:nvPr/>
        </p:nvSpPr>
        <p:spPr bwMode="auto">
          <a:xfrm>
            <a:off x="4643438"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bwMode="auto">
          <a:xfrm>
            <a:off x="4643438" y="2357430"/>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7" name="TextBox 16"/>
          <p:cNvSpPr txBox="1"/>
          <p:nvPr/>
        </p:nvSpPr>
        <p:spPr>
          <a:xfrm>
            <a:off x="735808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8" name="TextBox 17"/>
          <p:cNvSpPr txBox="1"/>
          <p:nvPr/>
        </p:nvSpPr>
        <p:spPr>
          <a:xfrm>
            <a:off x="5357818" y="1681451"/>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9" name="TextBox 18"/>
          <p:cNvSpPr txBox="1"/>
          <p:nvPr/>
        </p:nvSpPr>
        <p:spPr>
          <a:xfrm>
            <a:off x="5429256"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0" name="右箭头 19"/>
          <p:cNvSpPr/>
          <p:nvPr/>
        </p:nvSpPr>
        <p:spPr bwMode="auto">
          <a:xfrm>
            <a:off x="6786578" y="1571612"/>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5643570" y="4786322"/>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向右浮动</a:t>
            </a:r>
            <a:endParaRPr lang="zh-CN" altLang="en-US" sz="2800" b="1" i="0" dirty="0">
              <a:solidFill>
                <a:srgbClr val="0000CC"/>
              </a:solidFill>
            </a:endParaRPr>
          </a:p>
        </p:txBody>
      </p:sp>
      <p:sp>
        <p:nvSpPr>
          <p:cNvPr id="22" name="矩形 21"/>
          <p:cNvSpPr/>
          <p:nvPr/>
        </p:nvSpPr>
        <p:spPr>
          <a:xfrm>
            <a:off x="71406" y="5357826"/>
            <a:ext cx="8786842" cy="954107"/>
          </a:xfrm>
          <a:prstGeom prst="rect">
            <a:avLst/>
          </a:prstGeom>
          <a:solidFill>
            <a:schemeClr val="bg2">
              <a:lumMod val="60000"/>
              <a:lumOff val="40000"/>
            </a:schemeClr>
          </a:solidFill>
        </p:spPr>
        <p:txBody>
          <a:bodyPr wrap="square">
            <a:spAutoFit/>
          </a:bodyPr>
          <a:lstStyle/>
          <a:p>
            <a:r>
              <a:rPr lang="zh-CN" altLang="en-US" sz="2800" b="1" i="0" dirty="0" smtClean="0"/>
              <a:t>当把框 </a:t>
            </a:r>
            <a:r>
              <a:rPr lang="en-US" altLang="zh-CN" sz="2800" b="1" i="0" dirty="0" smtClean="0"/>
              <a:t>1 </a:t>
            </a:r>
            <a:r>
              <a:rPr lang="zh-CN" altLang="en-US" sz="2800" b="1" i="0" dirty="0" smtClean="0"/>
              <a:t>向右浮动时，它脱离文档流并且向右移动，直到它的右边缘碰到包含框的右边缘</a:t>
            </a:r>
            <a:endParaRPr lang="zh-CN" altLang="en-US" sz="2800" b="1" i="0" dirty="0"/>
          </a:p>
        </p:txBody>
      </p:sp>
      <p:grpSp>
        <p:nvGrpSpPr>
          <p:cNvPr id="25" name="组合 24"/>
          <p:cNvGrpSpPr/>
          <p:nvPr/>
        </p:nvGrpSpPr>
        <p:grpSpPr>
          <a:xfrm>
            <a:off x="6000760" y="5715016"/>
            <a:ext cx="2905029" cy="1247775"/>
            <a:chOff x="6000760" y="5715016"/>
            <a:chExt cx="2905029" cy="1247775"/>
          </a:xfrm>
        </p:grpSpPr>
        <p:pic>
          <p:nvPicPr>
            <p:cNvPr id="23" name="Picture 2"/>
            <p:cNvPicPr>
              <a:picLocks noChangeAspect="1" noChangeArrowheads="1"/>
            </p:cNvPicPr>
            <p:nvPr/>
          </p:nvPicPr>
          <p:blipFill>
            <a:blip r:embed="rId2" cstate="print"/>
            <a:srcRect/>
            <a:stretch>
              <a:fillRect/>
            </a:stretch>
          </p:blipFill>
          <p:spPr bwMode="auto">
            <a:xfrm>
              <a:off x="6000760" y="5715016"/>
              <a:ext cx="1247775" cy="1247775"/>
            </a:xfrm>
            <a:prstGeom prst="rect">
              <a:avLst/>
            </a:prstGeom>
            <a:noFill/>
            <a:ln w="9525">
              <a:noFill/>
              <a:miter lim="800000"/>
              <a:headEnd/>
              <a:tailEnd/>
            </a:ln>
            <a:effectLst/>
          </p:spPr>
        </p:pic>
        <p:sp>
          <p:nvSpPr>
            <p:cNvPr id="24" name="TextBox 23"/>
            <p:cNvSpPr txBox="1"/>
            <p:nvPr/>
          </p:nvSpPr>
          <p:spPr>
            <a:xfrm>
              <a:off x="7143768" y="6191928"/>
              <a:ext cx="1762021" cy="523220"/>
            </a:xfrm>
            <a:prstGeom prst="rect">
              <a:avLst/>
            </a:prstGeom>
            <a:noFill/>
          </p:spPr>
          <p:txBody>
            <a:bodyPr wrap="none" rtlCol="0">
              <a:spAutoFit/>
            </a:bodyPr>
            <a:lstStyle/>
            <a:p>
              <a:r>
                <a:rPr lang="en-US" altLang="zh-CN" sz="2800" b="1" dirty="0" smtClean="0">
                  <a:solidFill>
                    <a:srgbClr val="FF0000"/>
                  </a:solidFill>
                </a:rPr>
                <a:t>Float</a:t>
              </a:r>
              <a:r>
                <a:rPr lang="zh-CN" altLang="en-US" sz="2800" b="1" dirty="0" smtClean="0">
                  <a:solidFill>
                    <a:srgbClr val="FF0000"/>
                  </a:solidFill>
                </a:rPr>
                <a:t>示例</a:t>
              </a:r>
              <a:endParaRPr lang="zh-CN" altLang="en-US" sz="2800" b="1" dirty="0">
                <a:solidFill>
                  <a:srgbClr val="FF0000"/>
                </a:solidFill>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6838950" cy="495300"/>
          </a:xfrm>
        </p:spPr>
        <p:txBody>
          <a:bodyPr/>
          <a:lstStyle/>
          <a:p>
            <a:r>
              <a:rPr lang="zh-CN" altLang="en-US" dirty="0" smtClean="0"/>
              <a:t>例</a:t>
            </a:r>
            <a:r>
              <a:rPr lang="en-US" altLang="zh-CN" dirty="0" smtClean="0"/>
              <a:t>2</a:t>
            </a:r>
            <a:r>
              <a:rPr lang="zh-CN" altLang="en-US" dirty="0" smtClean="0"/>
              <a:t>，框</a:t>
            </a:r>
            <a:r>
              <a:rPr lang="en-US" altLang="zh-CN" dirty="0" smtClean="0"/>
              <a:t>1</a:t>
            </a:r>
            <a:r>
              <a:rPr lang="zh-CN" altLang="en-US" dirty="0" smtClean="0"/>
              <a:t>向左浮动</a:t>
            </a:r>
            <a:endParaRPr lang="zh-CN" altLang="en-US" dirty="0"/>
          </a:p>
        </p:txBody>
      </p:sp>
      <p:sp>
        <p:nvSpPr>
          <p:cNvPr id="4" name="灯片编号占位符 3"/>
          <p:cNvSpPr>
            <a:spLocks noGrp="1"/>
          </p:cNvSpPr>
          <p:nvPr>
            <p:ph type="sldNum" sz="quarter" idx="10"/>
          </p:nvPr>
        </p:nvSpPr>
        <p:spPr>
          <a:xfrm>
            <a:off x="214282" y="6446860"/>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68</a:t>
            </a:fld>
            <a:endParaRPr lang="en-US"/>
          </a:p>
        </p:txBody>
      </p:sp>
      <p:sp>
        <p:nvSpPr>
          <p:cNvPr id="5" name="矩形 4"/>
          <p:cNvSpPr/>
          <p:nvPr/>
        </p:nvSpPr>
        <p:spPr bwMode="auto">
          <a:xfrm>
            <a:off x="2714612" y="1191268"/>
            <a:ext cx="3071834" cy="250033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928926" y="133414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2928926" y="247715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3643306" y="1834210"/>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3714744" y="2944181"/>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9" name="右箭头 18"/>
          <p:cNvSpPr/>
          <p:nvPr/>
        </p:nvSpPr>
        <p:spPr bwMode="auto">
          <a:xfrm rot="10590979">
            <a:off x="3428992" y="1619896"/>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TextBox 19"/>
          <p:cNvSpPr txBox="1"/>
          <p:nvPr/>
        </p:nvSpPr>
        <p:spPr>
          <a:xfrm>
            <a:off x="3105975" y="3763036"/>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向左浮动</a:t>
            </a:r>
            <a:endParaRPr lang="zh-CN" altLang="en-US" sz="2800" b="1" i="0" dirty="0">
              <a:solidFill>
                <a:srgbClr val="0000CC"/>
              </a:solidFill>
            </a:endParaRPr>
          </a:p>
        </p:txBody>
      </p:sp>
      <p:sp>
        <p:nvSpPr>
          <p:cNvPr id="22" name="矩形 21"/>
          <p:cNvSpPr/>
          <p:nvPr/>
        </p:nvSpPr>
        <p:spPr>
          <a:xfrm>
            <a:off x="142844" y="4399200"/>
            <a:ext cx="8858312" cy="181588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latin typeface="华文细黑" pitchFamily="2" charset="-122"/>
                <a:ea typeface="华文细黑" pitchFamily="2" charset="-122"/>
              </a:rPr>
              <a:t>当框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向左浮动，它脱离文档流并且向左移动，直到左边缘碰到包含框的左边缘。因为它不再处于文档流中，所以它不占据空间，框</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向上移动</a:t>
            </a:r>
            <a:r>
              <a:rPr lang="en-US" altLang="zh-CN" sz="2800" b="1" i="0" dirty="0" smtClean="0">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实际上框</a:t>
            </a:r>
            <a:r>
              <a:rPr lang="en-US" altLang="zh-CN" sz="2800" b="1" i="0" dirty="0" smtClean="0">
                <a:latin typeface="华文细黑" pitchFamily="2" charset="-122"/>
                <a:ea typeface="华文细黑" pitchFamily="2" charset="-122"/>
              </a:rPr>
              <a:t>1</a:t>
            </a:r>
            <a:r>
              <a:rPr lang="zh-CN" altLang="en-US" sz="2800" b="1" i="0" dirty="0" smtClean="0">
                <a:latin typeface="华文细黑" pitchFamily="2" charset="-122"/>
                <a:ea typeface="华文细黑" pitchFamily="2" charset="-122"/>
              </a:rPr>
              <a:t>覆盖住框 </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，使框 </a:t>
            </a:r>
            <a:r>
              <a:rPr lang="en-US" altLang="zh-CN" sz="2800" b="1" i="0" dirty="0" smtClean="0">
                <a:latin typeface="华文细黑" pitchFamily="2" charset="-122"/>
                <a:ea typeface="华文细黑" pitchFamily="2" charset="-122"/>
              </a:rPr>
              <a:t>2 </a:t>
            </a:r>
            <a:r>
              <a:rPr lang="zh-CN" altLang="en-US" sz="2800" b="1" i="0" dirty="0" smtClean="0">
                <a:latin typeface="华文细黑" pitchFamily="2" charset="-122"/>
                <a:ea typeface="华文细黑" pitchFamily="2" charset="-122"/>
              </a:rPr>
              <a:t>从视图中消失。</a:t>
            </a:r>
            <a:endParaRPr lang="zh-CN" altLang="en-US" sz="2800" b="1" i="0" dirty="0">
              <a:latin typeface="华文细黑" pitchFamily="2" charset="-122"/>
              <a:ea typeface="华文细黑" pitchFamily="2" charset="-122"/>
            </a:endParaRPr>
          </a:p>
        </p:txBody>
      </p:sp>
      <p:pic>
        <p:nvPicPr>
          <p:cNvPr id="24" name="Picture 2"/>
          <p:cNvPicPr>
            <a:picLocks noChangeAspect="1" noChangeArrowheads="1"/>
          </p:cNvPicPr>
          <p:nvPr/>
        </p:nvPicPr>
        <p:blipFill>
          <a:blip r:embed="rId3" cstate="print"/>
          <a:srcRect/>
          <a:stretch>
            <a:fillRect/>
          </a:stretch>
        </p:blipFill>
        <p:spPr bwMode="auto">
          <a:xfrm>
            <a:off x="7500958" y="342900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69</a:t>
            </a:fld>
            <a:endParaRPr lang="en-US"/>
          </a:p>
        </p:txBody>
      </p:sp>
      <p:sp>
        <p:nvSpPr>
          <p:cNvPr id="5" name="矩形 4"/>
          <p:cNvSpPr/>
          <p:nvPr/>
        </p:nvSpPr>
        <p:spPr bwMode="auto">
          <a:xfrm>
            <a:off x="1857356" y="976954"/>
            <a:ext cx="5072098" cy="159479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3714744"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2000232"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5357818"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4357686" y="1691334"/>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2714612" y="180117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6072198" y="176277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3143240" y="2762904"/>
            <a:ext cx="2698175" cy="523220"/>
          </a:xfrm>
          <a:prstGeom prst="rect">
            <a:avLst/>
          </a:prstGeom>
          <a:noFill/>
        </p:spPr>
        <p:txBody>
          <a:bodyPr wrap="none" rtlCol="0">
            <a:spAutoFit/>
          </a:bodyPr>
          <a:lstStyle/>
          <a:p>
            <a:r>
              <a:rPr lang="zh-CN" altLang="en-US" sz="2800" b="1" i="0" dirty="0" smtClean="0">
                <a:solidFill>
                  <a:srgbClr val="0000CC"/>
                </a:solidFill>
              </a:rPr>
              <a:t>所有框向左浮动</a:t>
            </a:r>
            <a:endParaRPr lang="zh-CN" altLang="en-US" sz="2800" b="1" i="0" dirty="0">
              <a:solidFill>
                <a:srgbClr val="0000CC"/>
              </a:solidFill>
            </a:endParaRPr>
          </a:p>
        </p:txBody>
      </p:sp>
      <p:sp>
        <p:nvSpPr>
          <p:cNvPr id="13" name="矩形 12"/>
          <p:cNvSpPr/>
          <p:nvPr/>
        </p:nvSpPr>
        <p:spPr>
          <a:xfrm>
            <a:off x="214282" y="3643314"/>
            <a:ext cx="8786874" cy="138499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solidFill>
                  <a:srgbClr val="0000CC"/>
                </a:solidFill>
                <a:latin typeface="华文细黑" pitchFamily="2" charset="-122"/>
                <a:ea typeface="华文细黑" pitchFamily="2" charset="-122"/>
              </a:rPr>
              <a:t>情形</a:t>
            </a:r>
            <a:r>
              <a:rPr lang="en-US" altLang="zh-CN" sz="2800" b="1" i="0" dirty="0" smtClean="0">
                <a:solidFill>
                  <a:srgbClr val="0000CC"/>
                </a:solidFill>
                <a:latin typeface="华文细黑" pitchFamily="2" charset="-122"/>
                <a:ea typeface="华文细黑" pitchFamily="2" charset="-122"/>
              </a:rPr>
              <a:t>1</a:t>
            </a:r>
            <a:r>
              <a:rPr lang="zh-CN" altLang="en-US" sz="2800" b="1" i="0" dirty="0" smtClean="0">
                <a:solidFill>
                  <a:srgbClr val="0000CC"/>
                </a:solidFill>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如果把所有三个框都向左移动，那么框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向左浮动直到碰到包含框，另外两个框向左浮动直到碰到前一个浮动框。</a:t>
            </a:r>
            <a:endParaRPr lang="zh-CN" altLang="en-US" sz="2800" b="1" i="0" dirty="0">
              <a:latin typeface="华文细黑" pitchFamily="2" charset="-122"/>
              <a:ea typeface="华文细黑" pitchFamily="2" charset="-122"/>
            </a:endParaRPr>
          </a:p>
        </p:txBody>
      </p:sp>
      <p:sp>
        <p:nvSpPr>
          <p:cNvPr id="14" name="右箭头 13"/>
          <p:cNvSpPr/>
          <p:nvPr/>
        </p:nvSpPr>
        <p:spPr bwMode="auto">
          <a:xfrm rot="10590979">
            <a:off x="2651460" y="158437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4365973"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右箭头 15"/>
          <p:cNvSpPr/>
          <p:nvPr/>
        </p:nvSpPr>
        <p:spPr bwMode="auto">
          <a:xfrm rot="10590979">
            <a:off x="6135350"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17" name="Picture 2"/>
          <p:cNvPicPr>
            <a:picLocks noChangeAspect="1" noChangeArrowheads="1"/>
          </p:cNvPicPr>
          <p:nvPr/>
        </p:nvPicPr>
        <p:blipFill>
          <a:blip r:embed="rId2" cstate="print"/>
          <a:srcRect/>
          <a:stretch>
            <a:fillRect/>
          </a:stretch>
        </p:blipFill>
        <p:spPr bwMode="auto">
          <a:xfrm>
            <a:off x="7896225" y="235743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28670"/>
            <a:ext cx="9001156" cy="5500726"/>
          </a:xfrm>
          <a:solidFill>
            <a:schemeClr val="accent3">
              <a:lumMod val="95000"/>
            </a:schemeClr>
          </a:solidFill>
        </p:spPr>
        <p:txBody>
          <a:bodyPr/>
          <a:lstStyle/>
          <a:p>
            <a:pPr>
              <a:buNone/>
            </a:pPr>
            <a:r>
              <a:rPr lang="en-US" altLang="zh-CN" sz="2400" dirty="0" smtClean="0">
                <a:latin typeface="Times New Roman" pitchFamily="18" charset="0"/>
                <a:cs typeface="Times New Roman" pitchFamily="18" charset="0"/>
              </a:rPr>
              <a:t>&lt;head&gt;</a:t>
            </a:r>
          </a:p>
          <a:p>
            <a:pPr>
              <a:buNone/>
            </a:pPr>
            <a:r>
              <a:rPr lang="en-US" altLang="zh-CN" sz="2400" dirty="0" smtClean="0">
                <a:solidFill>
                  <a:srgbClr val="0000CC"/>
                </a:solidFill>
                <a:latin typeface="Times New Roman" pitchFamily="18" charset="0"/>
                <a:cs typeface="Times New Roman" pitchFamily="18" charset="0"/>
              </a:rPr>
              <a:t>&lt;style  type="text/</a:t>
            </a:r>
            <a:r>
              <a:rPr lang="en-US" altLang="zh-CN" sz="2400" dirty="0" err="1" smtClean="0">
                <a:solidFill>
                  <a:srgbClr val="0000CC"/>
                </a:solidFill>
                <a:latin typeface="Times New Roman" pitchFamily="18" charset="0"/>
                <a:cs typeface="Times New Roman" pitchFamily="18" charset="0"/>
              </a:rPr>
              <a:t>css</a:t>
            </a:r>
            <a:r>
              <a:rPr lang="en-US" altLang="zh-CN" sz="2400" dirty="0" smtClean="0">
                <a:solidFill>
                  <a:srgbClr val="0000CC"/>
                </a:solidFill>
                <a:latin typeface="Times New Roman" pitchFamily="18" charset="0"/>
                <a:cs typeface="Times New Roman" pitchFamily="18" charset="0"/>
              </a:rPr>
              <a:t>"&gt;</a:t>
            </a:r>
          </a:p>
          <a:p>
            <a:pPr lvl="1">
              <a:buNone/>
            </a:pPr>
            <a:r>
              <a:rPr lang="en-US" altLang="zh-CN" sz="2400" dirty="0" smtClean="0">
                <a:latin typeface="Times New Roman" pitchFamily="18" charset="0"/>
                <a:cs typeface="Times New Roman" pitchFamily="18" charset="0"/>
              </a:rPr>
              <a:t>h2{color:red;font-size:46px;font-family:</a:t>
            </a:r>
            <a:r>
              <a:rPr lang="zh-CN" altLang="en-US" sz="2400" dirty="0" smtClean="0">
                <a:latin typeface="Times New Roman" pitchFamily="18" charset="0"/>
                <a:cs typeface="Times New Roman" pitchFamily="18" charset="0"/>
              </a:rPr>
              <a:t>宋体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#p1{text-indent:10px;background:blue;font-family: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p{text-indent:20px;background:green;font-family: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a:buNone/>
            </a:pPr>
            <a:r>
              <a:rPr lang="en-US" altLang="zh-CN" sz="2400" dirty="0" smtClean="0">
                <a:solidFill>
                  <a:srgbClr val="0000CC"/>
                </a:solidFill>
                <a:latin typeface="Times New Roman" pitchFamily="18" charset="0"/>
                <a:cs typeface="Times New Roman" pitchFamily="18" charset="0"/>
              </a:rPr>
              <a:t>	 &lt;/style&gt;</a:t>
            </a:r>
          </a:p>
          <a:p>
            <a:pPr>
              <a:buNone/>
            </a:pPr>
            <a:r>
              <a:rPr lang="en-US" altLang="zh-CN" sz="2400" dirty="0" smtClean="0">
                <a:latin typeface="Times New Roman" pitchFamily="18" charset="0"/>
                <a:cs typeface="Times New Roman" pitchFamily="18" charset="0"/>
              </a:rPr>
              <a:t> &lt;/head&gt;</a:t>
            </a:r>
          </a:p>
          <a:p>
            <a:pPr>
              <a:buNone/>
            </a:pPr>
            <a:r>
              <a:rPr lang="en-US" altLang="zh-CN" sz="2400" dirty="0" smtClean="0">
                <a:latin typeface="Times New Roman" pitchFamily="18" charset="0"/>
                <a:cs typeface="Times New Roman" pitchFamily="18" charset="0"/>
              </a:rPr>
              <a:t> &lt;body&gt;</a:t>
            </a:r>
          </a:p>
          <a:p>
            <a:pPr lvl="1">
              <a:buNone/>
            </a:pPr>
            <a:r>
              <a:rPr lang="en-US" altLang="zh-CN" sz="2400" dirty="0" smtClean="0">
                <a:latin typeface="Times New Roman" pitchFamily="18" charset="0"/>
                <a:cs typeface="Times New Roman" pitchFamily="18" charset="0"/>
              </a:rPr>
              <a:t>  &lt;h2&gt;</a:t>
            </a:r>
            <a:r>
              <a:rPr lang="zh-CN" altLang="en-US" sz="2400" dirty="0" smtClean="0">
                <a:latin typeface="Times New Roman" pitchFamily="18" charset="0"/>
                <a:cs typeface="Times New Roman" pitchFamily="18" charset="0"/>
              </a:rPr>
              <a:t>通过样式表来改变网页外表</a:t>
            </a:r>
            <a:r>
              <a:rPr lang="en-US" altLang="zh-CN" sz="2400" dirty="0" smtClean="0">
                <a:latin typeface="Times New Roman" pitchFamily="18" charset="0"/>
                <a:cs typeface="Times New Roman" pitchFamily="18" charset="0"/>
              </a:rPr>
              <a:t>&lt;/h2&gt;</a:t>
            </a:r>
          </a:p>
          <a:p>
            <a:pPr lvl="1">
              <a:buNone/>
            </a:pPr>
            <a:r>
              <a:rPr lang="en-US" altLang="zh-CN" sz="2400" dirty="0" smtClean="0">
                <a:latin typeface="Times New Roman" pitchFamily="18" charset="0"/>
                <a:cs typeface="Times New Roman" pitchFamily="18" charset="0"/>
              </a:rPr>
              <a:t>  &lt;p id="p1"&gt;</a:t>
            </a:r>
            <a:r>
              <a:rPr lang="zh-CN" altLang="en-US" sz="2400" dirty="0" smtClean="0">
                <a:latin typeface="Times New Roman" pitchFamily="18" charset="0"/>
                <a:cs typeface="Times New Roman" pitchFamily="18" charset="0"/>
              </a:rPr>
              <a:t>欢迎来到</a:t>
            </a:r>
            <a:r>
              <a:rPr lang="en-US" altLang="zh-CN" sz="2400" dirty="0"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世界</a:t>
            </a:r>
            <a:r>
              <a:rPr lang="en-US" altLang="zh-CN" sz="2400" dirty="0" smtClean="0">
                <a:latin typeface="Times New Roman" pitchFamily="18" charset="0"/>
                <a:cs typeface="Times New Roman" pitchFamily="18" charset="0"/>
              </a:rPr>
              <a:t>&lt;/p&gt;</a:t>
            </a:r>
          </a:p>
          <a:p>
            <a:pPr lvl="1">
              <a:buNone/>
            </a:pPr>
            <a:r>
              <a:rPr lang="en-US" altLang="zh-CN" sz="2400" dirty="0" smtClean="0">
                <a:latin typeface="Times New Roman" pitchFamily="18" charset="0"/>
                <a:cs typeface="Times New Roman" pitchFamily="18" charset="0"/>
              </a:rPr>
              <a:t>  &lt;p&gt;</a:t>
            </a:r>
            <a:r>
              <a:rPr lang="en-US" altLang="zh-CN" sz="2400" dirty="0" err="1"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给我们带来丰富多彩的世界</a:t>
            </a:r>
            <a:r>
              <a:rPr lang="en-US" altLang="zh-CN" sz="2400" dirty="0" smtClean="0">
                <a:latin typeface="Times New Roman" pitchFamily="18" charset="0"/>
                <a:cs typeface="Times New Roman" pitchFamily="18" charset="0"/>
              </a:rPr>
              <a:t>&lt;/p&gt;</a:t>
            </a:r>
          </a:p>
          <a:p>
            <a:pPr>
              <a:buNone/>
            </a:pPr>
            <a:r>
              <a:rPr lang="en-US" altLang="zh-CN" sz="2400" dirty="0" smtClean="0">
                <a:latin typeface="Times New Roman" pitchFamily="18" charset="0"/>
                <a:cs typeface="Times New Roman" pitchFamily="18" charset="0"/>
              </a:rPr>
              <a:t> &lt;/body&gt;</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a:t>
            </a:fld>
            <a:endParaRPr lang="en-US"/>
          </a:p>
        </p:txBody>
      </p:sp>
      <p:sp>
        <p:nvSpPr>
          <p:cNvPr id="5" name="TextBox 4"/>
          <p:cNvSpPr txBox="1"/>
          <p:nvPr/>
        </p:nvSpPr>
        <p:spPr>
          <a:xfrm>
            <a:off x="2357422" y="71414"/>
            <a:ext cx="5109091" cy="646331"/>
          </a:xfrm>
          <a:prstGeom prst="rect">
            <a:avLst/>
          </a:prstGeom>
          <a:solidFill>
            <a:srgbClr val="FFFF99"/>
          </a:solidFill>
        </p:spPr>
        <p:txBody>
          <a:bodyPr wrap="none" rtlCol="0">
            <a:spAutoFit/>
          </a:bodyPr>
          <a:lstStyle/>
          <a:p>
            <a:r>
              <a:rPr lang="en-US" altLang="zh-CN" sz="3600" b="1" i="0" dirty="0" smtClean="0">
                <a:solidFill>
                  <a:srgbClr val="FF0000"/>
                </a:solidFill>
                <a:latin typeface="Times New Roman" pitchFamily="18" charset="0"/>
                <a:cs typeface="Times New Roman" pitchFamily="18" charset="0"/>
              </a:rPr>
              <a:t>Demo1</a:t>
            </a:r>
            <a:r>
              <a:rPr lang="en-US" altLang="zh-CN" sz="3600" b="1" i="0" dirty="0" smtClean="0">
                <a:solidFill>
                  <a:srgbClr val="FF0000"/>
                </a:solidFill>
              </a:rPr>
              <a:t>   </a:t>
            </a:r>
            <a:r>
              <a:rPr lang="zh-CN" altLang="en-US" sz="3600" b="1" i="0" dirty="0" smtClean="0">
                <a:solidFill>
                  <a:srgbClr val="FF0000"/>
                </a:solidFill>
              </a:rPr>
              <a:t>带有</a:t>
            </a:r>
            <a:r>
              <a:rPr lang="en-US" altLang="zh-CN" sz="3600" b="1" i="0" dirty="0" smtClean="0">
                <a:solidFill>
                  <a:srgbClr val="FF0000"/>
                </a:solidFill>
                <a:latin typeface="Times New Roman" pitchFamily="18" charset="0"/>
                <a:cs typeface="Times New Roman" pitchFamily="18" charset="0"/>
              </a:rPr>
              <a:t>CSS</a:t>
            </a:r>
            <a:r>
              <a:rPr lang="zh-CN" altLang="en-US" sz="3600" b="1" i="0" dirty="0" smtClean="0">
                <a:solidFill>
                  <a:srgbClr val="FF0000"/>
                </a:solidFill>
              </a:rPr>
              <a:t>的页面</a:t>
            </a:r>
            <a:endParaRPr lang="zh-CN" altLang="en-US" sz="36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5395935"/>
            <a:ext cx="1247775" cy="1247775"/>
          </a:xfrm>
          <a:prstGeom prst="rect">
            <a:avLst/>
          </a:prstGeom>
          <a:noFill/>
          <a:ln w="9525">
            <a:noFill/>
            <a:miter lim="800000"/>
            <a:headEnd/>
            <a:tailEnd/>
          </a:ln>
          <a:effectLst/>
        </p:spPr>
      </p:pic>
      <p:sp>
        <p:nvSpPr>
          <p:cNvPr id="8" name="TextBox 7"/>
          <p:cNvSpPr txBox="1"/>
          <p:nvPr/>
        </p:nvSpPr>
        <p:spPr>
          <a:xfrm>
            <a:off x="6228184" y="5805264"/>
            <a:ext cx="1800200" cy="369332"/>
          </a:xfrm>
          <a:prstGeom prst="rect">
            <a:avLst/>
          </a:prstGeom>
          <a:noFill/>
        </p:spPr>
        <p:txBody>
          <a:bodyPr wrap="square" rtlCol="0">
            <a:spAutoFit/>
          </a:bodyPr>
          <a:lstStyle/>
          <a:p>
            <a:r>
              <a:rPr lang="en-US" altLang="zh-CN" dirty="0" smtClean="0"/>
              <a:t>Simple.html</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70</a:t>
            </a:fld>
            <a:endParaRPr lang="en-US"/>
          </a:p>
        </p:txBody>
      </p:sp>
      <p:sp>
        <p:nvSpPr>
          <p:cNvPr id="5" name="矩形 4"/>
          <p:cNvSpPr/>
          <p:nvPr/>
        </p:nvSpPr>
        <p:spPr bwMode="auto">
          <a:xfrm>
            <a:off x="214282"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57158"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357158"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271461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071538" y="1500174"/>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1000100"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3357562"/>
            <a:ext cx="1462260"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下降</a:t>
            </a:r>
            <a:endParaRPr lang="zh-CN" altLang="en-US" sz="2800" b="1" i="0" dirty="0">
              <a:solidFill>
                <a:srgbClr val="0000CC"/>
              </a:solidFill>
            </a:endParaRPr>
          </a:p>
        </p:txBody>
      </p:sp>
      <p:sp>
        <p:nvSpPr>
          <p:cNvPr id="13" name="右箭头 12"/>
          <p:cNvSpPr/>
          <p:nvPr/>
        </p:nvSpPr>
        <p:spPr bwMode="auto">
          <a:xfrm rot="10590979">
            <a:off x="722634" y="127310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右箭头 13"/>
          <p:cNvSpPr/>
          <p:nvPr/>
        </p:nvSpPr>
        <p:spPr bwMode="auto">
          <a:xfrm rot="10590979">
            <a:off x="2777764"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794072"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a:xfrm>
            <a:off x="142844" y="4113448"/>
            <a:ext cx="8786874" cy="1815882"/>
          </a:xfrm>
          <a:prstGeom prst="rect">
            <a:avLst/>
          </a:prstGeom>
          <a:solidFill>
            <a:schemeClr val="accent3">
              <a:lumMod val="85000"/>
            </a:schemeClr>
          </a:solidFill>
        </p:spPr>
        <p:txBody>
          <a:bodyPr wrap="square">
            <a:spAutoFit/>
          </a:bodyPr>
          <a:lstStyle/>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2:</a:t>
            </a:r>
            <a:r>
              <a:rPr lang="zh-CN" altLang="en-US" sz="2800" b="1" i="0" dirty="0" smtClean="0"/>
              <a:t>如果包含框太窄，无法容纳水平排列的三个浮动元素，那么其它浮动块向下移动，直到有足够的空间。</a:t>
            </a:r>
            <a:endParaRPr lang="en-US" altLang="zh-CN" sz="2800" b="1" i="0" dirty="0" smtClean="0"/>
          </a:p>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3:</a:t>
            </a:r>
            <a:r>
              <a:rPr lang="zh-CN" altLang="en-US" sz="2800" b="1" i="0" dirty="0" smtClean="0"/>
              <a:t>如果浮动元素的高度不同，那么当它们向下移动时可能被其它浮动元素“卡住”；</a:t>
            </a:r>
            <a:endParaRPr lang="zh-CN" altLang="en-US" sz="2800" b="1" i="0" dirty="0"/>
          </a:p>
        </p:txBody>
      </p:sp>
      <p:sp>
        <p:nvSpPr>
          <p:cNvPr id="17" name="矩形 16"/>
          <p:cNvSpPr/>
          <p:nvPr/>
        </p:nvSpPr>
        <p:spPr bwMode="auto">
          <a:xfrm>
            <a:off x="4786314"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8" name="矩形 17"/>
          <p:cNvSpPr/>
          <p:nvPr/>
        </p:nvSpPr>
        <p:spPr bwMode="auto">
          <a:xfrm>
            <a:off x="6643702"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9" name="矩形 18"/>
          <p:cNvSpPr/>
          <p:nvPr/>
        </p:nvSpPr>
        <p:spPr bwMode="auto">
          <a:xfrm>
            <a:off x="4929190" y="1071546"/>
            <a:ext cx="1500198" cy="14287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矩形 19"/>
          <p:cNvSpPr/>
          <p:nvPr/>
        </p:nvSpPr>
        <p:spPr bwMode="auto">
          <a:xfrm>
            <a:off x="6572264"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728664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22" name="TextBox 21"/>
          <p:cNvSpPr txBox="1"/>
          <p:nvPr/>
        </p:nvSpPr>
        <p:spPr>
          <a:xfrm>
            <a:off x="5643570" y="196720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23" name="TextBox 22"/>
          <p:cNvSpPr txBox="1"/>
          <p:nvPr/>
        </p:nvSpPr>
        <p:spPr>
          <a:xfrm>
            <a:off x="7215206"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4" name="右箭头 23"/>
          <p:cNvSpPr/>
          <p:nvPr/>
        </p:nvSpPr>
        <p:spPr bwMode="auto">
          <a:xfrm rot="10590979">
            <a:off x="5294666" y="163029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5" name="右箭头 24"/>
          <p:cNvSpPr/>
          <p:nvPr/>
        </p:nvSpPr>
        <p:spPr bwMode="auto">
          <a:xfrm rot="10590979">
            <a:off x="7349796"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右箭头 25"/>
          <p:cNvSpPr/>
          <p:nvPr/>
        </p:nvSpPr>
        <p:spPr bwMode="auto">
          <a:xfrm rot="10590979">
            <a:off x="7294929"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7" name="TextBox 26"/>
          <p:cNvSpPr txBox="1"/>
          <p:nvPr/>
        </p:nvSpPr>
        <p:spPr>
          <a:xfrm>
            <a:off x="5000628" y="3405846"/>
            <a:ext cx="3571900" cy="523220"/>
          </a:xfrm>
          <a:prstGeom prst="rect">
            <a:avLst/>
          </a:prstGeom>
          <a:noFill/>
        </p:spPr>
        <p:txBody>
          <a:bodyPr wrap="squar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被框</a:t>
            </a:r>
            <a:r>
              <a:rPr lang="en-US" altLang="zh-CN" sz="2800" b="1" i="0" dirty="0" smtClean="0">
                <a:solidFill>
                  <a:srgbClr val="0000CC"/>
                </a:solidFill>
              </a:rPr>
              <a:t>1”</a:t>
            </a:r>
            <a:r>
              <a:rPr lang="zh-CN" altLang="en-US" sz="2800" b="1" i="0" dirty="0" smtClean="0">
                <a:solidFill>
                  <a:srgbClr val="0000CC"/>
                </a:solidFill>
              </a:rPr>
              <a:t>卡住</a:t>
            </a:r>
            <a:r>
              <a:rPr lang="en-US" altLang="zh-CN" sz="2800" b="1" i="0" dirty="0" smtClean="0">
                <a:solidFill>
                  <a:srgbClr val="0000CC"/>
                </a:solidFill>
              </a:rPr>
              <a:t>”</a:t>
            </a:r>
            <a:r>
              <a:rPr lang="zh-CN" altLang="en-US" sz="2800" b="1" i="0" dirty="0" smtClean="0">
                <a:solidFill>
                  <a:srgbClr val="0000CC"/>
                </a:solidFill>
              </a:rPr>
              <a:t>了</a:t>
            </a:r>
            <a:endParaRPr lang="zh-CN" altLang="en-US" sz="2800" b="1" i="0" dirty="0">
              <a:solidFill>
                <a:srgbClr val="0000CC"/>
              </a:solidFill>
            </a:endParaRPr>
          </a:p>
        </p:txBody>
      </p:sp>
      <p:pic>
        <p:nvPicPr>
          <p:cNvPr id="28" name="Picture 2"/>
          <p:cNvPicPr>
            <a:picLocks noChangeAspect="1" noChangeArrowheads="1"/>
          </p:cNvPicPr>
          <p:nvPr/>
        </p:nvPicPr>
        <p:blipFill>
          <a:blip r:embed="rId2" cstate="print"/>
          <a:srcRect/>
          <a:stretch>
            <a:fillRect/>
          </a:stretch>
        </p:blipFill>
        <p:spPr bwMode="auto">
          <a:xfrm>
            <a:off x="7643834" y="521495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补充</a:t>
            </a:r>
            <a:r>
              <a:rPr lang="zh-CN" altLang="en-US" smtClean="0"/>
              <a:t>：关于文字行和</a:t>
            </a:r>
            <a:r>
              <a:rPr lang="zh-CN" altLang="en-US" dirty="0" smtClean="0"/>
              <a:t>清理</a:t>
            </a:r>
            <a:endParaRPr lang="zh-CN" altLang="en-US" dirty="0"/>
          </a:p>
        </p:txBody>
      </p:sp>
      <p:sp>
        <p:nvSpPr>
          <p:cNvPr id="3" name="内容占位符 2"/>
          <p:cNvSpPr>
            <a:spLocks noGrp="1"/>
          </p:cNvSpPr>
          <p:nvPr>
            <p:ph idx="1"/>
          </p:nvPr>
        </p:nvSpPr>
        <p:spPr>
          <a:xfrm>
            <a:off x="71406" y="857233"/>
            <a:ext cx="8858312" cy="1071570"/>
          </a:xfrm>
        </p:spPr>
        <p:txBody>
          <a:bodyPr/>
          <a:lstStyle/>
          <a:p>
            <a:r>
              <a:rPr lang="zh-CN" altLang="en-US" dirty="0" smtClean="0">
                <a:latin typeface="华文细黑" pitchFamily="2" charset="-122"/>
                <a:ea typeface="华文细黑" pitchFamily="2" charset="-122"/>
              </a:rPr>
              <a:t>浮动框</a:t>
            </a:r>
            <a:r>
              <a:rPr lang="zh-CN" altLang="en-US" smtClean="0">
                <a:latin typeface="华文细黑" pitchFamily="2" charset="-122"/>
                <a:ea typeface="华文细黑" pitchFamily="2" charset="-122"/>
              </a:rPr>
              <a:t>旁边的文字行被</a:t>
            </a:r>
            <a:r>
              <a:rPr lang="zh-CN" altLang="en-US" dirty="0" smtClean="0">
                <a:latin typeface="华文细黑" pitchFamily="2" charset="-122"/>
                <a:ea typeface="华文细黑" pitchFamily="2" charset="-122"/>
              </a:rPr>
              <a:t>缩短，从而给浮动框留出</a:t>
            </a:r>
            <a:r>
              <a:rPr lang="zh-CN" altLang="en-US" smtClean="0">
                <a:latin typeface="华文细黑" pitchFamily="2" charset="-122"/>
                <a:ea typeface="华文细黑" pitchFamily="2" charset="-122"/>
              </a:rPr>
              <a:t>空间</a:t>
            </a:r>
            <a:r>
              <a:rPr lang="en-US" altLang="zh-CN" smtClean="0">
                <a:latin typeface="华文细黑" pitchFamily="2" charset="-122"/>
                <a:ea typeface="华文细黑" pitchFamily="2" charset="-122"/>
              </a:rPr>
              <a:t>,</a:t>
            </a:r>
            <a:r>
              <a:rPr lang="zh-CN" altLang="en-US" smtClean="0"/>
              <a:t>文字</a:t>
            </a:r>
            <a:r>
              <a:rPr lang="zh-CN" altLang="en-US" smtClean="0">
                <a:latin typeface="华文细黑" pitchFamily="2" charset="-122"/>
                <a:ea typeface="华文细黑" pitchFamily="2" charset="-122"/>
              </a:rPr>
              <a:t>围绕</a:t>
            </a:r>
            <a:r>
              <a:rPr lang="zh-CN" altLang="en-US" dirty="0" smtClean="0">
                <a:latin typeface="华文细黑" pitchFamily="2" charset="-122"/>
                <a:ea typeface="华文细黑" pitchFamily="2" charset="-122"/>
              </a:rPr>
              <a:t>浮动框。因此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创建浮动框可以使文本围绕图像：</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71</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863289" y="1857364"/>
            <a:ext cx="8137867" cy="435769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929190" y="5824563"/>
            <a:ext cx="1247775" cy="1247775"/>
          </a:xfrm>
          <a:prstGeom prst="rect">
            <a:avLst/>
          </a:prstGeom>
          <a:noFill/>
          <a:ln w="9525">
            <a:noFill/>
            <a:miter lim="800000"/>
            <a:headEnd/>
            <a:tailEnd/>
          </a:ln>
          <a:effectLst/>
        </p:spPr>
      </p:pic>
      <p:sp>
        <p:nvSpPr>
          <p:cNvPr id="7" name="矩形 6"/>
          <p:cNvSpPr/>
          <p:nvPr/>
        </p:nvSpPr>
        <p:spPr>
          <a:xfrm>
            <a:off x="6143636" y="6263366"/>
            <a:ext cx="2339102" cy="523220"/>
          </a:xfrm>
          <a:prstGeom prst="rect">
            <a:avLst/>
          </a:prstGeom>
        </p:spPr>
        <p:txBody>
          <a:bodyPr wrap="none">
            <a:spAutoFit/>
          </a:bodyPr>
          <a:lstStyle/>
          <a:p>
            <a:r>
              <a:rPr lang="zh-CN" altLang="en-US" sz="2800" b="1" i="0" dirty="0" smtClean="0">
                <a:solidFill>
                  <a:srgbClr val="FF0000"/>
                </a:solidFill>
              </a:rPr>
              <a:t>文字环绕图片</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浮动框清理</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0946" cy="3500462"/>
          </a:xfrm>
        </p:spPr>
        <p:txBody>
          <a:bodyPr/>
          <a:lstStyle/>
          <a:p>
            <a:pPr>
              <a:lnSpc>
                <a:spcPts val="4400"/>
              </a:lnSpc>
              <a:buBlip>
                <a:blip r:embed="rId3"/>
              </a:buBlip>
            </a:pPr>
            <a:r>
              <a:rPr lang="zh-CN" altLang="en-US" dirty="0" smtClean="0"/>
              <a:t>要</a:t>
            </a:r>
            <a:r>
              <a:rPr lang="zh-CN" altLang="en-US" smtClean="0"/>
              <a:t>想阻止元素围绕</a:t>
            </a:r>
            <a:r>
              <a:rPr lang="zh-CN" altLang="en-US" dirty="0" smtClean="0"/>
              <a:t>浮动框</a:t>
            </a:r>
            <a:r>
              <a:rPr lang="en-US" altLang="zh-CN" dirty="0" smtClean="0"/>
              <a:t>,</a:t>
            </a:r>
            <a:r>
              <a:rPr lang="zh-CN" altLang="en-US" smtClean="0"/>
              <a:t>需要对该元素应用 </a:t>
            </a:r>
            <a:r>
              <a:rPr lang="en-US" dirty="0" smtClean="0">
                <a:solidFill>
                  <a:srgbClr val="FF0000"/>
                </a:solidFill>
                <a:latin typeface="+mj-lt"/>
              </a:rPr>
              <a:t>clear</a:t>
            </a:r>
            <a:r>
              <a:rPr lang="en-US" dirty="0" smtClean="0"/>
              <a:t> </a:t>
            </a:r>
            <a:r>
              <a:rPr lang="zh-CN" altLang="en-US" dirty="0" smtClean="0">
                <a:solidFill>
                  <a:srgbClr val="1C1C1C"/>
                </a:solidFill>
              </a:rPr>
              <a:t>属性</a:t>
            </a:r>
            <a:r>
              <a:rPr lang="zh-CN" altLang="en-US" dirty="0" smtClean="0"/>
              <a:t>。</a:t>
            </a:r>
            <a:r>
              <a:rPr lang="en-US" altLang="zh-CN" dirty="0" smtClean="0"/>
              <a:t/>
            </a:r>
            <a:br>
              <a:rPr lang="en-US" altLang="zh-CN" dirty="0" smtClean="0"/>
            </a:br>
            <a:r>
              <a:rPr lang="en-US" altLang="zh-CN" dirty="0" smtClean="0"/>
              <a:t>     </a:t>
            </a:r>
            <a:r>
              <a:rPr lang="en-US" altLang="zh-CN" dirty="0" smtClean="0">
                <a:solidFill>
                  <a:srgbClr val="FF0000"/>
                </a:solidFill>
                <a:latin typeface="+mj-lt"/>
              </a:rPr>
              <a:t>c</a:t>
            </a:r>
            <a:r>
              <a:rPr lang="en-US" dirty="0" smtClean="0">
                <a:solidFill>
                  <a:srgbClr val="FF0000"/>
                </a:solidFill>
                <a:latin typeface="+mj-lt"/>
              </a:rPr>
              <a:t>lear</a:t>
            </a:r>
            <a:r>
              <a:rPr lang="en-US" dirty="0" smtClean="0"/>
              <a:t> :</a:t>
            </a:r>
            <a:r>
              <a:rPr lang="en-US" dirty="0" err="1" smtClean="0"/>
              <a:t>l</a:t>
            </a:r>
            <a:r>
              <a:rPr lang="en-US" dirty="0" err="1" smtClean="0">
                <a:latin typeface="+mj-lt"/>
              </a:rPr>
              <a:t>eft、right、both</a:t>
            </a:r>
            <a:r>
              <a:rPr lang="en-US" dirty="0" smtClean="0"/>
              <a:t> </a:t>
            </a:r>
            <a:r>
              <a:rPr lang="zh-CN" altLang="en-US" dirty="0" smtClean="0"/>
              <a:t>或 </a:t>
            </a:r>
            <a:r>
              <a:rPr lang="en-US" dirty="0" smtClean="0">
                <a:latin typeface="+mj-lt"/>
              </a:rPr>
              <a:t>none</a:t>
            </a:r>
            <a:r>
              <a:rPr lang="en-US" smtClean="0"/>
              <a:t>,</a:t>
            </a:r>
            <a:r>
              <a:rPr lang="zh-CN" altLang="en-US" smtClean="0"/>
              <a:t>表示元素框</a:t>
            </a:r>
            <a:r>
              <a:rPr lang="zh-CN" altLang="en-US" dirty="0" smtClean="0"/>
              <a:t>的哪些边不应该挨着浮动框。</a:t>
            </a:r>
            <a:endParaRPr lang="en-US" altLang="zh-CN" dirty="0" smtClean="0"/>
          </a:p>
          <a:p>
            <a:pPr>
              <a:lnSpc>
                <a:spcPts val="4400"/>
              </a:lnSpc>
              <a:buNone/>
            </a:pPr>
            <a:r>
              <a:rPr lang="en-US" altLang="zh-CN" dirty="0" smtClean="0"/>
              <a:t>      </a:t>
            </a:r>
            <a:r>
              <a:rPr lang="en-US" altLang="zh-CN" dirty="0" smtClean="0">
                <a:solidFill>
                  <a:srgbClr val="FF0000"/>
                </a:solidFill>
                <a:latin typeface="+mj-lt"/>
              </a:rPr>
              <a:t>clear</a:t>
            </a:r>
            <a:r>
              <a:rPr lang="zh-CN" altLang="en-US" dirty="0" smtClean="0">
                <a:solidFill>
                  <a:srgbClr val="FF0000"/>
                </a:solidFill>
                <a:latin typeface="+mj-lt"/>
              </a:rPr>
              <a:t>属性</a:t>
            </a:r>
            <a:r>
              <a:rPr lang="zh-CN" altLang="en-US" dirty="0" smtClean="0"/>
              <a:t>主要用于控制浮动元素的后继元素的行为</a:t>
            </a:r>
            <a:r>
              <a:rPr lang="en-US" altLang="zh-CN" dirty="0" smtClean="0"/>
              <a:t>,</a:t>
            </a:r>
            <a:r>
              <a:rPr lang="zh-CN" altLang="en-US" dirty="0" smtClean="0"/>
              <a:t>缺省地</a:t>
            </a:r>
            <a:r>
              <a:rPr lang="en-US" altLang="zh-CN" dirty="0" smtClean="0"/>
              <a:t>,</a:t>
            </a:r>
            <a:r>
              <a:rPr lang="zh-CN" altLang="en-US" dirty="0" smtClean="0"/>
              <a:t>后继元素将向上移动</a:t>
            </a:r>
            <a:r>
              <a:rPr lang="en-US" altLang="zh-CN" dirty="0" smtClean="0"/>
              <a:t>,</a:t>
            </a:r>
            <a:r>
              <a:rPr lang="zh-CN" altLang="en-US" dirty="0" smtClean="0"/>
              <a:t>以填补由于前面元素的浮动而空出的可用空间。</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72</a:t>
            </a:fld>
            <a:endParaRPr lang="en-US"/>
          </a:p>
        </p:txBody>
      </p:sp>
      <p:pic>
        <p:nvPicPr>
          <p:cNvPr id="8" name="Picture 2"/>
          <p:cNvPicPr>
            <a:picLocks noChangeAspect="1" noChangeArrowheads="1"/>
          </p:cNvPicPr>
          <p:nvPr/>
        </p:nvPicPr>
        <p:blipFill>
          <a:blip r:embed="rId4" cstate="print"/>
          <a:srcRect/>
          <a:stretch>
            <a:fillRect/>
          </a:stretch>
        </p:blipFill>
        <p:spPr bwMode="auto">
          <a:xfrm>
            <a:off x="1357290" y="4752993"/>
            <a:ext cx="1247775" cy="1247775"/>
          </a:xfrm>
          <a:prstGeom prst="rect">
            <a:avLst/>
          </a:prstGeom>
          <a:noFill/>
          <a:ln w="9525">
            <a:noFill/>
            <a:miter lim="800000"/>
            <a:headEnd/>
            <a:tailEnd/>
          </a:ln>
          <a:effectLst/>
        </p:spPr>
      </p:pic>
      <p:sp>
        <p:nvSpPr>
          <p:cNvPr id="9" name="TextBox 8"/>
          <p:cNvSpPr txBox="1"/>
          <p:nvPr/>
        </p:nvSpPr>
        <p:spPr>
          <a:xfrm>
            <a:off x="2643174" y="5191796"/>
            <a:ext cx="5448928"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文字环绕图片</a:t>
            </a:r>
            <a:r>
              <a:rPr lang="en-US" altLang="zh-CN" sz="2800" b="1" i="0" dirty="0" smtClean="0">
                <a:solidFill>
                  <a:srgbClr val="FF0000"/>
                </a:solidFill>
                <a:latin typeface="+mj-ea"/>
                <a:ea typeface="+mj-ea"/>
              </a:rPr>
              <a:t>-</a:t>
            </a:r>
            <a:r>
              <a:rPr lang="zh-CN" altLang="en-US" sz="2800" b="1" i="0" dirty="0" smtClean="0">
                <a:solidFill>
                  <a:srgbClr val="FF0000"/>
                </a:solidFill>
                <a:latin typeface="+mj-ea"/>
                <a:ea typeface="+mj-ea"/>
              </a:rPr>
              <a:t>清除浮动</a:t>
            </a:r>
            <a:r>
              <a:rPr lang="en-US" altLang="zh-CN" sz="2800" b="1" i="0" dirty="0" smtClean="0">
                <a:solidFill>
                  <a:srgbClr val="FF0000"/>
                </a:solidFill>
                <a:latin typeface="+mj-ea"/>
                <a:ea typeface="+mj-ea"/>
              </a:rPr>
              <a:t>)</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73</a:t>
            </a:fld>
            <a:endParaRPr lang="en-US"/>
          </a:p>
        </p:txBody>
      </p:sp>
      <p:sp>
        <p:nvSpPr>
          <p:cNvPr id="5" name="矩形 4"/>
          <p:cNvSpPr/>
          <p:nvPr/>
        </p:nvSpPr>
        <p:spPr>
          <a:xfrm>
            <a:off x="71406" y="928670"/>
            <a:ext cx="9001156" cy="1815882"/>
          </a:xfrm>
          <a:prstGeom prst="rect">
            <a:avLst/>
          </a:prstGeom>
        </p:spPr>
        <p:txBody>
          <a:bodyPr wrap="square">
            <a:spAutoFit/>
          </a:bodyPr>
          <a:lstStyle/>
          <a:p>
            <a:r>
              <a:rPr lang="en-US" altLang="zh-CN" sz="2800" b="1" i="0" dirty="0" smtClean="0"/>
              <a:t>Demo </a:t>
            </a:r>
            <a:r>
              <a:rPr lang="zh-CN" altLang="en-US" sz="2800" b="1" i="0" dirty="0" smtClean="0"/>
              <a:t>：</a:t>
            </a:r>
            <a:endParaRPr lang="en-US" altLang="zh-CN" sz="2800" b="1" i="0" dirty="0" smtClean="0"/>
          </a:p>
          <a:p>
            <a:r>
              <a:rPr lang="en-US" altLang="zh-CN" sz="2800" b="1" i="0" dirty="0" smtClean="0"/>
              <a:t>     </a:t>
            </a:r>
            <a:r>
              <a:rPr lang="zh-CN" altLang="en-US" sz="2800" b="1" i="0" dirty="0" smtClean="0"/>
              <a:t>假设希望让一个图片浮动到文本块的左边，并且希望这幅图片和文本包含在另一个具有背景颜色和边框的元素中。</a:t>
            </a:r>
            <a:endParaRPr lang="zh-CN" altLang="en-US" sz="2800" b="1" i="0" dirty="0"/>
          </a:p>
        </p:txBody>
      </p:sp>
      <p:pic>
        <p:nvPicPr>
          <p:cNvPr id="6" name="Picture 2"/>
          <p:cNvPicPr>
            <a:picLocks noChangeAspect="1" noChangeArrowheads="1"/>
          </p:cNvPicPr>
          <p:nvPr/>
        </p:nvPicPr>
        <p:blipFill>
          <a:blip r:embed="rId2" cstate="print"/>
          <a:srcRect/>
          <a:stretch>
            <a:fillRect/>
          </a:stretch>
        </p:blipFill>
        <p:spPr bwMode="auto">
          <a:xfrm>
            <a:off x="6072198" y="5610225"/>
            <a:ext cx="1247775" cy="1247775"/>
          </a:xfrm>
          <a:prstGeom prst="rect">
            <a:avLst/>
          </a:prstGeom>
          <a:noFill/>
          <a:ln w="9525">
            <a:noFill/>
            <a:miter lim="800000"/>
            <a:headEnd/>
            <a:tailEnd/>
          </a:ln>
          <a:effectLst/>
        </p:spPr>
      </p:pic>
      <p:sp>
        <p:nvSpPr>
          <p:cNvPr id="7" name="TextBox 6"/>
          <p:cNvSpPr txBox="1"/>
          <p:nvPr/>
        </p:nvSpPr>
        <p:spPr>
          <a:xfrm>
            <a:off x="7286644" y="6000768"/>
            <a:ext cx="1620957" cy="523220"/>
          </a:xfrm>
          <a:prstGeom prst="rect">
            <a:avLst/>
          </a:prstGeom>
          <a:noFill/>
        </p:spPr>
        <p:txBody>
          <a:bodyPr wrap="none" rtlCol="0">
            <a:spAutoFit/>
          </a:bodyPr>
          <a:lstStyle/>
          <a:p>
            <a:r>
              <a:rPr lang="zh-CN" altLang="en-US" sz="2800" b="1" i="0" dirty="0" smtClean="0">
                <a:solidFill>
                  <a:srgbClr val="FF0000"/>
                </a:solidFill>
                <a:latin typeface="+mj-ea"/>
                <a:ea typeface="+mj-ea"/>
              </a:rPr>
              <a:t>清理浮动</a:t>
            </a:r>
            <a:endParaRPr lang="zh-CN" altLang="en-US" sz="2800" b="1" i="0" dirty="0">
              <a:solidFill>
                <a:srgbClr val="FF0000"/>
              </a:solidFill>
              <a:latin typeface="+mj-ea"/>
              <a:ea typeface="+mj-ea"/>
            </a:endParaRPr>
          </a:p>
        </p:txBody>
      </p:sp>
      <p:sp>
        <p:nvSpPr>
          <p:cNvPr id="8" name="矩形 7"/>
          <p:cNvSpPr/>
          <p:nvPr/>
        </p:nvSpPr>
        <p:spPr>
          <a:xfrm>
            <a:off x="1214414" y="2560164"/>
            <a:ext cx="5000660" cy="378565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400" b="1" i="0" dirty="0" smtClean="0">
                <a:solidFill>
                  <a:srgbClr val="080808"/>
                </a:solidFill>
                <a:latin typeface="Times New Roman" pitchFamily="18" charset="0"/>
                <a:cs typeface="Times New Roman" pitchFamily="18" charset="0"/>
              </a:rPr>
              <a:t>.news {  </a:t>
            </a:r>
          </a:p>
          <a:p>
            <a:r>
              <a:rPr lang="en-US" altLang="zh-CN" sz="2400" b="1" i="0" dirty="0" smtClean="0">
                <a:solidFill>
                  <a:srgbClr val="080808"/>
                </a:solidFill>
                <a:latin typeface="Times New Roman" pitchFamily="18" charset="0"/>
                <a:cs typeface="Times New Roman" pitchFamily="18" charset="0"/>
              </a:rPr>
              <a:t>	  background-color: gray;</a:t>
            </a:r>
          </a:p>
          <a:p>
            <a:r>
              <a:rPr lang="en-US" altLang="zh-CN" sz="2400" b="1" i="0" dirty="0" smtClean="0">
                <a:solidFill>
                  <a:srgbClr val="080808"/>
                </a:solidFill>
                <a:latin typeface="Times New Roman" pitchFamily="18" charset="0"/>
                <a:cs typeface="Times New Roman" pitchFamily="18" charset="0"/>
              </a:rPr>
              <a:t>	  border: solid 1px black;</a:t>
            </a:r>
          </a:p>
          <a:p>
            <a:r>
              <a:rPr lang="en-US" altLang="zh-CN" sz="2400" b="1" i="0" dirty="0" smtClean="0">
                <a:solidFill>
                  <a:srgbClr val="080808"/>
                </a:solidFill>
                <a:latin typeface="Times New Roman" pitchFamily="18" charset="0"/>
                <a:cs typeface="Times New Roman" pitchFamily="18" charset="0"/>
              </a:rPr>
              <a:t> }</a:t>
            </a:r>
          </a:p>
          <a:p>
            <a:r>
              <a:rPr lang="en-US" altLang="zh-CN" sz="2400" b="1" i="0" dirty="0" smtClean="0">
                <a:solidFill>
                  <a:srgbClr val="080808"/>
                </a:solidFill>
                <a:latin typeface="Times New Roman" pitchFamily="18" charset="0"/>
                <a:cs typeface="Times New Roman" pitchFamily="18" charset="0"/>
              </a:rPr>
              <a:t>.news </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{float: left;   }</a:t>
            </a:r>
          </a:p>
          <a:p>
            <a:r>
              <a:rPr lang="en-US" altLang="zh-CN" sz="2400" b="1" i="0" dirty="0" smtClean="0">
                <a:solidFill>
                  <a:srgbClr val="080808"/>
                </a:solidFill>
                <a:latin typeface="Times New Roman" pitchFamily="18" charset="0"/>
                <a:cs typeface="Times New Roman" pitchFamily="18" charset="0"/>
              </a:rPr>
              <a:t>.news p { float: right;  }</a:t>
            </a:r>
          </a:p>
          <a:p>
            <a:r>
              <a:rPr lang="en-US" altLang="zh-CN" sz="2400" b="1" i="0" dirty="0" smtClean="0">
                <a:solidFill>
                  <a:srgbClr val="080808"/>
                </a:solidFill>
                <a:latin typeface="Times New Roman" pitchFamily="18" charset="0"/>
                <a:cs typeface="Times New Roman" pitchFamily="18" charset="0"/>
              </a:rPr>
              <a:t>&lt;div class="news"&gt;</a:t>
            </a:r>
          </a:p>
          <a:p>
            <a:r>
              <a:rPr lang="en-US" altLang="zh-CN" sz="2400" b="1" i="0" dirty="0" smtClean="0">
                <a:solidFill>
                  <a:srgbClr val="080808"/>
                </a:solidFill>
                <a:latin typeface="Times New Roman" pitchFamily="18" charset="0"/>
                <a:cs typeface="Times New Roman" pitchFamily="18" charset="0"/>
              </a:rPr>
              <a:t>	&lt;</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a:t>
            </a:r>
            <a:r>
              <a:rPr lang="en-US" altLang="zh-CN" sz="2400" b="1" i="0" dirty="0" err="1" smtClean="0">
                <a:solidFill>
                  <a:srgbClr val="080808"/>
                </a:solidFill>
                <a:latin typeface="Times New Roman" pitchFamily="18" charset="0"/>
                <a:cs typeface="Times New Roman" pitchFamily="18" charset="0"/>
              </a:rPr>
              <a:t>src</a:t>
            </a:r>
            <a:r>
              <a:rPr lang="en-US" altLang="zh-CN" sz="2400" b="1" i="0" dirty="0" smtClean="0">
                <a:solidFill>
                  <a:srgbClr val="080808"/>
                </a:solidFill>
                <a:latin typeface="Times New Roman" pitchFamily="18" charset="0"/>
                <a:cs typeface="Times New Roman" pitchFamily="18" charset="0"/>
              </a:rPr>
              <a:t>="eg_smile.gif" /&gt;</a:t>
            </a:r>
          </a:p>
          <a:p>
            <a:r>
              <a:rPr lang="en-US" altLang="zh-CN" sz="2400" b="1" i="0" dirty="0" smtClean="0">
                <a:solidFill>
                  <a:srgbClr val="080808"/>
                </a:solidFill>
                <a:latin typeface="Times New Roman" pitchFamily="18" charset="0"/>
                <a:cs typeface="Times New Roman" pitchFamily="18" charset="0"/>
              </a:rPr>
              <a:t>	&lt;p&gt;some text&lt;/p&gt;</a:t>
            </a:r>
          </a:p>
          <a:p>
            <a:r>
              <a:rPr lang="en-US" altLang="zh-CN" sz="2400" b="1" i="0" dirty="0" smtClean="0">
                <a:solidFill>
                  <a:srgbClr val="080808"/>
                </a:solidFill>
                <a:latin typeface="Times New Roman" pitchFamily="18" charset="0"/>
                <a:cs typeface="Times New Roman" pitchFamily="18" charset="0"/>
              </a:rPr>
              <a:t>&lt;/div&gt;</a:t>
            </a:r>
            <a:endParaRPr lang="zh-CN" altLang="en-US" sz="2400" b="1" i="0" dirty="0">
              <a:solidFill>
                <a:srgbClr val="08080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74</a:t>
            </a:fld>
            <a:endParaRPr lang="en-US"/>
          </a:p>
        </p:txBody>
      </p:sp>
      <p:grpSp>
        <p:nvGrpSpPr>
          <p:cNvPr id="9" name="组合 8"/>
          <p:cNvGrpSpPr/>
          <p:nvPr/>
        </p:nvGrpSpPr>
        <p:grpSpPr>
          <a:xfrm>
            <a:off x="428596" y="1357298"/>
            <a:ext cx="8358246" cy="4929222"/>
            <a:chOff x="142844" y="1357298"/>
            <a:chExt cx="8358246" cy="4929222"/>
          </a:xfrm>
        </p:grpSpPr>
        <p:pic>
          <p:nvPicPr>
            <p:cNvPr id="5122" name="Picture 2"/>
            <p:cNvPicPr>
              <a:picLocks noChangeAspect="1" noChangeArrowheads="1"/>
            </p:cNvPicPr>
            <p:nvPr/>
          </p:nvPicPr>
          <p:blipFill>
            <a:blip r:embed="rId2" cstate="print"/>
            <a:srcRect/>
            <a:stretch>
              <a:fillRect/>
            </a:stretch>
          </p:blipFill>
          <p:spPr bwMode="auto">
            <a:xfrm>
              <a:off x="714348" y="1357298"/>
              <a:ext cx="7103210" cy="3571900"/>
            </a:xfrm>
            <a:prstGeom prst="rect">
              <a:avLst/>
            </a:prstGeom>
            <a:noFill/>
            <a:ln w="9525">
              <a:noFill/>
              <a:miter lim="800000"/>
              <a:headEnd/>
              <a:tailEnd/>
            </a:ln>
            <a:effectLst/>
          </p:spPr>
        </p:pic>
        <p:sp>
          <p:nvSpPr>
            <p:cNvPr id="8" name="矩形 7"/>
            <p:cNvSpPr/>
            <p:nvPr/>
          </p:nvSpPr>
          <p:spPr>
            <a:xfrm>
              <a:off x="142844" y="5455523"/>
              <a:ext cx="8358246" cy="830997"/>
            </a:xfrm>
            <a:prstGeom prst="rect">
              <a:avLst/>
            </a:prstGeom>
          </p:spPr>
          <p:txBody>
            <a:bodyPr wrap="square">
              <a:spAutoFit/>
            </a:bodyPr>
            <a:lstStyle/>
            <a:p>
              <a:r>
                <a:rPr lang="zh-CN" altLang="en-US" sz="2400" b="1" i="0" dirty="0" smtClean="0"/>
                <a:t>因为浮动元素脱离了文档流，所以包围图片和文本的 </a:t>
              </a:r>
              <a:r>
                <a:rPr lang="en-US" altLang="zh-CN" sz="2400" b="1" i="0" dirty="0" smtClean="0"/>
                <a:t>div </a:t>
              </a:r>
              <a:r>
                <a:rPr lang="zh-CN" altLang="en-US" sz="2400" b="1" i="0" dirty="0" smtClean="0"/>
                <a:t>不占据空间，因此视觉在没有形成包含关系，如何解决？</a:t>
              </a:r>
              <a:endParaRPr lang="zh-CN" altLang="en-US" sz="2400" b="1" i="0" dirty="0"/>
            </a:p>
          </p:txBody>
        </p:sp>
      </p:grpSp>
      <p:pic>
        <p:nvPicPr>
          <p:cNvPr id="7" name="Picture 2"/>
          <p:cNvPicPr>
            <a:picLocks noChangeAspect="1" noChangeArrowheads="1"/>
          </p:cNvPicPr>
          <p:nvPr/>
        </p:nvPicPr>
        <p:blipFill>
          <a:blip r:embed="rId3" cstate="print"/>
          <a:srcRect/>
          <a:stretch>
            <a:fillRect/>
          </a:stretch>
        </p:blipFill>
        <p:spPr bwMode="auto">
          <a:xfrm>
            <a:off x="3707904" y="4365104"/>
            <a:ext cx="887735" cy="887735"/>
          </a:xfrm>
          <a:prstGeom prst="rect">
            <a:avLst/>
          </a:prstGeom>
          <a:noFill/>
          <a:ln w="9525">
            <a:noFill/>
            <a:miter lim="800000"/>
            <a:headEnd/>
            <a:tailEnd/>
          </a:ln>
          <a:effectLst/>
        </p:spPr>
      </p:pic>
      <p:sp>
        <p:nvSpPr>
          <p:cNvPr id="10" name="TextBox 9"/>
          <p:cNvSpPr txBox="1"/>
          <p:nvPr/>
        </p:nvSpPr>
        <p:spPr>
          <a:xfrm>
            <a:off x="3419872" y="5085184"/>
            <a:ext cx="1827291" cy="584775"/>
          </a:xfrm>
          <a:prstGeom prst="rect">
            <a:avLst/>
          </a:prstGeom>
          <a:noFill/>
        </p:spPr>
        <p:txBody>
          <a:bodyPr wrap="square" rtlCol="0">
            <a:spAutoFit/>
          </a:bodyPr>
          <a:lstStyle/>
          <a:p>
            <a:r>
              <a:rPr lang="zh-CN" altLang="en-US" sz="1600" b="1" i="0" dirty="0" smtClean="0">
                <a:solidFill>
                  <a:srgbClr val="FF0000"/>
                </a:solidFill>
                <a:latin typeface="+mj-ea"/>
                <a:ea typeface="+mj-ea"/>
              </a:rPr>
              <a:t>浮动元素脱离父框</a:t>
            </a:r>
            <a:endParaRPr lang="en-US" altLang="zh-CN" sz="1600" b="1" i="0" dirty="0" smtClean="0">
              <a:solidFill>
                <a:srgbClr val="FF0000"/>
              </a:solidFill>
              <a:latin typeface="+mj-ea"/>
              <a:ea typeface="+mj-ea"/>
            </a:endParaRPr>
          </a:p>
          <a:p>
            <a:endParaRPr lang="zh-CN" altLang="en-US" sz="16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75</a:t>
            </a:fld>
            <a:endParaRPr lang="en-US"/>
          </a:p>
        </p:txBody>
      </p:sp>
      <p:sp>
        <p:nvSpPr>
          <p:cNvPr id="5" name="矩形 4"/>
          <p:cNvSpPr/>
          <p:nvPr/>
        </p:nvSpPr>
        <p:spPr>
          <a:xfrm>
            <a:off x="1214414" y="880665"/>
            <a:ext cx="6286544" cy="5262979"/>
          </a:xfrm>
          <a:prstGeom prst="rect">
            <a:avLst/>
          </a:prstGeom>
        </p:spPr>
        <p:txBody>
          <a:bodyPr wrap="square">
            <a:spAutoFit/>
          </a:bodyPr>
          <a:lstStyle/>
          <a:p>
            <a:r>
              <a:rPr lang="en-US" altLang="zh-CN" sz="2800" b="1" i="0" dirty="0" smtClean="0">
                <a:latin typeface="Times New Roman" pitchFamily="18" charset="0"/>
                <a:cs typeface="Times New Roman" pitchFamily="18" charset="0"/>
              </a:rPr>
              <a:t>.news {</a:t>
            </a:r>
          </a:p>
          <a:p>
            <a:r>
              <a:rPr lang="en-US" altLang="zh-CN" sz="2800" b="1" i="0" dirty="0" smtClean="0">
                <a:latin typeface="Times New Roman" pitchFamily="18" charset="0"/>
                <a:cs typeface="Times New Roman" pitchFamily="18" charset="0"/>
              </a:rPr>
              <a:t>       background-color: gray;</a:t>
            </a:r>
          </a:p>
          <a:p>
            <a:r>
              <a:rPr lang="en-US" altLang="zh-CN" sz="2800" b="1" i="0" dirty="0" smtClean="0">
                <a:latin typeface="Times New Roman" pitchFamily="18" charset="0"/>
                <a:cs typeface="Times New Roman" pitchFamily="18" charset="0"/>
              </a:rPr>
              <a:t>       border: solid 1px black;</a:t>
            </a:r>
          </a:p>
          <a:p>
            <a:r>
              <a:rPr lang="en-US" altLang="zh-CN" sz="2800" b="1" i="0" dirty="0" smtClean="0">
                <a:latin typeface="Times New Roman" pitchFamily="18" charset="0"/>
                <a:cs typeface="Times New Roman" pitchFamily="18" charset="0"/>
              </a:rPr>
              <a:t>}</a:t>
            </a:r>
          </a:p>
          <a:p>
            <a:r>
              <a:rPr lang="en-US" altLang="zh-CN" sz="2800" b="1" i="0" dirty="0" smtClean="0">
                <a:latin typeface="Times New Roman" pitchFamily="18" charset="0"/>
                <a:cs typeface="Times New Roman" pitchFamily="18" charset="0"/>
              </a:rPr>
              <a:t>.news </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  float: left;  }</a:t>
            </a:r>
          </a:p>
          <a:p>
            <a:r>
              <a:rPr lang="en-US" altLang="zh-CN" sz="2800" b="1" i="0" dirty="0" smtClean="0">
                <a:latin typeface="Times New Roman" pitchFamily="18" charset="0"/>
                <a:cs typeface="Times New Roman" pitchFamily="18" charset="0"/>
              </a:rPr>
              <a:t>.news p {  float: right; }</a:t>
            </a:r>
          </a:p>
          <a:p>
            <a:r>
              <a:rPr lang="en-US" altLang="zh-CN" sz="2800" b="1" i="0" dirty="0" smtClean="0">
                <a:solidFill>
                  <a:srgbClr val="FF0000"/>
                </a:solidFill>
                <a:latin typeface="Times New Roman" pitchFamily="18" charset="0"/>
                <a:cs typeface="Times New Roman" pitchFamily="18" charset="0"/>
              </a:rPr>
              <a:t>.clear {  clear: both;  }</a:t>
            </a:r>
          </a:p>
          <a:p>
            <a:r>
              <a:rPr lang="en-US" altLang="zh-CN" sz="2800" b="1" i="0" dirty="0" smtClean="0">
                <a:latin typeface="Times New Roman" pitchFamily="18" charset="0"/>
                <a:cs typeface="Times New Roman" pitchFamily="18" charset="0"/>
              </a:rPr>
              <a:t>&lt;div class="news"&gt;</a:t>
            </a:r>
          </a:p>
          <a:p>
            <a:r>
              <a:rPr lang="en-US" altLang="zh-CN" sz="2800" b="1" i="0" dirty="0" smtClean="0">
                <a:latin typeface="Times New Roman" pitchFamily="18" charset="0"/>
                <a:cs typeface="Times New Roman" pitchFamily="18" charset="0"/>
              </a:rPr>
              <a:t>	&lt;</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a:t>
            </a:r>
            <a:r>
              <a:rPr lang="en-US" altLang="zh-CN" sz="2800" b="1" i="0" dirty="0" err="1" smtClean="0">
                <a:latin typeface="Times New Roman" pitchFamily="18" charset="0"/>
                <a:cs typeface="Times New Roman" pitchFamily="18" charset="0"/>
              </a:rPr>
              <a:t>src</a:t>
            </a:r>
            <a:r>
              <a:rPr lang="en-US" altLang="zh-CN" sz="2800" b="1" i="0" dirty="0" smtClean="0">
                <a:latin typeface="Times New Roman" pitchFamily="18" charset="0"/>
                <a:cs typeface="Times New Roman" pitchFamily="18" charset="0"/>
              </a:rPr>
              <a:t>="eg_smile.gif" /&gt;</a:t>
            </a:r>
          </a:p>
          <a:p>
            <a:r>
              <a:rPr lang="en-US" altLang="zh-CN" sz="2800" b="1" i="0" dirty="0" smtClean="0">
                <a:latin typeface="Times New Roman" pitchFamily="18" charset="0"/>
                <a:cs typeface="Times New Roman" pitchFamily="18" charset="0"/>
              </a:rPr>
              <a:t>	&lt;p&gt;some text&lt;/p&gt;</a:t>
            </a:r>
          </a:p>
          <a:p>
            <a:r>
              <a:rPr lang="en-US" altLang="zh-CN" sz="2800" b="1" i="0" dirty="0" smtClean="0">
                <a:latin typeface="Times New Roman" pitchFamily="18" charset="0"/>
                <a:cs typeface="Times New Roman" pitchFamily="18" charset="0"/>
              </a:rPr>
              <a:t>	</a:t>
            </a:r>
            <a:r>
              <a:rPr lang="en-US" altLang="zh-CN" sz="2800" b="1" i="0" dirty="0" smtClean="0">
                <a:solidFill>
                  <a:srgbClr val="FF0000"/>
                </a:solidFill>
                <a:latin typeface="Times New Roman" pitchFamily="18" charset="0"/>
                <a:cs typeface="Times New Roman" pitchFamily="18" charset="0"/>
              </a:rPr>
              <a:t>&lt;div class="clear"&gt;&lt;/div&gt;</a:t>
            </a:r>
          </a:p>
          <a:p>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关于</a:t>
            </a:r>
            <a:r>
              <a:rPr lang="en-US" altLang="zh-CN" dirty="0" smtClean="0"/>
              <a:t>float</a:t>
            </a:r>
            <a:r>
              <a:rPr lang="zh-CN" altLang="en-US" dirty="0" smtClean="0"/>
              <a:t>的注意事项：</a:t>
            </a:r>
            <a:endParaRPr lang="zh-CN" altLang="en-US" dirty="0"/>
          </a:p>
        </p:txBody>
      </p:sp>
      <p:sp>
        <p:nvSpPr>
          <p:cNvPr id="3" name="内容占位符 2"/>
          <p:cNvSpPr>
            <a:spLocks noGrp="1"/>
          </p:cNvSpPr>
          <p:nvPr>
            <p:ph idx="1"/>
          </p:nvPr>
        </p:nvSpPr>
        <p:spPr>
          <a:xfrm>
            <a:off x="71438" y="857233"/>
            <a:ext cx="9072594" cy="5643602"/>
          </a:xfrm>
        </p:spPr>
        <p:txBody>
          <a:bodyPr/>
          <a:lstStyle/>
          <a:p>
            <a:pPr>
              <a:buNone/>
            </a:pPr>
            <a:r>
              <a:rPr lang="en-US" altLang="zh-CN" dirty="0" smtClean="0">
                <a:solidFill>
                  <a:srgbClr val="000000"/>
                </a:solidFill>
              </a:rPr>
              <a:t>1</a:t>
            </a:r>
            <a:r>
              <a:rPr lang="zh-CN" altLang="en-US" dirty="0" smtClean="0">
                <a:solidFill>
                  <a:srgbClr val="000000"/>
                </a:solidFill>
              </a:rPr>
              <a:t>、应该为所有浮动元素设定宽度</a:t>
            </a:r>
            <a:r>
              <a:rPr lang="en-US" altLang="zh-CN" dirty="0" smtClean="0">
                <a:solidFill>
                  <a:srgbClr val="000000"/>
                </a:solidFill>
              </a:rPr>
              <a:t>(</a:t>
            </a:r>
            <a:r>
              <a:rPr lang="zh-CN" altLang="en-US" dirty="0" smtClean="0">
                <a:solidFill>
                  <a:srgbClr val="000000"/>
                </a:solidFill>
              </a:rPr>
              <a:t>除非</a:t>
            </a:r>
            <a:r>
              <a:rPr lang="zh-CN" altLang="en-US" dirty="0" smtClean="0">
                <a:solidFill>
                  <a:srgbClr val="000000"/>
                </a:solidFill>
                <a:latin typeface="Times New Roman" pitchFamily="18" charset="0"/>
                <a:cs typeface="Times New Roman" pitchFamily="18" charset="0"/>
              </a:rPr>
              <a:t>＜</a:t>
            </a:r>
            <a:r>
              <a:rPr lang="en-US" altLang="zh-CN" dirty="0" err="1" smtClean="0">
                <a:solidFill>
                  <a:srgbClr val="000000"/>
                </a:solidFill>
                <a:latin typeface="Times New Roman" pitchFamily="18" charset="0"/>
                <a:cs typeface="Times New Roman" pitchFamily="18" charset="0"/>
              </a:rPr>
              <a:t>img</a:t>
            </a:r>
            <a:r>
              <a:rPr lang="zh-CN" altLang="en-US" dirty="0" smtClean="0">
                <a:solidFill>
                  <a:srgbClr val="000000"/>
                </a:solidFill>
                <a:latin typeface="Times New Roman" pitchFamily="18" charset="0"/>
                <a:cs typeface="Times New Roman" pitchFamily="18" charset="0"/>
              </a:rPr>
              <a:t>＞</a:t>
            </a:r>
            <a:r>
              <a:rPr lang="zh-CN" altLang="en-US" dirty="0" smtClean="0">
                <a:solidFill>
                  <a:srgbClr val="000000"/>
                </a:solidFill>
              </a:rPr>
              <a:t>元素</a:t>
            </a:r>
            <a:r>
              <a:rPr lang="en-US" altLang="zh-CN" dirty="0" smtClean="0">
                <a:solidFill>
                  <a:srgbClr val="000000"/>
                </a:solidFill>
              </a:rPr>
              <a:t>,</a:t>
            </a:r>
            <a:r>
              <a:rPr lang="zh-CN" altLang="en-US" dirty="0" smtClean="0">
                <a:solidFill>
                  <a:srgbClr val="000000"/>
                </a:solidFill>
              </a:rPr>
              <a:t>因其具有隐含宽度</a:t>
            </a:r>
            <a:r>
              <a:rPr lang="en-US" altLang="zh-CN" dirty="0" smtClean="0">
                <a:solidFill>
                  <a:srgbClr val="000000"/>
                </a:solidFill>
              </a:rPr>
              <a:t>)</a:t>
            </a:r>
            <a:r>
              <a:rPr lang="zh-CN" altLang="en-US" dirty="0" smtClean="0">
                <a:solidFill>
                  <a:srgbClr val="000000"/>
                </a:solidFill>
              </a:rPr>
              <a:t>。如果不设宽度</a:t>
            </a:r>
            <a:r>
              <a:rPr lang="en-US" altLang="zh-CN" dirty="0" smtClean="0">
                <a:solidFill>
                  <a:srgbClr val="000000"/>
                </a:solidFill>
              </a:rPr>
              <a:t>,</a:t>
            </a:r>
            <a:r>
              <a:rPr lang="zh-CN" altLang="en-US" dirty="0" smtClean="0">
                <a:solidFill>
                  <a:srgbClr val="000000"/>
                </a:solidFill>
              </a:rPr>
              <a:t>结果将是不可预知的。</a:t>
            </a:r>
            <a:endParaRPr lang="en-US" altLang="zh-CN" dirty="0" smtClean="0">
              <a:solidFill>
                <a:srgbClr val="000000"/>
              </a:solidFill>
            </a:endParaRPr>
          </a:p>
          <a:p>
            <a:pPr>
              <a:buNone/>
            </a:pPr>
            <a:r>
              <a:rPr lang="en-US" altLang="zh-CN" dirty="0" smtClean="0">
                <a:solidFill>
                  <a:srgbClr val="000000"/>
                </a:solidFill>
              </a:rPr>
              <a:t>2</a:t>
            </a:r>
            <a:r>
              <a:rPr lang="zh-CN" altLang="en-US" dirty="0" smtClean="0">
                <a:solidFill>
                  <a:srgbClr val="000000"/>
                </a:solidFill>
              </a:rPr>
              <a:t>、和正常文档流中的元素不同</a:t>
            </a:r>
            <a:r>
              <a:rPr lang="en-US" altLang="zh-CN" dirty="0" smtClean="0">
                <a:solidFill>
                  <a:srgbClr val="000000"/>
                </a:solidFill>
              </a:rPr>
              <a:t>,</a:t>
            </a:r>
            <a:r>
              <a:rPr lang="zh-CN" altLang="en-US" dirty="0" smtClean="0">
                <a:solidFill>
                  <a:srgbClr val="000000"/>
                </a:solidFill>
              </a:rPr>
              <a:t>浮动元素的垂直边距不会叠加。</a:t>
            </a:r>
            <a:endParaRPr lang="en-US" altLang="zh-CN" dirty="0" smtClean="0">
              <a:solidFill>
                <a:srgbClr val="000000"/>
              </a:solidFill>
            </a:endParaRPr>
          </a:p>
          <a:p>
            <a:pPr>
              <a:buNone/>
            </a:pPr>
            <a:r>
              <a:rPr lang="en-US" altLang="zh-CN" dirty="0" smtClean="0">
                <a:solidFill>
                  <a:srgbClr val="000000"/>
                </a:solidFill>
              </a:rPr>
              <a:t>3</a:t>
            </a:r>
            <a:r>
              <a:rPr lang="zh-CN" altLang="en-US" dirty="0" smtClean="0">
                <a:solidFill>
                  <a:srgbClr val="000000"/>
                </a:solidFill>
              </a:rPr>
              <a:t>、浮动元素只能浮动至左侧或右侧</a:t>
            </a:r>
            <a:r>
              <a:rPr lang="en-US" altLang="zh-CN" dirty="0" smtClean="0">
                <a:solidFill>
                  <a:srgbClr val="000000"/>
                </a:solidFill>
              </a:rPr>
              <a:t>,</a:t>
            </a:r>
            <a:r>
              <a:rPr lang="zh-CN" altLang="en-US" dirty="0" smtClean="0">
                <a:solidFill>
                  <a:srgbClr val="000000"/>
                </a:solidFill>
              </a:rPr>
              <a:t>没有浮动至中间一说。</a:t>
            </a:r>
            <a:endParaRPr lang="en-US" altLang="zh-CN" dirty="0" smtClean="0">
              <a:solidFill>
                <a:srgbClr val="000000"/>
              </a:solidFill>
            </a:endParaRPr>
          </a:p>
          <a:p>
            <a:pPr>
              <a:buNone/>
            </a:pPr>
            <a:r>
              <a:rPr lang="en-US" altLang="zh-CN" dirty="0" smtClean="0">
                <a:solidFill>
                  <a:srgbClr val="000000"/>
                </a:solidFill>
              </a:rPr>
              <a:t>4</a:t>
            </a:r>
            <a:r>
              <a:rPr lang="zh-CN" altLang="en-US" dirty="0" smtClean="0">
                <a:solidFill>
                  <a:srgbClr val="000000"/>
                </a:solidFill>
              </a:rPr>
              <a:t>、一个元素浮动后</a:t>
            </a:r>
            <a:r>
              <a:rPr lang="en-US" altLang="zh-CN" dirty="0" smtClean="0">
                <a:solidFill>
                  <a:srgbClr val="000000"/>
                </a:solidFill>
              </a:rPr>
              <a:t>,</a:t>
            </a:r>
            <a:r>
              <a:rPr lang="zh-CN" altLang="en-US" dirty="0" smtClean="0">
                <a:solidFill>
                  <a:srgbClr val="000000"/>
                </a:solidFill>
              </a:rPr>
              <a:t>会往右或左浮动直至遇到容器边缘。如果向同一方向再浮动一个元素</a:t>
            </a:r>
            <a:r>
              <a:rPr lang="en-US" altLang="zh-CN" dirty="0" smtClean="0">
                <a:solidFill>
                  <a:srgbClr val="000000"/>
                </a:solidFill>
              </a:rPr>
              <a:t>,</a:t>
            </a:r>
            <a:r>
              <a:rPr lang="zh-CN" altLang="en-US" dirty="0" smtClean="0">
                <a:solidFill>
                  <a:srgbClr val="000000"/>
                </a:solidFill>
              </a:rPr>
              <a:t>会浮动直至碰到前一个浮动元素的边缘。如果浮动更多元素</a:t>
            </a:r>
            <a:r>
              <a:rPr lang="en-US" altLang="zh-CN" dirty="0" smtClean="0">
                <a:solidFill>
                  <a:srgbClr val="000000"/>
                </a:solidFill>
              </a:rPr>
              <a:t>,</a:t>
            </a:r>
            <a:r>
              <a:rPr lang="zh-CN" altLang="en-US" dirty="0" smtClean="0">
                <a:solidFill>
                  <a:srgbClr val="000000"/>
                </a:solidFill>
              </a:rPr>
              <a:t>将一个挨一个排列，直至该行已无法容纳更多浮动元素</a:t>
            </a:r>
            <a:r>
              <a:rPr lang="en-US" altLang="zh-CN" dirty="0" smtClean="0">
                <a:solidFill>
                  <a:srgbClr val="000000"/>
                </a:solidFill>
              </a:rPr>
              <a:t>,</a:t>
            </a:r>
            <a:r>
              <a:rPr lang="zh-CN" altLang="en-US" dirty="0" smtClean="0">
                <a:solidFill>
                  <a:srgbClr val="000000"/>
                </a:solidFill>
              </a:rPr>
              <a:t>换行继续排列。</a:t>
            </a:r>
            <a:endParaRPr lang="zh-CN" altLang="en-US" dirty="0">
              <a:solidFill>
                <a:srgbClr val="000000"/>
              </a:solidFill>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七、综合示例</a:t>
            </a:r>
            <a:endParaRPr lang="zh-CN" altLang="en-US" dirty="0"/>
          </a:p>
        </p:txBody>
      </p:sp>
      <p:sp>
        <p:nvSpPr>
          <p:cNvPr id="3" name="内容占位符 2"/>
          <p:cNvSpPr>
            <a:spLocks noGrp="1"/>
          </p:cNvSpPr>
          <p:nvPr>
            <p:ph idx="1"/>
          </p:nvPr>
        </p:nvSpPr>
        <p:spPr>
          <a:xfrm>
            <a:off x="142844" y="928670"/>
            <a:ext cx="8642350" cy="519099"/>
          </a:xfrm>
        </p:spPr>
        <p:txBody>
          <a:bodyPr/>
          <a:lstStyle/>
          <a:p>
            <a:r>
              <a:rPr lang="zh-CN" altLang="en-US" dirty="0" smtClean="0"/>
              <a:t>实现一个简单的网页布局</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77</a:t>
            </a:fld>
            <a:endParaRPr lang="en-US"/>
          </a:p>
        </p:txBody>
      </p:sp>
      <p:grpSp>
        <p:nvGrpSpPr>
          <p:cNvPr id="10" name="组合 9"/>
          <p:cNvGrpSpPr/>
          <p:nvPr/>
        </p:nvGrpSpPr>
        <p:grpSpPr>
          <a:xfrm>
            <a:off x="428596" y="4000504"/>
            <a:ext cx="4071966" cy="2071702"/>
            <a:chOff x="2071670" y="1500174"/>
            <a:chExt cx="5072098" cy="3000396"/>
          </a:xfrm>
        </p:grpSpPr>
        <p:sp>
          <p:nvSpPr>
            <p:cNvPr id="5" name="矩形 4"/>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矩形 8"/>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pic>
        <p:nvPicPr>
          <p:cNvPr id="17" name="Picture 2"/>
          <p:cNvPicPr>
            <a:picLocks noChangeAspect="1" noChangeArrowheads="1"/>
          </p:cNvPicPr>
          <p:nvPr/>
        </p:nvPicPr>
        <p:blipFill>
          <a:blip r:embed="rId2" cstate="print"/>
          <a:srcRect/>
          <a:stretch>
            <a:fillRect/>
          </a:stretch>
        </p:blipFill>
        <p:spPr bwMode="auto">
          <a:xfrm>
            <a:off x="5656904" y="1928802"/>
            <a:ext cx="1071570" cy="1071570"/>
          </a:xfrm>
          <a:prstGeom prst="rect">
            <a:avLst/>
          </a:prstGeom>
          <a:noFill/>
          <a:ln w="9525">
            <a:noFill/>
            <a:miter lim="800000"/>
            <a:headEnd/>
            <a:tailEnd/>
          </a:ln>
          <a:effectLst/>
        </p:spPr>
      </p:pic>
      <p:sp>
        <p:nvSpPr>
          <p:cNvPr id="18" name="TextBox 17"/>
          <p:cNvSpPr txBox="1"/>
          <p:nvPr/>
        </p:nvSpPr>
        <p:spPr>
          <a:xfrm>
            <a:off x="6799912" y="2071678"/>
            <a:ext cx="2201244" cy="954107"/>
          </a:xfrm>
          <a:prstGeom prst="rect">
            <a:avLst/>
          </a:prstGeom>
          <a:noFill/>
        </p:spPr>
        <p:txBody>
          <a:bodyPr wrap="none" rtlCol="0">
            <a:spAutoFit/>
          </a:bodyPr>
          <a:lstStyle/>
          <a:p>
            <a:r>
              <a:rPr lang="zh-CN" altLang="en-US" sz="2800" b="1" i="0" dirty="0" smtClean="0">
                <a:solidFill>
                  <a:srgbClr val="FF0000"/>
                </a:solidFill>
                <a:latin typeface="+mj-ea"/>
                <a:ea typeface="+mj-ea"/>
              </a:rPr>
              <a:t>简单的</a:t>
            </a:r>
            <a:r>
              <a:rPr lang="en-US" altLang="zh-CN" sz="2800" b="1" i="0" dirty="0" smtClean="0">
                <a:solidFill>
                  <a:srgbClr val="FF0000"/>
                </a:solidFill>
                <a:latin typeface="+mj-ea"/>
                <a:ea typeface="+mj-ea"/>
              </a:rPr>
              <a:t>3</a:t>
            </a:r>
            <a:r>
              <a:rPr lang="zh-CN" altLang="en-US" sz="2800" b="1" i="0" dirty="0" smtClean="0">
                <a:solidFill>
                  <a:srgbClr val="FF0000"/>
                </a:solidFill>
                <a:latin typeface="+mj-ea"/>
                <a:ea typeface="+mj-ea"/>
              </a:rPr>
              <a:t>列的</a:t>
            </a:r>
            <a:endParaRPr lang="en-US" altLang="zh-CN" sz="2800" b="1" i="0" dirty="0" smtClean="0">
              <a:solidFill>
                <a:srgbClr val="FF0000"/>
              </a:solidFill>
              <a:latin typeface="+mj-ea"/>
              <a:ea typeface="+mj-ea"/>
            </a:endParaRPr>
          </a:p>
          <a:p>
            <a:r>
              <a:rPr lang="zh-CN" altLang="en-US" sz="2800" b="1" i="0" dirty="0" smtClean="0">
                <a:solidFill>
                  <a:srgbClr val="FF0000"/>
                </a:solidFill>
                <a:latin typeface="+mj-ea"/>
                <a:ea typeface="+mj-ea"/>
              </a:rPr>
              <a:t>浮动布局</a:t>
            </a:r>
            <a:endParaRPr lang="zh-CN" altLang="en-US" sz="2800" b="1" i="0" dirty="0">
              <a:solidFill>
                <a:srgbClr val="FF0000"/>
              </a:solidFill>
              <a:latin typeface="+mj-ea"/>
              <a:ea typeface="+mj-ea"/>
            </a:endParaRPr>
          </a:p>
        </p:txBody>
      </p:sp>
      <p:sp>
        <p:nvSpPr>
          <p:cNvPr id="19" name="矩形 18"/>
          <p:cNvSpPr/>
          <p:nvPr/>
        </p:nvSpPr>
        <p:spPr>
          <a:xfrm>
            <a:off x="6929454" y="4572008"/>
            <a:ext cx="1704313" cy="954107"/>
          </a:xfrm>
          <a:prstGeom prst="rect">
            <a:avLst/>
          </a:prstGeom>
        </p:spPr>
        <p:txBody>
          <a:bodyPr wrap="none">
            <a:spAutoFit/>
          </a:bodyPr>
          <a:lstStyle/>
          <a:p>
            <a:r>
              <a:rPr lang="en-US" altLang="zh-CN" sz="2800" b="1" i="0" dirty="0" smtClean="0">
                <a:solidFill>
                  <a:srgbClr val="FF0000"/>
                </a:solidFill>
              </a:rPr>
              <a:t>131</a:t>
            </a:r>
            <a:r>
              <a:rPr lang="zh-CN" altLang="en-US" sz="2800" b="1" i="0" dirty="0" smtClean="0">
                <a:solidFill>
                  <a:srgbClr val="FF0000"/>
                </a:solidFill>
              </a:rPr>
              <a:t>布局</a:t>
            </a:r>
            <a:endParaRPr lang="en-US" altLang="zh-CN" sz="2800" b="1" i="0" dirty="0" smtClean="0">
              <a:solidFill>
                <a:srgbClr val="FF0000"/>
              </a:solidFill>
            </a:endParaRPr>
          </a:p>
          <a:p>
            <a:r>
              <a:rPr lang="en-US" altLang="zh-CN" sz="2800" b="1" i="0" dirty="0" smtClean="0">
                <a:solidFill>
                  <a:srgbClr val="FF0000"/>
                </a:solidFill>
              </a:rPr>
              <a:t>131</a:t>
            </a:r>
            <a:r>
              <a:rPr lang="zh-CN" altLang="en-US" sz="2800" b="1" i="0" dirty="0" smtClean="0">
                <a:solidFill>
                  <a:srgbClr val="FF0000"/>
                </a:solidFill>
              </a:rPr>
              <a:t>布局</a:t>
            </a:r>
            <a:r>
              <a:rPr lang="en-US" altLang="zh-CN" sz="2800" b="1" i="0" dirty="0" smtClean="0">
                <a:solidFill>
                  <a:srgbClr val="FF0000"/>
                </a:solidFill>
              </a:rPr>
              <a:t>2</a:t>
            </a:r>
          </a:p>
        </p:txBody>
      </p:sp>
      <p:pic>
        <p:nvPicPr>
          <p:cNvPr id="20" name="Picture 2"/>
          <p:cNvPicPr>
            <a:picLocks noChangeAspect="1" noChangeArrowheads="1"/>
          </p:cNvPicPr>
          <p:nvPr/>
        </p:nvPicPr>
        <p:blipFill>
          <a:blip r:embed="rId2" cstate="print"/>
          <a:srcRect/>
          <a:stretch>
            <a:fillRect/>
          </a:stretch>
        </p:blipFill>
        <p:spPr bwMode="auto">
          <a:xfrm>
            <a:off x="5857884" y="4714884"/>
            <a:ext cx="1071570" cy="1071570"/>
          </a:xfrm>
          <a:prstGeom prst="rect">
            <a:avLst/>
          </a:prstGeom>
          <a:noFill/>
          <a:ln w="9525">
            <a:noFill/>
            <a:miter lim="800000"/>
            <a:headEnd/>
            <a:tailEnd/>
          </a:ln>
          <a:effectLst/>
        </p:spPr>
      </p:pic>
      <p:grpSp>
        <p:nvGrpSpPr>
          <p:cNvPr id="24" name="组合 23"/>
          <p:cNvGrpSpPr/>
          <p:nvPr/>
        </p:nvGrpSpPr>
        <p:grpSpPr>
          <a:xfrm>
            <a:off x="714348" y="1928802"/>
            <a:ext cx="2643206" cy="1500198"/>
            <a:chOff x="500034" y="4286256"/>
            <a:chExt cx="2643206" cy="1500198"/>
          </a:xfrm>
        </p:grpSpPr>
        <p:sp>
          <p:nvSpPr>
            <p:cNvPr id="21" name="矩形 20"/>
            <p:cNvSpPr/>
            <p:nvPr/>
          </p:nvSpPr>
          <p:spPr bwMode="auto">
            <a:xfrm>
              <a:off x="500034"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矩形 21"/>
            <p:cNvSpPr/>
            <p:nvPr/>
          </p:nvSpPr>
          <p:spPr bwMode="auto">
            <a:xfrm>
              <a:off x="1071538" y="4286256"/>
              <a:ext cx="1500198"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3" name="矩形 22"/>
            <p:cNvSpPr/>
            <p:nvPr/>
          </p:nvSpPr>
          <p:spPr bwMode="auto">
            <a:xfrm>
              <a:off x="2571736"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a:t>
            </a:r>
            <a:r>
              <a:rPr lang="en-US" altLang="zh-CN" dirty="0" smtClean="0"/>
              <a:t>CSS</a:t>
            </a:r>
            <a:r>
              <a:rPr lang="zh-CN" altLang="en-US" dirty="0" smtClean="0"/>
              <a:t>注意事项、技巧</a:t>
            </a:r>
            <a:endParaRPr lang="zh-CN" altLang="en-US" dirty="0"/>
          </a:p>
        </p:txBody>
      </p:sp>
      <p:sp>
        <p:nvSpPr>
          <p:cNvPr id="3" name="内容占位符 2"/>
          <p:cNvSpPr>
            <a:spLocks noGrp="1"/>
          </p:cNvSpPr>
          <p:nvPr>
            <p:ph idx="1"/>
          </p:nvPr>
        </p:nvSpPr>
        <p:spPr>
          <a:xfrm>
            <a:off x="71406" y="928670"/>
            <a:ext cx="8858312" cy="5162550"/>
          </a:xfrm>
        </p:spPr>
        <p:txBody>
          <a:bodyPr/>
          <a:lstStyle/>
          <a:p>
            <a:pPr>
              <a:buNone/>
            </a:pPr>
            <a:r>
              <a:rPr lang="en-US" altLang="zh-CN" dirty="0" smtClean="0">
                <a:solidFill>
                  <a:srgbClr val="0000CC"/>
                </a:solidFill>
                <a:latin typeface="华文细黑" pitchFamily="2" charset="-122"/>
                <a:ea typeface="华文细黑" pitchFamily="2" charset="-122"/>
              </a:rPr>
              <a:t>1</a:t>
            </a:r>
            <a:r>
              <a:rPr lang="zh-CN" altLang="en-US" dirty="0" smtClean="0">
                <a:solidFill>
                  <a:srgbClr val="0000CC"/>
                </a:solidFill>
                <a:latin typeface="华文细黑" pitchFamily="2" charset="-122"/>
                <a:ea typeface="华文细黑" pitchFamily="2" charset="-122"/>
              </a:rPr>
              <a:t>、不要在属性值与单位之间留有空格。</a:t>
            </a:r>
            <a:endParaRPr lang="en-US" altLang="zh-CN" dirty="0" smtClean="0">
              <a:solidFill>
                <a:srgbClr val="0000CC"/>
              </a:solidFill>
              <a:latin typeface="华文细黑" pitchFamily="2" charset="-122"/>
              <a:ea typeface="华文细黑" pitchFamily="2" charset="-122"/>
            </a:endParaRPr>
          </a:p>
          <a:p>
            <a:pPr>
              <a:buNone/>
            </a:pPr>
            <a:r>
              <a:rPr lang="zh-CN" altLang="en-US" dirty="0" smtClean="0"/>
              <a:t>例如</a:t>
            </a:r>
            <a:r>
              <a:rPr lang="en-US" altLang="zh-CN" dirty="0" smtClean="0"/>
              <a:t>,“</a:t>
            </a:r>
            <a:r>
              <a:rPr lang="en-US" dirty="0" smtClean="0">
                <a:latin typeface="Times New Roman" pitchFamily="18" charset="0"/>
                <a:cs typeface="Times New Roman" pitchFamily="18" charset="0"/>
              </a:rPr>
              <a:t>margin-left: </a:t>
            </a:r>
            <a:r>
              <a:rPr lang="en-US" dirty="0" smtClean="0">
                <a:solidFill>
                  <a:srgbClr val="0000CC"/>
                </a:solidFill>
                <a:latin typeface="Times New Roman" pitchFamily="18" charset="0"/>
                <a:cs typeface="Times New Roman" pitchFamily="18" charset="0"/>
              </a:rPr>
              <a:t>20px”</a:t>
            </a:r>
            <a:endParaRPr lang="en-US" altLang="zh-CN" dirty="0" smtClean="0"/>
          </a:p>
          <a:p>
            <a:pPr>
              <a:buNone/>
            </a:pPr>
            <a:r>
              <a:rPr lang="en-US" altLang="zh-CN" dirty="0" smtClean="0">
                <a:solidFill>
                  <a:srgbClr val="0000CC"/>
                </a:solidFill>
              </a:rPr>
              <a:t>2</a:t>
            </a:r>
            <a:r>
              <a:rPr lang="zh-CN" altLang="en-US" dirty="0" smtClean="0">
                <a:solidFill>
                  <a:srgbClr val="0000CC"/>
                </a:solidFill>
              </a:rPr>
              <a:t>、必须明确定义单位，除非值为</a:t>
            </a:r>
            <a:r>
              <a:rPr lang="en-US" altLang="zh-CN" dirty="0" smtClean="0">
                <a:solidFill>
                  <a:srgbClr val="0000CC"/>
                </a:solidFill>
              </a:rPr>
              <a:t>0</a:t>
            </a:r>
            <a:r>
              <a:rPr lang="zh-CN" altLang="en-US" dirty="0" smtClean="0">
                <a:solidFill>
                  <a:srgbClr val="0000CC"/>
                </a:solidFill>
              </a:rPr>
              <a:t>；</a:t>
            </a:r>
            <a:r>
              <a:rPr lang="zh-CN" altLang="en-US" dirty="0" smtClean="0"/>
              <a:t>在</a:t>
            </a:r>
            <a:r>
              <a:rPr lang="en-US" altLang="zh-CN" dirty="0" smtClean="0">
                <a:latin typeface="Times New Roman" pitchFamily="18" charset="0"/>
                <a:cs typeface="Times New Roman" pitchFamily="18" charset="0"/>
              </a:rPr>
              <a:t>html</a:t>
            </a:r>
            <a:r>
              <a:rPr lang="zh-CN" altLang="en-US" dirty="0" smtClean="0"/>
              <a:t>中可以写</a:t>
            </a:r>
            <a:r>
              <a:rPr lang="en-US" altLang="zh-CN" dirty="0" smtClean="0">
                <a:latin typeface="Times New Roman" pitchFamily="18" charset="0"/>
                <a:cs typeface="Times New Roman" pitchFamily="18" charset="0"/>
              </a:rPr>
              <a:t>width</a:t>
            </a:r>
            <a:r>
              <a:rPr lang="en-US" altLang="zh-CN" dirty="0" smtClean="0"/>
              <a:t>=“100”,</a:t>
            </a:r>
            <a:r>
              <a:rPr lang="zh-CN" altLang="en-US" dirty="0" smtClean="0"/>
              <a:t> 但在</a:t>
            </a:r>
            <a:r>
              <a:rPr lang="en-US" altLang="zh-CN" dirty="0" smtClean="0">
                <a:latin typeface="Times New Roman" pitchFamily="18" charset="0"/>
                <a:cs typeface="Times New Roman" pitchFamily="18" charset="0"/>
              </a:rPr>
              <a:t>CSS</a:t>
            </a:r>
            <a:r>
              <a:rPr lang="zh-CN" altLang="en-US" dirty="0" smtClean="0"/>
              <a:t>中必须设为</a:t>
            </a:r>
            <a:r>
              <a:rPr lang="en-US" altLang="zh-CN" dirty="0" smtClean="0">
                <a:latin typeface="Times New Roman" pitchFamily="18" charset="0"/>
                <a:cs typeface="Times New Roman" pitchFamily="18" charset="0"/>
              </a:rPr>
              <a:t>width</a:t>
            </a:r>
            <a:r>
              <a:rPr lang="en-US" altLang="zh-CN" dirty="0" smtClean="0"/>
              <a:t>=“</a:t>
            </a:r>
            <a:r>
              <a:rPr lang="en-US" altLang="zh-CN" dirty="0" smtClean="0">
                <a:latin typeface="Times New Roman" pitchFamily="18" charset="0"/>
                <a:cs typeface="Times New Roman" pitchFamily="18" charset="0"/>
              </a:rPr>
              <a:t>100px</a:t>
            </a:r>
            <a:r>
              <a:rPr lang="en-US" altLang="zh-CN" dirty="0" smtClean="0"/>
              <a:t>”</a:t>
            </a:r>
          </a:p>
          <a:p>
            <a:pPr>
              <a:buNone/>
            </a:pPr>
            <a:r>
              <a:rPr lang="en-US" altLang="zh-CN" dirty="0" smtClean="0">
                <a:solidFill>
                  <a:srgbClr val="0000CC"/>
                </a:solidFill>
                <a:latin typeface="华文细黑" pitchFamily="2" charset="-122"/>
                <a:ea typeface="华文细黑" pitchFamily="2" charset="-122"/>
              </a:rPr>
              <a:t>3</a:t>
            </a:r>
            <a:r>
              <a:rPr lang="zh-CN" altLang="en-US" dirty="0" smtClean="0">
                <a:solidFill>
                  <a:srgbClr val="0000CC"/>
                </a:solidFill>
                <a:latin typeface="华文细黑" pitchFamily="2" charset="-122"/>
                <a:ea typeface="华文细黑" pitchFamily="2" charset="-122"/>
              </a:rPr>
              <a:t>、</a:t>
            </a:r>
            <a:r>
              <a:rPr lang="en-US" altLang="zh-CN" dirty="0" smtClean="0">
                <a:solidFill>
                  <a:srgbClr val="0000CC"/>
                </a:solidFill>
                <a:latin typeface="Times New Roman" pitchFamily="18" charset="0"/>
                <a:cs typeface="Times New Roman" pitchFamily="18" charset="0"/>
              </a:rPr>
              <a:t>class</a:t>
            </a:r>
            <a:r>
              <a:rPr lang="zh-CN" altLang="en-US" dirty="0" smtClean="0">
                <a:solidFill>
                  <a:srgbClr val="0000CC"/>
                </a:solidFill>
              </a:rPr>
              <a:t>和</a:t>
            </a:r>
            <a:r>
              <a:rPr lang="en-US" altLang="zh-CN" dirty="0" smtClean="0">
                <a:solidFill>
                  <a:srgbClr val="0000CC"/>
                </a:solidFill>
                <a:latin typeface="Times New Roman" pitchFamily="18" charset="0"/>
                <a:cs typeface="Times New Roman" pitchFamily="18" charset="0"/>
              </a:rPr>
              <a:t>Id</a:t>
            </a:r>
            <a:r>
              <a:rPr lang="zh-CN" altLang="en-US" dirty="0" smtClean="0">
                <a:solidFill>
                  <a:srgbClr val="0000CC"/>
                </a:solidFill>
                <a:latin typeface="Times New Roman" pitchFamily="18" charset="0"/>
                <a:cs typeface="Times New Roman" pitchFamily="18" charset="0"/>
              </a:rPr>
              <a:t>名字</a:t>
            </a:r>
            <a:r>
              <a:rPr lang="zh-CN" altLang="en-US" dirty="0" smtClean="0">
                <a:solidFill>
                  <a:srgbClr val="0000CC"/>
                </a:solidFill>
              </a:rPr>
              <a:t>不能用数字开头</a:t>
            </a:r>
            <a:r>
              <a:rPr lang="en-US" altLang="zh-CN" dirty="0" smtClean="0">
                <a:solidFill>
                  <a:srgbClr val="0000CC"/>
                </a:solidFill>
              </a:rPr>
              <a:t>,</a:t>
            </a:r>
            <a:r>
              <a:rPr lang="zh-CN" altLang="en-US" dirty="0" smtClean="0">
                <a:solidFill>
                  <a:srgbClr val="0000CC"/>
                </a:solidFill>
              </a:rPr>
              <a:t>且区分大小写；</a:t>
            </a:r>
            <a:endParaRPr lang="en-US" altLang="zh-CN" dirty="0" smtClean="0">
              <a:solidFill>
                <a:srgbClr val="0000CC"/>
              </a:solidFill>
            </a:endParaRPr>
          </a:p>
          <a:p>
            <a:pPr>
              <a:buNone/>
            </a:pPr>
            <a:r>
              <a:rPr lang="zh-CN" altLang="en-US" dirty="0" smtClean="0"/>
              <a:t>如</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与</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是不同的；</a:t>
            </a:r>
            <a:endParaRPr lang="en-US" altLang="zh-CN" dirty="0" smtClean="0"/>
          </a:p>
          <a:p>
            <a:pPr>
              <a:buNone/>
            </a:pPr>
            <a:r>
              <a:rPr lang="en-US" altLang="zh-CN" dirty="0" smtClean="0">
                <a:solidFill>
                  <a:srgbClr val="0000CC"/>
                </a:solidFill>
              </a:rPr>
              <a:t>4</a:t>
            </a:r>
            <a:r>
              <a:rPr lang="zh-CN" altLang="en-US" dirty="0" smtClean="0">
                <a:solidFill>
                  <a:srgbClr val="0000CC"/>
                </a:solidFill>
              </a:rPr>
              <a:t>、可以同时为一个</a:t>
            </a:r>
            <a:r>
              <a:rPr lang="en-US" altLang="zh-CN" dirty="0" smtClean="0">
                <a:solidFill>
                  <a:srgbClr val="0000CC"/>
                </a:solidFill>
                <a:latin typeface="Times New Roman" pitchFamily="18" charset="0"/>
                <a:cs typeface="Times New Roman" pitchFamily="18" charset="0"/>
              </a:rPr>
              <a:t>Html</a:t>
            </a:r>
            <a:r>
              <a:rPr lang="zh-CN" altLang="en-US" dirty="0" smtClean="0">
                <a:solidFill>
                  <a:srgbClr val="0000CC"/>
                </a:solidFill>
              </a:rPr>
              <a:t>标签设置多个规则</a:t>
            </a:r>
            <a:endParaRPr lang="en-US" altLang="zh-CN" dirty="0" smtClean="0">
              <a:solidFill>
                <a:srgbClr val="0000CC"/>
              </a:solidFill>
            </a:endParaRPr>
          </a:p>
          <a:p>
            <a:pPr latinLnBrk="1">
              <a:buNone/>
            </a:pPr>
            <a:r>
              <a:rPr lang="zh-CN" altLang="en-US" dirty="0" smtClean="0"/>
              <a:t>通常写法</a:t>
            </a:r>
            <a:r>
              <a:rPr lang="en-US" altLang="zh-CN" dirty="0" smtClean="0">
                <a:latin typeface="Times New Roman" pitchFamily="18" charset="0"/>
                <a:cs typeface="Times New Roman" pitchFamily="18" charset="0"/>
              </a:rPr>
              <a:t>&lt;p class=“a”&gt;&lt;/p&gt;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zh-CN" altLang="en-US" dirty="0" smtClean="0"/>
              <a:t>同时设置多规则</a:t>
            </a:r>
            <a:r>
              <a:rPr lang="en-US" altLang="zh-CN" dirty="0" smtClean="0">
                <a:latin typeface="Times New Roman" pitchFamily="18" charset="0"/>
                <a:cs typeface="Times New Roman" pitchFamily="18" charset="0"/>
              </a:rPr>
              <a:t>&lt;p class=“a  b”&gt;&lt;/p&gt;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en-US" altLang="zh-CN" dirty="0" smtClean="0">
                <a:solidFill>
                  <a:srgbClr val="0000CC"/>
                </a:solidFill>
                <a:latin typeface="Times New Roman" pitchFamily="18" charset="0"/>
                <a:cs typeface="Times New Roman" pitchFamily="18" charset="0"/>
              </a:rPr>
              <a:t>5</a:t>
            </a:r>
            <a:r>
              <a:rPr lang="zh-CN" altLang="en-US" dirty="0" smtClean="0">
                <a:solidFill>
                  <a:srgbClr val="0000CC"/>
                </a:solidFill>
                <a:latin typeface="Times New Roman" pitchFamily="18" charset="0"/>
                <a:cs typeface="Times New Roman" pitchFamily="18" charset="0"/>
              </a:rPr>
              <a:t>、书写正确的链接样式顺序</a:t>
            </a:r>
            <a:r>
              <a:rPr lang="en-US" altLang="zh-CN" dirty="0" smtClean="0">
                <a:solidFill>
                  <a:srgbClr val="0000CC"/>
                </a:solidFill>
                <a:latin typeface="Times New Roman" pitchFamily="18" charset="0"/>
                <a:cs typeface="Times New Roman" pitchFamily="18" charset="0"/>
              </a:rPr>
              <a:t>:</a:t>
            </a:r>
            <a:r>
              <a:rPr lang="en-US" altLang="zh-CN" dirty="0" err="1" smtClean="0">
                <a:solidFill>
                  <a:srgbClr val="0000CC"/>
                </a:solidFill>
                <a:latin typeface="Times New Roman" pitchFamily="18" charset="0"/>
                <a:cs typeface="Times New Roman" pitchFamily="18" charset="0"/>
              </a:rPr>
              <a:t>link,:visited,:hover,:active</a:t>
            </a:r>
            <a:endParaRPr lang="en-US" altLang="zh-CN" dirty="0" smtClean="0">
              <a:solidFill>
                <a:srgbClr val="0000CC"/>
              </a:solidFill>
              <a:latin typeface="Times New Roman" pitchFamily="18" charset="0"/>
              <a:cs typeface="Times New Roman" pitchFamily="18" charset="0"/>
            </a:endParaRPr>
          </a:p>
          <a:p>
            <a:pPr>
              <a:buNone/>
            </a:pPr>
            <a:endParaRPr lang="en-US" altLang="zh-CN" dirty="0" smtClean="0"/>
          </a:p>
          <a:p>
            <a:pPr>
              <a:buNone/>
            </a:pPr>
            <a:endParaRPr lang="en-US" altLang="zh-CN" dirty="0" smtClean="0"/>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2594" cy="1071570"/>
          </a:xfrm>
        </p:spPr>
        <p:txBody>
          <a:bodyPr/>
          <a:lstStyle/>
          <a:p>
            <a:pPr>
              <a:buNone/>
            </a:pPr>
            <a:r>
              <a:rPr lang="en-US" altLang="zh-CN" dirty="0" smtClean="0">
                <a:solidFill>
                  <a:srgbClr val="000099"/>
                </a:solidFill>
                <a:latin typeface="Times New Roman" pitchFamily="18" charset="0"/>
                <a:cs typeface="Times New Roman" pitchFamily="18" charset="0"/>
              </a:rPr>
              <a:t>6</a:t>
            </a:r>
            <a:r>
              <a:rPr lang="zh-CN" altLang="en-US" dirty="0" smtClean="0">
                <a:solidFill>
                  <a:srgbClr val="000099"/>
                </a:solidFill>
                <a:latin typeface="Times New Roman" pitchFamily="18" charset="0"/>
                <a:cs typeface="Times New Roman" pitchFamily="18" charset="0"/>
              </a:rPr>
              <a:t>、</a:t>
            </a:r>
            <a:r>
              <a:rPr lang="en-US" altLang="zh-CN" dirty="0" smtClean="0">
                <a:solidFill>
                  <a:srgbClr val="0000CC"/>
                </a:solidFill>
                <a:latin typeface="Times New Roman" pitchFamily="18" charset="0"/>
                <a:cs typeface="Times New Roman" pitchFamily="18" charset="0"/>
              </a:rPr>
              <a:t>CSS</a:t>
            </a:r>
            <a:r>
              <a:rPr lang="zh-CN" altLang="en-US" dirty="0" smtClean="0">
                <a:solidFill>
                  <a:srgbClr val="0000CC"/>
                </a:solidFill>
              </a:rPr>
              <a:t>最近优先原则</a:t>
            </a:r>
            <a:r>
              <a:rPr lang="en-US" altLang="zh-CN" dirty="0" smtClean="0">
                <a:solidFill>
                  <a:srgbClr val="0000CC"/>
                </a:solidFill>
              </a:rPr>
              <a:t>:</a:t>
            </a:r>
            <a:r>
              <a:rPr lang="zh-CN" altLang="en-US" dirty="0" smtClean="0">
                <a:solidFill>
                  <a:srgbClr val="0000CC"/>
                </a:solidFill>
              </a:rPr>
              <a:t>如果对一个元素定义多次样式</a:t>
            </a:r>
            <a:r>
              <a:rPr lang="en-US" altLang="zh-CN" dirty="0" smtClean="0">
                <a:solidFill>
                  <a:srgbClr val="0000CC"/>
                </a:solidFill>
              </a:rPr>
              <a:t>,</a:t>
            </a:r>
            <a:r>
              <a:rPr lang="zh-CN" altLang="en-US" dirty="0" smtClean="0">
                <a:solidFill>
                  <a:srgbClr val="0000CC"/>
                </a:solidFill>
              </a:rPr>
              <a:t>则以最近优先</a:t>
            </a:r>
            <a:r>
              <a:rPr lang="en-US" altLang="zh-CN" dirty="0" smtClean="0">
                <a:solidFill>
                  <a:srgbClr val="0000CC"/>
                </a:solidFill>
              </a:rPr>
              <a:t>,</a:t>
            </a:r>
            <a:r>
              <a:rPr lang="zh-CN" altLang="en-US" dirty="0" smtClean="0">
                <a:solidFill>
                  <a:srgbClr val="0000CC"/>
                </a:solidFill>
              </a:rPr>
              <a:t>最近一级的样式将覆盖其他样式定义；</a:t>
            </a:r>
            <a:endParaRPr lang="zh-CN" altLang="en-US"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79</a:t>
            </a:fld>
            <a:endParaRPr lang="en-US"/>
          </a:p>
        </p:txBody>
      </p:sp>
      <p:sp>
        <p:nvSpPr>
          <p:cNvPr id="5" name="矩形 4"/>
          <p:cNvSpPr/>
          <p:nvPr/>
        </p:nvSpPr>
        <p:spPr>
          <a:xfrm>
            <a:off x="71406" y="1859340"/>
            <a:ext cx="3214710" cy="1569660"/>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CSS:</a:t>
            </a:r>
          </a:p>
          <a:p>
            <a:r>
              <a:rPr lang="en-US" altLang="zh-CN" sz="2400" b="1" i="0" dirty="0" smtClean="0">
                <a:latin typeface="Times New Roman" pitchFamily="18" charset="0"/>
                <a:cs typeface="Times New Roman" pitchFamily="18" charset="0"/>
              </a:rPr>
              <a:t>    p{</a:t>
            </a:r>
            <a:r>
              <a:rPr lang="en-US" altLang="zh-CN" sz="2400" b="1" i="0" dirty="0" err="1" smtClean="0">
                <a:latin typeface="Times New Roman" pitchFamily="18" charset="0"/>
                <a:cs typeface="Times New Roman" pitchFamily="18" charset="0"/>
              </a:rPr>
              <a:t>color:red</a:t>
            </a:r>
            <a:r>
              <a:rPr lang="en-US" altLang="zh-CN" sz="2400" b="1" i="0" dirty="0" smtClean="0">
                <a:latin typeface="Times New Roman" pitchFamily="18" charset="0"/>
                <a:cs typeface="Times New Roman" pitchFamily="18" charset="0"/>
              </a:rPr>
              <a:t> }</a:t>
            </a:r>
          </a:p>
          <a:p>
            <a:r>
              <a:rPr lang="en-US" altLang="zh-CN" sz="2400" b="1" i="0" dirty="0" smtClean="0">
                <a:latin typeface="Times New Roman" pitchFamily="18" charset="0"/>
                <a:cs typeface="Times New Roman" pitchFamily="18" charset="0"/>
              </a:rPr>
              <a:t>   .blue{</a:t>
            </a:r>
            <a:r>
              <a:rPr lang="en-US" altLang="zh-CN" sz="2400" b="1" i="0" dirty="0" err="1" smtClean="0">
                <a:latin typeface="Times New Roman" pitchFamily="18" charset="0"/>
                <a:cs typeface="Times New Roman" pitchFamily="18" charset="0"/>
              </a:rPr>
              <a:t>color:blue</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.yellow{</a:t>
            </a:r>
            <a:r>
              <a:rPr lang="en-US" altLang="zh-CN" sz="2400" b="1" i="0" dirty="0" err="1" smtClean="0">
                <a:latin typeface="Times New Roman" pitchFamily="18" charset="0"/>
                <a:cs typeface="Times New Roman" pitchFamily="18" charset="0"/>
              </a:rPr>
              <a:t>color:yellow</a:t>
            </a:r>
            <a:r>
              <a:rPr lang="en-US" altLang="zh-CN" sz="2400" b="1" i="0" dirty="0" smtClean="0">
                <a:latin typeface="Times New Roman" pitchFamily="18" charset="0"/>
                <a:cs typeface="Times New Roman" pitchFamily="18" charset="0"/>
              </a:rPr>
              <a:t>}</a:t>
            </a:r>
            <a:endParaRPr lang="zh-CN" altLang="en-US" sz="2400" b="1" i="0" dirty="0">
              <a:latin typeface="Times New Roman" pitchFamily="18" charset="0"/>
              <a:cs typeface="Times New Roman" pitchFamily="18" charset="0"/>
            </a:endParaRPr>
          </a:p>
        </p:txBody>
      </p:sp>
      <p:sp>
        <p:nvSpPr>
          <p:cNvPr id="6" name="矩形 5"/>
          <p:cNvSpPr/>
          <p:nvPr/>
        </p:nvSpPr>
        <p:spPr>
          <a:xfrm>
            <a:off x="3357554" y="1857364"/>
            <a:ext cx="5857916" cy="2308324"/>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HTML</a:t>
            </a:r>
          </a:p>
          <a:p>
            <a:r>
              <a:rPr lang="en-US" altLang="zh-CN" sz="2400" b="1" i="0" dirty="0" smtClean="0">
                <a:latin typeface="Times New Roman" pitchFamily="18" charset="0"/>
                <a:cs typeface="Times New Roman" pitchFamily="18" charset="0"/>
              </a:rPr>
              <a:t>&lt;p&gt;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style="</a:t>
            </a:r>
            <a:r>
              <a:rPr lang="en-US" altLang="zh-CN" sz="2400" b="1" i="0" dirty="0" err="1" smtClean="0">
                <a:latin typeface="Times New Roman" pitchFamily="18" charset="0"/>
                <a:cs typeface="Times New Roman" pitchFamily="18" charset="0"/>
              </a:rPr>
              <a:t>color:green</a:t>
            </a:r>
            <a:r>
              <a:rPr lang="en-US" altLang="zh-CN" sz="2400" b="1" i="0" dirty="0" smtClean="0">
                <a:latin typeface="Times New Roman" pitchFamily="18" charset="0"/>
                <a:cs typeface="Times New Roman" pitchFamily="18" charset="0"/>
              </a:rPr>
              <a:t>"&gt;</a:t>
            </a:r>
          </a:p>
          <a:p>
            <a:r>
              <a:rPr lang="en-US" altLang="zh-CN" sz="2400" b="1" i="0" dirty="0" smtClean="0">
                <a:latin typeface="Times New Roman" pitchFamily="18" charset="0"/>
                <a:cs typeface="Times New Roman" pitchFamily="18" charset="0"/>
              </a:rPr>
              <a:t>      </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yellow”&gt;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endParaRPr lang="zh-CN" altLang="en-US" sz="2400" b="1" i="0" dirty="0">
              <a:latin typeface="Times New Roman" pitchFamily="18" charset="0"/>
              <a:cs typeface="Times New Roman" pitchFamily="18" charset="0"/>
            </a:endParaRPr>
          </a:p>
        </p:txBody>
      </p:sp>
      <p:sp>
        <p:nvSpPr>
          <p:cNvPr id="7" name="圆角矩形 6"/>
          <p:cNvSpPr/>
          <p:nvPr/>
        </p:nvSpPr>
        <p:spPr bwMode="auto">
          <a:xfrm>
            <a:off x="71406" y="4286256"/>
            <a:ext cx="9001156" cy="785818"/>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b="1" i="0" dirty="0" smtClean="0">
                <a:solidFill>
                  <a:srgbClr val="FFFFFF"/>
                </a:solidFill>
                <a:latin typeface="Arial" pitchFamily="34" charset="0"/>
                <a:ea typeface="华文细黑" pitchFamily="2" charset="-122"/>
              </a:rPr>
              <a:t>&lt;p class=“yellow blue”&gt;</a:t>
            </a:r>
            <a:r>
              <a:rPr lang="zh-CN" altLang="en-US" sz="2800" b="1" i="0" dirty="0" smtClean="0">
                <a:solidFill>
                  <a:srgbClr val="FFFFFF"/>
                </a:solidFill>
                <a:latin typeface="Arial" pitchFamily="34" charset="0"/>
                <a:ea typeface="华文细黑" pitchFamily="2" charset="-122"/>
              </a:rPr>
              <a:t>此处显示何种颜色？</a:t>
            </a:r>
            <a:r>
              <a:rPr lang="en-US" altLang="zh-CN" sz="2800" b="1" i="0" dirty="0" smtClean="0">
                <a:solidFill>
                  <a:srgbClr val="FFFFFF"/>
                </a:solidFill>
                <a:latin typeface="Arial" pitchFamily="34" charset="0"/>
                <a:ea typeface="华文细黑" pitchFamily="2" charset="-122"/>
              </a:rPr>
              <a:t>&lt;/p&gt;</a:t>
            </a:r>
            <a:endParaRPr kumimoji="0" lang="zh-CN" altLang="en-US" sz="2800" b="1" i="0" u="none" strike="noStrike" cap="none" normalizeH="0" baseline="0" dirty="0" smtClean="0">
              <a:ln>
                <a:noFill/>
              </a:ln>
              <a:solidFill>
                <a:srgbClr val="FFFFFF"/>
              </a:solidFill>
              <a:effectLst/>
              <a:latin typeface="Arial" pitchFamily="34" charset="0"/>
              <a:ea typeface="华文细黑" pitchFamily="2" charset="-122"/>
            </a:endParaRPr>
          </a:p>
        </p:txBody>
      </p:sp>
      <p:sp>
        <p:nvSpPr>
          <p:cNvPr id="8" name="矩形 7"/>
          <p:cNvSpPr/>
          <p:nvPr/>
        </p:nvSpPr>
        <p:spPr>
          <a:xfrm>
            <a:off x="71406" y="5143512"/>
            <a:ext cx="9001156"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sz="2400" b="1" i="0" dirty="0" smtClean="0"/>
              <a:t>(1)</a:t>
            </a:r>
            <a:r>
              <a:rPr lang="zh-CN" altLang="en-US" sz="2400" b="1" i="0" dirty="0" smtClean="0"/>
              <a:t>注意样式的几个优先级（递减）</a:t>
            </a:r>
          </a:p>
          <a:p>
            <a:r>
              <a:rPr lang="zh-CN" altLang="en-US" sz="2400" b="1" i="0" dirty="0" smtClean="0"/>
              <a:t> </a:t>
            </a:r>
            <a:r>
              <a:rPr lang="en-US" altLang="zh-CN" sz="2400" b="1" i="0" dirty="0" smtClean="0"/>
              <a:t>--</a:t>
            </a:r>
            <a:r>
              <a:rPr lang="zh-CN" altLang="en-US" sz="2400" b="1" i="0" dirty="0" smtClean="0"/>
              <a:t>元素的</a:t>
            </a:r>
            <a:r>
              <a:rPr lang="en-US" altLang="zh-CN" sz="2400" b="1" i="0" dirty="0" smtClean="0"/>
              <a:t>style</a:t>
            </a:r>
            <a:r>
              <a:rPr lang="zh-CN" altLang="en-US" sz="2400" b="1" i="0" dirty="0" smtClean="0"/>
              <a:t>属性</a:t>
            </a:r>
            <a:r>
              <a:rPr lang="en-US" altLang="zh-CN" sz="2400" b="1" i="0" dirty="0" smtClean="0"/>
              <a:t>&gt;head</a:t>
            </a:r>
            <a:r>
              <a:rPr lang="zh-CN" altLang="en-US" sz="2400" b="1" i="0" dirty="0" smtClean="0"/>
              <a:t>区</a:t>
            </a:r>
            <a:r>
              <a:rPr lang="en-US" altLang="zh-CN" sz="2400" b="1" i="0" dirty="0" smtClean="0"/>
              <a:t>&lt;style&gt;</a:t>
            </a:r>
            <a:r>
              <a:rPr lang="zh-CN" altLang="en-US" sz="2400" b="1" i="0" dirty="0" smtClean="0"/>
              <a:t>块</a:t>
            </a:r>
            <a:r>
              <a:rPr lang="en-US" altLang="zh-CN" sz="2400" b="1" i="0" dirty="0" smtClean="0"/>
              <a:t>&gt;</a:t>
            </a:r>
            <a:r>
              <a:rPr lang="zh-CN" altLang="en-US" sz="2400" b="1" i="0" dirty="0" smtClean="0"/>
              <a:t>外部引用文件</a:t>
            </a:r>
            <a:r>
              <a:rPr lang="en-US" altLang="zh-CN" sz="2400" b="1" i="0" dirty="0" err="1" smtClean="0"/>
              <a:t>css</a:t>
            </a:r>
            <a:endParaRPr lang="en-US" altLang="zh-CN" sz="2400" b="1" i="0" dirty="0" smtClean="0"/>
          </a:p>
          <a:p>
            <a:r>
              <a:rPr lang="en-US" altLang="zh-CN" sz="2400" b="1" i="0" dirty="0" smtClean="0"/>
              <a:t>(2)</a:t>
            </a:r>
            <a:r>
              <a:rPr lang="zh-CN" altLang="en-US" sz="2400" b="1" i="0" dirty="0" smtClean="0"/>
              <a:t>优先级不是按访问顺序来设定，而是由</a:t>
            </a:r>
            <a:r>
              <a:rPr lang="en-US" altLang="zh-CN" sz="2400" b="1" i="0" dirty="0" err="1" smtClean="0"/>
              <a:t>css</a:t>
            </a:r>
            <a:r>
              <a:rPr lang="zh-CN" altLang="en-US" sz="2400" b="1" i="0" dirty="0" smtClean="0"/>
              <a:t>中声明顺序来设定的。</a:t>
            </a:r>
            <a:endParaRPr lang="zh-CN" altLang="en-US" sz="24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a:t>
            </a:fld>
            <a:endParaRPr lang="en-US"/>
          </a:p>
        </p:txBody>
      </p:sp>
      <p:pic>
        <p:nvPicPr>
          <p:cNvPr id="67586" name="Picture 2"/>
          <p:cNvPicPr>
            <a:picLocks noChangeAspect="1" noChangeArrowheads="1"/>
          </p:cNvPicPr>
          <p:nvPr/>
        </p:nvPicPr>
        <p:blipFill>
          <a:blip r:embed="rId2" cstate="print"/>
          <a:srcRect/>
          <a:stretch>
            <a:fillRect/>
          </a:stretch>
        </p:blipFill>
        <p:spPr bwMode="auto">
          <a:xfrm>
            <a:off x="357158" y="928670"/>
            <a:ext cx="8643998"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8858312" cy="5162550"/>
          </a:xfrm>
        </p:spPr>
        <p:txBody>
          <a:bodyPr/>
          <a:lstStyle/>
          <a:p>
            <a:pPr>
              <a:buNone/>
            </a:pPr>
            <a:r>
              <a:rPr lang="en-US" altLang="zh-CN" dirty="0" smtClean="0">
                <a:solidFill>
                  <a:srgbClr val="0000CC"/>
                </a:solidFill>
              </a:rPr>
              <a:t>7</a:t>
            </a:r>
            <a:r>
              <a:rPr lang="zh-CN" altLang="en-US" dirty="0" smtClean="0">
                <a:solidFill>
                  <a:srgbClr val="0000CC"/>
                </a:solidFill>
              </a:rPr>
              <a:t>、多使用后代选择器，减少</a:t>
            </a:r>
            <a:r>
              <a:rPr lang="en-US" altLang="zh-CN" dirty="0" smtClean="0">
                <a:solidFill>
                  <a:srgbClr val="0000CC"/>
                </a:solidFill>
              </a:rPr>
              <a:t>class</a:t>
            </a:r>
            <a:r>
              <a:rPr lang="zh-CN" altLang="en-US" dirty="0" smtClean="0">
                <a:solidFill>
                  <a:srgbClr val="0000CC"/>
                </a:solidFill>
              </a:rPr>
              <a:t>和</a:t>
            </a:r>
            <a:r>
              <a:rPr lang="en-US" altLang="zh-CN" dirty="0" smtClean="0">
                <a:solidFill>
                  <a:srgbClr val="0000CC"/>
                </a:solidFill>
              </a:rPr>
              <a:t>id</a:t>
            </a:r>
            <a:r>
              <a:rPr lang="zh-CN" altLang="en-US" dirty="0" smtClean="0">
                <a:solidFill>
                  <a:srgbClr val="0000CC"/>
                </a:solidFill>
              </a:rPr>
              <a:t>选择器的使用</a:t>
            </a:r>
            <a:r>
              <a:rPr lang="en-US" altLang="zh-CN" dirty="0" smtClean="0">
                <a:solidFill>
                  <a:srgbClr val="0000CC"/>
                </a:solidFill>
              </a:rPr>
              <a:t>;</a:t>
            </a:r>
            <a:endParaRPr lang="zh-CN" altLang="en-US" dirty="0">
              <a:solidFill>
                <a:srgbClr val="0000CC"/>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80</a:t>
            </a:fld>
            <a:endParaRPr lang="en-US"/>
          </a:p>
        </p:txBody>
      </p:sp>
      <p:sp>
        <p:nvSpPr>
          <p:cNvPr id="5" name="矩形 4"/>
          <p:cNvSpPr/>
          <p:nvPr/>
        </p:nvSpPr>
        <p:spPr>
          <a:xfrm>
            <a:off x="71406" y="1571612"/>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#contain_ul{}</a:t>
            </a:r>
          </a:p>
          <a:p>
            <a:r>
              <a:rPr lang="it-IT" altLang="zh-CN" sz="2400" b="1" i="0" dirty="0" smtClean="0">
                <a:latin typeface="Times New Roman" pitchFamily="18" charset="0"/>
                <a:cs typeface="Times New Roman" pitchFamily="18" charset="0"/>
              </a:rPr>
              <a:t>#contain_li{}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 id="conatain_ul"&gt;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sp>
        <p:nvSpPr>
          <p:cNvPr id="6" name="矩形 5"/>
          <p:cNvSpPr/>
          <p:nvPr/>
        </p:nvSpPr>
        <p:spPr>
          <a:xfrm>
            <a:off x="4643438" y="3013076"/>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 ul{}</a:t>
            </a:r>
          </a:p>
          <a:p>
            <a:r>
              <a:rPr lang="it-IT" altLang="zh-CN"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contain </a:t>
            </a:r>
            <a:r>
              <a:rPr lang="en-US" altLang="zh-CN" sz="2400" b="1" i="0" dirty="0" err="1" smtClean="0">
                <a:latin typeface="Times New Roman" pitchFamily="18" charset="0"/>
                <a:cs typeface="Times New Roman" pitchFamily="18" charset="0"/>
              </a:rPr>
              <a:t>ul</a:t>
            </a:r>
            <a:r>
              <a:rPr lang="en-US" altLang="zh-CN" sz="2400" b="1" i="0" dirty="0" smtClean="0">
                <a:latin typeface="Times New Roman" pitchFamily="18" charset="0"/>
                <a:cs typeface="Times New Roman" pitchFamily="18" charset="0"/>
              </a:rPr>
              <a:t> </a:t>
            </a:r>
            <a:r>
              <a:rPr lang="it-IT" altLang="zh-CN" sz="2400" b="1" i="0" dirty="0" smtClean="0">
                <a:latin typeface="Times New Roman" pitchFamily="18" charset="0"/>
                <a:cs typeface="Times New Roman" pitchFamily="18" charset="0"/>
              </a:rPr>
              <a:t>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cstate="print"/>
          <a:srcRect/>
          <a:stretch>
            <a:fillRect/>
          </a:stretch>
        </p:blipFill>
        <p:spPr bwMode="auto">
          <a:xfrm>
            <a:off x="7358082" y="4500570"/>
            <a:ext cx="1333641" cy="109061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具体应用技巧</a:t>
            </a:r>
            <a:endParaRPr lang="zh-CN" altLang="en-US" dirty="0"/>
          </a:p>
        </p:txBody>
      </p:sp>
      <p:sp>
        <p:nvSpPr>
          <p:cNvPr id="3" name="内容占位符 2"/>
          <p:cNvSpPr>
            <a:spLocks noGrp="1"/>
          </p:cNvSpPr>
          <p:nvPr>
            <p:ph idx="1"/>
          </p:nvPr>
        </p:nvSpPr>
        <p:spPr>
          <a:xfrm>
            <a:off x="71406" y="909656"/>
            <a:ext cx="9072594" cy="5162550"/>
          </a:xfrm>
        </p:spPr>
        <p:txBody>
          <a:bodyPr/>
          <a:lstStyle/>
          <a:p>
            <a:pPr>
              <a:buNone/>
            </a:pPr>
            <a:r>
              <a:rPr lang="en-US" altLang="zh-CN" dirty="0" smtClean="0">
                <a:solidFill>
                  <a:srgbClr val="0000CC"/>
                </a:solidFill>
              </a:rPr>
              <a:t>1</a:t>
            </a:r>
            <a:r>
              <a:rPr lang="zh-CN" altLang="en-US" dirty="0" smtClean="0">
                <a:solidFill>
                  <a:srgbClr val="0000CC"/>
                </a:solidFill>
              </a:rPr>
              <a:t>、表格边线的设置</a:t>
            </a:r>
            <a:endParaRPr lang="en-US" altLang="zh-CN" dirty="0" smtClean="0">
              <a:solidFill>
                <a:srgbClr val="0000CC"/>
              </a:solidFill>
            </a:endParaRPr>
          </a:p>
          <a:p>
            <a:pPr>
              <a:buNone/>
            </a:pPr>
            <a:r>
              <a:rPr lang="en-US" altLang="zh-CN" dirty="0" smtClean="0">
                <a:latin typeface="Times New Roman" pitchFamily="18" charset="0"/>
                <a:cs typeface="Times New Roman" pitchFamily="18" charset="0"/>
              </a:rPr>
              <a:t> table{border-</a:t>
            </a:r>
            <a:r>
              <a:rPr lang="en-US" altLang="zh-CN" dirty="0" err="1" smtClean="0">
                <a:latin typeface="Times New Roman" pitchFamily="18" charset="0"/>
                <a:cs typeface="Times New Roman" pitchFamily="18" charset="0"/>
              </a:rPr>
              <a:t>collapse:collapse</a:t>
            </a:r>
            <a:r>
              <a:rPr lang="en-US" altLang="zh-CN" dirty="0" smtClean="0">
                <a:latin typeface="Times New Roman" pitchFamily="18" charset="0"/>
                <a:cs typeface="Times New Roman" pitchFamily="18" charset="0"/>
              </a:rPr>
              <a:t>;}//</a:t>
            </a:r>
            <a:r>
              <a:rPr lang="zh-CN" altLang="en-US" dirty="0" smtClean="0"/>
              <a:t>自动合并同类项 </a:t>
            </a: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td{border:1px solid black;}</a:t>
            </a:r>
          </a:p>
          <a:p>
            <a:pPr>
              <a:buNone/>
            </a:pPr>
            <a:r>
              <a:rPr lang="en-US" altLang="zh-CN" dirty="0" smtClean="0">
                <a:solidFill>
                  <a:srgbClr val="0000CC"/>
                </a:solidFill>
              </a:rPr>
              <a:t>2</a:t>
            </a:r>
            <a:r>
              <a:rPr lang="zh-CN" altLang="en-US" dirty="0" smtClean="0">
                <a:solidFill>
                  <a:srgbClr val="0000CC"/>
                </a:solidFill>
              </a:rPr>
              <a:t>、平铺图片</a:t>
            </a:r>
            <a:endParaRPr lang="en-US" altLang="zh-CN" dirty="0" smtClean="0">
              <a:solidFill>
                <a:srgbClr val="0000CC"/>
              </a:solidFill>
            </a:endParaRPr>
          </a:p>
          <a:p>
            <a:pPr>
              <a:buNone/>
            </a:pPr>
            <a:r>
              <a:rPr lang="en-US" altLang="zh-CN" dirty="0" err="1" smtClean="0">
                <a:latin typeface="Times New Roman" pitchFamily="18" charset="0"/>
                <a:cs typeface="Times New Roman" pitchFamily="18" charset="0"/>
              </a:rPr>
              <a:t>background:url</a:t>
            </a:r>
            <a:r>
              <a:rPr lang="en-US" altLang="zh-CN" dirty="0" smtClean="0">
                <a:latin typeface="Times New Roman" pitchFamily="18" charset="0"/>
                <a:cs typeface="Times New Roman" pitchFamily="18" charset="0"/>
              </a:rPr>
              <a:t>(images/info_columntlh2bg.gif) repeated-x left top;</a:t>
            </a:r>
          </a:p>
          <a:p>
            <a:pPr>
              <a:buNone/>
            </a:pPr>
            <a:r>
              <a:rPr lang="zh-CN" altLang="en-US" dirty="0" smtClean="0">
                <a:solidFill>
                  <a:srgbClr val="FF0000"/>
                </a:solidFill>
                <a:latin typeface="+mn-ea"/>
                <a:ea typeface="+mn-ea"/>
                <a:cs typeface="Times New Roman" pitchFamily="18" charset="0"/>
              </a:rPr>
              <a:t>注意</a:t>
            </a:r>
            <a:r>
              <a:rPr lang="en-US" altLang="zh-CN" dirty="0" smtClean="0">
                <a:solidFill>
                  <a:srgbClr val="FF0000"/>
                </a:solidFill>
                <a:latin typeface="+mn-ea"/>
                <a:ea typeface="+mn-ea"/>
                <a:cs typeface="Times New Roman" pitchFamily="18" charset="0"/>
              </a:rPr>
              <a:t>:</a:t>
            </a:r>
          </a:p>
          <a:p>
            <a:pPr>
              <a:buNone/>
            </a:pPr>
            <a:r>
              <a:rPr lang="en-US" altLang="zh-CN" dirty="0" smtClean="0">
                <a:solidFill>
                  <a:srgbClr val="000000"/>
                </a:solidFill>
                <a:latin typeface="+mn-ea"/>
                <a:ea typeface="+mn-ea"/>
                <a:cs typeface="Times New Roman" pitchFamily="18" charset="0"/>
                <a:sym typeface="Wingdings" pitchFamily="2" charset="2"/>
              </a:rPr>
              <a:t>(1)</a:t>
            </a:r>
            <a:r>
              <a:rPr lang="zh-CN" altLang="en-US" dirty="0" smtClean="0">
                <a:latin typeface="Times New Roman" pitchFamily="18" charset="0"/>
                <a:cs typeface="Times New Roman" pitchFamily="18" charset="0"/>
              </a:rPr>
              <a:t>不要给路径加引号，部分浏览器容易引起错误</a:t>
            </a:r>
            <a:r>
              <a:rPr lang="en-US" altLang="zh-CN" dirty="0" smtClean="0">
                <a:latin typeface="Times New Roman" pitchFamily="18" charset="0"/>
                <a:cs typeface="Times New Roman" pitchFamily="18" charset="0"/>
              </a:rPr>
              <a:t>;</a:t>
            </a:r>
          </a:p>
          <a:p>
            <a:pPr>
              <a:buNone/>
            </a:pP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背景图片的路径是相对于</a:t>
            </a:r>
            <a:r>
              <a:rPr lang="zh-CN" altLang="en-US" u="sng" dirty="0" smtClean="0">
                <a:latin typeface="Times New Roman" pitchFamily="18" charset="0"/>
                <a:cs typeface="Times New Roman" pitchFamily="18" charset="0"/>
              </a:rPr>
              <a:t>当前</a:t>
            </a:r>
            <a:r>
              <a:rPr lang="en-US" altLang="zh-CN" u="sng" dirty="0" smtClean="0">
                <a:latin typeface="Times New Roman" pitchFamily="18" charset="0"/>
                <a:cs typeface="Times New Roman" pitchFamily="18" charset="0"/>
              </a:rPr>
              <a:t>CSS</a:t>
            </a:r>
            <a:r>
              <a:rPr lang="zh-CN" altLang="en-US" u="sng" dirty="0" smtClean="0">
                <a:latin typeface="Times New Roman" pitchFamily="18" charset="0"/>
                <a:cs typeface="Times New Roman" pitchFamily="18" charset="0"/>
              </a:rPr>
              <a:t>文件</a:t>
            </a:r>
            <a:r>
              <a:rPr lang="zh-CN" altLang="en-US" dirty="0" smtClean="0">
                <a:latin typeface="Times New Roman" pitchFamily="18" charset="0"/>
                <a:cs typeface="Times New Roman" pitchFamily="18" charset="0"/>
              </a:rPr>
              <a:t>的路径；</a:t>
            </a:r>
            <a:endParaRPr lang="en-US" altLang="zh-CN" dirty="0" smtClean="0">
              <a:latin typeface="Times New Roman" pitchFamily="18" charset="0"/>
              <a:cs typeface="Times New Roman" pitchFamily="18" charset="0"/>
            </a:endParaRPr>
          </a:p>
          <a:p>
            <a:pPr>
              <a:buNone/>
            </a:pPr>
            <a:endParaRPr lang="en-US" altLang="zh-CN"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81</a:t>
            </a:fld>
            <a:endParaRPr lang="en-US" dirty="0"/>
          </a:p>
        </p:txBody>
      </p:sp>
      <p:pic>
        <p:nvPicPr>
          <p:cNvPr id="5" name="Picture 2"/>
          <p:cNvPicPr>
            <a:picLocks noChangeAspect="1" noChangeArrowheads="1"/>
          </p:cNvPicPr>
          <p:nvPr/>
        </p:nvPicPr>
        <p:blipFill>
          <a:blip r:embed="rId3" cstate="print"/>
          <a:srcRect/>
          <a:stretch>
            <a:fillRect/>
          </a:stretch>
        </p:blipFill>
        <p:spPr bwMode="auto">
          <a:xfrm>
            <a:off x="5376170" y="5357826"/>
            <a:ext cx="1247775" cy="1247775"/>
          </a:xfrm>
          <a:prstGeom prst="rect">
            <a:avLst/>
          </a:prstGeom>
          <a:noFill/>
          <a:ln w="9525">
            <a:noFill/>
            <a:miter lim="800000"/>
            <a:headEnd/>
            <a:tailEnd/>
          </a:ln>
          <a:effectLst/>
        </p:spPr>
      </p:pic>
      <p:sp>
        <p:nvSpPr>
          <p:cNvPr id="6" name="TextBox 5"/>
          <p:cNvSpPr txBox="1"/>
          <p:nvPr/>
        </p:nvSpPr>
        <p:spPr>
          <a:xfrm>
            <a:off x="6662054" y="5796653"/>
            <a:ext cx="2339102" cy="523220"/>
          </a:xfrm>
          <a:prstGeom prst="rect">
            <a:avLst/>
          </a:prstGeom>
          <a:noFill/>
        </p:spPr>
        <p:txBody>
          <a:bodyPr wrap="none" rtlCol="0">
            <a:spAutoFit/>
          </a:bodyPr>
          <a:lstStyle/>
          <a:p>
            <a:r>
              <a:rPr lang="zh-CN" altLang="en-US" sz="2800" b="1" i="0" dirty="0" smtClean="0">
                <a:solidFill>
                  <a:srgbClr val="FF0000"/>
                </a:solidFill>
                <a:latin typeface="+mj-ea"/>
                <a:ea typeface="+mj-ea"/>
              </a:rPr>
              <a:t>背景平铺效果</a:t>
            </a:r>
            <a:endParaRPr lang="zh-CN" altLang="en-US" sz="2800" b="1" i="0" dirty="0">
              <a:solidFill>
                <a:srgbClr val="FF0000"/>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5215365" y="1895473"/>
            <a:ext cx="1247775" cy="1247775"/>
          </a:xfrm>
          <a:prstGeom prst="rect">
            <a:avLst/>
          </a:prstGeom>
          <a:noFill/>
          <a:ln w="9525">
            <a:noFill/>
            <a:miter lim="800000"/>
            <a:headEnd/>
            <a:tailEnd/>
          </a:ln>
          <a:effectLst/>
        </p:spPr>
      </p:pic>
      <p:sp>
        <p:nvSpPr>
          <p:cNvPr id="8" name="TextBox 7"/>
          <p:cNvSpPr txBox="1"/>
          <p:nvPr/>
        </p:nvSpPr>
        <p:spPr>
          <a:xfrm>
            <a:off x="6501249" y="2334300"/>
            <a:ext cx="2571345" cy="523220"/>
          </a:xfrm>
          <a:prstGeom prst="rect">
            <a:avLst/>
          </a:prstGeom>
          <a:noFill/>
        </p:spPr>
        <p:txBody>
          <a:bodyPr wrap="none" rtlCol="0">
            <a:spAutoFit/>
          </a:bodyPr>
          <a:lstStyle/>
          <a:p>
            <a:r>
              <a:rPr lang="en-US" altLang="zh-CN" sz="2800" b="1" i="0" dirty="0" smtClean="0">
                <a:solidFill>
                  <a:srgbClr val="FF0000"/>
                </a:solidFill>
                <a:latin typeface="+mj-ea"/>
                <a:ea typeface="+mj-ea"/>
              </a:rPr>
              <a:t>Table</a:t>
            </a:r>
            <a:r>
              <a:rPr lang="zh-CN" altLang="en-US" sz="2800" b="1" i="0" dirty="0" smtClean="0">
                <a:solidFill>
                  <a:srgbClr val="FF0000"/>
                </a:solidFill>
                <a:latin typeface="+mj-ea"/>
                <a:ea typeface="+mj-ea"/>
              </a:rPr>
              <a:t>样式效果</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关于路径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82</a:t>
            </a:fld>
            <a:endParaRPr lang="en-US"/>
          </a:p>
        </p:txBody>
      </p:sp>
      <p:pic>
        <p:nvPicPr>
          <p:cNvPr id="44034" name="Picture 2"/>
          <p:cNvPicPr>
            <a:picLocks noChangeAspect="1" noChangeArrowheads="1"/>
          </p:cNvPicPr>
          <p:nvPr/>
        </p:nvPicPr>
        <p:blipFill>
          <a:blip r:embed="rId2" cstate="print"/>
          <a:srcRect/>
          <a:stretch>
            <a:fillRect/>
          </a:stretch>
        </p:blipFill>
        <p:spPr bwMode="auto">
          <a:xfrm>
            <a:off x="2928926" y="857256"/>
            <a:ext cx="2928958" cy="3143248"/>
          </a:xfrm>
          <a:prstGeom prst="rect">
            <a:avLst/>
          </a:prstGeom>
          <a:noFill/>
          <a:ln w="9525">
            <a:noFill/>
            <a:miter lim="800000"/>
            <a:headEnd/>
            <a:tailEnd/>
          </a:ln>
          <a:effectLst/>
        </p:spPr>
      </p:pic>
      <p:sp>
        <p:nvSpPr>
          <p:cNvPr id="6" name="TextBox 5"/>
          <p:cNvSpPr txBox="1"/>
          <p:nvPr/>
        </p:nvSpPr>
        <p:spPr>
          <a:xfrm>
            <a:off x="142844" y="4071942"/>
            <a:ext cx="8731878" cy="1893595"/>
          </a:xfrm>
          <a:prstGeom prst="rect">
            <a:avLst/>
          </a:prstGeom>
          <a:solidFill>
            <a:schemeClr val="accent3">
              <a:lumMod val="85000"/>
            </a:schemeClr>
          </a:solidFill>
        </p:spPr>
        <p:txBody>
          <a:bodyPr wrap="none" rtlCol="0">
            <a:spAutoFit/>
          </a:bodyPr>
          <a:lstStyle/>
          <a:p>
            <a:pPr>
              <a:lnSpc>
                <a:spcPts val="3600"/>
              </a:lnSpc>
            </a:pPr>
            <a:r>
              <a:rPr lang="zh-CN" altLang="en-US" sz="2400" b="1" i="0" dirty="0" smtClean="0"/>
              <a:t>在</a:t>
            </a:r>
            <a:r>
              <a:rPr lang="en-US" altLang="zh-CN" sz="2400" b="1" i="0" dirty="0" smtClean="0"/>
              <a:t>Index.html</a:t>
            </a:r>
            <a:r>
              <a:rPr lang="zh-CN" altLang="en-US" sz="2400" b="1" i="0" dirty="0" smtClean="0"/>
              <a:t>中引用</a:t>
            </a:r>
            <a:r>
              <a:rPr lang="en-US" altLang="zh-CN" sz="2400" b="1" i="0" dirty="0" smtClean="0"/>
              <a:t>xx.css</a:t>
            </a:r>
            <a:r>
              <a:rPr lang="zh-CN" altLang="en-US" sz="2400" b="1" i="0" dirty="0" smtClean="0"/>
              <a:t>文件，如下：</a:t>
            </a:r>
            <a:endParaRPr lang="en-US" altLang="zh-CN" sz="2400" b="1" i="0" dirty="0" smtClean="0"/>
          </a:p>
          <a:p>
            <a:pPr>
              <a:lnSpc>
                <a:spcPts val="3600"/>
              </a:lnSpc>
            </a:pPr>
            <a:r>
              <a:rPr lang="en-US" altLang="zh-CN" sz="2400" b="1" i="0" dirty="0" smtClean="0"/>
              <a:t>&lt;link </a:t>
            </a:r>
            <a:r>
              <a:rPr lang="en-US" altLang="zh-CN" sz="2400" b="1" i="0" dirty="0" err="1" smtClean="0"/>
              <a:t>rel</a:t>
            </a:r>
            <a:r>
              <a:rPr lang="en-US" altLang="zh-CN" sz="2400" b="1" i="0" dirty="0" smtClean="0"/>
              <a:t>=“”</a:t>
            </a:r>
            <a:r>
              <a:rPr lang="en-US" altLang="zh-CN" sz="2400" b="1" i="0" dirty="0" err="1" smtClean="0"/>
              <a:t>stylesheet</a:t>
            </a:r>
            <a:r>
              <a:rPr lang="en-US" altLang="zh-CN" sz="2400" b="1" i="0" dirty="0" smtClean="0"/>
              <a:t>” type=“text/</a:t>
            </a:r>
            <a:r>
              <a:rPr lang="en-US" altLang="zh-CN" sz="2400" b="1" i="0" dirty="0" err="1" smtClean="0"/>
              <a:t>css</a:t>
            </a:r>
            <a:r>
              <a:rPr lang="en-US" altLang="zh-CN" sz="2400" b="1" i="0" dirty="0" smtClean="0"/>
              <a:t>” </a:t>
            </a:r>
            <a:r>
              <a:rPr lang="en-US" altLang="zh-CN" sz="2400" b="1" i="0" dirty="0" err="1" smtClean="0"/>
              <a:t>href</a:t>
            </a:r>
            <a:r>
              <a:rPr lang="en-US" altLang="zh-CN" sz="2400" b="1" i="0" dirty="0" smtClean="0"/>
              <a:t>=“</a:t>
            </a:r>
            <a:r>
              <a:rPr lang="en-US" altLang="zh-CN" sz="2400" b="1" i="0" dirty="0" err="1" smtClean="0"/>
              <a:t>css</a:t>
            </a:r>
            <a:r>
              <a:rPr lang="en-US" altLang="zh-CN" sz="2400" b="1" i="0" dirty="0" smtClean="0"/>
              <a:t>/xx.css”&gt;</a:t>
            </a:r>
          </a:p>
          <a:p>
            <a:pPr>
              <a:lnSpc>
                <a:spcPts val="3600"/>
              </a:lnSpc>
            </a:pPr>
            <a:r>
              <a:rPr lang="zh-CN" altLang="en-US" sz="2400" b="1" i="0" dirty="0" smtClean="0"/>
              <a:t>在</a:t>
            </a:r>
            <a:r>
              <a:rPr lang="en-US" altLang="zh-CN" sz="2400" b="1" i="0" dirty="0" smtClean="0"/>
              <a:t>xx.css</a:t>
            </a:r>
            <a:r>
              <a:rPr lang="zh-CN" altLang="en-US" sz="2400" b="1" i="0" dirty="0" smtClean="0"/>
              <a:t>中引用</a:t>
            </a:r>
            <a:r>
              <a:rPr lang="en-US" altLang="zh-CN" sz="2400" b="1" i="0" dirty="0" smtClean="0"/>
              <a:t>xxx.gif</a:t>
            </a:r>
            <a:r>
              <a:rPr lang="zh-CN" altLang="en-US" sz="2400" b="1" i="0" dirty="0" smtClean="0"/>
              <a:t>，代码如下：</a:t>
            </a:r>
            <a:endParaRPr lang="en-US" altLang="zh-CN" sz="2400" b="1" i="0" dirty="0" smtClean="0"/>
          </a:p>
          <a:p>
            <a:pPr>
              <a:lnSpc>
                <a:spcPts val="3600"/>
              </a:lnSpc>
            </a:pPr>
            <a:r>
              <a:rPr lang="en-US" altLang="zh-CN" sz="2400" b="1" i="0" dirty="0" err="1" smtClean="0"/>
              <a:t>Background:url</a:t>
            </a:r>
            <a:r>
              <a:rPr lang="en-US" altLang="zh-CN" sz="2400" b="1" i="0" dirty="0" smtClean="0"/>
              <a:t>(../images/xxx.gif)</a:t>
            </a:r>
            <a:endParaRPr lang="zh-CN" altLang="en-US" sz="2400" b="1" i="0" dirty="0"/>
          </a:p>
        </p:txBody>
      </p:sp>
      <p:sp>
        <p:nvSpPr>
          <p:cNvPr id="7" name="TextBox 6"/>
          <p:cNvSpPr txBox="1"/>
          <p:nvPr/>
        </p:nvSpPr>
        <p:spPr>
          <a:xfrm>
            <a:off x="71406" y="928670"/>
            <a:ext cx="2698175" cy="523220"/>
          </a:xfrm>
          <a:prstGeom prst="rect">
            <a:avLst/>
          </a:prstGeom>
          <a:noFill/>
        </p:spPr>
        <p:txBody>
          <a:bodyPr wrap="none" rtlCol="0">
            <a:spAutoFit/>
          </a:bodyPr>
          <a:lstStyle/>
          <a:p>
            <a:r>
              <a:rPr lang="zh-CN" altLang="en-US" sz="2800" b="1" i="0" dirty="0" smtClean="0">
                <a:solidFill>
                  <a:srgbClr val="0000CC"/>
                </a:solidFill>
              </a:rPr>
              <a:t>目录结构如下：</a:t>
            </a:r>
            <a:endParaRPr lang="zh-CN" altLang="en-US" sz="2800" b="1" i="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2844" y="981075"/>
            <a:ext cx="8642350" cy="2305049"/>
          </a:xfrm>
        </p:spPr>
        <p:txBody>
          <a:bodyPr/>
          <a:lstStyle/>
          <a:p>
            <a:pPr>
              <a:buNone/>
            </a:pPr>
            <a:r>
              <a:rPr lang="en-US" altLang="zh-CN" dirty="0" smtClean="0"/>
              <a:t>3</a:t>
            </a:r>
            <a:r>
              <a:rPr lang="zh-CN" altLang="en-US" dirty="0" smtClean="0"/>
              <a:t>、表单控件的样式设计</a:t>
            </a:r>
            <a:endParaRPr lang="en-US" altLang="zh-CN" dirty="0" smtClean="0"/>
          </a:p>
          <a:p>
            <a:pPr>
              <a:buNone/>
            </a:pPr>
            <a:r>
              <a:rPr lang="zh-CN" altLang="en-US" dirty="0" smtClean="0"/>
              <a:t>（</a:t>
            </a:r>
            <a:r>
              <a:rPr lang="en-US" altLang="zh-CN" dirty="0" smtClean="0"/>
              <a:t>1</a:t>
            </a:r>
            <a:r>
              <a:rPr lang="zh-CN" altLang="en-US" dirty="0" smtClean="0"/>
              <a:t>）图片按钮</a:t>
            </a:r>
            <a:endParaRPr lang="en-US" altLang="zh-CN" dirty="0" smtClean="0"/>
          </a:p>
          <a:p>
            <a:pPr>
              <a:buNone/>
            </a:pPr>
            <a:r>
              <a:rPr lang="zh-CN" altLang="en-US" dirty="0" smtClean="0"/>
              <a:t>（</a:t>
            </a:r>
            <a:r>
              <a:rPr lang="en-US" altLang="zh-CN" dirty="0" smtClean="0"/>
              <a:t>2</a:t>
            </a:r>
            <a:r>
              <a:rPr lang="zh-CN" altLang="en-US" dirty="0" smtClean="0"/>
              <a:t>）文本框样式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83</a:t>
            </a:fld>
            <a:endParaRPr lang="en-US"/>
          </a:p>
        </p:txBody>
      </p:sp>
      <p:pic>
        <p:nvPicPr>
          <p:cNvPr id="5" name="Picture 2"/>
          <p:cNvPicPr>
            <a:picLocks noChangeAspect="1" noChangeArrowheads="1"/>
          </p:cNvPicPr>
          <p:nvPr/>
        </p:nvPicPr>
        <p:blipFill>
          <a:blip r:embed="rId2" cstate="print"/>
          <a:srcRect/>
          <a:stretch>
            <a:fillRect/>
          </a:stretch>
        </p:blipFill>
        <p:spPr bwMode="auto">
          <a:xfrm>
            <a:off x="5017097" y="1857364"/>
            <a:ext cx="1247775" cy="1247775"/>
          </a:xfrm>
          <a:prstGeom prst="rect">
            <a:avLst/>
          </a:prstGeom>
          <a:noFill/>
          <a:ln w="9525">
            <a:noFill/>
            <a:miter lim="800000"/>
            <a:headEnd/>
            <a:tailEnd/>
          </a:ln>
          <a:effectLst/>
        </p:spPr>
      </p:pic>
      <p:sp>
        <p:nvSpPr>
          <p:cNvPr id="6" name="TextBox 5"/>
          <p:cNvSpPr txBox="1"/>
          <p:nvPr/>
        </p:nvSpPr>
        <p:spPr>
          <a:xfrm>
            <a:off x="6302981" y="2296191"/>
            <a:ext cx="2698175" cy="523220"/>
          </a:xfrm>
          <a:prstGeom prst="rect">
            <a:avLst/>
          </a:prstGeom>
          <a:noFill/>
        </p:spPr>
        <p:txBody>
          <a:bodyPr wrap="none" rtlCol="0">
            <a:spAutoFit/>
          </a:bodyPr>
          <a:lstStyle/>
          <a:p>
            <a:r>
              <a:rPr lang="zh-CN" altLang="en-US" sz="2800" b="1" i="0" dirty="0" smtClean="0">
                <a:solidFill>
                  <a:srgbClr val="FF0000"/>
                </a:solidFill>
                <a:latin typeface="+mj-ea"/>
                <a:ea typeface="+mj-ea"/>
              </a:rPr>
              <a:t>表单各控件样式</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附：</a:t>
            </a:r>
            <a:r>
              <a:rPr lang="en-US" dirty="0" smtClean="0"/>
              <a:t>CSS</a:t>
            </a:r>
            <a:r>
              <a:rPr lang="zh-CN" altLang="en-US" dirty="0" smtClean="0"/>
              <a:t>优先权规则</a:t>
            </a:r>
            <a:endParaRPr lang="zh-CN" altLang="en-US" dirty="0"/>
          </a:p>
        </p:txBody>
      </p:sp>
      <p:sp>
        <p:nvSpPr>
          <p:cNvPr id="3" name="内容占位符 2"/>
          <p:cNvSpPr>
            <a:spLocks noGrp="1"/>
          </p:cNvSpPr>
          <p:nvPr>
            <p:ph idx="1"/>
          </p:nvPr>
        </p:nvSpPr>
        <p:spPr>
          <a:xfrm>
            <a:off x="71406" y="857232"/>
            <a:ext cx="9072594" cy="1376355"/>
          </a:xfrm>
        </p:spPr>
        <p:txBody>
          <a:bodyPr/>
          <a:lstStyle/>
          <a:p>
            <a:pPr>
              <a:buNone/>
            </a:pPr>
            <a:r>
              <a:rPr lang="zh-CN" altLang="en-US" dirty="0" smtClean="0"/>
              <a:t>     当同一个元素被多个</a:t>
            </a:r>
            <a:r>
              <a:rPr lang="en-US" altLang="zh-CN" dirty="0" smtClean="0">
                <a:latin typeface="Times New Roman" pitchFamily="18" charset="0"/>
                <a:cs typeface="Times New Roman" pitchFamily="18" charset="0"/>
              </a:rPr>
              <a:t>CSS</a:t>
            </a:r>
            <a:r>
              <a:rPr lang="zh-CN" altLang="en-US" dirty="0" smtClean="0"/>
              <a:t>选择符选中时，要按照</a:t>
            </a:r>
            <a:r>
              <a:rPr lang="zh-CN" altLang="en-US" u="sng" dirty="0" smtClean="0">
                <a:solidFill>
                  <a:srgbClr val="FF0000"/>
                </a:solidFill>
              </a:rPr>
              <a:t>优先权</a:t>
            </a:r>
            <a:r>
              <a:rPr lang="zh-CN" altLang="en-US" dirty="0" smtClean="0"/>
              <a:t>取舍不同</a:t>
            </a:r>
            <a:r>
              <a:rPr lang="en-US" altLang="zh-CN" dirty="0" smtClean="0">
                <a:latin typeface="Times New Roman" pitchFamily="18" charset="0"/>
                <a:cs typeface="Times New Roman" pitchFamily="18" charset="0"/>
              </a:rPr>
              <a:t>CSS</a:t>
            </a:r>
            <a:r>
              <a:rPr lang="zh-CN" altLang="en-US" dirty="0" smtClean="0"/>
              <a:t>规则。主要就是</a:t>
            </a:r>
            <a:r>
              <a:rPr lang="en-US" dirty="0" smtClean="0">
                <a:latin typeface="Times New Roman" pitchFamily="18" charset="0"/>
                <a:cs typeface="Times New Roman" pitchFamily="18" charset="0"/>
              </a:rPr>
              <a:t>CSS</a:t>
            </a:r>
            <a:r>
              <a:rPr lang="zh-CN" altLang="en-US" dirty="0" smtClean="0"/>
              <a:t>规则的</a:t>
            </a:r>
            <a:r>
              <a:rPr lang="en-US" dirty="0" smtClean="0">
                <a:latin typeface="Times New Roman" pitchFamily="18" charset="0"/>
                <a:cs typeface="Times New Roman" pitchFamily="18" charset="0"/>
              </a:rPr>
              <a:t>specificity</a:t>
            </a:r>
            <a:r>
              <a:rPr lang="en-US" dirty="0" smtClean="0"/>
              <a:t>(</a:t>
            </a:r>
            <a:r>
              <a:rPr lang="zh-CN" altLang="en-US" dirty="0" smtClean="0"/>
              <a:t>特殊性</a:t>
            </a:r>
            <a:r>
              <a:rPr lang="en-US" altLang="zh-CN" dirty="0" smtClean="0"/>
              <a:t>)</a:t>
            </a:r>
            <a:r>
              <a:rPr lang="zh-CN" altLang="en-US" dirty="0" smtClean="0"/>
              <a:t>计算问题。具体规则如下：</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84</a:t>
            </a:fld>
            <a:endParaRPr lang="en-US" dirty="0"/>
          </a:p>
        </p:txBody>
      </p:sp>
      <p:sp>
        <p:nvSpPr>
          <p:cNvPr id="5" name="矩形 4"/>
          <p:cNvSpPr/>
          <p:nvPr/>
        </p:nvSpPr>
        <p:spPr>
          <a:xfrm>
            <a:off x="71406" y="2428868"/>
            <a:ext cx="9001156" cy="353943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Id</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someid</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0,1,0,0</a:t>
            </a:r>
            <a:r>
              <a:rPr lang="zh-CN" altLang="en-US" sz="2800" b="1" i="0" dirty="0" smtClean="0">
                <a:solidFill>
                  <a:srgbClr val="0000CC"/>
                </a:solidFill>
              </a:rPr>
              <a:t>。</a:t>
            </a:r>
          </a:p>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class</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someclass</a:t>
            </a:r>
            <a:r>
              <a:rPr lang="en-US" altLang="zh-CN" sz="2800" i="0" dirty="0" smtClean="0">
                <a:solidFill>
                  <a:srgbClr val="000000"/>
                </a:solidFill>
              </a:rPr>
              <a:t>)</a:t>
            </a:r>
            <a:r>
              <a:rPr lang="zh-CN" altLang="en-US" sz="2800" i="0" dirty="0" smtClean="0">
                <a:solidFill>
                  <a:srgbClr val="000000"/>
                </a:solidFill>
              </a:rPr>
              <a:t>、每个属性选择符</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a:t>
            </a:r>
            <a:r>
              <a:rPr lang="en-US" altLang="zh-CN" sz="2800" i="0" dirty="0" err="1" smtClean="0">
                <a:solidFill>
                  <a:srgbClr val="000000"/>
                </a:solidFill>
              </a:rPr>
              <a:t>attr</a:t>
            </a:r>
            <a:r>
              <a:rPr lang="en-US" altLang="zh-CN" sz="2800" i="0" dirty="0" smtClean="0">
                <a:solidFill>
                  <a:srgbClr val="000000"/>
                </a:solidFill>
              </a:rPr>
              <a:t>=“”]</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、每个伪类</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:hover</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0,0,1,0</a:t>
            </a:r>
          </a:p>
          <a:p>
            <a:pPr>
              <a:buFont typeface="Wingdings" pitchFamily="2" charset="2"/>
              <a:buChar char="u"/>
            </a:pPr>
            <a:r>
              <a:rPr lang="zh-CN" altLang="en-US" sz="2800" i="0" dirty="0" smtClean="0">
                <a:solidFill>
                  <a:srgbClr val="000000"/>
                </a:solidFill>
              </a:rPr>
              <a:t>每个元素</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0,0,0,1</a:t>
            </a:r>
          </a:p>
          <a:p>
            <a:pPr>
              <a:buFont typeface="Wingdings" pitchFamily="2" charset="2"/>
              <a:buChar char="u"/>
            </a:pPr>
            <a:r>
              <a:rPr lang="zh-CN" altLang="en-US" sz="2800" i="0" dirty="0" smtClean="0">
                <a:solidFill>
                  <a:srgbClr val="000000"/>
                </a:solidFill>
              </a:rPr>
              <a:t>其他选择符包括全局选择符*，加</a:t>
            </a:r>
            <a:r>
              <a:rPr lang="en-US" altLang="zh-CN" sz="2800" b="1" i="0" dirty="0" smtClean="0">
                <a:solidFill>
                  <a:srgbClr val="0000CC"/>
                </a:solidFill>
              </a:rPr>
              <a:t>0,0,0,0</a:t>
            </a:r>
            <a:r>
              <a:rPr lang="zh-CN" altLang="en-US" sz="2800" i="0" dirty="0" smtClean="0">
                <a:solidFill>
                  <a:srgbClr val="000000"/>
                </a:solidFill>
              </a:rPr>
              <a:t>。相当于没加，不过这也是一种</a:t>
            </a:r>
            <a:r>
              <a:rPr lang="en-US" altLang="zh-CN" sz="2800" i="0" dirty="0" smtClean="0">
                <a:solidFill>
                  <a:srgbClr val="000000"/>
                </a:solidFill>
              </a:rPr>
              <a:t>specificity</a:t>
            </a:r>
            <a:r>
              <a:rPr lang="zh-CN" altLang="en-US" sz="2800" i="0" dirty="0" smtClean="0">
                <a:solidFill>
                  <a:srgbClr val="000000"/>
                </a:solidFill>
              </a:rPr>
              <a:t>。</a:t>
            </a:r>
            <a:endParaRPr lang="en-US" altLang="zh-CN" sz="2800" i="0" dirty="0" smtClean="0">
              <a:solidFill>
                <a:srgbClr val="000000"/>
              </a:solidFill>
            </a:endParaRPr>
          </a:p>
          <a:p>
            <a:pPr>
              <a:buFont typeface="Wingdings" pitchFamily="2" charset="2"/>
              <a:buChar char="u"/>
            </a:pPr>
            <a:r>
              <a:rPr lang="zh-CN" altLang="en-US" sz="2800" i="0" dirty="0" smtClean="0">
                <a:solidFill>
                  <a:srgbClr val="000000"/>
                </a:solidFill>
              </a:rPr>
              <a:t>最终将数字串逐位相加</a:t>
            </a:r>
            <a:r>
              <a:rPr lang="en-US" altLang="zh-CN" sz="2800" i="0" dirty="0" smtClean="0">
                <a:solidFill>
                  <a:srgbClr val="000000"/>
                </a:solidFill>
              </a:rPr>
              <a:t>,</a:t>
            </a:r>
            <a:r>
              <a:rPr lang="zh-CN" altLang="en-US" sz="2800" i="0" dirty="0" smtClean="0">
                <a:solidFill>
                  <a:srgbClr val="000000"/>
                </a:solidFill>
              </a:rPr>
              <a:t>就得到最终计算得的</a:t>
            </a:r>
            <a:r>
              <a:rPr lang="en-US" altLang="zh-CN" sz="2800" i="0" dirty="0" smtClean="0">
                <a:solidFill>
                  <a:srgbClr val="000000"/>
                </a:solidFill>
              </a:rPr>
              <a:t>specificity</a:t>
            </a:r>
            <a:r>
              <a:rPr lang="zh-CN" altLang="en-US" sz="2800" i="0" dirty="0" smtClean="0">
                <a:solidFill>
                  <a:srgbClr val="000000"/>
                </a:solidFill>
              </a:rPr>
              <a:t>，然后在比较时，按照从左到右的顺序逐位比较。</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a:t>
            </a:r>
            <a:endParaRPr lang="zh-CN" altLang="en-US" dirty="0"/>
          </a:p>
        </p:txBody>
      </p:sp>
      <p:sp>
        <p:nvSpPr>
          <p:cNvPr id="3" name="内容占位符 2"/>
          <p:cNvSpPr>
            <a:spLocks noGrp="1"/>
          </p:cNvSpPr>
          <p:nvPr>
            <p:ph idx="1"/>
          </p:nvPr>
        </p:nvSpPr>
        <p:spPr>
          <a:xfrm>
            <a:off x="142876" y="981075"/>
            <a:ext cx="9001156" cy="4090999"/>
          </a:xfrm>
        </p:spPr>
        <p:txBody>
          <a:bodyPr/>
          <a:lstStyle/>
          <a:p>
            <a:pPr>
              <a:buNone/>
            </a:pPr>
            <a:r>
              <a:rPr lang="en-US" dirty="0" smtClean="0">
                <a:latin typeface="Times New Roman" pitchFamily="18" charset="0"/>
                <a:cs typeface="Times New Roman" pitchFamily="18" charset="0"/>
              </a:rPr>
              <a:t>h1 {color: red;}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只有一个普通元素加成，结果是 </a:t>
            </a:r>
            <a:r>
              <a:rPr lang="en-US" altLang="zh-CN" dirty="0" smtClean="0">
                <a:latin typeface="Times New Roman" pitchFamily="18" charset="0"/>
                <a:cs typeface="Times New Roman" pitchFamily="18" charset="0"/>
              </a:rPr>
              <a:t>0,0,0,1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body h1 {color: green;}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两个普通元素加成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0,0,0,2 */ —</a:t>
            </a:r>
            <a:r>
              <a:rPr lang="zh-CN" altLang="en-US" dirty="0" smtClean="0">
                <a:latin typeface="Times New Roman" pitchFamily="18" charset="0"/>
                <a:cs typeface="Times New Roman" pitchFamily="18" charset="0"/>
              </a:rPr>
              <a:t>后者胜出   </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a:t>
            </a:r>
            <a:br>
              <a:rPr lang="zh-CN" alt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.grape {color: purple;}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一个普通元素、一个</a:t>
            </a:r>
            <a:r>
              <a:rPr lang="en-US" dirty="0" smtClean="0">
                <a:latin typeface="Times New Roman" pitchFamily="18" charset="0"/>
                <a:cs typeface="Times New Roman" pitchFamily="18" charset="0"/>
              </a:rPr>
              <a:t>class</a:t>
            </a:r>
            <a:r>
              <a:rPr lang="zh-CN" altLang="en-US" dirty="0" smtClean="0">
                <a:latin typeface="Times New Roman" pitchFamily="18" charset="0"/>
                <a:cs typeface="Times New Roman" pitchFamily="18" charset="0"/>
              </a:rPr>
              <a:t>选择符加成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0,0,1,1*/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{color: silver;}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一个普通元素，结果是 </a:t>
            </a:r>
            <a:r>
              <a:rPr lang="en-US" altLang="zh-CN" dirty="0" smtClean="0">
                <a:latin typeface="Times New Roman" pitchFamily="18" charset="0"/>
                <a:cs typeface="Times New Roman" pitchFamily="18" charset="0"/>
              </a:rPr>
              <a:t>0,0,0,1 */ ——</a:t>
            </a:r>
            <a:r>
              <a:rPr lang="zh-CN" altLang="en-US" dirty="0" smtClean="0">
                <a:latin typeface="Times New Roman" pitchFamily="18" charset="0"/>
                <a:cs typeface="Times New Roman" pitchFamily="18" charset="0"/>
              </a:rPr>
              <a:t>前者胜出 </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3250" name="Picture 2" descr="haishihong3"/>
          <p:cNvPicPr>
            <a:picLocks noChangeAspect="1" noChangeArrowheads="1"/>
          </p:cNvPicPr>
          <p:nvPr/>
        </p:nvPicPr>
        <p:blipFill>
          <a:blip r:embed="rId2" cstate="print"/>
          <a:srcRect/>
          <a:stretch>
            <a:fillRect/>
          </a:stretch>
        </p:blipFill>
        <p:spPr bwMode="auto">
          <a:xfrm>
            <a:off x="-30163" y="0"/>
            <a:ext cx="9174163" cy="6884988"/>
          </a:xfrm>
          <a:prstGeom prst="rect">
            <a:avLst/>
          </a:prstGeom>
          <a:noFill/>
          <a:ln w="9525">
            <a:noFill/>
            <a:miter lim="800000"/>
            <a:headEnd/>
            <a:tailEnd/>
          </a:ln>
        </p:spPr>
      </p:pic>
      <p:pic>
        <p:nvPicPr>
          <p:cNvPr id="144385" name="Picture 1"/>
          <p:cNvPicPr>
            <a:picLocks noChangeAspect="1" noChangeArrowheads="1"/>
          </p:cNvPicPr>
          <p:nvPr/>
        </p:nvPicPr>
        <p:blipFill>
          <a:blip r:embed="rId3" cstate="print"/>
          <a:srcRect/>
          <a:stretch>
            <a:fillRect/>
          </a:stretch>
        </p:blipFill>
        <p:spPr bwMode="auto">
          <a:xfrm>
            <a:off x="5643570" y="2428868"/>
            <a:ext cx="2181225"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9</a:t>
            </a:fld>
            <a:endParaRPr lang="en-US"/>
          </a:p>
        </p:txBody>
      </p:sp>
      <p:pic>
        <p:nvPicPr>
          <p:cNvPr id="68610" name="Picture 2"/>
          <p:cNvPicPr>
            <a:picLocks noChangeAspect="1" noChangeArrowheads="1"/>
          </p:cNvPicPr>
          <p:nvPr/>
        </p:nvPicPr>
        <p:blipFill>
          <a:blip r:embed="rId2" cstate="print"/>
          <a:srcRect/>
          <a:stretch>
            <a:fillRect/>
          </a:stretch>
        </p:blipFill>
        <p:spPr bwMode="auto">
          <a:xfrm>
            <a:off x="142876" y="857232"/>
            <a:ext cx="8786842"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演示设计">
  <a:themeElements>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21648</TotalTime>
  <Pages>0</Pages>
  <Words>6359</Words>
  <Characters>0</Characters>
  <Application>Microsoft Office PowerPoint</Application>
  <DocSecurity>0</DocSecurity>
  <PresentationFormat>全屏显示(4:3)</PresentationFormat>
  <Lines>0</Lines>
  <Paragraphs>704</Paragraphs>
  <Slides>86</Slides>
  <Notes>46</Notes>
  <HiddenSlides>1</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演示设计</vt:lpstr>
      <vt:lpstr>PowerPoint 演示文稿</vt:lpstr>
      <vt:lpstr>本章主要内容</vt:lpstr>
      <vt:lpstr>基础知识</vt:lpstr>
      <vt:lpstr>基础知识</vt:lpstr>
      <vt:lpstr>基础知识</vt:lpstr>
      <vt:lpstr>一、CSS概述</vt:lpstr>
      <vt:lpstr>PowerPoint 演示文稿</vt:lpstr>
      <vt:lpstr>PowerPoint 演示文稿</vt:lpstr>
      <vt:lpstr>PowerPoint 演示文稿</vt:lpstr>
      <vt:lpstr>2、CSS作用</vt:lpstr>
      <vt:lpstr>山财大网站的CSS文件</vt:lpstr>
      <vt:lpstr>二、CSS基础语法</vt:lpstr>
      <vt:lpstr>2、注意事项</vt:lpstr>
      <vt:lpstr>3、如何使用CSS?</vt:lpstr>
      <vt:lpstr>如何使用CSS?-续</vt:lpstr>
      <vt:lpstr>如何使用CSS?-续</vt:lpstr>
      <vt:lpstr>注意：应用次序</vt:lpstr>
      <vt:lpstr>三、CSS选择器</vt:lpstr>
      <vt:lpstr>CSS选择器-续</vt:lpstr>
      <vt:lpstr>CSS选择器-续</vt:lpstr>
      <vt:lpstr>CSS选择器-续</vt:lpstr>
      <vt:lpstr>CSS选择器-续</vt:lpstr>
      <vt:lpstr>CSS选择器-续</vt:lpstr>
      <vt:lpstr>四、主要属性</vt:lpstr>
      <vt:lpstr>五、CSS核心机制-盒子模型(Box Model)</vt:lpstr>
      <vt:lpstr>（一）盒子模型概述</vt:lpstr>
      <vt:lpstr>盒子模型概述（续）</vt:lpstr>
      <vt:lpstr>（二）盒子模型的四个要素</vt:lpstr>
      <vt:lpstr>PowerPoint 演示文稿</vt:lpstr>
      <vt:lpstr>Demo2 理解盒子模型</vt:lpstr>
      <vt:lpstr>Demo2 –续</vt:lpstr>
      <vt:lpstr>1、边框(border)</vt:lpstr>
      <vt:lpstr>边框样式(border-style)-必须设置</vt:lpstr>
      <vt:lpstr>PowerPoint 演示文稿</vt:lpstr>
      <vt:lpstr>Demo3 </vt:lpstr>
      <vt:lpstr>2、内边距(填充，padding)</vt:lpstr>
      <vt:lpstr>设置内边距(填充)的大小</vt:lpstr>
      <vt:lpstr>3、外边距(margin)</vt:lpstr>
      <vt:lpstr>设置margin的大小</vt:lpstr>
      <vt:lpstr>（三）、盒子大小的计算</vt:lpstr>
      <vt:lpstr>盒子大小的计算-续</vt:lpstr>
      <vt:lpstr>Example2</vt:lpstr>
      <vt:lpstr>注意：</vt:lpstr>
      <vt:lpstr>(四)、盒子外边距合并</vt:lpstr>
      <vt:lpstr>PowerPoint 演示文稿</vt:lpstr>
      <vt:lpstr>PowerPoint 演示文稿</vt:lpstr>
      <vt:lpstr>-续上页</vt:lpstr>
      <vt:lpstr>PowerPoint 演示文稿</vt:lpstr>
      <vt:lpstr>（五）、盒模型总结</vt:lpstr>
      <vt:lpstr>盒模型总结-续</vt:lpstr>
      <vt:lpstr>盒模型总结-续</vt:lpstr>
      <vt:lpstr>补充：浏览器的怪异模式与标准模式</vt:lpstr>
      <vt:lpstr>怪异模式与标准模式-续</vt:lpstr>
      <vt:lpstr>PowerPoint 演示文稿</vt:lpstr>
      <vt:lpstr>六、CSS重点和难点-定位与浮动</vt:lpstr>
      <vt:lpstr>PowerPoint 演示文稿</vt:lpstr>
      <vt:lpstr>(一) 块元素与行元素</vt:lpstr>
      <vt:lpstr>PowerPoint 演示文稿</vt:lpstr>
      <vt:lpstr>文档流(normal document stream)</vt:lpstr>
      <vt:lpstr>(二)相对定位（position:relative）</vt:lpstr>
      <vt:lpstr>（三）绝对定位(position:absolute)</vt:lpstr>
      <vt:lpstr>绝对定位</vt:lpstr>
      <vt:lpstr>相对定位与绝对定位的比较</vt:lpstr>
      <vt:lpstr>（四）浮动</vt:lpstr>
      <vt:lpstr>浮动本质上是用来干什么的？</vt:lpstr>
      <vt:lpstr>float：none / left / right</vt:lpstr>
      <vt:lpstr>例1，框1向右浮动</vt:lpstr>
      <vt:lpstr>例2，框1向左浮动</vt:lpstr>
      <vt:lpstr>例3，全部向左浮动</vt:lpstr>
      <vt:lpstr>例3，全部向左浮动</vt:lpstr>
      <vt:lpstr>补充：关于文字行和清理</vt:lpstr>
      <vt:lpstr>浮动框清理-续</vt:lpstr>
      <vt:lpstr>PowerPoint 演示文稿</vt:lpstr>
      <vt:lpstr>Code：</vt:lpstr>
      <vt:lpstr>解决：</vt:lpstr>
      <vt:lpstr>关于float的注意事项：</vt:lpstr>
      <vt:lpstr>七、综合示例</vt:lpstr>
      <vt:lpstr>八、CSS注意事项、技巧</vt:lpstr>
      <vt:lpstr>注意事项与技巧-续</vt:lpstr>
      <vt:lpstr>注意事项与技巧-续</vt:lpstr>
      <vt:lpstr>具体应用技巧</vt:lpstr>
      <vt:lpstr>关于路径</vt:lpstr>
      <vt:lpstr>PowerPoint 演示文稿</vt:lpstr>
      <vt:lpstr>附：CSS优先权规则</vt:lpstr>
      <vt:lpstr>例如：</vt:lpstr>
      <vt:lpstr>PowerPoint 演示文稿</vt:lpstr>
    </vt:vector>
  </TitlesOfParts>
  <Manager/>
  <Company>NordriDesign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
  <cp:keywords/>
  <dc:description/>
  <cp:lastModifiedBy>basil</cp:lastModifiedBy>
  <cp:revision>742</cp:revision>
  <cp:lastPrinted>1899-12-30T00:00:00Z</cp:lastPrinted>
  <dcterms:created xsi:type="dcterms:W3CDTF">2008-05-06T01:42:58Z</dcterms:created>
  <dcterms:modified xsi:type="dcterms:W3CDTF">2012-10-12T01:34:32Z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