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5" r:id="rId4"/>
    <p:sldMasterId id="2147483686" r:id="rId5"/>
    <p:sldMasterId id="214748368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D80213E-28E9-4C1B-BCB4-D82A33D0504A}">
  <a:tblStyle styleId="{0D80213E-28E9-4C1B-BCB4-D82A33D0504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QuattrocentoSans-bold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QuattrocentoSans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d43a649f9_0_2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4d43a649f9_0_2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4d43a649f9_0_230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4d43a649f9_0_230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Quattrocento Sans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2014 Microsoft Corporation. All rights reserved. MICROSOFT MAKES NO WARRANTIES, EXPRESS, IMPLIED OR STATUTORY, AS TO THE INFORMATION IN THIS PRESENTATION.</a:t>
            </a:r>
            <a:endParaRPr/>
          </a:p>
        </p:txBody>
      </p:sp>
      <p:sp>
        <p:nvSpPr>
          <p:cNvPr id="223" name="Google Shape;223;g4d43a649f9_0_230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1/8/2019 7:01 PM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4d43a649f9_0_2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d43a649f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4d43a649f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4d43a649f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d43a649f9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4d43a649f9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d43a649f9_0_3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4d43a649f9_0_3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d43a649f9_0_3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4d43a649f9_0_3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d43a649f9_0_3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4d43a649f9_0_3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d43a649f9_2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4d43a649f9_2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d43a649f9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4d43a649f9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Title Slide Solid">
  <p:cSld name="9_Title Slide Solid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864" y="0"/>
            <a:ext cx="9144000" cy="514422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-11794" y="0"/>
            <a:ext cx="4487700" cy="5143500"/>
          </a:xfrm>
          <a:prstGeom prst="rect">
            <a:avLst/>
          </a:prstGeom>
          <a:solidFill>
            <a:srgbClr val="000000">
              <a:alpha val="54900"/>
            </a:srgbClr>
          </a:solidFill>
          <a:ln>
            <a:noFill/>
          </a:ln>
        </p:spPr>
        <p:txBody>
          <a:bodyPr anchorCtr="0" anchor="t" bIns="107525" lIns="134400" spcFirstLastPara="1" rIns="134400" wrap="square" tIns="1075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113139" y="1543050"/>
            <a:ext cx="3909000" cy="20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102875" spcFirstLastPara="1" rIns="109725" wrap="square" tIns="13715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None/>
              <a:defRPr sz="33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56" y="150586"/>
            <a:ext cx="1460325" cy="53703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13139" y="3600451"/>
            <a:ext cx="3909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102875" spcFirstLastPara="1" rIns="68575" wrap="square" tIns="68575"/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38150" y="1076623"/>
            <a:ext cx="82638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954">
          <p15:clr>
            <a:srgbClr val="5ACBF0"/>
          </p15:clr>
        </p15:guide>
        <p15:guide id="2" orient="horz" pos="216">
          <p15:clr>
            <a:srgbClr val="5ACBF0"/>
          </p15:clr>
        </p15:guide>
        <p15:guide id="3" orient="horz" pos="678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3" name="Google Shape;93;p20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5" name="Google Shape;95;p20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1" name="Google Shape;111;p23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2" name="Google Shape;112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4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9" name="Google Shape;119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Title Slide Solid">
  <p:cSld name="9_Title Slide Solid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864" y="0"/>
            <a:ext cx="91427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8"/>
          <p:cNvSpPr/>
          <p:nvPr/>
        </p:nvSpPr>
        <p:spPr>
          <a:xfrm>
            <a:off x="-11794" y="0"/>
            <a:ext cx="4488000" cy="5143500"/>
          </a:xfrm>
          <a:prstGeom prst="rect">
            <a:avLst/>
          </a:prstGeom>
          <a:solidFill>
            <a:srgbClr val="000000">
              <a:alpha val="54900"/>
            </a:srgbClr>
          </a:solidFill>
          <a:ln>
            <a:noFill/>
          </a:ln>
        </p:spPr>
        <p:txBody>
          <a:bodyPr anchorCtr="0" anchor="t" bIns="107525" lIns="134400" spcFirstLastPara="1" rIns="134400" wrap="square" tIns="1075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8"/>
          <p:cNvSpPr txBox="1"/>
          <p:nvPr>
            <p:ph type="title"/>
          </p:nvPr>
        </p:nvSpPr>
        <p:spPr>
          <a:xfrm>
            <a:off x="113139" y="1543050"/>
            <a:ext cx="3908700" cy="20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102875" spcFirstLastPara="1" rIns="109725" wrap="square" tIns="13715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None/>
              <a:defRPr sz="33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pic>
        <p:nvPicPr>
          <p:cNvPr id="144" name="Google Shape;14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56" y="150586"/>
            <a:ext cx="1460118" cy="53695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113139" y="3600451"/>
            <a:ext cx="3908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102875" spcFirstLastPara="1" rIns="68575" wrap="square" tIns="68575"/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6pPr>
            <a:lvl7pPr indent="-3111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7pPr>
            <a:lvl8pPr indent="-3111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8pPr>
            <a:lvl9pPr indent="-3111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438150" y="1076623"/>
            <a:ext cx="82638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115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1pPr>
            <a:lvl2pPr indent="-3111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2pPr>
            <a:lvl3pPr indent="-3111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indent="-3111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4pPr>
            <a:lvl5pPr indent="-3111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6pPr>
            <a:lvl7pPr indent="-3111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7pPr>
            <a:lvl8pPr indent="-3111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8pPr>
            <a:lvl9pPr indent="-3111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954">
          <p15:clr>
            <a:srgbClr val="5ACBF0"/>
          </p15:clr>
        </p15:guide>
        <p15:guide id="2" orient="horz" pos="216">
          <p15:clr>
            <a:srgbClr val="5ACBF0"/>
          </p15:clr>
        </p15:guide>
        <p15:guide id="3" orient="horz" pos="678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115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1pPr>
            <a:lvl2pPr indent="-3111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2pPr>
            <a:lvl3pPr indent="-3111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indent="-3111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4pPr>
            <a:lvl5pPr indent="-3111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6pPr>
            <a:lvl7pPr indent="-3111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7pPr>
            <a:lvl8pPr indent="-3111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8pPr>
            <a:lvl9pPr indent="-3111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57" name="Google Shape;157;p31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8" name="Google Shape;158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59" name="Google Shape;159;p3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60" name="Google Shape;160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4" name="Google Shape;164;p3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65" name="Google Shape;165;p3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66" name="Google Shape;166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115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1pPr>
            <a:lvl2pPr indent="-3111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2pPr>
            <a:lvl3pPr indent="-3111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indent="-3111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4pPr>
            <a:lvl5pPr indent="-3111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6pPr>
            <a:lvl7pPr indent="-3111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7pPr>
            <a:lvl8pPr indent="-3111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8pPr>
            <a:lvl9pPr indent="-3111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9pPr>
          </a:lstStyle>
          <a:p/>
        </p:txBody>
      </p:sp>
      <p:sp>
        <p:nvSpPr>
          <p:cNvPr id="170" name="Google Shape;170;p3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115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1pPr>
            <a:lvl2pPr indent="-3111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2pPr>
            <a:lvl3pPr indent="-3111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indent="-3111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4pPr>
            <a:lvl5pPr indent="-3111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6pPr>
            <a:lvl7pPr indent="-3111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7pPr>
            <a:lvl8pPr indent="-3111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8pPr>
            <a:lvl9pPr indent="-3111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9pPr>
          </a:lstStyle>
          <a:p/>
        </p:txBody>
      </p:sp>
      <p:sp>
        <p:nvSpPr>
          <p:cNvPr id="171" name="Google Shape;171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72" name="Google Shape;172;p3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73" name="Google Shape;173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76" name="Google Shape;176;p34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7" name="Google Shape;177;p34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115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1pPr>
            <a:lvl2pPr indent="-3111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2pPr>
            <a:lvl3pPr indent="-3111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indent="-3111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4pPr>
            <a:lvl5pPr indent="-3111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6pPr>
            <a:lvl7pPr indent="-3111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7pPr>
            <a:lvl8pPr indent="-3111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8pPr>
            <a:lvl9pPr indent="-3111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9pPr>
          </a:lstStyle>
          <a:p/>
        </p:txBody>
      </p:sp>
      <p:sp>
        <p:nvSpPr>
          <p:cNvPr id="178" name="Google Shape;178;p34"/>
          <p:cNvSpPr txBox="1"/>
          <p:nvPr>
            <p:ph idx="3" type="body"/>
          </p:nvPr>
        </p:nvSpPr>
        <p:spPr>
          <a:xfrm>
            <a:off x="4629150" y="1260872"/>
            <a:ext cx="38871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9" name="Google Shape;179;p34"/>
          <p:cNvSpPr txBox="1"/>
          <p:nvPr>
            <p:ph idx="4" type="body"/>
          </p:nvPr>
        </p:nvSpPr>
        <p:spPr>
          <a:xfrm>
            <a:off x="4629150" y="1878806"/>
            <a:ext cx="38871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115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1pPr>
            <a:lvl2pPr indent="-3111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2pPr>
            <a:lvl3pPr indent="-3111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indent="-3111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4pPr>
            <a:lvl5pPr indent="-3111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6pPr>
            <a:lvl7pPr indent="-3111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7pPr>
            <a:lvl8pPr indent="-3111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8pPr>
            <a:lvl9pPr indent="-3111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9pPr>
          </a:lstStyle>
          <a:p/>
        </p:txBody>
      </p:sp>
      <p:sp>
        <p:nvSpPr>
          <p:cNvPr id="180" name="Google Shape;180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81" name="Google Shape;181;p3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85" name="Google Shape;185;p3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86" name="Google Shape;186;p3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87" name="Google Shape;187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90" name="Google Shape;190;p3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title"/>
          </p:nvPr>
        </p:nvSpPr>
        <p:spPr>
          <a:xfrm>
            <a:off x="629841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3887391" y="740569"/>
            <a:ext cx="4629300" cy="3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95" name="Google Shape;195;p37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96" name="Google Shape;196;p3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97" name="Google Shape;197;p3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98" name="Google Shape;198;p3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/>
          <p:nvPr>
            <p:ph type="title"/>
          </p:nvPr>
        </p:nvSpPr>
        <p:spPr>
          <a:xfrm>
            <a:off x="629841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01" name="Google Shape;201;p38"/>
          <p:cNvSpPr/>
          <p:nvPr>
            <p:ph idx="2" type="pic"/>
          </p:nvPr>
        </p:nvSpPr>
        <p:spPr>
          <a:xfrm>
            <a:off x="3887391" y="740569"/>
            <a:ext cx="4629300" cy="3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203" name="Google Shape;203;p3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04" name="Google Shape;204;p3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05" name="Google Shape;205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08" name="Google Shape;208;p39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115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1pPr>
            <a:lvl2pPr indent="-3111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2pPr>
            <a:lvl3pPr indent="-3111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indent="-3111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4pPr>
            <a:lvl5pPr indent="-3111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6pPr>
            <a:lvl7pPr indent="-3111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7pPr>
            <a:lvl8pPr indent="-3111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8pPr>
            <a:lvl9pPr indent="-3111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9pPr>
          </a:lstStyle>
          <a:p/>
        </p:txBody>
      </p:sp>
      <p:sp>
        <p:nvSpPr>
          <p:cNvPr id="209" name="Google Shape;209;p3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10" name="Google Shape;210;p3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11" name="Google Shape;211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14" name="Google Shape;214;p40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115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1pPr>
            <a:lvl2pPr indent="-3111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2pPr>
            <a:lvl3pPr indent="-3111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indent="-3111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4pPr>
            <a:lvl5pPr indent="-3111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5pPr>
            <a:lvl6pPr indent="-3111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6pPr>
            <a:lvl7pPr indent="-3111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7pPr>
            <a:lvl8pPr indent="-3111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8pPr>
            <a:lvl9pPr indent="-3111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9pPr>
          </a:lstStyle>
          <a:p/>
        </p:txBody>
      </p:sp>
      <p:sp>
        <p:nvSpPr>
          <p:cNvPr id="215" name="Google Shape;215;p4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16" name="Google Shape;216;p4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17" name="Google Shape;217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s://my/model/v1/batchScore" TargetMode="External"/><Relationship Id="rId6" Type="http://schemas.openxmlformats.org/officeDocument/2006/relationships/hyperlink" Target="https://my/model/v1/scor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microsoft.com/en-us/azure/machine-learning/service/how-to-deploy-and-where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113138" y="1047070"/>
            <a:ext cx="4620300" cy="22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102875" spcFirstLastPara="1" rIns="109725" wrap="square" tIns="1371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" sz="4000"/>
              <a:t>Scoring</a:t>
            </a:r>
            <a:endParaRPr/>
          </a:p>
        </p:txBody>
      </p:sp>
      <p:sp>
        <p:nvSpPr>
          <p:cNvPr id="227" name="Google Shape;227;p41"/>
          <p:cNvSpPr txBox="1"/>
          <p:nvPr>
            <p:ph idx="1" type="body"/>
          </p:nvPr>
        </p:nvSpPr>
        <p:spPr>
          <a:xfrm>
            <a:off x="306669" y="4056553"/>
            <a:ext cx="3908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1028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</a:pPr>
            <a:r>
              <a:rPr lang="en" sz="1800">
                <a:solidFill>
                  <a:srgbClr val="FFFFFF"/>
                </a:solidFill>
              </a:rPr>
              <a:t>Mithun Prasad, PhD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</a:pPr>
            <a:r>
              <a:rPr lang="en" sz="1800">
                <a:solidFill>
                  <a:srgbClr val="FFFFFF"/>
                </a:solidFill>
              </a:rPr>
              <a:t>miprasad@microsoft.com</a:t>
            </a:r>
            <a:endParaRPr sz="1800"/>
          </a:p>
        </p:txBody>
      </p:sp>
      <p:sp>
        <p:nvSpPr>
          <p:cNvPr id="228" name="Google Shape;228;p41"/>
          <p:cNvSpPr txBox="1"/>
          <p:nvPr/>
        </p:nvSpPr>
        <p:spPr>
          <a:xfrm>
            <a:off x="137234" y="4408713"/>
            <a:ext cx="35655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107500" spcFirstLastPara="1" rIns="107500" wrap="square" tIns="67175">
            <a:noAutofit/>
          </a:bodyPr>
          <a:lstStyle/>
          <a:p>
            <a:pPr indent="0" lvl="0" marL="0" marR="0" rtl="0" algn="l">
              <a:lnSpc>
                <a:spcPct val="11031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/>
          <p:nvPr/>
        </p:nvSpPr>
        <p:spPr>
          <a:xfrm>
            <a:off x="298268" y="210616"/>
            <a:ext cx="8577900" cy="1383000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2"/>
          <p:cNvSpPr txBox="1"/>
          <p:nvPr>
            <p:ph type="title"/>
          </p:nvPr>
        </p:nvSpPr>
        <p:spPr>
          <a:xfrm>
            <a:off x="410353" y="325478"/>
            <a:ext cx="83538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" sz="4000">
                <a:solidFill>
                  <a:srgbClr val="FFFFFF"/>
                </a:solidFill>
              </a:rPr>
              <a:t>Real-time vs. Batch</a:t>
            </a:r>
            <a:endParaRPr/>
          </a:p>
        </p:txBody>
      </p:sp>
      <p:cxnSp>
        <p:nvCxnSpPr>
          <p:cNvPr id="236" name="Google Shape;236;p42"/>
          <p:cNvCxnSpPr/>
          <p:nvPr/>
        </p:nvCxnSpPr>
        <p:spPr>
          <a:xfrm>
            <a:off x="1672970" y="1141922"/>
            <a:ext cx="5828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7" name="Google Shape;23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3418" y="1937573"/>
            <a:ext cx="2335260" cy="20429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42"/>
          <p:cNvCxnSpPr/>
          <p:nvPr/>
        </p:nvCxnSpPr>
        <p:spPr>
          <a:xfrm>
            <a:off x="4587206" y="1947716"/>
            <a:ext cx="0" cy="27429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9" name="Google Shape;23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37295" y="425017"/>
            <a:ext cx="2467508" cy="135729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2"/>
          <p:cNvSpPr/>
          <p:nvPr/>
        </p:nvSpPr>
        <p:spPr>
          <a:xfrm>
            <a:off x="729192" y="2031788"/>
            <a:ext cx="1002888" cy="522450"/>
          </a:xfrm>
          <a:prstGeom prst="flowChartDocumen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100"/>
          </a:p>
        </p:txBody>
      </p:sp>
      <p:sp>
        <p:nvSpPr>
          <p:cNvPr id="241" name="Google Shape;241;p42"/>
          <p:cNvSpPr/>
          <p:nvPr/>
        </p:nvSpPr>
        <p:spPr>
          <a:xfrm>
            <a:off x="5155235" y="1926517"/>
            <a:ext cx="1245456" cy="566892"/>
          </a:xfrm>
          <a:prstGeom prst="flowChartMultidocumen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100"/>
          </a:p>
        </p:txBody>
      </p:sp>
      <p:sp>
        <p:nvSpPr>
          <p:cNvPr id="242" name="Google Shape;242;p42"/>
          <p:cNvSpPr/>
          <p:nvPr/>
        </p:nvSpPr>
        <p:spPr>
          <a:xfrm>
            <a:off x="5155235" y="2762633"/>
            <a:ext cx="1100856" cy="399374"/>
          </a:xfrm>
          <a:prstGeom prst="flowChartPredefinedProcess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partition</a:t>
            </a:r>
            <a:endParaRPr sz="1100"/>
          </a:p>
        </p:txBody>
      </p:sp>
      <p:sp>
        <p:nvSpPr>
          <p:cNvPr id="243" name="Google Shape;243;p42"/>
          <p:cNvSpPr/>
          <p:nvPr/>
        </p:nvSpPr>
        <p:spPr>
          <a:xfrm>
            <a:off x="4730598" y="3358910"/>
            <a:ext cx="578415" cy="401160"/>
          </a:xfrm>
          <a:prstGeom prst="flowChartProcess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predict()</a:t>
            </a:r>
            <a:endParaRPr sz="1100"/>
          </a:p>
        </p:txBody>
      </p:sp>
      <p:sp>
        <p:nvSpPr>
          <p:cNvPr id="244" name="Google Shape;244;p42"/>
          <p:cNvSpPr/>
          <p:nvPr/>
        </p:nvSpPr>
        <p:spPr>
          <a:xfrm>
            <a:off x="5415600" y="3364900"/>
            <a:ext cx="578415" cy="401160"/>
          </a:xfrm>
          <a:prstGeom prst="flowChartProcess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predict()</a:t>
            </a:r>
            <a:endParaRPr sz="1100"/>
          </a:p>
        </p:txBody>
      </p:sp>
      <p:sp>
        <p:nvSpPr>
          <p:cNvPr id="245" name="Google Shape;245;p42"/>
          <p:cNvSpPr/>
          <p:nvPr/>
        </p:nvSpPr>
        <p:spPr>
          <a:xfrm>
            <a:off x="6111483" y="3363742"/>
            <a:ext cx="578415" cy="401160"/>
          </a:xfrm>
          <a:prstGeom prst="flowChartProcess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predict()</a:t>
            </a:r>
            <a:endParaRPr sz="1100"/>
          </a:p>
        </p:txBody>
      </p:sp>
      <p:sp>
        <p:nvSpPr>
          <p:cNvPr id="246" name="Google Shape;246;p42"/>
          <p:cNvSpPr/>
          <p:nvPr/>
        </p:nvSpPr>
        <p:spPr>
          <a:xfrm>
            <a:off x="5047799" y="3961805"/>
            <a:ext cx="1245456" cy="566892"/>
          </a:xfrm>
          <a:prstGeom prst="flowChartMultidocumen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outputs</a:t>
            </a:r>
            <a:endParaRPr sz="1100"/>
          </a:p>
        </p:txBody>
      </p:sp>
      <p:cxnSp>
        <p:nvCxnSpPr>
          <p:cNvPr id="247" name="Google Shape;247;p42"/>
          <p:cNvCxnSpPr>
            <a:stCxn id="241" idx="2"/>
            <a:endCxn id="242" idx="0"/>
          </p:cNvCxnSpPr>
          <p:nvPr/>
        </p:nvCxnSpPr>
        <p:spPr>
          <a:xfrm>
            <a:off x="5691358" y="2471940"/>
            <a:ext cx="14400" cy="290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8" name="Google Shape;248;p42"/>
          <p:cNvCxnSpPr>
            <a:stCxn id="242" idx="2"/>
            <a:endCxn id="243" idx="0"/>
          </p:cNvCxnSpPr>
          <p:nvPr/>
        </p:nvCxnSpPr>
        <p:spPr>
          <a:xfrm rot="5400000">
            <a:off x="5264363" y="2917506"/>
            <a:ext cx="196800" cy="68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9" name="Google Shape;249;p42"/>
          <p:cNvCxnSpPr>
            <a:stCxn id="242" idx="2"/>
            <a:endCxn id="244" idx="0"/>
          </p:cNvCxnSpPr>
          <p:nvPr/>
        </p:nvCxnSpPr>
        <p:spPr>
          <a:xfrm rot="5400000">
            <a:off x="5603813" y="3262956"/>
            <a:ext cx="202800" cy="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0" name="Google Shape;250;p42"/>
          <p:cNvCxnSpPr>
            <a:stCxn id="242" idx="2"/>
            <a:endCxn id="245" idx="0"/>
          </p:cNvCxnSpPr>
          <p:nvPr/>
        </p:nvCxnSpPr>
        <p:spPr>
          <a:xfrm flipH="1" rot="-5400000">
            <a:off x="5952413" y="2915256"/>
            <a:ext cx="201600" cy="69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1" name="Google Shape;251;p42"/>
          <p:cNvCxnSpPr>
            <a:stCxn id="243" idx="2"/>
            <a:endCxn id="246" idx="0"/>
          </p:cNvCxnSpPr>
          <p:nvPr/>
        </p:nvCxnSpPr>
        <p:spPr>
          <a:xfrm flipH="1" rot="-5400000">
            <a:off x="5287256" y="3492620"/>
            <a:ext cx="201600" cy="736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2" name="Google Shape;252;p42"/>
          <p:cNvCxnSpPr>
            <a:stCxn id="244" idx="2"/>
            <a:endCxn id="246" idx="0"/>
          </p:cNvCxnSpPr>
          <p:nvPr/>
        </p:nvCxnSpPr>
        <p:spPr>
          <a:xfrm flipH="1" rot="-5400000">
            <a:off x="5632658" y="3838210"/>
            <a:ext cx="195600" cy="51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3" name="Google Shape;253;p42"/>
          <p:cNvCxnSpPr>
            <a:stCxn id="245" idx="2"/>
            <a:endCxn id="246" idx="0"/>
          </p:cNvCxnSpPr>
          <p:nvPr/>
        </p:nvCxnSpPr>
        <p:spPr>
          <a:xfrm rot="5400000">
            <a:off x="5980090" y="3541102"/>
            <a:ext cx="196800" cy="644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4" name="Google Shape;254;p42"/>
          <p:cNvCxnSpPr>
            <a:endCxn id="241" idx="3"/>
          </p:cNvCxnSpPr>
          <p:nvPr/>
        </p:nvCxnSpPr>
        <p:spPr>
          <a:xfrm flipH="1">
            <a:off x="6400691" y="2095363"/>
            <a:ext cx="704400" cy="114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5" name="Google Shape;255;p42"/>
          <p:cNvSpPr txBox="1"/>
          <p:nvPr/>
        </p:nvSpPr>
        <p:spPr>
          <a:xfrm>
            <a:off x="7104902" y="1827136"/>
            <a:ext cx="1935900" cy="1642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ws.submit_pipeline(</a:t>
            </a:r>
            <a:br>
              <a:rPr lang="en" sz="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“myscoringpipeline”,inputs_path, scoringImage, outputs_path)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https://my/workspace/</a:t>
            </a:r>
            <a:r>
              <a:rPr b="1" lang="en" sz="800">
                <a:solidFill>
                  <a:srgbClr val="8DA9DB"/>
                </a:solidFill>
                <a:latin typeface="Courier New"/>
                <a:ea typeface="Courier New"/>
                <a:cs typeface="Courier New"/>
                <a:sym typeface="Courier New"/>
              </a:rPr>
              <a:t>pipelines/mymodelbatchpredict/submit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inputs_path=“aml://datastore/inputs”,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outputs_path=“aml://datastore/outputs”)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/>
          </a:p>
        </p:txBody>
      </p:sp>
      <p:sp>
        <p:nvSpPr>
          <p:cNvPr id="256" name="Google Shape;256;p42"/>
          <p:cNvSpPr txBox="1"/>
          <p:nvPr/>
        </p:nvSpPr>
        <p:spPr>
          <a:xfrm>
            <a:off x="2428933" y="1945059"/>
            <a:ext cx="1935900" cy="6873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https://my/model/v1/score</a:t>
            </a:r>
            <a:endParaRPr b="1" sz="800">
              <a:solidFill>
                <a:srgbClr val="8DA9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data: [1,2,3,4,5]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endParaRPr sz="1100"/>
          </a:p>
        </p:txBody>
      </p:sp>
      <p:cxnSp>
        <p:nvCxnSpPr>
          <p:cNvPr id="257" name="Google Shape;257;p42"/>
          <p:cNvCxnSpPr>
            <a:stCxn id="256" idx="1"/>
            <a:endCxn id="240" idx="3"/>
          </p:cNvCxnSpPr>
          <p:nvPr/>
        </p:nvCxnSpPr>
        <p:spPr>
          <a:xfrm flipH="1">
            <a:off x="1732033" y="2288709"/>
            <a:ext cx="696900" cy="4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8" name="Google Shape;258;p42"/>
          <p:cNvSpPr/>
          <p:nvPr/>
        </p:nvSpPr>
        <p:spPr>
          <a:xfrm>
            <a:off x="729191" y="3108560"/>
            <a:ext cx="1002894" cy="401160"/>
          </a:xfrm>
          <a:prstGeom prst="flowChartProcess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predict()</a:t>
            </a:r>
            <a:endParaRPr sz="1100"/>
          </a:p>
        </p:txBody>
      </p:sp>
      <p:cxnSp>
        <p:nvCxnSpPr>
          <p:cNvPr id="259" name="Google Shape;259;p42"/>
          <p:cNvCxnSpPr>
            <a:stCxn id="240" idx="2"/>
            <a:endCxn id="258" idx="0"/>
          </p:cNvCxnSpPr>
          <p:nvPr/>
        </p:nvCxnSpPr>
        <p:spPr>
          <a:xfrm>
            <a:off x="1230636" y="2519698"/>
            <a:ext cx="0" cy="588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0" name="Google Shape;260;p42"/>
          <p:cNvSpPr/>
          <p:nvPr/>
        </p:nvSpPr>
        <p:spPr>
          <a:xfrm>
            <a:off x="2253156" y="3047920"/>
            <a:ext cx="1002888" cy="522450"/>
          </a:xfrm>
          <a:prstGeom prst="flowChartDocumen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endParaRPr sz="1100"/>
          </a:p>
        </p:txBody>
      </p:sp>
      <p:cxnSp>
        <p:nvCxnSpPr>
          <p:cNvPr id="261" name="Google Shape;261;p42"/>
          <p:cNvCxnSpPr>
            <a:stCxn id="258" idx="3"/>
            <a:endCxn id="260" idx="1"/>
          </p:cNvCxnSpPr>
          <p:nvPr/>
        </p:nvCxnSpPr>
        <p:spPr>
          <a:xfrm>
            <a:off x="1732085" y="3309140"/>
            <a:ext cx="521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2" name="Google Shape;262;p42"/>
          <p:cNvCxnSpPr>
            <a:stCxn id="260" idx="3"/>
            <a:endCxn id="256" idx="2"/>
          </p:cNvCxnSpPr>
          <p:nvPr/>
        </p:nvCxnSpPr>
        <p:spPr>
          <a:xfrm flipH="1" rot="10800000">
            <a:off x="3256044" y="2632345"/>
            <a:ext cx="140700" cy="6768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3" name="Google Shape;263;p42"/>
          <p:cNvSpPr txBox="1"/>
          <p:nvPr/>
        </p:nvSpPr>
        <p:spPr>
          <a:xfrm>
            <a:off x="729191" y="4072600"/>
            <a:ext cx="29472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Request-response vs. fire-and-forget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Short-lived vs. long-running</a:t>
            </a:r>
            <a:endParaRPr sz="1100"/>
          </a:p>
        </p:txBody>
      </p:sp>
      <p:sp>
        <p:nvSpPr>
          <p:cNvPr id="264" name="Google Shape;264;p42"/>
          <p:cNvSpPr txBox="1"/>
          <p:nvPr/>
        </p:nvSpPr>
        <p:spPr>
          <a:xfrm>
            <a:off x="7002617" y="4500136"/>
            <a:ext cx="1935900" cy="431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DISCLAIMER: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8DA9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These are example (fake) APIs!</a:t>
            </a:r>
            <a:endParaRPr sz="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Real Time Inference</a:t>
            </a:r>
            <a:endParaRPr/>
          </a:p>
        </p:txBody>
      </p:sp>
      <p:sp>
        <p:nvSpPr>
          <p:cNvPr id="270" name="Google Shape;270;p43"/>
          <p:cNvSpPr txBox="1"/>
          <p:nvPr>
            <p:ph idx="1" type="body"/>
          </p:nvPr>
        </p:nvSpPr>
        <p:spPr>
          <a:xfrm>
            <a:off x="575573" y="1079231"/>
            <a:ext cx="78867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1300" lvl="0" marL="2413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" sz="1600"/>
              <a:t>Package your model into a container and deploy it as a service</a:t>
            </a:r>
            <a:endParaRPr/>
          </a:p>
          <a:p>
            <a:pPr indent="-241300" lvl="0" marL="2413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" sz="1600"/>
              <a:t>3 step to live</a:t>
            </a:r>
            <a:endParaRPr/>
          </a:p>
          <a:p>
            <a:pPr indent="0" lvl="1" marL="330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" sz="1600"/>
              <a:t>1. Register model (model registry)</a:t>
            </a:r>
            <a:endParaRPr/>
          </a:p>
          <a:p>
            <a:pPr indent="0" lvl="1" marL="330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" sz="1600"/>
              <a:t>2. Package, validate, profile model</a:t>
            </a:r>
            <a:endParaRPr/>
          </a:p>
          <a:p>
            <a:pPr indent="0" lvl="1" marL="330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" sz="1600"/>
              <a:t>3. Deploy service</a:t>
            </a:r>
            <a:endParaRPr/>
          </a:p>
          <a:p>
            <a:pPr indent="-1778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" sz="1600"/>
              <a:t>Deployment Targets</a:t>
            </a:r>
            <a:r>
              <a:rPr lang="en" sz="1600"/>
              <a:t>: </a:t>
            </a:r>
            <a:endParaRPr/>
          </a:p>
          <a:p>
            <a:pPr indent="-254000" lvl="1" marL="584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/>
              <a:t>ACI: web service used mainly for development and testing </a:t>
            </a:r>
            <a:endParaRPr/>
          </a:p>
          <a:p>
            <a:pPr indent="-241300" lvl="1" marL="5715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/>
              <a:t>AKS: web service for high scale production (FE)</a:t>
            </a:r>
            <a:endParaRPr/>
          </a:p>
          <a:p>
            <a:pPr indent="-241300" lvl="1" marL="5715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/>
              <a:t>IoT Edge</a:t>
            </a:r>
            <a:endParaRPr/>
          </a:p>
          <a:p>
            <a:pPr indent="-1778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" sz="1600"/>
              <a:t>Component: Scoring FE</a:t>
            </a:r>
            <a:endParaRPr/>
          </a:p>
          <a:p>
            <a:pPr indent="-241300" lvl="1" marL="5715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/>
              <a:t>Provides auth, logging, Model Data Collection, SSL</a:t>
            </a:r>
            <a:endParaRPr/>
          </a:p>
          <a:p>
            <a:pPr indent="-234950" lvl="0" marL="2286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/>
              <a:t>Service </a:t>
            </a:r>
            <a:r>
              <a:rPr b="1" lang="en" sz="1900"/>
              <a:t>auto-scales</a:t>
            </a:r>
            <a:r>
              <a:rPr lang="en" sz="1900"/>
              <a:t> as more requests come in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Where to deploy models</a:t>
            </a:r>
            <a:endParaRPr/>
          </a:p>
        </p:txBody>
      </p:sp>
      <p:graphicFrame>
        <p:nvGraphicFramePr>
          <p:cNvPr id="276" name="Google Shape;276;p44"/>
          <p:cNvGraphicFramePr/>
          <p:nvPr/>
        </p:nvGraphicFramePr>
        <p:xfrm>
          <a:off x="617150" y="126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{0D80213E-28E9-4C1B-BCB4-D82A33D0504A}</a:tableStyleId>
              </a:tblPr>
              <a:tblGrid>
                <a:gridCol w="2152650"/>
                <a:gridCol w="2076450"/>
                <a:gridCol w="4076700"/>
              </a:tblGrid>
              <a:tr h="52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Compute target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Deployment type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723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Azure Container Instances (ACI)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Web service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 deployment. Good for development or testing.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962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Azure Kubernetes Service (AKS)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Web service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Good for high-scale production deployments. Provides autoscaling, and fast response times.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847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Azure IoT Edge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IoT module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Deploy models on IoT devices. Inferencing happens on the device.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655175" y="38386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4347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Deploy to Azure Container Instances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2" name="Google Shape;282;p45"/>
          <p:cNvSpPr txBox="1"/>
          <p:nvPr>
            <p:ph idx="1" type="body"/>
          </p:nvPr>
        </p:nvSpPr>
        <p:spPr>
          <a:xfrm>
            <a:off x="575573" y="1079231"/>
            <a:ext cx="78867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 Define the deployment configuration. For example,  a configuration that uses one CPU core and </a:t>
            </a:r>
            <a:r>
              <a:rPr lang="en" sz="1400"/>
              <a:t>1GB</a:t>
            </a:r>
            <a:r>
              <a:rPr lang="en" sz="1400"/>
              <a:t> of memory: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2. To deploy the image created in the </a:t>
            </a:r>
            <a:r>
              <a:rPr lang="en" sz="1400">
                <a:solidFill>
                  <a:srgbClr val="000000"/>
                </a:solidFill>
                <a:uFill>
                  <a:noFill/>
                </a:uFill>
                <a:hlinkClick r:id="rId3"/>
              </a:rPr>
              <a:t>Create the image</a:t>
            </a:r>
            <a:r>
              <a:rPr lang="en" sz="1400"/>
              <a:t> section of this document: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575" y="1672050"/>
            <a:ext cx="7939775" cy="1257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650" y="3333825"/>
            <a:ext cx="7939775" cy="16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101600" rtl="0" algn="ctr">
              <a:lnSpc>
                <a:spcPct val="104347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101600" rtl="0" algn="l">
              <a:lnSpc>
                <a:spcPct val="104347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0" name="Google Shape;290;p46"/>
          <p:cNvSpPr txBox="1"/>
          <p:nvPr>
            <p:ph type="title"/>
          </p:nvPr>
        </p:nvSpPr>
        <p:spPr>
          <a:xfrm>
            <a:off x="628650" y="273850"/>
            <a:ext cx="78867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Deploy to Azure Kubernetes Service</a:t>
            </a:r>
            <a:endParaRPr/>
          </a:p>
        </p:txBody>
      </p:sp>
      <p:sp>
        <p:nvSpPr>
          <p:cNvPr id="291" name="Google Shape;291;p46"/>
          <p:cNvSpPr txBox="1"/>
          <p:nvPr>
            <p:ph idx="1" type="body"/>
          </p:nvPr>
        </p:nvSpPr>
        <p:spPr>
          <a:xfrm>
            <a:off x="520573" y="1079231"/>
            <a:ext cx="78867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1. To create an AKS cluster: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477650"/>
            <a:ext cx="76104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101600" rtl="0" algn="ctr">
              <a:lnSpc>
                <a:spcPct val="104347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101600" rtl="0" algn="l">
              <a:lnSpc>
                <a:spcPct val="104347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8" name="Google Shape;298;p47"/>
          <p:cNvSpPr txBox="1"/>
          <p:nvPr>
            <p:ph type="title"/>
          </p:nvPr>
        </p:nvSpPr>
        <p:spPr>
          <a:xfrm>
            <a:off x="628650" y="273850"/>
            <a:ext cx="78867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Deploy to Azure Kubernetes Service</a:t>
            </a:r>
            <a:endParaRPr/>
          </a:p>
        </p:txBody>
      </p:sp>
      <p:sp>
        <p:nvSpPr>
          <p:cNvPr id="299" name="Google Shape;299;p47"/>
          <p:cNvSpPr txBox="1"/>
          <p:nvPr>
            <p:ph idx="1" type="body"/>
          </p:nvPr>
        </p:nvSpPr>
        <p:spPr>
          <a:xfrm>
            <a:off x="520573" y="1079231"/>
            <a:ext cx="78867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2. To deploy the image created, use the following code: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575" y="1681113"/>
            <a:ext cx="76866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Batch Inference</a:t>
            </a:r>
            <a:endParaRPr/>
          </a:p>
        </p:txBody>
      </p:sp>
      <p:sp>
        <p:nvSpPr>
          <p:cNvPr id="306" name="Google Shape;306;p48"/>
          <p:cNvSpPr txBox="1"/>
          <p:nvPr>
            <p:ph idx="1" type="body"/>
          </p:nvPr>
        </p:nvSpPr>
        <p:spPr>
          <a:xfrm>
            <a:off x="628650" y="1118154"/>
            <a:ext cx="78867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Cost-effective inference with unparalleled throughput for asynchronous applications. </a:t>
            </a:r>
            <a:endParaRPr/>
          </a:p>
          <a:p>
            <a:pPr indent="-1778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Should scale to perform inference on TBs of production data.</a:t>
            </a:r>
            <a:endParaRPr/>
          </a:p>
          <a:p>
            <a:pPr indent="-1778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Integrates into other core ML scenarios, such as</a:t>
            </a:r>
            <a:endParaRPr/>
          </a:p>
          <a:p>
            <a:pPr indent="-171450" lvl="1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Model validation </a:t>
            </a:r>
            <a:endParaRPr/>
          </a:p>
          <a:p>
            <a:pPr indent="-171450" lvl="1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Batch labeling</a:t>
            </a:r>
            <a:endParaRPr/>
          </a:p>
          <a:p>
            <a:pPr indent="-171450" lvl="1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Model retraining</a:t>
            </a:r>
            <a:endParaRPr/>
          </a:p>
          <a:p>
            <a:pPr indent="-171450" lvl="1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…</a:t>
            </a:r>
            <a:endParaRPr/>
          </a:p>
          <a:p>
            <a:pPr indent="-1778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Optimized for</a:t>
            </a:r>
            <a:endParaRPr/>
          </a:p>
          <a:p>
            <a:pPr indent="-171450" lvl="1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Easy to use (fire and forget)</a:t>
            </a:r>
            <a:endParaRPr/>
          </a:p>
          <a:p>
            <a:pPr indent="-171450" lvl="1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Fast (data locality / distributed processing)</a:t>
            </a:r>
            <a:endParaRPr/>
          </a:p>
          <a:p>
            <a:pPr indent="-171450" lvl="1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Cheap (dynamic spin-up / tear-down)</a:t>
            </a:r>
            <a:endParaRPr/>
          </a:p>
          <a:p>
            <a:pPr indent="-1778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 sz="1800"/>
              <a:t>Scales automatically using Machine Learning Compute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