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57" r:id="rId3"/>
    <p:sldId id="258" r:id="rId4"/>
    <p:sldId id="259" r:id="rId5"/>
    <p:sldId id="260" r:id="rId6"/>
    <p:sldId id="261" r:id="rId7"/>
    <p:sldId id="262" r:id="rId8"/>
    <p:sldId id="282" r:id="rId9"/>
  </p:sldIdLst>
  <p:sldSz cx="9144000" cy="6858000" type="screen4x3"/>
  <p:notesSz cx="6858000" cy="9144000"/>
  <p:embeddedFontLst>
    <p:embeddedFont>
      <p:font typeface="Bebas Neue" panose="020B0606020202050201" pitchFamily="34" charset="77"/>
      <p:regular r:id="rId11"/>
    </p:embeddedFont>
    <p:embeddedFont>
      <p:font typeface="Nunito" pitchFamily="2" charset="77"/>
      <p:regular r:id="rId12"/>
      <p:bold r:id="rId13"/>
      <p:italic r:id="rId14"/>
      <p:boldItalic r:id="rId15"/>
    </p:embeddedFont>
    <p:embeddedFont>
      <p:font typeface="Nunito Black" panose="020F0502020204030204" pitchFamily="34" charset="0"/>
      <p:bold r:id="rId16"/>
      <p:italic r:id="rId17"/>
      <p:boldItalic r:id="rId18"/>
    </p:embeddedFont>
    <p:embeddedFont>
      <p:font typeface="Space Mono" panose="02000509040000020004" pitchFamily="49" charset="77"/>
      <p:regular r:id="rId19"/>
      <p:bold r:id="rId20"/>
      <p:italic r:id="rId21"/>
      <p:boldItalic r:id="rId22"/>
    </p:embeddedFont>
  </p:embeddedFontLst>
  <p:custDataLst>
    <p:tags r:id="rId2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CF95B4-7935-4480-B72A-820CA122EB4B}">
  <a:tblStyle styleId="{0FCF95B4-7935-4480-B72A-820CA122EB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snapToObjects="1">
      <p:cViewPr varScale="1">
        <p:scale>
          <a:sx n="108" d="100"/>
          <a:sy n="108" d="100"/>
        </p:scale>
        <p:origin x="1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gs" Target="tags/tag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ad05b702a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ad05b702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ad03d1d72b_0_296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ad03d1d72b_0_29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ad79a78160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ad79a7816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200">
                <a:solidFill>
                  <a:srgbClr val="191919"/>
                </a:solidFill>
                <a:latin typeface="Nunito"/>
                <a:ea typeface="Nunito"/>
                <a:cs typeface="Nunito"/>
                <a:sym typeface="Nunito"/>
              </a:rPr>
              <a:t>We selected this topic because in a politically polarized society, understanding underlying drivers for political decisions may be useful in bringing about a more balanced and cooperative political culture.</a:t>
            </a:r>
            <a:endParaRPr sz="5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ad79a78160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ad79a7816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Kuriwaki, Shiro complied voter survey data in .Rds file format for the years 2006–2018. The dataframe contains 452,755 rows (observations) and 73 columns (features), including geographic, demographic, economic, news interest, political affinity, and presidential choice variables.</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The data was drawn from Cooperative Congressional Election Study (CCES), one of the most comprehensive political surveys in the US.</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a3466d86ee_0_1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a3466d86ee_0_1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 data set is divided then joined along the following parameters from the CSV:</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A-AV --&gt; Voter_information AC --&gt;AB-AC--&gt;Ideological Leaning E-T --&gt; Location_info/District_info U-AC--&gt;Ideological Information AW--&gt;Voter_opinion/choice BH-BK--&gt;Candidate_info</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chemeClr val="dk1"/>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a3466d86ee_0_4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a3466d86e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Data Exploration and preprocessing:</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We will refine the data for the most recent survey year of 2018, which holds 60,000 rows and 93 features. The data pertains to voter information, ideological leaning, voter opinion, and candidate information. For the machine learning model, we will be using the following features in a dataframe:</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State, district, cong., geography, gender, birthyear, age, education, race, family income, marital status, news interests, ideology, and presidential vote for 2016. Since the database contains a lot of features with categorical data, then one-hot encode those variables into dummy sets (Using the dummy_cols and fastDummies packages).</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After the features have been given a numeric value, the output features which is the 2016 presidential vote will be removed from the dataframe. The data is separated into training and test sets, the model is then trained.</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rgbClr val="19191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d1a89e362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d1a89e36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8"/>
        <p:cNvGrpSpPr/>
        <p:nvPr/>
      </p:nvGrpSpPr>
      <p:grpSpPr>
        <a:xfrm>
          <a:off x="0" y="0"/>
          <a:ext cx="0" cy="0"/>
          <a:chOff x="0" y="0"/>
          <a:chExt cx="0" cy="0"/>
        </a:xfrm>
      </p:grpSpPr>
      <p:sp>
        <p:nvSpPr>
          <p:cNvPr id="2299" name="Google Shape;2299;ga32a75876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0" name="Google Shape;2300;ga32a7587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6412648" y="-55200"/>
            <a:ext cx="27567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b="1">
                <a:solidFill>
                  <a:srgbClr val="191919"/>
                </a:solidFill>
                <a:latin typeface="Space Mono"/>
                <a:ea typeface="Space Mono"/>
                <a:cs typeface="Space Mono"/>
                <a:sym typeface="Space Mon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accent3"/>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ubTitle" idx="2"/>
          </p:nvPr>
        </p:nvSpPr>
        <p:spPr>
          <a:xfrm>
            <a:off x="8823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3" name="Google Shape;13;p2"/>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4" name="Google Shape;14;p2"/>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5" name="Google Shape;15;p2"/>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16" name="Google Shape;16;p2"/>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grpSp>
        <p:nvGrpSpPr>
          <p:cNvPr id="17" name="Google Shape;17;p2"/>
          <p:cNvGrpSpPr/>
          <p:nvPr/>
        </p:nvGrpSpPr>
        <p:grpSpPr>
          <a:xfrm>
            <a:off x="7461713" y="962625"/>
            <a:ext cx="178300" cy="1850554"/>
            <a:chOff x="5334200" y="1501775"/>
            <a:chExt cx="178300" cy="1387950"/>
          </a:xfrm>
        </p:grpSpPr>
        <p:sp>
          <p:nvSpPr>
            <p:cNvPr id="18" name="Google Shape;18;p2"/>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880925" y="1677911"/>
            <a:ext cx="543075" cy="198428"/>
            <a:chOff x="7279325" y="933900"/>
            <a:chExt cx="543075" cy="148825"/>
          </a:xfrm>
        </p:grpSpPr>
        <p:sp>
          <p:nvSpPr>
            <p:cNvPr id="33" name="Google Shape;33;p2"/>
            <p:cNvSpPr/>
            <p:nvPr/>
          </p:nvSpPr>
          <p:spPr>
            <a:xfrm>
              <a:off x="7279325" y="9339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279325" y="10361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927627" y="121707"/>
            <a:ext cx="1101844" cy="1141705"/>
            <a:chOff x="2974150" y="1190900"/>
            <a:chExt cx="856200" cy="856300"/>
          </a:xfrm>
        </p:grpSpPr>
        <p:sp>
          <p:nvSpPr>
            <p:cNvPr id="36" name="Google Shape;36;p2"/>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 name="Google Shape;53;p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54" name="Google Shape;54;p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03"/>
        <p:cNvGrpSpPr/>
        <p:nvPr/>
      </p:nvGrpSpPr>
      <p:grpSpPr>
        <a:xfrm>
          <a:off x="0" y="0"/>
          <a:ext cx="0" cy="0"/>
          <a:chOff x="0" y="0"/>
          <a:chExt cx="0" cy="0"/>
        </a:xfrm>
      </p:grpSpPr>
      <p:sp>
        <p:nvSpPr>
          <p:cNvPr id="1104" name="Google Shape;1104;p28"/>
          <p:cNvSpPr txBox="1">
            <a:spLocks noGrp="1"/>
          </p:cNvSpPr>
          <p:nvPr>
            <p:ph type="ctrTitle"/>
          </p:nvPr>
        </p:nvSpPr>
        <p:spPr>
          <a:xfrm>
            <a:off x="1952775" y="787250"/>
            <a:ext cx="5238300" cy="1502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05" name="Google Shape;1105;p28"/>
          <p:cNvSpPr txBox="1">
            <a:spLocks noGrp="1"/>
          </p:cNvSpPr>
          <p:nvPr>
            <p:ph type="subTitle" idx="1"/>
          </p:nvPr>
        </p:nvSpPr>
        <p:spPr>
          <a:xfrm>
            <a:off x="2679300" y="3392000"/>
            <a:ext cx="3785400" cy="125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06" name="Google Shape;1106;p28"/>
          <p:cNvSpPr txBox="1">
            <a:spLocks noGrp="1"/>
          </p:cNvSpPr>
          <p:nvPr>
            <p:ph type="subTitle" idx="2"/>
          </p:nvPr>
        </p:nvSpPr>
        <p:spPr>
          <a:xfrm>
            <a:off x="2679300" y="5707465"/>
            <a:ext cx="3785400" cy="3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107" name="Google Shape;1107;p28"/>
          <p:cNvSpPr txBox="1"/>
          <p:nvPr/>
        </p:nvSpPr>
        <p:spPr>
          <a:xfrm>
            <a:off x="2960700" y="4816588"/>
            <a:ext cx="3222600" cy="720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2"/>
                </a:solidFill>
                <a:latin typeface="Nunito"/>
                <a:ea typeface="Nunito"/>
                <a:cs typeface="Nunito"/>
                <a:sym typeface="Nunito"/>
              </a:rPr>
              <a:t>CREDITS: </a:t>
            </a:r>
            <a:r>
              <a:rPr lang="en" sz="1100">
                <a:solidFill>
                  <a:schemeClr val="dk1"/>
                </a:solidFill>
                <a:latin typeface="Nunito"/>
                <a:ea typeface="Nunito"/>
                <a:cs typeface="Nunito"/>
                <a:sym typeface="Nunito"/>
              </a:rPr>
              <a:t>This presentation template was created by </a:t>
            </a:r>
            <a:r>
              <a:rPr lang="en" sz="1100" b="1">
                <a:solidFill>
                  <a:schemeClr val="dk2"/>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chemeClr val="dk2"/>
                </a:solidFill>
                <a:latin typeface="Nunito"/>
                <a:ea typeface="Nunito"/>
                <a:cs typeface="Nunito"/>
                <a:sym typeface="Nunito"/>
              </a:rPr>
              <a:t>, </a:t>
            </a:r>
            <a:r>
              <a:rPr lang="en" sz="1100">
                <a:solidFill>
                  <a:schemeClr val="dk1"/>
                </a:solidFill>
                <a:latin typeface="Nunito"/>
                <a:ea typeface="Nunito"/>
                <a:cs typeface="Nunito"/>
                <a:sym typeface="Nunito"/>
              </a:rPr>
              <a:t>including icons by </a:t>
            </a:r>
            <a:r>
              <a:rPr lang="en" sz="1100" b="1">
                <a:solidFill>
                  <a:schemeClr val="dk2"/>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chemeClr val="dk2"/>
                </a:solidFill>
                <a:latin typeface="Nunito"/>
                <a:ea typeface="Nunito"/>
                <a:cs typeface="Nunito"/>
                <a:sym typeface="Nunito"/>
              </a:rPr>
              <a:t>, </a:t>
            </a:r>
            <a:r>
              <a:rPr lang="en" sz="1100">
                <a:solidFill>
                  <a:schemeClr val="dk1"/>
                </a:solidFill>
                <a:latin typeface="Nunito"/>
                <a:ea typeface="Nunito"/>
                <a:cs typeface="Nunito"/>
                <a:sym typeface="Nunito"/>
              </a:rPr>
              <a:t>and infographics &amp; images by </a:t>
            </a:r>
            <a:r>
              <a:rPr lang="en" sz="1100" b="1">
                <a:solidFill>
                  <a:schemeClr val="dk2"/>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chemeClr val="dk2"/>
              </a:solidFill>
              <a:latin typeface="Nunito"/>
              <a:ea typeface="Nunito"/>
              <a:cs typeface="Nunito"/>
              <a:sym typeface="Nunito"/>
            </a:endParaRPr>
          </a:p>
        </p:txBody>
      </p:sp>
      <p:cxnSp>
        <p:nvCxnSpPr>
          <p:cNvPr id="1108" name="Google Shape;1108;p28"/>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109" name="Google Shape;1109;p28"/>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1110" name="Google Shape;1110;p28"/>
          <p:cNvSpPr/>
          <p:nvPr/>
        </p:nvSpPr>
        <p:spPr>
          <a:xfrm flipH="1">
            <a:off x="-12" y="5779258"/>
            <a:ext cx="1051082" cy="1078754"/>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1" name="Google Shape;1111;p28"/>
          <p:cNvGrpSpPr/>
          <p:nvPr/>
        </p:nvGrpSpPr>
        <p:grpSpPr>
          <a:xfrm rot="5400000">
            <a:off x="290692" y="1143598"/>
            <a:ext cx="1051086" cy="203895"/>
            <a:chOff x="2704450" y="2501175"/>
            <a:chExt cx="809150" cy="152925"/>
          </a:xfrm>
        </p:grpSpPr>
        <p:sp>
          <p:nvSpPr>
            <p:cNvPr id="1112" name="Google Shape;1112;p28"/>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28"/>
          <p:cNvGrpSpPr/>
          <p:nvPr/>
        </p:nvGrpSpPr>
        <p:grpSpPr>
          <a:xfrm>
            <a:off x="1395509" y="4238176"/>
            <a:ext cx="705454" cy="198428"/>
            <a:chOff x="3505675" y="3415300"/>
            <a:chExt cx="543075" cy="148825"/>
          </a:xfrm>
        </p:grpSpPr>
        <p:sp>
          <p:nvSpPr>
            <p:cNvPr id="1127" name="Google Shape;1127;p28"/>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9" name="Google Shape;1129;p28"/>
          <p:cNvSpPr/>
          <p:nvPr/>
        </p:nvSpPr>
        <p:spPr>
          <a:xfrm>
            <a:off x="8029807" y="3428990"/>
            <a:ext cx="788396" cy="809180"/>
          </a:xfrm>
          <a:custGeom>
            <a:avLst/>
            <a:gdLst/>
            <a:ahLst/>
            <a:cxnLst/>
            <a:rect l="l" t="t" r="r" b="b"/>
            <a:pathLst>
              <a:path w="24277" h="24276" extrusionOk="0">
                <a:moveTo>
                  <a:pt x="17388" y="432"/>
                </a:moveTo>
                <a:lnTo>
                  <a:pt x="17388" y="17388"/>
                </a:lnTo>
                <a:lnTo>
                  <a:pt x="430" y="17388"/>
                </a:lnTo>
                <a:lnTo>
                  <a:pt x="430" y="432"/>
                </a:lnTo>
                <a:close/>
                <a:moveTo>
                  <a:pt x="17819" y="615"/>
                </a:moveTo>
                <a:lnTo>
                  <a:pt x="23844" y="6761"/>
                </a:lnTo>
                <a:lnTo>
                  <a:pt x="23844" y="23541"/>
                </a:lnTo>
                <a:lnTo>
                  <a:pt x="17819" y="17515"/>
                </a:lnTo>
                <a:lnTo>
                  <a:pt x="17819" y="615"/>
                </a:lnTo>
                <a:close/>
                <a:moveTo>
                  <a:pt x="17514" y="17819"/>
                </a:moveTo>
                <a:lnTo>
                  <a:pt x="23539" y="23844"/>
                </a:lnTo>
                <a:lnTo>
                  <a:pt x="6759" y="23844"/>
                </a:lnTo>
                <a:lnTo>
                  <a:pt x="613" y="17819"/>
                </a:lnTo>
                <a:close/>
                <a:moveTo>
                  <a:pt x="0" y="1"/>
                </a:moveTo>
                <a:lnTo>
                  <a:pt x="0" y="17819"/>
                </a:lnTo>
                <a:lnTo>
                  <a:pt x="6584" y="24275"/>
                </a:lnTo>
                <a:lnTo>
                  <a:pt x="24277" y="24275"/>
                </a:lnTo>
                <a:lnTo>
                  <a:pt x="24277" y="6581"/>
                </a:lnTo>
                <a:lnTo>
                  <a:pt x="17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8"/>
          <p:cNvGrpSpPr/>
          <p:nvPr/>
        </p:nvGrpSpPr>
        <p:grpSpPr>
          <a:xfrm>
            <a:off x="8225826" y="-104626"/>
            <a:ext cx="1112204" cy="1141705"/>
            <a:chOff x="2974150" y="1190900"/>
            <a:chExt cx="856200" cy="856300"/>
          </a:xfrm>
        </p:grpSpPr>
        <p:sp>
          <p:nvSpPr>
            <p:cNvPr id="1131" name="Google Shape;1131;p28"/>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4"/>
        </a:solidFill>
        <a:effectLst/>
      </p:bgPr>
    </p:bg>
    <p:spTree>
      <p:nvGrpSpPr>
        <p:cNvPr id="1" name="Shape 1148"/>
        <p:cNvGrpSpPr/>
        <p:nvPr/>
      </p:nvGrpSpPr>
      <p:grpSpPr>
        <a:xfrm>
          <a:off x="0" y="0"/>
          <a:ext cx="0" cy="0"/>
          <a:chOff x="0" y="0"/>
          <a:chExt cx="0" cy="0"/>
        </a:xfrm>
      </p:grpSpPr>
      <p:cxnSp>
        <p:nvCxnSpPr>
          <p:cNvPr id="1149" name="Google Shape;1149;p29"/>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0" name="Google Shape;1150;p29"/>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accent1"/>
        </a:solidFill>
        <a:effectLst/>
      </p:bgPr>
    </p:bg>
    <p:spTree>
      <p:nvGrpSpPr>
        <p:cNvPr id="1" name="Shape 1151"/>
        <p:cNvGrpSpPr/>
        <p:nvPr/>
      </p:nvGrpSpPr>
      <p:grpSpPr>
        <a:xfrm>
          <a:off x="0" y="0"/>
          <a:ext cx="0" cy="0"/>
          <a:chOff x="0" y="0"/>
          <a:chExt cx="0" cy="0"/>
        </a:xfrm>
      </p:grpSpPr>
      <p:cxnSp>
        <p:nvCxnSpPr>
          <p:cNvPr id="1152" name="Google Shape;1152;p30"/>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3" name="Google Shape;1153;p30"/>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lt2"/>
        </a:solidFill>
        <a:effectLst/>
      </p:bgPr>
    </p:bg>
    <p:spTree>
      <p:nvGrpSpPr>
        <p:cNvPr id="1" name="Shape 1154"/>
        <p:cNvGrpSpPr/>
        <p:nvPr/>
      </p:nvGrpSpPr>
      <p:grpSpPr>
        <a:xfrm>
          <a:off x="0" y="0"/>
          <a:ext cx="0" cy="0"/>
          <a:chOff x="0" y="0"/>
          <a:chExt cx="0" cy="0"/>
        </a:xfrm>
      </p:grpSpPr>
      <p:cxnSp>
        <p:nvCxnSpPr>
          <p:cNvPr id="1155" name="Google Shape;1155;p3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156" name="Google Shape;1156;p3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p:nvPr/>
        </p:nvSpPr>
        <p:spPr>
          <a:xfrm flipH="1">
            <a:off x="4375400" y="-274200"/>
            <a:ext cx="4812300" cy="7132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720000" y="3015150"/>
            <a:ext cx="43602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3"/>
          <p:cNvSpPr txBox="1">
            <a:spLocks noGrp="1"/>
          </p:cNvSpPr>
          <p:nvPr>
            <p:ph type="title" idx="2" hasCustomPrompt="1"/>
          </p:nvPr>
        </p:nvSpPr>
        <p:spPr>
          <a:xfrm>
            <a:off x="720125" y="2500525"/>
            <a:ext cx="4360200" cy="159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10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3"/>
          <p:cNvSpPr txBox="1">
            <a:spLocks noGrp="1"/>
          </p:cNvSpPr>
          <p:nvPr>
            <p:ph type="subTitle" idx="1"/>
          </p:nvPr>
        </p:nvSpPr>
        <p:spPr>
          <a:xfrm>
            <a:off x="720000" y="4007053"/>
            <a:ext cx="43602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 name="Google Shape;60;p3"/>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61" name="Google Shape;61;p3"/>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62" name="Google Shape;62;p3"/>
          <p:cNvSpPr txBox="1">
            <a:spLocks noGrp="1"/>
          </p:cNvSpPr>
          <p:nvPr>
            <p:ph type="subTitle" idx="3"/>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3" name="Google Shape;63;p3">
            <a:hlinkClick r:id="rId2" action="ppaction://hlinksldjump"/>
          </p:cNvPr>
          <p:cNvSpPr txBox="1">
            <a:spLocks noGrp="1"/>
          </p:cNvSpPr>
          <p:nvPr>
            <p:ph type="subTitle" idx="4"/>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4" name="Google Shape;64;p3"/>
          <p:cNvSpPr txBox="1">
            <a:spLocks noGrp="1"/>
          </p:cNvSpPr>
          <p:nvPr>
            <p:ph type="subTitle" idx="5"/>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5" name="Google Shape;65;p3"/>
          <p:cNvSpPr txBox="1">
            <a:spLocks noGrp="1"/>
          </p:cNvSpPr>
          <p:nvPr>
            <p:ph type="subTitle" idx="6"/>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66" name="Google Shape;66;p3"/>
          <p:cNvGrpSpPr/>
          <p:nvPr/>
        </p:nvGrpSpPr>
        <p:grpSpPr>
          <a:xfrm>
            <a:off x="7231717" y="4"/>
            <a:ext cx="231644" cy="989428"/>
            <a:chOff x="1025030" y="3217579"/>
            <a:chExt cx="231644" cy="989428"/>
          </a:xfrm>
        </p:grpSpPr>
        <p:sp>
          <p:nvSpPr>
            <p:cNvPr id="67" name="Google Shape;67;p3"/>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a:off x="8746134" y="855542"/>
            <a:ext cx="26435" cy="1078706"/>
            <a:chOff x="675575" y="2927725"/>
            <a:chExt cx="20350" cy="809050"/>
          </a:xfrm>
        </p:grpSpPr>
        <p:sp>
          <p:nvSpPr>
            <p:cNvPr id="75" name="Google Shape;75;p3"/>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p:nvPr/>
        </p:nvSpPr>
        <p:spPr>
          <a:xfrm>
            <a:off x="406760" y="5759263"/>
            <a:ext cx="733253" cy="752615"/>
          </a:xfrm>
          <a:custGeom>
            <a:avLst/>
            <a:gdLst/>
            <a:ahLst/>
            <a:cxnLst/>
            <a:rect l="l" t="t" r="r" b="b"/>
            <a:pathLst>
              <a:path w="22579" h="22579" extrusionOk="0">
                <a:moveTo>
                  <a:pt x="0" y="1"/>
                </a:moveTo>
                <a:lnTo>
                  <a:pt x="0" y="22579"/>
                </a:lnTo>
                <a:lnTo>
                  <a:pt x="22578" y="22579"/>
                </a:lnTo>
                <a:lnTo>
                  <a:pt x="225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02083" y="5850496"/>
            <a:ext cx="649110" cy="666250"/>
          </a:xfrm>
          <a:custGeom>
            <a:avLst/>
            <a:gdLst/>
            <a:ahLst/>
            <a:cxnLst/>
            <a:rect l="l" t="t" r="r" b="b"/>
            <a:pathLst>
              <a:path w="19988" h="19988" extrusionOk="0">
                <a:moveTo>
                  <a:pt x="16818" y="3169"/>
                </a:moveTo>
                <a:lnTo>
                  <a:pt x="16818" y="16820"/>
                </a:lnTo>
                <a:lnTo>
                  <a:pt x="3169" y="16820"/>
                </a:lnTo>
                <a:lnTo>
                  <a:pt x="3169" y="3169"/>
                </a:lnTo>
                <a:close/>
                <a:moveTo>
                  <a:pt x="19699" y="289"/>
                </a:moveTo>
                <a:lnTo>
                  <a:pt x="19699" y="16820"/>
                </a:lnTo>
                <a:lnTo>
                  <a:pt x="17105" y="16820"/>
                </a:lnTo>
                <a:lnTo>
                  <a:pt x="17105" y="2881"/>
                </a:lnTo>
                <a:lnTo>
                  <a:pt x="3169" y="2881"/>
                </a:lnTo>
                <a:lnTo>
                  <a:pt x="3169" y="289"/>
                </a:lnTo>
                <a:close/>
                <a:moveTo>
                  <a:pt x="2882" y="3169"/>
                </a:moveTo>
                <a:lnTo>
                  <a:pt x="2882" y="17108"/>
                </a:lnTo>
                <a:lnTo>
                  <a:pt x="16818" y="17108"/>
                </a:lnTo>
                <a:lnTo>
                  <a:pt x="16818" y="19699"/>
                </a:lnTo>
                <a:lnTo>
                  <a:pt x="288" y="19699"/>
                </a:lnTo>
                <a:lnTo>
                  <a:pt x="288" y="3169"/>
                </a:lnTo>
                <a:close/>
                <a:moveTo>
                  <a:pt x="2881" y="0"/>
                </a:moveTo>
                <a:lnTo>
                  <a:pt x="2881" y="2881"/>
                </a:lnTo>
                <a:lnTo>
                  <a:pt x="0" y="2881"/>
                </a:lnTo>
                <a:lnTo>
                  <a:pt x="0" y="19987"/>
                </a:lnTo>
                <a:lnTo>
                  <a:pt x="17107" y="19987"/>
                </a:lnTo>
                <a:lnTo>
                  <a:pt x="17107" y="17108"/>
                </a:lnTo>
                <a:lnTo>
                  <a:pt x="19987" y="17108"/>
                </a:lnTo>
                <a:lnTo>
                  <a:pt x="199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3"/>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85" name="Google Shape;85;p3"/>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4"/>
          <p:cNvSpPr txBox="1">
            <a:spLocks noGrp="1"/>
          </p:cNvSpPr>
          <p:nvPr>
            <p:ph type="body" idx="1"/>
          </p:nvPr>
        </p:nvSpPr>
        <p:spPr>
          <a:xfrm>
            <a:off x="720000" y="1527033"/>
            <a:ext cx="7704000" cy="4610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5"/>
              </a:buClr>
              <a:buSzPts val="1400"/>
              <a:buChar char="●"/>
              <a:defRPr>
                <a:solidFill>
                  <a:srgbClr val="434343"/>
                </a:solidFill>
                <a:latin typeface="Nunito"/>
                <a:ea typeface="Nunito"/>
                <a:cs typeface="Nunito"/>
                <a:sym typeface="Nunito"/>
              </a:defRPr>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grpSp>
        <p:nvGrpSpPr>
          <p:cNvPr id="89" name="Google Shape;89;p4"/>
          <p:cNvGrpSpPr/>
          <p:nvPr/>
        </p:nvGrpSpPr>
        <p:grpSpPr>
          <a:xfrm>
            <a:off x="8715305" y="2854495"/>
            <a:ext cx="77973" cy="1149008"/>
            <a:chOff x="1195275" y="2211125"/>
            <a:chExt cx="61425" cy="886375"/>
          </a:xfrm>
        </p:grpSpPr>
        <p:sp>
          <p:nvSpPr>
            <p:cNvPr id="90" name="Google Shape;90;p4"/>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4"/>
          <p:cNvGrpSpPr/>
          <p:nvPr/>
        </p:nvGrpSpPr>
        <p:grpSpPr>
          <a:xfrm>
            <a:off x="102541" y="6253409"/>
            <a:ext cx="491084" cy="512221"/>
            <a:chOff x="4706225" y="1356025"/>
            <a:chExt cx="384200" cy="384175"/>
          </a:xfrm>
        </p:grpSpPr>
        <p:sp>
          <p:nvSpPr>
            <p:cNvPr id="96" name="Google Shape;96;p4"/>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a:off x="8033975" y="393125"/>
            <a:ext cx="609637" cy="596012"/>
          </a:xfrm>
          <a:custGeom>
            <a:avLst/>
            <a:gdLst/>
            <a:ahLst/>
            <a:cxnLst/>
            <a:rect l="l" t="t" r="r" b="b"/>
            <a:pathLst>
              <a:path w="26759" h="26757" extrusionOk="0">
                <a:moveTo>
                  <a:pt x="8726" y="984"/>
                </a:moveTo>
                <a:lnTo>
                  <a:pt x="8726" y="2575"/>
                </a:lnTo>
                <a:lnTo>
                  <a:pt x="576" y="10726"/>
                </a:lnTo>
                <a:lnTo>
                  <a:pt x="576" y="9136"/>
                </a:lnTo>
                <a:lnTo>
                  <a:pt x="8726" y="984"/>
                </a:lnTo>
                <a:close/>
                <a:moveTo>
                  <a:pt x="8726" y="2775"/>
                </a:moveTo>
                <a:lnTo>
                  <a:pt x="8726" y="4768"/>
                </a:lnTo>
                <a:lnTo>
                  <a:pt x="576" y="12918"/>
                </a:lnTo>
                <a:lnTo>
                  <a:pt x="576" y="10927"/>
                </a:lnTo>
                <a:lnTo>
                  <a:pt x="8726" y="2775"/>
                </a:lnTo>
                <a:close/>
                <a:moveTo>
                  <a:pt x="8723" y="4973"/>
                </a:moveTo>
                <a:lnTo>
                  <a:pt x="8723" y="6962"/>
                </a:lnTo>
                <a:lnTo>
                  <a:pt x="572" y="15113"/>
                </a:lnTo>
                <a:lnTo>
                  <a:pt x="572" y="13123"/>
                </a:lnTo>
                <a:lnTo>
                  <a:pt x="8723" y="4973"/>
                </a:lnTo>
                <a:close/>
                <a:moveTo>
                  <a:pt x="8723" y="7166"/>
                </a:moveTo>
                <a:lnTo>
                  <a:pt x="8723" y="9155"/>
                </a:lnTo>
                <a:lnTo>
                  <a:pt x="572" y="17307"/>
                </a:lnTo>
                <a:lnTo>
                  <a:pt x="572" y="15316"/>
                </a:lnTo>
                <a:lnTo>
                  <a:pt x="8723" y="7166"/>
                </a:lnTo>
                <a:close/>
                <a:moveTo>
                  <a:pt x="26180" y="577"/>
                </a:moveTo>
                <a:lnTo>
                  <a:pt x="26180" y="17456"/>
                </a:lnTo>
                <a:lnTo>
                  <a:pt x="9300" y="17456"/>
                </a:lnTo>
                <a:lnTo>
                  <a:pt x="9300" y="577"/>
                </a:lnTo>
                <a:close/>
                <a:moveTo>
                  <a:pt x="8723" y="9357"/>
                </a:moveTo>
                <a:lnTo>
                  <a:pt x="8723" y="11347"/>
                </a:lnTo>
                <a:lnTo>
                  <a:pt x="572" y="19499"/>
                </a:lnTo>
                <a:lnTo>
                  <a:pt x="572" y="17509"/>
                </a:lnTo>
                <a:lnTo>
                  <a:pt x="8723" y="9357"/>
                </a:lnTo>
                <a:close/>
                <a:moveTo>
                  <a:pt x="8723" y="11552"/>
                </a:moveTo>
                <a:lnTo>
                  <a:pt x="8723" y="13542"/>
                </a:lnTo>
                <a:lnTo>
                  <a:pt x="572" y="21694"/>
                </a:lnTo>
                <a:lnTo>
                  <a:pt x="572" y="19704"/>
                </a:lnTo>
                <a:lnTo>
                  <a:pt x="8723" y="11552"/>
                </a:lnTo>
                <a:close/>
                <a:moveTo>
                  <a:pt x="8723" y="13745"/>
                </a:moveTo>
                <a:lnTo>
                  <a:pt x="8723" y="15735"/>
                </a:lnTo>
                <a:lnTo>
                  <a:pt x="572" y="23887"/>
                </a:lnTo>
                <a:lnTo>
                  <a:pt x="572" y="21897"/>
                </a:lnTo>
                <a:lnTo>
                  <a:pt x="8723" y="13745"/>
                </a:lnTo>
                <a:close/>
                <a:moveTo>
                  <a:pt x="8723" y="15938"/>
                </a:moveTo>
                <a:lnTo>
                  <a:pt x="8723" y="17623"/>
                </a:lnTo>
                <a:lnTo>
                  <a:pt x="572" y="25773"/>
                </a:lnTo>
                <a:lnTo>
                  <a:pt x="572" y="24090"/>
                </a:lnTo>
                <a:lnTo>
                  <a:pt x="8723" y="15938"/>
                </a:lnTo>
                <a:close/>
                <a:moveTo>
                  <a:pt x="10810" y="18033"/>
                </a:moveTo>
                <a:lnTo>
                  <a:pt x="2659" y="26183"/>
                </a:lnTo>
                <a:lnTo>
                  <a:pt x="981" y="26183"/>
                </a:lnTo>
                <a:lnTo>
                  <a:pt x="9131" y="18033"/>
                </a:lnTo>
                <a:close/>
                <a:moveTo>
                  <a:pt x="12997" y="18033"/>
                </a:moveTo>
                <a:lnTo>
                  <a:pt x="4845" y="26183"/>
                </a:lnTo>
                <a:lnTo>
                  <a:pt x="2863" y="26183"/>
                </a:lnTo>
                <a:lnTo>
                  <a:pt x="11013" y="18033"/>
                </a:lnTo>
                <a:close/>
                <a:moveTo>
                  <a:pt x="15187" y="18033"/>
                </a:moveTo>
                <a:lnTo>
                  <a:pt x="7037" y="26183"/>
                </a:lnTo>
                <a:lnTo>
                  <a:pt x="5050" y="26183"/>
                </a:lnTo>
                <a:lnTo>
                  <a:pt x="13203" y="18033"/>
                </a:lnTo>
                <a:close/>
                <a:moveTo>
                  <a:pt x="17374" y="18033"/>
                </a:moveTo>
                <a:lnTo>
                  <a:pt x="9222" y="26183"/>
                </a:lnTo>
                <a:lnTo>
                  <a:pt x="7240" y="26183"/>
                </a:lnTo>
                <a:lnTo>
                  <a:pt x="15390" y="18033"/>
                </a:lnTo>
                <a:close/>
                <a:moveTo>
                  <a:pt x="19561" y="18033"/>
                </a:moveTo>
                <a:lnTo>
                  <a:pt x="11411" y="26183"/>
                </a:lnTo>
                <a:lnTo>
                  <a:pt x="9427" y="26183"/>
                </a:lnTo>
                <a:lnTo>
                  <a:pt x="17577" y="18033"/>
                </a:lnTo>
                <a:close/>
                <a:moveTo>
                  <a:pt x="21750" y="18033"/>
                </a:moveTo>
                <a:lnTo>
                  <a:pt x="13599" y="26183"/>
                </a:lnTo>
                <a:lnTo>
                  <a:pt x="11614" y="26183"/>
                </a:lnTo>
                <a:lnTo>
                  <a:pt x="19764" y="18033"/>
                </a:lnTo>
                <a:close/>
                <a:moveTo>
                  <a:pt x="23938" y="18033"/>
                </a:moveTo>
                <a:lnTo>
                  <a:pt x="15788" y="26183"/>
                </a:lnTo>
                <a:lnTo>
                  <a:pt x="13804" y="26183"/>
                </a:lnTo>
                <a:lnTo>
                  <a:pt x="21955" y="18033"/>
                </a:lnTo>
                <a:close/>
                <a:moveTo>
                  <a:pt x="25772" y="18033"/>
                </a:moveTo>
                <a:lnTo>
                  <a:pt x="17621" y="26183"/>
                </a:lnTo>
                <a:lnTo>
                  <a:pt x="15991" y="26183"/>
                </a:lnTo>
                <a:lnTo>
                  <a:pt x="24142" y="18033"/>
                </a:lnTo>
                <a:close/>
                <a:moveTo>
                  <a:pt x="9014" y="0"/>
                </a:moveTo>
                <a:cubicBezTo>
                  <a:pt x="8976" y="0"/>
                  <a:pt x="8940" y="8"/>
                  <a:pt x="8903" y="23"/>
                </a:cubicBezTo>
                <a:cubicBezTo>
                  <a:pt x="8867" y="38"/>
                  <a:pt x="8837" y="58"/>
                  <a:pt x="8811" y="85"/>
                </a:cubicBezTo>
                <a:lnTo>
                  <a:pt x="84" y="8812"/>
                </a:lnTo>
                <a:cubicBezTo>
                  <a:pt x="31" y="8866"/>
                  <a:pt x="0" y="8938"/>
                  <a:pt x="0" y="9014"/>
                </a:cubicBezTo>
                <a:lnTo>
                  <a:pt x="0" y="26468"/>
                </a:lnTo>
                <a:cubicBezTo>
                  <a:pt x="0" y="26506"/>
                  <a:pt x="8" y="26543"/>
                  <a:pt x="23" y="26579"/>
                </a:cubicBezTo>
                <a:cubicBezTo>
                  <a:pt x="52" y="26649"/>
                  <a:pt x="108" y="26707"/>
                  <a:pt x="178" y="26734"/>
                </a:cubicBezTo>
                <a:cubicBezTo>
                  <a:pt x="214" y="26751"/>
                  <a:pt x="251" y="26757"/>
                  <a:pt x="289" y="26757"/>
                </a:cubicBezTo>
                <a:lnTo>
                  <a:pt x="17743" y="26757"/>
                </a:lnTo>
                <a:cubicBezTo>
                  <a:pt x="17819" y="26757"/>
                  <a:pt x="17893" y="26726"/>
                  <a:pt x="17946" y="26673"/>
                </a:cubicBezTo>
                <a:lnTo>
                  <a:pt x="26673" y="17946"/>
                </a:lnTo>
                <a:cubicBezTo>
                  <a:pt x="26699" y="17920"/>
                  <a:pt x="26720" y="17889"/>
                  <a:pt x="26735" y="17854"/>
                </a:cubicBezTo>
                <a:cubicBezTo>
                  <a:pt x="26751" y="17817"/>
                  <a:pt x="26758" y="17782"/>
                  <a:pt x="26758" y="17744"/>
                </a:cubicBezTo>
                <a:lnTo>
                  <a:pt x="26758" y="289"/>
                </a:lnTo>
                <a:lnTo>
                  <a:pt x="26757" y="289"/>
                </a:lnTo>
                <a:cubicBezTo>
                  <a:pt x="26757" y="129"/>
                  <a:pt x="26626" y="0"/>
                  <a:pt x="26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4"/>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0" name="Google Shape;100;p4"/>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4"/>
        <p:cNvGrpSpPr/>
        <p:nvPr/>
      </p:nvGrpSpPr>
      <p:grpSpPr>
        <a:xfrm>
          <a:off x="0" y="0"/>
          <a:ext cx="0" cy="0"/>
          <a:chOff x="0" y="0"/>
          <a:chExt cx="0" cy="0"/>
        </a:xfrm>
      </p:grpSpPr>
      <p:sp>
        <p:nvSpPr>
          <p:cNvPr id="295" name="Google Shape;295;p9"/>
          <p:cNvSpPr txBox="1">
            <a:spLocks noGrp="1"/>
          </p:cNvSpPr>
          <p:nvPr>
            <p:ph type="subTitle" idx="1"/>
          </p:nvPr>
        </p:nvSpPr>
        <p:spPr>
          <a:xfrm>
            <a:off x="2391925" y="4905965"/>
            <a:ext cx="4360200" cy="62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96" name="Google Shape;296;p9"/>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297" name="Google Shape;297;p9"/>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298" name="Google Shape;298;p9"/>
          <p:cNvSpPr txBox="1">
            <a:spLocks noGrp="1"/>
          </p:cNvSpPr>
          <p:nvPr>
            <p:ph type="title"/>
          </p:nvPr>
        </p:nvSpPr>
        <p:spPr>
          <a:xfrm>
            <a:off x="2391900" y="2321174"/>
            <a:ext cx="4360200" cy="25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9"/>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00" name="Google Shape;300;p9">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1" name="Google Shape;301;p9"/>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2" name="Google Shape;302;p9"/>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303" name="Google Shape;303;p9"/>
          <p:cNvGrpSpPr/>
          <p:nvPr/>
        </p:nvGrpSpPr>
        <p:grpSpPr>
          <a:xfrm flipH="1">
            <a:off x="1" y="5782831"/>
            <a:ext cx="1704706" cy="1075164"/>
            <a:chOff x="5970851" y="4835481"/>
            <a:chExt cx="1704706" cy="1075164"/>
          </a:xfrm>
        </p:grpSpPr>
        <p:sp>
          <p:nvSpPr>
            <p:cNvPr id="304" name="Google Shape;304;p9"/>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7069823" y="4171370"/>
            <a:ext cx="499076" cy="512221"/>
            <a:chOff x="4706225" y="1356025"/>
            <a:chExt cx="384200" cy="384175"/>
          </a:xfrm>
        </p:grpSpPr>
        <p:sp>
          <p:nvSpPr>
            <p:cNvPr id="340" name="Google Shape;340;p9"/>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9"/>
          <p:cNvGrpSpPr/>
          <p:nvPr/>
        </p:nvGrpSpPr>
        <p:grpSpPr>
          <a:xfrm>
            <a:off x="1686434" y="4275626"/>
            <a:ext cx="705454" cy="198428"/>
            <a:chOff x="3505675" y="3415300"/>
            <a:chExt cx="543075" cy="148825"/>
          </a:xfrm>
        </p:grpSpPr>
        <p:sp>
          <p:nvSpPr>
            <p:cNvPr id="343" name="Google Shape;343;p9"/>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9"/>
          <p:cNvSpPr/>
          <p:nvPr/>
        </p:nvSpPr>
        <p:spPr>
          <a:xfrm rot="-5400000">
            <a:off x="8057937" y="-14128"/>
            <a:ext cx="1071937" cy="1100173"/>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9"/>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9"/>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5"/>
        <p:cNvGrpSpPr/>
        <p:nvPr/>
      </p:nvGrpSpPr>
      <p:grpSpPr>
        <a:xfrm>
          <a:off x="0" y="0"/>
          <a:ext cx="0" cy="0"/>
          <a:chOff x="0" y="0"/>
          <a:chExt cx="0" cy="0"/>
        </a:xfrm>
      </p:grpSpPr>
      <p:sp>
        <p:nvSpPr>
          <p:cNvPr id="366" name="Google Shape;366;p11"/>
          <p:cNvSpPr/>
          <p:nvPr/>
        </p:nvSpPr>
        <p:spPr>
          <a:xfrm flipH="1">
            <a:off x="5409000" y="4136100"/>
            <a:ext cx="3735000" cy="2721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txBox="1">
            <a:spLocks noGrp="1"/>
          </p:cNvSpPr>
          <p:nvPr>
            <p:ph type="title" hasCustomPrompt="1"/>
          </p:nvPr>
        </p:nvSpPr>
        <p:spPr>
          <a:xfrm>
            <a:off x="1059900" y="2534675"/>
            <a:ext cx="7024200" cy="1576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8" name="Google Shape;368;p11"/>
          <p:cNvSpPr txBox="1">
            <a:spLocks noGrp="1"/>
          </p:cNvSpPr>
          <p:nvPr>
            <p:ph type="subTitle" idx="1"/>
          </p:nvPr>
        </p:nvSpPr>
        <p:spPr>
          <a:xfrm>
            <a:off x="1059900" y="4111350"/>
            <a:ext cx="7024200" cy="48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369" name="Google Shape;369;p11"/>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370" name="Google Shape;370;p11"/>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371" name="Google Shape;371;p11"/>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72" name="Google Shape;372;p11"/>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3" name="Google Shape;373;p11">
            <a:hlinkClick r:id="" action="ppaction://noaction"/>
          </p:cNvPr>
          <p:cNvSpPr txBox="1">
            <a:spLocks noGrp="1"/>
          </p:cNvSpPr>
          <p:nvPr>
            <p:ph type="subTitle" idx="4"/>
          </p:nvPr>
        </p:nvSpPr>
        <p:spPr>
          <a:xfrm>
            <a:off x="32110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4" name="Google Shape;374;p11"/>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5" name="Google Shape;375;p11"/>
          <p:cNvSpPr/>
          <p:nvPr/>
        </p:nvSpPr>
        <p:spPr>
          <a:xfrm>
            <a:off x="1751331" y="5452519"/>
            <a:ext cx="1107950" cy="1137105"/>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1"/>
          <p:cNvGrpSpPr/>
          <p:nvPr/>
        </p:nvGrpSpPr>
        <p:grpSpPr>
          <a:xfrm>
            <a:off x="5911259" y="1947576"/>
            <a:ext cx="705454" cy="198428"/>
            <a:chOff x="3505675" y="3415300"/>
            <a:chExt cx="543075" cy="148825"/>
          </a:xfrm>
        </p:grpSpPr>
        <p:sp>
          <p:nvSpPr>
            <p:cNvPr id="377" name="Google Shape;377;p1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1"/>
          <p:cNvGrpSpPr/>
          <p:nvPr/>
        </p:nvGrpSpPr>
        <p:grpSpPr>
          <a:xfrm rot="5400000">
            <a:off x="-189833" y="4622023"/>
            <a:ext cx="1051086" cy="203895"/>
            <a:chOff x="2704450" y="2501175"/>
            <a:chExt cx="809150" cy="152925"/>
          </a:xfrm>
        </p:grpSpPr>
        <p:sp>
          <p:nvSpPr>
            <p:cNvPr id="380" name="Google Shape;380;p11"/>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1"/>
          <p:cNvSpPr/>
          <p:nvPr/>
        </p:nvSpPr>
        <p:spPr>
          <a:xfrm rot="10800000" flipH="1">
            <a:off x="8578455" y="-2"/>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1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11"/>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4"/>
        <p:cNvGrpSpPr/>
        <p:nvPr/>
      </p:nvGrpSpPr>
      <p:grpSpPr>
        <a:xfrm>
          <a:off x="0" y="0"/>
          <a:ext cx="0" cy="0"/>
          <a:chOff x="0" y="0"/>
          <a:chExt cx="0" cy="0"/>
        </a:xfrm>
      </p:grpSpPr>
      <p:sp>
        <p:nvSpPr>
          <p:cNvPr id="525" name="Google Shape;525;p16"/>
          <p:cNvSpPr txBox="1">
            <a:spLocks noGrp="1"/>
          </p:cNvSpPr>
          <p:nvPr>
            <p:ph type="title"/>
          </p:nvPr>
        </p:nvSpPr>
        <p:spPr>
          <a:xfrm>
            <a:off x="3137800" y="1213075"/>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6" name="Google Shape;526;p16"/>
          <p:cNvSpPr txBox="1">
            <a:spLocks noGrp="1"/>
          </p:cNvSpPr>
          <p:nvPr>
            <p:ph type="title" idx="2" hasCustomPrompt="1"/>
          </p:nvPr>
        </p:nvSpPr>
        <p:spPr>
          <a:xfrm>
            <a:off x="3137775" y="72000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7" name="Google Shape;527;p16"/>
          <p:cNvSpPr txBox="1">
            <a:spLocks noGrp="1"/>
          </p:cNvSpPr>
          <p:nvPr>
            <p:ph type="subTitle" idx="1"/>
          </p:nvPr>
        </p:nvSpPr>
        <p:spPr>
          <a:xfrm>
            <a:off x="3137788" y="1762975"/>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28" name="Google Shape;528;p16"/>
          <p:cNvSpPr txBox="1">
            <a:spLocks noGrp="1"/>
          </p:cNvSpPr>
          <p:nvPr>
            <p:ph type="title" idx="3"/>
          </p:nvPr>
        </p:nvSpPr>
        <p:spPr>
          <a:xfrm>
            <a:off x="5913075" y="3086650"/>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9" name="Google Shape;529;p16"/>
          <p:cNvSpPr txBox="1">
            <a:spLocks noGrp="1"/>
          </p:cNvSpPr>
          <p:nvPr>
            <p:ph type="title" idx="4" hasCustomPrompt="1"/>
          </p:nvPr>
        </p:nvSpPr>
        <p:spPr>
          <a:xfrm>
            <a:off x="5913075" y="2591056"/>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6"/>
          <p:cNvSpPr txBox="1">
            <a:spLocks noGrp="1"/>
          </p:cNvSpPr>
          <p:nvPr>
            <p:ph type="subTitle" idx="5"/>
          </p:nvPr>
        </p:nvSpPr>
        <p:spPr>
          <a:xfrm>
            <a:off x="5913075" y="3636546"/>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31" name="Google Shape;531;p16"/>
          <p:cNvSpPr txBox="1">
            <a:spLocks noGrp="1"/>
          </p:cNvSpPr>
          <p:nvPr>
            <p:ph type="title" idx="6"/>
          </p:nvPr>
        </p:nvSpPr>
        <p:spPr>
          <a:xfrm>
            <a:off x="3137800" y="3070550"/>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2" name="Google Shape;532;p16"/>
          <p:cNvSpPr txBox="1">
            <a:spLocks noGrp="1"/>
          </p:cNvSpPr>
          <p:nvPr>
            <p:ph type="title" idx="7" hasCustomPrompt="1"/>
          </p:nvPr>
        </p:nvSpPr>
        <p:spPr>
          <a:xfrm>
            <a:off x="3137775" y="2591055"/>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6"/>
          <p:cNvSpPr txBox="1">
            <a:spLocks noGrp="1"/>
          </p:cNvSpPr>
          <p:nvPr>
            <p:ph type="subTitle" idx="8"/>
          </p:nvPr>
        </p:nvSpPr>
        <p:spPr>
          <a:xfrm>
            <a:off x="3137788" y="3620448"/>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cxnSp>
        <p:nvCxnSpPr>
          <p:cNvPr id="534" name="Google Shape;534;p1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535" name="Google Shape;535;p1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536" name="Google Shape;536;p16"/>
          <p:cNvSpPr/>
          <p:nvPr/>
        </p:nvSpPr>
        <p:spPr>
          <a:xfrm>
            <a:off x="0" y="-552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6"/>
          <p:cNvGrpSpPr/>
          <p:nvPr/>
        </p:nvGrpSpPr>
        <p:grpSpPr>
          <a:xfrm>
            <a:off x="1849875" y="4941600"/>
            <a:ext cx="178300" cy="1850554"/>
            <a:chOff x="5334200" y="1501775"/>
            <a:chExt cx="178300" cy="1387950"/>
          </a:xfrm>
        </p:grpSpPr>
        <p:sp>
          <p:nvSpPr>
            <p:cNvPr id="538" name="Google Shape;538;p16"/>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6"/>
          <p:cNvGrpSpPr/>
          <p:nvPr/>
        </p:nvGrpSpPr>
        <p:grpSpPr>
          <a:xfrm rot="10800000">
            <a:off x="1" y="6"/>
            <a:ext cx="1704706" cy="1075164"/>
            <a:chOff x="5970851" y="4835481"/>
            <a:chExt cx="1704706" cy="1075164"/>
          </a:xfrm>
        </p:grpSpPr>
        <p:sp>
          <p:nvSpPr>
            <p:cNvPr id="553" name="Google Shape;553;p16"/>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16"/>
          <p:cNvGrpSpPr/>
          <p:nvPr/>
        </p:nvGrpSpPr>
        <p:grpSpPr>
          <a:xfrm>
            <a:off x="8081315" y="-569760"/>
            <a:ext cx="1506255" cy="1546028"/>
            <a:chOff x="5200690" y="2456977"/>
            <a:chExt cx="1506255" cy="1546028"/>
          </a:xfrm>
        </p:grpSpPr>
        <p:sp>
          <p:nvSpPr>
            <p:cNvPr id="589" name="Google Shape;589;p16"/>
            <p:cNvSpPr/>
            <p:nvPr/>
          </p:nvSpPr>
          <p:spPr>
            <a:xfrm>
              <a:off x="539528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5617353"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5839389"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6061458"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628349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6505498" y="2456977"/>
              <a:ext cx="6885" cy="1546028"/>
            </a:xfrm>
            <a:custGeom>
              <a:avLst/>
              <a:gdLst/>
              <a:ahLst/>
              <a:cxnLst/>
              <a:rect l="l" t="t" r="r" b="b"/>
              <a:pathLst>
                <a:path w="212" h="46382" extrusionOk="0">
                  <a:moveTo>
                    <a:pt x="1" y="1"/>
                  </a:moveTo>
                  <a:lnTo>
                    <a:pt x="1" y="46381"/>
                  </a:lnTo>
                  <a:lnTo>
                    <a:pt x="212" y="46381"/>
                  </a:lnTo>
                  <a:lnTo>
                    <a:pt x="2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5200690" y="2656678"/>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5200690" y="2884645"/>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5200690" y="3112545"/>
              <a:ext cx="1506255" cy="7066"/>
            </a:xfrm>
            <a:custGeom>
              <a:avLst/>
              <a:gdLst/>
              <a:ahLst/>
              <a:cxnLst/>
              <a:rect l="l" t="t" r="r" b="b"/>
              <a:pathLst>
                <a:path w="46382" h="212" extrusionOk="0">
                  <a:moveTo>
                    <a:pt x="1" y="1"/>
                  </a:moveTo>
                  <a:lnTo>
                    <a:pt x="1" y="212"/>
                  </a:lnTo>
                  <a:lnTo>
                    <a:pt x="46382" y="212"/>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5200690" y="3340412"/>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5200690" y="3568346"/>
              <a:ext cx="1506255" cy="7100"/>
            </a:xfrm>
            <a:custGeom>
              <a:avLst/>
              <a:gdLst/>
              <a:ahLst/>
              <a:cxnLst/>
              <a:rect l="l" t="t" r="r" b="b"/>
              <a:pathLst>
                <a:path w="46382" h="213" extrusionOk="0">
                  <a:moveTo>
                    <a:pt x="1" y="0"/>
                  </a:moveTo>
                  <a:lnTo>
                    <a:pt x="1" y="212"/>
                  </a:lnTo>
                  <a:lnTo>
                    <a:pt x="46382" y="212"/>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5200690" y="3796279"/>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6"/>
          <p:cNvSpPr/>
          <p:nvPr/>
        </p:nvSpPr>
        <p:spPr>
          <a:xfrm>
            <a:off x="8387301" y="655975"/>
            <a:ext cx="228267" cy="234261"/>
          </a:xfrm>
          <a:custGeom>
            <a:avLst/>
            <a:gdLst/>
            <a:ahLst/>
            <a:cxnLst/>
            <a:rect l="l" t="t" r="r" b="b"/>
            <a:pathLst>
              <a:path w="7029" h="7028" extrusionOk="0">
                <a:moveTo>
                  <a:pt x="3514" y="582"/>
                </a:moveTo>
                <a:cubicBezTo>
                  <a:pt x="5131" y="582"/>
                  <a:pt x="6445" y="1898"/>
                  <a:pt x="6445" y="3514"/>
                </a:cubicBezTo>
                <a:cubicBezTo>
                  <a:pt x="6445" y="5131"/>
                  <a:pt x="5131" y="6445"/>
                  <a:pt x="3514" y="6445"/>
                </a:cubicBezTo>
                <a:cubicBezTo>
                  <a:pt x="1898" y="6445"/>
                  <a:pt x="584" y="5131"/>
                  <a:pt x="584" y="3514"/>
                </a:cubicBezTo>
                <a:cubicBezTo>
                  <a:pt x="584" y="1898"/>
                  <a:pt x="1898" y="582"/>
                  <a:pt x="3514" y="582"/>
                </a:cubicBezTo>
                <a:close/>
                <a:moveTo>
                  <a:pt x="3514" y="1"/>
                </a:moveTo>
                <a:cubicBezTo>
                  <a:pt x="1578" y="1"/>
                  <a:pt x="1" y="1576"/>
                  <a:pt x="1" y="3514"/>
                </a:cubicBezTo>
                <a:cubicBezTo>
                  <a:pt x="1" y="5451"/>
                  <a:pt x="1578" y="7028"/>
                  <a:pt x="3514" y="7028"/>
                </a:cubicBezTo>
                <a:cubicBezTo>
                  <a:pt x="5451" y="7028"/>
                  <a:pt x="7028" y="5451"/>
                  <a:pt x="7028" y="3514"/>
                </a:cubicBezTo>
                <a:cubicBezTo>
                  <a:pt x="7027" y="1575"/>
                  <a:pt x="5451" y="1"/>
                  <a:pt x="3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txBox="1">
            <a:spLocks noGrp="1"/>
          </p:cNvSpPr>
          <p:nvPr>
            <p:ph type="title" idx="9"/>
          </p:nvPr>
        </p:nvSpPr>
        <p:spPr>
          <a:xfrm>
            <a:off x="5913075" y="4942778"/>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6"/>
          <p:cNvSpPr txBox="1">
            <a:spLocks noGrp="1"/>
          </p:cNvSpPr>
          <p:nvPr>
            <p:ph type="title" idx="13" hasCustomPrompt="1"/>
          </p:nvPr>
        </p:nvSpPr>
        <p:spPr>
          <a:xfrm>
            <a:off x="5913075" y="446328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6"/>
          <p:cNvSpPr txBox="1">
            <a:spLocks noGrp="1"/>
          </p:cNvSpPr>
          <p:nvPr>
            <p:ph type="subTitle" idx="14"/>
          </p:nvPr>
        </p:nvSpPr>
        <p:spPr>
          <a:xfrm>
            <a:off x="5913075" y="5492683"/>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5"/>
        <p:cNvGrpSpPr/>
        <p:nvPr/>
      </p:nvGrpSpPr>
      <p:grpSpPr>
        <a:xfrm>
          <a:off x="0" y="0"/>
          <a:ext cx="0" cy="0"/>
          <a:chOff x="0" y="0"/>
          <a:chExt cx="0" cy="0"/>
        </a:xfrm>
      </p:grpSpPr>
      <p:sp>
        <p:nvSpPr>
          <p:cNvPr id="606" name="Google Shape;606;p17"/>
          <p:cNvSpPr txBox="1">
            <a:spLocks noGrp="1"/>
          </p:cNvSpPr>
          <p:nvPr>
            <p:ph type="subTitle" idx="1"/>
          </p:nvPr>
        </p:nvSpPr>
        <p:spPr>
          <a:xfrm>
            <a:off x="1802550" y="2553488"/>
            <a:ext cx="5538900" cy="226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0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7" name="Google Shape;607;p17"/>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608" name="Google Shape;608;p17"/>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609" name="Google Shape;609;p17"/>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10" name="Google Shape;610;p17">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1" name="Google Shape;611;p17"/>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2" name="Google Shape;612;p17"/>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3" name="Google Shape;613;p17"/>
          <p:cNvSpPr txBox="1">
            <a:spLocks noGrp="1"/>
          </p:cNvSpPr>
          <p:nvPr>
            <p:ph type="title"/>
          </p:nvPr>
        </p:nvSpPr>
        <p:spPr>
          <a:xfrm>
            <a:off x="3146850" y="1809725"/>
            <a:ext cx="2850300" cy="12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5000">
                <a:solidFill>
                  <a:schemeClr val="accent6"/>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4" name="Google Shape;614;p17"/>
          <p:cNvSpPr txBox="1">
            <a:spLocks noGrp="1"/>
          </p:cNvSpPr>
          <p:nvPr>
            <p:ph type="title" idx="6"/>
          </p:nvPr>
        </p:nvSpPr>
        <p:spPr>
          <a:xfrm>
            <a:off x="1802550" y="4713713"/>
            <a:ext cx="55389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615" name="Google Shape;615;p17"/>
          <p:cNvGrpSpPr/>
          <p:nvPr/>
        </p:nvGrpSpPr>
        <p:grpSpPr>
          <a:xfrm>
            <a:off x="216200" y="5189524"/>
            <a:ext cx="563967" cy="578693"/>
            <a:chOff x="400425" y="5421649"/>
            <a:chExt cx="563967" cy="578693"/>
          </a:xfrm>
        </p:grpSpPr>
        <p:sp>
          <p:nvSpPr>
            <p:cNvPr id="616" name="Google Shape;616;p17"/>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7"/>
          <p:cNvGrpSpPr/>
          <p:nvPr/>
        </p:nvGrpSpPr>
        <p:grpSpPr>
          <a:xfrm>
            <a:off x="4046455" y="6390548"/>
            <a:ext cx="1051086" cy="203895"/>
            <a:chOff x="2704450" y="2501175"/>
            <a:chExt cx="809150" cy="152925"/>
          </a:xfrm>
        </p:grpSpPr>
        <p:sp>
          <p:nvSpPr>
            <p:cNvPr id="634" name="Google Shape;634;p17"/>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17"/>
          <p:cNvGrpSpPr/>
          <p:nvPr/>
        </p:nvGrpSpPr>
        <p:grpSpPr>
          <a:xfrm>
            <a:off x="400526" y="5335024"/>
            <a:ext cx="1112204" cy="1141705"/>
            <a:chOff x="2974150" y="1190900"/>
            <a:chExt cx="856200" cy="856300"/>
          </a:xfrm>
        </p:grpSpPr>
        <p:sp>
          <p:nvSpPr>
            <p:cNvPr id="649" name="Google Shape;649;p17"/>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17"/>
          <p:cNvGrpSpPr/>
          <p:nvPr/>
        </p:nvGrpSpPr>
        <p:grpSpPr>
          <a:xfrm>
            <a:off x="8668705" y="295004"/>
            <a:ext cx="231644" cy="989428"/>
            <a:chOff x="1025030" y="3217579"/>
            <a:chExt cx="231644" cy="989428"/>
          </a:xfrm>
        </p:grpSpPr>
        <p:sp>
          <p:nvSpPr>
            <p:cNvPr id="667" name="Google Shape;667;p17"/>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17"/>
          <p:cNvSpPr/>
          <p:nvPr/>
        </p:nvSpPr>
        <p:spPr>
          <a:xfrm rot="-3600044">
            <a:off x="8383063" y="3315258"/>
            <a:ext cx="1237844" cy="1044446"/>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17"/>
          <p:cNvGrpSpPr/>
          <p:nvPr/>
        </p:nvGrpSpPr>
        <p:grpSpPr>
          <a:xfrm>
            <a:off x="8744624" y="1798074"/>
            <a:ext cx="79791" cy="1181804"/>
            <a:chOff x="1195275" y="2211125"/>
            <a:chExt cx="61425" cy="886375"/>
          </a:xfrm>
        </p:grpSpPr>
        <p:sp>
          <p:nvSpPr>
            <p:cNvPr id="676" name="Google Shape;676;p17"/>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17"/>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682" name="Google Shape;682;p17"/>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17"/>
        <p:cNvGrpSpPr/>
        <p:nvPr/>
      </p:nvGrpSpPr>
      <p:grpSpPr>
        <a:xfrm>
          <a:off x="0" y="0"/>
          <a:ext cx="0" cy="0"/>
          <a:chOff x="0" y="0"/>
          <a:chExt cx="0" cy="0"/>
        </a:xfrm>
      </p:grpSpPr>
      <p:sp>
        <p:nvSpPr>
          <p:cNvPr id="918" name="Google Shape;918;p22"/>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9" name="Google Shape;919;p22"/>
          <p:cNvSpPr txBox="1">
            <a:spLocks noGrp="1"/>
          </p:cNvSpPr>
          <p:nvPr>
            <p:ph type="subTitle" idx="1"/>
          </p:nvPr>
        </p:nvSpPr>
        <p:spPr>
          <a:xfrm>
            <a:off x="720000" y="3289200"/>
            <a:ext cx="2734500" cy="19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0" name="Google Shape;920;p22"/>
          <p:cNvSpPr/>
          <p:nvPr/>
        </p:nvSpPr>
        <p:spPr>
          <a:xfrm flipH="1">
            <a:off x="5817175" y="-483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22"/>
          <p:cNvGrpSpPr/>
          <p:nvPr/>
        </p:nvGrpSpPr>
        <p:grpSpPr>
          <a:xfrm>
            <a:off x="339199" y="4879740"/>
            <a:ext cx="34475" cy="1258315"/>
            <a:chOff x="675575" y="2927725"/>
            <a:chExt cx="20350" cy="809050"/>
          </a:xfrm>
        </p:grpSpPr>
        <p:sp>
          <p:nvSpPr>
            <p:cNvPr id="922" name="Google Shape;922;p22"/>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2"/>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2"/>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2"/>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2"/>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2"/>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2"/>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22"/>
          <p:cNvSpPr/>
          <p:nvPr/>
        </p:nvSpPr>
        <p:spPr>
          <a:xfrm>
            <a:off x="857250" y="6073400"/>
            <a:ext cx="1792977" cy="1044407"/>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22"/>
          <p:cNvGrpSpPr/>
          <p:nvPr/>
        </p:nvGrpSpPr>
        <p:grpSpPr>
          <a:xfrm>
            <a:off x="4572000" y="5547419"/>
            <a:ext cx="543075" cy="198428"/>
            <a:chOff x="3505675" y="3415300"/>
            <a:chExt cx="543075" cy="148825"/>
          </a:xfrm>
        </p:grpSpPr>
        <p:sp>
          <p:nvSpPr>
            <p:cNvPr id="931" name="Google Shape;931;p22"/>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22">
            <a:hlinkClick r:id="rId2" action="ppaction://hlinksldjump"/>
          </p:cNvPr>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934" name="Google Shape;934;p22">
            <a:hlinkClick r:id="rId3"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5" name="Google Shape;935;p22">
            <a:hlinkClick r:id="" action="ppaction://noaction"/>
          </p:cNvPr>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6" name="Google Shape;936;p22">
            <a:hlinkClick r:id="" action="ppaction://noaction"/>
          </p:cNvPr>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937" name="Google Shape;937;p22"/>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8" name="Google Shape;938;p22"/>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9" name="Google Shape;939;p2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40" name="Google Shape;940;p2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D622DA-4AEE-BF4A-9DA4-92C414102193}"/>
              </a:ext>
            </a:extLst>
          </p:cNvPr>
          <p:cNvGraphicFramePr>
            <a:graphicFrameLocks noChangeAspect="1"/>
          </p:cNvGraphicFramePr>
          <p:nvPr userDrawn="1">
            <p:custDataLst>
              <p:tags r:id="rId16"/>
            </p:custDataLst>
            <p:extLst>
              <p:ext uri="{D42A27DB-BD31-4B8C-83A1-F6EECF244321}">
                <p14:modId xmlns:p14="http://schemas.microsoft.com/office/powerpoint/2010/main" val="87621474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2050" name="think-cell Slide" r:id="rId17" imgW="7772400" imgH="10058400" progId="TCLayout.ActiveDocument.1">
                  <p:embed/>
                </p:oleObj>
              </mc:Choice>
              <mc:Fallback>
                <p:oleObj name="think-cell Slide" r:id="rId17" imgW="7772400" imgH="10058400" progId="TCLayout.ActiveDocument.1">
                  <p:embed/>
                  <p:pic>
                    <p:nvPicPr>
                      <p:cNvPr id="0" name=""/>
                      <p:cNvPicPr/>
                      <p:nvPr/>
                    </p:nvPicPr>
                    <p:blipFill>
                      <a:blip r:embed="rId18"/>
                      <a:stretch>
                        <a:fillRect/>
                      </a:stretch>
                    </p:blipFill>
                    <p:spPr>
                      <a:xfrm>
                        <a:off x="1588" y="1588"/>
                        <a:ext cx="1227" cy="1588"/>
                      </a:xfrm>
                      <a:prstGeom prst="rect">
                        <a:avLst/>
                      </a:prstGeom>
                    </p:spPr>
                  </p:pic>
                </p:oleObj>
              </mc:Fallback>
            </mc:AlternateContent>
          </a:graphicData>
        </a:graphic>
      </p:graphicFrame>
      <p:sp>
        <p:nvSpPr>
          <p:cNvPr id="6" name="Google Shape;6;p1"/>
          <p:cNvSpPr txBox="1">
            <a:spLocks noGrp="1"/>
          </p:cNvSpPr>
          <p:nvPr>
            <p:ph type="title"/>
          </p:nvPr>
        </p:nvSpPr>
        <p:spPr>
          <a:xfrm>
            <a:off x="720000" y="1507767"/>
            <a:ext cx="7704000" cy="752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Space Mono"/>
              <a:buNone/>
              <a:defRPr sz="24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2260168"/>
            <a:ext cx="7704000" cy="387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62" r:id="rId7"/>
    <p:sldLayoutId id="2147483663" r:id="rId8"/>
    <p:sldLayoutId id="2147483668" r:id="rId9"/>
    <p:sldLayoutId id="2147483674" r:id="rId10"/>
    <p:sldLayoutId id="2147483675"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slide" Target="slide4.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195" name="Google Shape;1195;p35"/>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a:solidFill>
                  <a:schemeClr val="dk1"/>
                </a:solidFill>
              </a:rPr>
              <a:t>Civics</a:t>
            </a:r>
            <a:r>
              <a:rPr lang="en" sz="4600">
                <a:solidFill>
                  <a:schemeClr val="accent3"/>
                </a:solidFill>
              </a:rPr>
              <a:t>Political</a:t>
            </a:r>
            <a:r>
              <a:rPr lang="en" sz="4600">
                <a:solidFill>
                  <a:schemeClr val="dk1"/>
                </a:solidFill>
              </a:rPr>
              <a:t> Capstone</a:t>
            </a:r>
            <a:endParaRPr sz="4600">
              <a:solidFill>
                <a:schemeClr val="dk1"/>
              </a:solidFill>
            </a:endParaRPr>
          </a:p>
        </p:txBody>
      </p:sp>
      <p:sp>
        <p:nvSpPr>
          <p:cNvPr id="1196" name="Google Shape;1196;p35"/>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Aida, Joseph, Liza, and Irina</a:t>
            </a:r>
            <a:endParaRPr/>
          </a:p>
        </p:txBody>
      </p:sp>
      <p:sp>
        <p:nvSpPr>
          <p:cNvPr id="1197" name="Google Shape;1197;p35">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198" name="Google Shape;1198;p35">
            <a:hlinkClick r:id="rId4" action="ppaction://hlinksldjump"/>
          </p:cNvPr>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199" name="Google Shape;1199;p35">
            <a:hlinkClick r:id="" action="ppaction://noaction"/>
          </p:cNvPr>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00" name="Google Shape;1200;p35">
            <a:hlinkClick r:id="" action="ppaction://noaction"/>
          </p:cNvPr>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grpSp>
        <p:nvGrpSpPr>
          <p:cNvPr id="1201" name="Google Shape;1201;p35"/>
          <p:cNvGrpSpPr/>
          <p:nvPr/>
        </p:nvGrpSpPr>
        <p:grpSpPr>
          <a:xfrm>
            <a:off x="6375911" y="1939540"/>
            <a:ext cx="2518071" cy="3693466"/>
            <a:chOff x="6381950" y="1536125"/>
            <a:chExt cx="2337825" cy="3347350"/>
          </a:xfrm>
        </p:grpSpPr>
        <p:sp>
          <p:nvSpPr>
            <p:cNvPr id="1202" name="Google Shape;1202;p35"/>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3" name="Google Shape;1203;p35"/>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04" name="Google Shape;1204;p35"/>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05" name="Google Shape;1205;p35"/>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06" name="Google Shape;1206;p35"/>
          <p:cNvPicPr preferRelativeResize="0"/>
          <p:nvPr/>
        </p:nvPicPr>
        <p:blipFill rotWithShape="1">
          <a:blip r:embed="rId5">
            <a:alphaModFix/>
          </a:blip>
          <a:srcRect l="31263" r="31259"/>
          <a:stretch/>
        </p:blipFill>
        <p:spPr>
          <a:xfrm>
            <a:off x="6375900" y="1934625"/>
            <a:ext cx="2206026" cy="3385600"/>
          </a:xfrm>
          <a:prstGeom prst="rect">
            <a:avLst/>
          </a:prstGeom>
          <a:noFill/>
          <a:ln>
            <a:noFill/>
          </a:ln>
        </p:spPr>
      </p:pic>
      <p:sp>
        <p:nvSpPr>
          <p:cNvPr id="1207" name="Google Shape;1207;p35"/>
          <p:cNvSpPr/>
          <p:nvPr/>
        </p:nvSpPr>
        <p:spPr>
          <a:xfrm>
            <a:off x="6032047" y="1934625"/>
            <a:ext cx="714239" cy="723984"/>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a:hlinkClick r:id="" action="ppaction://noaction"/>
          </p:cNvPr>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36"/>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accent3"/>
                </a:solidFill>
              </a:rPr>
              <a:t>THE QUESTION</a:t>
            </a:r>
            <a:endParaRPr sz="3000"/>
          </a:p>
        </p:txBody>
      </p:sp>
      <p:sp>
        <p:nvSpPr>
          <p:cNvPr id="1215" name="Google Shape;1215;p36"/>
          <p:cNvSpPr txBox="1">
            <a:spLocks noGrp="1"/>
          </p:cNvSpPr>
          <p:nvPr>
            <p:ph type="body" idx="1"/>
          </p:nvPr>
        </p:nvSpPr>
        <p:spPr>
          <a:xfrm>
            <a:off x="720000" y="1527033"/>
            <a:ext cx="7704000" cy="46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Do </a:t>
            </a:r>
            <a:r>
              <a:rPr lang="en" sz="1800" b="1">
                <a:solidFill>
                  <a:schemeClr val="accent2"/>
                </a:solidFill>
              </a:rPr>
              <a:t>social characteristics</a:t>
            </a:r>
            <a:r>
              <a:rPr lang="en" sz="1800">
                <a:solidFill>
                  <a:schemeClr val="dk1"/>
                </a:solidFill>
              </a:rPr>
              <a:t> and </a:t>
            </a:r>
            <a:r>
              <a:rPr lang="en" sz="1800" b="1">
                <a:solidFill>
                  <a:schemeClr val="accent2"/>
                </a:solidFill>
              </a:rPr>
              <a:t>behavior</a:t>
            </a:r>
            <a:r>
              <a:rPr lang="en" sz="1800">
                <a:solidFill>
                  <a:schemeClr val="dk1"/>
                </a:solidFill>
              </a:rPr>
              <a:t> predict </a:t>
            </a:r>
            <a:r>
              <a:rPr lang="en" sz="1800" b="1">
                <a:solidFill>
                  <a:schemeClr val="accent5"/>
                </a:solidFill>
              </a:rPr>
              <a:t>presidential voter choice</a:t>
            </a:r>
            <a:r>
              <a:rPr lang="en" sz="1800">
                <a:solidFill>
                  <a:schemeClr val="dk1"/>
                </a:solidFill>
              </a:rPr>
              <a:t>?</a:t>
            </a:r>
            <a:endParaRPr sz="18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216" name="Google Shape;1216;p36">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37">
            <a:hlinkClick r:id="rId3" action="ppaction://hlinksldjump"/>
          </p:cNvPr>
          <p:cNvSpPr txBox="1">
            <a:spLocks noGrp="1"/>
          </p:cNvSpPr>
          <p:nvPr>
            <p:ph type="title"/>
          </p:nvPr>
        </p:nvSpPr>
        <p:spPr>
          <a:xfrm>
            <a:off x="3994225" y="1402513"/>
            <a:ext cx="2330400" cy="7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WHY?</a:t>
            </a:r>
            <a:endParaRPr sz="3000"/>
          </a:p>
        </p:txBody>
      </p:sp>
      <p:sp>
        <p:nvSpPr>
          <p:cNvPr id="1223" name="Google Shape;1223;p37"/>
          <p:cNvSpPr txBox="1">
            <a:spLocks noGrp="1"/>
          </p:cNvSpPr>
          <p:nvPr>
            <p:ph type="subTitle" idx="1"/>
          </p:nvPr>
        </p:nvSpPr>
        <p:spPr>
          <a:xfrm>
            <a:off x="3773100" y="2484175"/>
            <a:ext cx="4704900" cy="1654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t>In a </a:t>
            </a:r>
            <a:r>
              <a:rPr lang="en" sz="1800" b="1"/>
              <a:t>politically polarized</a:t>
            </a:r>
            <a:r>
              <a:rPr lang="en" sz="1800"/>
              <a:t> American society, </a:t>
            </a:r>
            <a:r>
              <a:rPr lang="en" sz="1800" b="1"/>
              <a:t>understanding</a:t>
            </a:r>
            <a:r>
              <a:rPr lang="en" sz="1800"/>
              <a:t> </a:t>
            </a:r>
            <a:r>
              <a:rPr lang="en" sz="1800" b="1"/>
              <a:t>underlying drivers</a:t>
            </a:r>
            <a:r>
              <a:rPr lang="en" sz="1800"/>
              <a:t> for political decisions may </a:t>
            </a:r>
            <a:r>
              <a:rPr lang="en" sz="1800" b="1"/>
              <a:t>reduce existing tensions</a:t>
            </a:r>
            <a:r>
              <a:rPr lang="en" sz="1800"/>
              <a:t> and contribute to a </a:t>
            </a:r>
            <a:r>
              <a:rPr lang="en" sz="1800" b="1"/>
              <a:t>more balanced and cooperative political culture</a:t>
            </a:r>
            <a:r>
              <a:rPr lang="en" sz="1800"/>
              <a:t>.</a:t>
            </a:r>
            <a:endParaRPr sz="1800"/>
          </a:p>
          <a:p>
            <a:pPr marL="0" lvl="0" indent="0" algn="l" rtl="0">
              <a:spcBef>
                <a:spcPts val="1600"/>
              </a:spcBef>
              <a:spcAft>
                <a:spcPts val="1600"/>
              </a:spcAft>
              <a:buNone/>
            </a:pPr>
            <a:endParaRPr sz="1200">
              <a:solidFill>
                <a:srgbClr val="C9D1D9"/>
              </a:solidFill>
              <a:highlight>
                <a:srgbClr val="0D1117"/>
              </a:highlight>
              <a:latin typeface="Arial"/>
              <a:ea typeface="Arial"/>
              <a:cs typeface="Arial"/>
              <a:sym typeface="Arial"/>
            </a:endParaRPr>
          </a:p>
        </p:txBody>
      </p:sp>
      <p:sp>
        <p:nvSpPr>
          <p:cNvPr id="1224" name="Google Shape;1224;p37">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6" name="Google Shape;1226;p37"/>
          <p:cNvGrpSpPr/>
          <p:nvPr/>
        </p:nvGrpSpPr>
        <p:grpSpPr>
          <a:xfrm>
            <a:off x="406716" y="1311782"/>
            <a:ext cx="2970207" cy="4035230"/>
            <a:chOff x="6381950" y="1536125"/>
            <a:chExt cx="2337825" cy="3347350"/>
          </a:xfrm>
        </p:grpSpPr>
        <p:sp>
          <p:nvSpPr>
            <p:cNvPr id="1227" name="Google Shape;1227;p37"/>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8" name="Google Shape;1228;p37"/>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29" name="Google Shape;1229;p37"/>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30" name="Google Shape;1230;p37"/>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31" name="Google Shape;1231;p37"/>
          <p:cNvPicPr preferRelativeResize="0"/>
          <p:nvPr/>
        </p:nvPicPr>
        <p:blipFill rotWithShape="1">
          <a:blip r:embed="rId4">
            <a:alphaModFix/>
          </a:blip>
          <a:srcRect l="14528" r="14528"/>
          <a:stretch/>
        </p:blipFill>
        <p:spPr>
          <a:xfrm>
            <a:off x="406424" y="1311825"/>
            <a:ext cx="2636851" cy="3716864"/>
          </a:xfrm>
          <a:prstGeom prst="rect">
            <a:avLst/>
          </a:prstGeom>
          <a:noFill/>
          <a:ln>
            <a:noFill/>
          </a:ln>
        </p:spPr>
      </p:pic>
      <p:sp>
        <p:nvSpPr>
          <p:cNvPr id="1232" name="Google Shape;1232;p37">
            <a:hlinkClick r:id="rId5" action="ppaction://hlinksldjump"/>
          </p:cNvPr>
          <p:cNvSpPr txBox="1"/>
          <p:nvPr/>
        </p:nvSpPr>
        <p:spPr>
          <a:xfrm>
            <a:off x="172317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Introduction</a:t>
            </a:r>
            <a:endParaRPr sz="950">
              <a:solidFill>
                <a:srgbClr val="191919"/>
              </a:solidFill>
              <a:latin typeface="Nunito"/>
              <a:ea typeface="Nunito"/>
              <a:cs typeface="Nunito"/>
              <a:sym typeface="Nunito"/>
            </a:endParaRPr>
          </a:p>
        </p:txBody>
      </p:sp>
      <p:sp>
        <p:nvSpPr>
          <p:cNvPr id="1233" name="Google Shape;1233;p37">
            <a:hlinkClick r:id="rId3" action="ppaction://hlinksldjump"/>
          </p:cNvPr>
          <p:cNvSpPr txBox="1"/>
          <p:nvPr/>
        </p:nvSpPr>
        <p:spPr>
          <a:xfrm>
            <a:off x="3958838" y="404700"/>
            <a:ext cx="1106700" cy="462000"/>
          </a:xfrm>
          <a:prstGeom prst="rect">
            <a:avLst/>
          </a:prstGeom>
          <a:noFill/>
          <a:ln w="9525" cap="flat" cmpd="sng">
            <a:solidFill>
              <a:srgbClr val="FD2F2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FD2F2F"/>
                </a:solidFill>
                <a:latin typeface="Nunito Black"/>
                <a:ea typeface="Nunito Black"/>
                <a:cs typeface="Nunito Black"/>
                <a:sym typeface="Nunito Black"/>
              </a:rPr>
              <a:t>Why?</a:t>
            </a:r>
            <a:endParaRPr sz="950">
              <a:solidFill>
                <a:srgbClr val="FD2F2F"/>
              </a:solidFill>
              <a:latin typeface="Nunito Black"/>
              <a:ea typeface="Nunito Black"/>
              <a:cs typeface="Nunito Black"/>
              <a:sym typeface="Nunito Black"/>
            </a:endParaRPr>
          </a:p>
        </p:txBody>
      </p:sp>
      <p:sp>
        <p:nvSpPr>
          <p:cNvPr id="1234" name="Google Shape;1234;p37">
            <a:hlinkClick r:id="" action="ppaction://noaction"/>
          </p:cNvPr>
          <p:cNvSpPr txBox="1"/>
          <p:nvPr/>
        </p:nvSpPr>
        <p:spPr>
          <a:xfrm>
            <a:off x="288752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The Question</a:t>
            </a:r>
            <a:endParaRPr sz="950">
              <a:solidFill>
                <a:srgbClr val="191919"/>
              </a:solidFill>
              <a:latin typeface="Nunito"/>
              <a:ea typeface="Nunito"/>
              <a:cs typeface="Nunito"/>
              <a:sym typeface="Nunito"/>
            </a:endParaRPr>
          </a:p>
        </p:txBody>
      </p:sp>
      <p:sp>
        <p:nvSpPr>
          <p:cNvPr id="1235" name="Google Shape;1235;p37">
            <a:hlinkClick r:id="" action="ppaction://noaction"/>
          </p:cNvPr>
          <p:cNvSpPr txBox="1"/>
          <p:nvPr/>
        </p:nvSpPr>
        <p:spPr>
          <a:xfrm>
            <a:off x="604210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Methodology</a:t>
            </a:r>
            <a:endParaRPr sz="950">
              <a:solidFill>
                <a:srgbClr val="191919"/>
              </a:solidFill>
              <a:latin typeface="Nunito"/>
              <a:ea typeface="Nunito"/>
              <a:cs typeface="Nunito"/>
              <a:sym typeface="Nunito"/>
            </a:endParaRPr>
          </a:p>
        </p:txBody>
      </p:sp>
      <p:sp>
        <p:nvSpPr>
          <p:cNvPr id="1236" name="Google Shape;1236;p37">
            <a:hlinkClick r:id="" action="ppaction://noaction"/>
          </p:cNvPr>
          <p:cNvSpPr txBox="1"/>
          <p:nvPr/>
        </p:nvSpPr>
        <p:spPr>
          <a:xfrm>
            <a:off x="50655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Data Source</a:t>
            </a:r>
            <a:endParaRPr sz="950">
              <a:solidFill>
                <a:srgbClr val="191919"/>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38"/>
          <p:cNvSpPr txBox="1">
            <a:spLocks noGrp="1"/>
          </p:cNvSpPr>
          <p:nvPr>
            <p:ph type="subTitle" idx="1"/>
          </p:nvPr>
        </p:nvSpPr>
        <p:spPr>
          <a:xfrm>
            <a:off x="613175" y="2721175"/>
            <a:ext cx="7024200" cy="194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Shiro Kuriwaki</a:t>
            </a:r>
            <a:br>
              <a:rPr lang="en" sz="1800"/>
            </a:br>
            <a:endParaRPr sz="1800"/>
          </a:p>
          <a:p>
            <a:pPr marL="457200" lvl="0" indent="-342900" algn="l" rtl="0">
              <a:spcBef>
                <a:spcPts val="0"/>
              </a:spcBef>
              <a:spcAft>
                <a:spcPts val="0"/>
              </a:spcAft>
              <a:buSzPts val="1800"/>
              <a:buChar char="●"/>
            </a:pPr>
            <a:r>
              <a:rPr lang="en" sz="1800"/>
              <a:t>Cooperative Congressional Election Study (CCES)</a:t>
            </a:r>
            <a:br>
              <a:rPr lang="en" sz="1800"/>
            </a:br>
            <a:endParaRPr sz="1800"/>
          </a:p>
          <a:p>
            <a:pPr marL="457200" lvl="0" indent="-342900" algn="l" rtl="0">
              <a:spcBef>
                <a:spcPts val="0"/>
              </a:spcBef>
              <a:spcAft>
                <a:spcPts val="0"/>
              </a:spcAft>
              <a:buSzPts val="1800"/>
              <a:buChar char="●"/>
            </a:pPr>
            <a:r>
              <a:rPr lang="en" sz="1800"/>
              <a:t>Dataframe (452,755 observations, 73 features)</a:t>
            </a:r>
            <a:br>
              <a:rPr lang="en" sz="1800"/>
            </a:br>
            <a:endParaRPr sz="1800"/>
          </a:p>
          <a:p>
            <a:pPr marL="457200" lvl="0" indent="-342900" algn="l" rtl="0">
              <a:spcBef>
                <a:spcPts val="0"/>
              </a:spcBef>
              <a:spcAft>
                <a:spcPts val="0"/>
              </a:spcAft>
              <a:buSzPts val="1800"/>
              <a:buChar char="●"/>
            </a:pPr>
            <a:r>
              <a:rPr lang="en" sz="1800"/>
              <a:t>Geographic, demographic, economic, news interest, political affinity, and presidential choice variables</a:t>
            </a:r>
            <a:br>
              <a:rPr lang="en" sz="1800"/>
            </a:br>
            <a:endParaRPr sz="1800"/>
          </a:p>
          <a:p>
            <a:pPr marL="457200" lvl="0" indent="-342900" algn="l" rtl="0">
              <a:spcBef>
                <a:spcPts val="0"/>
              </a:spcBef>
              <a:spcAft>
                <a:spcPts val="0"/>
              </a:spcAft>
              <a:buSzPts val="1800"/>
              <a:buChar char="●"/>
            </a:pPr>
            <a:r>
              <a:rPr lang="en" sz="1800"/>
              <a:t>One of the most comprehensive political surveys in the US</a:t>
            </a:r>
            <a:endParaRPr sz="1800"/>
          </a:p>
        </p:txBody>
      </p:sp>
      <p:sp>
        <p:nvSpPr>
          <p:cNvPr id="1242" name="Google Shape;1242;p38">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45" name="Google Shape;1245;p38">
            <a:hlinkClick r:id="rId4" action="ppaction://hlinksldjump"/>
          </p:cNvPr>
          <p:cNvSpPr txBox="1">
            <a:spLocks noGrp="1"/>
          </p:cNvSpPr>
          <p:nvPr>
            <p:ph type="subTitle" idx="3"/>
          </p:nvPr>
        </p:nvSpPr>
        <p:spPr>
          <a:xfrm>
            <a:off x="192845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46" name="Google Shape;1246;p38">
            <a:hlinkClick r:id="" action="ppaction://noaction"/>
          </p:cNvPr>
          <p:cNvSpPr txBox="1">
            <a:spLocks noGrp="1"/>
          </p:cNvSpPr>
          <p:nvPr>
            <p:ph type="subTitle" idx="4"/>
          </p:nvPr>
        </p:nvSpPr>
        <p:spPr>
          <a:xfrm>
            <a:off x="4065088"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47" name="Google Shape;1247;p38">
            <a:hlinkClick r:id="" action="ppaction://noaction"/>
          </p:cNvPr>
          <p:cNvSpPr txBox="1">
            <a:spLocks noGrp="1"/>
          </p:cNvSpPr>
          <p:nvPr>
            <p:ph type="subTitle" idx="5"/>
          </p:nvPr>
        </p:nvSpPr>
        <p:spPr>
          <a:xfrm>
            <a:off x="51718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48" name="Google Shape;1248;p38">
            <a:hlinkClick r:id="" action="ppaction://noaction"/>
          </p:cNvPr>
          <p:cNvSpPr txBox="1">
            <a:spLocks noGrp="1"/>
          </p:cNvSpPr>
          <p:nvPr>
            <p:ph type="subTitle" idx="6"/>
          </p:nvPr>
        </p:nvSpPr>
        <p:spPr>
          <a:xfrm>
            <a:off x="29584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49" name="Google Shape;1249;p38">
            <a:hlinkClick r:id="rId4" action="ppaction://hlinksldjump"/>
          </p:cNvPr>
          <p:cNvSpPr txBox="1">
            <a:spLocks noGrp="1"/>
          </p:cNvSpPr>
          <p:nvPr>
            <p:ph type="title"/>
          </p:nvPr>
        </p:nvSpPr>
        <p:spPr>
          <a:xfrm>
            <a:off x="494950" y="1599838"/>
            <a:ext cx="3289200" cy="7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5"/>
                </a:solidFill>
              </a:rPr>
              <a:t>DATA SOURCE</a:t>
            </a:r>
            <a:endParaRPr sz="30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39"/>
          <p:cNvSpPr txBox="1">
            <a:spLocks noGrp="1"/>
          </p:cNvSpPr>
          <p:nvPr>
            <p:ph type="subTitle" idx="1"/>
          </p:nvPr>
        </p:nvSpPr>
        <p:spPr>
          <a:xfrm>
            <a:off x="171000" y="2585950"/>
            <a:ext cx="7186800" cy="13749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solidFill>
                  <a:srgbClr val="191919"/>
                </a:solidFill>
              </a:rPr>
              <a:t>A-AV --&gt; Voter_information AC --&gt;AB-AC--&gt;Ideological Leaning E-T --&gt; Location_info/District_info U-AC--&gt;Ideological Information AW--&gt;Voter_opinion/choice BH-BK--&gt;Candidate_info</a:t>
            </a:r>
            <a:endParaRPr>
              <a:solidFill>
                <a:srgbClr val="191919"/>
              </a:solidFill>
            </a:endParaRPr>
          </a:p>
          <a:p>
            <a:pPr marL="0" lvl="0" indent="0" algn="l" rtl="0">
              <a:spcBef>
                <a:spcPts val="1600"/>
              </a:spcBef>
              <a:spcAft>
                <a:spcPts val="1600"/>
              </a:spcAft>
              <a:buNone/>
            </a:pPr>
            <a:endParaRPr/>
          </a:p>
        </p:txBody>
      </p:sp>
      <p:sp>
        <p:nvSpPr>
          <p:cNvPr id="1255" name="Google Shape;1255;p39">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METHODOLOGY</a:t>
            </a:r>
            <a:endParaRPr>
              <a:solidFill>
                <a:schemeClr val="accent3"/>
              </a:solidFill>
            </a:endParaRPr>
          </a:p>
        </p:txBody>
      </p:sp>
      <p:grpSp>
        <p:nvGrpSpPr>
          <p:cNvPr id="1258" name="Google Shape;1258;p39"/>
          <p:cNvGrpSpPr/>
          <p:nvPr/>
        </p:nvGrpSpPr>
        <p:grpSpPr>
          <a:xfrm>
            <a:off x="3867129" y="3862777"/>
            <a:ext cx="3969455" cy="2733718"/>
            <a:chOff x="5872100" y="2910900"/>
            <a:chExt cx="2851825" cy="1990475"/>
          </a:xfrm>
        </p:grpSpPr>
        <p:sp>
          <p:nvSpPr>
            <p:cNvPr id="1259" name="Google Shape;1259;p39"/>
            <p:cNvSpPr/>
            <p:nvPr/>
          </p:nvSpPr>
          <p:spPr>
            <a:xfrm>
              <a:off x="6160700" y="3191075"/>
              <a:ext cx="2563200" cy="17103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0" name="Google Shape;1260;p39"/>
            <p:cNvCxnSpPr/>
            <p:nvPr/>
          </p:nvCxnSpPr>
          <p:spPr>
            <a:xfrm>
              <a:off x="5872100" y="461607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61" name="Google Shape;1261;p39"/>
            <p:cNvCxnSpPr/>
            <p:nvPr/>
          </p:nvCxnSpPr>
          <p:spPr>
            <a:xfrm>
              <a:off x="8419125" y="2910900"/>
              <a:ext cx="304800" cy="280200"/>
            </a:xfrm>
            <a:prstGeom prst="straightConnector1">
              <a:avLst/>
            </a:prstGeom>
            <a:noFill/>
            <a:ln w="9525" cap="flat" cmpd="sng">
              <a:solidFill>
                <a:schemeClr val="accent6"/>
              </a:solidFill>
              <a:prstDash val="solid"/>
              <a:round/>
              <a:headEnd type="none" w="med" len="med"/>
              <a:tailEnd type="none" w="med" len="med"/>
            </a:ln>
          </p:spPr>
        </p:cxnSp>
        <p:cxnSp>
          <p:nvCxnSpPr>
            <p:cNvPr id="1262" name="Google Shape;1262;p39"/>
            <p:cNvCxnSpPr/>
            <p:nvPr/>
          </p:nvCxnSpPr>
          <p:spPr>
            <a:xfrm>
              <a:off x="8424000" y="4622675"/>
              <a:ext cx="299100" cy="278700"/>
            </a:xfrm>
            <a:prstGeom prst="straightConnector1">
              <a:avLst/>
            </a:prstGeom>
            <a:noFill/>
            <a:ln w="9525" cap="flat" cmpd="sng">
              <a:solidFill>
                <a:schemeClr val="accent6"/>
              </a:solidFill>
              <a:prstDash val="solid"/>
              <a:round/>
              <a:headEnd type="none" w="med" len="med"/>
              <a:tailEnd type="none" w="med" len="med"/>
            </a:ln>
          </p:spPr>
        </p:cxnSp>
      </p:grpSp>
      <p:pic>
        <p:nvPicPr>
          <p:cNvPr id="1263" name="Google Shape;1263;p39"/>
          <p:cNvPicPr preferRelativeResize="0"/>
          <p:nvPr/>
        </p:nvPicPr>
        <p:blipFill rotWithShape="1">
          <a:blip r:embed="rId3">
            <a:alphaModFix/>
          </a:blip>
          <a:srcRect l="7848" r="7848"/>
          <a:stretch/>
        </p:blipFill>
        <p:spPr>
          <a:xfrm>
            <a:off x="3851352" y="3853513"/>
            <a:ext cx="3567744" cy="2380499"/>
          </a:xfrm>
          <a:prstGeom prst="rect">
            <a:avLst/>
          </a:prstGeom>
          <a:noFill/>
          <a:ln>
            <a:noFill/>
          </a:ln>
        </p:spPr>
      </p:pic>
      <p:sp>
        <p:nvSpPr>
          <p:cNvPr id="1264" name="Google Shape;1264;p39"/>
          <p:cNvSpPr/>
          <p:nvPr/>
        </p:nvSpPr>
        <p:spPr>
          <a:xfrm>
            <a:off x="7152584" y="1252765"/>
            <a:ext cx="956470" cy="981630"/>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a:hlinkClick r:id="rId4"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66" name="Google Shape;1266;p39">
            <a:hlinkClick r:id="rId5"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67" name="Google Shape;1267;p39">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68" name="Google Shape;1268;p39">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69" name="Google Shape;1269;p39">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40"/>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txBox="1">
            <a:spLocks noGrp="1"/>
          </p:cNvSpPr>
          <p:nvPr>
            <p:ph type="subTitle" idx="1"/>
          </p:nvPr>
        </p:nvSpPr>
        <p:spPr>
          <a:xfrm>
            <a:off x="969400" y="2491198"/>
            <a:ext cx="6896700" cy="3473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Refine the data for the </a:t>
            </a:r>
            <a:r>
              <a:rPr lang="en" sz="1600" b="1">
                <a:solidFill>
                  <a:schemeClr val="accent2"/>
                </a:solidFill>
                <a:latin typeface="Arial"/>
                <a:ea typeface="Arial"/>
                <a:cs typeface="Arial"/>
                <a:sym typeface="Arial"/>
              </a:rPr>
              <a:t>most recent survey year (2018)</a:t>
            </a:r>
            <a:r>
              <a:rPr lang="en" sz="1600">
                <a:solidFill>
                  <a:schemeClr val="accent2"/>
                </a:solidFill>
                <a:latin typeface="Arial"/>
                <a:ea typeface="Arial"/>
                <a:cs typeface="Arial"/>
                <a:sym typeface="Arial"/>
              </a:rPr>
              <a:t>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a:t>
            </a:r>
            <a:r>
              <a:rPr lang="en" sz="1600" b="1">
                <a:solidFill>
                  <a:schemeClr val="accent5"/>
                </a:solidFill>
                <a:latin typeface="Arial"/>
                <a:ea typeface="Arial"/>
                <a:cs typeface="Arial"/>
                <a:sym typeface="Arial"/>
              </a:rPr>
              <a:t>R</a:t>
            </a:r>
            <a:r>
              <a:rPr lang="en" sz="1600">
                <a:latin typeface="Arial"/>
                <a:ea typeface="Arial"/>
                <a:cs typeface="Arial"/>
                <a:sym typeface="Arial"/>
              </a:rPr>
              <a:t> and translate the data in </a:t>
            </a:r>
            <a:r>
              <a:rPr lang="en" sz="1600" b="1">
                <a:solidFill>
                  <a:schemeClr val="accent5"/>
                </a:solidFill>
                <a:latin typeface="Arial"/>
                <a:ea typeface="Arial"/>
                <a:cs typeface="Arial"/>
                <a:sym typeface="Arial"/>
              </a:rPr>
              <a:t>Python</a:t>
            </a:r>
            <a:r>
              <a:rPr lang="en" sz="1600">
                <a:latin typeface="Arial"/>
                <a:ea typeface="Arial"/>
                <a:cs typeface="Arial"/>
                <a:sym typeface="Arial"/>
              </a:rPr>
              <a:t> for the purpose of using </a:t>
            </a:r>
            <a:r>
              <a:rPr lang="en" sz="1600" b="1">
                <a:solidFill>
                  <a:schemeClr val="accent5"/>
                </a:solidFill>
                <a:latin typeface="Arial"/>
                <a:ea typeface="Arial"/>
                <a:cs typeface="Arial"/>
                <a:sym typeface="Arial"/>
              </a:rPr>
              <a:t>Jupyter</a:t>
            </a:r>
            <a:br>
              <a:rPr lang="en" sz="1600" b="1">
                <a:latin typeface="Arial"/>
                <a:ea typeface="Arial"/>
                <a:cs typeface="Arial"/>
                <a:sym typeface="Arial"/>
              </a:rPr>
            </a:b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machine learning to develop a </a:t>
            </a:r>
            <a:r>
              <a:rPr lang="en" sz="1600" b="1">
                <a:solidFill>
                  <a:schemeClr val="accent3"/>
                </a:solidFill>
                <a:latin typeface="Arial"/>
                <a:ea typeface="Arial"/>
                <a:cs typeface="Arial"/>
                <a:sym typeface="Arial"/>
              </a:rPr>
              <a:t>predictive model</a:t>
            </a:r>
            <a:r>
              <a:rPr lang="en" sz="1600">
                <a:solidFill>
                  <a:schemeClr val="accent3"/>
                </a:solidFill>
                <a:latin typeface="Arial"/>
                <a:ea typeface="Arial"/>
                <a:cs typeface="Arial"/>
                <a:sym typeface="Arial"/>
              </a:rPr>
              <a:t> </a:t>
            </a:r>
            <a:r>
              <a:rPr lang="en" sz="1600">
                <a:latin typeface="Arial"/>
                <a:ea typeface="Arial"/>
                <a:cs typeface="Arial"/>
                <a:sym typeface="Arial"/>
              </a:rPr>
              <a:t>for presidential choice</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Divide 80% of the data into a </a:t>
            </a:r>
            <a:r>
              <a:rPr lang="en" sz="1600" b="1">
                <a:solidFill>
                  <a:schemeClr val="dk2"/>
                </a:solidFill>
                <a:latin typeface="Arial"/>
                <a:ea typeface="Arial"/>
                <a:cs typeface="Arial"/>
                <a:sym typeface="Arial"/>
              </a:rPr>
              <a:t>“training" section</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the remaining 20% for the </a:t>
            </a:r>
            <a:r>
              <a:rPr lang="en" sz="1600" b="1">
                <a:solidFill>
                  <a:schemeClr val="dk2"/>
                </a:solidFill>
                <a:latin typeface="Arial"/>
                <a:ea typeface="Arial"/>
                <a:cs typeface="Arial"/>
                <a:sym typeface="Arial"/>
              </a:rPr>
              <a:t>“test” section of data</a:t>
            </a:r>
            <a:endParaRPr sz="1600" b="1">
              <a:solidFill>
                <a:schemeClr val="dk2"/>
              </a:solidFill>
              <a:latin typeface="Arial"/>
              <a:ea typeface="Arial"/>
              <a:cs typeface="Arial"/>
              <a:sym typeface="Arial"/>
            </a:endParaRPr>
          </a:p>
          <a:p>
            <a:pPr marL="0" lvl="0" indent="0" algn="ctr" rtl="0">
              <a:spcBef>
                <a:spcPts val="1200"/>
              </a:spcBef>
              <a:spcAft>
                <a:spcPts val="1600"/>
              </a:spcAft>
              <a:buNone/>
            </a:pPr>
            <a:endParaRPr/>
          </a:p>
        </p:txBody>
      </p:sp>
      <p:sp>
        <p:nvSpPr>
          <p:cNvPr id="1277" name="Google Shape;1277;p40">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78" name="Google Shape;1278;p40">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79" name="Google Shape;1279;p40">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80" name="Google Shape;1280;p40">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81" name="Google Shape;1281;p40">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0">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0">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84" name="Google Shape;1284;p40"/>
          <p:cNvSpPr txBox="1">
            <a:spLocks noGrp="1"/>
          </p:cNvSpPr>
          <p:nvPr>
            <p:ph type="title"/>
          </p:nvPr>
        </p:nvSpPr>
        <p:spPr>
          <a:xfrm>
            <a:off x="2927400" y="1613713"/>
            <a:ext cx="32892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a:t>
            </a:r>
            <a:endParaRPr sz="3000">
              <a:solidFill>
                <a:schemeClr val="accent5"/>
              </a:solidFill>
            </a:endParaRPr>
          </a:p>
        </p:txBody>
      </p:sp>
      <p:sp>
        <p:nvSpPr>
          <p:cNvPr id="1285" name="Google Shape;1285;p40"/>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41"/>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txBox="1">
            <a:spLocks noGrp="1"/>
          </p:cNvSpPr>
          <p:nvPr>
            <p:ph type="subTitle" idx="1"/>
          </p:nvPr>
        </p:nvSpPr>
        <p:spPr>
          <a:xfrm>
            <a:off x="882350" y="2591299"/>
            <a:ext cx="6896700" cy="28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Input layer</a:t>
            </a:r>
            <a:r>
              <a:rPr lang="en" sz="1600">
                <a:latin typeface="Arial"/>
                <a:ea typeface="Arial"/>
                <a:cs typeface="Arial"/>
                <a:sym typeface="Arial"/>
              </a:rPr>
              <a:t> using </a:t>
            </a:r>
            <a:r>
              <a:rPr lang="en" sz="1600" b="1">
                <a:solidFill>
                  <a:schemeClr val="dk2"/>
                </a:solidFill>
                <a:latin typeface="Arial"/>
                <a:ea typeface="Arial"/>
                <a:cs typeface="Arial"/>
                <a:sym typeface="Arial"/>
              </a:rPr>
              <a:t>ReLu</a:t>
            </a:r>
            <a:r>
              <a:rPr lang="en" sz="1600">
                <a:latin typeface="Arial"/>
                <a:ea typeface="Arial"/>
                <a:cs typeface="Arial"/>
                <a:sym typeface="Arial"/>
              </a:rPr>
              <a:t> - 148 variables fed to a neuron. These neurons will connect to a 100-neuron hidden layer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Hidden layer </a:t>
            </a:r>
            <a:r>
              <a:rPr lang="en" sz="1600">
                <a:latin typeface="Arial"/>
                <a:ea typeface="Arial"/>
                <a:cs typeface="Arial"/>
                <a:sym typeface="Arial"/>
              </a:rPr>
              <a:t>using </a:t>
            </a:r>
            <a:r>
              <a:rPr lang="en" sz="1600" b="1">
                <a:solidFill>
                  <a:schemeClr val="accent1"/>
                </a:solidFill>
                <a:latin typeface="Arial"/>
                <a:ea typeface="Arial"/>
                <a:cs typeface="Arial"/>
                <a:sym typeface="Arial"/>
              </a:rPr>
              <a:t>softmax</a:t>
            </a:r>
            <a:r>
              <a:rPr lang="en" sz="1600">
                <a:latin typeface="Arial"/>
                <a:ea typeface="Arial"/>
                <a:cs typeface="Arial"/>
                <a:sym typeface="Arial"/>
              </a:rPr>
              <a:t>, optimizer algorithm </a:t>
            </a:r>
            <a:r>
              <a:rPr lang="en" sz="1600" b="1">
                <a:solidFill>
                  <a:schemeClr val="accent1"/>
                </a:solidFill>
                <a:latin typeface="Arial"/>
                <a:ea typeface="Arial"/>
                <a:cs typeface="Arial"/>
                <a:sym typeface="Arial"/>
              </a:rPr>
              <a:t>adam</a:t>
            </a:r>
            <a:r>
              <a:rPr lang="en" sz="1600">
                <a:latin typeface="Arial"/>
                <a:ea typeface="Arial"/>
                <a:cs typeface="Arial"/>
                <a:sym typeface="Arial"/>
              </a:rPr>
              <a:t>, and loss function sparse categorical </a:t>
            </a:r>
            <a:r>
              <a:rPr lang="en" sz="1600" b="1">
                <a:solidFill>
                  <a:schemeClr val="accent1"/>
                </a:solidFill>
                <a:latin typeface="Arial"/>
                <a:ea typeface="Arial"/>
                <a:cs typeface="Arial"/>
                <a:sym typeface="Arial"/>
              </a:rPr>
              <a:t>crossentropy</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Output layer</a:t>
            </a:r>
            <a:r>
              <a:rPr lang="en" sz="1600">
                <a:latin typeface="Arial"/>
                <a:ea typeface="Arial"/>
                <a:cs typeface="Arial"/>
                <a:sym typeface="Arial"/>
              </a:rPr>
              <a:t> will consist of five categories: voted Trump, voted Hillary Clinton, Voted Other, Did not Vote, and Not Sure/Don't Recall</a:t>
            </a:r>
            <a:endParaRPr sz="1600">
              <a:latin typeface="Arial"/>
              <a:ea typeface="Arial"/>
              <a:cs typeface="Arial"/>
              <a:sym typeface="Arial"/>
            </a:endParaRPr>
          </a:p>
          <a:p>
            <a:pPr marL="0" lvl="0" indent="0" algn="ctr" rtl="0">
              <a:spcBef>
                <a:spcPts val="0"/>
              </a:spcBef>
              <a:spcAft>
                <a:spcPts val="1600"/>
              </a:spcAft>
              <a:buNone/>
            </a:pPr>
            <a:endParaRPr/>
          </a:p>
        </p:txBody>
      </p:sp>
      <p:sp>
        <p:nvSpPr>
          <p:cNvPr id="1293" name="Google Shape;1293;p41">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94" name="Google Shape;1294;p41">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95" name="Google Shape;1295;p41">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96" name="Google Shape;1296;p41">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97" name="Google Shape;1297;p41">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00" name="Google Shape;1300;p41"/>
          <p:cNvSpPr txBox="1">
            <a:spLocks noGrp="1"/>
          </p:cNvSpPr>
          <p:nvPr>
            <p:ph type="title"/>
          </p:nvPr>
        </p:nvSpPr>
        <p:spPr>
          <a:xfrm>
            <a:off x="2927400" y="1613713"/>
            <a:ext cx="32892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a:t>
            </a:r>
            <a:endParaRPr sz="3000">
              <a:solidFill>
                <a:schemeClr val="accent5"/>
              </a:solidFill>
            </a:endParaRPr>
          </a:p>
        </p:txBody>
      </p:sp>
      <p:sp>
        <p:nvSpPr>
          <p:cNvPr id="1301" name="Google Shape;1301;p41"/>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1"/>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C6AF48F-D0FC-7846-A8DF-B3706E03EACF}"/>
              </a:ext>
            </a:extLst>
          </p:cNvPr>
          <p:cNvGraphicFramePr>
            <a:graphicFrameLocks noChangeAspect="1"/>
          </p:cNvGraphicFramePr>
          <p:nvPr>
            <p:custDataLst>
              <p:tags r:id="rId2"/>
            </p:custDataLst>
            <p:extLst>
              <p:ext uri="{D42A27DB-BD31-4B8C-83A1-F6EECF244321}">
                <p14:modId xmlns:p14="http://schemas.microsoft.com/office/powerpoint/2010/main" val="97439915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3074"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302" name="Google Shape;2302;p61"/>
          <p:cNvSpPr txBox="1">
            <a:spLocks noGrp="1"/>
          </p:cNvSpPr>
          <p:nvPr>
            <p:ph type="ctrTitle"/>
          </p:nvPr>
        </p:nvSpPr>
        <p:spPr>
          <a:xfrm>
            <a:off x="1952850" y="1623088"/>
            <a:ext cx="5238300" cy="15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Questions</a:t>
            </a:r>
            <a:endParaRPr dirty="0"/>
          </a:p>
        </p:txBody>
      </p:sp>
      <p:sp>
        <p:nvSpPr>
          <p:cNvPr id="2333" name="Google Shape;2333;p61">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1">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Subtitle 3">
            <a:extLst>
              <a:ext uri="{FF2B5EF4-FFF2-40B4-BE49-F238E27FC236}">
                <a16:creationId xmlns:a16="http://schemas.microsoft.com/office/drawing/2014/main" id="{B9DBF347-D41F-994E-939A-192E9406852E}"/>
              </a:ext>
            </a:extLst>
          </p:cNvPr>
          <p:cNvSpPr>
            <a:spLocks noGrp="1"/>
          </p:cNvSpPr>
          <p:nvPr>
            <p:ph type="subTitle" idx="2"/>
          </p:nvPr>
        </p:nvSpPr>
        <p:spPr>
          <a:xfrm>
            <a:off x="2679300" y="4757440"/>
            <a:ext cx="3785400" cy="835838"/>
          </a:xfrm>
          <a:solidFill>
            <a:schemeClr val="tx2"/>
          </a:solidFill>
        </p:spPr>
        <p:txBody>
          <a:bodyPr/>
          <a:lstStyle/>
          <a:p>
            <a:r>
              <a:rPr lang="en-US"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sher Interactive Portfolio by Slidesgo">
  <a:themeElements>
    <a:clrScheme name="Simple Light">
      <a:dk1>
        <a:srgbClr val="191919"/>
      </a:dk1>
      <a:lt1>
        <a:srgbClr val="FFFFFF"/>
      </a:lt1>
      <a:dk2>
        <a:srgbClr val="FD2F2F"/>
      </a:dk2>
      <a:lt2>
        <a:srgbClr val="F3F3F3"/>
      </a:lt2>
      <a:accent1>
        <a:srgbClr val="5B51BE"/>
      </a:accent1>
      <a:accent2>
        <a:srgbClr val="4E22D3"/>
      </a:accent2>
      <a:accent3>
        <a:srgbClr val="1B02C5"/>
      </a:accent3>
      <a:accent4>
        <a:srgbClr val="EE5D5D"/>
      </a:accent4>
      <a:accent5>
        <a:srgbClr val="EA3F3F"/>
      </a:accent5>
      <a:accent6>
        <a:srgbClr val="D9D9D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951</Words>
  <Application>Microsoft Macintosh PowerPoint</Application>
  <PresentationFormat>On-screen Show (4:3)</PresentationFormat>
  <Paragraphs>68</Paragraphs>
  <Slides>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Nunito Black</vt:lpstr>
      <vt:lpstr>Arial</vt:lpstr>
      <vt:lpstr>Bebas Neue</vt:lpstr>
      <vt:lpstr>Space Mono</vt:lpstr>
      <vt:lpstr>Nunito</vt:lpstr>
      <vt:lpstr>Asher Interactive Portfolio by Slidesgo</vt:lpstr>
      <vt:lpstr>think-cell Slide</vt:lpstr>
      <vt:lpstr>CivicsPolitical Capstone</vt:lpstr>
      <vt:lpstr>THE QUESTION</vt:lpstr>
      <vt:lpstr>WHY?</vt:lpstr>
      <vt:lpstr>DATA SOURCE</vt:lpstr>
      <vt:lpstr>METHODOLOGY</vt:lpstr>
      <vt:lpstr>METHODOLOGY</vt:lpstr>
      <vt:lpstr>METHODOLOGY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CivicsPolitical Capstone</dc:title>
  <cp:lastModifiedBy>EOSG</cp:lastModifiedBy>
  <cp:revision>1</cp:revision>
  <dcterms:modified xsi:type="dcterms:W3CDTF">2022-01-17T03:22:32Z</dcterms:modified>
</cp:coreProperties>
</file>