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7" r:id="rId3"/>
    <p:sldId id="258" r:id="rId4"/>
    <p:sldId id="259" r:id="rId5"/>
    <p:sldId id="260" r:id="rId6"/>
    <p:sldId id="264" r:id="rId7"/>
    <p:sldId id="265" r:id="rId8"/>
    <p:sldId id="266" r:id="rId9"/>
    <p:sldId id="267" r:id="rId10"/>
    <p:sldId id="263" r:id="rId11"/>
    <p:sldId id="261" r:id="rId12"/>
    <p:sldId id="262" r:id="rId13"/>
    <p:sldId id="268" r:id="rId14"/>
  </p:sldIdLst>
  <p:sldSz cx="9144000" cy="6858000" type="screen4x3"/>
  <p:notesSz cx="6858000" cy="9144000"/>
  <p:embeddedFontLst>
    <p:embeddedFont>
      <p:font typeface="Bebas Neue" panose="020B0606020202050201" pitchFamily="34" charset="77"/>
      <p:regular r:id="rId16"/>
    </p:embeddedFont>
    <p:embeddedFont>
      <p:font typeface="Nunito" pitchFamily="2" charset="77"/>
      <p:regular r:id="rId17"/>
      <p:bold r:id="rId18"/>
      <p:italic r:id="rId19"/>
      <p:boldItalic r:id="rId20"/>
    </p:embeddedFont>
    <p:embeddedFont>
      <p:font typeface="Nunito Black" panose="020F0502020204030204" pitchFamily="34" charset="0"/>
      <p:bold r:id="rId21"/>
      <p:italic r:id="rId22"/>
      <p:boldItalic r:id="rId23"/>
    </p:embeddedFont>
    <p:embeddedFont>
      <p:font typeface="Space Mono" panose="02000509040000020004" pitchFamily="49"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A974B1-08AA-4882-AE63-62F49D14A18F}">
  <a:tblStyle styleId="{22A974B1-08AA-4882-AE63-62F49D14A1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p:restoredTop sz="94674"/>
  </p:normalViewPr>
  <p:slideViewPr>
    <p:cSldViewPr snapToGrid="0" snapToObjects="1">
      <p:cViewPr varScale="1">
        <p:scale>
          <a:sx n="124" d="100"/>
          <a:sy n="124" d="100"/>
        </p:scale>
        <p:origin x="1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ad05b702a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ad05b702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3466d86ee_0_17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3466d86ee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a3466d86ee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a3466d86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Data Exploration and preprocessing:</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We will refine the data for the most recent survey year of 2018, which holds 60,000 rows and 93 features. The data pertains to voter information, ideological leaning, voter opinion, and candidate information. For the machine learning model, we will be using the following features in a dataframe:</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State, district, cong., geography, gender, birthyear, age, education, race, family income, marital status, news interests, ideology, and presidential vote for 2016. Since the database contains a lot of features with categorical data, then one-hot encode those variables into dummy sets (Using the dummy_cols and fastDummies packages).</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After the features have been given a numeric value, the output features which is the 2016 presidential vote will be removed from the dataframe. The data is separated into training and test sets, the model is then trained.</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rgbClr val="191919"/>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d1a89e362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d1a89e36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d1a89e362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d1a89e36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endParaRPr/>
          </a:p>
        </p:txBody>
      </p:sp>
    </p:spTree>
    <p:extLst>
      <p:ext uri="{BB962C8B-B14F-4D97-AF65-F5344CB8AC3E}">
        <p14:creationId xmlns:p14="http://schemas.microsoft.com/office/powerpoint/2010/main" val="357295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ad03d1d72b_0_296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ad03d1d72b_0_29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ad79a78160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ad79a7816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200">
                <a:solidFill>
                  <a:srgbClr val="191919"/>
                </a:solidFill>
                <a:latin typeface="Nunito"/>
                <a:ea typeface="Nunito"/>
                <a:cs typeface="Nunito"/>
                <a:sym typeface="Nunito"/>
              </a:rPr>
              <a:t>We selected this topic because in a politically polarized society, understanding underlying drivers for political decisions may be useful in bringing about a more balanced and cooperative political culture.</a:t>
            </a:r>
            <a:endParaRPr sz="5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ad79a78160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ad79a7816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Kuriwaki, Shiro complied voter survey data in .Rds file format for the years 2006–2018. The dataframe contains 452,755 rows (observations) and 73 columns (features), including geographic, demographic, economic, news interest, political affinity, and presidential choice variables.</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The data was drawn from Cooperative Congressional Election Study (CCES), one of the most comprehensive political surveys in the US.</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10c7ff4cc0f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10c7ff4cc0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data set is divided into 5 CSV files and from each of them has been created a separate table in Postgres DB:</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c</a:t>
            </a:r>
            <a:r>
              <a:rPr lang="en" sz="1200" b="1">
                <a:solidFill>
                  <a:schemeClr val="dk1"/>
                </a:solidFill>
                <a:latin typeface="Nunito"/>
                <a:ea typeface="Nunito"/>
                <a:cs typeface="Nunito"/>
                <a:sym typeface="Nunito"/>
              </a:rPr>
              <a:t>andidate_info, district_info, ideological_leaning, voter_info, voter_choice</a:t>
            </a:r>
            <a:endParaRPr sz="1200" b="1">
              <a:solidFill>
                <a:schemeClr val="dk1"/>
              </a:solidFill>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a3466d86ee_2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a3466d86ee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d1c49dc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d1c49dc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10c7ff4cc0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10c7ff4cc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10c7ff4cc0f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10c7ff4cc0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6412648" y="-55200"/>
            <a:ext cx="27567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b="1">
                <a:solidFill>
                  <a:srgbClr val="191919"/>
                </a:solidFill>
                <a:latin typeface="Space Mono"/>
                <a:ea typeface="Space Mono"/>
                <a:cs typeface="Space Mono"/>
                <a:sym typeface="Space Mon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2"/>
          </p:nvPr>
        </p:nvSpPr>
        <p:spPr>
          <a:xfrm>
            <a:off x="8823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3" name="Google Shape;13;p2"/>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4" name="Google Shape;14;p2"/>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5" name="Google Shape;15;p2"/>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16" name="Google Shape;16;p2"/>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grpSp>
        <p:nvGrpSpPr>
          <p:cNvPr id="17" name="Google Shape;17;p2"/>
          <p:cNvGrpSpPr/>
          <p:nvPr/>
        </p:nvGrpSpPr>
        <p:grpSpPr>
          <a:xfrm>
            <a:off x="7461713" y="962625"/>
            <a:ext cx="178300" cy="1850554"/>
            <a:chOff x="5334200" y="1501775"/>
            <a:chExt cx="178300" cy="1387950"/>
          </a:xfrm>
        </p:grpSpPr>
        <p:sp>
          <p:nvSpPr>
            <p:cNvPr id="18" name="Google Shape;18;p2"/>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880925" y="1677911"/>
            <a:ext cx="543075" cy="198428"/>
            <a:chOff x="7279325" y="933900"/>
            <a:chExt cx="543075" cy="148825"/>
          </a:xfrm>
        </p:grpSpPr>
        <p:sp>
          <p:nvSpPr>
            <p:cNvPr id="33" name="Google Shape;33;p2"/>
            <p:cNvSpPr/>
            <p:nvPr/>
          </p:nvSpPr>
          <p:spPr>
            <a:xfrm>
              <a:off x="7279325" y="9339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279325" y="10361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927627" y="121707"/>
            <a:ext cx="1101844" cy="1141705"/>
            <a:chOff x="2974150" y="1190900"/>
            <a:chExt cx="856200" cy="856300"/>
          </a:xfrm>
        </p:grpSpPr>
        <p:sp>
          <p:nvSpPr>
            <p:cNvPr id="36" name="Google Shape;36;p2"/>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Google Shape;53;p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54" name="Google Shape;54;p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17"/>
        <p:cNvGrpSpPr/>
        <p:nvPr/>
      </p:nvGrpSpPr>
      <p:grpSpPr>
        <a:xfrm>
          <a:off x="0" y="0"/>
          <a:ext cx="0" cy="0"/>
          <a:chOff x="0" y="0"/>
          <a:chExt cx="0" cy="0"/>
        </a:xfrm>
      </p:grpSpPr>
      <p:sp>
        <p:nvSpPr>
          <p:cNvPr id="918" name="Google Shape;918;p22"/>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9" name="Google Shape;919;p22"/>
          <p:cNvSpPr txBox="1">
            <a:spLocks noGrp="1"/>
          </p:cNvSpPr>
          <p:nvPr>
            <p:ph type="subTitle" idx="1"/>
          </p:nvPr>
        </p:nvSpPr>
        <p:spPr>
          <a:xfrm>
            <a:off x="720000" y="3289200"/>
            <a:ext cx="2734500" cy="19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22"/>
          <p:cNvSpPr/>
          <p:nvPr/>
        </p:nvSpPr>
        <p:spPr>
          <a:xfrm flipH="1">
            <a:off x="5817175" y="-483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22"/>
          <p:cNvGrpSpPr/>
          <p:nvPr/>
        </p:nvGrpSpPr>
        <p:grpSpPr>
          <a:xfrm>
            <a:off x="339199" y="4879740"/>
            <a:ext cx="34475" cy="1258315"/>
            <a:chOff x="675575" y="2927725"/>
            <a:chExt cx="20350" cy="809050"/>
          </a:xfrm>
        </p:grpSpPr>
        <p:sp>
          <p:nvSpPr>
            <p:cNvPr id="922" name="Google Shape;922;p22"/>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22"/>
          <p:cNvSpPr/>
          <p:nvPr/>
        </p:nvSpPr>
        <p:spPr>
          <a:xfrm>
            <a:off x="857250" y="6073400"/>
            <a:ext cx="1792977" cy="1044407"/>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22"/>
          <p:cNvGrpSpPr/>
          <p:nvPr/>
        </p:nvGrpSpPr>
        <p:grpSpPr>
          <a:xfrm>
            <a:off x="4572000" y="5547419"/>
            <a:ext cx="543075" cy="198428"/>
            <a:chOff x="3505675" y="3415300"/>
            <a:chExt cx="543075" cy="148825"/>
          </a:xfrm>
        </p:grpSpPr>
        <p:sp>
          <p:nvSpPr>
            <p:cNvPr id="931" name="Google Shape;931;p22"/>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22">
            <a:hlinkClick r:id="rId2" action="ppaction://hlinksldjump"/>
          </p:cNvPr>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934" name="Google Shape;934;p22">
            <a:hlinkClick r:id="rId3"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5" name="Google Shape;935;p22">
            <a:hlinkClick r:id="" action="ppaction://noaction"/>
          </p:cNvPr>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6" name="Google Shape;936;p22">
            <a:hlinkClick r:id="" action="ppaction://noaction"/>
          </p:cNvPr>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937" name="Google Shape;937;p22"/>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8" name="Google Shape;938;p22"/>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9" name="Google Shape;939;p2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40" name="Google Shape;940;p2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17"/>
        <p:cNvGrpSpPr/>
        <p:nvPr/>
      </p:nvGrpSpPr>
      <p:grpSpPr>
        <a:xfrm>
          <a:off x="0" y="0"/>
          <a:ext cx="0" cy="0"/>
          <a:chOff x="0" y="0"/>
          <a:chExt cx="0" cy="0"/>
        </a:xfrm>
      </p:grpSpPr>
      <p:sp>
        <p:nvSpPr>
          <p:cNvPr id="1018" name="Google Shape;1018;p26"/>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9" name="Google Shape;1019;p26"/>
          <p:cNvSpPr txBox="1">
            <a:spLocks noGrp="1"/>
          </p:cNvSpPr>
          <p:nvPr>
            <p:ph type="title" idx="2"/>
          </p:nvPr>
        </p:nvSpPr>
        <p:spPr>
          <a:xfrm>
            <a:off x="720000"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0" name="Google Shape;1020;p26"/>
          <p:cNvSpPr txBox="1">
            <a:spLocks noGrp="1"/>
          </p:cNvSpPr>
          <p:nvPr>
            <p:ph type="subTitle" idx="1"/>
          </p:nvPr>
        </p:nvSpPr>
        <p:spPr>
          <a:xfrm>
            <a:off x="720000"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1" name="Google Shape;1021;p26"/>
          <p:cNvSpPr txBox="1">
            <a:spLocks noGrp="1"/>
          </p:cNvSpPr>
          <p:nvPr>
            <p:ph type="title" idx="3"/>
          </p:nvPr>
        </p:nvSpPr>
        <p:spPr>
          <a:xfrm>
            <a:off x="3419269"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2" name="Google Shape;1022;p26"/>
          <p:cNvSpPr txBox="1">
            <a:spLocks noGrp="1"/>
          </p:cNvSpPr>
          <p:nvPr>
            <p:ph type="subTitle" idx="4"/>
          </p:nvPr>
        </p:nvSpPr>
        <p:spPr>
          <a:xfrm>
            <a:off x="3419269"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3" name="Google Shape;1023;p26"/>
          <p:cNvSpPr txBox="1">
            <a:spLocks noGrp="1"/>
          </p:cNvSpPr>
          <p:nvPr>
            <p:ph type="title" idx="5"/>
          </p:nvPr>
        </p:nvSpPr>
        <p:spPr>
          <a:xfrm>
            <a:off x="720000"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4" name="Google Shape;1024;p26"/>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5" name="Google Shape;1025;p26"/>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6" name="Google Shape;1026;p26"/>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7" name="Google Shape;1027;p26"/>
          <p:cNvSpPr txBox="1">
            <a:spLocks noGrp="1"/>
          </p:cNvSpPr>
          <p:nvPr>
            <p:ph type="title" idx="9"/>
          </p:nvPr>
        </p:nvSpPr>
        <p:spPr>
          <a:xfrm>
            <a:off x="6118545"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8" name="Google Shape;1028;p26"/>
          <p:cNvSpPr txBox="1">
            <a:spLocks noGrp="1"/>
          </p:cNvSpPr>
          <p:nvPr>
            <p:ph type="subTitle" idx="13"/>
          </p:nvPr>
        </p:nvSpPr>
        <p:spPr>
          <a:xfrm>
            <a:off x="6118545"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9" name="Google Shape;1029;p26"/>
          <p:cNvSpPr txBox="1">
            <a:spLocks noGrp="1"/>
          </p:cNvSpPr>
          <p:nvPr>
            <p:ph type="title" idx="14"/>
          </p:nvPr>
        </p:nvSpPr>
        <p:spPr>
          <a:xfrm>
            <a:off x="6118545"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0" name="Google Shape;1030;p26"/>
          <p:cNvSpPr txBox="1">
            <a:spLocks noGrp="1"/>
          </p:cNvSpPr>
          <p:nvPr>
            <p:ph type="subTitle" idx="15"/>
          </p:nvPr>
        </p:nvSpPr>
        <p:spPr>
          <a:xfrm>
            <a:off x="6118545"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031" name="Google Shape;1031;p2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32" name="Google Shape;1032;p2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1033" name="Google Shape;1033;p26">
            <a:hlinkClick r:id="rId2" action="ppaction://hlinksldjump"/>
          </p:cNvPr>
          <p:cNvSpPr txBox="1">
            <a:spLocks noGrp="1"/>
          </p:cNvSpPr>
          <p:nvPr>
            <p:ph type="subTitle" idx="16"/>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034" name="Google Shape;1034;p26">
            <a:hlinkClick r:id="rId3" action="ppaction://hlinksldjump"/>
          </p:cNvPr>
          <p:cNvSpPr txBox="1">
            <a:spLocks noGrp="1"/>
          </p:cNvSpPr>
          <p:nvPr>
            <p:ph type="subTitle" idx="17"/>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5" name="Google Shape;1035;p26">
            <a:hlinkClick r:id="" action="ppaction://noaction"/>
          </p:cNvPr>
          <p:cNvSpPr txBox="1">
            <a:spLocks noGrp="1"/>
          </p:cNvSpPr>
          <p:nvPr>
            <p:ph type="subTitle" idx="18"/>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6" name="Google Shape;1036;p26">
            <a:hlinkClick r:id="" action="ppaction://noaction"/>
          </p:cNvPr>
          <p:cNvSpPr txBox="1">
            <a:spLocks noGrp="1"/>
          </p:cNvSpPr>
          <p:nvPr>
            <p:ph type="subTitle" idx="19"/>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grpSp>
        <p:nvGrpSpPr>
          <p:cNvPr id="1037" name="Google Shape;1037;p26"/>
          <p:cNvGrpSpPr/>
          <p:nvPr/>
        </p:nvGrpSpPr>
        <p:grpSpPr>
          <a:xfrm>
            <a:off x="8050798" y="995545"/>
            <a:ext cx="499076" cy="512221"/>
            <a:chOff x="4706225" y="1356025"/>
            <a:chExt cx="384200" cy="384175"/>
          </a:xfrm>
        </p:grpSpPr>
        <p:sp>
          <p:nvSpPr>
            <p:cNvPr id="1038" name="Google Shape;1038;p26"/>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6"/>
          <p:cNvGrpSpPr/>
          <p:nvPr/>
        </p:nvGrpSpPr>
        <p:grpSpPr>
          <a:xfrm>
            <a:off x="263275" y="6137999"/>
            <a:ext cx="563967" cy="578693"/>
            <a:chOff x="400425" y="5421649"/>
            <a:chExt cx="563967" cy="578693"/>
          </a:xfrm>
        </p:grpSpPr>
        <p:sp>
          <p:nvSpPr>
            <p:cNvPr id="1041" name="Google Shape;1041;p26"/>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6"/>
          <p:cNvGrpSpPr/>
          <p:nvPr/>
        </p:nvGrpSpPr>
        <p:grpSpPr>
          <a:xfrm>
            <a:off x="8054463" y="643268"/>
            <a:ext cx="491744" cy="147063"/>
            <a:chOff x="6999388" y="1672043"/>
            <a:chExt cx="491744" cy="147063"/>
          </a:xfrm>
        </p:grpSpPr>
        <p:sp>
          <p:nvSpPr>
            <p:cNvPr id="1059" name="Google Shape;1059;p26"/>
            <p:cNvSpPr/>
            <p:nvPr/>
          </p:nvSpPr>
          <p:spPr>
            <a:xfrm>
              <a:off x="6999388" y="1676876"/>
              <a:ext cx="133894" cy="137430"/>
            </a:xfrm>
            <a:custGeom>
              <a:avLst/>
              <a:gdLst/>
              <a:ahLst/>
              <a:cxnLst/>
              <a:rect l="l" t="t" r="r" b="b"/>
              <a:pathLst>
                <a:path w="4123" h="4123" extrusionOk="0">
                  <a:moveTo>
                    <a:pt x="0" y="0"/>
                  </a:moveTo>
                  <a:lnTo>
                    <a:pt x="0" y="4122"/>
                  </a:lnTo>
                  <a:lnTo>
                    <a:pt x="4123" y="4122"/>
                  </a:lnTo>
                  <a:lnTo>
                    <a:pt x="41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7347852" y="1672043"/>
              <a:ext cx="143280" cy="147063"/>
            </a:xfrm>
            <a:custGeom>
              <a:avLst/>
              <a:gdLst/>
              <a:ahLst/>
              <a:cxnLst/>
              <a:rect l="l" t="t" r="r" b="b"/>
              <a:pathLst>
                <a:path w="4412" h="4412" extrusionOk="0">
                  <a:moveTo>
                    <a:pt x="4123" y="289"/>
                  </a:moveTo>
                  <a:lnTo>
                    <a:pt x="4123" y="4123"/>
                  </a:lnTo>
                  <a:lnTo>
                    <a:pt x="289" y="4123"/>
                  </a:lnTo>
                  <a:lnTo>
                    <a:pt x="289" y="289"/>
                  </a:lnTo>
                  <a:close/>
                  <a:moveTo>
                    <a:pt x="1" y="1"/>
                  </a:moveTo>
                  <a:lnTo>
                    <a:pt x="1" y="4411"/>
                  </a:lnTo>
                  <a:lnTo>
                    <a:pt x="4412" y="4411"/>
                  </a:lnTo>
                  <a:lnTo>
                    <a:pt x="44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26"/>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1062" name="Google Shape;1062;p26"/>
          <p:cNvSpPr txBox="1">
            <a:spLocks noGrp="1"/>
          </p:cNvSpPr>
          <p:nvPr>
            <p:ph type="subTitle" idx="20"/>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4"/>
        </a:solidFill>
        <a:effectLst/>
      </p:bgPr>
    </p:bg>
    <p:spTree>
      <p:nvGrpSpPr>
        <p:cNvPr id="1" name="Shape 1148"/>
        <p:cNvGrpSpPr/>
        <p:nvPr/>
      </p:nvGrpSpPr>
      <p:grpSpPr>
        <a:xfrm>
          <a:off x="0" y="0"/>
          <a:ext cx="0" cy="0"/>
          <a:chOff x="0" y="0"/>
          <a:chExt cx="0" cy="0"/>
        </a:xfrm>
      </p:grpSpPr>
      <p:cxnSp>
        <p:nvCxnSpPr>
          <p:cNvPr id="1149" name="Google Shape;1149;p29"/>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0" name="Google Shape;1150;p29"/>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1"/>
        </a:solidFill>
        <a:effectLst/>
      </p:bgPr>
    </p:bg>
    <p:spTree>
      <p:nvGrpSpPr>
        <p:cNvPr id="1" name="Shape 1151"/>
        <p:cNvGrpSpPr/>
        <p:nvPr/>
      </p:nvGrpSpPr>
      <p:grpSpPr>
        <a:xfrm>
          <a:off x="0" y="0"/>
          <a:ext cx="0" cy="0"/>
          <a:chOff x="0" y="0"/>
          <a:chExt cx="0" cy="0"/>
        </a:xfrm>
      </p:grpSpPr>
      <p:cxnSp>
        <p:nvCxnSpPr>
          <p:cNvPr id="1152" name="Google Shape;1152;p30"/>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3" name="Google Shape;1153;p30"/>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2"/>
        </a:solidFill>
        <a:effectLst/>
      </p:bgPr>
    </p:bg>
    <p:spTree>
      <p:nvGrpSpPr>
        <p:cNvPr id="1" name="Shape 1154"/>
        <p:cNvGrpSpPr/>
        <p:nvPr/>
      </p:nvGrpSpPr>
      <p:grpSpPr>
        <a:xfrm>
          <a:off x="0" y="0"/>
          <a:ext cx="0" cy="0"/>
          <a:chOff x="0" y="0"/>
          <a:chExt cx="0" cy="0"/>
        </a:xfrm>
      </p:grpSpPr>
      <p:cxnSp>
        <p:nvCxnSpPr>
          <p:cNvPr id="1155" name="Google Shape;1155;p3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156" name="Google Shape;1156;p3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p:nvPr/>
        </p:nvSpPr>
        <p:spPr>
          <a:xfrm flipH="1">
            <a:off x="4375400" y="-274200"/>
            <a:ext cx="4812300" cy="7132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720000" y="3015150"/>
            <a:ext cx="43602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720125" y="2500525"/>
            <a:ext cx="4360200" cy="159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10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a:off x="720000" y="4007053"/>
            <a:ext cx="43602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 name="Google Shape;60;p3"/>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61" name="Google Shape;61;p3"/>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62" name="Google Shape;62;p3"/>
          <p:cNvSpPr txBox="1">
            <a:spLocks noGrp="1"/>
          </p:cNvSpPr>
          <p:nvPr>
            <p:ph type="subTitle" idx="3"/>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3" name="Google Shape;63;p3">
            <a:hlinkClick r:id="rId2" action="ppaction://hlinksldjump"/>
          </p:cNvPr>
          <p:cNvSpPr txBox="1">
            <a:spLocks noGrp="1"/>
          </p:cNvSpPr>
          <p:nvPr>
            <p:ph type="subTitle" idx="4"/>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4" name="Google Shape;64;p3"/>
          <p:cNvSpPr txBox="1">
            <a:spLocks noGrp="1"/>
          </p:cNvSpPr>
          <p:nvPr>
            <p:ph type="subTitle" idx="5"/>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3"/>
          <p:cNvSpPr txBox="1">
            <a:spLocks noGrp="1"/>
          </p:cNvSpPr>
          <p:nvPr>
            <p:ph type="subTitle" idx="6"/>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66" name="Google Shape;66;p3"/>
          <p:cNvGrpSpPr/>
          <p:nvPr/>
        </p:nvGrpSpPr>
        <p:grpSpPr>
          <a:xfrm>
            <a:off x="7231717" y="4"/>
            <a:ext cx="231644" cy="989428"/>
            <a:chOff x="1025030" y="3217579"/>
            <a:chExt cx="231644" cy="989428"/>
          </a:xfrm>
        </p:grpSpPr>
        <p:sp>
          <p:nvSpPr>
            <p:cNvPr id="67" name="Google Shape;67;p3"/>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8746134" y="855542"/>
            <a:ext cx="26435" cy="1078706"/>
            <a:chOff x="675575" y="2927725"/>
            <a:chExt cx="20350" cy="809050"/>
          </a:xfrm>
        </p:grpSpPr>
        <p:sp>
          <p:nvSpPr>
            <p:cNvPr id="75" name="Google Shape;75;p3"/>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p:nvPr/>
        </p:nvSpPr>
        <p:spPr>
          <a:xfrm>
            <a:off x="406760" y="5759263"/>
            <a:ext cx="733253" cy="752615"/>
          </a:xfrm>
          <a:custGeom>
            <a:avLst/>
            <a:gdLst/>
            <a:ahLst/>
            <a:cxnLst/>
            <a:rect l="l" t="t" r="r" b="b"/>
            <a:pathLst>
              <a:path w="22579" h="22579" extrusionOk="0">
                <a:moveTo>
                  <a:pt x="0" y="1"/>
                </a:moveTo>
                <a:lnTo>
                  <a:pt x="0" y="22579"/>
                </a:lnTo>
                <a:lnTo>
                  <a:pt x="22578" y="22579"/>
                </a:lnTo>
                <a:lnTo>
                  <a:pt x="225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083" y="5850496"/>
            <a:ext cx="649110" cy="666250"/>
          </a:xfrm>
          <a:custGeom>
            <a:avLst/>
            <a:gdLst/>
            <a:ahLst/>
            <a:cxnLst/>
            <a:rect l="l" t="t" r="r" b="b"/>
            <a:pathLst>
              <a:path w="19988" h="19988" extrusionOk="0">
                <a:moveTo>
                  <a:pt x="16818" y="3169"/>
                </a:moveTo>
                <a:lnTo>
                  <a:pt x="16818" y="16820"/>
                </a:lnTo>
                <a:lnTo>
                  <a:pt x="3169" y="16820"/>
                </a:lnTo>
                <a:lnTo>
                  <a:pt x="3169" y="3169"/>
                </a:lnTo>
                <a:close/>
                <a:moveTo>
                  <a:pt x="19699" y="289"/>
                </a:moveTo>
                <a:lnTo>
                  <a:pt x="19699" y="16820"/>
                </a:lnTo>
                <a:lnTo>
                  <a:pt x="17105" y="16820"/>
                </a:lnTo>
                <a:lnTo>
                  <a:pt x="17105" y="2881"/>
                </a:lnTo>
                <a:lnTo>
                  <a:pt x="3169" y="2881"/>
                </a:lnTo>
                <a:lnTo>
                  <a:pt x="3169" y="289"/>
                </a:lnTo>
                <a:close/>
                <a:moveTo>
                  <a:pt x="2882" y="3169"/>
                </a:moveTo>
                <a:lnTo>
                  <a:pt x="2882" y="17108"/>
                </a:lnTo>
                <a:lnTo>
                  <a:pt x="16818" y="17108"/>
                </a:lnTo>
                <a:lnTo>
                  <a:pt x="16818" y="19699"/>
                </a:lnTo>
                <a:lnTo>
                  <a:pt x="288" y="19699"/>
                </a:lnTo>
                <a:lnTo>
                  <a:pt x="288" y="3169"/>
                </a:lnTo>
                <a:close/>
                <a:moveTo>
                  <a:pt x="2881" y="0"/>
                </a:moveTo>
                <a:lnTo>
                  <a:pt x="2881" y="2881"/>
                </a:lnTo>
                <a:lnTo>
                  <a:pt x="0" y="2881"/>
                </a:lnTo>
                <a:lnTo>
                  <a:pt x="0" y="19987"/>
                </a:lnTo>
                <a:lnTo>
                  <a:pt x="17107" y="19987"/>
                </a:lnTo>
                <a:lnTo>
                  <a:pt x="17107" y="17108"/>
                </a:lnTo>
                <a:lnTo>
                  <a:pt x="19987" y="17108"/>
                </a:lnTo>
                <a:lnTo>
                  <a:pt x="199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3"/>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85" name="Google Shape;85;p3"/>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4"/>
          <p:cNvSpPr txBox="1">
            <a:spLocks noGrp="1"/>
          </p:cNvSpPr>
          <p:nvPr>
            <p:ph type="body" idx="1"/>
          </p:nvPr>
        </p:nvSpPr>
        <p:spPr>
          <a:xfrm>
            <a:off x="720000" y="1527033"/>
            <a:ext cx="7704000" cy="4610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5"/>
              </a:buClr>
              <a:buSzPts val="1400"/>
              <a:buChar char="●"/>
              <a:defRPr>
                <a:solidFill>
                  <a:srgbClr val="434343"/>
                </a:solidFill>
                <a:latin typeface="Nunito"/>
                <a:ea typeface="Nunito"/>
                <a:cs typeface="Nunito"/>
                <a:sym typeface="Nunito"/>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89" name="Google Shape;89;p4"/>
          <p:cNvGrpSpPr/>
          <p:nvPr/>
        </p:nvGrpSpPr>
        <p:grpSpPr>
          <a:xfrm>
            <a:off x="8715305" y="2854495"/>
            <a:ext cx="77973" cy="1149008"/>
            <a:chOff x="1195275" y="2211125"/>
            <a:chExt cx="61425" cy="886375"/>
          </a:xfrm>
        </p:grpSpPr>
        <p:sp>
          <p:nvSpPr>
            <p:cNvPr id="90" name="Google Shape;90;p4"/>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102541" y="6253409"/>
            <a:ext cx="491084" cy="512221"/>
            <a:chOff x="4706225" y="1356025"/>
            <a:chExt cx="384200" cy="384175"/>
          </a:xfrm>
        </p:grpSpPr>
        <p:sp>
          <p:nvSpPr>
            <p:cNvPr id="96" name="Google Shape;96;p4"/>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a:off x="8033975" y="393125"/>
            <a:ext cx="609637" cy="596012"/>
          </a:xfrm>
          <a:custGeom>
            <a:avLst/>
            <a:gdLst/>
            <a:ahLst/>
            <a:cxnLst/>
            <a:rect l="l" t="t" r="r" b="b"/>
            <a:pathLst>
              <a:path w="26759" h="26757" extrusionOk="0">
                <a:moveTo>
                  <a:pt x="8726" y="984"/>
                </a:moveTo>
                <a:lnTo>
                  <a:pt x="8726" y="2575"/>
                </a:lnTo>
                <a:lnTo>
                  <a:pt x="576" y="10726"/>
                </a:lnTo>
                <a:lnTo>
                  <a:pt x="576" y="9136"/>
                </a:lnTo>
                <a:lnTo>
                  <a:pt x="8726" y="984"/>
                </a:lnTo>
                <a:close/>
                <a:moveTo>
                  <a:pt x="8726" y="2775"/>
                </a:moveTo>
                <a:lnTo>
                  <a:pt x="8726" y="4768"/>
                </a:lnTo>
                <a:lnTo>
                  <a:pt x="576" y="12918"/>
                </a:lnTo>
                <a:lnTo>
                  <a:pt x="576" y="10927"/>
                </a:lnTo>
                <a:lnTo>
                  <a:pt x="8726" y="2775"/>
                </a:lnTo>
                <a:close/>
                <a:moveTo>
                  <a:pt x="8723" y="4973"/>
                </a:moveTo>
                <a:lnTo>
                  <a:pt x="8723" y="6962"/>
                </a:lnTo>
                <a:lnTo>
                  <a:pt x="572" y="15113"/>
                </a:lnTo>
                <a:lnTo>
                  <a:pt x="572" y="13123"/>
                </a:lnTo>
                <a:lnTo>
                  <a:pt x="8723" y="4973"/>
                </a:lnTo>
                <a:close/>
                <a:moveTo>
                  <a:pt x="8723" y="7166"/>
                </a:moveTo>
                <a:lnTo>
                  <a:pt x="8723" y="9155"/>
                </a:lnTo>
                <a:lnTo>
                  <a:pt x="572" y="17307"/>
                </a:lnTo>
                <a:lnTo>
                  <a:pt x="572" y="15316"/>
                </a:lnTo>
                <a:lnTo>
                  <a:pt x="8723" y="7166"/>
                </a:lnTo>
                <a:close/>
                <a:moveTo>
                  <a:pt x="26180" y="577"/>
                </a:moveTo>
                <a:lnTo>
                  <a:pt x="26180" y="17456"/>
                </a:lnTo>
                <a:lnTo>
                  <a:pt x="9300" y="17456"/>
                </a:lnTo>
                <a:lnTo>
                  <a:pt x="9300" y="577"/>
                </a:lnTo>
                <a:close/>
                <a:moveTo>
                  <a:pt x="8723" y="9357"/>
                </a:moveTo>
                <a:lnTo>
                  <a:pt x="8723" y="11347"/>
                </a:lnTo>
                <a:lnTo>
                  <a:pt x="572" y="19499"/>
                </a:lnTo>
                <a:lnTo>
                  <a:pt x="572" y="17509"/>
                </a:lnTo>
                <a:lnTo>
                  <a:pt x="8723" y="9357"/>
                </a:lnTo>
                <a:close/>
                <a:moveTo>
                  <a:pt x="8723" y="11552"/>
                </a:moveTo>
                <a:lnTo>
                  <a:pt x="8723" y="13542"/>
                </a:lnTo>
                <a:lnTo>
                  <a:pt x="572" y="21694"/>
                </a:lnTo>
                <a:lnTo>
                  <a:pt x="572" y="19704"/>
                </a:lnTo>
                <a:lnTo>
                  <a:pt x="8723" y="11552"/>
                </a:lnTo>
                <a:close/>
                <a:moveTo>
                  <a:pt x="8723" y="13745"/>
                </a:moveTo>
                <a:lnTo>
                  <a:pt x="8723" y="15735"/>
                </a:lnTo>
                <a:lnTo>
                  <a:pt x="572" y="23887"/>
                </a:lnTo>
                <a:lnTo>
                  <a:pt x="572" y="21897"/>
                </a:lnTo>
                <a:lnTo>
                  <a:pt x="8723" y="13745"/>
                </a:lnTo>
                <a:close/>
                <a:moveTo>
                  <a:pt x="8723" y="15938"/>
                </a:moveTo>
                <a:lnTo>
                  <a:pt x="8723" y="17623"/>
                </a:lnTo>
                <a:lnTo>
                  <a:pt x="572" y="25773"/>
                </a:lnTo>
                <a:lnTo>
                  <a:pt x="572" y="24090"/>
                </a:lnTo>
                <a:lnTo>
                  <a:pt x="8723" y="15938"/>
                </a:lnTo>
                <a:close/>
                <a:moveTo>
                  <a:pt x="10810" y="18033"/>
                </a:moveTo>
                <a:lnTo>
                  <a:pt x="2659" y="26183"/>
                </a:lnTo>
                <a:lnTo>
                  <a:pt x="981" y="26183"/>
                </a:lnTo>
                <a:lnTo>
                  <a:pt x="9131" y="18033"/>
                </a:lnTo>
                <a:close/>
                <a:moveTo>
                  <a:pt x="12997" y="18033"/>
                </a:moveTo>
                <a:lnTo>
                  <a:pt x="4845" y="26183"/>
                </a:lnTo>
                <a:lnTo>
                  <a:pt x="2863" y="26183"/>
                </a:lnTo>
                <a:lnTo>
                  <a:pt x="11013" y="18033"/>
                </a:lnTo>
                <a:close/>
                <a:moveTo>
                  <a:pt x="15187" y="18033"/>
                </a:moveTo>
                <a:lnTo>
                  <a:pt x="7037" y="26183"/>
                </a:lnTo>
                <a:lnTo>
                  <a:pt x="5050" y="26183"/>
                </a:lnTo>
                <a:lnTo>
                  <a:pt x="13203" y="18033"/>
                </a:lnTo>
                <a:close/>
                <a:moveTo>
                  <a:pt x="17374" y="18033"/>
                </a:moveTo>
                <a:lnTo>
                  <a:pt x="9222" y="26183"/>
                </a:lnTo>
                <a:lnTo>
                  <a:pt x="7240" y="26183"/>
                </a:lnTo>
                <a:lnTo>
                  <a:pt x="15390" y="18033"/>
                </a:lnTo>
                <a:close/>
                <a:moveTo>
                  <a:pt x="19561" y="18033"/>
                </a:moveTo>
                <a:lnTo>
                  <a:pt x="11411" y="26183"/>
                </a:lnTo>
                <a:lnTo>
                  <a:pt x="9427" y="26183"/>
                </a:lnTo>
                <a:lnTo>
                  <a:pt x="17577" y="18033"/>
                </a:lnTo>
                <a:close/>
                <a:moveTo>
                  <a:pt x="21750" y="18033"/>
                </a:moveTo>
                <a:lnTo>
                  <a:pt x="13599" y="26183"/>
                </a:lnTo>
                <a:lnTo>
                  <a:pt x="11614" y="26183"/>
                </a:lnTo>
                <a:lnTo>
                  <a:pt x="19764" y="18033"/>
                </a:lnTo>
                <a:close/>
                <a:moveTo>
                  <a:pt x="23938" y="18033"/>
                </a:moveTo>
                <a:lnTo>
                  <a:pt x="15788" y="26183"/>
                </a:lnTo>
                <a:lnTo>
                  <a:pt x="13804" y="26183"/>
                </a:lnTo>
                <a:lnTo>
                  <a:pt x="21955" y="18033"/>
                </a:lnTo>
                <a:close/>
                <a:moveTo>
                  <a:pt x="25772" y="18033"/>
                </a:moveTo>
                <a:lnTo>
                  <a:pt x="17621" y="26183"/>
                </a:lnTo>
                <a:lnTo>
                  <a:pt x="15991" y="26183"/>
                </a:lnTo>
                <a:lnTo>
                  <a:pt x="24142" y="18033"/>
                </a:lnTo>
                <a:close/>
                <a:moveTo>
                  <a:pt x="9014" y="0"/>
                </a:moveTo>
                <a:cubicBezTo>
                  <a:pt x="8976" y="0"/>
                  <a:pt x="8940" y="8"/>
                  <a:pt x="8903" y="23"/>
                </a:cubicBezTo>
                <a:cubicBezTo>
                  <a:pt x="8867" y="38"/>
                  <a:pt x="8837" y="58"/>
                  <a:pt x="8811" y="85"/>
                </a:cubicBezTo>
                <a:lnTo>
                  <a:pt x="84" y="8812"/>
                </a:lnTo>
                <a:cubicBezTo>
                  <a:pt x="31" y="8866"/>
                  <a:pt x="0" y="8938"/>
                  <a:pt x="0" y="9014"/>
                </a:cubicBezTo>
                <a:lnTo>
                  <a:pt x="0" y="26468"/>
                </a:lnTo>
                <a:cubicBezTo>
                  <a:pt x="0" y="26506"/>
                  <a:pt x="8" y="26543"/>
                  <a:pt x="23" y="26579"/>
                </a:cubicBezTo>
                <a:cubicBezTo>
                  <a:pt x="52" y="26649"/>
                  <a:pt x="108" y="26707"/>
                  <a:pt x="178" y="26734"/>
                </a:cubicBezTo>
                <a:cubicBezTo>
                  <a:pt x="214" y="26751"/>
                  <a:pt x="251" y="26757"/>
                  <a:pt x="289" y="26757"/>
                </a:cubicBezTo>
                <a:lnTo>
                  <a:pt x="17743" y="26757"/>
                </a:lnTo>
                <a:cubicBezTo>
                  <a:pt x="17819" y="26757"/>
                  <a:pt x="17893" y="26726"/>
                  <a:pt x="17946" y="26673"/>
                </a:cubicBezTo>
                <a:lnTo>
                  <a:pt x="26673" y="17946"/>
                </a:lnTo>
                <a:cubicBezTo>
                  <a:pt x="26699" y="17920"/>
                  <a:pt x="26720" y="17889"/>
                  <a:pt x="26735" y="17854"/>
                </a:cubicBezTo>
                <a:cubicBezTo>
                  <a:pt x="26751" y="17817"/>
                  <a:pt x="26758" y="17782"/>
                  <a:pt x="26758" y="17744"/>
                </a:cubicBezTo>
                <a:lnTo>
                  <a:pt x="26758" y="289"/>
                </a:lnTo>
                <a:lnTo>
                  <a:pt x="26757" y="289"/>
                </a:lnTo>
                <a:cubicBezTo>
                  <a:pt x="26757" y="129"/>
                  <a:pt x="26626" y="0"/>
                  <a:pt x="26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4"/>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0" name="Google Shape;100;p4"/>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4"/>
        <p:cNvGrpSpPr/>
        <p:nvPr/>
      </p:nvGrpSpPr>
      <p:grpSpPr>
        <a:xfrm>
          <a:off x="0" y="0"/>
          <a:ext cx="0" cy="0"/>
          <a:chOff x="0" y="0"/>
          <a:chExt cx="0" cy="0"/>
        </a:xfrm>
      </p:grpSpPr>
      <p:sp>
        <p:nvSpPr>
          <p:cNvPr id="295" name="Google Shape;295;p9"/>
          <p:cNvSpPr txBox="1">
            <a:spLocks noGrp="1"/>
          </p:cNvSpPr>
          <p:nvPr>
            <p:ph type="subTitle" idx="1"/>
          </p:nvPr>
        </p:nvSpPr>
        <p:spPr>
          <a:xfrm>
            <a:off x="2391925" y="4905965"/>
            <a:ext cx="4360200" cy="6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96" name="Google Shape;296;p9"/>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297" name="Google Shape;297;p9"/>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298" name="Google Shape;298;p9"/>
          <p:cNvSpPr txBox="1">
            <a:spLocks noGrp="1"/>
          </p:cNvSpPr>
          <p:nvPr>
            <p:ph type="title"/>
          </p:nvPr>
        </p:nvSpPr>
        <p:spPr>
          <a:xfrm>
            <a:off x="2391900" y="2321174"/>
            <a:ext cx="4360200" cy="25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9"/>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00" name="Google Shape;300;p9">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1" name="Google Shape;301;p9"/>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2" name="Google Shape;302;p9"/>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303" name="Google Shape;303;p9"/>
          <p:cNvGrpSpPr/>
          <p:nvPr/>
        </p:nvGrpSpPr>
        <p:grpSpPr>
          <a:xfrm flipH="1">
            <a:off x="1" y="5782831"/>
            <a:ext cx="1704706" cy="1075164"/>
            <a:chOff x="5970851" y="4835481"/>
            <a:chExt cx="1704706" cy="1075164"/>
          </a:xfrm>
        </p:grpSpPr>
        <p:sp>
          <p:nvSpPr>
            <p:cNvPr id="304" name="Google Shape;304;p9"/>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7069823" y="4171370"/>
            <a:ext cx="499076" cy="512221"/>
            <a:chOff x="4706225" y="1356025"/>
            <a:chExt cx="384200" cy="384175"/>
          </a:xfrm>
        </p:grpSpPr>
        <p:sp>
          <p:nvSpPr>
            <p:cNvPr id="340" name="Google Shape;340;p9"/>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9"/>
          <p:cNvGrpSpPr/>
          <p:nvPr/>
        </p:nvGrpSpPr>
        <p:grpSpPr>
          <a:xfrm>
            <a:off x="1686434" y="4275626"/>
            <a:ext cx="705454" cy="198428"/>
            <a:chOff x="3505675" y="3415300"/>
            <a:chExt cx="543075" cy="148825"/>
          </a:xfrm>
        </p:grpSpPr>
        <p:sp>
          <p:nvSpPr>
            <p:cNvPr id="343" name="Google Shape;343;p9"/>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9"/>
          <p:cNvSpPr/>
          <p:nvPr/>
        </p:nvSpPr>
        <p:spPr>
          <a:xfrm rot="-5400000">
            <a:off x="8057937" y="-14128"/>
            <a:ext cx="1071937" cy="1100173"/>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9"/>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9"/>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5"/>
        <p:cNvGrpSpPr/>
        <p:nvPr/>
      </p:nvGrpSpPr>
      <p:grpSpPr>
        <a:xfrm>
          <a:off x="0" y="0"/>
          <a:ext cx="0" cy="0"/>
          <a:chOff x="0" y="0"/>
          <a:chExt cx="0" cy="0"/>
        </a:xfrm>
      </p:grpSpPr>
      <p:sp>
        <p:nvSpPr>
          <p:cNvPr id="366" name="Google Shape;366;p11"/>
          <p:cNvSpPr/>
          <p:nvPr/>
        </p:nvSpPr>
        <p:spPr>
          <a:xfrm flipH="1">
            <a:off x="5409000" y="4136100"/>
            <a:ext cx="3735000" cy="2721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txBox="1">
            <a:spLocks noGrp="1"/>
          </p:cNvSpPr>
          <p:nvPr>
            <p:ph type="title" hasCustomPrompt="1"/>
          </p:nvPr>
        </p:nvSpPr>
        <p:spPr>
          <a:xfrm>
            <a:off x="1059900" y="2534675"/>
            <a:ext cx="7024200" cy="1576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8" name="Google Shape;368;p11"/>
          <p:cNvSpPr txBox="1">
            <a:spLocks noGrp="1"/>
          </p:cNvSpPr>
          <p:nvPr>
            <p:ph type="subTitle" idx="1"/>
          </p:nvPr>
        </p:nvSpPr>
        <p:spPr>
          <a:xfrm>
            <a:off x="1059900" y="4111350"/>
            <a:ext cx="7024200" cy="48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369" name="Google Shape;369;p11"/>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370" name="Google Shape;370;p11"/>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371" name="Google Shape;371;p11"/>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72" name="Google Shape;372;p11"/>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3" name="Google Shape;373;p11">
            <a:hlinkClick r:id="" action="ppaction://noaction"/>
          </p:cNvPr>
          <p:cNvSpPr txBox="1">
            <a:spLocks noGrp="1"/>
          </p:cNvSpPr>
          <p:nvPr>
            <p:ph type="subTitle" idx="4"/>
          </p:nvPr>
        </p:nvSpPr>
        <p:spPr>
          <a:xfrm>
            <a:off x="32110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4" name="Google Shape;374;p11"/>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5" name="Google Shape;375;p11"/>
          <p:cNvSpPr/>
          <p:nvPr/>
        </p:nvSpPr>
        <p:spPr>
          <a:xfrm>
            <a:off x="1751331" y="5452519"/>
            <a:ext cx="1107950" cy="1137105"/>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1"/>
          <p:cNvGrpSpPr/>
          <p:nvPr/>
        </p:nvGrpSpPr>
        <p:grpSpPr>
          <a:xfrm>
            <a:off x="5911259" y="1947576"/>
            <a:ext cx="705454" cy="198428"/>
            <a:chOff x="3505675" y="3415300"/>
            <a:chExt cx="543075" cy="148825"/>
          </a:xfrm>
        </p:grpSpPr>
        <p:sp>
          <p:nvSpPr>
            <p:cNvPr id="377" name="Google Shape;377;p1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1"/>
          <p:cNvGrpSpPr/>
          <p:nvPr/>
        </p:nvGrpSpPr>
        <p:grpSpPr>
          <a:xfrm rot="5400000">
            <a:off x="-189833" y="4622023"/>
            <a:ext cx="1051086" cy="203895"/>
            <a:chOff x="2704450" y="2501175"/>
            <a:chExt cx="809150" cy="152925"/>
          </a:xfrm>
        </p:grpSpPr>
        <p:sp>
          <p:nvSpPr>
            <p:cNvPr id="380" name="Google Shape;380;p11"/>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1"/>
          <p:cNvSpPr/>
          <p:nvPr/>
        </p:nvSpPr>
        <p:spPr>
          <a:xfrm rot="10800000" flipH="1">
            <a:off x="8578455" y="-2"/>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1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11"/>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4"/>
        <p:cNvGrpSpPr/>
        <p:nvPr/>
      </p:nvGrpSpPr>
      <p:grpSpPr>
        <a:xfrm>
          <a:off x="0" y="0"/>
          <a:ext cx="0" cy="0"/>
          <a:chOff x="0" y="0"/>
          <a:chExt cx="0" cy="0"/>
        </a:xfrm>
      </p:grpSpPr>
      <p:sp>
        <p:nvSpPr>
          <p:cNvPr id="525" name="Google Shape;525;p16"/>
          <p:cNvSpPr txBox="1">
            <a:spLocks noGrp="1"/>
          </p:cNvSpPr>
          <p:nvPr>
            <p:ph type="title"/>
          </p:nvPr>
        </p:nvSpPr>
        <p:spPr>
          <a:xfrm>
            <a:off x="3137800" y="1213075"/>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6" name="Google Shape;526;p16"/>
          <p:cNvSpPr txBox="1">
            <a:spLocks noGrp="1"/>
          </p:cNvSpPr>
          <p:nvPr>
            <p:ph type="title" idx="2" hasCustomPrompt="1"/>
          </p:nvPr>
        </p:nvSpPr>
        <p:spPr>
          <a:xfrm>
            <a:off x="3137775" y="72000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6"/>
          <p:cNvSpPr txBox="1">
            <a:spLocks noGrp="1"/>
          </p:cNvSpPr>
          <p:nvPr>
            <p:ph type="subTitle" idx="1"/>
          </p:nvPr>
        </p:nvSpPr>
        <p:spPr>
          <a:xfrm>
            <a:off x="3137788" y="1762975"/>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28" name="Google Shape;528;p16"/>
          <p:cNvSpPr txBox="1">
            <a:spLocks noGrp="1"/>
          </p:cNvSpPr>
          <p:nvPr>
            <p:ph type="title" idx="3"/>
          </p:nvPr>
        </p:nvSpPr>
        <p:spPr>
          <a:xfrm>
            <a:off x="5913075" y="3086650"/>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9" name="Google Shape;529;p16"/>
          <p:cNvSpPr txBox="1">
            <a:spLocks noGrp="1"/>
          </p:cNvSpPr>
          <p:nvPr>
            <p:ph type="title" idx="4" hasCustomPrompt="1"/>
          </p:nvPr>
        </p:nvSpPr>
        <p:spPr>
          <a:xfrm>
            <a:off x="5913075" y="2591056"/>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6"/>
          <p:cNvSpPr txBox="1">
            <a:spLocks noGrp="1"/>
          </p:cNvSpPr>
          <p:nvPr>
            <p:ph type="subTitle" idx="5"/>
          </p:nvPr>
        </p:nvSpPr>
        <p:spPr>
          <a:xfrm>
            <a:off x="5913075" y="3636546"/>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31" name="Google Shape;531;p16"/>
          <p:cNvSpPr txBox="1">
            <a:spLocks noGrp="1"/>
          </p:cNvSpPr>
          <p:nvPr>
            <p:ph type="title" idx="6"/>
          </p:nvPr>
        </p:nvSpPr>
        <p:spPr>
          <a:xfrm>
            <a:off x="3137800" y="3070550"/>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2" name="Google Shape;532;p16"/>
          <p:cNvSpPr txBox="1">
            <a:spLocks noGrp="1"/>
          </p:cNvSpPr>
          <p:nvPr>
            <p:ph type="title" idx="7" hasCustomPrompt="1"/>
          </p:nvPr>
        </p:nvSpPr>
        <p:spPr>
          <a:xfrm>
            <a:off x="3137775" y="2591055"/>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6"/>
          <p:cNvSpPr txBox="1">
            <a:spLocks noGrp="1"/>
          </p:cNvSpPr>
          <p:nvPr>
            <p:ph type="subTitle" idx="8"/>
          </p:nvPr>
        </p:nvSpPr>
        <p:spPr>
          <a:xfrm>
            <a:off x="3137788" y="3620448"/>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cxnSp>
        <p:nvCxnSpPr>
          <p:cNvPr id="534" name="Google Shape;534;p1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535" name="Google Shape;535;p1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536" name="Google Shape;536;p16"/>
          <p:cNvSpPr/>
          <p:nvPr/>
        </p:nvSpPr>
        <p:spPr>
          <a:xfrm>
            <a:off x="0" y="-552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6"/>
          <p:cNvGrpSpPr/>
          <p:nvPr/>
        </p:nvGrpSpPr>
        <p:grpSpPr>
          <a:xfrm>
            <a:off x="1849875" y="4941600"/>
            <a:ext cx="178300" cy="1850554"/>
            <a:chOff x="5334200" y="1501775"/>
            <a:chExt cx="178300" cy="1387950"/>
          </a:xfrm>
        </p:grpSpPr>
        <p:sp>
          <p:nvSpPr>
            <p:cNvPr id="538" name="Google Shape;538;p16"/>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6"/>
          <p:cNvGrpSpPr/>
          <p:nvPr/>
        </p:nvGrpSpPr>
        <p:grpSpPr>
          <a:xfrm rot="10800000">
            <a:off x="1" y="6"/>
            <a:ext cx="1704706" cy="1075164"/>
            <a:chOff x="5970851" y="4835481"/>
            <a:chExt cx="1704706" cy="1075164"/>
          </a:xfrm>
        </p:grpSpPr>
        <p:sp>
          <p:nvSpPr>
            <p:cNvPr id="553" name="Google Shape;553;p16"/>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16"/>
          <p:cNvGrpSpPr/>
          <p:nvPr/>
        </p:nvGrpSpPr>
        <p:grpSpPr>
          <a:xfrm>
            <a:off x="8081315" y="-569760"/>
            <a:ext cx="1506255" cy="1546028"/>
            <a:chOff x="5200690" y="2456977"/>
            <a:chExt cx="1506255" cy="1546028"/>
          </a:xfrm>
        </p:grpSpPr>
        <p:sp>
          <p:nvSpPr>
            <p:cNvPr id="589" name="Google Shape;589;p16"/>
            <p:cNvSpPr/>
            <p:nvPr/>
          </p:nvSpPr>
          <p:spPr>
            <a:xfrm>
              <a:off x="539528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5617353"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5839389"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6061458"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628349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6505498" y="2456977"/>
              <a:ext cx="6885" cy="1546028"/>
            </a:xfrm>
            <a:custGeom>
              <a:avLst/>
              <a:gdLst/>
              <a:ahLst/>
              <a:cxnLst/>
              <a:rect l="l" t="t" r="r" b="b"/>
              <a:pathLst>
                <a:path w="212" h="46382" extrusionOk="0">
                  <a:moveTo>
                    <a:pt x="1" y="1"/>
                  </a:moveTo>
                  <a:lnTo>
                    <a:pt x="1" y="46381"/>
                  </a:lnTo>
                  <a:lnTo>
                    <a:pt x="212" y="46381"/>
                  </a:lnTo>
                  <a:lnTo>
                    <a:pt x="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5200690" y="2656678"/>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5200690" y="2884645"/>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5200690" y="3112545"/>
              <a:ext cx="1506255" cy="7066"/>
            </a:xfrm>
            <a:custGeom>
              <a:avLst/>
              <a:gdLst/>
              <a:ahLst/>
              <a:cxnLst/>
              <a:rect l="l" t="t" r="r" b="b"/>
              <a:pathLst>
                <a:path w="46382" h="212" extrusionOk="0">
                  <a:moveTo>
                    <a:pt x="1" y="1"/>
                  </a:moveTo>
                  <a:lnTo>
                    <a:pt x="1" y="212"/>
                  </a:lnTo>
                  <a:lnTo>
                    <a:pt x="46382" y="212"/>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5200690" y="3340412"/>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5200690" y="3568346"/>
              <a:ext cx="1506255" cy="7100"/>
            </a:xfrm>
            <a:custGeom>
              <a:avLst/>
              <a:gdLst/>
              <a:ahLst/>
              <a:cxnLst/>
              <a:rect l="l" t="t" r="r" b="b"/>
              <a:pathLst>
                <a:path w="46382" h="213" extrusionOk="0">
                  <a:moveTo>
                    <a:pt x="1" y="0"/>
                  </a:moveTo>
                  <a:lnTo>
                    <a:pt x="1" y="212"/>
                  </a:lnTo>
                  <a:lnTo>
                    <a:pt x="46382" y="212"/>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5200690" y="3796279"/>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6"/>
          <p:cNvSpPr/>
          <p:nvPr/>
        </p:nvSpPr>
        <p:spPr>
          <a:xfrm>
            <a:off x="8387301" y="655975"/>
            <a:ext cx="228267" cy="234261"/>
          </a:xfrm>
          <a:custGeom>
            <a:avLst/>
            <a:gdLst/>
            <a:ahLst/>
            <a:cxnLst/>
            <a:rect l="l" t="t" r="r" b="b"/>
            <a:pathLst>
              <a:path w="7029" h="7028" extrusionOk="0">
                <a:moveTo>
                  <a:pt x="3514" y="582"/>
                </a:moveTo>
                <a:cubicBezTo>
                  <a:pt x="5131" y="582"/>
                  <a:pt x="6445" y="1898"/>
                  <a:pt x="6445" y="3514"/>
                </a:cubicBezTo>
                <a:cubicBezTo>
                  <a:pt x="6445" y="5131"/>
                  <a:pt x="5131" y="6445"/>
                  <a:pt x="3514" y="6445"/>
                </a:cubicBezTo>
                <a:cubicBezTo>
                  <a:pt x="1898" y="6445"/>
                  <a:pt x="584" y="5131"/>
                  <a:pt x="584" y="3514"/>
                </a:cubicBezTo>
                <a:cubicBezTo>
                  <a:pt x="584" y="1898"/>
                  <a:pt x="1898" y="582"/>
                  <a:pt x="3514" y="582"/>
                </a:cubicBezTo>
                <a:close/>
                <a:moveTo>
                  <a:pt x="3514" y="1"/>
                </a:moveTo>
                <a:cubicBezTo>
                  <a:pt x="1578" y="1"/>
                  <a:pt x="1" y="1576"/>
                  <a:pt x="1" y="3514"/>
                </a:cubicBezTo>
                <a:cubicBezTo>
                  <a:pt x="1" y="5451"/>
                  <a:pt x="1578" y="7028"/>
                  <a:pt x="3514" y="7028"/>
                </a:cubicBezTo>
                <a:cubicBezTo>
                  <a:pt x="5451" y="7028"/>
                  <a:pt x="7028" y="5451"/>
                  <a:pt x="7028" y="3514"/>
                </a:cubicBezTo>
                <a:cubicBezTo>
                  <a:pt x="7027" y="1575"/>
                  <a:pt x="5451" y="1"/>
                  <a:pt x="3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txBox="1">
            <a:spLocks noGrp="1"/>
          </p:cNvSpPr>
          <p:nvPr>
            <p:ph type="title" idx="9"/>
          </p:nvPr>
        </p:nvSpPr>
        <p:spPr>
          <a:xfrm>
            <a:off x="5913075" y="4942778"/>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6"/>
          <p:cNvSpPr txBox="1">
            <a:spLocks noGrp="1"/>
          </p:cNvSpPr>
          <p:nvPr>
            <p:ph type="title" idx="13" hasCustomPrompt="1"/>
          </p:nvPr>
        </p:nvSpPr>
        <p:spPr>
          <a:xfrm>
            <a:off x="5913075" y="446328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6"/>
          <p:cNvSpPr txBox="1">
            <a:spLocks noGrp="1"/>
          </p:cNvSpPr>
          <p:nvPr>
            <p:ph type="subTitle" idx="14"/>
          </p:nvPr>
        </p:nvSpPr>
        <p:spPr>
          <a:xfrm>
            <a:off x="5913075" y="5492683"/>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5"/>
        <p:cNvGrpSpPr/>
        <p:nvPr/>
      </p:nvGrpSpPr>
      <p:grpSpPr>
        <a:xfrm>
          <a:off x="0" y="0"/>
          <a:ext cx="0" cy="0"/>
          <a:chOff x="0" y="0"/>
          <a:chExt cx="0" cy="0"/>
        </a:xfrm>
      </p:grpSpPr>
      <p:sp>
        <p:nvSpPr>
          <p:cNvPr id="606" name="Google Shape;606;p17"/>
          <p:cNvSpPr txBox="1">
            <a:spLocks noGrp="1"/>
          </p:cNvSpPr>
          <p:nvPr>
            <p:ph type="subTitle" idx="1"/>
          </p:nvPr>
        </p:nvSpPr>
        <p:spPr>
          <a:xfrm>
            <a:off x="1802550" y="2553488"/>
            <a:ext cx="5538900" cy="226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7" name="Google Shape;607;p17"/>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608" name="Google Shape;608;p17"/>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609" name="Google Shape;609;p17"/>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10" name="Google Shape;610;p17">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1" name="Google Shape;611;p17"/>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2" name="Google Shape;612;p17"/>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3" name="Google Shape;613;p17"/>
          <p:cNvSpPr txBox="1">
            <a:spLocks noGrp="1"/>
          </p:cNvSpPr>
          <p:nvPr>
            <p:ph type="title"/>
          </p:nvPr>
        </p:nvSpPr>
        <p:spPr>
          <a:xfrm>
            <a:off x="3146850" y="1809725"/>
            <a:ext cx="2850300" cy="12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5000">
                <a:solidFill>
                  <a:schemeClr val="accent6"/>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4" name="Google Shape;614;p17"/>
          <p:cNvSpPr txBox="1">
            <a:spLocks noGrp="1"/>
          </p:cNvSpPr>
          <p:nvPr>
            <p:ph type="title" idx="6"/>
          </p:nvPr>
        </p:nvSpPr>
        <p:spPr>
          <a:xfrm>
            <a:off x="1802550" y="4713713"/>
            <a:ext cx="55389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615" name="Google Shape;615;p17"/>
          <p:cNvGrpSpPr/>
          <p:nvPr/>
        </p:nvGrpSpPr>
        <p:grpSpPr>
          <a:xfrm>
            <a:off x="216200" y="5189524"/>
            <a:ext cx="563967" cy="578693"/>
            <a:chOff x="400425" y="5421649"/>
            <a:chExt cx="563967" cy="578693"/>
          </a:xfrm>
        </p:grpSpPr>
        <p:sp>
          <p:nvSpPr>
            <p:cNvPr id="616" name="Google Shape;616;p17"/>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7"/>
          <p:cNvGrpSpPr/>
          <p:nvPr/>
        </p:nvGrpSpPr>
        <p:grpSpPr>
          <a:xfrm>
            <a:off x="4046455" y="6390548"/>
            <a:ext cx="1051086" cy="203895"/>
            <a:chOff x="2704450" y="2501175"/>
            <a:chExt cx="809150" cy="152925"/>
          </a:xfrm>
        </p:grpSpPr>
        <p:sp>
          <p:nvSpPr>
            <p:cNvPr id="634" name="Google Shape;634;p17"/>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17"/>
          <p:cNvGrpSpPr/>
          <p:nvPr/>
        </p:nvGrpSpPr>
        <p:grpSpPr>
          <a:xfrm>
            <a:off x="400526" y="5335024"/>
            <a:ext cx="1112204" cy="1141705"/>
            <a:chOff x="2974150" y="1190900"/>
            <a:chExt cx="856200" cy="856300"/>
          </a:xfrm>
        </p:grpSpPr>
        <p:sp>
          <p:nvSpPr>
            <p:cNvPr id="649" name="Google Shape;649;p17"/>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17"/>
          <p:cNvGrpSpPr/>
          <p:nvPr/>
        </p:nvGrpSpPr>
        <p:grpSpPr>
          <a:xfrm>
            <a:off x="8668705" y="295004"/>
            <a:ext cx="231644" cy="989428"/>
            <a:chOff x="1025030" y="3217579"/>
            <a:chExt cx="231644" cy="989428"/>
          </a:xfrm>
        </p:grpSpPr>
        <p:sp>
          <p:nvSpPr>
            <p:cNvPr id="667" name="Google Shape;667;p17"/>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17"/>
          <p:cNvSpPr/>
          <p:nvPr/>
        </p:nvSpPr>
        <p:spPr>
          <a:xfrm rot="-3600044">
            <a:off x="8383063" y="3315258"/>
            <a:ext cx="1237844" cy="1044446"/>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17"/>
          <p:cNvGrpSpPr/>
          <p:nvPr/>
        </p:nvGrpSpPr>
        <p:grpSpPr>
          <a:xfrm>
            <a:off x="8744624" y="1798074"/>
            <a:ext cx="79791" cy="1181804"/>
            <a:chOff x="1195275" y="2211125"/>
            <a:chExt cx="61425" cy="886375"/>
          </a:xfrm>
        </p:grpSpPr>
        <p:sp>
          <p:nvSpPr>
            <p:cNvPr id="676" name="Google Shape;676;p17"/>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17"/>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682" name="Google Shape;682;p17"/>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1_1_1">
    <p:spTree>
      <p:nvGrpSpPr>
        <p:cNvPr id="1" name="Shape 849"/>
        <p:cNvGrpSpPr/>
        <p:nvPr/>
      </p:nvGrpSpPr>
      <p:grpSpPr>
        <a:xfrm>
          <a:off x="0" y="0"/>
          <a:ext cx="0" cy="0"/>
          <a:chOff x="0" y="0"/>
          <a:chExt cx="0" cy="0"/>
        </a:xfrm>
      </p:grpSpPr>
      <p:sp>
        <p:nvSpPr>
          <p:cNvPr id="850" name="Google Shape;850;p21"/>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51" name="Google Shape;851;p2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852" name="Google Shape;852;p2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853" name="Google Shape;853;p21">
            <a:hlinkClick r:id="rId2" action="ppaction://hlinksldjump"/>
          </p:cNvPr>
          <p:cNvSpPr txBox="1">
            <a:spLocks noGrp="1"/>
          </p:cNvSpPr>
          <p:nvPr>
            <p:ph type="subTitle" idx="1"/>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854" name="Google Shape;854;p21">
            <a:hlinkClick r:id="rId3" action="ppaction://hlinksldjump"/>
          </p:cNvPr>
          <p:cNvSpPr txBox="1">
            <a:spLocks noGrp="1"/>
          </p:cNvSpPr>
          <p:nvPr>
            <p:ph type="subTitle" idx="2"/>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5" name="Google Shape;855;p21">
            <a:hlinkClick r:id="" action="ppaction://noaction"/>
          </p:cNvPr>
          <p:cNvSpPr txBox="1">
            <a:spLocks noGrp="1"/>
          </p:cNvSpPr>
          <p:nvPr>
            <p:ph type="subTitle" idx="3"/>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6" name="Google Shape;856;p21">
            <a:hlinkClick r:id="" action="ppaction://noaction"/>
          </p:cNvPr>
          <p:cNvSpPr txBox="1">
            <a:spLocks noGrp="1"/>
          </p:cNvSpPr>
          <p:nvPr>
            <p:ph type="subTitle" idx="4"/>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857" name="Google Shape;857;p21"/>
          <p:cNvGrpSpPr/>
          <p:nvPr/>
        </p:nvGrpSpPr>
        <p:grpSpPr>
          <a:xfrm rot="10800000" flipH="1">
            <a:off x="7439301" y="6"/>
            <a:ext cx="1704706" cy="1075164"/>
            <a:chOff x="5970851" y="4835481"/>
            <a:chExt cx="1704706" cy="1075164"/>
          </a:xfrm>
        </p:grpSpPr>
        <p:sp>
          <p:nvSpPr>
            <p:cNvPr id="858" name="Google Shape;858;p21"/>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1"/>
          <p:cNvGrpSpPr/>
          <p:nvPr/>
        </p:nvGrpSpPr>
        <p:grpSpPr>
          <a:xfrm>
            <a:off x="4219271" y="6421163"/>
            <a:ext cx="705454" cy="198428"/>
            <a:chOff x="3505675" y="3415300"/>
            <a:chExt cx="543075" cy="148825"/>
          </a:xfrm>
        </p:grpSpPr>
        <p:sp>
          <p:nvSpPr>
            <p:cNvPr id="894" name="Google Shape;894;p2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1"/>
          <p:cNvGrpSpPr/>
          <p:nvPr/>
        </p:nvGrpSpPr>
        <p:grpSpPr>
          <a:xfrm>
            <a:off x="8647876" y="1878924"/>
            <a:ext cx="1112204" cy="1141705"/>
            <a:chOff x="2974150" y="1190900"/>
            <a:chExt cx="856200" cy="856300"/>
          </a:xfrm>
        </p:grpSpPr>
        <p:sp>
          <p:nvSpPr>
            <p:cNvPr id="897" name="Google Shape;897;p21"/>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21"/>
          <p:cNvSpPr/>
          <p:nvPr/>
        </p:nvSpPr>
        <p:spPr>
          <a:xfrm flipH="1">
            <a:off x="5" y="6277548"/>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2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21"/>
          <p:cNvSpPr txBox="1">
            <a:spLocks noGrp="1"/>
          </p:cNvSpPr>
          <p:nvPr>
            <p:ph type="subTitle" idx="5"/>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1507767"/>
            <a:ext cx="7704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Space Mono"/>
              <a:buNone/>
              <a:defRPr sz="24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2260168"/>
            <a:ext cx="7704000" cy="387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62" r:id="rId7"/>
    <p:sldLayoutId id="2147483663" r:id="rId8"/>
    <p:sldLayoutId id="2147483667" r:id="rId9"/>
    <p:sldLayoutId id="2147483668" r:id="rId10"/>
    <p:sldLayoutId id="2147483672"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1.xml"/><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 Target="slide4.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195" name="Google Shape;1195;p35"/>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solidFill>
                  <a:schemeClr val="dk1"/>
                </a:solidFill>
              </a:rPr>
              <a:t>Civics</a:t>
            </a:r>
            <a:r>
              <a:rPr lang="en" sz="4600">
                <a:solidFill>
                  <a:schemeClr val="accent3"/>
                </a:solidFill>
              </a:rPr>
              <a:t>Political</a:t>
            </a:r>
            <a:r>
              <a:rPr lang="en" sz="4600">
                <a:solidFill>
                  <a:schemeClr val="dk1"/>
                </a:solidFill>
              </a:rPr>
              <a:t> Capstone</a:t>
            </a:r>
            <a:endParaRPr sz="4600">
              <a:solidFill>
                <a:schemeClr val="dk1"/>
              </a:solidFill>
            </a:endParaRPr>
          </a:p>
        </p:txBody>
      </p:sp>
      <p:sp>
        <p:nvSpPr>
          <p:cNvPr id="1196" name="Google Shape;1196;p35"/>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Aida, Joseph, Liza, and Irina</a:t>
            </a:r>
            <a:endParaRPr/>
          </a:p>
        </p:txBody>
      </p:sp>
      <p:sp>
        <p:nvSpPr>
          <p:cNvPr id="1197" name="Google Shape;1197;p35">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198" name="Google Shape;1198;p35">
            <a:hlinkClick r:id="rId4" action="ppaction://hlinksldjump"/>
          </p:cNvPr>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199" name="Google Shape;1199;p35">
            <a:hlinkClick r:id="" action="ppaction://noaction"/>
          </p:cNvPr>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00" name="Google Shape;1200;p35">
            <a:hlinkClick r:id="" action="ppaction://noaction"/>
          </p:cNvPr>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grpSp>
        <p:nvGrpSpPr>
          <p:cNvPr id="1201" name="Google Shape;1201;p35"/>
          <p:cNvGrpSpPr/>
          <p:nvPr/>
        </p:nvGrpSpPr>
        <p:grpSpPr>
          <a:xfrm>
            <a:off x="6375911" y="1939540"/>
            <a:ext cx="2518071" cy="3693466"/>
            <a:chOff x="6381950" y="1536125"/>
            <a:chExt cx="2337825" cy="3347350"/>
          </a:xfrm>
        </p:grpSpPr>
        <p:sp>
          <p:nvSpPr>
            <p:cNvPr id="1202" name="Google Shape;1202;p35"/>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3" name="Google Shape;1203;p35"/>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04" name="Google Shape;1204;p35"/>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05" name="Google Shape;1205;p35"/>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06" name="Google Shape;1206;p35"/>
          <p:cNvPicPr preferRelativeResize="0"/>
          <p:nvPr/>
        </p:nvPicPr>
        <p:blipFill rotWithShape="1">
          <a:blip r:embed="rId5">
            <a:alphaModFix/>
          </a:blip>
          <a:srcRect l="31263" r="31259"/>
          <a:stretch/>
        </p:blipFill>
        <p:spPr>
          <a:xfrm>
            <a:off x="6375900" y="1934625"/>
            <a:ext cx="2206026" cy="3385600"/>
          </a:xfrm>
          <a:prstGeom prst="rect">
            <a:avLst/>
          </a:prstGeom>
          <a:noFill/>
          <a:ln>
            <a:noFill/>
          </a:ln>
        </p:spPr>
      </p:pic>
      <p:sp>
        <p:nvSpPr>
          <p:cNvPr id="1207" name="Google Shape;1207;p35"/>
          <p:cNvSpPr/>
          <p:nvPr/>
        </p:nvSpPr>
        <p:spPr>
          <a:xfrm>
            <a:off x="6032047" y="1934625"/>
            <a:ext cx="714239" cy="723984"/>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a:hlinkClick r:id="" action="ppaction://noaction"/>
          </p:cNvPr>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10" name="Google Shape;1210;p35">
            <a:hlinkClick r:id="" action="ppaction://noaction"/>
          </p:cNvPr>
          <p:cNvSpPr txBox="1"/>
          <p:nvPr/>
        </p:nvSpPr>
        <p:spPr>
          <a:xfrm>
            <a:off x="635740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
        <p:nvSpPr>
          <p:cNvPr id="1211" name="Google Shape;1211;p35">
            <a:hlinkClick r:id="" action="ppaction://noaction"/>
          </p:cNvPr>
          <p:cNvSpPr txBox="1"/>
          <p:nvPr/>
        </p:nvSpPr>
        <p:spPr>
          <a:xfrm>
            <a:off x="70766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42"/>
          <p:cNvSpPr txBox="1">
            <a:spLocks noGrp="1"/>
          </p:cNvSpPr>
          <p:nvPr>
            <p:ph type="title"/>
          </p:nvPr>
        </p:nvSpPr>
        <p:spPr>
          <a:xfrm>
            <a:off x="720000" y="1393904"/>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TOOLS - Technologies, Languages, and Algorithms Used</a:t>
            </a:r>
            <a:endParaRPr dirty="0">
              <a:solidFill>
                <a:schemeClr val="accent3"/>
              </a:solidFill>
            </a:endParaRPr>
          </a:p>
        </p:txBody>
      </p:sp>
      <p:sp>
        <p:nvSpPr>
          <p:cNvPr id="1313" name="Google Shape;1313;p42"/>
          <p:cNvSpPr txBox="1">
            <a:spLocks noGrp="1"/>
          </p:cNvSpPr>
          <p:nvPr>
            <p:ph type="title" idx="2"/>
          </p:nvPr>
        </p:nvSpPr>
        <p:spPr>
          <a:xfrm>
            <a:off x="337403"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Github</a:t>
            </a:r>
            <a:endParaRPr dirty="0"/>
          </a:p>
        </p:txBody>
      </p:sp>
      <p:sp>
        <p:nvSpPr>
          <p:cNvPr id="1314" name="Google Shape;1314;p42"/>
          <p:cNvSpPr txBox="1">
            <a:spLocks noGrp="1"/>
          </p:cNvSpPr>
          <p:nvPr>
            <p:ph type="subTitle" idx="1"/>
          </p:nvPr>
        </p:nvSpPr>
        <p:spPr>
          <a:xfrm>
            <a:off x="486956"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Storage and display</a:t>
            </a:r>
            <a:endParaRPr dirty="0"/>
          </a:p>
        </p:txBody>
      </p:sp>
      <p:sp>
        <p:nvSpPr>
          <p:cNvPr id="1315" name="Google Shape;1315;p42"/>
          <p:cNvSpPr txBox="1">
            <a:spLocks noGrp="1"/>
          </p:cNvSpPr>
          <p:nvPr>
            <p:ph type="title" idx="3"/>
          </p:nvPr>
        </p:nvSpPr>
        <p:spPr>
          <a:xfrm>
            <a:off x="2570619" y="2988896"/>
            <a:ext cx="1910411"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a:t>
            </a:r>
            <a:endParaRPr dirty="0"/>
          </a:p>
        </p:txBody>
      </p:sp>
      <p:sp>
        <p:nvSpPr>
          <p:cNvPr id="1316" name="Google Shape;1316;p42"/>
          <p:cNvSpPr txBox="1">
            <a:spLocks noGrp="1"/>
          </p:cNvSpPr>
          <p:nvPr>
            <p:ph type="subTitle" idx="4"/>
          </p:nvPr>
        </p:nvSpPr>
        <p:spPr>
          <a:xfrm>
            <a:off x="2841309" y="3452786"/>
            <a:ext cx="1312737" cy="51025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Analysis</a:t>
            </a:r>
            <a:endParaRPr dirty="0"/>
          </a:p>
        </p:txBody>
      </p:sp>
      <p:sp>
        <p:nvSpPr>
          <p:cNvPr id="1317" name="Google Shape;1317;p42"/>
          <p:cNvSpPr txBox="1">
            <a:spLocks noGrp="1"/>
          </p:cNvSpPr>
          <p:nvPr>
            <p:ph type="title" idx="5"/>
          </p:nvPr>
        </p:nvSpPr>
        <p:spPr>
          <a:xfrm>
            <a:off x="512375" y="4998275"/>
            <a:ext cx="29070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Jupyter Notebook</a:t>
            </a:r>
            <a:endParaRPr/>
          </a:p>
        </p:txBody>
      </p:sp>
      <p:sp>
        <p:nvSpPr>
          <p:cNvPr id="1318" name="Google Shape;1318;p42"/>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19" name="Google Shape;1319;p42"/>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a:t>
            </a:r>
            <a:endParaRPr dirty="0"/>
          </a:p>
        </p:txBody>
      </p:sp>
      <p:sp>
        <p:nvSpPr>
          <p:cNvPr id="1320" name="Google Shape;1320;p42"/>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err="1"/>
              <a:t>Keras</a:t>
            </a:r>
            <a:r>
              <a:rPr lang="en" dirty="0"/>
              <a:t>, </a:t>
            </a:r>
            <a:r>
              <a:rPr lang="en" dirty="0" err="1"/>
              <a:t>ReLu</a:t>
            </a:r>
            <a:r>
              <a:rPr lang="en" dirty="0"/>
              <a:t>, </a:t>
            </a:r>
            <a:r>
              <a:rPr lang="en" dirty="0" err="1"/>
              <a:t>softmax</a:t>
            </a:r>
            <a:r>
              <a:rPr lang="en" dirty="0"/>
              <a:t>, </a:t>
            </a:r>
            <a:r>
              <a:rPr lang="en" dirty="0" err="1"/>
              <a:t>adam</a:t>
            </a:r>
            <a:r>
              <a:rPr lang="en" dirty="0"/>
              <a:t>, </a:t>
            </a:r>
            <a:r>
              <a:rPr lang="en" dirty="0" err="1"/>
              <a:t>crossentropy</a:t>
            </a:r>
            <a:r>
              <a:rPr lang="en" dirty="0"/>
              <a:t>, neural network</a:t>
            </a:r>
            <a:endParaRPr dirty="0"/>
          </a:p>
        </p:txBody>
      </p:sp>
      <p:sp>
        <p:nvSpPr>
          <p:cNvPr id="1321" name="Google Shape;1321;p42"/>
          <p:cNvSpPr txBox="1">
            <a:spLocks noGrp="1"/>
          </p:cNvSpPr>
          <p:nvPr>
            <p:ph type="title" idx="9"/>
          </p:nvPr>
        </p:nvSpPr>
        <p:spPr>
          <a:xfrm>
            <a:off x="4914230" y="3047824"/>
            <a:ext cx="1523537" cy="541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t>
            </a:r>
            <a:endParaRPr dirty="0"/>
          </a:p>
        </p:txBody>
      </p:sp>
      <p:sp>
        <p:nvSpPr>
          <p:cNvPr id="1322" name="Google Shape;1322;p42"/>
          <p:cNvSpPr txBox="1">
            <a:spLocks noGrp="1"/>
          </p:cNvSpPr>
          <p:nvPr>
            <p:ph type="subTitle" idx="13"/>
          </p:nvPr>
        </p:nvSpPr>
        <p:spPr>
          <a:xfrm>
            <a:off x="5029365" y="3418241"/>
            <a:ext cx="1119124" cy="45083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Analysis</a:t>
            </a:r>
            <a:endParaRPr dirty="0"/>
          </a:p>
        </p:txBody>
      </p:sp>
      <p:sp>
        <p:nvSpPr>
          <p:cNvPr id="1323" name="Google Shape;1323;p42"/>
          <p:cNvSpPr txBox="1">
            <a:spLocks noGrp="1"/>
          </p:cNvSpPr>
          <p:nvPr>
            <p:ph type="title" idx="14"/>
          </p:nvPr>
        </p:nvSpPr>
        <p:spPr>
          <a:xfrm>
            <a:off x="5993797" y="5035517"/>
            <a:ext cx="2513112"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Lots of coffee</a:t>
            </a:r>
            <a:endParaRPr dirty="0"/>
          </a:p>
        </p:txBody>
      </p:sp>
      <p:sp>
        <p:nvSpPr>
          <p:cNvPr id="1324" name="Google Shape;1324;p42"/>
          <p:cNvSpPr txBox="1">
            <a:spLocks noGrp="1"/>
          </p:cNvSpPr>
          <p:nvPr>
            <p:ph type="subTitle" idx="15"/>
          </p:nvPr>
        </p:nvSpPr>
        <p:spPr>
          <a:xfrm>
            <a:off x="5979631" y="5594995"/>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Energy</a:t>
            </a:r>
            <a:endParaRPr dirty="0"/>
          </a:p>
        </p:txBody>
      </p:sp>
      <p:sp>
        <p:nvSpPr>
          <p:cNvPr id="1325" name="Google Shape;1325;p42">
            <a:hlinkClick r:id="rId3" action="ppaction://hlinksldjump"/>
          </p:cNvPr>
          <p:cNvSpPr txBox="1">
            <a:spLocks noGrp="1"/>
          </p:cNvSpPr>
          <p:nvPr>
            <p:ph type="subTitle" idx="16"/>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26" name="Google Shape;1326;p42">
            <a:hlinkClick r:id="rId4" action="ppaction://hlinksldjump"/>
          </p:cNvPr>
          <p:cNvSpPr txBox="1">
            <a:spLocks noGrp="1"/>
          </p:cNvSpPr>
          <p:nvPr>
            <p:ph type="subTitle" idx="17"/>
          </p:nvPr>
        </p:nvSpPr>
        <p:spPr>
          <a:xfrm>
            <a:off x="1818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27" name="Google Shape;1327;p42">
            <a:hlinkClick r:id="" action="ppaction://noaction"/>
          </p:cNvPr>
          <p:cNvSpPr txBox="1">
            <a:spLocks noGrp="1"/>
          </p:cNvSpPr>
          <p:nvPr>
            <p:ph type="subTitle" idx="18"/>
          </p:nvPr>
        </p:nvSpPr>
        <p:spPr>
          <a:xfrm>
            <a:off x="265417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28" name="Google Shape;1328;p42">
            <a:hlinkClick r:id="" action="ppaction://noaction"/>
          </p:cNvPr>
          <p:cNvSpPr txBox="1">
            <a:spLocks noGrp="1"/>
          </p:cNvSpPr>
          <p:nvPr>
            <p:ph type="subTitle" idx="19"/>
          </p:nvPr>
        </p:nvSpPr>
        <p:spPr>
          <a:xfrm>
            <a:off x="353622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29" name="Google Shape;1329;p42">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42"/>
          <p:cNvGrpSpPr/>
          <p:nvPr/>
        </p:nvGrpSpPr>
        <p:grpSpPr>
          <a:xfrm>
            <a:off x="6812300" y="4281111"/>
            <a:ext cx="640436" cy="857702"/>
            <a:chOff x="5781920" y="5981825"/>
            <a:chExt cx="445893" cy="651650"/>
          </a:xfrm>
        </p:grpSpPr>
        <p:sp>
          <p:nvSpPr>
            <p:cNvPr id="1332" name="Google Shape;1332;p42"/>
            <p:cNvSpPr/>
            <p:nvPr/>
          </p:nvSpPr>
          <p:spPr>
            <a:xfrm>
              <a:off x="5945775" y="5991325"/>
              <a:ext cx="40007" cy="107231"/>
            </a:xfrm>
            <a:custGeom>
              <a:avLst/>
              <a:gdLst/>
              <a:ahLst/>
              <a:cxnLst/>
              <a:rect l="l" t="t" r="r" b="b"/>
              <a:pathLst>
                <a:path w="1184" h="3217" extrusionOk="0">
                  <a:moveTo>
                    <a:pt x="385" y="1"/>
                  </a:moveTo>
                  <a:cubicBezTo>
                    <a:pt x="172" y="1"/>
                    <a:pt x="1" y="172"/>
                    <a:pt x="1" y="383"/>
                  </a:cubicBezTo>
                  <a:lnTo>
                    <a:pt x="1" y="3217"/>
                  </a:lnTo>
                  <a:lnTo>
                    <a:pt x="1183" y="3217"/>
                  </a:lnTo>
                  <a:lnTo>
                    <a:pt x="1183" y="383"/>
                  </a:lnTo>
                  <a:cubicBezTo>
                    <a:pt x="1183" y="172"/>
                    <a:pt x="1012" y="1"/>
                    <a:pt x="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2"/>
            <p:cNvSpPr/>
            <p:nvPr/>
          </p:nvSpPr>
          <p:spPr>
            <a:xfrm>
              <a:off x="5846225" y="6231891"/>
              <a:ext cx="317153" cy="392057"/>
            </a:xfrm>
            <a:custGeom>
              <a:avLst/>
              <a:gdLst/>
              <a:ahLst/>
              <a:cxnLst/>
              <a:rect l="l" t="t" r="r" b="b"/>
              <a:pathLst>
                <a:path w="9386" h="11762" extrusionOk="0">
                  <a:moveTo>
                    <a:pt x="1" y="1"/>
                  </a:moveTo>
                  <a:lnTo>
                    <a:pt x="1333" y="11423"/>
                  </a:lnTo>
                  <a:cubicBezTo>
                    <a:pt x="1356" y="11618"/>
                    <a:pt x="1519" y="11762"/>
                    <a:pt x="1710" y="11762"/>
                  </a:cubicBezTo>
                  <a:lnTo>
                    <a:pt x="7673" y="11762"/>
                  </a:lnTo>
                  <a:cubicBezTo>
                    <a:pt x="7867" y="11762"/>
                    <a:pt x="8030" y="11616"/>
                    <a:pt x="8053" y="11423"/>
                  </a:cubicBezTo>
                  <a:lnTo>
                    <a:pt x="93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5832540" y="6321691"/>
              <a:ext cx="344557" cy="231994"/>
            </a:xfrm>
            <a:custGeom>
              <a:avLst/>
              <a:gdLst/>
              <a:ahLst/>
              <a:cxnLst/>
              <a:rect l="l" t="t" r="r" b="b"/>
              <a:pathLst>
                <a:path w="10197" h="6960" extrusionOk="0">
                  <a:moveTo>
                    <a:pt x="406" y="1"/>
                  </a:moveTo>
                  <a:cubicBezTo>
                    <a:pt x="178" y="1"/>
                    <a:pt x="1" y="201"/>
                    <a:pt x="26" y="429"/>
                  </a:cubicBezTo>
                  <a:lnTo>
                    <a:pt x="749" y="6623"/>
                  </a:lnTo>
                  <a:cubicBezTo>
                    <a:pt x="772" y="6814"/>
                    <a:pt x="936" y="6960"/>
                    <a:pt x="1128" y="6960"/>
                  </a:cubicBezTo>
                  <a:lnTo>
                    <a:pt x="9069" y="6960"/>
                  </a:lnTo>
                  <a:cubicBezTo>
                    <a:pt x="9262" y="6960"/>
                    <a:pt x="9426" y="6814"/>
                    <a:pt x="9449" y="6623"/>
                  </a:cubicBezTo>
                  <a:lnTo>
                    <a:pt x="10171" y="429"/>
                  </a:lnTo>
                  <a:cubicBezTo>
                    <a:pt x="10197" y="201"/>
                    <a:pt x="10019" y="1"/>
                    <a:pt x="9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5953648" y="6369191"/>
              <a:ext cx="102417" cy="137030"/>
            </a:xfrm>
            <a:custGeom>
              <a:avLst/>
              <a:gdLst/>
              <a:ahLst/>
              <a:cxnLst/>
              <a:rect l="l" t="t" r="r" b="b"/>
              <a:pathLst>
                <a:path w="3031" h="4111" extrusionOk="0">
                  <a:moveTo>
                    <a:pt x="1669" y="1"/>
                  </a:moveTo>
                  <a:cubicBezTo>
                    <a:pt x="1623" y="1"/>
                    <a:pt x="1576" y="21"/>
                    <a:pt x="1544" y="66"/>
                  </a:cubicBezTo>
                  <a:lnTo>
                    <a:pt x="70" y="2177"/>
                  </a:lnTo>
                  <a:cubicBezTo>
                    <a:pt x="0" y="2277"/>
                    <a:pt x="71" y="2416"/>
                    <a:pt x="194" y="2416"/>
                  </a:cubicBezTo>
                  <a:lnTo>
                    <a:pt x="1058" y="2416"/>
                  </a:lnTo>
                  <a:cubicBezTo>
                    <a:pt x="1141" y="2416"/>
                    <a:pt x="1210" y="2484"/>
                    <a:pt x="1210" y="2567"/>
                  </a:cubicBezTo>
                  <a:lnTo>
                    <a:pt x="1210" y="3959"/>
                  </a:lnTo>
                  <a:cubicBezTo>
                    <a:pt x="1210" y="4053"/>
                    <a:pt x="1286" y="4111"/>
                    <a:pt x="1364" y="4111"/>
                  </a:cubicBezTo>
                  <a:cubicBezTo>
                    <a:pt x="1410" y="4111"/>
                    <a:pt x="1456" y="4091"/>
                    <a:pt x="1487" y="4046"/>
                  </a:cubicBezTo>
                  <a:lnTo>
                    <a:pt x="2961" y="1934"/>
                  </a:lnTo>
                  <a:cubicBezTo>
                    <a:pt x="3031" y="1834"/>
                    <a:pt x="2960" y="1695"/>
                    <a:pt x="2837" y="1695"/>
                  </a:cubicBezTo>
                  <a:lnTo>
                    <a:pt x="1973" y="1695"/>
                  </a:lnTo>
                  <a:cubicBezTo>
                    <a:pt x="1890" y="1695"/>
                    <a:pt x="1821" y="1626"/>
                    <a:pt x="1821" y="1543"/>
                  </a:cubicBezTo>
                  <a:lnTo>
                    <a:pt x="1821" y="153"/>
                  </a:lnTo>
                  <a:cubicBezTo>
                    <a:pt x="1821" y="58"/>
                    <a:pt x="1746"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5846293" y="6098524"/>
              <a:ext cx="317119" cy="72098"/>
            </a:xfrm>
            <a:custGeom>
              <a:avLst/>
              <a:gdLst/>
              <a:ahLst/>
              <a:cxnLst/>
              <a:rect l="l" t="t" r="r" b="b"/>
              <a:pathLst>
                <a:path w="9385" h="2163" extrusionOk="0">
                  <a:moveTo>
                    <a:pt x="1989" y="1"/>
                  </a:moveTo>
                  <a:cubicBezTo>
                    <a:pt x="1875" y="1"/>
                    <a:pt x="1769" y="51"/>
                    <a:pt x="1697" y="138"/>
                  </a:cubicBezTo>
                  <a:lnTo>
                    <a:pt x="0" y="2162"/>
                  </a:lnTo>
                  <a:lnTo>
                    <a:pt x="9385" y="2162"/>
                  </a:lnTo>
                  <a:lnTo>
                    <a:pt x="7688" y="138"/>
                  </a:lnTo>
                  <a:cubicBezTo>
                    <a:pt x="7615" y="51"/>
                    <a:pt x="7506" y="1"/>
                    <a:pt x="7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5791551" y="6170591"/>
              <a:ext cx="426464" cy="61332"/>
            </a:xfrm>
            <a:custGeom>
              <a:avLst/>
              <a:gdLst/>
              <a:ahLst/>
              <a:cxnLst/>
              <a:rect l="l" t="t" r="r" b="b"/>
              <a:pathLst>
                <a:path w="12621" h="1840" extrusionOk="0">
                  <a:moveTo>
                    <a:pt x="921" y="0"/>
                  </a:moveTo>
                  <a:cubicBezTo>
                    <a:pt x="414" y="0"/>
                    <a:pt x="1" y="412"/>
                    <a:pt x="1" y="920"/>
                  </a:cubicBezTo>
                  <a:cubicBezTo>
                    <a:pt x="1" y="1428"/>
                    <a:pt x="412" y="1840"/>
                    <a:pt x="921" y="1840"/>
                  </a:cubicBezTo>
                  <a:lnTo>
                    <a:pt x="11701" y="1840"/>
                  </a:lnTo>
                  <a:cubicBezTo>
                    <a:pt x="12210" y="1840"/>
                    <a:pt x="12621" y="1428"/>
                    <a:pt x="12621" y="920"/>
                  </a:cubicBezTo>
                  <a:cubicBezTo>
                    <a:pt x="12621" y="412"/>
                    <a:pt x="12210" y="0"/>
                    <a:pt x="1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5944389" y="6359691"/>
              <a:ext cx="120765" cy="156163"/>
            </a:xfrm>
            <a:custGeom>
              <a:avLst/>
              <a:gdLst/>
              <a:ahLst/>
              <a:cxnLst/>
              <a:rect l="l" t="t" r="r" b="b"/>
              <a:pathLst>
                <a:path w="3574" h="4685" extrusionOk="0">
                  <a:moveTo>
                    <a:pt x="1807" y="864"/>
                  </a:moveTo>
                  <a:lnTo>
                    <a:pt x="1807" y="1828"/>
                  </a:lnTo>
                  <a:cubicBezTo>
                    <a:pt x="1807" y="2069"/>
                    <a:pt x="2004" y="2267"/>
                    <a:pt x="2246" y="2267"/>
                  </a:cubicBezTo>
                  <a:lnTo>
                    <a:pt x="2853" y="2267"/>
                  </a:lnTo>
                  <a:lnTo>
                    <a:pt x="1771" y="3816"/>
                  </a:lnTo>
                  <a:lnTo>
                    <a:pt x="1771" y="2852"/>
                  </a:lnTo>
                  <a:cubicBezTo>
                    <a:pt x="1771" y="2613"/>
                    <a:pt x="1573" y="2415"/>
                    <a:pt x="1332" y="2415"/>
                  </a:cubicBezTo>
                  <a:lnTo>
                    <a:pt x="725" y="2415"/>
                  </a:lnTo>
                  <a:lnTo>
                    <a:pt x="1807" y="864"/>
                  </a:lnTo>
                  <a:close/>
                  <a:moveTo>
                    <a:pt x="1938" y="0"/>
                  </a:moveTo>
                  <a:cubicBezTo>
                    <a:pt x="1797" y="0"/>
                    <a:pt x="1663" y="67"/>
                    <a:pt x="1579" y="187"/>
                  </a:cubicBezTo>
                  <a:lnTo>
                    <a:pt x="106" y="2298"/>
                  </a:lnTo>
                  <a:cubicBezTo>
                    <a:pt x="11" y="2433"/>
                    <a:pt x="1" y="2608"/>
                    <a:pt x="77" y="2752"/>
                  </a:cubicBezTo>
                  <a:cubicBezTo>
                    <a:pt x="154" y="2896"/>
                    <a:pt x="304" y="2987"/>
                    <a:pt x="467" y="2987"/>
                  </a:cubicBezTo>
                  <a:lnTo>
                    <a:pt x="1198" y="2987"/>
                  </a:lnTo>
                  <a:lnTo>
                    <a:pt x="1198" y="4244"/>
                  </a:lnTo>
                  <a:cubicBezTo>
                    <a:pt x="1198" y="4435"/>
                    <a:pt x="1321" y="4604"/>
                    <a:pt x="1505" y="4663"/>
                  </a:cubicBezTo>
                  <a:cubicBezTo>
                    <a:pt x="1549" y="4677"/>
                    <a:pt x="1594" y="4684"/>
                    <a:pt x="1638" y="4684"/>
                  </a:cubicBezTo>
                  <a:cubicBezTo>
                    <a:pt x="1778" y="4684"/>
                    <a:pt x="1913" y="4616"/>
                    <a:pt x="1997" y="4496"/>
                  </a:cubicBezTo>
                  <a:lnTo>
                    <a:pt x="3469" y="2385"/>
                  </a:lnTo>
                  <a:cubicBezTo>
                    <a:pt x="3563" y="2250"/>
                    <a:pt x="3574" y="2075"/>
                    <a:pt x="3498" y="1931"/>
                  </a:cubicBezTo>
                  <a:cubicBezTo>
                    <a:pt x="3422" y="1785"/>
                    <a:pt x="3272" y="1696"/>
                    <a:pt x="3108" y="1696"/>
                  </a:cubicBezTo>
                  <a:lnTo>
                    <a:pt x="2378" y="1696"/>
                  </a:lnTo>
                  <a:lnTo>
                    <a:pt x="2378" y="439"/>
                  </a:lnTo>
                  <a:cubicBezTo>
                    <a:pt x="2378" y="246"/>
                    <a:pt x="2255" y="79"/>
                    <a:pt x="2071" y="20"/>
                  </a:cubicBezTo>
                  <a:cubicBezTo>
                    <a:pt x="2027" y="7"/>
                    <a:pt x="1982" y="0"/>
                    <a:pt x="1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5781920" y="5981825"/>
              <a:ext cx="445893" cy="651650"/>
            </a:xfrm>
            <a:custGeom>
              <a:avLst/>
              <a:gdLst/>
              <a:ahLst/>
              <a:cxnLst/>
              <a:rect l="l" t="t" r="r" b="b"/>
              <a:pathLst>
                <a:path w="13196" h="19550" extrusionOk="0">
                  <a:moveTo>
                    <a:pt x="5650" y="573"/>
                  </a:moveTo>
                  <a:cubicBezTo>
                    <a:pt x="5701" y="573"/>
                    <a:pt x="5744" y="617"/>
                    <a:pt x="5744" y="668"/>
                  </a:cubicBezTo>
                  <a:lnTo>
                    <a:pt x="5744" y="3215"/>
                  </a:lnTo>
                  <a:lnTo>
                    <a:pt x="5135" y="3215"/>
                  </a:lnTo>
                  <a:lnTo>
                    <a:pt x="5135" y="668"/>
                  </a:lnTo>
                  <a:lnTo>
                    <a:pt x="5137" y="668"/>
                  </a:lnTo>
                  <a:cubicBezTo>
                    <a:pt x="5137" y="615"/>
                    <a:pt x="5181" y="573"/>
                    <a:pt x="5232" y="573"/>
                  </a:cubicBezTo>
                  <a:close/>
                  <a:moveTo>
                    <a:pt x="9303" y="3789"/>
                  </a:moveTo>
                  <a:cubicBezTo>
                    <a:pt x="9332" y="3789"/>
                    <a:pt x="9358" y="3802"/>
                    <a:pt x="9377" y="3822"/>
                  </a:cubicBezTo>
                  <a:lnTo>
                    <a:pt x="10679" y="5376"/>
                  </a:lnTo>
                  <a:lnTo>
                    <a:pt x="9951" y="5376"/>
                  </a:lnTo>
                  <a:cubicBezTo>
                    <a:pt x="9795" y="5376"/>
                    <a:pt x="9666" y="5505"/>
                    <a:pt x="9666" y="5663"/>
                  </a:cubicBezTo>
                  <a:cubicBezTo>
                    <a:pt x="9666" y="5821"/>
                    <a:pt x="9795" y="5950"/>
                    <a:pt x="9951" y="5950"/>
                  </a:cubicBezTo>
                  <a:lnTo>
                    <a:pt x="11992" y="5950"/>
                  </a:lnTo>
                  <a:cubicBezTo>
                    <a:pt x="12341" y="5950"/>
                    <a:pt x="12627" y="6234"/>
                    <a:pt x="12627" y="6583"/>
                  </a:cubicBezTo>
                  <a:cubicBezTo>
                    <a:pt x="12627" y="6932"/>
                    <a:pt x="12337" y="7217"/>
                    <a:pt x="11988" y="7217"/>
                  </a:cubicBezTo>
                  <a:lnTo>
                    <a:pt x="1207" y="7217"/>
                  </a:lnTo>
                  <a:cubicBezTo>
                    <a:pt x="858" y="7217"/>
                    <a:pt x="574" y="6932"/>
                    <a:pt x="574" y="6583"/>
                  </a:cubicBezTo>
                  <a:cubicBezTo>
                    <a:pt x="574" y="6234"/>
                    <a:pt x="858" y="5950"/>
                    <a:pt x="1207" y="5950"/>
                  </a:cubicBezTo>
                  <a:lnTo>
                    <a:pt x="8802" y="5950"/>
                  </a:lnTo>
                  <a:cubicBezTo>
                    <a:pt x="8960" y="5950"/>
                    <a:pt x="9089" y="5821"/>
                    <a:pt x="9089" y="5663"/>
                  </a:cubicBezTo>
                  <a:cubicBezTo>
                    <a:pt x="9089" y="5505"/>
                    <a:pt x="8960" y="5376"/>
                    <a:pt x="8802" y="5376"/>
                  </a:cubicBezTo>
                  <a:lnTo>
                    <a:pt x="2520" y="5376"/>
                  </a:lnTo>
                  <a:lnTo>
                    <a:pt x="3824" y="3822"/>
                  </a:lnTo>
                  <a:cubicBezTo>
                    <a:pt x="3842" y="3802"/>
                    <a:pt x="3869" y="3789"/>
                    <a:pt x="3898" y="3789"/>
                  </a:cubicBezTo>
                  <a:close/>
                  <a:moveTo>
                    <a:pt x="10966" y="7790"/>
                  </a:moveTo>
                  <a:lnTo>
                    <a:pt x="10720" y="9911"/>
                  </a:lnTo>
                  <a:lnTo>
                    <a:pt x="4536" y="9911"/>
                  </a:lnTo>
                  <a:cubicBezTo>
                    <a:pt x="4378" y="9911"/>
                    <a:pt x="4249" y="10040"/>
                    <a:pt x="4249" y="10197"/>
                  </a:cubicBezTo>
                  <a:cubicBezTo>
                    <a:pt x="4249" y="10355"/>
                    <a:pt x="4378" y="10484"/>
                    <a:pt x="4536" y="10484"/>
                  </a:cubicBezTo>
                  <a:lnTo>
                    <a:pt x="11290" y="10484"/>
                  </a:lnTo>
                  <a:cubicBezTo>
                    <a:pt x="11328" y="10484"/>
                    <a:pt x="11350" y="10505"/>
                    <a:pt x="11361" y="10515"/>
                  </a:cubicBezTo>
                  <a:cubicBezTo>
                    <a:pt x="11373" y="10528"/>
                    <a:pt x="11390" y="10553"/>
                    <a:pt x="11384" y="10590"/>
                  </a:cubicBezTo>
                  <a:lnTo>
                    <a:pt x="10661" y="16784"/>
                  </a:lnTo>
                  <a:cubicBezTo>
                    <a:pt x="10655" y="16832"/>
                    <a:pt x="10616" y="16870"/>
                    <a:pt x="10567" y="16870"/>
                  </a:cubicBezTo>
                  <a:lnTo>
                    <a:pt x="2626" y="16870"/>
                  </a:lnTo>
                  <a:cubicBezTo>
                    <a:pt x="2578" y="16870"/>
                    <a:pt x="2538" y="16834"/>
                    <a:pt x="2532" y="16784"/>
                  </a:cubicBezTo>
                  <a:lnTo>
                    <a:pt x="1810" y="10590"/>
                  </a:lnTo>
                  <a:cubicBezTo>
                    <a:pt x="1805" y="10552"/>
                    <a:pt x="1822" y="10528"/>
                    <a:pt x="1833" y="10515"/>
                  </a:cubicBezTo>
                  <a:cubicBezTo>
                    <a:pt x="1842" y="10505"/>
                    <a:pt x="1866" y="10484"/>
                    <a:pt x="1904" y="10484"/>
                  </a:cubicBezTo>
                  <a:lnTo>
                    <a:pt x="3388" y="10484"/>
                  </a:lnTo>
                  <a:cubicBezTo>
                    <a:pt x="3545" y="10484"/>
                    <a:pt x="3674" y="10355"/>
                    <a:pt x="3674" y="10197"/>
                  </a:cubicBezTo>
                  <a:cubicBezTo>
                    <a:pt x="3674" y="10040"/>
                    <a:pt x="3545" y="9911"/>
                    <a:pt x="3388" y="9911"/>
                  </a:cubicBezTo>
                  <a:lnTo>
                    <a:pt x="2473" y="9911"/>
                  </a:lnTo>
                  <a:lnTo>
                    <a:pt x="2227" y="7790"/>
                  </a:lnTo>
                  <a:close/>
                  <a:moveTo>
                    <a:pt x="9842" y="17444"/>
                  </a:moveTo>
                  <a:lnTo>
                    <a:pt x="9673" y="18893"/>
                  </a:lnTo>
                  <a:cubicBezTo>
                    <a:pt x="9667" y="18942"/>
                    <a:pt x="9626" y="18980"/>
                    <a:pt x="9578" y="18980"/>
                  </a:cubicBezTo>
                  <a:lnTo>
                    <a:pt x="3616" y="18980"/>
                  </a:lnTo>
                  <a:cubicBezTo>
                    <a:pt x="3566" y="18980"/>
                    <a:pt x="3526" y="18943"/>
                    <a:pt x="3520" y="18896"/>
                  </a:cubicBezTo>
                  <a:lnTo>
                    <a:pt x="3352" y="17444"/>
                  </a:lnTo>
                  <a:close/>
                  <a:moveTo>
                    <a:pt x="5234" y="0"/>
                  </a:moveTo>
                  <a:cubicBezTo>
                    <a:pt x="4865" y="0"/>
                    <a:pt x="4566" y="299"/>
                    <a:pt x="4566" y="668"/>
                  </a:cubicBezTo>
                  <a:lnTo>
                    <a:pt x="4566" y="3215"/>
                  </a:lnTo>
                  <a:lnTo>
                    <a:pt x="3897" y="3215"/>
                  </a:lnTo>
                  <a:cubicBezTo>
                    <a:pt x="3699" y="3215"/>
                    <a:pt x="3511" y="3303"/>
                    <a:pt x="3384" y="3455"/>
                  </a:cubicBezTo>
                  <a:lnTo>
                    <a:pt x="1773" y="5376"/>
                  </a:lnTo>
                  <a:lnTo>
                    <a:pt x="1207" y="5376"/>
                  </a:lnTo>
                  <a:cubicBezTo>
                    <a:pt x="542" y="5376"/>
                    <a:pt x="1" y="5917"/>
                    <a:pt x="1" y="6583"/>
                  </a:cubicBezTo>
                  <a:cubicBezTo>
                    <a:pt x="1" y="7249"/>
                    <a:pt x="542" y="7790"/>
                    <a:pt x="1207" y="7790"/>
                  </a:cubicBezTo>
                  <a:lnTo>
                    <a:pt x="1652" y="7790"/>
                  </a:lnTo>
                  <a:lnTo>
                    <a:pt x="1898" y="9911"/>
                  </a:lnTo>
                  <a:cubicBezTo>
                    <a:pt x="1711" y="9913"/>
                    <a:pt x="1532" y="9995"/>
                    <a:pt x="1408" y="10134"/>
                  </a:cubicBezTo>
                  <a:cubicBezTo>
                    <a:pt x="1280" y="10277"/>
                    <a:pt x="1221" y="10467"/>
                    <a:pt x="1242" y="10657"/>
                  </a:cubicBezTo>
                  <a:lnTo>
                    <a:pt x="1965" y="16850"/>
                  </a:lnTo>
                  <a:cubicBezTo>
                    <a:pt x="2004" y="17187"/>
                    <a:pt x="2289" y="17441"/>
                    <a:pt x="2629" y="17441"/>
                  </a:cubicBezTo>
                  <a:lnTo>
                    <a:pt x="2777" y="17441"/>
                  </a:lnTo>
                  <a:lnTo>
                    <a:pt x="2953" y="18959"/>
                  </a:lnTo>
                  <a:cubicBezTo>
                    <a:pt x="2994" y="19294"/>
                    <a:pt x="3277" y="19549"/>
                    <a:pt x="3617" y="19549"/>
                  </a:cubicBezTo>
                  <a:lnTo>
                    <a:pt x="9579" y="19549"/>
                  </a:lnTo>
                  <a:cubicBezTo>
                    <a:pt x="9919" y="19549"/>
                    <a:pt x="10204" y="19294"/>
                    <a:pt x="10244" y="18959"/>
                  </a:cubicBezTo>
                  <a:lnTo>
                    <a:pt x="10420" y="17441"/>
                  </a:lnTo>
                  <a:lnTo>
                    <a:pt x="10569" y="17441"/>
                  </a:lnTo>
                  <a:cubicBezTo>
                    <a:pt x="10907" y="17441"/>
                    <a:pt x="11192" y="17186"/>
                    <a:pt x="11232" y="16850"/>
                  </a:cubicBezTo>
                  <a:lnTo>
                    <a:pt x="11954" y="10657"/>
                  </a:lnTo>
                  <a:cubicBezTo>
                    <a:pt x="11977" y="10467"/>
                    <a:pt x="11916" y="10277"/>
                    <a:pt x="11790" y="10134"/>
                  </a:cubicBezTo>
                  <a:cubicBezTo>
                    <a:pt x="11664" y="9995"/>
                    <a:pt x="11487" y="9913"/>
                    <a:pt x="11299" y="9911"/>
                  </a:cubicBezTo>
                  <a:lnTo>
                    <a:pt x="11545" y="7790"/>
                  </a:lnTo>
                  <a:lnTo>
                    <a:pt x="11989" y="7790"/>
                  </a:lnTo>
                  <a:cubicBezTo>
                    <a:pt x="12656" y="7790"/>
                    <a:pt x="13196" y="7249"/>
                    <a:pt x="13196" y="6583"/>
                  </a:cubicBezTo>
                  <a:cubicBezTo>
                    <a:pt x="13196" y="5917"/>
                    <a:pt x="12651" y="5376"/>
                    <a:pt x="11988" y="5376"/>
                  </a:cubicBezTo>
                  <a:lnTo>
                    <a:pt x="11422" y="5376"/>
                  </a:lnTo>
                  <a:lnTo>
                    <a:pt x="9811" y="3455"/>
                  </a:lnTo>
                  <a:cubicBezTo>
                    <a:pt x="9684" y="3303"/>
                    <a:pt x="9497" y="3215"/>
                    <a:pt x="9300" y="3215"/>
                  </a:cubicBezTo>
                  <a:lnTo>
                    <a:pt x="6319" y="3215"/>
                  </a:lnTo>
                  <a:lnTo>
                    <a:pt x="6319" y="668"/>
                  </a:lnTo>
                  <a:cubicBezTo>
                    <a:pt x="6319" y="299"/>
                    <a:pt x="6018"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42">
            <a:hlinkClick r:id="" action="ppaction://noaction"/>
          </p:cNvPr>
          <p:cNvSpPr txBox="1">
            <a:spLocks noGrp="1"/>
          </p:cNvSpPr>
          <p:nvPr>
            <p:ph type="subTitle" idx="20"/>
          </p:nvPr>
        </p:nvSpPr>
        <p:spPr>
          <a:xfrm>
            <a:off x="5735075" y="71647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Tools</a:t>
            </a:r>
            <a:endParaRPr/>
          </a:p>
        </p:txBody>
      </p:sp>
      <p:sp>
        <p:nvSpPr>
          <p:cNvPr id="1341" name="Google Shape;1341;p42">
            <a:hlinkClick r:id="" action="ppaction://noaction"/>
          </p:cNvPr>
          <p:cNvSpPr txBox="1">
            <a:spLocks noGrp="1"/>
          </p:cNvSpPr>
          <p:nvPr>
            <p:ph type="subTitle" idx="19"/>
          </p:nvPr>
        </p:nvSpPr>
        <p:spPr>
          <a:xfrm>
            <a:off x="4597550"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sp>
        <p:nvSpPr>
          <p:cNvPr id="1342" name="Google Shape;1342;p42"/>
          <p:cNvSpPr/>
          <p:nvPr/>
        </p:nvSpPr>
        <p:spPr>
          <a:xfrm>
            <a:off x="1057959" y="2315509"/>
            <a:ext cx="788254" cy="752409"/>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3" name="Google Shape;1343;p42"/>
          <p:cNvPicPr preferRelativeResize="0"/>
          <p:nvPr/>
        </p:nvPicPr>
        <p:blipFill>
          <a:blip r:embed="rId5">
            <a:alphaModFix/>
          </a:blip>
          <a:stretch>
            <a:fillRect/>
          </a:stretch>
        </p:blipFill>
        <p:spPr>
          <a:xfrm>
            <a:off x="3120420" y="2265836"/>
            <a:ext cx="857676" cy="857676"/>
          </a:xfrm>
          <a:prstGeom prst="rect">
            <a:avLst/>
          </a:prstGeom>
          <a:noFill/>
          <a:ln>
            <a:noFill/>
          </a:ln>
        </p:spPr>
      </p:pic>
      <p:pic>
        <p:nvPicPr>
          <p:cNvPr id="1344" name="Google Shape;1344;p42"/>
          <p:cNvPicPr preferRelativeResize="0"/>
          <p:nvPr/>
        </p:nvPicPr>
        <p:blipFill>
          <a:blip r:embed="rId6">
            <a:alphaModFix/>
          </a:blip>
          <a:stretch>
            <a:fillRect/>
          </a:stretch>
        </p:blipFill>
        <p:spPr>
          <a:xfrm>
            <a:off x="5165906" y="2252557"/>
            <a:ext cx="970858" cy="752400"/>
          </a:xfrm>
          <a:prstGeom prst="rect">
            <a:avLst/>
          </a:prstGeom>
          <a:noFill/>
          <a:ln>
            <a:noFill/>
          </a:ln>
        </p:spPr>
      </p:pic>
      <p:pic>
        <p:nvPicPr>
          <p:cNvPr id="1345" name="Google Shape;1345;p42"/>
          <p:cNvPicPr preferRelativeResize="0"/>
          <p:nvPr/>
        </p:nvPicPr>
        <p:blipFill>
          <a:blip r:embed="rId7">
            <a:alphaModFix/>
          </a:blip>
          <a:stretch>
            <a:fillRect/>
          </a:stretch>
        </p:blipFill>
        <p:spPr>
          <a:xfrm>
            <a:off x="1501925" y="4244574"/>
            <a:ext cx="739896" cy="857677"/>
          </a:xfrm>
          <a:prstGeom prst="rect">
            <a:avLst/>
          </a:prstGeom>
          <a:noFill/>
          <a:ln>
            <a:noFill/>
          </a:ln>
        </p:spPr>
      </p:pic>
      <p:pic>
        <p:nvPicPr>
          <p:cNvPr id="1346" name="Google Shape;1346;p42"/>
          <p:cNvPicPr preferRelativeResize="0"/>
          <p:nvPr/>
        </p:nvPicPr>
        <p:blipFill>
          <a:blip r:embed="rId8">
            <a:alphaModFix/>
          </a:blip>
          <a:stretch>
            <a:fillRect/>
          </a:stretch>
        </p:blipFill>
        <p:spPr>
          <a:xfrm>
            <a:off x="4091700" y="4253100"/>
            <a:ext cx="1033649" cy="913725"/>
          </a:xfrm>
          <a:prstGeom prst="rect">
            <a:avLst/>
          </a:prstGeom>
          <a:noFill/>
          <a:ln>
            <a:noFill/>
          </a:ln>
        </p:spPr>
      </p:pic>
      <p:sp>
        <p:nvSpPr>
          <p:cNvPr id="1347" name="Google Shape;1347;p42">
            <a:hlinkClick r:id="" action="ppaction://noaction"/>
          </p:cNvPr>
          <p:cNvSpPr txBox="1">
            <a:spLocks noGrp="1"/>
          </p:cNvSpPr>
          <p:nvPr>
            <p:ph type="subTitle" idx="19"/>
          </p:nvPr>
        </p:nvSpPr>
        <p:spPr>
          <a:xfrm>
            <a:off x="6821750"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pic>
        <p:nvPicPr>
          <p:cNvPr id="2" name="Picture 1">
            <a:extLst>
              <a:ext uri="{FF2B5EF4-FFF2-40B4-BE49-F238E27FC236}">
                <a16:creationId xmlns:a16="http://schemas.microsoft.com/office/drawing/2014/main" id="{48274004-0A7B-3E40-AA69-C5012868C508}"/>
              </a:ext>
            </a:extLst>
          </p:cNvPr>
          <p:cNvPicPr>
            <a:picLocks noChangeAspect="1"/>
          </p:cNvPicPr>
          <p:nvPr/>
        </p:nvPicPr>
        <p:blipFill>
          <a:blip r:embed="rId9"/>
          <a:stretch>
            <a:fillRect/>
          </a:stretch>
        </p:blipFill>
        <p:spPr>
          <a:xfrm>
            <a:off x="6904661" y="2186462"/>
            <a:ext cx="1096639" cy="940741"/>
          </a:xfrm>
          <a:prstGeom prst="rect">
            <a:avLst/>
          </a:prstGeom>
        </p:spPr>
      </p:pic>
      <p:sp>
        <p:nvSpPr>
          <p:cNvPr id="40" name="Google Shape;1322;p42">
            <a:extLst>
              <a:ext uri="{FF2B5EF4-FFF2-40B4-BE49-F238E27FC236}">
                <a16:creationId xmlns:a16="http://schemas.microsoft.com/office/drawing/2014/main" id="{33D3E1F6-3711-6249-BD95-40EC4077C45D}"/>
              </a:ext>
            </a:extLst>
          </p:cNvPr>
          <p:cNvSpPr txBox="1">
            <a:spLocks/>
          </p:cNvSpPr>
          <p:nvPr/>
        </p:nvSpPr>
        <p:spPr>
          <a:xfrm>
            <a:off x="6782293" y="3460815"/>
            <a:ext cx="1312737" cy="45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a:t>Visualization</a:t>
            </a:r>
          </a:p>
        </p:txBody>
      </p:sp>
      <p:sp>
        <p:nvSpPr>
          <p:cNvPr id="41" name="Google Shape;1321;p42">
            <a:extLst>
              <a:ext uri="{FF2B5EF4-FFF2-40B4-BE49-F238E27FC236}">
                <a16:creationId xmlns:a16="http://schemas.microsoft.com/office/drawing/2014/main" id="{78930D27-90C2-684F-B66A-66E7DC8308FB}"/>
              </a:ext>
            </a:extLst>
          </p:cNvPr>
          <p:cNvSpPr txBox="1">
            <a:spLocks/>
          </p:cNvSpPr>
          <p:nvPr/>
        </p:nvSpPr>
        <p:spPr>
          <a:xfrm>
            <a:off x="6676894" y="3101547"/>
            <a:ext cx="1523537" cy="4720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pace Mono"/>
              <a:buNone/>
              <a:defRPr sz="2100" b="1" i="0" u="none" strike="noStrike" cap="none">
                <a:solidFill>
                  <a:schemeClr val="dk1"/>
                </a:solidFill>
                <a:latin typeface="Space Mono"/>
                <a:ea typeface="Space Mono"/>
                <a:cs typeface="Space Mono"/>
                <a:sym typeface="Space Mono"/>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Tableau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0"/>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txBox="1">
            <a:spLocks noGrp="1"/>
          </p:cNvSpPr>
          <p:nvPr>
            <p:ph type="subTitle" idx="1"/>
          </p:nvPr>
        </p:nvSpPr>
        <p:spPr>
          <a:xfrm>
            <a:off x="982525" y="2651398"/>
            <a:ext cx="6896700" cy="3473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Refine the data for the </a:t>
            </a:r>
            <a:r>
              <a:rPr lang="en" sz="1600" b="1">
                <a:solidFill>
                  <a:schemeClr val="accent2"/>
                </a:solidFill>
                <a:latin typeface="Arial"/>
                <a:ea typeface="Arial"/>
                <a:cs typeface="Arial"/>
                <a:sym typeface="Arial"/>
              </a:rPr>
              <a:t>most recent survey year (2018)</a:t>
            </a:r>
            <a:r>
              <a:rPr lang="en" sz="1600">
                <a:solidFill>
                  <a:schemeClr val="accent2"/>
                </a:solidFill>
                <a:latin typeface="Arial"/>
                <a:ea typeface="Arial"/>
                <a:cs typeface="Arial"/>
                <a:sym typeface="Arial"/>
              </a:rPr>
              <a:t>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a:t>
            </a:r>
            <a:r>
              <a:rPr lang="en" sz="1600" b="1">
                <a:solidFill>
                  <a:schemeClr val="accent5"/>
                </a:solidFill>
                <a:latin typeface="Arial"/>
                <a:ea typeface="Arial"/>
                <a:cs typeface="Arial"/>
                <a:sym typeface="Arial"/>
              </a:rPr>
              <a:t>R</a:t>
            </a:r>
            <a:r>
              <a:rPr lang="en" sz="1600">
                <a:latin typeface="Arial"/>
                <a:ea typeface="Arial"/>
                <a:cs typeface="Arial"/>
                <a:sym typeface="Arial"/>
              </a:rPr>
              <a:t> and translate the data in </a:t>
            </a:r>
            <a:r>
              <a:rPr lang="en" sz="1600" b="1">
                <a:solidFill>
                  <a:schemeClr val="accent5"/>
                </a:solidFill>
                <a:latin typeface="Arial"/>
                <a:ea typeface="Arial"/>
                <a:cs typeface="Arial"/>
                <a:sym typeface="Arial"/>
              </a:rPr>
              <a:t>Python</a:t>
            </a:r>
            <a:r>
              <a:rPr lang="en" sz="1600">
                <a:latin typeface="Arial"/>
                <a:ea typeface="Arial"/>
                <a:cs typeface="Arial"/>
                <a:sym typeface="Arial"/>
              </a:rPr>
              <a:t> for the purpose of using </a:t>
            </a:r>
            <a:r>
              <a:rPr lang="en" sz="1600" b="1">
                <a:solidFill>
                  <a:schemeClr val="accent5"/>
                </a:solidFill>
                <a:latin typeface="Arial"/>
                <a:ea typeface="Arial"/>
                <a:cs typeface="Arial"/>
                <a:sym typeface="Arial"/>
              </a:rPr>
              <a:t>Jupyter</a:t>
            </a:r>
            <a:br>
              <a:rPr lang="en" sz="1600" b="1">
                <a:latin typeface="Arial"/>
                <a:ea typeface="Arial"/>
                <a:cs typeface="Arial"/>
                <a:sym typeface="Arial"/>
              </a:rPr>
            </a:b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machine learning to develop a </a:t>
            </a:r>
            <a:r>
              <a:rPr lang="en" sz="1600" b="1">
                <a:solidFill>
                  <a:schemeClr val="accent3"/>
                </a:solidFill>
                <a:latin typeface="Arial"/>
                <a:ea typeface="Arial"/>
                <a:cs typeface="Arial"/>
                <a:sym typeface="Arial"/>
              </a:rPr>
              <a:t>predictive model</a:t>
            </a:r>
            <a:r>
              <a:rPr lang="en" sz="1600">
                <a:solidFill>
                  <a:schemeClr val="accent3"/>
                </a:solidFill>
                <a:latin typeface="Arial"/>
                <a:ea typeface="Arial"/>
                <a:cs typeface="Arial"/>
                <a:sym typeface="Arial"/>
              </a:rPr>
              <a:t> </a:t>
            </a:r>
            <a:r>
              <a:rPr lang="en" sz="1600">
                <a:latin typeface="Arial"/>
                <a:ea typeface="Arial"/>
                <a:cs typeface="Arial"/>
                <a:sym typeface="Arial"/>
              </a:rPr>
              <a:t>for presidential choice</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Divide 80% of the data into a </a:t>
            </a:r>
            <a:r>
              <a:rPr lang="en" sz="1600" b="1">
                <a:solidFill>
                  <a:schemeClr val="dk2"/>
                </a:solidFill>
                <a:latin typeface="Arial"/>
                <a:ea typeface="Arial"/>
                <a:cs typeface="Arial"/>
                <a:sym typeface="Arial"/>
              </a:rPr>
              <a:t>“training" section</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the remaining 20% for the </a:t>
            </a:r>
            <a:r>
              <a:rPr lang="en" sz="1600" b="1">
                <a:solidFill>
                  <a:schemeClr val="dk2"/>
                </a:solidFill>
                <a:latin typeface="Arial"/>
                <a:ea typeface="Arial"/>
                <a:cs typeface="Arial"/>
                <a:sym typeface="Arial"/>
              </a:rPr>
              <a:t>“test” section of data</a:t>
            </a:r>
            <a:endParaRPr sz="1600" b="1">
              <a:solidFill>
                <a:schemeClr val="dk2"/>
              </a:solidFill>
              <a:latin typeface="Arial"/>
              <a:ea typeface="Arial"/>
              <a:cs typeface="Arial"/>
              <a:sym typeface="Arial"/>
            </a:endParaRPr>
          </a:p>
          <a:p>
            <a:pPr marL="0" lvl="0" indent="0" algn="ctr" rtl="0">
              <a:spcBef>
                <a:spcPts val="1200"/>
              </a:spcBef>
              <a:spcAft>
                <a:spcPts val="1600"/>
              </a:spcAft>
              <a:buNone/>
            </a:pPr>
            <a:endParaRPr/>
          </a:p>
        </p:txBody>
      </p:sp>
      <p:sp>
        <p:nvSpPr>
          <p:cNvPr id="1279" name="Google Shape;1279;p40">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80" name="Google Shape;1280;p40">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81" name="Google Shape;1281;p40">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82" name="Google Shape;1282;p40">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83" name="Google Shape;1283;p40">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86" name="Google Shape;1286;p40"/>
          <p:cNvSpPr txBox="1">
            <a:spLocks noGrp="1"/>
          </p:cNvSpPr>
          <p:nvPr>
            <p:ph type="title"/>
          </p:nvPr>
        </p:nvSpPr>
        <p:spPr>
          <a:xfrm>
            <a:off x="882350" y="1564950"/>
            <a:ext cx="77097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 - Data Exploration</a:t>
            </a:r>
            <a:endParaRPr sz="3000">
              <a:solidFill>
                <a:schemeClr val="accent5"/>
              </a:solidFill>
            </a:endParaRPr>
          </a:p>
        </p:txBody>
      </p:sp>
      <p:sp>
        <p:nvSpPr>
          <p:cNvPr id="1287" name="Google Shape;1287;p40"/>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289" name="Google Shape;1289;p40">
            <a:hlinkClick r:id="" action="ppaction://noaction"/>
          </p:cNvPr>
          <p:cNvSpPr txBox="1"/>
          <p:nvPr/>
        </p:nvSpPr>
        <p:spPr>
          <a:xfrm>
            <a:off x="724915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1"/>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txBox="1">
            <a:spLocks noGrp="1"/>
          </p:cNvSpPr>
          <p:nvPr>
            <p:ph type="subTitle" idx="1"/>
          </p:nvPr>
        </p:nvSpPr>
        <p:spPr>
          <a:xfrm>
            <a:off x="566949" y="2248896"/>
            <a:ext cx="8333801" cy="4141654"/>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b="1" dirty="0">
                <a:latin typeface="Arial"/>
                <a:ea typeface="Arial"/>
                <a:cs typeface="Arial"/>
                <a:sym typeface="Arial"/>
              </a:rPr>
              <a:t>PROS</a:t>
            </a:r>
            <a:endParaRPr sz="1600" b="1" dirty="0">
              <a:latin typeface="Arial"/>
              <a:ea typeface="Arial"/>
              <a:cs typeface="Arial"/>
              <a:sym typeface="Arial"/>
            </a:endParaRPr>
          </a:p>
          <a:p>
            <a:pPr lvl="0" indent="-330200" algn="l">
              <a:lnSpc>
                <a:spcPct val="115000"/>
              </a:lnSpc>
              <a:buSzPts val="1600"/>
              <a:buFont typeface="Arial"/>
              <a:buChar char="●"/>
            </a:pPr>
            <a:r>
              <a:rPr lang="en-US" dirty="0"/>
              <a:t>Are flexible and can be used for both regression and classification problems</a:t>
            </a:r>
            <a:endParaRPr lang="en-US" sz="1600" dirty="0">
              <a:latin typeface="Arial"/>
              <a:ea typeface="Arial"/>
              <a:cs typeface="Arial"/>
              <a:sym typeface="Arial"/>
            </a:endParaRPr>
          </a:p>
          <a:p>
            <a:pPr lvl="0" indent="-330200" algn="l">
              <a:lnSpc>
                <a:spcPct val="115000"/>
              </a:lnSpc>
              <a:buSzPts val="1600"/>
              <a:buFont typeface="Arial"/>
              <a:buChar char="●"/>
            </a:pPr>
            <a:r>
              <a:rPr lang="en-US" dirty="0"/>
              <a:t>Are good to model with nonlinear data with large number of inputs</a:t>
            </a:r>
            <a:endParaRPr lang="en-US" sz="1600" dirty="0">
              <a:latin typeface="Arial"/>
              <a:ea typeface="Arial"/>
              <a:cs typeface="Arial"/>
              <a:sym typeface="Arial"/>
            </a:endParaRPr>
          </a:p>
          <a:p>
            <a:pPr lvl="0" indent="-330200" algn="l">
              <a:lnSpc>
                <a:spcPct val="115000"/>
              </a:lnSpc>
              <a:buSzPts val="1600"/>
              <a:buFont typeface="Arial"/>
              <a:buChar char="●"/>
            </a:pPr>
            <a:r>
              <a:rPr lang="en-US" dirty="0"/>
              <a:t>It works by splitting the problem of classification into a layered network of simpler elements. Once trained, the predictions are pretty fast. </a:t>
            </a:r>
          </a:p>
          <a:p>
            <a:pPr lvl="0" indent="-330200" algn="l">
              <a:lnSpc>
                <a:spcPct val="115000"/>
              </a:lnSpc>
              <a:buSzPts val="1600"/>
              <a:buFont typeface="Arial"/>
              <a:buChar char="●"/>
            </a:pPr>
            <a:r>
              <a:rPr lang="en-US" dirty="0"/>
              <a:t>Can be trained with any number of inputs and layers.</a:t>
            </a:r>
          </a:p>
          <a:p>
            <a:pPr indent="-330200" algn="l">
              <a:lnSpc>
                <a:spcPct val="115000"/>
              </a:lnSpc>
              <a:buSzPts val="1600"/>
              <a:buFont typeface="Arial"/>
              <a:buChar char="●"/>
            </a:pPr>
            <a:r>
              <a:rPr lang="en-US" dirty="0">
                <a:latin typeface="Arial"/>
                <a:ea typeface="Arial"/>
                <a:cs typeface="Arial"/>
                <a:sym typeface="Arial"/>
              </a:rPr>
              <a:t>They work best with many data points</a:t>
            </a:r>
          </a:p>
          <a:p>
            <a:pPr marL="127000" indent="0" algn="l">
              <a:lnSpc>
                <a:spcPct val="115000"/>
              </a:lnSpc>
              <a:buSzPts val="1600"/>
            </a:pPr>
            <a:endParaRPr lang="en-US" sz="1600" b="1" dirty="0">
              <a:latin typeface="Arial"/>
              <a:cs typeface="Arial"/>
              <a:sym typeface="Arial"/>
            </a:endParaRPr>
          </a:p>
          <a:p>
            <a:pPr marL="127000" indent="0" algn="l">
              <a:lnSpc>
                <a:spcPct val="115000"/>
              </a:lnSpc>
              <a:buSzPts val="1600"/>
            </a:pPr>
            <a:r>
              <a:rPr lang="en-US" sz="1600" b="1" dirty="0">
                <a:latin typeface="Arial"/>
                <a:cs typeface="Arial"/>
                <a:sym typeface="Arial"/>
              </a:rPr>
              <a:t>CONS</a:t>
            </a:r>
            <a:endParaRPr lang="en-US" sz="1600" b="1" dirty="0">
              <a:latin typeface="Arial"/>
              <a:cs typeface="Arial"/>
            </a:endParaRPr>
          </a:p>
          <a:p>
            <a:pPr lvl="0" indent="-330200" algn="l">
              <a:lnSpc>
                <a:spcPct val="115000"/>
              </a:lnSpc>
              <a:buSzPts val="1600"/>
              <a:buFont typeface="Arial"/>
              <a:buChar char="●"/>
            </a:pPr>
            <a:r>
              <a:rPr lang="en-US" b="1" dirty="0">
                <a:latin typeface="Arial"/>
                <a:ea typeface="Arial"/>
                <a:cs typeface="Arial"/>
                <a:sym typeface="Arial"/>
              </a:rPr>
              <a:t> </a:t>
            </a:r>
            <a:r>
              <a:rPr lang="en-US" dirty="0">
                <a:latin typeface="Arial"/>
                <a:ea typeface="Arial"/>
                <a:cs typeface="Arial"/>
                <a:sym typeface="Arial"/>
              </a:rPr>
              <a:t>A</a:t>
            </a:r>
            <a:r>
              <a:rPr lang="en-US" dirty="0"/>
              <a:t>re black boxes, meaning we cannot know how much each independent variable is influencing the dependent variables.</a:t>
            </a:r>
          </a:p>
          <a:p>
            <a:pPr lvl="0" indent="-330200" algn="l">
              <a:lnSpc>
                <a:spcPct val="115000"/>
              </a:lnSpc>
              <a:buSzPts val="1600"/>
              <a:buFont typeface="Arial"/>
              <a:buChar char="●"/>
            </a:pPr>
            <a:r>
              <a:rPr lang="en-US" dirty="0"/>
              <a:t>It is computationally very expensive and time consuming to train with traditional CPUs.</a:t>
            </a:r>
          </a:p>
          <a:p>
            <a:pPr lvl="0" indent="-330200" algn="l">
              <a:lnSpc>
                <a:spcPct val="115000"/>
              </a:lnSpc>
              <a:buSzPts val="1600"/>
              <a:buFont typeface="Arial"/>
              <a:buChar char="●"/>
            </a:pPr>
            <a:r>
              <a:rPr lang="en-US" dirty="0">
                <a:latin typeface="Arial"/>
                <a:ea typeface="Arial"/>
                <a:cs typeface="Arial"/>
                <a:sym typeface="Arial"/>
              </a:rPr>
              <a:t>They</a:t>
            </a:r>
            <a:r>
              <a:rPr lang="en-US" b="1" dirty="0">
                <a:latin typeface="Arial"/>
                <a:ea typeface="Arial"/>
                <a:cs typeface="Arial"/>
                <a:sym typeface="Arial"/>
              </a:rPr>
              <a:t> </a:t>
            </a:r>
            <a:r>
              <a:rPr lang="en-US" dirty="0"/>
              <a:t>depend a lot on training data which leads to the problem of over fitting and generalization. </a:t>
            </a:r>
          </a:p>
          <a:p>
            <a:pPr marL="127000" lvl="0" indent="0" algn="l">
              <a:lnSpc>
                <a:spcPct val="115000"/>
              </a:lnSpc>
              <a:buSzPts val="1600"/>
            </a:pPr>
            <a:endParaRPr lang="en-US" b="1" dirty="0">
              <a:latin typeface="Arial"/>
              <a:ea typeface="Arial"/>
              <a:cs typeface="Arial"/>
              <a:sym typeface="Arial"/>
            </a:endParaRPr>
          </a:p>
          <a:p>
            <a:pPr marL="0" lvl="0" indent="0" algn="l">
              <a:spcAft>
                <a:spcPts val="1600"/>
              </a:spcAft>
            </a:pPr>
            <a:endParaRPr dirty="0"/>
          </a:p>
        </p:txBody>
      </p:sp>
      <p:sp>
        <p:nvSpPr>
          <p:cNvPr id="1297" name="Google Shape;1297;p41">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98" name="Google Shape;1298;p41">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99" name="Google Shape;1299;p41">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00" name="Google Shape;1300;p41">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01" name="Google Shape;1301;p4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04" name="Google Shape;1304;p41"/>
          <p:cNvSpPr txBox="1">
            <a:spLocks noGrp="1"/>
          </p:cNvSpPr>
          <p:nvPr>
            <p:ph type="title"/>
          </p:nvPr>
        </p:nvSpPr>
        <p:spPr>
          <a:xfrm>
            <a:off x="566950" y="1337604"/>
            <a:ext cx="7197600" cy="4620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5"/>
                </a:solidFill>
              </a:rPr>
              <a:t>Neural Network </a:t>
            </a:r>
            <a:endParaRPr sz="3000" dirty="0">
              <a:solidFill>
                <a:schemeClr val="accent5"/>
              </a:solidFill>
            </a:endParaRPr>
          </a:p>
        </p:txBody>
      </p:sp>
      <p:sp>
        <p:nvSpPr>
          <p:cNvPr id="1306" name="Google Shape;1306;p41">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307" name="Google Shape;1307;p41">
            <a:hlinkClick r:id="" action="ppaction://noaction"/>
          </p:cNvPr>
          <p:cNvSpPr txBox="1"/>
          <p:nvPr/>
        </p:nvSpPr>
        <p:spPr>
          <a:xfrm>
            <a:off x="71703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
        <p:nvSpPr>
          <p:cNvPr id="3" name="Rectangle 2">
            <a:extLst>
              <a:ext uri="{FF2B5EF4-FFF2-40B4-BE49-F238E27FC236}">
                <a16:creationId xmlns:a16="http://schemas.microsoft.com/office/drawing/2014/main" id="{DBC38AF7-139A-E147-A7E7-0BF070684C1E}"/>
              </a:ext>
            </a:extLst>
          </p:cNvPr>
          <p:cNvSpPr/>
          <p:nvPr/>
        </p:nvSpPr>
        <p:spPr>
          <a:xfrm>
            <a:off x="661300" y="1786895"/>
            <a:ext cx="7197599" cy="307777"/>
          </a:xfrm>
          <a:prstGeom prst="rect">
            <a:avLst/>
          </a:prstGeom>
        </p:spPr>
        <p:txBody>
          <a:bodyPr wrap="square">
            <a:spAutoFit/>
          </a:bodyPr>
          <a:lstStyle/>
          <a:p>
            <a:r>
              <a:rPr lang="en-US" b="1" i="1" dirty="0">
                <a:solidFill>
                  <a:srgbClr val="24292F"/>
                </a:solidFill>
                <a:latin typeface="-apple-system"/>
              </a:rPr>
              <a:t>The preferred modeling technique for data science, machine learning, and predictions.</a:t>
            </a:r>
            <a:endParaRPr lang="en-US"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1"/>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txBox="1">
            <a:spLocks noGrp="1"/>
          </p:cNvSpPr>
          <p:nvPr>
            <p:ph type="subTitle" idx="1"/>
          </p:nvPr>
        </p:nvSpPr>
        <p:spPr>
          <a:xfrm>
            <a:off x="882350" y="2591299"/>
            <a:ext cx="6896700" cy="28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Input layer</a:t>
            </a:r>
            <a:r>
              <a:rPr lang="en" sz="1600">
                <a:latin typeface="Arial"/>
                <a:ea typeface="Arial"/>
                <a:cs typeface="Arial"/>
                <a:sym typeface="Arial"/>
              </a:rPr>
              <a:t> using </a:t>
            </a:r>
            <a:r>
              <a:rPr lang="en" sz="1600" b="1">
                <a:solidFill>
                  <a:schemeClr val="dk2"/>
                </a:solidFill>
                <a:latin typeface="Arial"/>
                <a:ea typeface="Arial"/>
                <a:cs typeface="Arial"/>
                <a:sym typeface="Arial"/>
              </a:rPr>
              <a:t>ReLu</a:t>
            </a:r>
            <a:r>
              <a:rPr lang="en" sz="1600">
                <a:latin typeface="Arial"/>
                <a:ea typeface="Arial"/>
                <a:cs typeface="Arial"/>
                <a:sym typeface="Arial"/>
              </a:rPr>
              <a:t> - 148 variables fed to a neuron. These neurons will connect to a 100-neuron hidden layer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Hidden layer </a:t>
            </a:r>
            <a:r>
              <a:rPr lang="en" sz="1600">
                <a:latin typeface="Arial"/>
                <a:ea typeface="Arial"/>
                <a:cs typeface="Arial"/>
                <a:sym typeface="Arial"/>
              </a:rPr>
              <a:t>using </a:t>
            </a:r>
            <a:r>
              <a:rPr lang="en" sz="1600" b="1">
                <a:solidFill>
                  <a:schemeClr val="accent1"/>
                </a:solidFill>
                <a:latin typeface="Arial"/>
                <a:ea typeface="Arial"/>
                <a:cs typeface="Arial"/>
                <a:sym typeface="Arial"/>
              </a:rPr>
              <a:t>softmax</a:t>
            </a:r>
            <a:r>
              <a:rPr lang="en" sz="1600">
                <a:latin typeface="Arial"/>
                <a:ea typeface="Arial"/>
                <a:cs typeface="Arial"/>
                <a:sym typeface="Arial"/>
              </a:rPr>
              <a:t>, optimizer algorithm </a:t>
            </a:r>
            <a:r>
              <a:rPr lang="en" sz="1600" b="1">
                <a:solidFill>
                  <a:schemeClr val="accent1"/>
                </a:solidFill>
                <a:latin typeface="Arial"/>
                <a:ea typeface="Arial"/>
                <a:cs typeface="Arial"/>
                <a:sym typeface="Arial"/>
              </a:rPr>
              <a:t>adam</a:t>
            </a:r>
            <a:r>
              <a:rPr lang="en" sz="1600">
                <a:latin typeface="Arial"/>
                <a:ea typeface="Arial"/>
                <a:cs typeface="Arial"/>
                <a:sym typeface="Arial"/>
              </a:rPr>
              <a:t>, and loss function sparse categorical </a:t>
            </a:r>
            <a:r>
              <a:rPr lang="en" sz="1600" b="1">
                <a:solidFill>
                  <a:schemeClr val="accent1"/>
                </a:solidFill>
                <a:latin typeface="Arial"/>
                <a:ea typeface="Arial"/>
                <a:cs typeface="Arial"/>
                <a:sym typeface="Arial"/>
              </a:rPr>
              <a:t>crossentropy</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Output layer</a:t>
            </a:r>
            <a:r>
              <a:rPr lang="en" sz="1600">
                <a:latin typeface="Arial"/>
                <a:ea typeface="Arial"/>
                <a:cs typeface="Arial"/>
                <a:sym typeface="Arial"/>
              </a:rPr>
              <a:t> will consist of five categories: voted Trump, voted Hillary Clinton, Voted Other, Did not Vote, and Not Sure/Don't Recall</a:t>
            </a:r>
            <a:endParaRPr sz="1600">
              <a:latin typeface="Arial"/>
              <a:ea typeface="Arial"/>
              <a:cs typeface="Arial"/>
              <a:sym typeface="Arial"/>
            </a:endParaRPr>
          </a:p>
          <a:p>
            <a:pPr marL="0" lvl="0" indent="0" algn="ctr" rtl="0">
              <a:spcBef>
                <a:spcPts val="0"/>
              </a:spcBef>
              <a:spcAft>
                <a:spcPts val="1600"/>
              </a:spcAft>
              <a:buNone/>
            </a:pPr>
            <a:endParaRPr/>
          </a:p>
        </p:txBody>
      </p:sp>
      <p:sp>
        <p:nvSpPr>
          <p:cNvPr id="1297" name="Google Shape;1297;p41">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98" name="Google Shape;1298;p41">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99" name="Google Shape;1299;p41">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00" name="Google Shape;1300;p41">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01" name="Google Shape;1301;p4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04" name="Google Shape;1304;p41"/>
          <p:cNvSpPr txBox="1">
            <a:spLocks noGrp="1"/>
          </p:cNvSpPr>
          <p:nvPr>
            <p:ph type="title"/>
          </p:nvPr>
        </p:nvSpPr>
        <p:spPr>
          <a:xfrm>
            <a:off x="882350" y="1626875"/>
            <a:ext cx="71976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 - Data Exploration</a:t>
            </a:r>
            <a:endParaRPr sz="3000">
              <a:solidFill>
                <a:schemeClr val="accent5"/>
              </a:solidFill>
            </a:endParaRPr>
          </a:p>
        </p:txBody>
      </p:sp>
      <p:sp>
        <p:nvSpPr>
          <p:cNvPr id="1305" name="Google Shape;1305;p41"/>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307" name="Google Shape;1307;p41">
            <a:hlinkClick r:id="" action="ppaction://noaction"/>
          </p:cNvPr>
          <p:cNvSpPr txBox="1"/>
          <p:nvPr/>
        </p:nvSpPr>
        <p:spPr>
          <a:xfrm>
            <a:off x="71703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extLst>
      <p:ext uri="{BB962C8B-B14F-4D97-AF65-F5344CB8AC3E}">
        <p14:creationId xmlns:p14="http://schemas.microsoft.com/office/powerpoint/2010/main" val="236508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36"/>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3"/>
                </a:solidFill>
              </a:rPr>
              <a:t>THE QUESTION</a:t>
            </a:r>
            <a:endParaRPr sz="3000"/>
          </a:p>
        </p:txBody>
      </p:sp>
      <p:sp>
        <p:nvSpPr>
          <p:cNvPr id="1217" name="Google Shape;1217;p36"/>
          <p:cNvSpPr txBox="1">
            <a:spLocks noGrp="1"/>
          </p:cNvSpPr>
          <p:nvPr>
            <p:ph type="body" idx="1"/>
          </p:nvPr>
        </p:nvSpPr>
        <p:spPr>
          <a:xfrm>
            <a:off x="720000" y="1527033"/>
            <a:ext cx="7704000" cy="46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Do </a:t>
            </a:r>
            <a:r>
              <a:rPr lang="en" sz="1800" b="1">
                <a:solidFill>
                  <a:schemeClr val="accent2"/>
                </a:solidFill>
              </a:rPr>
              <a:t>social characteristics</a:t>
            </a:r>
            <a:r>
              <a:rPr lang="en" sz="1800">
                <a:solidFill>
                  <a:schemeClr val="dk1"/>
                </a:solidFill>
              </a:rPr>
              <a:t> and </a:t>
            </a:r>
            <a:r>
              <a:rPr lang="en" sz="1800" b="1">
                <a:solidFill>
                  <a:schemeClr val="accent2"/>
                </a:solidFill>
              </a:rPr>
              <a:t>behavior</a:t>
            </a:r>
            <a:r>
              <a:rPr lang="en" sz="1800">
                <a:solidFill>
                  <a:schemeClr val="dk1"/>
                </a:solidFill>
              </a:rPr>
              <a:t> predict </a:t>
            </a:r>
            <a:r>
              <a:rPr lang="en" sz="1800" b="1">
                <a:solidFill>
                  <a:schemeClr val="accent5"/>
                </a:solidFill>
              </a:rPr>
              <a:t>presidential voter choice</a:t>
            </a:r>
            <a:r>
              <a:rPr lang="en" sz="1800">
                <a:solidFill>
                  <a:schemeClr val="dk1"/>
                </a:solidFill>
              </a:rPr>
              <a:t>?</a:t>
            </a:r>
            <a:endParaRPr sz="18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218" name="Google Shape;1218;p3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7">
            <a:hlinkClick r:id="rId3" action="ppaction://hlinksldjump"/>
          </p:cNvPr>
          <p:cNvSpPr txBox="1">
            <a:spLocks noGrp="1"/>
          </p:cNvSpPr>
          <p:nvPr>
            <p:ph type="title"/>
          </p:nvPr>
        </p:nvSpPr>
        <p:spPr>
          <a:xfrm>
            <a:off x="3994225" y="1402513"/>
            <a:ext cx="2330400" cy="7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WHY?</a:t>
            </a:r>
            <a:endParaRPr sz="3000"/>
          </a:p>
        </p:txBody>
      </p:sp>
      <p:sp>
        <p:nvSpPr>
          <p:cNvPr id="1225" name="Google Shape;1225;p37"/>
          <p:cNvSpPr txBox="1">
            <a:spLocks noGrp="1"/>
          </p:cNvSpPr>
          <p:nvPr>
            <p:ph type="subTitle" idx="1"/>
          </p:nvPr>
        </p:nvSpPr>
        <p:spPr>
          <a:xfrm>
            <a:off x="3773100" y="2484175"/>
            <a:ext cx="4704900" cy="1654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t>In a </a:t>
            </a:r>
            <a:r>
              <a:rPr lang="en" sz="1800" b="1"/>
              <a:t>politically polarized</a:t>
            </a:r>
            <a:r>
              <a:rPr lang="en" sz="1800"/>
              <a:t> American society, </a:t>
            </a:r>
            <a:r>
              <a:rPr lang="en" sz="1800" b="1"/>
              <a:t>understanding</a:t>
            </a:r>
            <a:r>
              <a:rPr lang="en" sz="1800"/>
              <a:t> </a:t>
            </a:r>
            <a:r>
              <a:rPr lang="en" sz="1800" b="1"/>
              <a:t>underlying drivers</a:t>
            </a:r>
            <a:r>
              <a:rPr lang="en" sz="1800"/>
              <a:t> for political decisions may </a:t>
            </a:r>
            <a:r>
              <a:rPr lang="en" sz="1800" b="1"/>
              <a:t>reduce existing tensions</a:t>
            </a:r>
            <a:r>
              <a:rPr lang="en" sz="1800"/>
              <a:t> and contribute to a </a:t>
            </a:r>
            <a:r>
              <a:rPr lang="en" sz="1800" b="1"/>
              <a:t>more balanced and cooperative political culture</a:t>
            </a:r>
            <a:r>
              <a:rPr lang="en" sz="1800"/>
              <a:t>.</a:t>
            </a:r>
            <a:endParaRPr sz="1800"/>
          </a:p>
          <a:p>
            <a:pPr marL="0" lvl="0" indent="0" algn="l" rtl="0">
              <a:spcBef>
                <a:spcPts val="1600"/>
              </a:spcBef>
              <a:spcAft>
                <a:spcPts val="1600"/>
              </a:spcAft>
              <a:buNone/>
            </a:pPr>
            <a:endParaRPr sz="1200">
              <a:solidFill>
                <a:srgbClr val="C9D1D9"/>
              </a:solidFill>
              <a:highlight>
                <a:srgbClr val="0D1117"/>
              </a:highlight>
              <a:latin typeface="Arial"/>
              <a:ea typeface="Arial"/>
              <a:cs typeface="Arial"/>
              <a:sym typeface="Arial"/>
            </a:endParaRPr>
          </a:p>
        </p:txBody>
      </p:sp>
      <p:sp>
        <p:nvSpPr>
          <p:cNvPr id="1226" name="Google Shape;1226;p37">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37"/>
          <p:cNvGrpSpPr/>
          <p:nvPr/>
        </p:nvGrpSpPr>
        <p:grpSpPr>
          <a:xfrm>
            <a:off x="406716" y="1311782"/>
            <a:ext cx="2970207" cy="4035230"/>
            <a:chOff x="6381950" y="1536125"/>
            <a:chExt cx="2337825" cy="3347350"/>
          </a:xfrm>
        </p:grpSpPr>
        <p:sp>
          <p:nvSpPr>
            <p:cNvPr id="1229" name="Google Shape;1229;p37"/>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0" name="Google Shape;1230;p37"/>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31" name="Google Shape;1231;p37"/>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32" name="Google Shape;1232;p37"/>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33" name="Google Shape;1233;p37"/>
          <p:cNvPicPr preferRelativeResize="0"/>
          <p:nvPr/>
        </p:nvPicPr>
        <p:blipFill rotWithShape="1">
          <a:blip r:embed="rId4">
            <a:alphaModFix/>
          </a:blip>
          <a:srcRect l="14528" r="14528"/>
          <a:stretch/>
        </p:blipFill>
        <p:spPr>
          <a:xfrm>
            <a:off x="406424" y="1311825"/>
            <a:ext cx="2636851" cy="3716864"/>
          </a:xfrm>
          <a:prstGeom prst="rect">
            <a:avLst/>
          </a:prstGeom>
          <a:noFill/>
          <a:ln>
            <a:noFill/>
          </a:ln>
        </p:spPr>
      </p:pic>
      <p:sp>
        <p:nvSpPr>
          <p:cNvPr id="1234" name="Google Shape;1234;p37">
            <a:hlinkClick r:id="rId5" action="ppaction://hlinksldjump"/>
          </p:cNvPr>
          <p:cNvSpPr txBox="1"/>
          <p:nvPr/>
        </p:nvSpPr>
        <p:spPr>
          <a:xfrm>
            <a:off x="96117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Introduction</a:t>
            </a:r>
            <a:endParaRPr sz="950">
              <a:solidFill>
                <a:srgbClr val="191919"/>
              </a:solidFill>
              <a:latin typeface="Nunito"/>
              <a:ea typeface="Nunito"/>
              <a:cs typeface="Nunito"/>
              <a:sym typeface="Nunito"/>
            </a:endParaRPr>
          </a:p>
        </p:txBody>
      </p:sp>
      <p:sp>
        <p:nvSpPr>
          <p:cNvPr id="1235" name="Google Shape;1235;p37">
            <a:hlinkClick r:id="rId3" action="ppaction://hlinksldjump"/>
          </p:cNvPr>
          <p:cNvSpPr txBox="1"/>
          <p:nvPr/>
        </p:nvSpPr>
        <p:spPr>
          <a:xfrm>
            <a:off x="2968238" y="404700"/>
            <a:ext cx="1106700" cy="462000"/>
          </a:xfrm>
          <a:prstGeom prst="rect">
            <a:avLst/>
          </a:prstGeom>
          <a:noFill/>
          <a:ln w="9525" cap="flat" cmpd="sng">
            <a:solidFill>
              <a:srgbClr val="FD2F2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FD2F2F"/>
                </a:solidFill>
                <a:latin typeface="Nunito Black"/>
                <a:ea typeface="Nunito Black"/>
                <a:cs typeface="Nunito Black"/>
                <a:sym typeface="Nunito Black"/>
              </a:rPr>
              <a:t>Why?</a:t>
            </a:r>
            <a:endParaRPr sz="950">
              <a:solidFill>
                <a:srgbClr val="FD2F2F"/>
              </a:solidFill>
              <a:latin typeface="Nunito Black"/>
              <a:ea typeface="Nunito Black"/>
              <a:cs typeface="Nunito Black"/>
              <a:sym typeface="Nunito Black"/>
            </a:endParaRPr>
          </a:p>
        </p:txBody>
      </p:sp>
      <p:sp>
        <p:nvSpPr>
          <p:cNvPr id="1236" name="Google Shape;1236;p37">
            <a:hlinkClick r:id="" action="ppaction://noaction"/>
          </p:cNvPr>
          <p:cNvSpPr txBox="1"/>
          <p:nvPr/>
        </p:nvSpPr>
        <p:spPr>
          <a:xfrm>
            <a:off x="18969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The Question</a:t>
            </a:r>
            <a:endParaRPr sz="950">
              <a:solidFill>
                <a:srgbClr val="191919"/>
              </a:solidFill>
              <a:latin typeface="Nunito"/>
              <a:ea typeface="Nunito"/>
              <a:cs typeface="Nunito"/>
              <a:sym typeface="Nunito"/>
            </a:endParaRPr>
          </a:p>
        </p:txBody>
      </p:sp>
      <p:sp>
        <p:nvSpPr>
          <p:cNvPr id="1237" name="Google Shape;1237;p37">
            <a:hlinkClick r:id="" action="ppaction://noaction"/>
          </p:cNvPr>
          <p:cNvSpPr txBox="1"/>
          <p:nvPr/>
        </p:nvSpPr>
        <p:spPr>
          <a:xfrm>
            <a:off x="505150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Methodology</a:t>
            </a:r>
            <a:endParaRPr sz="950">
              <a:solidFill>
                <a:srgbClr val="191919"/>
              </a:solidFill>
              <a:latin typeface="Nunito"/>
              <a:ea typeface="Nunito"/>
              <a:cs typeface="Nunito"/>
              <a:sym typeface="Nunito"/>
            </a:endParaRPr>
          </a:p>
        </p:txBody>
      </p:sp>
      <p:sp>
        <p:nvSpPr>
          <p:cNvPr id="1238" name="Google Shape;1238;p37">
            <a:hlinkClick r:id="" action="ppaction://noaction"/>
          </p:cNvPr>
          <p:cNvSpPr txBox="1"/>
          <p:nvPr/>
        </p:nvSpPr>
        <p:spPr>
          <a:xfrm>
            <a:off x="40749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Data Source</a:t>
            </a:r>
            <a:endParaRPr sz="950">
              <a:solidFill>
                <a:srgbClr val="191919"/>
              </a:solidFill>
              <a:latin typeface="Nunito"/>
              <a:ea typeface="Nunito"/>
              <a:cs typeface="Nunito"/>
              <a:sym typeface="Nunito"/>
            </a:endParaRPr>
          </a:p>
        </p:txBody>
      </p:sp>
      <p:sp>
        <p:nvSpPr>
          <p:cNvPr id="1239" name="Google Shape;1239;p37">
            <a:hlinkClick r:id="" action="ppaction://noaction"/>
          </p:cNvPr>
          <p:cNvSpPr txBox="1"/>
          <p:nvPr/>
        </p:nvSpPr>
        <p:spPr>
          <a:xfrm>
            <a:off x="59422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
        <p:nvSpPr>
          <p:cNvPr id="1240" name="Google Shape;1240;p37">
            <a:hlinkClick r:id="" action="ppaction://noaction"/>
          </p:cNvPr>
          <p:cNvSpPr txBox="1"/>
          <p:nvPr/>
        </p:nvSpPr>
        <p:spPr>
          <a:xfrm>
            <a:off x="68559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38"/>
          <p:cNvSpPr txBox="1">
            <a:spLocks noGrp="1"/>
          </p:cNvSpPr>
          <p:nvPr>
            <p:ph type="subTitle" idx="1"/>
          </p:nvPr>
        </p:nvSpPr>
        <p:spPr>
          <a:xfrm>
            <a:off x="613175" y="2721175"/>
            <a:ext cx="7024200" cy="194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Shiro Kuriwaki</a:t>
            </a:r>
            <a:br>
              <a:rPr lang="en" sz="1800"/>
            </a:br>
            <a:endParaRPr sz="1800"/>
          </a:p>
          <a:p>
            <a:pPr marL="457200" lvl="0" indent="-342900" algn="l" rtl="0">
              <a:spcBef>
                <a:spcPts val="0"/>
              </a:spcBef>
              <a:spcAft>
                <a:spcPts val="0"/>
              </a:spcAft>
              <a:buSzPts val="1800"/>
              <a:buChar char="●"/>
            </a:pPr>
            <a:r>
              <a:rPr lang="en" sz="1800"/>
              <a:t>Cooperative Congressional Election Study (CCES)</a:t>
            </a:r>
            <a:br>
              <a:rPr lang="en" sz="1800"/>
            </a:br>
            <a:endParaRPr sz="1800"/>
          </a:p>
          <a:p>
            <a:pPr marL="457200" lvl="0" indent="-342900" algn="l" rtl="0">
              <a:spcBef>
                <a:spcPts val="0"/>
              </a:spcBef>
              <a:spcAft>
                <a:spcPts val="0"/>
              </a:spcAft>
              <a:buSzPts val="1800"/>
              <a:buChar char="●"/>
            </a:pPr>
            <a:r>
              <a:rPr lang="en" sz="1800"/>
              <a:t>Dataframe (452,755 observations, 73 features)</a:t>
            </a:r>
            <a:br>
              <a:rPr lang="en" sz="1800"/>
            </a:br>
            <a:endParaRPr sz="1800"/>
          </a:p>
          <a:p>
            <a:pPr marL="457200" lvl="0" indent="-342900" algn="l" rtl="0">
              <a:spcBef>
                <a:spcPts val="0"/>
              </a:spcBef>
              <a:spcAft>
                <a:spcPts val="0"/>
              </a:spcAft>
              <a:buSzPts val="1800"/>
              <a:buChar char="●"/>
            </a:pPr>
            <a:r>
              <a:rPr lang="en" sz="1800"/>
              <a:t>Geographic, demographic, economic, news interest, political affinity, and presidential choice variables</a:t>
            </a:r>
            <a:br>
              <a:rPr lang="en" sz="1800"/>
            </a:br>
            <a:endParaRPr sz="1800"/>
          </a:p>
          <a:p>
            <a:pPr marL="457200" lvl="0" indent="-342900" algn="l" rtl="0">
              <a:spcBef>
                <a:spcPts val="0"/>
              </a:spcBef>
              <a:spcAft>
                <a:spcPts val="0"/>
              </a:spcAft>
              <a:buSzPts val="1800"/>
              <a:buChar char="●"/>
            </a:pPr>
            <a:r>
              <a:rPr lang="en" sz="1800"/>
              <a:t>One of the most comprehensive political surveys in the US</a:t>
            </a:r>
            <a:endParaRPr sz="1800"/>
          </a:p>
        </p:txBody>
      </p:sp>
      <p:sp>
        <p:nvSpPr>
          <p:cNvPr id="1246" name="Google Shape;1246;p38">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49" name="Google Shape;1249;p38">
            <a:hlinkClick r:id="rId4" action="ppaction://hlinksldjump"/>
          </p:cNvPr>
          <p:cNvSpPr txBox="1">
            <a:spLocks noGrp="1"/>
          </p:cNvSpPr>
          <p:nvPr>
            <p:ph type="subTitle" idx="3"/>
          </p:nvPr>
        </p:nvSpPr>
        <p:spPr>
          <a:xfrm>
            <a:off x="192845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50" name="Google Shape;1250;p38">
            <a:hlinkClick r:id="" action="ppaction://noaction"/>
          </p:cNvPr>
          <p:cNvSpPr txBox="1">
            <a:spLocks noGrp="1"/>
          </p:cNvSpPr>
          <p:nvPr>
            <p:ph type="subTitle" idx="4"/>
          </p:nvPr>
        </p:nvSpPr>
        <p:spPr>
          <a:xfrm>
            <a:off x="4065088"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51" name="Google Shape;1251;p38">
            <a:hlinkClick r:id="" action="ppaction://noaction"/>
          </p:cNvPr>
          <p:cNvSpPr txBox="1">
            <a:spLocks noGrp="1"/>
          </p:cNvSpPr>
          <p:nvPr>
            <p:ph type="subTitle" idx="5"/>
          </p:nvPr>
        </p:nvSpPr>
        <p:spPr>
          <a:xfrm>
            <a:off x="51718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52" name="Google Shape;1252;p38">
            <a:hlinkClick r:id="" action="ppaction://noaction"/>
          </p:cNvPr>
          <p:cNvSpPr txBox="1">
            <a:spLocks noGrp="1"/>
          </p:cNvSpPr>
          <p:nvPr>
            <p:ph type="subTitle" idx="6"/>
          </p:nvPr>
        </p:nvSpPr>
        <p:spPr>
          <a:xfrm>
            <a:off x="29584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53" name="Google Shape;1253;p38">
            <a:hlinkClick r:id="rId4" action="ppaction://hlinksldjump"/>
          </p:cNvPr>
          <p:cNvSpPr txBox="1">
            <a:spLocks noGrp="1"/>
          </p:cNvSpPr>
          <p:nvPr>
            <p:ph type="title"/>
          </p:nvPr>
        </p:nvSpPr>
        <p:spPr>
          <a:xfrm>
            <a:off x="494950" y="1599838"/>
            <a:ext cx="3289200" cy="7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5"/>
                </a:solidFill>
              </a:rPr>
              <a:t>DATA SOURCE</a:t>
            </a:r>
            <a:endParaRPr sz="3000" dirty="0">
              <a:solidFill>
                <a:schemeClr val="accent5"/>
              </a:solidFill>
            </a:endParaRPr>
          </a:p>
        </p:txBody>
      </p:sp>
      <p:sp>
        <p:nvSpPr>
          <p:cNvPr id="1254" name="Google Shape;1254;p38">
            <a:hlinkClick r:id="rId3" action="ppaction://hlinksldjump"/>
          </p:cNvPr>
          <p:cNvSpPr txBox="1">
            <a:spLocks noGrp="1"/>
          </p:cNvSpPr>
          <p:nvPr>
            <p:ph type="subTitle" idx="5"/>
          </p:nvPr>
        </p:nvSpPr>
        <p:spPr>
          <a:xfrm>
            <a:off x="6201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255" name="Google Shape;1255;p38">
            <a:hlinkClick r:id="" action="ppaction://noaction"/>
          </p:cNvPr>
          <p:cNvSpPr txBox="1"/>
          <p:nvPr/>
        </p:nvSpPr>
        <p:spPr>
          <a:xfrm>
            <a:off x="71239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39">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txBox="1">
            <a:spLocks noGrp="1"/>
          </p:cNvSpPr>
          <p:nvPr>
            <p:ph type="title"/>
          </p:nvPr>
        </p:nvSpPr>
        <p:spPr>
          <a:xfrm>
            <a:off x="720000" y="1126775"/>
            <a:ext cx="6164400" cy="752400"/>
          </a:xfrm>
          <a:prstGeom prst="rect">
            <a:avLst/>
          </a:prstGeom>
        </p:spPr>
        <p:txBody>
          <a:bodyPr spcFirstLastPara="1" wrap="square" lIns="91425" tIns="91425" rIns="91425" bIns="91425" anchor="ctr" anchorCtr="0">
            <a:noAutofit/>
          </a:bodyPr>
          <a:lstStyle/>
          <a:p>
            <a:pPr lvl="0"/>
            <a:r>
              <a:rPr lang="en" dirty="0">
                <a:solidFill>
                  <a:schemeClr val="accent5"/>
                </a:solidFill>
              </a:rPr>
              <a:t>DATABASE </a:t>
            </a:r>
            <a:endParaRPr dirty="0">
              <a:solidFill>
                <a:schemeClr val="accent3"/>
              </a:solidFill>
            </a:endParaRPr>
          </a:p>
        </p:txBody>
      </p:sp>
      <p:sp>
        <p:nvSpPr>
          <p:cNvPr id="1263" name="Google Shape;1263;p39">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64" name="Google Shape;1264;p39">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65" name="Google Shape;1265;p39">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66" name="Google Shape;1266;p39">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67" name="Google Shape;1267;p39">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68" name="Google Shape;1268;p39">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269" name="Google Shape;1269;p39"/>
          <p:cNvPicPr preferRelativeResize="0"/>
          <p:nvPr/>
        </p:nvPicPr>
        <p:blipFill>
          <a:blip r:embed="rId5">
            <a:alphaModFix/>
          </a:blip>
          <a:stretch>
            <a:fillRect/>
          </a:stretch>
        </p:blipFill>
        <p:spPr>
          <a:xfrm>
            <a:off x="817450" y="1933613"/>
            <a:ext cx="6597225" cy="4819262"/>
          </a:xfrm>
          <a:prstGeom prst="rect">
            <a:avLst/>
          </a:prstGeom>
          <a:noFill/>
          <a:ln>
            <a:noFill/>
          </a:ln>
        </p:spPr>
      </p:pic>
      <p:sp>
        <p:nvSpPr>
          <p:cNvPr id="1270" name="Google Shape;1270;p39"/>
          <p:cNvSpPr/>
          <p:nvPr/>
        </p:nvSpPr>
        <p:spPr>
          <a:xfrm>
            <a:off x="735725" y="5846375"/>
            <a:ext cx="2010000" cy="10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a:hlinkClick r:id="" action="ppaction://noaction"/>
          </p:cNvPr>
          <p:cNvSpPr txBox="1"/>
          <p:nvPr/>
        </p:nvSpPr>
        <p:spPr>
          <a:xfrm>
            <a:off x="724915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43"/>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a:t>
            </a:r>
            <a:endParaRPr dirty="0"/>
          </a:p>
        </p:txBody>
      </p:sp>
      <p:sp>
        <p:nvSpPr>
          <p:cNvPr id="1353" name="Google Shape;1353;p43">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54" name="Google Shape;1354;p43">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55" name="Google Shape;1355;p43">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56" name="Google Shape;1356;p43">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57" name="Google Shape;1357;p43">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60" name="Google Shape;1360;p43">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61" name="Google Shape;1361;p43">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62" name="Google Shape;1362;p43"/>
          <p:cNvPicPr preferRelativeResize="0"/>
          <p:nvPr/>
        </p:nvPicPr>
        <p:blipFill>
          <a:blip r:embed="rId5">
            <a:alphaModFix/>
          </a:blip>
          <a:stretch>
            <a:fillRect/>
          </a:stretch>
        </p:blipFill>
        <p:spPr>
          <a:xfrm>
            <a:off x="891200" y="2831374"/>
            <a:ext cx="7361598" cy="190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44"/>
          <p:cNvSpPr txBox="1">
            <a:spLocks noGrp="1"/>
          </p:cNvSpPr>
          <p:nvPr>
            <p:ph type="title"/>
          </p:nvPr>
        </p:nvSpPr>
        <p:spPr>
          <a:xfrm>
            <a:off x="720000" y="1315979"/>
            <a:ext cx="7704000" cy="752400"/>
          </a:xfrm>
          <a:prstGeom prst="rect">
            <a:avLst/>
          </a:prstGeom>
        </p:spPr>
        <p:txBody>
          <a:bodyPr spcFirstLastPara="1" wrap="square" lIns="91425" tIns="91425" rIns="91425" bIns="91425" anchor="ctr" anchorCtr="0">
            <a:noAutofit/>
          </a:bodyPr>
          <a:lstStyle/>
          <a:p>
            <a:pPr lvl="0"/>
            <a:r>
              <a:rPr lang="en" dirty="0"/>
              <a:t>Visualization</a:t>
            </a:r>
            <a:endParaRPr dirty="0"/>
          </a:p>
        </p:txBody>
      </p:sp>
      <p:sp>
        <p:nvSpPr>
          <p:cNvPr id="1368" name="Google Shape;1368;p44">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69" name="Google Shape;1369;p44">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70" name="Google Shape;1370;p44">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71" name="Google Shape;1371;p44">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72" name="Google Shape;1372;p44">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4">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4">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75" name="Google Shape;1375;p44">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76" name="Google Shape;1376;p44">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77" name="Google Shape;1377;p44"/>
          <p:cNvPicPr preferRelativeResize="0"/>
          <p:nvPr/>
        </p:nvPicPr>
        <p:blipFill>
          <a:blip r:embed="rId5">
            <a:alphaModFix/>
          </a:blip>
          <a:stretch>
            <a:fillRect/>
          </a:stretch>
        </p:blipFill>
        <p:spPr>
          <a:xfrm>
            <a:off x="1243400" y="2068367"/>
            <a:ext cx="6657201" cy="42930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45"/>
          <p:cNvSpPr txBox="1">
            <a:spLocks noGrp="1"/>
          </p:cNvSpPr>
          <p:nvPr>
            <p:ph type="title"/>
          </p:nvPr>
        </p:nvSpPr>
        <p:spPr>
          <a:xfrm>
            <a:off x="720000" y="1239779"/>
            <a:ext cx="7704000" cy="752400"/>
          </a:xfrm>
          <a:prstGeom prst="rect">
            <a:avLst/>
          </a:prstGeom>
        </p:spPr>
        <p:txBody>
          <a:bodyPr spcFirstLastPara="1" wrap="square" lIns="91425" tIns="91425" rIns="91425" bIns="91425" anchor="ctr" anchorCtr="0">
            <a:noAutofit/>
          </a:bodyPr>
          <a:lstStyle/>
          <a:p>
            <a:pPr lvl="0"/>
            <a:r>
              <a:rPr lang="en" dirty="0"/>
              <a:t>Visualization</a:t>
            </a:r>
            <a:endParaRPr dirty="0"/>
          </a:p>
        </p:txBody>
      </p:sp>
      <p:sp>
        <p:nvSpPr>
          <p:cNvPr id="1383" name="Google Shape;1383;p45">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84" name="Google Shape;1384;p45">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85" name="Google Shape;1385;p45">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86" name="Google Shape;1386;p45">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87" name="Google Shape;1387;p4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90" name="Google Shape;1390;p45">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91" name="Google Shape;1391;p45">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92" name="Google Shape;1392;p45"/>
          <p:cNvPicPr preferRelativeResize="0"/>
          <p:nvPr/>
        </p:nvPicPr>
        <p:blipFill>
          <a:blip r:embed="rId5">
            <a:alphaModFix/>
          </a:blip>
          <a:stretch>
            <a:fillRect/>
          </a:stretch>
        </p:blipFill>
        <p:spPr>
          <a:xfrm>
            <a:off x="2273388" y="1992179"/>
            <a:ext cx="4222934" cy="44848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46"/>
          <p:cNvSpPr txBox="1">
            <a:spLocks noGrp="1"/>
          </p:cNvSpPr>
          <p:nvPr>
            <p:ph type="title"/>
          </p:nvPr>
        </p:nvSpPr>
        <p:spPr>
          <a:xfrm>
            <a:off x="720000" y="1315979"/>
            <a:ext cx="7704000" cy="752400"/>
          </a:xfrm>
          <a:prstGeom prst="rect">
            <a:avLst/>
          </a:prstGeom>
        </p:spPr>
        <p:txBody>
          <a:bodyPr spcFirstLastPara="1" wrap="square" lIns="91425" tIns="91425" rIns="91425" bIns="91425" anchor="ctr" anchorCtr="0">
            <a:noAutofit/>
          </a:bodyPr>
          <a:lstStyle/>
          <a:p>
            <a:pPr lvl="0"/>
            <a:r>
              <a:rPr lang="en" dirty="0"/>
              <a:t>Visualization</a:t>
            </a:r>
            <a:endParaRPr dirty="0"/>
          </a:p>
        </p:txBody>
      </p:sp>
      <p:sp>
        <p:nvSpPr>
          <p:cNvPr id="1398" name="Google Shape;1398;p46">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99" name="Google Shape;1399;p46">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400" name="Google Shape;1400;p46">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401" name="Google Shape;1401;p46">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402" name="Google Shape;1402;p4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405" name="Google Shape;1405;p46">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406" name="Google Shape;1406;p46">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407" name="Google Shape;1407;p46"/>
          <p:cNvPicPr preferRelativeResize="0"/>
          <p:nvPr/>
        </p:nvPicPr>
        <p:blipFill>
          <a:blip r:embed="rId5">
            <a:alphaModFix/>
          </a:blip>
          <a:stretch>
            <a:fillRect/>
          </a:stretch>
        </p:blipFill>
        <p:spPr>
          <a:xfrm>
            <a:off x="1506600" y="1992129"/>
            <a:ext cx="6130811" cy="4484822"/>
          </a:xfrm>
          <a:prstGeom prst="rect">
            <a:avLst/>
          </a:prstGeom>
          <a:noFill/>
          <a:ln>
            <a:noFill/>
          </a:ln>
        </p:spPr>
      </p:pic>
    </p:spTree>
  </p:cSld>
  <p:clrMapOvr>
    <a:masterClrMapping/>
  </p:clrMapOvr>
</p:sld>
</file>

<file path=ppt/theme/theme1.xml><?xml version="1.0" encoding="utf-8"?>
<a:theme xmlns:a="http://schemas.openxmlformats.org/drawingml/2006/main" name="Asher Interactive Portfolio by Slidesgo">
  <a:themeElements>
    <a:clrScheme name="Simple Light">
      <a:dk1>
        <a:srgbClr val="191919"/>
      </a:dk1>
      <a:lt1>
        <a:srgbClr val="FFFFFF"/>
      </a:lt1>
      <a:dk2>
        <a:srgbClr val="FD2F2F"/>
      </a:dk2>
      <a:lt2>
        <a:srgbClr val="F3F3F3"/>
      </a:lt2>
      <a:accent1>
        <a:srgbClr val="5B51BE"/>
      </a:accent1>
      <a:accent2>
        <a:srgbClr val="4E22D3"/>
      </a:accent2>
      <a:accent3>
        <a:srgbClr val="1B02C5"/>
      </a:accent3>
      <a:accent4>
        <a:srgbClr val="EE5D5D"/>
      </a:accent4>
      <a:accent5>
        <a:srgbClr val="EA3F3F"/>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1162</Words>
  <Application>Microsoft Macintosh PowerPoint</Application>
  <PresentationFormat>On-screen Show (4:3)</PresentationFormat>
  <Paragraphs>152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Nunito Black</vt:lpstr>
      <vt:lpstr>Nunito</vt:lpstr>
      <vt:lpstr>Bebas Neue</vt:lpstr>
      <vt:lpstr>Space Mono</vt:lpstr>
      <vt:lpstr>-apple-system</vt:lpstr>
      <vt:lpstr>Arial</vt:lpstr>
      <vt:lpstr>Asher Interactive Portfolio by Slidesgo</vt:lpstr>
      <vt:lpstr>CivicsPolitical Capstone</vt:lpstr>
      <vt:lpstr>THE QUESTION</vt:lpstr>
      <vt:lpstr>WHY?</vt:lpstr>
      <vt:lpstr>DATA SOURCE</vt:lpstr>
      <vt:lpstr>DATABASE </vt:lpstr>
      <vt:lpstr>Visualization</vt:lpstr>
      <vt:lpstr>Visualization</vt:lpstr>
      <vt:lpstr>Visualization</vt:lpstr>
      <vt:lpstr>Visualization</vt:lpstr>
      <vt:lpstr>TOOLS - Technologies, Languages, and Algorithms Used</vt:lpstr>
      <vt:lpstr>METHODOLOGY - Data Exploration</vt:lpstr>
      <vt:lpstr>Neural Network </vt:lpstr>
      <vt:lpstr>METHODOLOGY - 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CivicsPolitical Capstone</dc:title>
  <cp:lastModifiedBy>aida lulaj</cp:lastModifiedBy>
  <cp:revision>3</cp:revision>
  <dcterms:modified xsi:type="dcterms:W3CDTF">2022-01-26T04:11:47Z</dcterms:modified>
</cp:coreProperties>
</file>