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7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7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93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272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4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8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96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8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9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65FF-6C6A-44FE-811F-DCBE1D62B0F2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F00-EB98-4D84-9D81-382ED8577B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5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AF50-589D-9975-1206-0F2BAA5FB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4" y="3123051"/>
            <a:ext cx="10868891" cy="1825096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/>
              <a:t>Seminario</a:t>
            </a:r>
            <a:r>
              <a:rPr lang="en-US" sz="7200" dirty="0"/>
              <a:t> de </a:t>
            </a:r>
            <a:r>
              <a:rPr lang="en-US" sz="7200" dirty="0" err="1"/>
              <a:t>preparaciÓn</a:t>
            </a:r>
            <a:r>
              <a:rPr lang="en-US" sz="7200" dirty="0"/>
              <a:t> para la </a:t>
            </a:r>
            <a:r>
              <a:rPr lang="en-US" sz="7200" dirty="0" err="1"/>
              <a:t>defensa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3237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CBFEF4-F28B-1137-DD87-A778620D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5361709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e basa en la movilización de toda la sociedad para la defensa nacional.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Involucra tanto a las fuerzas armadas regulares como a las milicias ciudadanas.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El énfasis no está en la tecnología sino en la voluntad y firmeza revolucionaria de nuestro pueblo.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Esta asimetría entre ambas doctrinas nos ha beneficiado en más de una ocasión durante crisis como la Crisis de los Misiles en 1962 y amenazas de intervención militar.</a:t>
            </a:r>
            <a:endParaRPr lang="en-US" sz="2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015FF37-B407-1626-F276-2981A77E8BB1}"/>
              </a:ext>
            </a:extLst>
          </p:cNvPr>
          <p:cNvSpPr txBox="1"/>
          <p:nvPr/>
        </p:nvSpPr>
        <p:spPr>
          <a:xfrm>
            <a:off x="685800" y="254594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effectLst/>
                <a:latin typeface="+mj-lt"/>
                <a:ea typeface="Times New Roman" panose="02020603050405020304" pitchFamily="18" charset="0"/>
              </a:rPr>
              <a:t>“Guerra de todo el pueblo" de Cuba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061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98086-0B58-740E-BAA1-FDA27889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33846"/>
            <a:ext cx="10820400" cy="1797627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La doctrina cubana se enfoca en prolongar cualquier conflicto para desgastar al enemigo.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s-ES" sz="2400" dirty="0">
                <a:effectLst/>
                <a:latin typeface="+mj-lt"/>
                <a:ea typeface="Times New Roman" panose="02020603050405020304" pitchFamily="18" charset="0"/>
              </a:rPr>
              <a:t>provechando nuestro conocimiento del terreno.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s-ES" sz="2400" dirty="0">
                <a:effectLst/>
                <a:latin typeface="+mj-lt"/>
                <a:ea typeface="Times New Roman" panose="02020603050405020304" pitchFamily="18" charset="0"/>
              </a:rPr>
              <a:t>provechando  el apoyo de la población.</a:t>
            </a:r>
          </a:p>
          <a:p>
            <a:pPr marL="457200" lvl="1" indent="0" algn="just">
              <a:buNone/>
            </a:pPr>
            <a:endParaRPr lang="es-ES" sz="2400" dirty="0">
              <a:latin typeface="+mj-lt"/>
              <a:ea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s-E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endParaRPr lang="es-E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s-ES" sz="2400" dirty="0">
              <a:latin typeface="+mj-lt"/>
              <a:ea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s-ES" sz="24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C02DD8E-99F9-5773-8C93-24D6AE6BD640}"/>
              </a:ext>
            </a:extLst>
          </p:cNvPr>
          <p:cNvSpPr txBox="1"/>
          <p:nvPr/>
        </p:nvSpPr>
        <p:spPr>
          <a:xfrm>
            <a:off x="685800" y="2504209"/>
            <a:ext cx="1082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Busca infligir el mayor daño posible a un agresor que subestima nuestra voluntad y capacidad de resistencia.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734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3F3E2-0DC0-FA34-28F0-BD7DEB823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11828"/>
            <a:ext cx="10820400" cy="2691245"/>
          </a:xfrm>
        </p:spPr>
        <p:txBody>
          <a:bodyPr>
            <a:normAutofit/>
          </a:bodyPr>
          <a:lstStyle/>
          <a:p>
            <a:r>
              <a:rPr lang="es-ES" sz="3600" dirty="0">
                <a:effectLst/>
                <a:latin typeface="+mj-lt"/>
                <a:ea typeface="Calibri" panose="020F0502020204030204" pitchFamily="34" charset="0"/>
              </a:rPr>
              <a:t>Crisis de los misiles en Cuba en 1962</a:t>
            </a:r>
            <a:r>
              <a:rPr lang="en-US" sz="3600" dirty="0">
                <a:latin typeface="+mj-lt"/>
                <a:ea typeface="Calibri" panose="020F0502020204030204" pitchFamily="34" charset="0"/>
              </a:rPr>
              <a:t>:</a:t>
            </a:r>
            <a:endParaRPr lang="en-US" sz="3600" dirty="0">
              <a:effectLst/>
              <a:latin typeface="+mj-lt"/>
              <a:ea typeface="Calibri" panose="020F0502020204030204" pitchFamily="34" charset="0"/>
            </a:endParaRP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Estados Unidos pretendía derribar aviones cubanos para iniciar una invasión.</a:t>
            </a:r>
          </a:p>
          <a:p>
            <a:pPr lvl="1" algn="just"/>
            <a:r>
              <a:rPr lang="es-ES" sz="2800" dirty="0">
                <a:latin typeface="+mj-lt"/>
                <a:ea typeface="Calibri" panose="020F0502020204030204" pitchFamily="34" charset="0"/>
              </a:rPr>
              <a:t>S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 evitó gracias a la determinación de nuestro pueblo armado de defender la revolución "hasta la última gota de sangre“</a:t>
            </a:r>
            <a:r>
              <a:rPr lang="es-ES" sz="2800" dirty="0">
                <a:latin typeface="+mj-lt"/>
                <a:ea typeface="Calibri" panose="020F0502020204030204" pitchFamily="34" charset="0"/>
              </a:rPr>
              <a:t>.</a:t>
            </a:r>
            <a:endParaRPr lang="es-ES" sz="2800" dirty="0">
              <a:effectLst/>
              <a:latin typeface="+mj-lt"/>
              <a:ea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F9960F-EFF4-CDAF-D985-F3255F684FEB}"/>
              </a:ext>
            </a:extLst>
          </p:cNvPr>
          <p:cNvSpPr txBox="1"/>
          <p:nvPr/>
        </p:nvSpPr>
        <p:spPr>
          <a:xfrm>
            <a:off x="685800" y="254594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effectLst/>
                <a:latin typeface="+mj-lt"/>
                <a:ea typeface="Times New Roman" panose="02020603050405020304" pitchFamily="18" charset="0"/>
              </a:rPr>
              <a:t>Ejemplos</a:t>
            </a:r>
            <a:endParaRPr lang="en-US" sz="4400" dirty="0">
              <a:latin typeface="+mj-lt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7AA9D4E-FC6A-A7BF-E3B2-B1A5D951A53A}"/>
              </a:ext>
            </a:extLst>
          </p:cNvPr>
          <p:cNvSpPr txBox="1">
            <a:spLocks/>
          </p:cNvSpPr>
          <p:nvPr/>
        </p:nvSpPr>
        <p:spPr>
          <a:xfrm>
            <a:off x="685800" y="3803073"/>
            <a:ext cx="10820400" cy="26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effectLst/>
                <a:latin typeface="+mj-lt"/>
                <a:ea typeface="Calibri" panose="020F0502020204030204" pitchFamily="34" charset="0"/>
              </a:rPr>
              <a:t>Guerra de Angola</a:t>
            </a:r>
            <a:r>
              <a:rPr lang="en-US" sz="3600" dirty="0">
                <a:latin typeface="+mj-lt"/>
                <a:ea typeface="Calibri" panose="020F0502020204030204" pitchFamily="34" charset="0"/>
              </a:rPr>
              <a:t>: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Cuba envió tropas que lucharon junto a las fuerzas angoleñas contra la invasión de Sudáfrica.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Nuestra doctrina de apoyar la lucha de liberación internacional contrarrestó el poderío militar convencional de Sudáfrica.</a:t>
            </a:r>
            <a:endParaRPr lang="es-ES" sz="2800" dirty="0"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E08CDB-B977-05AA-A316-3E88220B3BF4}"/>
              </a:ext>
            </a:extLst>
          </p:cNvPr>
          <p:cNvSpPr txBox="1">
            <a:spLocks/>
          </p:cNvSpPr>
          <p:nvPr/>
        </p:nvSpPr>
        <p:spPr>
          <a:xfrm>
            <a:off x="685800" y="561109"/>
            <a:ext cx="10820400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effectLst/>
                <a:latin typeface="+mj-lt"/>
                <a:ea typeface="Calibri" panose="020F0502020204030204" pitchFamily="34" charset="0"/>
              </a:rPr>
              <a:t>Invasión de Estados Unidos a Irak en 2003: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Estados Unidos derribó fácilmente al ejército iraquí pero luego se atascó en una insurgencia implacable.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La población hizo la guerra de "todos contra todos" al estilo de nuestra revolución.</a:t>
            </a:r>
            <a:endParaRPr lang="es-ES" sz="2800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3148C28-A925-907B-D37A-A68E86C244E1}"/>
              </a:ext>
            </a:extLst>
          </p:cNvPr>
          <p:cNvSpPr txBox="1">
            <a:spLocks/>
          </p:cNvSpPr>
          <p:nvPr/>
        </p:nvSpPr>
        <p:spPr>
          <a:xfrm>
            <a:off x="685800" y="3314700"/>
            <a:ext cx="10820400" cy="241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effectLst/>
                <a:latin typeface="+mj-lt"/>
                <a:ea typeface="Calibri" panose="020F0502020204030204" pitchFamily="34" charset="0"/>
              </a:rPr>
              <a:t>Conflictos actuales: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Estados Unidos usa tácticas "quirúrgicas" como drones para atacar terroristas.</a:t>
            </a:r>
          </a:p>
          <a:p>
            <a:pPr lvl="1"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doctrina revolucionaria sigue preparando al pueblo entero para la lucha y la resistencia eterna.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5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B05078-4B74-5E84-392A-5DF7A5A3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10820400" cy="5257800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Estados Unidos usa ampliamente el ciberespacio como un dominio más de operaciones en conflictos y guerras.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Su objetivo principal es degradar la capacidad del enemigo para usar sus propias redes de comunicación y tecnología.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latin typeface="+mj-lt"/>
              </a:rPr>
              <a:t>Utiliza tácticas como:</a:t>
            </a:r>
          </a:p>
          <a:p>
            <a:pPr lvl="1" algn="just"/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Atacando sitios web clave del gobierno o militares enemigos.</a:t>
            </a:r>
          </a:p>
          <a:p>
            <a:pPr lvl="1" algn="just"/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Infiltrando malware en sistemas estratégicos</a:t>
            </a:r>
            <a:r>
              <a:rPr lang="es-ES" sz="24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 lvl="1" algn="just"/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Realizando operaciones de guerra psicológica a través de las redes sociales.</a:t>
            </a:r>
            <a:endParaRPr lang="en-US" sz="24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2A6E31-4FD7-34C3-59CF-BF3E2B738DA2}"/>
              </a:ext>
            </a:extLst>
          </p:cNvPr>
          <p:cNvSpPr txBox="1"/>
          <p:nvPr/>
        </p:nvSpPr>
        <p:spPr>
          <a:xfrm>
            <a:off x="685800" y="202639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Uso del ciberespacio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159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5C045-184B-EC96-264F-F7070503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61110"/>
            <a:ext cx="10820400" cy="1371599"/>
          </a:xfrm>
        </p:spPr>
        <p:txBody>
          <a:bodyPr>
            <a:normAutofit/>
          </a:bodyPr>
          <a:lstStyle/>
          <a:p>
            <a:pPr lvl="1" algn="just"/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Utilizando drones y otros sistemas tecnológicos avanzados para apoyar operaciones en el terreno.</a:t>
            </a:r>
          </a:p>
          <a:p>
            <a:pPr lvl="1" algn="just"/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Vigilando las comunicaciones electrónicas del enemigo</a:t>
            </a:r>
            <a:r>
              <a:rPr lang="es-ES" sz="2400" dirty="0">
                <a:latin typeface="+mj-lt"/>
                <a:ea typeface="Calibri" panose="020F0502020204030204" pitchFamily="34" charset="0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9A021D-2B63-C462-3145-E001BEA2D486}"/>
              </a:ext>
            </a:extLst>
          </p:cNvPr>
          <p:cNvSpPr txBox="1"/>
          <p:nvPr/>
        </p:nvSpPr>
        <p:spPr>
          <a:xfrm>
            <a:off x="685799" y="1932709"/>
            <a:ext cx="1082039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</a:rPr>
              <a:t>E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jemplos del uso agresivo que Estados Unidos hace del ciberespacio durante conflictos militares: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Contra Irak</a:t>
            </a:r>
            <a:r>
              <a:rPr lang="es-ES" sz="2400" dirty="0">
                <a:latin typeface="+mj-lt"/>
                <a:ea typeface="Calibri" panose="020F0502020204030204" pitchFamily="34" charset="0"/>
              </a:rPr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Contra Irán.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Contra Siria.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+mj-lt"/>
              </a:rPr>
              <a:t>Contra Medio Oriente.</a:t>
            </a:r>
            <a:endParaRPr lang="en-US" sz="240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7160A5E-9741-E4C7-E88E-64C68CEDDE72}"/>
              </a:ext>
            </a:extLst>
          </p:cNvPr>
          <p:cNvSpPr txBox="1"/>
          <p:nvPr/>
        </p:nvSpPr>
        <p:spPr>
          <a:xfrm>
            <a:off x="685798" y="4694459"/>
            <a:ext cx="10820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Estados Unidos considera al ciberespacio como otro dominio clave de su doctrina militar y emplea agresivamente su poder informático contra cualquier enemigo percibido.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713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407F4-0BF1-8116-103F-B80B6955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5444"/>
            <a:ext cx="10820400" cy="4569496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Yugoslavia en la década de los 90.</a:t>
            </a:r>
          </a:p>
          <a:p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Un grupo de estudiantes y jóvenes informáticos yugoslavos comenzaron a utilizar las recién nacientes páginas web y revistas digitales como armas de información en el conflicto.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Operaban desde apartamentos y casas a las que las fuerzas de la OTAN no podían llegar fácilmente.</a:t>
            </a:r>
            <a:endParaRPr lang="en-US" sz="2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9F82F9-DB1A-917B-B9AA-369DD201F4C4}"/>
              </a:ext>
            </a:extLst>
          </p:cNvPr>
          <p:cNvSpPr txBox="1"/>
          <p:nvPr/>
        </p:nvSpPr>
        <p:spPr>
          <a:xfrm>
            <a:off x="685800" y="202639"/>
            <a:ext cx="1082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</a:rPr>
              <a:t>Primeros usos del internet para ayudar a su país: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97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81A63-C732-89AC-BD21-874AD735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0882"/>
            <a:ext cx="10820400" cy="4806563"/>
          </a:xfrm>
        </p:spPr>
        <p:txBody>
          <a:bodyPr>
            <a:normAutofit/>
          </a:bodyPr>
          <a:lstStyle/>
          <a:p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Sus conocimientos y habilidades son cruciales en varios frentes.</a:t>
            </a:r>
          </a:p>
          <a:p>
            <a:endParaRPr lang="es-ES" sz="2800" dirty="0">
              <a:latin typeface="+mj-lt"/>
            </a:endParaRPr>
          </a:p>
          <a:p>
            <a:r>
              <a:rPr lang="es-ES" sz="2800" dirty="0">
                <a:latin typeface="+mj-lt"/>
              </a:rPr>
              <a:t>Ayuda brindada</a:t>
            </a:r>
            <a:r>
              <a:rPr lang="en-US" sz="2800" dirty="0">
                <a:latin typeface="+mj-lt"/>
              </a:rPr>
              <a:t>:</a:t>
            </a:r>
          </a:p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Implementan medidas contra ataques cibernéticos a nuestra infraestructura nacional</a:t>
            </a:r>
            <a:r>
              <a:rPr lang="es-ES" sz="2400" b="1" dirty="0">
                <a:solidFill>
                  <a:srgbClr val="FFC000"/>
                </a:solidFill>
                <a:latin typeface="+mj-lt"/>
                <a:ea typeface="Calibri" panose="020F0502020204030204" pitchFamily="34" charset="0"/>
              </a:rPr>
              <a:t>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protegen sitios web gubernamentales y militares de hackeos y sabotajes que pueden causar disrupción durante una crisis.</a:t>
            </a:r>
          </a:p>
          <a:p>
            <a:pPr lvl="1" algn="just"/>
            <a:endParaRPr lang="es-E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algn="just"/>
            <a:r>
              <a:rPr lang="es-ES" sz="2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Monitorean y analizan las comunicaciones electrónicas del enemigo para obtener inteligencia útil: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Pueden detectar pistas de amenazas inminentes a través del espionaje de señales.</a:t>
            </a:r>
            <a:endParaRPr lang="es-ES" sz="2400" b="1" dirty="0">
              <a:solidFill>
                <a:srgbClr val="FFC000"/>
              </a:solidFill>
              <a:latin typeface="+mj-lt"/>
              <a:ea typeface="Calibri" panose="020F0502020204030204" pitchFamily="34" charset="0"/>
            </a:endParaRPr>
          </a:p>
          <a:p>
            <a:pPr lvl="1" algn="just"/>
            <a:endParaRPr lang="es-ES" sz="2800" dirty="0">
              <a:effectLst/>
              <a:latin typeface="+mj-lt"/>
              <a:ea typeface="Calibri" panose="020F0502020204030204" pitchFamily="34" charset="0"/>
            </a:endParaRPr>
          </a:p>
          <a:p>
            <a:pPr lvl="1" algn="just"/>
            <a:endParaRPr lang="es-ES" sz="28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es-ES" sz="26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5161A97-B8CF-769D-B4D7-35373AF93922}"/>
              </a:ext>
            </a:extLst>
          </p:cNvPr>
          <p:cNvSpPr txBox="1"/>
          <p:nvPr/>
        </p:nvSpPr>
        <p:spPr>
          <a:xfrm>
            <a:off x="685800" y="197428"/>
            <a:ext cx="1082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400" dirty="0">
                <a:effectLst/>
                <a:latin typeface="+mj-lt"/>
                <a:ea typeface="Calibri" panose="020F0502020204030204" pitchFamily="34" charset="0"/>
              </a:rPr>
              <a:t>Utilidad del profesional de la computación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6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E6D16-2F47-C1CA-3981-8D67F41B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5636"/>
            <a:ext cx="10820400" cy="6120246"/>
          </a:xfrm>
        </p:spPr>
        <p:txBody>
          <a:bodyPr>
            <a:normAutofit/>
          </a:bodyPr>
          <a:lstStyle/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Apoyan operaciones de contrainteligencia electrónica: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hackean redes enemigas para infiltrar malware y recopilar información valiosa.</a:t>
            </a:r>
          </a:p>
          <a:p>
            <a:pPr marL="457200" lvl="1" indent="0" algn="just">
              <a:buNone/>
            </a:pPr>
            <a:endParaRPr lang="es-ES" sz="2400" dirty="0">
              <a:effectLst/>
              <a:latin typeface="+mj-lt"/>
              <a:ea typeface="Calibri" panose="020F0502020204030204" pitchFamily="34" charset="0"/>
            </a:endParaRPr>
          </a:p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Capacitan a las milicias ciudadanas en el uso seguro y efectivo de las redes durante emergencias: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Esto es fundamental para la coordinación de la "Guerra de Todo el Pueblo".</a:t>
            </a:r>
            <a:endParaRPr lang="en-US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2400" b="1" dirty="0">
              <a:solidFill>
                <a:srgbClr val="FFC000"/>
              </a:solidFill>
              <a:latin typeface="+mj-lt"/>
            </a:endParaRPr>
          </a:p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Modelación y simulación: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la modelación matemática de diferentes aspectos de la guerra es fundamental para entrenar a nuestras fuerzas y evaluar estrategias. </a:t>
            </a:r>
            <a:r>
              <a:rPr lang="es-ES" sz="2400" dirty="0">
                <a:effectLst/>
                <a:ea typeface="Calibri" panose="020F0502020204030204" pitchFamily="34" charset="0"/>
              </a:rPr>
              <a:t>Los computadores nos permiten realizar simulaciones sofisticadas que de otro modo serían imposibles.</a:t>
            </a:r>
          </a:p>
          <a:p>
            <a:pPr lvl="1" algn="just"/>
            <a:endParaRPr lang="es-ES" sz="2400" b="1" dirty="0">
              <a:solidFill>
                <a:srgbClr val="FFC000"/>
              </a:solidFill>
              <a:latin typeface="+mj-lt"/>
              <a:ea typeface="Calibri" panose="020F0502020204030204" pitchFamily="34" charset="0"/>
            </a:endParaRPr>
          </a:p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Criptografía: </a:t>
            </a:r>
            <a:r>
              <a:rPr lang="es-ES" sz="2400" dirty="0">
                <a:effectLst/>
                <a:ea typeface="Calibri" panose="020F0502020204030204" pitchFamily="34" charset="0"/>
              </a:rPr>
              <a:t>La creación y ruptura de códigos secretos es una faceta vital de la guerra moderna.</a:t>
            </a:r>
            <a:endParaRPr lang="es-ES" sz="2400" b="1" dirty="0">
              <a:solidFill>
                <a:srgbClr val="FFC000"/>
              </a:solidFill>
              <a:ea typeface="Calibri" panose="020F0502020204030204" pitchFamily="34" charset="0"/>
            </a:endParaRPr>
          </a:p>
          <a:p>
            <a:pPr lvl="1" algn="just"/>
            <a:endParaRPr lang="es-ES" sz="2400" b="1" dirty="0">
              <a:solidFill>
                <a:srgbClr val="FFC000"/>
              </a:solidFill>
              <a:effectLst/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56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149678-5F5F-95B7-C58A-AC54544C1ABF}"/>
              </a:ext>
            </a:extLst>
          </p:cNvPr>
          <p:cNvSpPr txBox="1">
            <a:spLocks/>
          </p:cNvSpPr>
          <p:nvPr/>
        </p:nvSpPr>
        <p:spPr>
          <a:xfrm>
            <a:off x="685800" y="711777"/>
            <a:ext cx="10820400" cy="4140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Inteligencia electrónica: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El uso de computadoras para interceptar comunicaciones electrónicas, imágenes satelitales y otras señales.</a:t>
            </a:r>
            <a:endParaRPr lang="es-ES" sz="2400" b="1" dirty="0">
              <a:solidFill>
                <a:srgbClr val="FFC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es-ES" sz="2400" dirty="0">
              <a:effectLst/>
              <a:latin typeface="+mj-lt"/>
              <a:ea typeface="Calibri" panose="020F0502020204030204" pitchFamily="34" charset="0"/>
            </a:endParaRPr>
          </a:p>
          <a:p>
            <a:pPr lvl="1" algn="just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Infraestructura: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Los sistemas de cómputo mantienen nuestra red logística, de comunicaciones, radares y otro equipo fundamental para la defensa.</a:t>
            </a:r>
            <a:endParaRPr lang="es-ES" sz="2400" b="1" dirty="0">
              <a:solidFill>
                <a:srgbClr val="FFC000"/>
              </a:solidFill>
              <a:latin typeface="+mj-lt"/>
              <a:ea typeface="Calibri" panose="020F0502020204030204" pitchFamily="34" charset="0"/>
            </a:endParaRPr>
          </a:p>
          <a:p>
            <a:pPr lvl="1"/>
            <a:endParaRPr lang="es-ES" sz="24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r>
              <a:rPr lang="es-ES" sz="2400" b="1" dirty="0">
                <a:solidFill>
                  <a:srgbClr val="FFC000"/>
                </a:solidFill>
                <a:effectLst/>
                <a:latin typeface="+mj-lt"/>
                <a:ea typeface="Calibri" panose="020F0502020204030204" pitchFamily="34" charset="0"/>
              </a:rPr>
              <a:t>Investigación: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</a:rPr>
              <a:t>La investigación en áreas como inteligencia artificial, drones, realidad virtual y otras tecnologías disruptivas depende en gran medida de los conocimientos de profesionales de la computación.</a:t>
            </a:r>
            <a:endParaRPr lang="en-US" sz="2400" b="1" dirty="0">
              <a:solidFill>
                <a:srgbClr val="FFC000"/>
              </a:solidFill>
              <a:latin typeface="+mj-lt"/>
            </a:endParaRPr>
          </a:p>
          <a:p>
            <a:pPr lvl="1" algn="just"/>
            <a:endParaRPr lang="es-ES" sz="2400" b="1" dirty="0">
              <a:solidFill>
                <a:srgbClr val="FFC000"/>
              </a:solidFill>
              <a:latin typeface="+mj-lt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03A28-C364-824C-6944-DBD0C311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</a:t>
            </a:r>
            <a:r>
              <a:rPr lang="es-ES" sz="6000" dirty="0"/>
              <a:t>ítulo:</a:t>
            </a:r>
            <a:endParaRPr lang="en-US" sz="6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5184C-1914-09CD-165E-013AB2115807}"/>
              </a:ext>
            </a:extLst>
          </p:cNvPr>
          <p:cNvSpPr txBox="1"/>
          <p:nvPr/>
        </p:nvSpPr>
        <p:spPr>
          <a:xfrm>
            <a:off x="987136" y="2712027"/>
            <a:ext cx="102142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La doctrina militar de Estados Unidos versus la </a:t>
            </a:r>
            <a:r>
              <a:rPr lang="en-US" sz="4400" dirty="0"/>
              <a:t>“Guerra de Todo el Pueblo”, uso del ciberespacio durante las guerras</a:t>
            </a:r>
          </a:p>
        </p:txBody>
      </p:sp>
    </p:spTree>
    <p:extLst>
      <p:ext uri="{BB962C8B-B14F-4D97-AF65-F5344CB8AC3E}">
        <p14:creationId xmlns:p14="http://schemas.microsoft.com/office/powerpoint/2010/main" val="240136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0E06A-6FE5-5917-F46E-F7DB9113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7780"/>
            <a:ext cx="10820400" cy="5745626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</a:rPr>
              <a:t>L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a fuerza de una sociedad unida por lazos ideológicos profundos y dispuesta a luchar por su libertad no puede ser derrotada por el mero poderío militar del enemigo.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La doctrina de la "Guerra de Todo el Pueblo" encarna esta verdad: hemos utilizado la movilización total de nuestra sociedad y el conocimiento íntimo de nuestro terreno como ventajas asimétricas contra una potencia convencional como Estados Unidos.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El ciberespacio se ha convertido en un nuevo campo de batalla, que el imperialismo estadounidense explota agresivamente contra sus enemigos.</a:t>
            </a:r>
            <a:endParaRPr lang="en-US" sz="2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BF789A-152A-CC18-A8E4-9C6820E0883E}"/>
              </a:ext>
            </a:extLst>
          </p:cNvPr>
          <p:cNvSpPr txBox="1"/>
          <p:nvPr/>
        </p:nvSpPr>
        <p:spPr>
          <a:xfrm>
            <a:off x="685800" y="88339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4400" dirty="0">
                <a:effectLst/>
                <a:latin typeface="+mj-lt"/>
                <a:ea typeface="Calibri" panose="020F0502020204030204" pitchFamily="34" charset="0"/>
              </a:rPr>
              <a:t>Conclusiones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798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80394-3120-0523-B05B-20192FC4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3291"/>
            <a:ext cx="10820400" cy="6213764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Cuba domina la ciencia y la tecnología revolucionarias, incluyendo las comunicaciones y la informática.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Nuestros expertos están entrenados para defender eficazmente nuestra soberanía cibernética, al servicio de nuestra doctrina de guerra total.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</a:rPr>
              <a:t>S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iempre estamos listos para defender la Revolución "hasta la última gota de sangre", como dijera el Comandante en Jefe Fidel Castro.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</a:rPr>
              <a:t>Nuestra fuerza no reside en armas avanzadas, sino en nuestro espíritu revolucionario indomable y nuestra voluntad inquebrantable de defender nuestra libertad e independencia.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434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57F934-3633-8EC4-989A-38F35137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0036"/>
            <a:ext cx="10820400" cy="4888649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 doctrina militar de Estados Unidos se basa en la superioridad tecnológica y la fuerza aérea y naval abrumadora.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Objetivo: </a:t>
            </a:r>
            <a:r>
              <a:rPr lang="es-E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Ganar rápidamente mediante ataques quirúrgicos.</a:t>
            </a:r>
          </a:p>
          <a:p>
            <a:pPr algn="just"/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800" dirty="0">
                <a:latin typeface="+mj-lt"/>
                <a:cs typeface="Times New Roman" panose="02020603050405020304" pitchFamily="18" charset="0"/>
              </a:rPr>
              <a:t>Al contrario:</a:t>
            </a:r>
          </a:p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uestra doctrina de la "Guerra de Todo el Pueblo" involucra a todo el pueblo en la defensa nacional, con la milicia ciudadana y las fuerzas armadas.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  <a:cs typeface="Times New Roman" panose="02020603050405020304" pitchFamily="18" charset="0"/>
              </a:rPr>
              <a:t>Objetivo: </a:t>
            </a:r>
            <a:r>
              <a:rPr lang="es-ES" sz="2400" dirty="0">
                <a:effectLst/>
                <a:latin typeface="+mj-lt"/>
                <a:ea typeface="Times New Roman" panose="02020603050405020304" pitchFamily="18" charset="0"/>
              </a:rPr>
              <a:t>El énfasis no está en la tecnología sino en la voluntad revolucionaria de nuestro pueblo.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6D2EBD-F14F-9CF4-9BEB-052932164A83}"/>
              </a:ext>
            </a:extLst>
          </p:cNvPr>
          <p:cNvSpPr txBox="1"/>
          <p:nvPr/>
        </p:nvSpPr>
        <p:spPr>
          <a:xfrm>
            <a:off x="685800" y="457200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Resumen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675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5367C-6644-E154-60FD-653E22D13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8369"/>
            <a:ext cx="10820400" cy="1890631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 enfoca en prolongar cualquier conflicto para desgastar al enemigo.</a:t>
            </a: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Busca infligir el mayor daño posible a un agresor que subestima nuestra resistencia.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A9EE52-FEC8-3942-93E5-F1894DB94797}"/>
              </a:ext>
            </a:extLst>
          </p:cNvPr>
          <p:cNvSpPr txBox="1"/>
          <p:nvPr/>
        </p:nvSpPr>
        <p:spPr>
          <a:xfrm>
            <a:off x="696191" y="587216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Doctrina revolucionaria</a:t>
            </a:r>
            <a:endParaRPr lang="en-US" sz="44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D31EAC1-3D48-3B49-0562-54A901E7C41F}"/>
              </a:ext>
            </a:extLst>
          </p:cNvPr>
          <p:cNvSpPr/>
          <p:nvPr/>
        </p:nvSpPr>
        <p:spPr>
          <a:xfrm>
            <a:off x="685800" y="3792424"/>
            <a:ext cx="10820400" cy="137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>
              <a:rPr lang="es-ES" sz="28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estos </a:t>
            </a:r>
            <a:r>
              <a:rPr lang="es-ES" sz="2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conflictos la superioridad convencional de Estados Unidos chocó con la firme voluntad revolucionaria de Cuba y sus aliados.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0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0D4BF-6FB3-0148-2DC9-7E516366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9441"/>
            <a:ext cx="10820400" cy="2306782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Estados Unidos usa sus capacidades para degradar la infraestructura enemiga.</a:t>
            </a:r>
          </a:p>
          <a:p>
            <a:pPr algn="just"/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Cuba está preparada para defenderse mediante redundancia, seguridad y contrainteligencia electrónica.</a:t>
            </a:r>
            <a:endParaRPr lang="en-US" sz="2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AFB0446-BF27-6159-8155-D9C57A00F78D}"/>
              </a:ext>
            </a:extLst>
          </p:cNvPr>
          <p:cNvSpPr txBox="1"/>
          <p:nvPr/>
        </p:nvSpPr>
        <p:spPr>
          <a:xfrm>
            <a:off x="685800" y="0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Ciberespacio</a:t>
            </a:r>
            <a:endParaRPr lang="en-US" sz="44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3F3E267-3D4E-584E-D7E6-88125712D6C6}"/>
              </a:ext>
            </a:extLst>
          </p:cNvPr>
          <p:cNvSpPr txBox="1">
            <a:spLocks/>
          </p:cNvSpPr>
          <p:nvPr/>
        </p:nvSpPr>
        <p:spPr>
          <a:xfrm>
            <a:off x="685800" y="3595255"/>
            <a:ext cx="10820400" cy="2947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poyan a nuestras fuerzas armadas.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segurando comunicaciones seguras</a:t>
            </a: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mplementando medidas contra ciberataques.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Monitoreando comunicaciones del enemigo.</a:t>
            </a:r>
            <a:endParaRPr lang="es-ES" sz="2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jerciendo la contrainteligencia electrónica.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apacitando a las milicias ciudadanas</a:t>
            </a:r>
            <a:r>
              <a:rPr lang="es-ES" sz="2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+mj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2DF858-5D95-00F6-DD53-A1E02BFDDBC9}"/>
              </a:ext>
            </a:extLst>
          </p:cNvPr>
          <p:cNvSpPr txBox="1"/>
          <p:nvPr/>
        </p:nvSpPr>
        <p:spPr>
          <a:xfrm>
            <a:off x="685800" y="2711514"/>
            <a:ext cx="1082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Profesionales de las computadoras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05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412E4-E417-6230-BBC7-2027A0AA6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2674"/>
            <a:ext cx="10820400" cy="5616012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Desde los inicios de nuestra Revolución hemos tenido que enfrentar el poderío militar y económico del imperialismo yanqui.</a:t>
            </a:r>
          </a:p>
          <a:p>
            <a:pPr marL="0" indent="0" algn="just">
              <a:buNone/>
            </a:pPr>
            <a:endParaRPr lang="en-US" sz="2800" dirty="0">
              <a:latin typeface="+mj-lt"/>
            </a:endParaRPr>
          </a:p>
          <a:p>
            <a:pPr marL="0" indent="0" algn="just">
              <a:buNone/>
            </a:pPr>
            <a:r>
              <a:rPr lang="en-US" sz="2800" dirty="0">
                <a:latin typeface="+mj-lt"/>
              </a:rPr>
              <a:t>Sin embargo:</a:t>
            </a:r>
          </a:p>
          <a:p>
            <a:pPr algn="just"/>
            <a:r>
              <a:rPr lang="es-ES" sz="28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a doctrina militar cubana se ha basado siempre en la movilización de todo el pueblo para la defensa de la patria.</a:t>
            </a:r>
            <a:endParaRPr lang="es-ES" sz="2800" dirty="0">
              <a:latin typeface="+mj-lt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94FABDA-AC92-9D01-D699-E8DCBA084A6D}"/>
              </a:ext>
            </a:extLst>
          </p:cNvPr>
          <p:cNvSpPr/>
          <p:nvPr/>
        </p:nvSpPr>
        <p:spPr>
          <a:xfrm>
            <a:off x="685800" y="4623696"/>
            <a:ext cx="10820400" cy="1371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Tenemos un ejército popular que no se distingue del resto de la sociedad, para demostrar que toda Cuba se levanta en armas contra el intruso.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751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427A2ED-642A-8BC7-4B86-23D567CC4018}"/>
              </a:ext>
            </a:extLst>
          </p:cNvPr>
          <p:cNvSpPr/>
          <p:nvPr/>
        </p:nvSpPr>
        <p:spPr>
          <a:xfrm>
            <a:off x="533400" y="1932709"/>
            <a:ext cx="3262745" cy="2202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Ante la doctrina militar  estadounidense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95D9593-DDD9-C214-989C-D9277153D3ED}"/>
              </a:ext>
            </a:extLst>
          </p:cNvPr>
          <p:cNvSpPr/>
          <p:nvPr/>
        </p:nvSpPr>
        <p:spPr>
          <a:xfrm>
            <a:off x="4213946" y="1724891"/>
            <a:ext cx="3397827" cy="2618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R</a:t>
            </a:r>
            <a:r>
              <a:rPr lang="es-ES" sz="2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ápida superioridad tecnológica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B0D0E08-B6A9-FDC0-453C-3C2E88430A11}"/>
              </a:ext>
            </a:extLst>
          </p:cNvPr>
          <p:cNvSpPr/>
          <p:nvPr/>
        </p:nvSpPr>
        <p:spPr>
          <a:xfrm>
            <a:off x="8029575" y="1028700"/>
            <a:ext cx="3629025" cy="401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La doctrina revolucionaria utiliza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tácticas que aprovechan la unidad del pueblo y su conocimiento del terreno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0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62F84E-EF78-ACE4-4961-C296E69B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39889"/>
            <a:ext cx="10820400" cy="4985602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e basa en la fuerza bruta, guerra psicológica y manipulación ideológica, su poderío tecnológico y fuerza aérea, naval y convencional.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es-ES" sz="2800" dirty="0">
                <a:latin typeface="+mj-lt"/>
                <a:ea typeface="Times New Roman" panose="02020603050405020304" pitchFamily="18" charset="0"/>
              </a:rPr>
              <a:t>ermite 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imponerse militarmente en múltiples ocasiones, sometiendo a ejércitos más numerosos a través de ataques rápidos y decisivos.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Buscan dominar las mentes y los corazones de los hombres, extendiendo su ideología capitalista y dependencia económica.</a:t>
            </a:r>
            <a:endParaRPr lang="en-US" sz="28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4B7927-E077-4390-A2ED-DC50029C1F6F}"/>
              </a:ext>
            </a:extLst>
          </p:cNvPr>
          <p:cNvSpPr txBox="1"/>
          <p:nvPr/>
        </p:nvSpPr>
        <p:spPr>
          <a:xfrm>
            <a:off x="685800" y="93338"/>
            <a:ext cx="1082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s-ES" sz="4400" dirty="0">
                <a:effectLst/>
                <a:latin typeface="+mj-lt"/>
                <a:ea typeface="Times New Roman" panose="02020603050405020304" pitchFamily="18" charset="0"/>
              </a:rPr>
              <a:t>octrina militar del imperialismo norteamericano 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8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EB8752-CC01-0E83-2533-B4308D431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5246"/>
            <a:ext cx="10820400" cy="2680853"/>
          </a:xfrm>
        </p:spPr>
        <p:txBody>
          <a:bodyPr>
            <a:normAutofit/>
          </a:bodyPr>
          <a:lstStyle/>
          <a:p>
            <a:pPr algn="just"/>
            <a:r>
              <a:rPr lang="es-ES" sz="2800" dirty="0">
                <a:latin typeface="+mj-lt"/>
                <a:ea typeface="Times New Roman" panose="02020603050405020304" pitchFamily="18" charset="0"/>
              </a:rPr>
              <a:t>C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on el objetivo de lograr sus objetivos de una manera más sutil pero igual de eficaz, utilizando una propaganda y política exterior agresiva.</a:t>
            </a:r>
          </a:p>
          <a:p>
            <a:pPr algn="just"/>
            <a:endParaRPr lang="es-ES" sz="2800" dirty="0">
              <a:latin typeface="+mj-lt"/>
            </a:endParaRPr>
          </a:p>
          <a:p>
            <a:pPr algn="just"/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Su militarismo está aliado a su capacidad de imponer hegemonía cultural basada en consumismo y banalidad.</a:t>
            </a:r>
            <a:endParaRPr lang="en-US" sz="2800" dirty="0">
              <a:latin typeface="+mj-lt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65C74BD-665B-7ED6-5416-57CA50955558}"/>
              </a:ext>
            </a:extLst>
          </p:cNvPr>
          <p:cNvSpPr txBox="1">
            <a:spLocks/>
          </p:cNvSpPr>
          <p:nvPr/>
        </p:nvSpPr>
        <p:spPr>
          <a:xfrm>
            <a:off x="685800" y="3340678"/>
            <a:ext cx="10820400" cy="211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800" dirty="0">
                <a:latin typeface="+mj-lt"/>
                <a:ea typeface="Times New Roman" panose="02020603050405020304" pitchFamily="18" charset="0"/>
              </a:rPr>
              <a:t>P</a:t>
            </a:r>
            <a:r>
              <a:rPr lang="es-ES" sz="2800" dirty="0">
                <a:effectLst/>
                <a:latin typeface="+mj-lt"/>
                <a:ea typeface="Times New Roman" panose="02020603050405020304" pitchFamily="18" charset="0"/>
              </a:rPr>
              <a:t>ueblos conscientes y firmes como Cuba han resistido históricamente, combinando voluntad política, unidad nacional y combatividad.</a:t>
            </a:r>
          </a:p>
          <a:p>
            <a:pPr algn="just"/>
            <a:r>
              <a:rPr lang="es-ES" sz="2400" dirty="0">
                <a:effectLst/>
                <a:latin typeface="+mj-lt"/>
                <a:ea typeface="Times New Roman" panose="02020603050405020304" pitchFamily="18" charset="0"/>
              </a:rPr>
              <a:t>Cuba ha saboteado el llamado "chantaje diplomático" del imperialismo y enfrentado militarmente sus agresiones más directas</a:t>
            </a:r>
            <a:r>
              <a:rPr lang="es-ES" sz="2400" dirty="0">
                <a:latin typeface="+mj-lt"/>
                <a:ea typeface="Times New Roman" panose="02020603050405020304" pitchFamily="18" charset="0"/>
              </a:rPr>
              <a:t>.</a:t>
            </a:r>
            <a:endParaRPr lang="en-US" sz="2400" dirty="0">
              <a:latin typeface="+mj-lt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831E8B6-C7FB-A158-37A7-8AF8F95E8A17}"/>
              </a:ext>
            </a:extLst>
          </p:cNvPr>
          <p:cNvSpPr/>
          <p:nvPr/>
        </p:nvSpPr>
        <p:spPr>
          <a:xfrm>
            <a:off x="1009650" y="5460422"/>
            <a:ext cx="10172700" cy="106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+mj-lt"/>
                <a:ea typeface="Times New Roman" panose="02020603050405020304" pitchFamily="18" charset="0"/>
              </a:rPr>
              <a:t>N</a:t>
            </a:r>
            <a:r>
              <a:rPr lang="es-ES" sz="2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</a:rPr>
              <a:t>uestra mejor doctrina militar: la resistencia revolucionaria y antiimperialista.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8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122</TotalTime>
  <Words>1389</Words>
  <Application>Microsoft Office PowerPoint</Application>
  <PresentationFormat>Panorámica</PresentationFormat>
  <Paragraphs>129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Times New Roman</vt:lpstr>
      <vt:lpstr>Estela de condensación</vt:lpstr>
      <vt:lpstr>Seminario de preparaciÓn para la defensa</vt:lpstr>
      <vt:lpstr>Título: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preparaciÓn para la defensa</dc:title>
  <dc:creator>Shadia</dc:creator>
  <cp:lastModifiedBy>Shadia</cp:lastModifiedBy>
  <cp:revision>19</cp:revision>
  <dcterms:created xsi:type="dcterms:W3CDTF">2023-06-14T02:31:30Z</dcterms:created>
  <dcterms:modified xsi:type="dcterms:W3CDTF">2023-06-14T13:51:30Z</dcterms:modified>
</cp:coreProperties>
</file>