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1" r:id="rId4"/>
    <p:sldId id="282" r:id="rId5"/>
    <p:sldId id="274" r:id="rId6"/>
    <p:sldId id="284" r:id="rId7"/>
    <p:sldId id="283" r:id="rId8"/>
    <p:sldId id="276" r:id="rId9"/>
    <p:sldId id="285" r:id="rId10"/>
    <p:sldId id="259" r:id="rId11"/>
    <p:sldId id="265" r:id="rId12"/>
    <p:sldId id="268" r:id="rId13"/>
    <p:sldId id="269" r:id="rId14"/>
    <p:sldId id="286" r:id="rId15"/>
    <p:sldId id="267" r:id="rId16"/>
    <p:sldId id="289" r:id="rId17"/>
    <p:sldId id="290" r:id="rId18"/>
    <p:sldId id="287" r:id="rId19"/>
    <p:sldId id="271" r:id="rId20"/>
    <p:sldId id="272" r:id="rId21"/>
    <p:sldId id="277" r:id="rId22"/>
    <p:sldId id="270" r:id="rId23"/>
    <p:sldId id="273" r:id="rId24"/>
    <p:sldId id="278" r:id="rId25"/>
    <p:sldId id="279" r:id="rId26"/>
    <p:sldId id="280" r:id="rId27"/>
    <p:sldId id="28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3CE74D3-F92B-464D-9715-8FE5684DC149}" type="datetimeFigureOut">
              <a:rPr lang="cs-CZ" smtClean="0"/>
              <a:t>10.05.2024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BAB6B67-F49B-4651-BCBA-670CBF950F40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16149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74D3-F92B-464D-9715-8FE5684DC149}" type="datetimeFigureOut">
              <a:rPr lang="cs-CZ" smtClean="0"/>
              <a:t>10.05.2024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B6B67-F49B-4651-BCBA-670CBF950F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3226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74D3-F92B-464D-9715-8FE5684DC149}" type="datetimeFigureOut">
              <a:rPr lang="cs-CZ" smtClean="0"/>
              <a:t>10.05.2024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B6B67-F49B-4651-BCBA-670CBF950F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6484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8477"/>
            <a:ext cx="9601200" cy="644236"/>
          </a:xfrm>
        </p:spPr>
        <p:txBody>
          <a:bodyPr/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30778"/>
            <a:ext cx="9601200" cy="5192222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74D3-F92B-464D-9715-8FE5684DC149}" type="datetimeFigureOut">
              <a:rPr lang="cs-CZ" smtClean="0"/>
              <a:t>10.05.2024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B6B67-F49B-4651-BCBA-670CBF950F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0492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CE74D3-F92B-464D-9715-8FE5684DC149}" type="datetimeFigureOut">
              <a:rPr lang="cs-CZ" smtClean="0"/>
              <a:t>10.05.2024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AB6B67-F49B-4651-BCBA-670CBF950F40}" type="slidenum">
              <a:rPr lang="cs-CZ" smtClean="0"/>
              <a:t>‹#›</a:t>
            </a:fld>
            <a:endParaRPr lang="cs-CZ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8459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74D3-F92B-464D-9715-8FE5684DC149}" type="datetimeFigureOut">
              <a:rPr lang="cs-CZ" smtClean="0"/>
              <a:t>10.05.2024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B6B67-F49B-4651-BCBA-670CBF950F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3279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74D3-F92B-464D-9715-8FE5684DC149}" type="datetimeFigureOut">
              <a:rPr lang="cs-CZ" smtClean="0"/>
              <a:t>10.05.2024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B6B67-F49B-4651-BCBA-670CBF950F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1087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74D3-F92B-464D-9715-8FE5684DC149}" type="datetimeFigureOut">
              <a:rPr lang="cs-CZ" smtClean="0"/>
              <a:t>10.05.2024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B6B67-F49B-4651-BCBA-670CBF950F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1260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74D3-F92B-464D-9715-8FE5684DC149}" type="datetimeFigureOut">
              <a:rPr lang="cs-CZ" smtClean="0"/>
              <a:t>10.05.2024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B6B67-F49B-4651-BCBA-670CBF950F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3341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CE74D3-F92B-464D-9715-8FE5684DC149}" type="datetimeFigureOut">
              <a:rPr lang="cs-CZ" smtClean="0"/>
              <a:t>10.05.2024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AB6B67-F49B-4651-BCBA-670CBF950F4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5583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CE74D3-F92B-464D-9715-8FE5684DC149}" type="datetimeFigureOut">
              <a:rPr lang="cs-CZ" smtClean="0"/>
              <a:t>10.05.2024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AB6B67-F49B-4651-BCBA-670CBF950F4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8618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3CE74D3-F92B-464D-9715-8FE5684DC149}" type="datetimeFigureOut">
              <a:rPr lang="cs-CZ" smtClean="0"/>
              <a:t>10.05.2024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BAB6B67-F49B-4651-BCBA-670CBF950F4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770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066AE6-8AA2-6B05-B977-882DBB58E4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DuDat</a:t>
            </a:r>
            <a:endParaRPr lang="cs-CZ" sz="8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112FD91-2AE6-C686-943A-76A63D524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cs-CZ" sz="2800" dirty="0"/>
              <a:t>Autor: Adam Pečenka</a:t>
            </a:r>
          </a:p>
          <a:p>
            <a:r>
              <a:rPr lang="cs-CZ" sz="2800" dirty="0"/>
              <a:t>Vedoucí práce: Ing. Monika Borkovcová Ph.D.</a:t>
            </a:r>
          </a:p>
        </p:txBody>
      </p:sp>
    </p:spTree>
    <p:extLst>
      <p:ext uri="{BB962C8B-B14F-4D97-AF65-F5344CB8AC3E}">
        <p14:creationId xmlns:p14="http://schemas.microsoft.com/office/powerpoint/2010/main" val="147727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E8E926-57F8-9D83-BCE1-8D88EF20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V čem?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06FB2B-7CB8-E74F-B5A0-E1F4A7554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T3 </a:t>
            </a:r>
            <a:r>
              <a:rPr lang="cs-CZ" dirty="0" err="1"/>
              <a:t>Stack</a:t>
            </a:r>
            <a:endParaRPr lang="cs-CZ" dirty="0"/>
          </a:p>
          <a:p>
            <a:pPr lvl="1"/>
            <a:r>
              <a:rPr lang="cs-CZ" dirty="0" err="1"/>
              <a:t>Typescript</a:t>
            </a:r>
            <a:endParaRPr lang="cs-CZ" dirty="0"/>
          </a:p>
          <a:p>
            <a:pPr lvl="1"/>
            <a:r>
              <a:rPr lang="cs-CZ" dirty="0" err="1"/>
              <a:t>tRPC</a:t>
            </a:r>
            <a:endParaRPr lang="cs-CZ" dirty="0"/>
          </a:p>
          <a:p>
            <a:pPr lvl="1"/>
            <a:r>
              <a:rPr lang="cs-CZ" dirty="0"/>
              <a:t>Prisma</a:t>
            </a:r>
          </a:p>
          <a:p>
            <a:pPr lvl="1"/>
            <a:r>
              <a:rPr lang="cs-CZ" dirty="0" err="1"/>
              <a:t>Tailwind</a:t>
            </a:r>
            <a:r>
              <a:rPr lang="cs-CZ" dirty="0"/>
              <a:t> + </a:t>
            </a:r>
            <a:r>
              <a:rPr lang="cs-CZ" dirty="0" err="1"/>
              <a:t>NextUI</a:t>
            </a:r>
            <a:endParaRPr lang="cs-CZ" dirty="0"/>
          </a:p>
          <a:p>
            <a:pPr lvl="1"/>
            <a:r>
              <a:rPr lang="cs-CZ" dirty="0"/>
              <a:t>Next.js</a:t>
            </a:r>
          </a:p>
          <a:p>
            <a:pPr lvl="1"/>
            <a:r>
              <a:rPr lang="cs-CZ" dirty="0" err="1"/>
              <a:t>NextAuth</a:t>
            </a:r>
            <a:endParaRPr lang="cs-CZ" dirty="0"/>
          </a:p>
          <a:p>
            <a:r>
              <a:rPr lang="cs-CZ" dirty="0" err="1"/>
              <a:t>PostgreSQL</a:t>
            </a:r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  <p:pic>
        <p:nvPicPr>
          <p:cNvPr id="4" name="Obrázek 3" descr="Obsah obrázku text, snímek obrazovky, software, Operační systém&#10;&#10;Popis byl vytvořen automaticky">
            <a:extLst>
              <a:ext uri="{FF2B5EF4-FFF2-40B4-BE49-F238E27FC236}">
                <a16:creationId xmlns:a16="http://schemas.microsoft.com/office/drawing/2014/main" id="{FA890225-ACE4-877C-77A1-974D804EB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6858000"/>
            <a:ext cx="2583648" cy="141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69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2F7DD7-E0B5-E92F-5E9D-D594AF53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Cíle 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399600-AE7C-DC5B-B44A-8BE244796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6662"/>
            <a:ext cx="9601200" cy="5511338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Skupiny</a:t>
            </a:r>
          </a:p>
          <a:p>
            <a:pPr lvl="1"/>
            <a:r>
              <a:rPr lang="cs-CZ" dirty="0"/>
              <a:t>Skupiny mají členy a základní správu uživatelů</a:t>
            </a:r>
          </a:p>
          <a:p>
            <a:r>
              <a:rPr lang="cs-CZ" dirty="0"/>
              <a:t>Úkoly</a:t>
            </a:r>
          </a:p>
          <a:p>
            <a:pPr lvl="1"/>
            <a:r>
              <a:rPr lang="cs-CZ" dirty="0"/>
              <a:t>Úkoly mohou být přiřazeny uživatelům ve skupině</a:t>
            </a:r>
          </a:p>
          <a:p>
            <a:pPr lvl="1"/>
            <a:r>
              <a:rPr lang="cs-CZ" dirty="0"/>
              <a:t>Mohou mít časová omezení</a:t>
            </a:r>
          </a:p>
          <a:p>
            <a:r>
              <a:rPr lang="cs-CZ" dirty="0"/>
              <a:t>Kalendář</a:t>
            </a:r>
          </a:p>
          <a:p>
            <a:pPr lvl="1"/>
            <a:r>
              <a:rPr lang="cs-CZ" dirty="0"/>
              <a:t>Zobrazuje váš plán na den</a:t>
            </a:r>
          </a:p>
          <a:p>
            <a:r>
              <a:rPr lang="cs-CZ" dirty="0"/>
              <a:t>Kategorie</a:t>
            </a:r>
          </a:p>
          <a:p>
            <a:pPr lvl="1"/>
            <a:r>
              <a:rPr lang="cs-CZ" dirty="0"/>
              <a:t>Úkolům mohou být přiřazeny jednotlivé kategorie</a:t>
            </a:r>
          </a:p>
          <a:p>
            <a:r>
              <a:rPr lang="cs-CZ" dirty="0"/>
              <a:t>Všechny objekty mohou být upraveny majitelem a majitelem nadřazené skupiny</a:t>
            </a:r>
          </a:p>
        </p:txBody>
      </p:sp>
    </p:spTree>
    <p:extLst>
      <p:ext uri="{BB962C8B-B14F-4D97-AF65-F5344CB8AC3E}">
        <p14:creationId xmlns:p14="http://schemas.microsoft.com/office/powerpoint/2010/main" val="420892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68AAFE-C911-5D9F-3F64-0BE1E61A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Funkce a možnosti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90331F-ECD3-0679-A5A6-24FED6265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Účty</a:t>
            </a:r>
          </a:p>
          <a:p>
            <a:pPr lvl="1"/>
            <a:r>
              <a:rPr lang="cs-CZ" dirty="0"/>
              <a:t>Registrace, autorizace, mazání, …</a:t>
            </a:r>
          </a:p>
          <a:p>
            <a:r>
              <a:rPr lang="cs-CZ" dirty="0"/>
              <a:t>Skupiny</a:t>
            </a:r>
          </a:p>
          <a:p>
            <a:pPr lvl="1"/>
            <a:r>
              <a:rPr lang="cs-CZ" dirty="0"/>
              <a:t>Správa uživatelů, úkolů, kategorií, úpravy vlastností, mazání</a:t>
            </a:r>
          </a:p>
          <a:p>
            <a:r>
              <a:rPr lang="cs-CZ" dirty="0"/>
              <a:t>Úkoly</a:t>
            </a:r>
          </a:p>
          <a:p>
            <a:pPr lvl="1"/>
            <a:r>
              <a:rPr lang="cs-CZ" dirty="0"/>
              <a:t>Správa plnitelů, časová omezení, kategorizace, úpravy vlastností, mazání, klonování, splnění, potvrzování splnění</a:t>
            </a:r>
          </a:p>
        </p:txBody>
      </p:sp>
    </p:spTree>
    <p:extLst>
      <p:ext uri="{BB962C8B-B14F-4D97-AF65-F5344CB8AC3E}">
        <p14:creationId xmlns:p14="http://schemas.microsoft.com/office/powerpoint/2010/main" val="3174463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68AAFE-C911-5D9F-3F64-0BE1E61A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Funkce a možnosti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90331F-ECD3-0679-A5A6-24FED6265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Kategorie</a:t>
            </a:r>
          </a:p>
          <a:p>
            <a:pPr lvl="1"/>
            <a:r>
              <a:rPr lang="cs-CZ" dirty="0"/>
              <a:t>Úprava vlastností, mazání, …</a:t>
            </a:r>
          </a:p>
          <a:p>
            <a:r>
              <a:rPr lang="cs-CZ" dirty="0"/>
              <a:t>Kalendář</a:t>
            </a:r>
          </a:p>
          <a:p>
            <a:pPr lvl="1"/>
            <a:r>
              <a:rPr lang="cs-CZ" dirty="0"/>
              <a:t>Zobrazuje úkoly, které mají časové omezení</a:t>
            </a:r>
          </a:p>
          <a:p>
            <a:r>
              <a:rPr lang="cs-CZ" dirty="0"/>
              <a:t>Profily</a:t>
            </a:r>
          </a:p>
          <a:p>
            <a:pPr lvl="1"/>
            <a:r>
              <a:rPr lang="cs-CZ" dirty="0"/>
              <a:t>Sledování poměru úkolů odevzdaných v čas a pozdě</a:t>
            </a:r>
          </a:p>
          <a:p>
            <a:pPr lvl="2"/>
            <a:r>
              <a:rPr lang="cs-CZ" dirty="0"/>
              <a:t>Graf, slovní hodnocení</a:t>
            </a:r>
          </a:p>
          <a:p>
            <a:r>
              <a:rPr lang="cs-CZ" dirty="0"/>
              <a:t>Responzivita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25889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810E17-5F67-02F3-52AB-975EF06A7E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Architektura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B617C53-9ED2-E860-FD6E-AF0B98377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4111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533D1F-2E3D-6EF0-D2F4-3916FDBFF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126" y="685800"/>
            <a:ext cx="9601200" cy="660862"/>
          </a:xfrm>
        </p:spPr>
        <p:txBody>
          <a:bodyPr>
            <a:normAutofit fontScale="90000"/>
          </a:bodyPr>
          <a:lstStyle/>
          <a:p>
            <a:r>
              <a:rPr lang="cs-CZ" dirty="0"/>
              <a:t>Architektura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F74B5AD-D81D-3745-AD47-93FBD6C61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75" y="0"/>
            <a:ext cx="42338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A2702C70-E91C-96C2-72C6-974C1FCF9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0" y="-664273"/>
            <a:ext cx="3024674" cy="66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84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533D1F-2E3D-6EF0-D2F4-3916FDBFF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126" y="685800"/>
            <a:ext cx="9601200" cy="660862"/>
          </a:xfrm>
        </p:spPr>
        <p:txBody>
          <a:bodyPr>
            <a:normAutofit fontScale="90000"/>
          </a:bodyPr>
          <a:lstStyle/>
          <a:p>
            <a:r>
              <a:rPr lang="cs-CZ" dirty="0"/>
              <a:t>Architektura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F74B5AD-D81D-3745-AD47-93FBD6C61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6858000"/>
            <a:ext cx="1341438" cy="217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07126F00-1E51-5989-BC67-E043C8BA0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26" y="2223919"/>
            <a:ext cx="10974332" cy="2410161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428F2E32-1881-F64B-9959-2FC361A5F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0" y="-1136344"/>
            <a:ext cx="1604177" cy="113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0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533D1F-2E3D-6EF0-D2F4-3916FDBFF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126" y="685800"/>
            <a:ext cx="9601200" cy="660862"/>
          </a:xfrm>
        </p:spPr>
        <p:txBody>
          <a:bodyPr>
            <a:normAutofit fontScale="90000"/>
          </a:bodyPr>
          <a:lstStyle/>
          <a:p>
            <a:r>
              <a:rPr lang="cs-CZ" dirty="0"/>
              <a:t>Architektura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07126F00-1E51-5989-BC67-E043C8BA0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6858000"/>
            <a:ext cx="2133058" cy="468458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89B325DE-1A35-8C34-538D-BA61BCD2B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037" y="1346662"/>
            <a:ext cx="7385926" cy="523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45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C88C66-D94C-515E-B6DE-551829A5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Architektura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DD57492-64FE-8F78-A259-A398F194A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30777"/>
            <a:ext cx="9601200" cy="5548745"/>
          </a:xfrm>
        </p:spPr>
        <p:txBody>
          <a:bodyPr>
            <a:normAutofit/>
          </a:bodyPr>
          <a:lstStyle/>
          <a:p>
            <a:r>
              <a:rPr lang="cs-CZ" dirty="0"/>
              <a:t>Klientská část: </a:t>
            </a:r>
          </a:p>
          <a:p>
            <a:pPr lvl="1"/>
            <a:r>
              <a:rPr lang="cs-CZ" dirty="0"/>
              <a:t>Next.js s TS</a:t>
            </a:r>
          </a:p>
          <a:p>
            <a:pPr lvl="1"/>
            <a:r>
              <a:rPr lang="cs-CZ" dirty="0" err="1"/>
              <a:t>TailwindCSS</a:t>
            </a:r>
            <a:r>
              <a:rPr lang="cs-CZ" dirty="0"/>
              <a:t> (+ </a:t>
            </a:r>
            <a:r>
              <a:rPr lang="cs-CZ" dirty="0" err="1"/>
              <a:t>PostCSS</a:t>
            </a:r>
            <a:r>
              <a:rPr lang="cs-CZ" dirty="0"/>
              <a:t>)</a:t>
            </a:r>
          </a:p>
          <a:p>
            <a:pPr lvl="2"/>
            <a:r>
              <a:rPr lang="cs-CZ" dirty="0"/>
              <a:t>Na některé komponenty, např. tabulky bylo použito </a:t>
            </a:r>
            <a:r>
              <a:rPr lang="cs-CZ" dirty="0" err="1"/>
              <a:t>NextUI</a:t>
            </a:r>
            <a:endParaRPr lang="cs-CZ" dirty="0"/>
          </a:p>
          <a:p>
            <a:r>
              <a:rPr lang="cs-CZ" dirty="0"/>
              <a:t>Serverová část:</a:t>
            </a:r>
          </a:p>
          <a:p>
            <a:pPr lvl="1"/>
            <a:r>
              <a:rPr lang="cs-CZ" dirty="0" err="1"/>
              <a:t>Typescript</a:t>
            </a:r>
            <a:r>
              <a:rPr lang="cs-CZ" dirty="0"/>
              <a:t>, registrace pomocí </a:t>
            </a:r>
            <a:r>
              <a:rPr lang="cs-CZ" dirty="0" err="1"/>
              <a:t>NextAuth</a:t>
            </a:r>
            <a:endParaRPr lang="cs-CZ" dirty="0"/>
          </a:p>
          <a:p>
            <a:pPr lvl="1"/>
            <a:r>
              <a:rPr lang="cs-CZ" dirty="0" err="1"/>
              <a:t>tRPC</a:t>
            </a:r>
            <a:r>
              <a:rPr lang="cs-CZ" dirty="0"/>
              <a:t> API</a:t>
            </a:r>
          </a:p>
          <a:p>
            <a:pPr lvl="1"/>
            <a:r>
              <a:rPr lang="cs-CZ" dirty="0"/>
              <a:t>Databázové ORM Prisma</a:t>
            </a:r>
          </a:p>
          <a:p>
            <a:pPr lvl="1"/>
            <a:r>
              <a:rPr lang="cs-CZ" dirty="0" err="1"/>
              <a:t>PostgreSQL</a:t>
            </a:r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D73125A8-427D-FB95-33E2-9FE6D0F31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6858000"/>
            <a:ext cx="1604177" cy="113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49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810E17-5F67-02F3-52AB-975EF06A7E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Databázové schéma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B617C53-9ED2-E860-FD6E-AF0B98377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3160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6FB6B5-D877-1050-1D0F-B679EAC0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Co?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C404851-CBFF-7CD1-3C68-67C4AD0DD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Maturitní projekt: Webová aplikace pro rodinné úkoly - </a:t>
            </a:r>
            <a:r>
              <a:rPr lang="cs-CZ" dirty="0" err="1"/>
              <a:t>DuDat</a:t>
            </a:r>
            <a:endParaRPr lang="cs-CZ" dirty="0"/>
          </a:p>
          <a:p>
            <a:pPr lvl="1"/>
            <a:r>
              <a:rPr lang="cs-CZ" dirty="0"/>
              <a:t>Webová aplikace umožňující skupinám, a jednotlivcům, zadávat úkoly nebo přání svým členům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91DD046-6CED-A206-D1EC-D9E6442C9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705631">
            <a:off x="12634494" y="5820879"/>
            <a:ext cx="3844212" cy="1851883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27971F17-6026-274E-203E-8943B8A70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0" y="-1833917"/>
            <a:ext cx="3844212" cy="183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36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Obsah obrázku text, diagram, Plán, Technický výkres&#10;&#10;Popis byl vytvořen automaticky">
            <a:extLst>
              <a:ext uri="{FF2B5EF4-FFF2-40B4-BE49-F238E27FC236}">
                <a16:creationId xmlns:a16="http://schemas.microsoft.com/office/drawing/2014/main" id="{08B81253-83AE-4D81-8CEC-DF902FB84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09" y="0"/>
            <a:ext cx="10230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08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E20A72-BD41-3CFE-92EA-9D6CEF7E9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Struktura relací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EA97281-17FB-2B27-8FC8-903FFFC5C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Nepoužívají se M:M relace, ale 1:M:1</a:t>
            </a:r>
          </a:p>
          <a:p>
            <a:pPr lvl="1"/>
            <a:r>
              <a:rPr lang="cs-CZ" dirty="0"/>
              <a:t>1 uživatel : M členství : 1 skupina</a:t>
            </a:r>
          </a:p>
          <a:p>
            <a:pPr lvl="1"/>
            <a:r>
              <a:rPr lang="cs-CZ" dirty="0"/>
              <a:t>Vyhneme se tak duplicitním záznamům</a:t>
            </a:r>
          </a:p>
        </p:txBody>
      </p:sp>
    </p:spTree>
    <p:extLst>
      <p:ext uri="{BB962C8B-B14F-4D97-AF65-F5344CB8AC3E}">
        <p14:creationId xmlns:p14="http://schemas.microsoft.com/office/powerpoint/2010/main" val="153812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5A7D78-57A9-8E9D-73B0-C8EA66D5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Jak pozná aplikace co je přání a co úkol?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2C1773B-AB53-BDD2-58E5-24680DFBB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 serveru a v databázi je úkol a přání to samé</a:t>
            </a:r>
          </a:p>
          <a:p>
            <a:pPr lvl="1"/>
            <a:r>
              <a:rPr lang="cs-CZ" dirty="0"/>
              <a:t>Nemusíme tak v databázi uchovávat 2 téměř identické objekty nebo převádět přání na úkol</a:t>
            </a:r>
          </a:p>
          <a:p>
            <a:pPr lvl="2"/>
            <a:r>
              <a:rPr lang="cs-CZ" dirty="0"/>
              <a:t>Také se vyhneme vytváření dalšího Api Routeru</a:t>
            </a:r>
          </a:p>
          <a:p>
            <a:r>
              <a:rPr lang="cs-CZ" dirty="0"/>
              <a:t>U klienta je úkol filtrován a označen jako přání pokud je počet jeho plnitelů (</a:t>
            </a:r>
            <a:r>
              <a:rPr lang="cs-CZ" dirty="0" err="1"/>
              <a:t>assignees</a:t>
            </a:r>
            <a:r>
              <a:rPr lang="en-US" dirty="0"/>
              <a:t>[]) 0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9635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BD89A4-DB35-C076-434B-B88271D62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Do budoucna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08E1F2-0D73-BAE4-EE2E-A30B3856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cs-CZ" dirty="0"/>
              <a:t>Potvrzení emailu po registraci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To by otevřelo dveře vyšší integraci emailu</a:t>
            </a:r>
          </a:p>
          <a:p>
            <a:pPr>
              <a:lnSpc>
                <a:spcPct val="150000"/>
              </a:lnSpc>
            </a:pPr>
            <a:r>
              <a:rPr lang="cs-CZ" dirty="0"/>
              <a:t>Expandovat úkoly</a:t>
            </a:r>
          </a:p>
          <a:p>
            <a:pPr lvl="1">
              <a:lnSpc>
                <a:spcPct val="150000"/>
              </a:lnSpc>
            </a:pPr>
            <a:r>
              <a:rPr lang="cs-CZ" dirty="0" err="1"/>
              <a:t>Podúkoly</a:t>
            </a:r>
            <a:r>
              <a:rPr lang="cs-CZ" dirty="0"/>
              <a:t>/kroky, např. „Nakoupit na nákup“ by mohlo mít kroky „Koupit cuketu“, „Koupit mrkev“, apod.</a:t>
            </a:r>
          </a:p>
          <a:p>
            <a:pPr>
              <a:lnSpc>
                <a:spcPct val="150000"/>
              </a:lnSpc>
            </a:pPr>
            <a:r>
              <a:rPr lang="cs-CZ" dirty="0"/>
              <a:t>Nativní aplikace na telefon</a:t>
            </a:r>
          </a:p>
        </p:txBody>
      </p:sp>
    </p:spTree>
    <p:extLst>
      <p:ext uri="{BB962C8B-B14F-4D97-AF65-F5344CB8AC3E}">
        <p14:creationId xmlns:p14="http://schemas.microsoft.com/office/powerpoint/2010/main" val="4188638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066AE6-8AA2-6B05-B977-882DBB58E4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Rychlá ukázka</a:t>
            </a:r>
            <a:endParaRPr lang="cs-CZ" sz="800" dirty="0"/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33A596-472A-B65B-E38D-25F2648F01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5163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CB5498-AF7E-E542-0914-59C9F1218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Shrnutí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8F94995-C7C0-F6E3-0970-FA86431549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2228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E74801-9EAF-CB1B-D3D5-F93CA94F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C73A9EF-9938-CBE1-CB5F-133B95C2C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Aplikace je nasazená na </a:t>
            </a:r>
            <a:r>
              <a:rPr lang="cs-CZ" dirty="0" err="1"/>
              <a:t>hostovací</a:t>
            </a:r>
            <a:r>
              <a:rPr lang="cs-CZ" dirty="0"/>
              <a:t> platformě </a:t>
            </a:r>
            <a:r>
              <a:rPr lang="cs-CZ" dirty="0" err="1"/>
              <a:t>Vercel</a:t>
            </a:r>
            <a:r>
              <a:rPr lang="cs-CZ" dirty="0"/>
              <a:t>, Databáze na platformě Neon a splňuje </a:t>
            </a:r>
            <a:r>
              <a:rPr lang="cs-CZ"/>
              <a:t>veškeré požadavky v zadání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38454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9B320C-F4FB-750F-CF6A-0C8D5359C5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D2C912B-6AC3-C3E2-4BD9-0944C22CD9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2354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6FB6B5-D877-1050-1D0F-B679EAC0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Co?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91DD046-6CED-A206-D1EC-D9E6442C9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-1851883"/>
            <a:ext cx="3844212" cy="1851883"/>
          </a:xfrm>
          <a:prstGeom prst="rect">
            <a:avLst/>
          </a:prstGeom>
        </p:spPr>
      </p:pic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049BD2F-71DE-3E94-FDE5-D04A409A5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27971F17-6026-274E-203E-8943B8A70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79" y="1030778"/>
            <a:ext cx="11718641" cy="559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39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6FB6B5-D877-1050-1D0F-B679EAC0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Co?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27971F17-6026-274E-203E-8943B8A70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6858000"/>
            <a:ext cx="2220990" cy="1059544"/>
          </a:xfrm>
          <a:prstGeom prst="rect">
            <a:avLst/>
          </a:prstGeom>
        </p:spPr>
      </p:pic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885501D-2557-AB13-51A6-70C0411E8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91DD046-6CED-A206-D1EC-D9E6442C9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23" y="1030778"/>
            <a:ext cx="11604954" cy="559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65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457E10-53B5-CF13-4175-D8F80963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Proč?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A977E01-A6F1-26FC-98F0-FB215E37A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Každý zapomínáme</a:t>
            </a:r>
          </a:p>
          <a:p>
            <a:endParaRPr lang="cs-CZ" dirty="0"/>
          </a:p>
          <a:p>
            <a:r>
              <a:rPr lang="cs-CZ" dirty="0"/>
              <a:t>Řešení na trhu mají svá omezení</a:t>
            </a:r>
          </a:p>
          <a:p>
            <a:endParaRPr lang="cs-CZ" dirty="0"/>
          </a:p>
          <a:p>
            <a:r>
              <a:rPr lang="cs-CZ" dirty="0"/>
              <a:t>Příležitost se na obsáhlém projektu naučit nové technologie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B2D1E86-FDFE-56D5-C447-DDF36F04A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6926258"/>
            <a:ext cx="1916058" cy="923028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6DD0AA9D-BCA2-F812-FC1D-D47FA03B0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0" y="6858000"/>
            <a:ext cx="2220990" cy="105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16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9D0628-3BD2-DA01-5F26-CDAB7287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Ostatní aplikace na trhu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788C565-D89A-AD88-14F9-C1FAF7705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Microsoft TODO</a:t>
            </a:r>
          </a:p>
          <a:p>
            <a:pPr marL="530352" lvl="1" indent="0">
              <a:buNone/>
            </a:pPr>
            <a:r>
              <a:rPr lang="cs-CZ" dirty="0"/>
              <a:t>+ Mobilní aplikace i Desktopový klient</a:t>
            </a:r>
          </a:p>
          <a:p>
            <a:pPr lvl="1">
              <a:buFontTx/>
              <a:buChar char="-"/>
            </a:pPr>
            <a:r>
              <a:rPr lang="cs-CZ" dirty="0"/>
              <a:t>Microsoft</a:t>
            </a:r>
          </a:p>
          <a:p>
            <a:r>
              <a:rPr lang="cs-CZ" dirty="0" err="1"/>
              <a:t>Trello</a:t>
            </a:r>
            <a:endParaRPr lang="cs-CZ" dirty="0"/>
          </a:p>
          <a:p>
            <a:pPr marL="530352" lvl="1" indent="0">
              <a:buNone/>
            </a:pPr>
            <a:r>
              <a:rPr lang="cs-CZ" dirty="0"/>
              <a:t>+ Všechno funguje s Drag &amp; Drop, spousta různých zobrazení</a:t>
            </a:r>
          </a:p>
          <a:p>
            <a:pPr marL="530352" lvl="1" indent="0">
              <a:buNone/>
            </a:pPr>
            <a:r>
              <a:rPr lang="cs-CZ" dirty="0"/>
              <a:t>- „Stahují se mračna“ nad tarifem zdarma</a:t>
            </a:r>
          </a:p>
          <a:p>
            <a:pPr marL="530352" lvl="1" indent="0">
              <a:buNone/>
            </a:pPr>
            <a:endParaRPr lang="cs-CZ" dirty="0"/>
          </a:p>
          <a:p>
            <a:pPr lvl="1">
              <a:buFontTx/>
              <a:buChar char="-"/>
            </a:pPr>
            <a:endParaRPr lang="cs-CZ" dirty="0"/>
          </a:p>
        </p:txBody>
      </p:sp>
      <p:pic>
        <p:nvPicPr>
          <p:cNvPr id="9" name="Obrázek 8" descr="Obsah obrázku text, snímek obrazovky, software, Počítačová ikona&#10;&#10;Popis byl vytvořen automaticky">
            <a:extLst>
              <a:ext uri="{FF2B5EF4-FFF2-40B4-BE49-F238E27FC236}">
                <a16:creationId xmlns:a16="http://schemas.microsoft.com/office/drawing/2014/main" id="{35507C27-7192-29A7-C14D-D819C49FB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-1122383"/>
            <a:ext cx="1905000" cy="112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96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9D0628-3BD2-DA01-5F26-CDAB7287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Ostatní aplikace na trhu</a:t>
            </a:r>
          </a:p>
        </p:txBody>
      </p:sp>
      <p:pic>
        <p:nvPicPr>
          <p:cNvPr id="9" name="Obrázek 8" descr="Obsah obrázku text, snímek obrazovky, software, Počítačová ikona&#10;&#10;Popis byl vytvořen automaticky">
            <a:extLst>
              <a:ext uri="{FF2B5EF4-FFF2-40B4-BE49-F238E27FC236}">
                <a16:creationId xmlns:a16="http://schemas.microsoft.com/office/drawing/2014/main" id="{35507C27-7192-29A7-C14D-D819C49FB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30778"/>
            <a:ext cx="9601200" cy="5656810"/>
          </a:xfrm>
          <a:prstGeom prst="rect">
            <a:avLst/>
          </a:prstGeom>
        </p:spPr>
      </p:pic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1D5CAB7F-4259-8D40-06A5-C89F88AD1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3477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9D0628-3BD2-DA01-5F26-CDAB7287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Ostatní aplikace na trhu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788C565-D89A-AD88-14F9-C1FAF7705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Google </a:t>
            </a:r>
            <a:r>
              <a:rPr lang="cs-CZ" dirty="0" err="1"/>
              <a:t>Keep</a:t>
            </a:r>
            <a:endParaRPr lang="cs-CZ" dirty="0"/>
          </a:p>
          <a:p>
            <a:pPr marL="530352" lvl="1" indent="0">
              <a:buNone/>
            </a:pPr>
            <a:r>
              <a:rPr lang="cs-CZ" dirty="0"/>
              <a:t>+ Webová aplikace</a:t>
            </a:r>
          </a:p>
          <a:p>
            <a:pPr lvl="1">
              <a:buFontTx/>
              <a:buChar char="-"/>
            </a:pPr>
            <a:r>
              <a:rPr lang="cs-CZ" dirty="0"/>
              <a:t>Bez skupin</a:t>
            </a:r>
          </a:p>
          <a:p>
            <a:pPr lvl="1">
              <a:buFontTx/>
              <a:buChar char="-"/>
            </a:pPr>
            <a:r>
              <a:rPr lang="cs-CZ" dirty="0"/>
              <a:t>Málo funkcí</a:t>
            </a:r>
          </a:p>
          <a:p>
            <a:pPr lvl="1">
              <a:buFontTx/>
              <a:buChar char="-"/>
            </a:pPr>
            <a:r>
              <a:rPr lang="cs-CZ" dirty="0"/>
              <a:t>Google</a:t>
            </a:r>
          </a:p>
          <a:p>
            <a:r>
              <a:rPr lang="cs-CZ" dirty="0" err="1"/>
              <a:t>Freelo</a:t>
            </a:r>
            <a:endParaRPr lang="cs-CZ" dirty="0"/>
          </a:p>
          <a:p>
            <a:pPr marL="530352" lvl="1" indent="0">
              <a:buNone/>
            </a:pPr>
            <a:r>
              <a:rPr lang="cs-CZ" dirty="0"/>
              <a:t>+ Snad nejvíce funkcí na trhu</a:t>
            </a:r>
          </a:p>
          <a:p>
            <a:pPr marL="530352" lvl="1" indent="0">
              <a:buNone/>
            </a:pPr>
            <a:r>
              <a:rPr lang="cs-CZ" dirty="0"/>
              <a:t>- Hodně rychle hodně drahé</a:t>
            </a:r>
          </a:p>
          <a:p>
            <a:pPr lvl="1">
              <a:buFontTx/>
              <a:buChar char="-"/>
            </a:pPr>
            <a:endParaRPr lang="cs-CZ" dirty="0"/>
          </a:p>
        </p:txBody>
      </p:sp>
      <p:pic>
        <p:nvPicPr>
          <p:cNvPr id="4" name="Obrázek 3" descr="Obsah obrázku text, snímek obrazovky, software, Počítačová ikona&#10;&#10;Popis byl vytvořen automaticky">
            <a:extLst>
              <a:ext uri="{FF2B5EF4-FFF2-40B4-BE49-F238E27FC236}">
                <a16:creationId xmlns:a16="http://schemas.microsoft.com/office/drawing/2014/main" id="{8F02E546-7640-F533-EA41-159EEC15A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6858000"/>
            <a:ext cx="1905000" cy="1122383"/>
          </a:xfrm>
          <a:prstGeom prst="rect">
            <a:avLst/>
          </a:prstGeom>
        </p:spPr>
      </p:pic>
      <p:pic>
        <p:nvPicPr>
          <p:cNvPr id="6" name="Obrázek 5" descr="Obsah obrázku text, snímek obrazovky, software, Operační systém&#10;&#10;Popis byl vytvořen automaticky">
            <a:extLst>
              <a:ext uri="{FF2B5EF4-FFF2-40B4-BE49-F238E27FC236}">
                <a16:creationId xmlns:a16="http://schemas.microsoft.com/office/drawing/2014/main" id="{717F980D-A95A-611D-09AC-650B450A3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-1365717"/>
            <a:ext cx="2583648" cy="141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14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9D0628-3BD2-DA01-5F26-CDAB7287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Ostatní aplikace na trhu</a:t>
            </a:r>
          </a:p>
        </p:txBody>
      </p:sp>
      <p:pic>
        <p:nvPicPr>
          <p:cNvPr id="6" name="Obrázek 5" descr="Obsah obrázku text, snímek obrazovky, software, Operační systém&#10;&#10;Popis byl vytvořen automaticky">
            <a:extLst>
              <a:ext uri="{FF2B5EF4-FFF2-40B4-BE49-F238E27FC236}">
                <a16:creationId xmlns:a16="http://schemas.microsoft.com/office/drawing/2014/main" id="{717F980D-A95A-611D-09AC-650B450A3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" y="922713"/>
            <a:ext cx="10223500" cy="561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67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říznutí">
  <a:themeElements>
    <a:clrScheme name="Oříznutí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říznutí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říznutí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Oříznutí</Template>
  <TotalTime>375</TotalTime>
  <Words>469</Words>
  <Application>Microsoft Office PowerPoint</Application>
  <PresentationFormat>Širokoúhlá obrazovka</PresentationFormat>
  <Paragraphs>102</Paragraphs>
  <Slides>27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1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27</vt:i4>
      </vt:variant>
    </vt:vector>
  </HeadingPairs>
  <TitlesOfParts>
    <vt:vector size="29" baseType="lpstr">
      <vt:lpstr>Franklin Gothic Book</vt:lpstr>
      <vt:lpstr>Oříznutí</vt:lpstr>
      <vt:lpstr>DuDat</vt:lpstr>
      <vt:lpstr>Co?</vt:lpstr>
      <vt:lpstr>Co?</vt:lpstr>
      <vt:lpstr>Co?</vt:lpstr>
      <vt:lpstr>Proč?</vt:lpstr>
      <vt:lpstr>Ostatní aplikace na trhu</vt:lpstr>
      <vt:lpstr>Ostatní aplikace na trhu</vt:lpstr>
      <vt:lpstr>Ostatní aplikace na trhu</vt:lpstr>
      <vt:lpstr>Ostatní aplikace na trhu</vt:lpstr>
      <vt:lpstr>V čem?</vt:lpstr>
      <vt:lpstr>Cíle práce</vt:lpstr>
      <vt:lpstr>Funkce a možnosti aplikace</vt:lpstr>
      <vt:lpstr>Funkce a možnosti aplikace</vt:lpstr>
      <vt:lpstr>Architektura</vt:lpstr>
      <vt:lpstr>Architektura</vt:lpstr>
      <vt:lpstr>Architektura</vt:lpstr>
      <vt:lpstr>Architektura</vt:lpstr>
      <vt:lpstr>Architektura</vt:lpstr>
      <vt:lpstr>Databázové schéma</vt:lpstr>
      <vt:lpstr>Prezentace aplikace PowerPoint</vt:lpstr>
      <vt:lpstr>Struktura relací</vt:lpstr>
      <vt:lpstr>Jak pozná aplikace co je přání a co úkol?</vt:lpstr>
      <vt:lpstr>Do budoucna</vt:lpstr>
      <vt:lpstr>Rychlá ukázka</vt:lpstr>
      <vt:lpstr>Shrnutí</vt:lpstr>
      <vt:lpstr>Prezentace aplikace PowerPoint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DuDat</dc:title>
  <dc:creator>Adam Pečenka</dc:creator>
  <cp:lastModifiedBy>Adam Pečenka</cp:lastModifiedBy>
  <cp:revision>26</cp:revision>
  <dcterms:created xsi:type="dcterms:W3CDTF">2024-04-15T19:33:14Z</dcterms:created>
  <dcterms:modified xsi:type="dcterms:W3CDTF">2024-05-10T20:13:06Z</dcterms:modified>
</cp:coreProperties>
</file>