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2" r:id="rId6"/>
    <p:sldId id="284" r:id="rId7"/>
    <p:sldId id="285" r:id="rId8"/>
    <p:sldId id="286" r:id="rId9"/>
    <p:sldId id="260" r:id="rId10"/>
    <p:sldId id="261" r:id="rId11"/>
    <p:sldId id="262" r:id="rId12"/>
    <p:sldId id="283" r:id="rId13"/>
    <p:sldId id="264" r:id="rId14"/>
    <p:sldId id="265" r:id="rId15"/>
    <p:sldId id="267" r:id="rId16"/>
    <p:sldId id="268" r:id="rId17"/>
    <p:sldId id="269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F7C0A-6886-490A-B1E4-0E503B574F77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E3A86-DC57-4CCA-AA0B-A5DE7CB3B5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93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4953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6311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2438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1167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9443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2418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7930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8011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8966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438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09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0902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792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775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460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0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031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689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0053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5990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21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564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763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783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6225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3987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410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608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615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9710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7981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579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1320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59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2362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8610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Bor%C5%AFvk%C5%AFv_algoritmus#/media/Soubor:Boruvka's_algorithm_(Sollin's_algorithm)_Anim.gif" TargetMode="External"/><Relationship Id="rId7" Type="http://schemas.openxmlformats.org/officeDocument/2006/relationships/hyperlink" Target="https://alchetron.com/Robert-C-Prim#robert-c-prim-42e4d0d2-0d77-4afa-8cf2-a4b387b4de5-resize-750.jpe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rims-minimum-spanning-tree-mst-greedy-algo-5/" TargetMode="External"/><Relationship Id="rId5" Type="http://schemas.openxmlformats.org/officeDocument/2006/relationships/hyperlink" Target="https://en.wikipedia.org/wiki/Vojt%C4%9Bch_Jarn%C3%ADk#/media/File:Vojt%C4%9Bch_Jarn%C3%ADk.jpg" TargetMode="External"/><Relationship Id="rId4" Type="http://schemas.openxmlformats.org/officeDocument/2006/relationships/hyperlink" Target="https://cs.wikipedia.org/wiki/Otakar_Bor%C5%AFvka#/media/Soubor:Otakar_Boruvka_1981.j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77927-F74D-CE2D-0D6E-EF61CF5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cs-CZ" sz="4800" dirty="0"/>
              <a:t>Algoritmy profesorů </a:t>
            </a:r>
            <a:r>
              <a:rPr lang="cs-CZ" sz="4800" dirty="0" err="1"/>
              <a:t>Jarníka</a:t>
            </a:r>
            <a:r>
              <a:rPr lang="cs-CZ" sz="4800" dirty="0"/>
              <a:t> a Borůvky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76050B-B404-8079-D87D-8AA352E1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19796"/>
            <a:ext cx="10668000" cy="1096899"/>
          </a:xfrm>
        </p:spPr>
        <p:txBody>
          <a:bodyPr>
            <a:normAutofit/>
          </a:bodyPr>
          <a:lstStyle/>
          <a:p>
            <a:r>
              <a:rPr lang="cs-CZ" sz="3600" dirty="0"/>
              <a:t>Cerman Vilém, Diblík Tomáš, Pečenka Adam</a:t>
            </a:r>
          </a:p>
        </p:txBody>
      </p:sp>
    </p:spTree>
    <p:extLst>
      <p:ext uri="{BB962C8B-B14F-4D97-AF65-F5344CB8AC3E}">
        <p14:creationId xmlns:p14="http://schemas.microsoft.com/office/powerpoint/2010/main" val="216197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77927-F74D-CE2D-0D6E-EF61CF5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cs-CZ" sz="4800" dirty="0"/>
              <a:t>Jarníkův algoritmus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4FDD6F6-D4D0-237E-EEB7-9CF90407B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948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6487434" cy="3632200"/>
          </a:xfrm>
        </p:spPr>
        <p:txBody>
          <a:bodyPr>
            <a:normAutofit fontScale="85000" lnSpcReduction="10000"/>
          </a:bodyPr>
          <a:lstStyle/>
          <a:p>
            <a:r>
              <a:rPr lang="cs-CZ" sz="3200" dirty="0"/>
              <a:t> Poprvé popsán roku 1930 v dopisu O. Borůvkovi</a:t>
            </a:r>
          </a:p>
          <a:p>
            <a:endParaRPr lang="cs-CZ" sz="3200" dirty="0"/>
          </a:p>
          <a:p>
            <a:r>
              <a:rPr lang="cs-CZ" sz="3200" dirty="0"/>
              <a:t>Zjednodušená verze Borůvkova algoritmu</a:t>
            </a:r>
          </a:p>
          <a:p>
            <a:endParaRPr lang="cs-CZ" sz="3200" dirty="0"/>
          </a:p>
          <a:p>
            <a:r>
              <a:rPr lang="cs-CZ" sz="3200" dirty="0"/>
              <a:t>V zahraničí prakticky zapomenut</a:t>
            </a:r>
          </a:p>
        </p:txBody>
      </p:sp>
      <p:pic>
        <p:nvPicPr>
          <p:cNvPr id="5" name="Obrázek 4" descr="Obsah obrázku osoba, klobouk&#10;&#10;Popis byl vytvořen automaticky">
            <a:extLst>
              <a:ext uri="{FF2B5EF4-FFF2-40B4-BE49-F238E27FC236}">
                <a16:creationId xmlns:a16="http://schemas.microsoft.com/office/drawing/2014/main" id="{3F302B17-6E69-67D8-0EEB-C377CCE9A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58" y="2123967"/>
            <a:ext cx="3261039" cy="460237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05836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10563285" cy="3632200"/>
          </a:xfrm>
        </p:spPr>
        <p:txBody>
          <a:bodyPr>
            <a:noAutofit/>
          </a:bodyPr>
          <a:lstStyle/>
          <a:p>
            <a:r>
              <a:rPr lang="cs-CZ" sz="3200" dirty="0"/>
              <a:t>Princip:</a:t>
            </a:r>
          </a:p>
          <a:p>
            <a:pPr lvl="1"/>
            <a:r>
              <a:rPr lang="cs-CZ" sz="3000" dirty="0"/>
              <a:t>Najdi nejlevnější nenavštívenou cestu a označ počátek i konec za navštívené</a:t>
            </a:r>
          </a:p>
          <a:p>
            <a:pPr lvl="1"/>
            <a:r>
              <a:rPr lang="cs-CZ" sz="3000" dirty="0"/>
              <a:t>Přidej nejlevnější nalezenou cestu do minimální kostry</a:t>
            </a:r>
          </a:p>
          <a:p>
            <a:pPr lvl="1"/>
            <a:r>
              <a:rPr lang="cs-CZ" sz="3000" dirty="0"/>
              <a:t>Opakuj dokud nenavštívíš všechny body</a:t>
            </a:r>
          </a:p>
          <a:p>
            <a:pPr lvl="1"/>
            <a:endParaRPr lang="cs-CZ" sz="3000" dirty="0"/>
          </a:p>
        </p:txBody>
      </p:sp>
    </p:spTree>
    <p:extLst>
      <p:ext uri="{BB962C8B-B14F-4D97-AF65-F5344CB8AC3E}">
        <p14:creationId xmlns:p14="http://schemas.microsoft.com/office/powerpoint/2010/main" val="3670569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122" name="Picture 2" descr="Example of a graph">
            <a:extLst>
              <a:ext uri="{FF2B5EF4-FFF2-40B4-BE49-F238E27FC236}">
                <a16:creationId xmlns:a16="http://schemas.microsoft.com/office/drawing/2014/main" id="{B0F4900D-47F1-3E76-C310-91D9309D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23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146" name="Picture 2" descr="0 is selected as starting vertex">
            <a:extLst>
              <a:ext uri="{FF2B5EF4-FFF2-40B4-BE49-F238E27FC236}">
                <a16:creationId xmlns:a16="http://schemas.microsoft.com/office/drawing/2014/main" id="{6A33E9A0-0FA5-8C8C-B0C5-3AD7AAB23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013" y="2222287"/>
            <a:ext cx="8001973" cy="464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60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194" name="Picture 2" descr="1 is added to the MST">
            <a:extLst>
              <a:ext uri="{FF2B5EF4-FFF2-40B4-BE49-F238E27FC236}">
                <a16:creationId xmlns:a16="http://schemas.microsoft.com/office/drawing/2014/main" id="{9AD7804A-6F7F-1AB9-1B8A-1F79093C5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97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42" name="Picture 2" descr="7 is added in the MST">
            <a:extLst>
              <a:ext uri="{FF2B5EF4-FFF2-40B4-BE49-F238E27FC236}">
                <a16:creationId xmlns:a16="http://schemas.microsoft.com/office/drawing/2014/main" id="{6450EFBF-EE44-0709-575B-DFE88C3E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2290" name="Picture 2" descr="6 is added in the MST">
            <a:extLst>
              <a:ext uri="{FF2B5EF4-FFF2-40B4-BE49-F238E27FC236}">
                <a16:creationId xmlns:a16="http://schemas.microsoft.com/office/drawing/2014/main" id="{997449F7-7B17-1766-7F92-9D52FA49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6" y="2222287"/>
            <a:ext cx="7991886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198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4338" name="Picture 2" descr="Include vertex 5 in the MST">
            <a:extLst>
              <a:ext uri="{FF2B5EF4-FFF2-40B4-BE49-F238E27FC236}">
                <a16:creationId xmlns:a16="http://schemas.microsoft.com/office/drawing/2014/main" id="{F164AFAA-B2CB-258D-DE44-E41F73BD8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6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656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7410" name="Picture 2" descr="Include vertex 2 in the MST">
            <a:extLst>
              <a:ext uri="{FF2B5EF4-FFF2-40B4-BE49-F238E27FC236}">
                <a16:creationId xmlns:a16="http://schemas.microsoft.com/office/drawing/2014/main" id="{1A2310EC-48B3-6FD6-2D6E-5466DA912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38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 čemu slouží?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 Hledání minimální kostry grafu</a:t>
            </a:r>
          </a:p>
          <a:p>
            <a:pPr lvl="1"/>
            <a:r>
              <a:rPr lang="cs-CZ" sz="3400" dirty="0"/>
              <a:t>Navigace</a:t>
            </a:r>
          </a:p>
          <a:p>
            <a:pPr lvl="1"/>
            <a:r>
              <a:rPr lang="cs-CZ" sz="3400" dirty="0"/>
              <a:t>Zavádění telekomunikačních sítí</a:t>
            </a:r>
          </a:p>
          <a:p>
            <a:pPr lvl="1"/>
            <a:r>
              <a:rPr lang="cs-CZ" sz="3400" dirty="0"/>
              <a:t>Elektrifikace Moravy :)</a:t>
            </a:r>
          </a:p>
        </p:txBody>
      </p:sp>
    </p:spTree>
    <p:extLst>
      <p:ext uri="{BB962C8B-B14F-4D97-AF65-F5344CB8AC3E}">
        <p14:creationId xmlns:p14="http://schemas.microsoft.com/office/powerpoint/2010/main" val="268898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9458" name="Picture 2" descr="Add vertex 8 in the MST">
            <a:extLst>
              <a:ext uri="{FF2B5EF4-FFF2-40B4-BE49-F238E27FC236}">
                <a16:creationId xmlns:a16="http://schemas.microsoft.com/office/drawing/2014/main" id="{4283B02C-3B79-A172-FAE1-1BBB69A1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464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482" name="Picture 2" descr="Include vertex 3 in MST">
            <a:extLst>
              <a:ext uri="{FF2B5EF4-FFF2-40B4-BE49-F238E27FC236}">
                <a16:creationId xmlns:a16="http://schemas.microsoft.com/office/drawing/2014/main" id="{55BA335F-7390-101A-2181-1737F259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81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2530" name="Picture 2" descr="Include vertex 4 in the MST">
            <a:extLst>
              <a:ext uri="{FF2B5EF4-FFF2-40B4-BE49-F238E27FC236}">
                <a16:creationId xmlns:a16="http://schemas.microsoft.com/office/drawing/2014/main" id="{522F89CC-0E64-37F1-AD5B-D39EE9BF7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83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3554" name="Picture 2" descr="The structure of the MST formed using the above method">
            <a:extLst>
              <a:ext uri="{FF2B5EF4-FFF2-40B4-BE49-F238E27FC236}">
                <a16:creationId xmlns:a16="http://schemas.microsoft.com/office/drawing/2014/main" id="{C7F2B7FE-2EC2-9D00-9EBB-A0905AFF0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607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77927-F74D-CE2D-0D6E-EF61CF5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cs-CZ" sz="4800" dirty="0"/>
              <a:t>Autorství Jarníkova algoritmu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4FDD6F6-D4D0-237E-EEB7-9CF90407B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3885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Jarníkův-Primův algoritmus?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40299" cy="3632200"/>
          </a:xfrm>
        </p:spPr>
        <p:txBody>
          <a:bodyPr>
            <a:noAutofit/>
          </a:bodyPr>
          <a:lstStyle/>
          <a:p>
            <a:r>
              <a:rPr lang="cs-CZ" sz="2400" dirty="0"/>
              <a:t> Roku 1957 vydal Robert Prim svůj algoritmus</a:t>
            </a:r>
          </a:p>
          <a:p>
            <a:endParaRPr lang="cs-CZ" sz="2400" dirty="0"/>
          </a:p>
          <a:p>
            <a:r>
              <a:rPr lang="cs-CZ" sz="2400" dirty="0"/>
              <a:t>Ve své studii uvádí ve zdrojích pouze Borůvku</a:t>
            </a:r>
          </a:p>
          <a:p>
            <a:endParaRPr lang="cs-CZ" sz="2400" dirty="0"/>
          </a:p>
          <a:p>
            <a:r>
              <a:rPr lang="cs-CZ" sz="2400" dirty="0"/>
              <a:t>Externí zdroje uvádí, že objevil Jarníkův</a:t>
            </a:r>
          </a:p>
          <a:p>
            <a:endParaRPr lang="cs-CZ" sz="2400" dirty="0"/>
          </a:p>
          <a:p>
            <a:r>
              <a:rPr lang="cs-CZ" sz="2400" dirty="0"/>
              <a:t>Algoritmy jsou identické</a:t>
            </a:r>
          </a:p>
        </p:txBody>
      </p:sp>
      <p:pic>
        <p:nvPicPr>
          <p:cNvPr id="6" name="Obrázek 5" descr="Obsah obrázku muž, oblek, osoba, oblečení&#10;&#10;Popis byl vytvořen automaticky">
            <a:extLst>
              <a:ext uri="{FF2B5EF4-FFF2-40B4-BE49-F238E27FC236}">
                <a16:creationId xmlns:a16="http://schemas.microsoft.com/office/drawing/2014/main" id="{209DDC9D-6292-0B58-F5F4-71B74AE8A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60" y="2413000"/>
            <a:ext cx="292312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5059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77927-F74D-CE2D-0D6E-EF61CF5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cs-CZ" sz="4800" dirty="0"/>
              <a:t>Děkujeme za pozornost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4FDD6F6-D4D0-237E-EEB7-9CF90407B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5349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11068487" cy="3632200"/>
          </a:xfrm>
        </p:spPr>
        <p:txBody>
          <a:bodyPr>
            <a:noAutofit/>
          </a:bodyPr>
          <a:lstStyle/>
          <a:p>
            <a:r>
              <a:rPr lang="cs-CZ" sz="1200" dirty="0">
                <a:hlinkClick r:id="rId3"/>
              </a:rPr>
              <a:t>https://cs.wikipedia.org/wiki/Bor%C5%AFvk%C5%AFv_algoritmus#/media/Soubor:Boruvka's_algorithm_(Sollin's_algorithm)_Anim.gif</a:t>
            </a:r>
            <a:endParaRPr lang="cs-CZ" sz="1200" dirty="0"/>
          </a:p>
          <a:p>
            <a:r>
              <a:rPr lang="cs-CZ" sz="1200" dirty="0">
                <a:hlinkClick r:id="rId4"/>
              </a:rPr>
              <a:t>https://cs.wikipedia.org/wiki/Otakar_Bor%C5%AFvka#/media/Soubor:Otakar_Boruvka_1981.jpg</a:t>
            </a:r>
            <a:endParaRPr lang="cs-CZ" sz="1200" dirty="0"/>
          </a:p>
          <a:p>
            <a:r>
              <a:rPr lang="cs-CZ" sz="1200" dirty="0">
                <a:hlinkClick r:id="rId5"/>
              </a:rPr>
              <a:t>https://en.wikipedia.org/wiki/Vojt%C4%9Bch_Jarn%C3%ADk#/media/File:Vojt%C4%9Bch_Jarn%C3%ADk.jpg</a:t>
            </a:r>
            <a:endParaRPr lang="cs-CZ" sz="1200" dirty="0"/>
          </a:p>
          <a:p>
            <a:r>
              <a:rPr lang="cs-CZ" sz="1200" dirty="0">
                <a:hlinkClick r:id="rId6"/>
              </a:rPr>
              <a:t>https://www.geeksforgeeks.org/prims-minimum-spanning-tree-mst-greedy-algo-5/</a:t>
            </a:r>
            <a:endParaRPr lang="cs-CZ" sz="1200" dirty="0"/>
          </a:p>
          <a:p>
            <a:r>
              <a:rPr lang="cs-CZ" sz="1200" dirty="0">
                <a:hlinkClick r:id="rId7"/>
              </a:rPr>
              <a:t>https://alchetron.com/Robert-C-Prim#robert-c-prim-42e4d0d2-0d77-4afa-8cf2-a4b387b4de5-resize-750.jpeg</a:t>
            </a:r>
            <a:endParaRPr lang="cs-CZ" sz="1200" dirty="0"/>
          </a:p>
          <a:p>
            <a:r>
              <a:rPr lang="cs-CZ" sz="1200" dirty="0"/>
              <a:t>Vilém CERMAN, Tomáš DIBLÍK a Adam PEČENKA. </a:t>
            </a:r>
            <a:r>
              <a:rPr lang="cs-CZ" sz="1200" i="1" dirty="0"/>
              <a:t>Algoritmy profesorů </a:t>
            </a:r>
            <a:r>
              <a:rPr lang="cs-CZ" sz="1200" i="1" dirty="0" err="1"/>
              <a:t>Jarníka</a:t>
            </a:r>
            <a:r>
              <a:rPr lang="cs-CZ" sz="1200" i="1" dirty="0"/>
              <a:t> a Borůvky</a:t>
            </a:r>
            <a:r>
              <a:rPr lang="cs-CZ" sz="1200" dirty="0"/>
              <a:t>. Pardubice, 2023. Seminární. DELTA - Střední škola informatiky a ekonomie, s.r.o. Vedoucí práce Mgr. Horálek Josef, Ph.D.</a:t>
            </a:r>
          </a:p>
          <a:p>
            <a:endParaRPr lang="cs-CZ" sz="12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17925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77927-F74D-CE2D-0D6E-EF61CF5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cs-CZ" sz="4800" dirty="0"/>
              <a:t>Borůvkův algoritmus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4FDD6F6-D4D0-237E-EEB7-9CF90407B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27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Borůvkův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6888373" cy="3632200"/>
          </a:xfrm>
        </p:spPr>
        <p:txBody>
          <a:bodyPr>
            <a:noAutofit/>
          </a:bodyPr>
          <a:lstStyle/>
          <a:p>
            <a:r>
              <a:rPr lang="cs-CZ" sz="3200" dirty="0"/>
              <a:t> Poprvé popsán roku 1926</a:t>
            </a:r>
          </a:p>
          <a:p>
            <a:endParaRPr lang="cs-CZ" sz="3200" dirty="0"/>
          </a:p>
          <a:p>
            <a:r>
              <a:rPr lang="cs-CZ" sz="3200" dirty="0"/>
              <a:t>Vytvořen za účelem elektrifikace Moravy</a:t>
            </a:r>
          </a:p>
          <a:p>
            <a:endParaRPr lang="cs-CZ" sz="3200" dirty="0"/>
          </a:p>
          <a:p>
            <a:r>
              <a:rPr lang="cs-CZ" sz="3200" dirty="0"/>
              <a:t>„O jistém problému minimálním.“</a:t>
            </a:r>
          </a:p>
        </p:txBody>
      </p:sp>
      <p:pic>
        <p:nvPicPr>
          <p:cNvPr id="1026" name="Picture 2" descr="Otakar Borůvka – Wikipedie">
            <a:extLst>
              <a:ext uri="{FF2B5EF4-FFF2-40B4-BE49-F238E27FC236}">
                <a16:creationId xmlns:a16="http://schemas.microsoft.com/office/drawing/2014/main" id="{344D04D7-5BFC-3863-33EC-4E460CDD5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7634" y="2117878"/>
            <a:ext cx="3255654" cy="461794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508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Borůvkův algoritmus</a:t>
            </a:r>
            <a:r>
              <a:rPr lang="en-US" dirty="0"/>
              <a:t> - </a:t>
            </a:r>
            <a:r>
              <a:rPr lang="en-US" dirty="0" err="1"/>
              <a:t>myšlenka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10563285" cy="3632200"/>
          </a:xfrm>
        </p:spPr>
        <p:txBody>
          <a:bodyPr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Hlavní</a:t>
            </a:r>
            <a:r>
              <a:rPr lang="en-US" sz="3200" dirty="0"/>
              <a:t> </a:t>
            </a:r>
            <a:r>
              <a:rPr lang="en-US" sz="3200" dirty="0" err="1"/>
              <a:t>myšlenkou</a:t>
            </a:r>
            <a:r>
              <a:rPr lang="en-US" sz="3200" dirty="0"/>
              <a:t> je </a:t>
            </a:r>
            <a:r>
              <a:rPr lang="en-US" sz="3200" dirty="0" err="1"/>
              <a:t>opakovaně</a:t>
            </a:r>
            <a:r>
              <a:rPr lang="en-US" sz="3200" dirty="0"/>
              <a:t> </a:t>
            </a:r>
            <a:r>
              <a:rPr lang="en-US" sz="3200" dirty="0" err="1"/>
              <a:t>přidávat</a:t>
            </a:r>
            <a:r>
              <a:rPr lang="en-US" sz="3200" dirty="0"/>
              <a:t> </a:t>
            </a:r>
            <a:r>
              <a:rPr lang="en-US" sz="3200" dirty="0" err="1"/>
              <a:t>nejlevnější</a:t>
            </a:r>
            <a:r>
              <a:rPr lang="en-US" sz="3200" dirty="0"/>
              <a:t> edge (</a:t>
            </a:r>
            <a:r>
              <a:rPr lang="en-US" sz="3200" dirty="0" err="1"/>
              <a:t>hranu</a:t>
            </a:r>
            <a:r>
              <a:rPr lang="en-US" sz="3200" dirty="0"/>
              <a:t>), která </a:t>
            </a:r>
            <a:r>
              <a:rPr lang="en-US" sz="3200" dirty="0" err="1"/>
              <a:t>spojuje</a:t>
            </a:r>
            <a:r>
              <a:rPr lang="en-US" sz="3200" dirty="0"/>
              <a:t> </a:t>
            </a:r>
            <a:r>
              <a:rPr lang="en-US" sz="3200" dirty="0" err="1"/>
              <a:t>dva</a:t>
            </a:r>
            <a:r>
              <a:rPr lang="en-US" sz="3200" dirty="0"/>
              <a:t> </a:t>
            </a:r>
            <a:r>
              <a:rPr lang="en-US" sz="3200" dirty="0" err="1"/>
              <a:t>různé</a:t>
            </a:r>
            <a:r>
              <a:rPr lang="en-US" sz="3200" dirty="0"/>
              <a:t> </a:t>
            </a:r>
            <a:r>
              <a:rPr lang="en-US" sz="3200" dirty="0" err="1"/>
              <a:t>stromy</a:t>
            </a:r>
            <a:r>
              <a:rPr lang="en-US" sz="3200" dirty="0"/>
              <a:t> </a:t>
            </a:r>
            <a:r>
              <a:rPr lang="en-US" sz="3200" dirty="0" err="1"/>
              <a:t>grafu</a:t>
            </a:r>
            <a:r>
              <a:rPr lang="en-US" sz="3200" dirty="0"/>
              <a:t> (</a:t>
            </a:r>
            <a:r>
              <a:rPr lang="en-US" sz="3200" dirty="0" err="1"/>
              <a:t>lesu</a:t>
            </a:r>
            <a:r>
              <a:rPr lang="en-US" sz="3200" dirty="0"/>
              <a:t>) </a:t>
            </a:r>
            <a:r>
              <a:rPr lang="en-US" sz="3200" dirty="0" err="1"/>
              <a:t>dokud</a:t>
            </a:r>
            <a:r>
              <a:rPr lang="en-US" sz="3200" dirty="0"/>
              <a:t> </a:t>
            </a:r>
            <a:r>
              <a:rPr lang="en-US" sz="3200" dirty="0" err="1"/>
              <a:t>nezůstane</a:t>
            </a:r>
            <a:r>
              <a:rPr lang="en-US" sz="3200" dirty="0"/>
              <a:t> </a:t>
            </a:r>
            <a:r>
              <a:rPr lang="en-US" sz="3200" dirty="0" err="1"/>
              <a:t>pouze</a:t>
            </a:r>
            <a:r>
              <a:rPr lang="en-US" sz="3200" dirty="0"/>
              <a:t> </a:t>
            </a:r>
            <a:r>
              <a:rPr lang="en-US" sz="3200" dirty="0" err="1"/>
              <a:t>jeden</a:t>
            </a:r>
            <a:r>
              <a:rPr lang="en-US" sz="3200" dirty="0"/>
              <a:t> </a:t>
            </a:r>
            <a:r>
              <a:rPr lang="en-US" sz="3200" dirty="0" err="1"/>
              <a:t>strom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/>
              <a:t>Může</a:t>
            </a:r>
            <a:r>
              <a:rPr lang="en-US" sz="3200" dirty="0"/>
              <a:t> </a:t>
            </a:r>
            <a:r>
              <a:rPr lang="en-US" sz="3200" dirty="0" err="1"/>
              <a:t>fungovat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neusměrněném</a:t>
            </a:r>
            <a:r>
              <a:rPr lang="en-US" sz="3200" dirty="0"/>
              <a:t> </a:t>
            </a:r>
            <a:r>
              <a:rPr lang="en-US" sz="3200" dirty="0" err="1"/>
              <a:t>grafu</a:t>
            </a:r>
            <a:r>
              <a:rPr lang="en-US" sz="3200" dirty="0"/>
              <a:t> (</a:t>
            </a:r>
            <a:r>
              <a:rPr lang="en-US" sz="3200" dirty="0" err="1"/>
              <a:t>ikdyž</a:t>
            </a:r>
            <a:r>
              <a:rPr lang="en-US" sz="3200" dirty="0"/>
              <a:t> se </a:t>
            </a:r>
            <a:r>
              <a:rPr lang="en-US" sz="3200" dirty="0" err="1"/>
              <a:t>tak</a:t>
            </a:r>
            <a:r>
              <a:rPr lang="en-US" sz="3200" dirty="0"/>
              <a:t> </a:t>
            </a:r>
            <a:r>
              <a:rPr lang="en-US" sz="3200" dirty="0" err="1"/>
              <a:t>nepoužívá</a:t>
            </a:r>
            <a:r>
              <a:rPr lang="en-US" sz="3200" dirty="0"/>
              <a:t>)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311957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Borůvkův algoritmus</a:t>
            </a:r>
            <a:r>
              <a:rPr lang="en-US" dirty="0"/>
              <a:t> – </a:t>
            </a:r>
            <a:r>
              <a:rPr lang="en-US" dirty="0" err="1"/>
              <a:t>pojmy</a:t>
            </a:r>
            <a:r>
              <a:rPr lang="en-US" dirty="0"/>
              <a:t> les, </a:t>
            </a:r>
            <a:r>
              <a:rPr lang="en-US" dirty="0" err="1"/>
              <a:t>strom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10563285" cy="3632200"/>
          </a:xfrm>
        </p:spPr>
        <p:txBody>
          <a:bodyPr>
            <a:noAutofit/>
          </a:bodyPr>
          <a:lstStyle/>
          <a:p>
            <a:r>
              <a:rPr lang="en-US" sz="3200" dirty="0"/>
              <a:t> Les == </a:t>
            </a:r>
            <a:r>
              <a:rPr lang="en-US" sz="3200" dirty="0" err="1"/>
              <a:t>jiný</a:t>
            </a:r>
            <a:r>
              <a:rPr lang="en-US" sz="3200" dirty="0"/>
              <a:t> </a:t>
            </a:r>
            <a:r>
              <a:rPr lang="en-US" sz="3200" dirty="0" err="1"/>
              <a:t>název</a:t>
            </a:r>
            <a:r>
              <a:rPr lang="en-US" sz="3200" dirty="0"/>
              <a:t> pro </a:t>
            </a:r>
            <a:r>
              <a:rPr lang="en-US" sz="3200" dirty="0" err="1"/>
              <a:t>graf</a:t>
            </a:r>
            <a:r>
              <a:rPr lang="en-US" sz="3000" dirty="0"/>
              <a:t> (bez </a:t>
            </a:r>
            <a:r>
              <a:rPr lang="en-US" sz="3000" dirty="0" err="1"/>
              <a:t>zacyklení</a:t>
            </a:r>
            <a:r>
              <a:rPr lang="en-US" sz="3000" dirty="0"/>
              <a:t>)</a:t>
            </a:r>
          </a:p>
          <a:p>
            <a:r>
              <a:rPr lang="en-US" sz="3200" dirty="0"/>
              <a:t> Strom == </a:t>
            </a:r>
            <a:r>
              <a:rPr lang="en-US" sz="3200" dirty="0" err="1"/>
              <a:t>více</a:t>
            </a:r>
            <a:r>
              <a:rPr lang="en-US" sz="3200" dirty="0"/>
              <a:t> </a:t>
            </a:r>
            <a:r>
              <a:rPr lang="en-US" sz="3200" dirty="0" err="1"/>
              <a:t>propojených</a:t>
            </a:r>
            <a:r>
              <a:rPr lang="en-US" sz="3200" dirty="0"/>
              <a:t> </a:t>
            </a:r>
            <a:r>
              <a:rPr lang="en-US" sz="3200" dirty="0" err="1"/>
              <a:t>nodů</a:t>
            </a:r>
            <a:r>
              <a:rPr lang="en-US" sz="3200" dirty="0"/>
              <a:t>, </a:t>
            </a:r>
            <a:r>
              <a:rPr lang="en-US" sz="3200" dirty="0" err="1"/>
              <a:t>které</a:t>
            </a:r>
            <a:r>
              <a:rPr lang="en-US" sz="3200" dirty="0"/>
              <a:t> </a:t>
            </a:r>
            <a:r>
              <a:rPr lang="en-US" sz="3200" dirty="0" err="1"/>
              <a:t>bereme</a:t>
            </a:r>
            <a:r>
              <a:rPr lang="en-US" sz="3200" dirty="0"/>
              <a:t> jako </a:t>
            </a:r>
            <a:r>
              <a:rPr lang="en-US" sz="3200" dirty="0" err="1"/>
              <a:t>jeden</a:t>
            </a:r>
            <a:r>
              <a:rPr lang="en-US" sz="3200" dirty="0"/>
              <a:t> </a:t>
            </a:r>
            <a:r>
              <a:rPr lang="en-US" sz="3200" dirty="0" err="1"/>
              <a:t>prvek</a:t>
            </a:r>
            <a:r>
              <a:rPr lang="en-US" sz="3200" dirty="0"/>
              <a:t> (bez </a:t>
            </a:r>
            <a:r>
              <a:rPr lang="en-US" sz="3200" dirty="0" err="1"/>
              <a:t>zacyklení</a:t>
            </a:r>
            <a:r>
              <a:rPr lang="en-US" sz="3200" dirty="0"/>
              <a:t>)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90612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Borůvkův algoritmus</a:t>
            </a:r>
            <a:r>
              <a:rPr lang="en-US" dirty="0"/>
              <a:t> – </a:t>
            </a:r>
            <a:r>
              <a:rPr lang="en-US" dirty="0" err="1"/>
              <a:t>pojem</a:t>
            </a:r>
            <a:r>
              <a:rPr lang="en-US" dirty="0"/>
              <a:t> </a:t>
            </a:r>
            <a:r>
              <a:rPr lang="en-US" dirty="0" err="1"/>
              <a:t>zacyklení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1626037" cy="363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3200" dirty="0"/>
              <a:t>A---B</a:t>
            </a:r>
          </a:p>
          <a:p>
            <a:pPr marL="0" indent="0">
              <a:buNone/>
            </a:pPr>
            <a:r>
              <a:rPr lang="cs-CZ" sz="3200" dirty="0"/>
              <a:t>|\  |</a:t>
            </a:r>
          </a:p>
          <a:p>
            <a:pPr marL="0" indent="0">
              <a:buNone/>
            </a:pPr>
            <a:r>
              <a:rPr lang="cs-CZ" sz="3200" dirty="0"/>
              <a:t>| \ |</a:t>
            </a:r>
          </a:p>
          <a:p>
            <a:pPr marL="0" indent="0">
              <a:buNone/>
            </a:pPr>
            <a:r>
              <a:rPr lang="cs-CZ" sz="3200" dirty="0"/>
              <a:t>|  \|</a:t>
            </a:r>
          </a:p>
          <a:p>
            <a:pPr marL="0" indent="0">
              <a:buNone/>
            </a:pPr>
            <a:r>
              <a:rPr lang="cs-CZ" sz="3200" dirty="0"/>
              <a:t>C---D</a:t>
            </a:r>
          </a:p>
          <a:p>
            <a:endParaRPr lang="cs-CZ" sz="3200" dirty="0"/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02894309-8876-F40B-782F-99A76937E372}"/>
              </a:ext>
            </a:extLst>
          </p:cNvPr>
          <p:cNvSpPr txBox="1">
            <a:spLocks/>
          </p:cNvSpPr>
          <p:nvPr/>
        </p:nvSpPr>
        <p:spPr>
          <a:xfrm>
            <a:off x="2628463" y="1219200"/>
            <a:ext cx="9360337" cy="36322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 Cesta A-B-C-A je </a:t>
            </a:r>
            <a:r>
              <a:rPr lang="en-US" sz="3200" dirty="0" err="1"/>
              <a:t>zacyklená</a:t>
            </a:r>
            <a:r>
              <a:rPr lang="en-US" sz="3200" dirty="0"/>
              <a:t>, </a:t>
            </a:r>
            <a:r>
              <a:rPr lang="en-US" sz="3200" dirty="0" err="1"/>
              <a:t>jelikož</a:t>
            </a:r>
            <a:r>
              <a:rPr lang="en-US" sz="3200" dirty="0"/>
              <a:t> </a:t>
            </a:r>
            <a:r>
              <a:rPr lang="en-US" sz="3200" dirty="0" err="1"/>
              <a:t>začíná</a:t>
            </a:r>
            <a:r>
              <a:rPr lang="en-US" sz="3200" dirty="0"/>
              <a:t> a </a:t>
            </a:r>
            <a:r>
              <a:rPr lang="en-US" sz="3200" dirty="0" err="1"/>
              <a:t>končí</a:t>
            </a:r>
            <a:r>
              <a:rPr lang="en-US" sz="3200" dirty="0"/>
              <a:t> v </a:t>
            </a:r>
            <a:r>
              <a:rPr lang="en-US" sz="3200" dirty="0" err="1"/>
              <a:t>bodě</a:t>
            </a:r>
            <a:r>
              <a:rPr lang="en-US" sz="3200" dirty="0"/>
              <a:t> A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2468864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Borůvkův algoritmus</a:t>
            </a:r>
            <a:r>
              <a:rPr lang="en-US" dirty="0"/>
              <a:t> – </a:t>
            </a:r>
            <a:r>
              <a:rPr lang="en-US" dirty="0" err="1"/>
              <a:t>postup</a:t>
            </a:r>
            <a:r>
              <a:rPr lang="en-US" dirty="0"/>
              <a:t> </a:t>
            </a:r>
            <a:r>
              <a:rPr lang="en-US" dirty="0" err="1"/>
              <a:t>pseudokód</a:t>
            </a:r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AD14B50-C1E9-EBB5-71D5-54E2DD16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30" y="1887988"/>
            <a:ext cx="10085568" cy="452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22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Borůvkův algoritmus</a:t>
            </a:r>
            <a:r>
              <a:rPr lang="en-US" dirty="0"/>
              <a:t> – </a:t>
            </a:r>
            <a:r>
              <a:rPr lang="en-US" dirty="0" err="1"/>
              <a:t>postup</a:t>
            </a:r>
            <a:r>
              <a:rPr lang="en-US" dirty="0"/>
              <a:t> </a:t>
            </a:r>
            <a:r>
              <a:rPr lang="en-US" dirty="0" err="1"/>
              <a:t>vizualizace</a:t>
            </a:r>
            <a:endParaRPr lang="cs-CZ" dirty="0"/>
          </a:p>
        </p:txBody>
      </p:sp>
      <p:pic>
        <p:nvPicPr>
          <p:cNvPr id="7" name="Zástupný obsah 6" descr="Obsah obrázku diagram&#10;&#10;Popis byl vytvořen automaticky">
            <a:extLst>
              <a:ext uri="{FF2B5EF4-FFF2-40B4-BE49-F238E27FC236}">
                <a16:creationId xmlns:a16="http://schemas.microsoft.com/office/drawing/2014/main" id="{FCC2BF2B-43AD-011D-28D9-310B52EC9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35" y="2227152"/>
            <a:ext cx="8834929" cy="4630848"/>
          </a:xfrm>
        </p:spPr>
      </p:pic>
    </p:spTree>
    <p:extLst>
      <p:ext uri="{BB962C8B-B14F-4D97-AF65-F5344CB8AC3E}">
        <p14:creationId xmlns:p14="http://schemas.microsoft.com/office/powerpoint/2010/main" val="689638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Citáty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ty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t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TotalTime>169</TotalTime>
  <Words>461</Words>
  <Application>Microsoft Office PowerPoint</Application>
  <PresentationFormat>Širokoúhlá obrazovka</PresentationFormat>
  <Paragraphs>90</Paragraphs>
  <Slides>27</Slides>
  <Notes>21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1" baseType="lpstr">
      <vt:lpstr>Calibri</vt:lpstr>
      <vt:lpstr>Century Gothic</vt:lpstr>
      <vt:lpstr>Wingdings 2</vt:lpstr>
      <vt:lpstr>Citáty</vt:lpstr>
      <vt:lpstr>Algoritmy profesorů Jarníka a Borůvky</vt:lpstr>
      <vt:lpstr>K čemu slouží?</vt:lpstr>
      <vt:lpstr>Borůvkův algoritmus</vt:lpstr>
      <vt:lpstr>Borůvkův algoritmus</vt:lpstr>
      <vt:lpstr>Borůvkův algoritmus - myšlenka</vt:lpstr>
      <vt:lpstr>Borůvkův algoritmus – pojmy les, strom</vt:lpstr>
      <vt:lpstr>Borůvkův algoritmus – pojem zacyklení</vt:lpstr>
      <vt:lpstr>Borůvkův algoritmus – postup pseudokód</vt:lpstr>
      <vt:lpstr>Borůvkův algoritmus – postup vizualizace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Autorství Jarníkova algoritmu</vt:lpstr>
      <vt:lpstr>Jarníkův-Primův algoritmus?</vt:lpstr>
      <vt:lpstr>Děkujeme za pozornost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Algoritmy profesorů Jarníka a Borůvky</dc:title>
  <dc:creator>Adam Pečenka</dc:creator>
  <cp:lastModifiedBy>Tomáš Diblík</cp:lastModifiedBy>
  <cp:revision>8</cp:revision>
  <dcterms:created xsi:type="dcterms:W3CDTF">2023-04-12T18:27:44Z</dcterms:created>
  <dcterms:modified xsi:type="dcterms:W3CDTF">2023-04-24T17:18:01Z</dcterms:modified>
</cp:coreProperties>
</file>